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78" r:id="rId2"/>
    <p:sldId id="279" r:id="rId3"/>
    <p:sldId id="280" r:id="rId4"/>
    <p:sldId id="261" r:id="rId5"/>
    <p:sldId id="281" r:id="rId6"/>
    <p:sldId id="282" r:id="rId7"/>
    <p:sldId id="256" r:id="rId8"/>
    <p:sldId id="267" r:id="rId9"/>
    <p:sldId id="283" r:id="rId10"/>
    <p:sldId id="285" r:id="rId11"/>
    <p:sldId id="266" r:id="rId12"/>
    <p:sldId id="286" r:id="rId13"/>
    <p:sldId id="284" r:id="rId14"/>
    <p:sldId id="295" r:id="rId15"/>
    <p:sldId id="297" r:id="rId16"/>
    <p:sldId id="303" r:id="rId17"/>
    <p:sldId id="308" r:id="rId18"/>
    <p:sldId id="310" r:id="rId19"/>
    <p:sldId id="309" r:id="rId20"/>
    <p:sldId id="273" r:id="rId21"/>
    <p:sldId id="304" r:id="rId22"/>
    <p:sldId id="260" r:id="rId23"/>
    <p:sldId id="262" r:id="rId24"/>
    <p:sldId id="263" r:id="rId25"/>
    <p:sldId id="311" r:id="rId26"/>
    <p:sldId id="312" r:id="rId27"/>
    <p:sldId id="305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  <a:srgbClr val="4472C4"/>
    <a:srgbClr val="CB6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47"/>
    <p:restoredTop sz="88083"/>
  </p:normalViewPr>
  <p:slideViewPr>
    <p:cSldViewPr snapToGrid="0">
      <p:cViewPr varScale="1">
        <p:scale>
          <a:sx n="110" d="100"/>
          <a:sy n="110" d="100"/>
        </p:scale>
        <p:origin x="75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6381F-9352-4847-BA51-7183EFDE2E4D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DCCD3-F45C-E347-A426-182EF7577D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093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/>
              <a:t>Je dois bien vous dire que j’ai été quelque peu surpris par le sujet que m’ont proposés Emilien et </a:t>
            </a:r>
            <a:r>
              <a:rPr lang="fr-FR" sz="1800" dirty="0" err="1"/>
              <a:t>Shahram</a:t>
            </a:r>
            <a:r>
              <a:rPr lang="fr-FR" sz="1800" dirty="0"/>
              <a:t>. Emilien me rassura aussitôt en m’affirmant j’avais carte blanche</a:t>
            </a:r>
            <a:r>
              <a:rPr lang="fr-FR" sz="1800"/>
              <a:t>, et que </a:t>
            </a:r>
            <a:r>
              <a:rPr lang="fr-FR" sz="1800" dirty="0"/>
              <a:t>je pouvais envisager la question sous l’angle qui aurait ma préférence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CCD3-F45C-E347-A426-182EF7577DB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9289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567E3F-4186-9F2D-83DB-F33C30BD2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E37C8A-E6CA-CB09-E4B0-C2446B51B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167414-7CCD-3677-63D6-9C06782D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6B3A-64B2-B34A-96C4-E9293A6B5C0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4FEA75-63DB-ECCC-51A1-B7D92619B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8EAE97-8428-CDFB-5BB4-BD8B9CC8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27A8-AFC0-C549-BB87-56106842F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31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D3FB06-C735-0B33-3E33-4FD6DD9D1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2782CFB-D941-1962-81D3-8904777C4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4B3E52-4909-9C46-657C-FF7E6230F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6B3A-64B2-B34A-96C4-E9293A6B5C0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977EAB-B2E1-280C-FD13-BC7FB28D4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D3501B-AE05-A8F9-0F97-594C3A90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27A8-AFC0-C549-BB87-56106842F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75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04B7906-49D4-1677-ACA6-BAE06FFD72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EAB529-94F4-A431-B374-6D0467F93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3A6DFF-365C-0341-8F9C-2C897B01F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6B3A-64B2-B34A-96C4-E9293A6B5C0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45A7C0-C965-DB3D-91D0-2D485291C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868388-F21E-8DC1-3B94-F1C82E9E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27A8-AFC0-C549-BB87-56106842F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44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75BCD0-E20A-C4CE-0728-B1831EBE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7DA239-E8A2-0CE5-E483-56E38A645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3A0A93-0C96-41DE-D29B-136284C3B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6B3A-64B2-B34A-96C4-E9293A6B5C0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1742FC-E663-57BF-BA6E-364B87A75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446A41-3F40-7659-8367-7C21AAC7E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27A8-AFC0-C549-BB87-56106842F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80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160FF5-C496-5A3F-B391-72934155E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F57D35-1465-8918-6A93-8DF47CADD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CC9822-6AF1-01A3-2A43-4EF27F252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6B3A-64B2-B34A-96C4-E9293A6B5C0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7128B3-8649-DDDC-933D-879314DA5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C25F65-3C41-B65C-1FB6-7F176B1F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27A8-AFC0-C549-BB87-56106842F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734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4CD71B-B149-3DF1-31A2-6921CA7B8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97B5DD-AD0A-032D-B8D1-1CB14F034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C9E114-F25C-B1A6-8760-5990BC295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F7EDD8-CAB4-66D2-BC0E-AA060948B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6B3A-64B2-B34A-96C4-E9293A6B5C0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71959C-0F4A-6AAE-17AD-BFCF51CAA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D9691D-1053-B52C-44D4-E82749F1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27A8-AFC0-C549-BB87-56106842F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57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82AD75-6A3A-737C-D5CB-B1F23F598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5C12CA-E375-D804-7C8A-3DF1B59DA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FEADFD8-E23D-AEFF-C3B9-F696B1DCE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0B96701-0849-7668-A184-978B24440C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FD0557-4155-3D19-030A-7BB01C464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80D2FEA-2941-BA87-1AB7-0D234B1D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6B3A-64B2-B34A-96C4-E9293A6B5C0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9744311-7E71-B00B-9B4F-112C6CC8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BDAA0A5-970D-88FD-05D0-5126E5C24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27A8-AFC0-C549-BB87-56106842F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619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FF837B-167F-3C86-77D4-BE1BB7F1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0E11CA-8693-F5D0-DEC5-40E5E2537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6B3A-64B2-B34A-96C4-E9293A6B5C0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65B5798-97E4-3DD9-9C1D-A6E85B06E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0B6DC5-4B04-9EE0-A676-651D0809D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27A8-AFC0-C549-BB87-56106842F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0292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D4C4AFC-F4B5-EECF-A37C-B0D422EF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6B3A-64B2-B34A-96C4-E9293A6B5C0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20588D4-4812-5DBA-7FA5-9317AF7B2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160ADC-CCAA-322F-4F3C-71B1EB7A6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27A8-AFC0-C549-BB87-56106842F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655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9F4A66-9B3D-0CC1-E6D3-B2BCA82C9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8E53F4-D758-6342-36CD-2DBAE8A0A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8C3E73-749F-97A6-F698-6D853E86F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9E0FA0-A5BA-627C-3F37-3B55B021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6B3A-64B2-B34A-96C4-E9293A6B5C0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C34439-E81B-0000-44D3-6B8AFA33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18515C-B08B-9D87-01F5-93D9962D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27A8-AFC0-C549-BB87-56106842F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95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06E0A7-493A-8B14-E74D-E3F97597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4F366BB-7550-D385-0A3F-7B51D5265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B2CDB5-69BE-3B8A-4911-A46B5F4A4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3A7447-779A-74C0-92DD-F5AA03845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6B3A-64B2-B34A-96C4-E9293A6B5C0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055BAC-85AD-6F14-E570-CBD29128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D6C789-0299-7B70-96E5-96995FE3A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27A8-AFC0-C549-BB87-56106842F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146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D4CD29F-D7EE-5128-8EEA-212906111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39A17E-2232-0012-D077-E7F302FDC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92DA10-C372-34DD-8F40-24F883D64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76B3A-64B2-B34A-96C4-E9293A6B5C0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98358C-344E-BCAF-FE4F-82CE9DBEE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8BAC85-AC2B-513C-259D-E46D020DC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27A8-AFC0-C549-BB87-56106842F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75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6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2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63D1B7-8857-259B-C219-33B9CC5D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2220"/>
            <a:ext cx="11162016" cy="2509561"/>
          </a:xfrm>
        </p:spPr>
        <p:txBody>
          <a:bodyPr>
            <a:normAutofit/>
          </a:bodyPr>
          <a:lstStyle/>
          <a:p>
            <a:pPr fontAlgn="base"/>
            <a:r>
              <a:rPr lang="fr-BE" sz="4000" b="0" i="0" u="none" strike="noStrike" dirty="0">
                <a:effectLst/>
              </a:rPr>
              <a:t>L’ENMG est-il encore utile dans un Guillain-Barré ?</a:t>
            </a:r>
            <a:br>
              <a:rPr lang="fr-BE" b="0" i="0" u="none" strike="noStrike" dirty="0">
                <a:effectLst/>
              </a:rPr>
            </a:br>
            <a:r>
              <a:rPr lang="fr-BE" sz="3600" b="1" i="0" u="none" strike="noStrike" dirty="0">
                <a:effectLst/>
              </a:rPr>
              <a:t>François WANG</a:t>
            </a:r>
            <a:br>
              <a:rPr lang="fr-BE" sz="3600" b="1" i="0" u="none" strike="noStrike" dirty="0">
                <a:effectLst/>
              </a:rPr>
            </a:br>
            <a:r>
              <a:rPr lang="fr-BE" sz="3600" b="1" i="0" u="none" strike="noStrike" dirty="0">
                <a:effectLst/>
              </a:rPr>
              <a:t>15/09/23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53986B-68F7-7A8C-DABA-74EB902FA3FC}"/>
              </a:ext>
            </a:extLst>
          </p:cNvPr>
          <p:cNvSpPr txBox="1"/>
          <p:nvPr/>
        </p:nvSpPr>
        <p:spPr>
          <a:xfrm>
            <a:off x="838199" y="786884"/>
            <a:ext cx="106918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BE" sz="4000" b="1" i="0" u="none" strike="noStrike" dirty="0">
                <a:solidFill>
                  <a:srgbClr val="3C3C3C"/>
                </a:solidFill>
                <a:effectLst/>
                <a:latin typeface="Larsseit"/>
              </a:rPr>
              <a:t>25èmes Journées Neuromusculaires de Marseille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75C6065-A22D-67B5-1E16-8FAAB1F0A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756" y="3631482"/>
            <a:ext cx="3907044" cy="259948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85DE2CD-F6C4-1651-A703-2B79C4ECB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308" y="3631482"/>
            <a:ext cx="3434448" cy="259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06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A7DB55D-523C-8DB8-FEDC-061CE6590A2C}"/>
              </a:ext>
            </a:extLst>
          </p:cNvPr>
          <p:cNvCxnSpPr/>
          <p:nvPr/>
        </p:nvCxnSpPr>
        <p:spPr>
          <a:xfrm>
            <a:off x="9960495" y="3869138"/>
            <a:ext cx="57201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D626AE2-823D-2726-9A47-FF0FB746B188}"/>
              </a:ext>
            </a:extLst>
          </p:cNvPr>
          <p:cNvSpPr txBox="1"/>
          <p:nvPr/>
        </p:nvSpPr>
        <p:spPr>
          <a:xfrm>
            <a:off x="3024491" y="293386"/>
            <a:ext cx="6143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6000" dirty="0"/>
              <a:t>Facteur de sécurité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1D3FF4A-48DD-6F61-2B9E-D69FCA896822}"/>
              </a:ext>
            </a:extLst>
          </p:cNvPr>
          <p:cNvSpPr txBox="1"/>
          <p:nvPr/>
        </p:nvSpPr>
        <p:spPr>
          <a:xfrm>
            <a:off x="552467" y="1533354"/>
            <a:ext cx="3060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FEM disponible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A811D2-BE06-7EF8-92F4-2EAB82373B6A}"/>
              </a:ext>
            </a:extLst>
          </p:cNvPr>
          <p:cNvSpPr txBox="1"/>
          <p:nvPr/>
        </p:nvSpPr>
        <p:spPr>
          <a:xfrm>
            <a:off x="737132" y="2338651"/>
            <a:ext cx="2504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FEM requise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423C16F-E0F8-A7D9-03A0-ABEC0E96BFFF}"/>
              </a:ext>
            </a:extLst>
          </p:cNvPr>
          <p:cNvCxnSpPr>
            <a:cxnSpLocks/>
          </p:cNvCxnSpPr>
          <p:nvPr/>
        </p:nvCxnSpPr>
        <p:spPr>
          <a:xfrm>
            <a:off x="339107" y="2281596"/>
            <a:ext cx="34099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0E428404-E8B1-7B82-19B2-6F3B477AF89F}"/>
              </a:ext>
            </a:extLst>
          </p:cNvPr>
          <p:cNvSpPr txBox="1"/>
          <p:nvPr/>
        </p:nvSpPr>
        <p:spPr>
          <a:xfrm>
            <a:off x="4200746" y="1896363"/>
            <a:ext cx="1335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± 5 - 7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504DA13-5188-672B-6094-A3C08D181015}"/>
              </a:ext>
            </a:extLst>
          </p:cNvPr>
          <p:cNvSpPr txBox="1"/>
          <p:nvPr/>
        </p:nvSpPr>
        <p:spPr>
          <a:xfrm>
            <a:off x="6782142" y="5952527"/>
            <a:ext cx="2438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FS &lt; 1 =&gt; BC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18F6195-C52B-D3AF-A7AE-E2D5366478F4}"/>
              </a:ext>
            </a:extLst>
          </p:cNvPr>
          <p:cNvGrpSpPr/>
          <p:nvPr/>
        </p:nvGrpSpPr>
        <p:grpSpPr>
          <a:xfrm>
            <a:off x="6972475" y="1364175"/>
            <a:ext cx="3773696" cy="2847852"/>
            <a:chOff x="7701652" y="1930872"/>
            <a:chExt cx="3773696" cy="2847852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FA94E9C6-19A3-DB29-6181-E3AEC3122A49}"/>
                </a:ext>
              </a:extLst>
            </p:cNvPr>
            <p:cNvCxnSpPr/>
            <p:nvPr/>
          </p:nvCxnSpPr>
          <p:spPr>
            <a:xfrm>
              <a:off x="7701652" y="4412256"/>
              <a:ext cx="572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6DA8543D-43C5-7323-A6CE-F35D639FE115}"/>
                </a:ext>
              </a:extLst>
            </p:cNvPr>
            <p:cNvCxnSpPr/>
            <p:nvPr/>
          </p:nvCxnSpPr>
          <p:spPr>
            <a:xfrm>
              <a:off x="10903333" y="4436791"/>
              <a:ext cx="572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70AED9BE-8EF9-7698-BCA0-E19D8C813504}"/>
                </a:ext>
              </a:extLst>
            </p:cNvPr>
            <p:cNvSpPr/>
            <p:nvPr/>
          </p:nvSpPr>
          <p:spPr>
            <a:xfrm>
              <a:off x="8273667" y="3898900"/>
              <a:ext cx="545335" cy="513356"/>
            </a:xfrm>
            <a:custGeom>
              <a:avLst/>
              <a:gdLst>
                <a:gd name="connsiteX0" fmla="*/ 0 w 545335"/>
                <a:gd name="connsiteY0" fmla="*/ 506775 h 506775"/>
                <a:gd name="connsiteX1" fmla="*/ 407625 w 545335"/>
                <a:gd name="connsiteY1" fmla="*/ 341522 h 506775"/>
                <a:gd name="connsiteX2" fmla="*/ 545335 w 545335"/>
                <a:gd name="connsiteY2" fmla="*/ 0 h 506775"/>
                <a:gd name="connsiteX3" fmla="*/ 545335 w 545335"/>
                <a:gd name="connsiteY3" fmla="*/ 0 h 50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5335" h="506775">
                  <a:moveTo>
                    <a:pt x="0" y="506775"/>
                  </a:moveTo>
                  <a:cubicBezTo>
                    <a:pt x="158368" y="466379"/>
                    <a:pt x="316736" y="425984"/>
                    <a:pt x="407625" y="341522"/>
                  </a:cubicBezTo>
                  <a:cubicBezTo>
                    <a:pt x="498514" y="257060"/>
                    <a:pt x="545335" y="0"/>
                    <a:pt x="545335" y="0"/>
                  </a:cubicBezTo>
                  <a:lnTo>
                    <a:pt x="545335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B835FD41-2461-F305-B3C7-5495BEE486FA}"/>
                </a:ext>
              </a:extLst>
            </p:cNvPr>
            <p:cNvSpPr/>
            <p:nvPr/>
          </p:nvSpPr>
          <p:spPr>
            <a:xfrm>
              <a:off x="8819002" y="1930872"/>
              <a:ext cx="2098714" cy="2847852"/>
            </a:xfrm>
            <a:custGeom>
              <a:avLst/>
              <a:gdLst>
                <a:gd name="connsiteX0" fmla="*/ 0 w 2098714"/>
                <a:gd name="connsiteY0" fmla="*/ 1969099 h 2847852"/>
                <a:gd name="connsiteX1" fmla="*/ 187287 w 2098714"/>
                <a:gd name="connsiteY1" fmla="*/ 2588 h 2847852"/>
                <a:gd name="connsiteX2" fmla="*/ 446184 w 2098714"/>
                <a:gd name="connsiteY2" fmla="*/ 2332656 h 2847852"/>
                <a:gd name="connsiteX3" fmla="*/ 1107196 w 2098714"/>
                <a:gd name="connsiteY3" fmla="*/ 2844940 h 2847852"/>
                <a:gd name="connsiteX4" fmla="*/ 2098714 w 2098714"/>
                <a:gd name="connsiteY4" fmla="*/ 2503417 h 284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8714" h="2847852">
                  <a:moveTo>
                    <a:pt x="0" y="1969099"/>
                  </a:moveTo>
                  <a:cubicBezTo>
                    <a:pt x="56461" y="955547"/>
                    <a:pt x="112923" y="-58005"/>
                    <a:pt x="187287" y="2588"/>
                  </a:cubicBezTo>
                  <a:cubicBezTo>
                    <a:pt x="261651" y="63181"/>
                    <a:pt x="292866" y="1858931"/>
                    <a:pt x="446184" y="2332656"/>
                  </a:cubicBezTo>
                  <a:cubicBezTo>
                    <a:pt x="599502" y="2806381"/>
                    <a:pt x="831774" y="2816480"/>
                    <a:pt x="1107196" y="2844940"/>
                  </a:cubicBezTo>
                  <a:cubicBezTo>
                    <a:pt x="1382618" y="2873400"/>
                    <a:pt x="1740666" y="2688408"/>
                    <a:pt x="2098714" y="2503417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Forme libre 18">
            <a:extLst>
              <a:ext uri="{FF2B5EF4-FFF2-40B4-BE49-F238E27FC236}">
                <a16:creationId xmlns:a16="http://schemas.microsoft.com/office/drawing/2014/main" id="{D5435F6F-5A25-423C-F1D2-0667C52A0EA6}"/>
              </a:ext>
            </a:extLst>
          </p:cNvPr>
          <p:cNvSpPr/>
          <p:nvPr/>
        </p:nvSpPr>
        <p:spPr>
          <a:xfrm>
            <a:off x="9456473" y="1364175"/>
            <a:ext cx="2098714" cy="2847852"/>
          </a:xfrm>
          <a:custGeom>
            <a:avLst/>
            <a:gdLst>
              <a:gd name="connsiteX0" fmla="*/ 0 w 2098714"/>
              <a:gd name="connsiteY0" fmla="*/ 1969099 h 2847852"/>
              <a:gd name="connsiteX1" fmla="*/ 187287 w 2098714"/>
              <a:gd name="connsiteY1" fmla="*/ 2588 h 2847852"/>
              <a:gd name="connsiteX2" fmla="*/ 446184 w 2098714"/>
              <a:gd name="connsiteY2" fmla="*/ 2332656 h 2847852"/>
              <a:gd name="connsiteX3" fmla="*/ 1107196 w 2098714"/>
              <a:gd name="connsiteY3" fmla="*/ 2844940 h 2847852"/>
              <a:gd name="connsiteX4" fmla="*/ 2098714 w 2098714"/>
              <a:gd name="connsiteY4" fmla="*/ 2503417 h 284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8714" h="2847852">
                <a:moveTo>
                  <a:pt x="0" y="1969099"/>
                </a:moveTo>
                <a:cubicBezTo>
                  <a:pt x="56461" y="955547"/>
                  <a:pt x="112923" y="-58005"/>
                  <a:pt x="187287" y="2588"/>
                </a:cubicBezTo>
                <a:cubicBezTo>
                  <a:pt x="261651" y="63181"/>
                  <a:pt x="292866" y="1858931"/>
                  <a:pt x="446184" y="2332656"/>
                </a:cubicBezTo>
                <a:cubicBezTo>
                  <a:pt x="599502" y="2806381"/>
                  <a:pt x="831774" y="2816480"/>
                  <a:pt x="1107196" y="2844940"/>
                </a:cubicBezTo>
                <a:cubicBezTo>
                  <a:pt x="1382618" y="2873400"/>
                  <a:pt x="1740666" y="2688408"/>
                  <a:pt x="2098714" y="2503417"/>
                </a:cubicBez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38A35CD3-8FDC-F61C-6D52-670B1AA2C30B}"/>
              </a:ext>
            </a:extLst>
          </p:cNvPr>
          <p:cNvSpPr/>
          <p:nvPr/>
        </p:nvSpPr>
        <p:spPr>
          <a:xfrm>
            <a:off x="7556496" y="3332202"/>
            <a:ext cx="1899977" cy="513357"/>
          </a:xfrm>
          <a:custGeom>
            <a:avLst/>
            <a:gdLst>
              <a:gd name="connsiteX0" fmla="*/ 0 w 545335"/>
              <a:gd name="connsiteY0" fmla="*/ 506775 h 506775"/>
              <a:gd name="connsiteX1" fmla="*/ 407625 w 545335"/>
              <a:gd name="connsiteY1" fmla="*/ 341522 h 506775"/>
              <a:gd name="connsiteX2" fmla="*/ 545335 w 545335"/>
              <a:gd name="connsiteY2" fmla="*/ 0 h 506775"/>
              <a:gd name="connsiteX3" fmla="*/ 545335 w 545335"/>
              <a:gd name="connsiteY3" fmla="*/ 0 h 50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335" h="506775">
                <a:moveTo>
                  <a:pt x="0" y="506775"/>
                </a:moveTo>
                <a:cubicBezTo>
                  <a:pt x="158368" y="466379"/>
                  <a:pt x="316736" y="425984"/>
                  <a:pt x="407625" y="341522"/>
                </a:cubicBezTo>
                <a:cubicBezTo>
                  <a:pt x="498514" y="257060"/>
                  <a:pt x="545335" y="0"/>
                  <a:pt x="545335" y="0"/>
                </a:cubicBezTo>
                <a:lnTo>
                  <a:pt x="545335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>
            <a:extLst>
              <a:ext uri="{FF2B5EF4-FFF2-40B4-BE49-F238E27FC236}">
                <a16:creationId xmlns:a16="http://schemas.microsoft.com/office/drawing/2014/main" id="{0A3CC1D4-2CB2-CB0F-535D-0059CF5DC285}"/>
              </a:ext>
            </a:extLst>
          </p:cNvPr>
          <p:cNvSpPr/>
          <p:nvPr/>
        </p:nvSpPr>
        <p:spPr>
          <a:xfrm>
            <a:off x="7861781" y="1364175"/>
            <a:ext cx="2098714" cy="2847852"/>
          </a:xfrm>
          <a:custGeom>
            <a:avLst/>
            <a:gdLst>
              <a:gd name="connsiteX0" fmla="*/ 0 w 2098714"/>
              <a:gd name="connsiteY0" fmla="*/ 1969099 h 2847852"/>
              <a:gd name="connsiteX1" fmla="*/ 187287 w 2098714"/>
              <a:gd name="connsiteY1" fmla="*/ 2588 h 2847852"/>
              <a:gd name="connsiteX2" fmla="*/ 446184 w 2098714"/>
              <a:gd name="connsiteY2" fmla="*/ 2332656 h 2847852"/>
              <a:gd name="connsiteX3" fmla="*/ 1107196 w 2098714"/>
              <a:gd name="connsiteY3" fmla="*/ 2844940 h 2847852"/>
              <a:gd name="connsiteX4" fmla="*/ 2098714 w 2098714"/>
              <a:gd name="connsiteY4" fmla="*/ 2503417 h 284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8714" h="2847852">
                <a:moveTo>
                  <a:pt x="0" y="1969099"/>
                </a:moveTo>
                <a:cubicBezTo>
                  <a:pt x="56461" y="955547"/>
                  <a:pt x="112923" y="-58005"/>
                  <a:pt x="187287" y="2588"/>
                </a:cubicBezTo>
                <a:cubicBezTo>
                  <a:pt x="261651" y="63181"/>
                  <a:pt x="292866" y="1858931"/>
                  <a:pt x="446184" y="2332656"/>
                </a:cubicBezTo>
                <a:cubicBezTo>
                  <a:pt x="599502" y="2806381"/>
                  <a:pt x="831774" y="2816480"/>
                  <a:pt x="1107196" y="2844940"/>
                </a:cubicBezTo>
                <a:cubicBezTo>
                  <a:pt x="1382618" y="2873400"/>
                  <a:pt x="1740666" y="2688408"/>
                  <a:pt x="2098714" y="2503417"/>
                </a:cubicBez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>
            <a:extLst>
              <a:ext uri="{FF2B5EF4-FFF2-40B4-BE49-F238E27FC236}">
                <a16:creationId xmlns:a16="http://schemas.microsoft.com/office/drawing/2014/main" id="{129D9F53-7F05-AC65-E2FA-99D074498BD6}"/>
              </a:ext>
            </a:extLst>
          </p:cNvPr>
          <p:cNvSpPr/>
          <p:nvPr/>
        </p:nvSpPr>
        <p:spPr>
          <a:xfrm>
            <a:off x="7550926" y="3332200"/>
            <a:ext cx="310856" cy="513357"/>
          </a:xfrm>
          <a:custGeom>
            <a:avLst/>
            <a:gdLst>
              <a:gd name="connsiteX0" fmla="*/ 0 w 545335"/>
              <a:gd name="connsiteY0" fmla="*/ 506775 h 506775"/>
              <a:gd name="connsiteX1" fmla="*/ 407625 w 545335"/>
              <a:gd name="connsiteY1" fmla="*/ 341522 h 506775"/>
              <a:gd name="connsiteX2" fmla="*/ 545335 w 545335"/>
              <a:gd name="connsiteY2" fmla="*/ 0 h 506775"/>
              <a:gd name="connsiteX3" fmla="*/ 545335 w 545335"/>
              <a:gd name="connsiteY3" fmla="*/ 0 h 50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335" h="506775">
                <a:moveTo>
                  <a:pt x="0" y="506775"/>
                </a:moveTo>
                <a:cubicBezTo>
                  <a:pt x="158368" y="466379"/>
                  <a:pt x="316736" y="425984"/>
                  <a:pt x="407625" y="341522"/>
                </a:cubicBezTo>
                <a:cubicBezTo>
                  <a:pt x="498514" y="257060"/>
                  <a:pt x="545335" y="0"/>
                  <a:pt x="545335" y="0"/>
                </a:cubicBezTo>
                <a:lnTo>
                  <a:pt x="545335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 22">
            <a:extLst>
              <a:ext uri="{FF2B5EF4-FFF2-40B4-BE49-F238E27FC236}">
                <a16:creationId xmlns:a16="http://schemas.microsoft.com/office/drawing/2014/main" id="{13EE1ED8-C861-38F7-CDF8-5EE73BE66CC3}"/>
              </a:ext>
            </a:extLst>
          </p:cNvPr>
          <p:cNvSpPr/>
          <p:nvPr/>
        </p:nvSpPr>
        <p:spPr>
          <a:xfrm>
            <a:off x="8795438" y="1364175"/>
            <a:ext cx="2098714" cy="2847852"/>
          </a:xfrm>
          <a:custGeom>
            <a:avLst/>
            <a:gdLst>
              <a:gd name="connsiteX0" fmla="*/ 0 w 2098714"/>
              <a:gd name="connsiteY0" fmla="*/ 1969099 h 2847852"/>
              <a:gd name="connsiteX1" fmla="*/ 187287 w 2098714"/>
              <a:gd name="connsiteY1" fmla="*/ 2588 h 2847852"/>
              <a:gd name="connsiteX2" fmla="*/ 446184 w 2098714"/>
              <a:gd name="connsiteY2" fmla="*/ 2332656 h 2847852"/>
              <a:gd name="connsiteX3" fmla="*/ 1107196 w 2098714"/>
              <a:gd name="connsiteY3" fmla="*/ 2844940 h 2847852"/>
              <a:gd name="connsiteX4" fmla="*/ 2098714 w 2098714"/>
              <a:gd name="connsiteY4" fmla="*/ 2503417 h 284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8714" h="2847852">
                <a:moveTo>
                  <a:pt x="0" y="1969099"/>
                </a:moveTo>
                <a:cubicBezTo>
                  <a:pt x="56461" y="955547"/>
                  <a:pt x="112923" y="-58005"/>
                  <a:pt x="187287" y="2588"/>
                </a:cubicBezTo>
                <a:cubicBezTo>
                  <a:pt x="261651" y="63181"/>
                  <a:pt x="292866" y="1858931"/>
                  <a:pt x="446184" y="2332656"/>
                </a:cubicBezTo>
                <a:cubicBezTo>
                  <a:pt x="599502" y="2806381"/>
                  <a:pt x="831774" y="2816480"/>
                  <a:pt x="1107196" y="2844940"/>
                </a:cubicBezTo>
                <a:cubicBezTo>
                  <a:pt x="1382618" y="2873400"/>
                  <a:pt x="1740666" y="2688408"/>
                  <a:pt x="2098714" y="2503417"/>
                </a:cubicBez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>
            <a:extLst>
              <a:ext uri="{FF2B5EF4-FFF2-40B4-BE49-F238E27FC236}">
                <a16:creationId xmlns:a16="http://schemas.microsoft.com/office/drawing/2014/main" id="{A131442A-46AF-6D96-0EB2-44BD175325DA}"/>
              </a:ext>
            </a:extLst>
          </p:cNvPr>
          <p:cNvSpPr/>
          <p:nvPr/>
        </p:nvSpPr>
        <p:spPr>
          <a:xfrm>
            <a:off x="7550926" y="3332197"/>
            <a:ext cx="1244511" cy="513357"/>
          </a:xfrm>
          <a:custGeom>
            <a:avLst/>
            <a:gdLst>
              <a:gd name="connsiteX0" fmla="*/ 0 w 545335"/>
              <a:gd name="connsiteY0" fmla="*/ 506775 h 506775"/>
              <a:gd name="connsiteX1" fmla="*/ 407625 w 545335"/>
              <a:gd name="connsiteY1" fmla="*/ 341522 h 506775"/>
              <a:gd name="connsiteX2" fmla="*/ 545335 w 545335"/>
              <a:gd name="connsiteY2" fmla="*/ 0 h 506775"/>
              <a:gd name="connsiteX3" fmla="*/ 545335 w 545335"/>
              <a:gd name="connsiteY3" fmla="*/ 0 h 50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335" h="506775">
                <a:moveTo>
                  <a:pt x="0" y="506775"/>
                </a:moveTo>
                <a:cubicBezTo>
                  <a:pt x="158368" y="466379"/>
                  <a:pt x="316736" y="425984"/>
                  <a:pt x="407625" y="341522"/>
                </a:cubicBezTo>
                <a:cubicBezTo>
                  <a:pt x="498514" y="257060"/>
                  <a:pt x="545335" y="0"/>
                  <a:pt x="545335" y="0"/>
                </a:cubicBezTo>
                <a:lnTo>
                  <a:pt x="545335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032A1CA-286A-F52B-9AEB-C95604E21F48}"/>
              </a:ext>
            </a:extLst>
          </p:cNvPr>
          <p:cNvCxnSpPr/>
          <p:nvPr/>
        </p:nvCxnSpPr>
        <p:spPr>
          <a:xfrm>
            <a:off x="10888508" y="3872439"/>
            <a:ext cx="57201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7EF74BD-75CD-CEFA-034B-F8C85666241D}"/>
              </a:ext>
            </a:extLst>
          </p:cNvPr>
          <p:cNvCxnSpPr/>
          <p:nvPr/>
        </p:nvCxnSpPr>
        <p:spPr>
          <a:xfrm>
            <a:off x="11555187" y="3869138"/>
            <a:ext cx="57201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784FEF7D-12CD-E3E8-5B65-F9A6775B883A}"/>
              </a:ext>
            </a:extLst>
          </p:cNvPr>
          <p:cNvSpPr txBox="1"/>
          <p:nvPr/>
        </p:nvSpPr>
        <p:spPr>
          <a:xfrm>
            <a:off x="6702846" y="4637656"/>
            <a:ext cx="54019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949450" algn="l"/>
              </a:tabLst>
            </a:pPr>
            <a:r>
              <a:rPr lang="fr-FR" sz="3200" dirty="0">
                <a:solidFill>
                  <a:srgbClr val="FF0000"/>
                </a:solidFill>
              </a:rPr>
              <a:t>{5 – 1 } =&gt; augmentation du</a:t>
            </a:r>
          </a:p>
          <a:p>
            <a:pPr>
              <a:tabLst>
                <a:tab pos="1422400" algn="l"/>
                <a:tab pos="1949450" algn="l"/>
              </a:tabLst>
            </a:pPr>
            <a:r>
              <a:rPr lang="fr-FR" sz="3200" dirty="0">
                <a:solidFill>
                  <a:srgbClr val="FF0000"/>
                </a:solidFill>
              </a:rPr>
              <a:t>TC internodal=&gt; ralentissement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1DC7DA-EE68-4507-B6B2-65FB56B4E5DA}"/>
              </a:ext>
            </a:extLst>
          </p:cNvPr>
          <p:cNvSpPr txBox="1"/>
          <p:nvPr/>
        </p:nvSpPr>
        <p:spPr>
          <a:xfrm>
            <a:off x="325551" y="3420733"/>
            <a:ext cx="5814598" cy="7078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sz="2000" dirty="0"/>
              <a:t>FEM</a:t>
            </a:r>
            <a:r>
              <a:rPr lang="fr-FR" sz="2000" i="1" dirty="0"/>
              <a:t> </a:t>
            </a:r>
            <a:r>
              <a:rPr lang="fr-FR" sz="2000" dirty="0"/>
              <a:t>=&gt; courant capacitif sortant amenant le potentiel de membrane au seuil de déclenchement du PA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A0B111-547F-DDD4-29F8-BD3788E2CD05}"/>
              </a:ext>
            </a:extLst>
          </p:cNvPr>
          <p:cNvSpPr txBox="1"/>
          <p:nvPr/>
        </p:nvSpPr>
        <p:spPr>
          <a:xfrm>
            <a:off x="7485172" y="3970419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 </a:t>
            </a:r>
            <a:r>
              <a:rPr lang="fr-FR" dirty="0" err="1"/>
              <a:t>μs</a:t>
            </a:r>
            <a:endParaRPr lang="fr-FR" dirty="0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F121E1A8-D9A5-8EFB-1E65-BE64E9297BC4}"/>
              </a:ext>
            </a:extLst>
          </p:cNvPr>
          <p:cNvCxnSpPr>
            <a:cxnSpLocks/>
          </p:cNvCxnSpPr>
          <p:nvPr/>
        </p:nvCxnSpPr>
        <p:spPr>
          <a:xfrm flipH="1">
            <a:off x="7544490" y="3341765"/>
            <a:ext cx="6436" cy="9402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2456B60-9E7D-D25B-EC3F-DD4F806C144F}"/>
              </a:ext>
            </a:extLst>
          </p:cNvPr>
          <p:cNvCxnSpPr>
            <a:cxnSpLocks/>
          </p:cNvCxnSpPr>
          <p:nvPr/>
        </p:nvCxnSpPr>
        <p:spPr>
          <a:xfrm>
            <a:off x="8098110" y="3250136"/>
            <a:ext cx="0" cy="1031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C8965BF-7413-D9CA-9343-8BAF27B5CBAB}"/>
              </a:ext>
            </a:extLst>
          </p:cNvPr>
          <p:cNvCxnSpPr/>
          <p:nvPr/>
        </p:nvCxnSpPr>
        <p:spPr>
          <a:xfrm>
            <a:off x="7550926" y="3981160"/>
            <a:ext cx="547184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5385D803-7B48-19F5-65EB-1467758BE9D2}"/>
              </a:ext>
            </a:extLst>
          </p:cNvPr>
          <p:cNvSpPr txBox="1"/>
          <p:nvPr/>
        </p:nvSpPr>
        <p:spPr>
          <a:xfrm>
            <a:off x="325551" y="4721813"/>
            <a:ext cx="7662279" cy="193899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Causes de réduction du FS</a:t>
            </a:r>
            <a:br>
              <a:rPr lang="fr-FR" sz="2000" dirty="0"/>
            </a:br>
            <a:r>
              <a:rPr lang="fr-FR" sz="2000" dirty="0"/>
              <a:t>- démyélinisation : TC internodal </a:t>
            </a:r>
            <a:r>
              <a:rPr lang="fr-FR" sz="2000" b="1" dirty="0">
                <a:solidFill>
                  <a:srgbClr val="FF0000"/>
                </a:solidFill>
              </a:rPr>
              <a:t>-&gt; 600 </a:t>
            </a:r>
            <a:r>
              <a:rPr lang="fr-FR" sz="2000" b="1" dirty="0" err="1">
                <a:solidFill>
                  <a:srgbClr val="FF0000"/>
                </a:solidFill>
              </a:rPr>
              <a:t>μs</a:t>
            </a:r>
            <a:r>
              <a:rPr lang="fr-FR" sz="2000" b="1" dirty="0"/>
              <a:t> </a:t>
            </a:r>
            <a:br>
              <a:rPr lang="fr-FR" sz="2000" b="1" dirty="0"/>
            </a:br>
            <a:r>
              <a:rPr lang="fr-FR" sz="2000" dirty="0"/>
              <a:t>tout en restant saltatoire </a:t>
            </a:r>
            <a:r>
              <a:rPr lang="fr-FR" sz="1400" b="1" dirty="0" err="1">
                <a:solidFill>
                  <a:srgbClr val="0070C0"/>
                </a:solidFill>
              </a:rPr>
              <a:t>Rasminsky</a:t>
            </a:r>
            <a:r>
              <a:rPr lang="fr-FR" sz="1400" b="1" dirty="0">
                <a:solidFill>
                  <a:srgbClr val="0070C0"/>
                </a:solidFill>
              </a:rPr>
              <a:t> &amp; Sears</a:t>
            </a:r>
            <a:r>
              <a:rPr lang="fr-FR" sz="1400" b="1" i="1" dirty="0">
                <a:solidFill>
                  <a:srgbClr val="0070C0"/>
                </a:solidFill>
              </a:rPr>
              <a:t>, </a:t>
            </a:r>
            <a:r>
              <a:rPr lang="fr-FR" sz="1400" b="1" dirty="0">
                <a:solidFill>
                  <a:srgbClr val="0070C0"/>
                </a:solidFill>
              </a:rPr>
              <a:t>1972</a:t>
            </a:r>
            <a:r>
              <a:rPr lang="fr-FR" sz="1400" b="1" i="1" dirty="0">
                <a:solidFill>
                  <a:srgbClr val="0070C0"/>
                </a:solidFill>
              </a:rPr>
              <a:t> </a:t>
            </a:r>
            <a:r>
              <a:rPr lang="fr-FR" sz="1400" b="1" dirty="0">
                <a:solidFill>
                  <a:srgbClr val="0070C0"/>
                </a:solidFill>
              </a:rPr>
              <a:t>(modèle animal)</a:t>
            </a:r>
            <a:br>
              <a:rPr lang="fr-FR" sz="1400" dirty="0"/>
            </a:br>
            <a:r>
              <a:rPr lang="fr-FR" sz="2000" dirty="0"/>
              <a:t>- lésion ou dysfonction des Nav nodaux</a:t>
            </a:r>
            <a:br>
              <a:rPr lang="fr-FR" sz="2000" dirty="0"/>
            </a:br>
            <a:r>
              <a:rPr lang="fr-FR" sz="2000" dirty="0"/>
              <a:t>- dépolarisation membranaire</a:t>
            </a:r>
            <a:br>
              <a:rPr lang="fr-FR" sz="2000" dirty="0"/>
            </a:br>
            <a:r>
              <a:rPr lang="fr-FR" sz="2000" dirty="0"/>
              <a:t>- hyperpolarisation membranaire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BBFA752-8CD8-943D-B4EA-E89C82D0A31B}"/>
              </a:ext>
            </a:extLst>
          </p:cNvPr>
          <p:cNvSpPr txBox="1"/>
          <p:nvPr/>
        </p:nvSpPr>
        <p:spPr>
          <a:xfrm>
            <a:off x="4005051" y="2894974"/>
            <a:ext cx="1727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0070C0"/>
                </a:solidFill>
              </a:rPr>
              <a:t>Franssen</a:t>
            </a:r>
            <a:r>
              <a:rPr lang="fr-FR" sz="1400" b="1" i="1" dirty="0">
                <a:solidFill>
                  <a:srgbClr val="0070C0"/>
                </a:solidFill>
              </a:rPr>
              <a:t> et al </a:t>
            </a:r>
            <a:r>
              <a:rPr lang="fr-FR" sz="1400" b="1" dirty="0">
                <a:solidFill>
                  <a:srgbClr val="0070C0"/>
                </a:solidFill>
              </a:rPr>
              <a:t>(2013)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56FAC93-B6AC-4C20-4D22-B451D7E7A216}"/>
              </a:ext>
            </a:extLst>
          </p:cNvPr>
          <p:cNvCxnSpPr/>
          <p:nvPr/>
        </p:nvCxnSpPr>
        <p:spPr>
          <a:xfrm>
            <a:off x="7142480" y="3332197"/>
            <a:ext cx="4412707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90E990A7-B0A7-E885-398C-FE1F9D0D64F7}"/>
              </a:ext>
            </a:extLst>
          </p:cNvPr>
          <p:cNvSpPr txBox="1"/>
          <p:nvPr/>
        </p:nvSpPr>
        <p:spPr>
          <a:xfrm>
            <a:off x="11543718" y="314063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Seuil</a:t>
            </a:r>
          </a:p>
        </p:txBody>
      </p:sp>
    </p:spTree>
    <p:extLst>
      <p:ext uri="{BB962C8B-B14F-4D97-AF65-F5344CB8AC3E}">
        <p14:creationId xmlns:p14="http://schemas.microsoft.com/office/powerpoint/2010/main" val="345112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98945990-740F-4418-BE1C-667F3B2EF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55" y="1347664"/>
            <a:ext cx="3667125" cy="4773613"/>
          </a:xfrm>
          <a:prstGeom prst="rect">
            <a:avLst/>
          </a:prstGeom>
          <a:noFill/>
          <a:ln w="635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468418-3D3D-DB1B-4170-9CDB0D4C0F9F}"/>
              </a:ext>
            </a:extLst>
          </p:cNvPr>
          <p:cNvSpPr/>
          <p:nvPr/>
        </p:nvSpPr>
        <p:spPr>
          <a:xfrm>
            <a:off x="367793" y="6235710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Emile Godeau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8187DDD-71B5-4E5D-CF29-FEE986893A8F}"/>
              </a:ext>
            </a:extLst>
          </p:cNvPr>
          <p:cNvSpPr txBox="1"/>
          <p:nvPr/>
        </p:nvSpPr>
        <p:spPr>
          <a:xfrm>
            <a:off x="2548328" y="254833"/>
            <a:ext cx="6653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Transmission neuro-musculaire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EF4F077-B049-26C4-062D-404505952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587" y="1347664"/>
            <a:ext cx="6517393" cy="488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72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09FAEA3E-85D3-AB6E-58D4-796B22A97AF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96259" y="0"/>
            <a:ext cx="6140243" cy="5253854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DC274E6-3390-7925-DE87-A7DC9EDDCF4B}"/>
              </a:ext>
            </a:extLst>
          </p:cNvPr>
          <p:cNvSpPr txBox="1"/>
          <p:nvPr/>
        </p:nvSpPr>
        <p:spPr>
          <a:xfrm>
            <a:off x="606246" y="5619999"/>
            <a:ext cx="106740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>
                <a:solidFill>
                  <a:srgbClr val="FF0000"/>
                </a:solidFill>
              </a:rPr>
              <a:t>In fine</a:t>
            </a:r>
            <a:r>
              <a:rPr lang="fr-FR" sz="2000" b="1" i="1" dirty="0"/>
              <a:t>, </a:t>
            </a:r>
            <a:r>
              <a:rPr lang="fr-FR" sz="2000" b="1" dirty="0"/>
              <a:t>que l’atteinte porte sur le nœud (dysfonction/destruction des canaux Nav) ou sur </a:t>
            </a:r>
            <a:br>
              <a:rPr lang="fr-FR" sz="2000" b="1" dirty="0"/>
            </a:br>
            <a:r>
              <a:rPr lang="fr-FR" sz="2000" b="1" dirty="0"/>
              <a:t>l’internœud (démyélinisation segmentaire, paranodale, </a:t>
            </a:r>
            <a:r>
              <a:rPr lang="fr-FR" sz="2000" b="1" dirty="0" err="1"/>
              <a:t>juxtaparanodale</a:t>
            </a:r>
            <a:r>
              <a:rPr lang="fr-FR" sz="2000" b="1" dirty="0"/>
              <a:t>), le trouble de conduction</a:t>
            </a:r>
          </a:p>
          <a:p>
            <a:r>
              <a:rPr lang="fr-FR" sz="2000" b="1" dirty="0"/>
              <a:t>est </a:t>
            </a:r>
            <a:r>
              <a:rPr lang="fr-FR" sz="2000" b="1" dirty="0">
                <a:solidFill>
                  <a:srgbClr val="FF0000"/>
                </a:solidFill>
              </a:rPr>
              <a:t>toujours</a:t>
            </a:r>
            <a:r>
              <a:rPr lang="fr-FR" sz="2000" b="1" dirty="0"/>
              <a:t> </a:t>
            </a:r>
            <a:r>
              <a:rPr lang="fr-FR" sz="2000" b="1" dirty="0">
                <a:solidFill>
                  <a:srgbClr val="FF0000"/>
                </a:solidFill>
              </a:rPr>
              <a:t>NODAL</a:t>
            </a:r>
            <a:r>
              <a:rPr lang="fr-FR" sz="2000" b="1" dirty="0"/>
              <a:t> (ralentissement, dispersion temporelle (?), bloc de conduction)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C98BCA-1AE4-DB86-589E-6AD684F56DAB}"/>
              </a:ext>
            </a:extLst>
          </p:cNvPr>
          <p:cNvSpPr txBox="1"/>
          <p:nvPr/>
        </p:nvSpPr>
        <p:spPr>
          <a:xfrm>
            <a:off x="5943284" y="5253854"/>
            <a:ext cx="1727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0070C0"/>
                </a:solidFill>
              </a:rPr>
              <a:t>Franssen</a:t>
            </a:r>
            <a:r>
              <a:rPr lang="fr-FR" sz="1400" b="1" i="1" dirty="0">
                <a:solidFill>
                  <a:srgbClr val="0070C0"/>
                </a:solidFill>
              </a:rPr>
              <a:t> et al </a:t>
            </a:r>
            <a:r>
              <a:rPr lang="fr-FR" sz="1400" b="1" dirty="0">
                <a:solidFill>
                  <a:srgbClr val="0070C0"/>
                </a:solidFill>
              </a:rPr>
              <a:t>(2013)</a:t>
            </a:r>
          </a:p>
        </p:txBody>
      </p:sp>
      <p:pic>
        <p:nvPicPr>
          <p:cNvPr id="5" name="Main graphic">
            <a:extLst>
              <a:ext uri="{FF2B5EF4-FFF2-40B4-BE49-F238E27FC236}">
                <a16:creationId xmlns:a16="http://schemas.microsoft.com/office/drawing/2014/main" id="{C2590FB7-51E4-1244-0480-250F089E4C4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555275" y="0"/>
            <a:ext cx="3485472" cy="5253854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A7ED6F-CA59-E067-3C8D-933477E1B830}"/>
              </a:ext>
            </a:extLst>
          </p:cNvPr>
          <p:cNvSpPr/>
          <p:nvPr/>
        </p:nvSpPr>
        <p:spPr>
          <a:xfrm>
            <a:off x="7002684" y="0"/>
            <a:ext cx="667611" cy="4699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8249D-9B6A-0C8B-3DDB-A7AC5E0EB959}"/>
              </a:ext>
            </a:extLst>
          </p:cNvPr>
          <p:cNvSpPr/>
          <p:nvPr/>
        </p:nvSpPr>
        <p:spPr>
          <a:xfrm>
            <a:off x="0" y="2179"/>
            <a:ext cx="667611" cy="4699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7C7726-03B0-7BD3-DD5C-DC9B2B5AE947}"/>
              </a:ext>
            </a:extLst>
          </p:cNvPr>
          <p:cNvSpPr/>
          <p:nvPr/>
        </p:nvSpPr>
        <p:spPr>
          <a:xfrm>
            <a:off x="1735855" y="1713053"/>
            <a:ext cx="3148662" cy="1597306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824BF66-54E2-A286-EF69-4B9938D0843B}"/>
              </a:ext>
            </a:extLst>
          </p:cNvPr>
          <p:cNvSpPr/>
          <p:nvPr/>
        </p:nvSpPr>
        <p:spPr>
          <a:xfrm>
            <a:off x="4916893" y="2349660"/>
            <a:ext cx="673679" cy="70605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CAE3FE7-2A16-C47A-2916-8C879DA39BF1}"/>
              </a:ext>
            </a:extLst>
          </p:cNvPr>
          <p:cNvSpPr/>
          <p:nvPr/>
        </p:nvSpPr>
        <p:spPr>
          <a:xfrm>
            <a:off x="4916892" y="4261412"/>
            <a:ext cx="673679" cy="70605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030B528-A55D-BE7E-F15B-D0EB544F9A15}"/>
              </a:ext>
            </a:extLst>
          </p:cNvPr>
          <p:cNvSpPr/>
          <p:nvPr/>
        </p:nvSpPr>
        <p:spPr>
          <a:xfrm>
            <a:off x="4916891" y="559443"/>
            <a:ext cx="673679" cy="70605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95A713-7E30-15A0-C7BE-0EFB2987CB2C}"/>
              </a:ext>
            </a:extLst>
          </p:cNvPr>
          <p:cNvSpPr/>
          <p:nvPr/>
        </p:nvSpPr>
        <p:spPr>
          <a:xfrm>
            <a:off x="1735855" y="3659442"/>
            <a:ext cx="3148662" cy="1597306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B37E7E-6BCA-6619-4F29-646641A0B877}"/>
              </a:ext>
            </a:extLst>
          </p:cNvPr>
          <p:cNvSpPr/>
          <p:nvPr/>
        </p:nvSpPr>
        <p:spPr>
          <a:xfrm>
            <a:off x="1735855" y="-2896"/>
            <a:ext cx="3148662" cy="1597306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C24473E-52A5-7335-729E-073F8425262C}"/>
              </a:ext>
            </a:extLst>
          </p:cNvPr>
          <p:cNvCxnSpPr>
            <a:cxnSpLocks/>
          </p:cNvCxnSpPr>
          <p:nvPr/>
        </p:nvCxnSpPr>
        <p:spPr>
          <a:xfrm flipH="1" flipV="1">
            <a:off x="5440101" y="1265498"/>
            <a:ext cx="258325" cy="39064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F946BAD-5026-4180-4E52-72A56EE38B56}"/>
              </a:ext>
            </a:extLst>
          </p:cNvPr>
          <p:cNvCxnSpPr>
            <a:cxnSpLocks/>
          </p:cNvCxnSpPr>
          <p:nvPr/>
        </p:nvCxnSpPr>
        <p:spPr>
          <a:xfrm flipH="1" flipV="1">
            <a:off x="5437108" y="3084652"/>
            <a:ext cx="258325" cy="39064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AFE8196-5CB3-7982-1183-F14FB90C32FB}"/>
              </a:ext>
            </a:extLst>
          </p:cNvPr>
          <p:cNvCxnSpPr>
            <a:cxnSpLocks/>
          </p:cNvCxnSpPr>
          <p:nvPr/>
        </p:nvCxnSpPr>
        <p:spPr>
          <a:xfrm flipH="1" flipV="1">
            <a:off x="5437108" y="4979041"/>
            <a:ext cx="258325" cy="39064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5DF1385-4108-DAD7-A7AD-AF6551910A18}"/>
              </a:ext>
            </a:extLst>
          </p:cNvPr>
          <p:cNvCxnSpPr>
            <a:cxnSpLocks/>
          </p:cNvCxnSpPr>
          <p:nvPr/>
        </p:nvCxnSpPr>
        <p:spPr>
          <a:xfrm flipH="1" flipV="1">
            <a:off x="9393078" y="1145832"/>
            <a:ext cx="258325" cy="39064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EE3868A-9E80-5AAA-EC10-42D06E6F42F4}"/>
              </a:ext>
            </a:extLst>
          </p:cNvPr>
          <p:cNvCxnSpPr>
            <a:cxnSpLocks/>
          </p:cNvCxnSpPr>
          <p:nvPr/>
        </p:nvCxnSpPr>
        <p:spPr>
          <a:xfrm flipH="1" flipV="1">
            <a:off x="9390085" y="2964986"/>
            <a:ext cx="258325" cy="39064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D9DDD5E-A0AD-4175-5187-6979206AF6E8}"/>
              </a:ext>
            </a:extLst>
          </p:cNvPr>
          <p:cNvCxnSpPr>
            <a:cxnSpLocks/>
          </p:cNvCxnSpPr>
          <p:nvPr/>
        </p:nvCxnSpPr>
        <p:spPr>
          <a:xfrm flipH="1" flipV="1">
            <a:off x="9390085" y="4859375"/>
            <a:ext cx="258325" cy="39064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91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C578B58-2F62-1BEA-79D9-850D29C853FC}"/>
              </a:ext>
            </a:extLst>
          </p:cNvPr>
          <p:cNvSpPr txBox="1"/>
          <p:nvPr/>
        </p:nvSpPr>
        <p:spPr>
          <a:xfrm>
            <a:off x="420526" y="2211338"/>
            <a:ext cx="1133967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TTX </a:t>
            </a:r>
            <a:r>
              <a:rPr lang="fr-BE" sz="2400" b="0" i="0" u="sng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bloque spécifiquement les canaux Na</a:t>
            </a:r>
          </a:p>
          <a:p>
            <a: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 </a:t>
            </a:r>
          </a:p>
          <a:p>
            <a: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Homme de 62 ans consomme un </a:t>
            </a:r>
            <a:r>
              <a:rPr lang="fr-BE" sz="2400" b="0" i="1" u="none" strike="noStrike" dirty="0">
                <a:solidFill>
                  <a:srgbClr val="FF0000"/>
                </a:solidFill>
                <a:effectLst/>
                <a:latin typeface="Poppins" panose="020B0604020202020204" pitchFamily="34" charset="0"/>
              </a:rPr>
              <a:t>Fugu</a:t>
            </a:r>
            <a:r>
              <a:rPr lang="fr-BE" sz="2400" b="0" i="1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 </a:t>
            </a:r>
            <a:r>
              <a:rPr lang="fr-BE" sz="2400" b="0" i="1" u="none" strike="noStrike" dirty="0" err="1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poecilonotus</a:t>
            </a:r>
            <a:r>
              <a:rPr lang="fr-BE" sz="2400" b="0" i="1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 </a:t>
            </a:r>
            <a: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(</a:t>
            </a:r>
            <a:r>
              <a:rPr lang="fr-BE" sz="2400" b="0" i="0" u="none" strike="noStrike" dirty="0" err="1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pufferfish</a:t>
            </a:r>
            <a: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) </a:t>
            </a:r>
            <a:b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</a:br>
            <a: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-&gt; 2h post-ingestion: paresthésies, dyspnée -&gt; paralysie généralisée </a:t>
            </a:r>
            <a:b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</a:br>
            <a: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-&gt; 3h post-ingestion: intubation </a:t>
            </a:r>
          </a:p>
          <a:p>
            <a:r>
              <a:rPr lang="fr-BE" sz="2400" dirty="0">
                <a:solidFill>
                  <a:srgbClr val="000000"/>
                </a:solidFill>
                <a:latin typeface="Poppins" panose="020B0604020202020204" pitchFamily="34" charset="0"/>
              </a:rPr>
              <a:t>-&gt; 2J plus tard, il peux marcher avec assistance</a:t>
            </a:r>
          </a:p>
          <a:p>
            <a:endParaRPr lang="fr-BE" sz="2400" b="0" i="0" u="none" strike="noStrike" dirty="0">
              <a:solidFill>
                <a:srgbClr val="000000"/>
              </a:solidFill>
              <a:effectLst/>
              <a:latin typeface="Poppins" panose="020B0604020202020204" pitchFamily="34" charset="0"/>
            </a:endParaRPr>
          </a:p>
          <a:p>
            <a: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Conduction du nerf médian:</a:t>
            </a:r>
            <a:b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</a:br>
            <a: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- LDM : 5,5 ms (36h post-ingestion) -&gt; 3,1 ms (180h post-ingestion</a:t>
            </a:r>
            <a:b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</a:br>
            <a: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- VCM : </a:t>
            </a:r>
            <a:r>
              <a:rPr lang="fr-BE" sz="2400" b="1" i="0" u="none" strike="noStrike" dirty="0">
                <a:solidFill>
                  <a:srgbClr val="FF0000"/>
                </a:solidFill>
                <a:effectLst/>
                <a:latin typeface="Poppins" panose="020B0604020202020204" pitchFamily="34" charset="0"/>
              </a:rPr>
              <a:t>30 m/s </a:t>
            </a:r>
            <a: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(36h post-ingestion) -&gt; 50 m/s (180h post-ingestion)</a:t>
            </a:r>
            <a:b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</a:br>
            <a: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- F </a:t>
            </a:r>
            <a:r>
              <a:rPr lang="fr-BE" sz="2400" b="0" i="0" u="none" strike="noStrike" dirty="0" err="1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wave</a:t>
            </a:r>
            <a: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 : </a:t>
            </a:r>
            <a:r>
              <a:rPr lang="fr-BE" sz="2400" b="1" i="0" u="none" strike="noStrike" dirty="0">
                <a:solidFill>
                  <a:srgbClr val="FF0000"/>
                </a:solidFill>
                <a:effectLst/>
                <a:latin typeface="Poppins" panose="020B0604020202020204" pitchFamily="34" charset="0"/>
              </a:rPr>
              <a:t>48 ms </a:t>
            </a:r>
            <a: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(36h post-ingestion) -&gt; 27 ms (180h post-ingestion)</a:t>
            </a:r>
            <a:b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</a:br>
            <a: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- PAGM : 10 mV (36h post-ingestion) -&gt; 18 mV (180h post-ingestion)</a:t>
            </a:r>
            <a:br>
              <a:rPr lang="fr-BE" sz="24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</a:br>
            <a:endParaRPr lang="fr-BE" sz="2400" b="0" i="0" u="none" strike="noStrike" dirty="0">
              <a:solidFill>
                <a:srgbClr val="000000"/>
              </a:solidFill>
              <a:effectLst/>
              <a:latin typeface="Poppins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A61C97-B07A-BAB9-3F38-61EB7CAEEBC0}"/>
              </a:ext>
            </a:extLst>
          </p:cNvPr>
          <p:cNvSpPr txBox="1"/>
          <p:nvPr/>
        </p:nvSpPr>
        <p:spPr>
          <a:xfrm>
            <a:off x="420526" y="254000"/>
            <a:ext cx="110006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i="1" dirty="0"/>
              <a:t>Nerve conduction </a:t>
            </a:r>
            <a:r>
              <a:rPr lang="fr-FR" sz="4000" i="1" dirty="0" err="1"/>
              <a:t>study</a:t>
            </a:r>
            <a:r>
              <a:rPr lang="fr-FR" sz="4000" i="1" dirty="0"/>
              <a:t> of </a:t>
            </a:r>
            <a:r>
              <a:rPr lang="fr-FR" sz="4000" i="1" dirty="0" err="1"/>
              <a:t>human</a:t>
            </a:r>
            <a:r>
              <a:rPr lang="fr-FR" sz="4000" i="1" dirty="0"/>
              <a:t> </a:t>
            </a:r>
            <a:r>
              <a:rPr lang="fr-FR" sz="4000" i="1" dirty="0" err="1"/>
              <a:t>tetrodotoxication</a:t>
            </a:r>
            <a:endParaRPr lang="fr-FR" sz="4000" i="1" dirty="0"/>
          </a:p>
          <a:p>
            <a:pPr algn="r"/>
            <a:r>
              <a:rPr lang="fr-FR" sz="4000" dirty="0"/>
              <a:t>Oda </a:t>
            </a:r>
            <a:r>
              <a:rPr lang="fr-FR" sz="4000" i="1" dirty="0"/>
              <a:t>et al</a:t>
            </a:r>
            <a:r>
              <a:rPr lang="fr-FR" sz="4000" dirty="0"/>
              <a:t>, </a:t>
            </a:r>
            <a:r>
              <a:rPr lang="fr-FR" sz="4000" dirty="0">
                <a:solidFill>
                  <a:srgbClr val="FF0000"/>
                </a:solidFill>
              </a:rPr>
              <a:t>1989</a:t>
            </a:r>
            <a:r>
              <a:rPr lang="fr-FR" sz="4000" dirty="0"/>
              <a:t> (</a:t>
            </a:r>
            <a:r>
              <a:rPr lang="fr-FR" sz="4000" i="1" dirty="0" err="1"/>
              <a:t>Neurology</a:t>
            </a:r>
            <a:r>
              <a:rPr lang="fr-FR" sz="4000" dirty="0"/>
              <a:t>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68D8CCF-8FCF-0BB4-FABA-FCC7E96BB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017319"/>
            <a:ext cx="15621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35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C578B58-2F62-1BEA-79D9-850D29C853FC}"/>
              </a:ext>
            </a:extLst>
          </p:cNvPr>
          <p:cNvSpPr txBox="1"/>
          <p:nvPr/>
        </p:nvSpPr>
        <p:spPr>
          <a:xfrm>
            <a:off x="1027746" y="1992006"/>
            <a:ext cx="1013650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BE" sz="36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L’ENMG est déterminant pour le diagnostic.</a:t>
            </a:r>
          </a:p>
          <a:p>
            <a:pPr algn="just"/>
            <a:r>
              <a:rPr lang="fr-BE" sz="36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 </a:t>
            </a:r>
          </a:p>
          <a:p>
            <a:pPr algn="just"/>
            <a:r>
              <a:rPr lang="fr-BE" sz="36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La distinction entre forme démyélinisante (AIDP) ou axonale (AMAN et AMSAN) </a:t>
            </a:r>
            <a:r>
              <a:rPr lang="fr-BE" sz="3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Poppins" panose="020B0604020202020204" pitchFamily="34" charset="0"/>
              </a:rPr>
              <a:t>n’est pas utile pour la prise en charge </a:t>
            </a:r>
            <a:r>
              <a:rPr lang="fr-BE" sz="3600" b="0" i="0" u="none" strike="noStrike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des patients, mais elle est importante pour comprendre la physiopathologie de la maladie.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A61C97-B07A-BAB9-3F38-61EB7CAEEBC0}"/>
              </a:ext>
            </a:extLst>
          </p:cNvPr>
          <p:cNvSpPr txBox="1"/>
          <p:nvPr/>
        </p:nvSpPr>
        <p:spPr>
          <a:xfrm>
            <a:off x="1601626" y="444500"/>
            <a:ext cx="89887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/>
              <a:t>PNS 2023 : Pieter van </a:t>
            </a:r>
            <a:r>
              <a:rPr lang="fr-FR" sz="6000" dirty="0" err="1"/>
              <a:t>Doorn</a:t>
            </a:r>
            <a:endParaRPr lang="fr-FR" sz="6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68CB795-E72E-8963-F260-3C44062BB0C6}"/>
              </a:ext>
            </a:extLst>
          </p:cNvPr>
          <p:cNvSpPr txBox="1"/>
          <p:nvPr/>
        </p:nvSpPr>
        <p:spPr>
          <a:xfrm>
            <a:off x="7415910" y="1344495"/>
            <a:ext cx="3174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(Rapporté par Emilien </a:t>
            </a:r>
            <a:r>
              <a:rPr lang="fr-FR" dirty="0" err="1"/>
              <a:t>Delmont</a:t>
            </a:r>
            <a:r>
              <a:rPr lang="fr-FR" dirty="0"/>
              <a:t>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9B13DAE-FA72-E715-43B3-6594AEFA3C26}"/>
              </a:ext>
            </a:extLst>
          </p:cNvPr>
          <p:cNvSpPr txBox="1"/>
          <p:nvPr/>
        </p:nvSpPr>
        <p:spPr>
          <a:xfrm>
            <a:off x="3263899" y="2540189"/>
            <a:ext cx="3812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(FW : surtout si présentation atypique)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ADC7FEE-5091-739D-BD09-EE7A908AF679}"/>
              </a:ext>
            </a:extLst>
          </p:cNvPr>
          <p:cNvSpPr txBox="1"/>
          <p:nvPr/>
        </p:nvSpPr>
        <p:spPr>
          <a:xfrm>
            <a:off x="3263899" y="6331655"/>
            <a:ext cx="675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(FW : mais les critères permettant cette distinction doivent être revus)</a:t>
            </a:r>
          </a:p>
        </p:txBody>
      </p:sp>
    </p:spTree>
    <p:extLst>
      <p:ext uri="{BB962C8B-B14F-4D97-AF65-F5344CB8AC3E}">
        <p14:creationId xmlns:p14="http://schemas.microsoft.com/office/powerpoint/2010/main" val="1358735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2A61C97-B07A-BAB9-3F38-61EB7CAEEBC0}"/>
              </a:ext>
            </a:extLst>
          </p:cNvPr>
          <p:cNvSpPr txBox="1"/>
          <p:nvPr/>
        </p:nvSpPr>
        <p:spPr>
          <a:xfrm>
            <a:off x="1883948" y="139700"/>
            <a:ext cx="84241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/>
              <a:t>Quand suspecter un SGB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B0081EE-A8B1-7A19-6CC3-51C53836C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26" y="2550280"/>
            <a:ext cx="11126596" cy="416802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FCE18D1-5363-A8D2-B54A-BA4EFF47BAB2}"/>
              </a:ext>
            </a:extLst>
          </p:cNvPr>
          <p:cNvSpPr txBox="1"/>
          <p:nvPr/>
        </p:nvSpPr>
        <p:spPr>
          <a:xfrm>
            <a:off x="406398" y="1272400"/>
            <a:ext cx="5689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dirty="0">
                <a:solidFill>
                  <a:srgbClr val="000000"/>
                </a:solidFill>
                <a:latin typeface="Poppins" panose="020B0604020202020204" pitchFamily="34" charset="0"/>
              </a:rPr>
              <a:t>Variants de SGB</a:t>
            </a:r>
            <a:endParaRPr lang="fr-FR" sz="32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0D8084-3143-97C4-3AFE-7EE93442CF3E}"/>
              </a:ext>
            </a:extLst>
          </p:cNvPr>
          <p:cNvSpPr txBox="1"/>
          <p:nvPr/>
        </p:nvSpPr>
        <p:spPr>
          <a:xfrm>
            <a:off x="1935319" y="1848468"/>
            <a:ext cx="1153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Anti-GM1</a:t>
            </a:r>
          </a:p>
          <a:p>
            <a:pPr algn="ctr"/>
            <a:r>
              <a:rPr lang="fr-FR" dirty="0"/>
              <a:t>Anti-GD1a</a:t>
            </a:r>
            <a:br>
              <a:rPr lang="fr-FR" dirty="0"/>
            </a:br>
            <a:r>
              <a:rPr lang="fr-FR" dirty="0"/>
              <a:t>(50-66%)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30FD70F-8168-8B24-B8B6-D78EAB39A083}"/>
              </a:ext>
            </a:extLst>
          </p:cNvPr>
          <p:cNvSpPr txBox="1"/>
          <p:nvPr/>
        </p:nvSpPr>
        <p:spPr>
          <a:xfrm>
            <a:off x="4501744" y="1857175"/>
            <a:ext cx="11753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Anti-GT1a</a:t>
            </a:r>
          </a:p>
          <a:p>
            <a:pPr algn="ctr"/>
            <a:r>
              <a:rPr lang="fr-FR" dirty="0"/>
              <a:t>Anti-GQ1b</a:t>
            </a:r>
            <a:br>
              <a:rPr lang="fr-FR" dirty="0"/>
            </a:b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0914E3D-DEA3-CB01-F97C-1AC6A8985A7D}"/>
              </a:ext>
            </a:extLst>
          </p:cNvPr>
          <p:cNvSpPr txBox="1"/>
          <p:nvPr/>
        </p:nvSpPr>
        <p:spPr>
          <a:xfrm>
            <a:off x="8587800" y="1857175"/>
            <a:ext cx="1178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Anti-GQ1b</a:t>
            </a:r>
            <a:br>
              <a:rPr lang="fr-FR" dirty="0"/>
            </a:br>
            <a:r>
              <a:rPr lang="fr-FR" dirty="0"/>
              <a:t>(80%)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D084F60-0211-AA6D-72B1-3FF577025FE7}"/>
              </a:ext>
            </a:extLst>
          </p:cNvPr>
          <p:cNvSpPr txBox="1"/>
          <p:nvPr/>
        </p:nvSpPr>
        <p:spPr>
          <a:xfrm>
            <a:off x="7207353" y="1848468"/>
            <a:ext cx="1178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Anti-GD1b</a:t>
            </a:r>
            <a:br>
              <a:rPr lang="fr-FR" dirty="0"/>
            </a:br>
            <a:r>
              <a:rPr lang="fr-FR" dirty="0"/>
              <a:t>(35%)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F221EC0-75E2-CFCF-4D01-7A55E7A745CB}"/>
              </a:ext>
            </a:extLst>
          </p:cNvPr>
          <p:cNvSpPr txBox="1"/>
          <p:nvPr/>
        </p:nvSpPr>
        <p:spPr>
          <a:xfrm>
            <a:off x="618161" y="1848468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Anti-LM1</a:t>
            </a:r>
          </a:p>
          <a:p>
            <a:pPr algn="ctr"/>
            <a:r>
              <a:rPr lang="fr-FR" dirty="0"/>
              <a:t>Anti-Caspr1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CFE51A-8728-8C4E-4115-6E148B516B93}"/>
              </a:ext>
            </a:extLst>
          </p:cNvPr>
          <p:cNvSpPr txBox="1"/>
          <p:nvPr/>
        </p:nvSpPr>
        <p:spPr>
          <a:xfrm>
            <a:off x="9662375" y="6094682"/>
            <a:ext cx="177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Leonhard</a:t>
            </a:r>
            <a:r>
              <a:rPr lang="fr-FR" sz="1400" b="1" i="1" dirty="0">
                <a:solidFill>
                  <a:srgbClr val="0070C0"/>
                </a:solidFill>
              </a:rPr>
              <a:t> et al </a:t>
            </a:r>
            <a:r>
              <a:rPr lang="fr-FR" sz="1400" b="1" dirty="0">
                <a:solidFill>
                  <a:srgbClr val="0070C0"/>
                </a:solidFill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2574455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3">
            <a:extLst>
              <a:ext uri="{FF2B5EF4-FFF2-40B4-BE49-F238E27FC236}">
                <a16:creationId xmlns:a16="http://schemas.microsoft.com/office/drawing/2014/main" id="{1849925C-B8A8-C85A-E7D8-C95DE9767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707148"/>
              </p:ext>
            </p:extLst>
          </p:nvPr>
        </p:nvGraphicFramePr>
        <p:xfrm>
          <a:off x="0" y="0"/>
          <a:ext cx="12192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2779">
                  <a:extLst>
                    <a:ext uri="{9D8B030D-6E8A-4147-A177-3AD203B41FA5}">
                      <a16:colId xmlns:a16="http://schemas.microsoft.com/office/drawing/2014/main" val="581421682"/>
                    </a:ext>
                  </a:extLst>
                </a:gridCol>
                <a:gridCol w="6379221">
                  <a:extLst>
                    <a:ext uri="{9D8B030D-6E8A-4147-A177-3AD203B41FA5}">
                      <a16:colId xmlns:a16="http://schemas.microsoft.com/office/drawing/2014/main" val="3960247910"/>
                    </a:ext>
                  </a:extLst>
                </a:gridCol>
              </a:tblGrid>
              <a:tr h="385400">
                <a:tc>
                  <a:txBody>
                    <a:bodyPr/>
                    <a:lstStyle/>
                    <a:p>
                      <a:r>
                        <a:rPr lang="fr-FR" dirty="0"/>
                        <a:t>Système nerveux central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Nerf périphérique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161287"/>
                  </a:ext>
                </a:extLst>
              </a:tr>
              <a:tr h="3231021">
                <a:tc>
                  <a:txBody>
                    <a:bodyPr/>
                    <a:lstStyle/>
                    <a:p>
                      <a:pPr marL="285750" lvl="1" indent="-285750">
                        <a:buFont typeface="Arial" panose="020B0604020202020204" pitchFamily="34" charset="0"/>
                        <a:buChar char="•"/>
                        <a:tabLst>
                          <a:tab pos="444500" algn="l"/>
                        </a:tabLst>
                      </a:pPr>
                      <a:r>
                        <a:rPr lang="fr-BE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Infection/inflammation</a:t>
                      </a:r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du tronc cérébral (sarcoïdose, </a:t>
                      </a:r>
                      <a:r>
                        <a:rPr lang="fr-BE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Sjögren</a:t>
                      </a:r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BE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neuromyélite</a:t>
                      </a:r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optique, MOGAD)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  <a:tabLst>
                          <a:tab pos="444500" algn="l"/>
                        </a:tabLst>
                      </a:pPr>
                      <a:r>
                        <a:rPr lang="fr-BE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Infection/inflammation</a:t>
                      </a:r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la moelle (sarcoïdose, </a:t>
                      </a:r>
                      <a:r>
                        <a:rPr lang="fr-BE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Sjögren</a:t>
                      </a:r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myélite transverse aigüe)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  <a:tabLst>
                          <a:tab pos="444500" algn="l"/>
                        </a:tabLst>
                      </a:pPr>
                      <a:r>
                        <a:rPr lang="fr-BE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Origine tumorale</a:t>
                      </a:r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(métastases </a:t>
                      </a:r>
                      <a:r>
                        <a:rPr lang="fr-BE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leptoméningées</a:t>
                      </a:r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ou </a:t>
                      </a:r>
                      <a:r>
                        <a:rPr lang="fr-BE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neurolymphomatose</a:t>
                      </a:r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  <a:tabLst>
                          <a:tab pos="444500" algn="l"/>
                        </a:tabLst>
                      </a:pPr>
                      <a:r>
                        <a:rPr lang="fr-BE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Compression</a:t>
                      </a:r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du tronc cérébral ou de la moelle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  <a:tabLst>
                          <a:tab pos="444500" algn="l"/>
                        </a:tabLst>
                      </a:pPr>
                      <a:r>
                        <a:rPr lang="fr-BE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Stroke</a:t>
                      </a:r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du tronc cérébral 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  <a:tabLst>
                          <a:tab pos="444500" algn="l"/>
                        </a:tabLst>
                      </a:pPr>
                      <a:r>
                        <a:rPr lang="fr-BE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Déficit vitaminique</a:t>
                      </a:r>
                      <a:r>
                        <a:rPr lang="fr-B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(B1 et encéphalopathie de Wernicke, B12 et sclérose combinée de la moelle)</a:t>
                      </a:r>
                      <a:endParaRPr lang="fr-BE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u="sng" dirty="0"/>
                        <a:t>PRNC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dirty="0"/>
                        <a:t>Trouble </a:t>
                      </a:r>
                      <a:r>
                        <a:rPr lang="fr-FR" u="sng" dirty="0"/>
                        <a:t>métabolique</a:t>
                      </a:r>
                      <a:r>
                        <a:rPr lang="fr-FR" dirty="0"/>
                        <a:t> ou </a:t>
                      </a:r>
                      <a:r>
                        <a:rPr lang="fr-FR" u="sng" dirty="0"/>
                        <a:t>électrolytique</a:t>
                      </a:r>
                      <a:r>
                        <a:rPr lang="fr-FR" dirty="0"/>
                        <a:t> (hypoglycémie, hypothyroïdie, porphyrie, déficit en cuivre)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u="sng" dirty="0"/>
                        <a:t>Déficit vitaminique </a:t>
                      </a:r>
                      <a:r>
                        <a:rPr lang="fr-FR" dirty="0"/>
                        <a:t>(B1, B12, 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u="sng" dirty="0"/>
                        <a:t>Toxique</a:t>
                      </a:r>
                      <a:r>
                        <a:rPr lang="fr-FR" dirty="0"/>
                        <a:t> (médicaments, alcool, B6, plomb, thallium, arsenic, organophosphorés, éthylène glycol, </a:t>
                      </a:r>
                      <a:r>
                        <a:rPr lang="fr-FR" dirty="0" err="1"/>
                        <a:t>diéthylène</a:t>
                      </a:r>
                      <a:r>
                        <a:rPr lang="fr-FR" dirty="0"/>
                        <a:t> glycol, méthanol, N-hexane, TTX)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dirty="0"/>
                        <a:t>PNP des </a:t>
                      </a:r>
                      <a:r>
                        <a:rPr lang="fr-FR" u="sng" dirty="0"/>
                        <a:t>soins intensifs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u="sng" dirty="0"/>
                        <a:t>Parsonage &amp; Turner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u="sng" dirty="0"/>
                        <a:t>Vascularite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u="sng" dirty="0">
                          <a:solidFill>
                            <a:schemeClr val="tx1"/>
                          </a:solidFill>
                        </a:rPr>
                        <a:t>Infection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(diphtérie, HIV)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623650"/>
                  </a:ext>
                </a:extLst>
              </a:tr>
              <a:tr h="38540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Corne antérieure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Jonction neuromusculaire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11688"/>
                  </a:ext>
                </a:extLst>
              </a:tr>
              <a:tr h="9503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Myélite aigüe flasque </a:t>
                      </a:r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(polio, entérovirus D68 ou A71, encéphalite japonaise, rage)</a:t>
                      </a: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u="sng" dirty="0"/>
                        <a:t>MG/LEMS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u="sng" dirty="0"/>
                        <a:t>Neurotoxique</a:t>
                      </a:r>
                      <a:r>
                        <a:rPr lang="fr-FR" dirty="0"/>
                        <a:t> (botulisme, tétanos, paralysie par piqûre de tique ou venin)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587595"/>
                  </a:ext>
                </a:extLst>
              </a:tr>
              <a:tr h="38540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Radiculaire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Muscle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136804"/>
                  </a:ext>
                </a:extLst>
              </a:tr>
              <a:tr h="152048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Infection</a:t>
                      </a:r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(Lyme, CMV, HIV, EBV, VZV)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Compression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Origine tumorale </a:t>
                      </a:r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(&gt; leptoméninges)</a:t>
                      </a: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dirty="0"/>
                        <a:t>Trouble </a:t>
                      </a:r>
                      <a:r>
                        <a:rPr lang="fr-FR" u="sng" dirty="0"/>
                        <a:t>métabolique</a:t>
                      </a:r>
                      <a:r>
                        <a:rPr lang="fr-FR" dirty="0"/>
                        <a:t> ou </a:t>
                      </a:r>
                      <a:r>
                        <a:rPr lang="fr-FR" u="sng" dirty="0"/>
                        <a:t>électrolytique</a:t>
                      </a:r>
                      <a:r>
                        <a:rPr lang="fr-FR" dirty="0"/>
                        <a:t> (hypokaliémie, paralysie périodique, hypomagnésémie, hypophosphatémie)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u="sng" dirty="0"/>
                        <a:t>Myosite</a:t>
                      </a:r>
                      <a:r>
                        <a:rPr lang="fr-FR" dirty="0"/>
                        <a:t> inflammatoire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u="sng" dirty="0"/>
                        <a:t>Rhabdomyolyse</a:t>
                      </a:r>
                      <a:r>
                        <a:rPr lang="fr-FR" dirty="0"/>
                        <a:t> aigüe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u="sng" dirty="0"/>
                        <a:t>Toxique</a:t>
                      </a:r>
                      <a:r>
                        <a:rPr lang="fr-FR" dirty="0"/>
                        <a:t> (colchicine, chloroquine, émétine et statines)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32437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55A586C-C55B-7D7A-19A1-F3F8CF58E728}"/>
              </a:ext>
            </a:extLst>
          </p:cNvPr>
          <p:cNvSpPr txBox="1"/>
          <p:nvPr/>
        </p:nvSpPr>
        <p:spPr>
          <a:xfrm>
            <a:off x="-1" y="6357938"/>
            <a:ext cx="5800725" cy="369332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Conversion, pathologie fonctionnelle </a:t>
            </a:r>
            <a:r>
              <a:rPr lang="fr-FR" b="1" dirty="0">
                <a:solidFill>
                  <a:schemeClr val="bg2"/>
                </a:solidFill>
                <a:highlight>
                  <a:srgbClr val="FF0000"/>
                </a:highlight>
              </a:rPr>
              <a:t>(PEM !)</a:t>
            </a:r>
          </a:p>
        </p:txBody>
      </p:sp>
    </p:spTree>
    <p:extLst>
      <p:ext uri="{BB962C8B-B14F-4D97-AF65-F5344CB8AC3E}">
        <p14:creationId xmlns:p14="http://schemas.microsoft.com/office/powerpoint/2010/main" val="3328726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2A61C97-B07A-BAB9-3F38-61EB7CAEEBC0}"/>
              </a:ext>
            </a:extLst>
          </p:cNvPr>
          <p:cNvSpPr txBox="1"/>
          <p:nvPr/>
        </p:nvSpPr>
        <p:spPr>
          <a:xfrm>
            <a:off x="201274" y="0"/>
            <a:ext cx="116812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/>
              <a:t>Diagnotic électrophysioloque de SGB</a:t>
            </a:r>
          </a:p>
        </p:txBody>
      </p:sp>
      <p:graphicFrame>
        <p:nvGraphicFramePr>
          <p:cNvPr id="6" name="Tableau 7">
            <a:extLst>
              <a:ext uri="{FF2B5EF4-FFF2-40B4-BE49-F238E27FC236}">
                <a16:creationId xmlns:a16="http://schemas.microsoft.com/office/drawing/2014/main" id="{9FBF8FE1-DCDA-FC3A-FB6E-7F12E399F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278602"/>
              </p:ext>
            </p:extLst>
          </p:nvPr>
        </p:nvGraphicFramePr>
        <p:xfrm>
          <a:off x="295796" y="1087705"/>
          <a:ext cx="11492230" cy="532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805">
                  <a:extLst>
                    <a:ext uri="{9D8B030D-6E8A-4147-A177-3AD203B41FA5}">
                      <a16:colId xmlns:a16="http://schemas.microsoft.com/office/drawing/2014/main" val="1513925216"/>
                    </a:ext>
                  </a:extLst>
                </a:gridCol>
                <a:gridCol w="5766118">
                  <a:extLst>
                    <a:ext uri="{9D8B030D-6E8A-4147-A177-3AD203B41FA5}">
                      <a16:colId xmlns:a16="http://schemas.microsoft.com/office/drawing/2014/main" val="2156479675"/>
                    </a:ext>
                  </a:extLst>
                </a:gridCol>
                <a:gridCol w="3349307">
                  <a:extLst>
                    <a:ext uri="{9D8B030D-6E8A-4147-A177-3AD203B41FA5}">
                      <a16:colId xmlns:a16="http://schemas.microsoft.com/office/drawing/2014/main" val="1080605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Paramètres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Seuils d’anomalie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Score Z (DS)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517451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Conduction nerveuse motrice (sur au moins 2 nerfs)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49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&gt;</a:t>
                      </a:r>
                      <a:r>
                        <a:rPr lang="fr-FR" dirty="0"/>
                        <a:t> 110 - </a:t>
                      </a: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150%</a:t>
                      </a:r>
                      <a:r>
                        <a:rPr lang="fr-FR" dirty="0"/>
                        <a:t> LSN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 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&amp;</a:t>
                      </a:r>
                      <a:r>
                        <a:rPr lang="fr-FR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fr-FR" dirty="0"/>
                        <a:t>U </a:t>
                      </a:r>
                      <a:r>
                        <a:rPr lang="fr-FR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&gt; 8</a:t>
                      </a:r>
                      <a:r>
                        <a:rPr lang="fr-FR" dirty="0"/>
                        <a:t> ; P &amp; </a:t>
                      </a:r>
                      <a:r>
                        <a:rPr lang="fr-FR" dirty="0" err="1"/>
                        <a:t>T</a:t>
                      </a:r>
                      <a:r>
                        <a:rPr lang="fr-FR" dirty="0"/>
                        <a:t> </a:t>
                      </a:r>
                      <a:r>
                        <a:rPr lang="fr-FR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&gt;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187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VCM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fr-FR" dirty="0"/>
                        <a:t> 95 – </a:t>
                      </a: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70%</a:t>
                      </a:r>
                      <a:r>
                        <a:rPr lang="fr-FR" dirty="0"/>
                        <a:t> LIN</a:t>
                      </a:r>
                    </a:p>
                    <a:p>
                      <a:r>
                        <a:rPr lang="fr-FR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fr-FR" dirty="0"/>
                        <a:t> 60% de la moyenne normale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 </a:t>
                      </a:r>
                      <a:r>
                        <a:rPr lang="fr-FR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&gt; - 6</a:t>
                      </a:r>
                      <a:r>
                        <a:rPr lang="fr-FR" dirty="0"/>
                        <a:t>; U, P  </a:t>
                      </a:r>
                      <a:r>
                        <a:rPr lang="fr-FR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fr-FR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dirty="0" err="1"/>
                        <a:t>T</a:t>
                      </a:r>
                      <a:r>
                        <a:rPr lang="fr-FR" dirty="0"/>
                        <a:t> &gt; </a:t>
                      </a:r>
                      <a:r>
                        <a:rPr lang="fr-FR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- 5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M </a:t>
                      </a:r>
                      <a:r>
                        <a:rPr lang="fr-FR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&gt; - 6</a:t>
                      </a:r>
                      <a:r>
                        <a:rPr lang="fr-FR" dirty="0"/>
                        <a:t>; U, P  </a:t>
                      </a:r>
                      <a:r>
                        <a:rPr lang="fr-FR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fr-FR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dirty="0" err="1"/>
                        <a:t>T</a:t>
                      </a:r>
                      <a:r>
                        <a:rPr lang="fr-FR" dirty="0"/>
                        <a:t> &gt; </a:t>
                      </a:r>
                      <a:r>
                        <a:rPr lang="fr-FR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- 5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787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Durée du PAGM distal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&gt; 8,5 ms (</a:t>
                      </a:r>
                      <a:r>
                        <a:rPr lang="fr-FR" dirty="0" err="1"/>
                        <a:t>Cleland</a:t>
                      </a:r>
                      <a:r>
                        <a:rPr lang="fr-FR" dirty="0"/>
                        <a:t> </a:t>
                      </a:r>
                      <a:r>
                        <a:rPr lang="fr-FR" i="1" dirty="0"/>
                        <a:t>et al</a:t>
                      </a:r>
                      <a:r>
                        <a:rPr lang="fr-FR" dirty="0"/>
                        <a:t>, 2006)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573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Dispersion temporelle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Augmentation de la  </a:t>
                      </a:r>
                      <a:r>
                        <a:rPr lang="fr-FR" b="1" dirty="0"/>
                        <a:t>durée &gt; 30% lors de la </a:t>
                      </a:r>
                      <a:r>
                        <a:rPr lang="fr-FR" b="1" dirty="0" err="1"/>
                        <a:t>stim</a:t>
                      </a:r>
                      <a:r>
                        <a:rPr lang="fr-FR" b="1" dirty="0"/>
                        <a:t>. proximale</a:t>
                      </a:r>
                      <a:br>
                        <a:rPr lang="fr-FR" dirty="0"/>
                      </a:br>
                      <a:r>
                        <a:rPr lang="fr-FR" u="sng" dirty="0"/>
                        <a:t>sans</a:t>
                      </a:r>
                      <a:r>
                        <a:rPr lang="fr-FR" dirty="0"/>
                        <a:t> modification de la surface lors de la </a:t>
                      </a:r>
                      <a:r>
                        <a:rPr lang="fr-FR" dirty="0" err="1"/>
                        <a:t>stim</a:t>
                      </a:r>
                      <a:r>
                        <a:rPr lang="fr-FR" dirty="0"/>
                        <a:t>. proximale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965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Réduction de l’</a:t>
                      </a:r>
                      <a:r>
                        <a:rPr lang="fr-FR" b="1" dirty="0"/>
                        <a:t>amplitude</a:t>
                      </a:r>
                      <a:r>
                        <a:rPr lang="fr-FR" dirty="0"/>
                        <a:t> </a:t>
                      </a: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&gt; 30% </a:t>
                      </a:r>
                      <a:r>
                        <a:rPr lang="fr-FR" b="1" dirty="0"/>
                        <a:t>lors de la </a:t>
                      </a:r>
                      <a:r>
                        <a:rPr lang="fr-FR" b="1" dirty="0" err="1"/>
                        <a:t>stim</a:t>
                      </a:r>
                      <a:r>
                        <a:rPr lang="fr-FR" b="1" dirty="0"/>
                        <a:t>. proximale</a:t>
                      </a:r>
                      <a:br>
                        <a:rPr lang="fr-FR" dirty="0"/>
                      </a:br>
                      <a:r>
                        <a:rPr lang="fr-FR" u="sng" dirty="0"/>
                        <a:t>sans</a:t>
                      </a:r>
                      <a:r>
                        <a:rPr lang="fr-FR" dirty="0"/>
                        <a:t> modification similaire de la durée (</a:t>
                      </a:r>
                      <a:r>
                        <a:rPr lang="fr-FR" u="sng" dirty="0"/>
                        <a:t>sauf pour n. tibial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173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Latence 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&gt; </a:t>
                      </a: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120%</a:t>
                      </a:r>
                      <a:r>
                        <a:rPr lang="fr-FR" dirty="0"/>
                        <a:t> LSN </a:t>
                      </a:r>
                      <a:br>
                        <a:rPr lang="fr-FR" dirty="0"/>
                      </a:br>
                      <a:r>
                        <a:rPr lang="fr-FR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lang="fr-FR" dirty="0"/>
                        <a:t> </a:t>
                      </a: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150%</a:t>
                      </a:r>
                      <a:r>
                        <a:rPr lang="fr-FR" dirty="0"/>
                        <a:t> LSN si amplitude PAGM distal &lt; </a:t>
                      </a: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50%</a:t>
                      </a:r>
                      <a:r>
                        <a:rPr lang="fr-FR" dirty="0"/>
                        <a:t> 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 </a:t>
                      </a:r>
                      <a:r>
                        <a:rPr lang="fr-FR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&gt; 7</a:t>
                      </a:r>
                      <a:r>
                        <a:rPr lang="fr-FR" dirty="0"/>
                        <a:t>; U, P </a:t>
                      </a:r>
                      <a:r>
                        <a:rPr lang="fr-FR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fr-FR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dirty="0" err="1"/>
                        <a:t>T</a:t>
                      </a:r>
                      <a:r>
                        <a:rPr lang="fr-FR" dirty="0"/>
                        <a:t> </a:t>
                      </a:r>
                      <a:r>
                        <a:rPr lang="fr-FR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&gt; 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M </a:t>
                      </a:r>
                      <a:r>
                        <a:rPr lang="fr-FR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&gt; 14</a:t>
                      </a:r>
                      <a:r>
                        <a:rPr lang="fr-FR" dirty="0"/>
                        <a:t>; U, P </a:t>
                      </a:r>
                      <a:r>
                        <a:rPr lang="fr-FR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fr-FR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dirty="0" err="1"/>
                        <a:t>T</a:t>
                      </a:r>
                      <a:r>
                        <a:rPr lang="fr-FR" dirty="0"/>
                        <a:t> </a:t>
                      </a:r>
                      <a:r>
                        <a:rPr lang="fr-FR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&gt; 13  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954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Réponse F absente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Si amplitude PAGM distal </a:t>
                      </a:r>
                      <a:r>
                        <a:rPr lang="fr-FR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≥ 20% </a:t>
                      </a:r>
                      <a:r>
                        <a:rPr lang="fr-FR" dirty="0"/>
                        <a:t>LIN (</a:t>
                      </a:r>
                      <a:r>
                        <a:rPr lang="fr-FR" u="sng" dirty="0"/>
                        <a:t>FW : sauf n. fibulaire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U &lt; </a:t>
                      </a:r>
                      <a:r>
                        <a:rPr lang="fr-FR" b="1" dirty="0">
                          <a:solidFill>
                            <a:srgbClr val="00B050"/>
                          </a:solidFill>
                        </a:rPr>
                        <a:t>- 4</a:t>
                      </a:r>
                      <a:r>
                        <a:rPr lang="fr-FR" dirty="0"/>
                        <a:t>; M,P &amp; </a:t>
                      </a:r>
                      <a:r>
                        <a:rPr lang="fr-FR" dirty="0" err="1"/>
                        <a:t>T</a:t>
                      </a:r>
                      <a:r>
                        <a:rPr lang="fr-FR" dirty="0"/>
                        <a:t> </a:t>
                      </a:r>
                      <a:r>
                        <a:rPr lang="fr-FR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&lt;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145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Amplitude PAGM distal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fr-FR" dirty="0"/>
                        <a:t> </a:t>
                      </a: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80%</a:t>
                      </a:r>
                      <a:r>
                        <a:rPr lang="fr-FR" dirty="0"/>
                        <a:t> LIN</a:t>
                      </a:r>
                    </a:p>
                    <a:p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Tous les PAGM absents, ou &lt; 10% </a:t>
                      </a:r>
                      <a:r>
                        <a:rPr lang="fr-FR" dirty="0"/>
                        <a:t>LIN pour un seul nerf </a:t>
                      </a:r>
                      <a:br>
                        <a:rPr lang="fr-FR" dirty="0"/>
                      </a:br>
                      <a:r>
                        <a:rPr lang="fr-FR" b="1" dirty="0"/>
                        <a:t>=&gt; forme inexcitable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U &lt; </a:t>
                      </a:r>
                      <a:r>
                        <a:rPr lang="fr-FR" b="1" dirty="0">
                          <a:solidFill>
                            <a:srgbClr val="00B050"/>
                          </a:solidFill>
                        </a:rPr>
                        <a:t>- 2,5</a:t>
                      </a:r>
                      <a:r>
                        <a:rPr lang="fr-FR" dirty="0"/>
                        <a:t>; M,P &amp; </a:t>
                      </a:r>
                      <a:r>
                        <a:rPr lang="fr-FR" dirty="0" err="1"/>
                        <a:t>T</a:t>
                      </a:r>
                      <a:r>
                        <a:rPr lang="fr-FR" dirty="0"/>
                        <a:t> </a:t>
                      </a:r>
                      <a:r>
                        <a:rPr lang="fr-FR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&lt; 2,2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380425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F357270E-DA6F-A9F9-7A21-02FAEB3219D8}"/>
              </a:ext>
            </a:extLst>
          </p:cNvPr>
          <p:cNvSpPr txBox="1"/>
          <p:nvPr/>
        </p:nvSpPr>
        <p:spPr>
          <a:xfrm>
            <a:off x="9671741" y="6488668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Rajabally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i="1" dirty="0">
                <a:solidFill>
                  <a:srgbClr val="FF0000"/>
                </a:solidFill>
              </a:rPr>
              <a:t>et al</a:t>
            </a:r>
            <a:r>
              <a:rPr lang="fr-FR" b="1" dirty="0">
                <a:solidFill>
                  <a:srgbClr val="FF0000"/>
                </a:solidFill>
              </a:rPr>
              <a:t>, 2015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91F246-0BD2-9C06-2851-3FC15CA240F6}"/>
              </a:ext>
            </a:extLst>
          </p:cNvPr>
          <p:cNvSpPr/>
          <p:nvPr/>
        </p:nvSpPr>
        <p:spPr>
          <a:xfrm>
            <a:off x="8437944" y="2210765"/>
            <a:ext cx="3350082" cy="6018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113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2A61C97-B07A-BAB9-3F38-61EB7CAEEBC0}"/>
              </a:ext>
            </a:extLst>
          </p:cNvPr>
          <p:cNvSpPr txBox="1"/>
          <p:nvPr/>
        </p:nvSpPr>
        <p:spPr>
          <a:xfrm>
            <a:off x="201274" y="0"/>
            <a:ext cx="116812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/>
              <a:t>Diagnotic électrophysioloque de SGB</a:t>
            </a:r>
          </a:p>
        </p:txBody>
      </p:sp>
      <p:graphicFrame>
        <p:nvGraphicFramePr>
          <p:cNvPr id="6" name="Tableau 7">
            <a:extLst>
              <a:ext uri="{FF2B5EF4-FFF2-40B4-BE49-F238E27FC236}">
                <a16:creationId xmlns:a16="http://schemas.microsoft.com/office/drawing/2014/main" id="{9FBF8FE1-DCDA-FC3A-FB6E-7F12E399F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031733"/>
              </p:ext>
            </p:extLst>
          </p:nvPr>
        </p:nvGraphicFramePr>
        <p:xfrm>
          <a:off x="264685" y="1811020"/>
          <a:ext cx="11726228" cy="431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6228">
                  <a:extLst>
                    <a:ext uri="{9D8B030D-6E8A-4147-A177-3AD203B41FA5}">
                      <a16:colId xmlns:a16="http://schemas.microsoft.com/office/drawing/2014/main" val="15139252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Conduction nerveuse sensitive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90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Être attentif aux présentations avec </a:t>
                      </a:r>
                      <a:r>
                        <a:rPr lang="fr-FR" b="1" dirty="0"/>
                        <a:t>respect relatif des nerfs suraux</a:t>
                      </a:r>
                      <a:r>
                        <a:rPr lang="fr-FR" dirty="0"/>
                        <a:t> par rapport aux potentiels sensitifs des membres supérieurs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830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b="1" i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Blink</a:t>
                      </a:r>
                      <a:r>
                        <a:rPr lang="fr-FR" sz="1800" b="1" i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Reflex </a:t>
                      </a:r>
                      <a:r>
                        <a:rPr lang="fr-FR" sz="1800" b="1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et neurographie du nerf facial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017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44% d’anomalies détectées ≤ J4 </a:t>
                      </a:r>
                      <a:r>
                        <a:rPr lang="fr-FR" b="1" dirty="0">
                          <a:solidFill>
                            <a:srgbClr val="0070C0"/>
                          </a:solidFill>
                        </a:rPr>
                        <a:t>(Alberti </a:t>
                      </a:r>
                      <a:r>
                        <a:rPr lang="fr-FR" b="1" i="1" dirty="0">
                          <a:solidFill>
                            <a:srgbClr val="0070C0"/>
                          </a:solidFill>
                        </a:rPr>
                        <a:t>et al</a:t>
                      </a:r>
                      <a:r>
                        <a:rPr lang="fr-FR" b="1" dirty="0">
                          <a:solidFill>
                            <a:srgbClr val="0070C0"/>
                          </a:solidFill>
                        </a:rPr>
                        <a:t>, 2011)</a:t>
                      </a:r>
                    </a:p>
                    <a:p>
                      <a:endParaRPr lang="fr-FR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93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TST (mise en évidence des BC proximaux)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128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100% d’anomalies chez les 6/44 patients qui ne remplissaient pas les critères de </a:t>
                      </a:r>
                      <a:r>
                        <a:rPr lang="fr-FR" dirty="0" err="1"/>
                        <a:t>Rajabally</a:t>
                      </a:r>
                      <a:r>
                        <a:rPr lang="fr-FR" dirty="0"/>
                        <a:t> </a:t>
                      </a:r>
                      <a:r>
                        <a:rPr lang="fr-FR" i="1" dirty="0"/>
                        <a:t>et al </a:t>
                      </a:r>
                      <a:r>
                        <a:rPr lang="fr-FR" dirty="0"/>
                        <a:t>(2015) ≤ J7 </a:t>
                      </a:r>
                      <a:r>
                        <a:rPr lang="fr-FR" b="1" dirty="0">
                          <a:solidFill>
                            <a:srgbClr val="0070C0"/>
                          </a:solidFill>
                        </a:rPr>
                        <a:t>(</a:t>
                      </a:r>
                      <a:r>
                        <a:rPr lang="fr-FR" b="1" dirty="0" err="1">
                          <a:solidFill>
                            <a:srgbClr val="0070C0"/>
                          </a:solidFill>
                        </a:rPr>
                        <a:t>Sevy</a:t>
                      </a:r>
                      <a:r>
                        <a:rPr lang="fr-FR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b="1" i="1" dirty="0">
                          <a:solidFill>
                            <a:srgbClr val="0070C0"/>
                          </a:solidFill>
                        </a:rPr>
                        <a:t>et al</a:t>
                      </a:r>
                      <a:r>
                        <a:rPr lang="fr-FR" b="1" dirty="0">
                          <a:solidFill>
                            <a:srgbClr val="0070C0"/>
                          </a:solidFill>
                        </a:rPr>
                        <a:t>, 2017)</a:t>
                      </a:r>
                    </a:p>
                    <a:p>
                      <a:endParaRPr lang="fr-FR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746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Aspect évolutif (attester du caractère aigu de la neuropathie)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833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Amélioration ou aggravation sur 1 semaine </a:t>
                      </a:r>
                    </a:p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Tendance à la normalisation lors d’un examen nettement à distance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504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4008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2A61C97-B07A-BAB9-3F38-61EB7CAEEBC0}"/>
              </a:ext>
            </a:extLst>
          </p:cNvPr>
          <p:cNvSpPr txBox="1"/>
          <p:nvPr/>
        </p:nvSpPr>
        <p:spPr>
          <a:xfrm>
            <a:off x="169153" y="60591"/>
            <a:ext cx="76562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i="1" dirty="0" err="1"/>
              <a:t>Mutiple</a:t>
            </a:r>
            <a:r>
              <a:rPr lang="fr-FR" sz="6000" i="1" dirty="0"/>
              <a:t> A Waves in GBS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CE18D1-5363-A8D2-B54A-BA4EFF47BAB2}"/>
              </a:ext>
            </a:extLst>
          </p:cNvPr>
          <p:cNvSpPr txBox="1"/>
          <p:nvPr/>
        </p:nvSpPr>
        <p:spPr>
          <a:xfrm>
            <a:off x="7825416" y="541589"/>
            <a:ext cx="4432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 err="1">
                <a:solidFill>
                  <a:srgbClr val="0070C0"/>
                </a:solidFill>
                <a:latin typeface="Poppins" panose="020B0604020202020204" pitchFamily="34" charset="0"/>
              </a:rPr>
              <a:t>Kornhuber</a:t>
            </a:r>
            <a:r>
              <a:rPr lang="fr-BE" dirty="0">
                <a:solidFill>
                  <a:srgbClr val="0070C0"/>
                </a:solidFill>
                <a:latin typeface="Poppins" panose="020B0604020202020204" pitchFamily="34" charset="0"/>
              </a:rPr>
              <a:t> </a:t>
            </a:r>
            <a:r>
              <a:rPr lang="fr-BE" i="1" dirty="0">
                <a:solidFill>
                  <a:srgbClr val="0070C0"/>
                </a:solidFill>
                <a:latin typeface="Poppins" panose="020B0604020202020204" pitchFamily="34" charset="0"/>
              </a:rPr>
              <a:t>et al</a:t>
            </a:r>
            <a:r>
              <a:rPr lang="fr-BE" dirty="0">
                <a:solidFill>
                  <a:srgbClr val="0070C0"/>
                </a:solidFill>
                <a:latin typeface="Poppins" panose="020B0604020202020204" pitchFamily="34" charset="0"/>
              </a:rPr>
              <a:t>, 1999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6DDC35E-C145-E6C4-D298-4C2C1010D8E4}"/>
              </a:ext>
            </a:extLst>
          </p:cNvPr>
          <p:cNvSpPr txBox="1"/>
          <p:nvPr/>
        </p:nvSpPr>
        <p:spPr>
          <a:xfrm>
            <a:off x="1553453" y="5874603"/>
            <a:ext cx="83144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>
                <a:solidFill>
                  <a:srgbClr val="000000"/>
                </a:solidFill>
                <a:latin typeface="Poppins" panose="020B0604020202020204" pitchFamily="34" charset="0"/>
              </a:rPr>
              <a:t>Réponses indirectes tardives (entre M et F) ≠ 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 err="1">
                <a:solidFill>
                  <a:srgbClr val="000000"/>
                </a:solidFill>
                <a:latin typeface="Poppins" panose="020B0604020202020204" pitchFamily="34" charset="0"/>
              </a:rPr>
              <a:t>Réexcitations</a:t>
            </a:r>
            <a:r>
              <a:rPr lang="fr-BE" sz="2400" dirty="0">
                <a:solidFill>
                  <a:srgbClr val="000000"/>
                </a:solidFill>
                <a:latin typeface="Poppins" panose="020B0604020202020204" pitchFamily="34" charset="0"/>
              </a:rPr>
              <a:t> axonales proximales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D23A43-3659-1A6F-289E-A6C8CC7F4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53" y="1003778"/>
            <a:ext cx="7656263" cy="477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9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63D1B7-8857-259B-C219-33B9CC5D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38" y="225286"/>
            <a:ext cx="11353800" cy="6207161"/>
          </a:xfrm>
        </p:spPr>
        <p:txBody>
          <a:bodyPr>
            <a:normAutofit/>
          </a:bodyPr>
          <a:lstStyle/>
          <a:p>
            <a:pPr fontAlgn="base"/>
            <a:r>
              <a:rPr lang="fr-BE" b="0" i="0" u="none" strike="noStrike" dirty="0">
                <a:effectLst/>
              </a:rPr>
              <a:t> </a:t>
            </a:r>
            <a:br>
              <a:rPr lang="fr-BE" b="0" i="0" u="none" strike="noStrike" dirty="0">
                <a:effectLst/>
              </a:rPr>
            </a:br>
            <a:r>
              <a:rPr lang="fr-BE" b="1" i="0" u="none" strike="noStrike" dirty="0">
                <a:solidFill>
                  <a:srgbClr val="FF0000"/>
                </a:solidFill>
                <a:effectLst/>
              </a:rPr>
              <a:t>NON</a:t>
            </a:r>
            <a:br>
              <a:rPr lang="fr-BE" b="0" i="0" u="none" strike="noStrike" dirty="0">
                <a:effectLst/>
              </a:rPr>
            </a:br>
            <a:r>
              <a:rPr lang="fr-BE" b="0" i="0" u="none" strike="noStrike" dirty="0">
                <a:effectLst/>
              </a:rPr>
              <a:t>L’ENMG ne ferait (?) plus partie des nouveaux critères de SGB</a:t>
            </a:r>
            <a:br>
              <a:rPr lang="fr-BE" b="0" i="0" u="none" strike="noStrike" dirty="0">
                <a:effectLst/>
              </a:rPr>
            </a:br>
            <a:r>
              <a:rPr lang="fr-BE" b="1" i="0" u="none" strike="noStrike" dirty="0">
                <a:solidFill>
                  <a:srgbClr val="FF0000"/>
                </a:solidFill>
                <a:effectLst/>
              </a:rPr>
              <a:t>OUI</a:t>
            </a:r>
            <a:br>
              <a:rPr lang="fr-BE" b="0" i="0" u="none" strike="noStrike" dirty="0">
                <a:effectLst/>
              </a:rPr>
            </a:br>
            <a:r>
              <a:rPr lang="fr-BE" b="0" i="0" u="none" strike="noStrike" dirty="0">
                <a:effectLst/>
              </a:rPr>
              <a:t>- L’ENMG est une aide diagnostique (voire pronostique) précieuse </a:t>
            </a:r>
            <a:br>
              <a:rPr lang="fr-BE" b="0" i="0" u="none" strike="noStrike" dirty="0">
                <a:effectLst/>
              </a:rPr>
            </a:br>
            <a:r>
              <a:rPr lang="fr-BE" b="0" i="0" u="none" strike="noStrike" dirty="0">
                <a:effectLst/>
              </a:rPr>
              <a:t>- </a:t>
            </a:r>
            <a:r>
              <a:rPr lang="fr-BE" dirty="0"/>
              <a:t>L’ENMG </a:t>
            </a:r>
            <a:r>
              <a:rPr lang="fr-BE" u="sng" dirty="0"/>
              <a:t>devrait</a:t>
            </a:r>
            <a:r>
              <a:rPr lang="fr-BE" dirty="0"/>
              <a:t> permettre de comprendre les mécanismes physiopathologiques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0180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7B532ED-4CEB-1E3D-141B-36DB8D136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2572" y="3215503"/>
            <a:ext cx="6054437" cy="365018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190E11-807B-47F2-4372-D1BF41C1B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35067"/>
            <a:ext cx="6096000" cy="364977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30BAFAF-7C53-F57E-A6D9-88CF1C40D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096000" cy="4282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ADB9B66-0032-540D-47ED-39F994AB0F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7582" y="0"/>
            <a:ext cx="6054437" cy="4282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7CF9F6D-7CF9-9D04-1BFF-EEEBBB3452BE}"/>
              </a:ext>
            </a:extLst>
          </p:cNvPr>
          <p:cNvCxnSpPr/>
          <p:nvPr/>
        </p:nvCxnSpPr>
        <p:spPr>
          <a:xfrm>
            <a:off x="3777521" y="0"/>
            <a:ext cx="0" cy="688483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1BFCB13-9866-FAEA-532D-4FAE37FDD04E}"/>
              </a:ext>
            </a:extLst>
          </p:cNvPr>
          <p:cNvCxnSpPr/>
          <p:nvPr/>
        </p:nvCxnSpPr>
        <p:spPr>
          <a:xfrm>
            <a:off x="9896006" y="0"/>
            <a:ext cx="0" cy="688483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B2E4E1A-A276-1E40-D079-0E5E77E58ED2}"/>
              </a:ext>
            </a:extLst>
          </p:cNvPr>
          <p:cNvSpPr txBox="1"/>
          <p:nvPr/>
        </p:nvSpPr>
        <p:spPr>
          <a:xfrm>
            <a:off x="824459" y="93463"/>
            <a:ext cx="995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5 mV/D</a:t>
            </a:r>
          </a:p>
          <a:p>
            <a:r>
              <a:rPr lang="fr-FR" b="1" dirty="0"/>
              <a:t>10 ms/D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EE320A3-B9CF-B87C-952E-61FD426FB4E5}"/>
              </a:ext>
            </a:extLst>
          </p:cNvPr>
          <p:cNvSpPr txBox="1"/>
          <p:nvPr/>
        </p:nvSpPr>
        <p:spPr>
          <a:xfrm>
            <a:off x="1983697" y="93463"/>
            <a:ext cx="1089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0,5 mV/D</a:t>
            </a:r>
          </a:p>
          <a:p>
            <a:r>
              <a:rPr lang="fr-FR" b="1" dirty="0"/>
              <a:t>10 ms/D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EBE2C92-0208-06CF-2CF0-F7A33A30BAA2}"/>
              </a:ext>
            </a:extLst>
          </p:cNvPr>
          <p:cNvSpPr txBox="1"/>
          <p:nvPr/>
        </p:nvSpPr>
        <p:spPr>
          <a:xfrm>
            <a:off x="824459" y="4464888"/>
            <a:ext cx="995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5 mV/D</a:t>
            </a:r>
          </a:p>
          <a:p>
            <a:r>
              <a:rPr lang="fr-FR" b="1" dirty="0"/>
              <a:t>10 ms/D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CABF7BD-7262-7687-6646-6C352CCA1EC1}"/>
              </a:ext>
            </a:extLst>
          </p:cNvPr>
          <p:cNvSpPr txBox="1"/>
          <p:nvPr/>
        </p:nvSpPr>
        <p:spPr>
          <a:xfrm>
            <a:off x="1983697" y="4464888"/>
            <a:ext cx="1089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0,5 mV/D</a:t>
            </a:r>
          </a:p>
          <a:p>
            <a:r>
              <a:rPr lang="fr-FR" b="1" dirty="0"/>
              <a:t>10 ms/D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7E47D15-FEEC-D503-6220-29C04B9668F2}"/>
              </a:ext>
            </a:extLst>
          </p:cNvPr>
          <p:cNvSpPr txBox="1"/>
          <p:nvPr/>
        </p:nvSpPr>
        <p:spPr>
          <a:xfrm>
            <a:off x="7054719" y="93463"/>
            <a:ext cx="995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5 mV/D</a:t>
            </a:r>
          </a:p>
          <a:p>
            <a:r>
              <a:rPr lang="fr-FR" b="1" dirty="0"/>
              <a:t>10 ms/D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CBB37B3-C6D7-E48A-BF6E-E028B406A673}"/>
              </a:ext>
            </a:extLst>
          </p:cNvPr>
          <p:cNvSpPr txBox="1"/>
          <p:nvPr/>
        </p:nvSpPr>
        <p:spPr>
          <a:xfrm>
            <a:off x="8213957" y="93463"/>
            <a:ext cx="1089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0,5 mV/D</a:t>
            </a:r>
          </a:p>
          <a:p>
            <a:r>
              <a:rPr lang="fr-FR" b="1" dirty="0"/>
              <a:t>10 ms/D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158C4E6-691D-4365-12BB-EAAC2D0345DD}"/>
              </a:ext>
            </a:extLst>
          </p:cNvPr>
          <p:cNvSpPr txBox="1"/>
          <p:nvPr/>
        </p:nvSpPr>
        <p:spPr>
          <a:xfrm>
            <a:off x="7054719" y="4464888"/>
            <a:ext cx="995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5 mV/D</a:t>
            </a:r>
          </a:p>
          <a:p>
            <a:r>
              <a:rPr lang="fr-FR" b="1" dirty="0"/>
              <a:t>10 ms/D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C262DDB-4BD2-DB58-EF25-909BC58BB019}"/>
              </a:ext>
            </a:extLst>
          </p:cNvPr>
          <p:cNvSpPr txBox="1"/>
          <p:nvPr/>
        </p:nvSpPr>
        <p:spPr>
          <a:xfrm>
            <a:off x="8213957" y="4464888"/>
            <a:ext cx="1089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0,5 mV/D</a:t>
            </a:r>
          </a:p>
          <a:p>
            <a:r>
              <a:rPr lang="fr-FR" b="1" dirty="0"/>
              <a:t>10 ms/D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22BF3DA-8AAC-F111-D077-E21A7C69D948}"/>
              </a:ext>
            </a:extLst>
          </p:cNvPr>
          <p:cNvSpPr txBox="1"/>
          <p:nvPr/>
        </p:nvSpPr>
        <p:spPr>
          <a:xfrm>
            <a:off x="10288944" y="309532"/>
            <a:ext cx="1719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SGB post-COVID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J3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FA91DD8-4229-996E-0882-F5CA82CF4135}"/>
              </a:ext>
            </a:extLst>
          </p:cNvPr>
          <p:cNvSpPr txBox="1"/>
          <p:nvPr/>
        </p:nvSpPr>
        <p:spPr>
          <a:xfrm>
            <a:off x="10288944" y="4717428"/>
            <a:ext cx="1719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SGB post-COVID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J3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9D47B1-6A3D-A03A-EA04-7CE3F7583B35}"/>
              </a:ext>
            </a:extLst>
          </p:cNvPr>
          <p:cNvSpPr txBox="1"/>
          <p:nvPr/>
        </p:nvSpPr>
        <p:spPr>
          <a:xfrm>
            <a:off x="8516692" y="3429000"/>
            <a:ext cx="986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Ondes A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40613A6-2F50-EC71-4CF1-59E1092AF88D}"/>
              </a:ext>
            </a:extLst>
          </p:cNvPr>
          <p:cNvSpPr txBox="1"/>
          <p:nvPr/>
        </p:nvSpPr>
        <p:spPr>
          <a:xfrm>
            <a:off x="3856560" y="3798332"/>
            <a:ext cx="2267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Persistance : 100%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BEC46D9-70BE-BAB3-6D28-30E569487270}"/>
              </a:ext>
            </a:extLst>
          </p:cNvPr>
          <p:cNvSpPr txBox="1"/>
          <p:nvPr/>
        </p:nvSpPr>
        <p:spPr>
          <a:xfrm>
            <a:off x="10014634" y="6049355"/>
            <a:ext cx="2267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Persistance :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2D18066-B461-A111-32E2-7DF57DB51FF0}"/>
              </a:ext>
            </a:extLst>
          </p:cNvPr>
          <p:cNvSpPr txBox="1"/>
          <p:nvPr/>
        </p:nvSpPr>
        <p:spPr>
          <a:xfrm>
            <a:off x="11204606" y="3444389"/>
            <a:ext cx="6432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/>
              <a:t>1️⃣</a:t>
            </a:r>
            <a:endParaRPr lang="fr-FR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B00403-8364-BF9C-AA4F-98F510D3FFAE}"/>
              </a:ext>
            </a:extLst>
          </p:cNvPr>
          <p:cNvSpPr/>
          <p:nvPr/>
        </p:nvSpPr>
        <p:spPr>
          <a:xfrm>
            <a:off x="14613" y="0"/>
            <a:ext cx="6048986" cy="6865686"/>
          </a:xfrm>
          <a:prstGeom prst="rect">
            <a:avLst/>
          </a:prstGeom>
          <a:noFill/>
          <a:ln w="889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ADEF5C-C2FD-E6CA-9B7F-FD6ADD17397C}"/>
              </a:ext>
            </a:extLst>
          </p:cNvPr>
          <p:cNvSpPr/>
          <p:nvPr/>
        </p:nvSpPr>
        <p:spPr>
          <a:xfrm>
            <a:off x="6122572" y="0"/>
            <a:ext cx="6039447" cy="6865686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67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2A61C97-B07A-BAB9-3F38-61EB7CAEEBC0}"/>
              </a:ext>
            </a:extLst>
          </p:cNvPr>
          <p:cNvSpPr txBox="1"/>
          <p:nvPr/>
        </p:nvSpPr>
        <p:spPr>
          <a:xfrm>
            <a:off x="169153" y="152400"/>
            <a:ext cx="11768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ENMG : </a:t>
            </a:r>
          </a:p>
          <a:p>
            <a:r>
              <a:rPr lang="fr-FR" sz="6000" dirty="0"/>
              <a:t>outil prédictif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BFDD26-05A9-1565-69FB-E63F92894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576" y="0"/>
            <a:ext cx="6176097" cy="68580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E7E3D6F9-7BA9-FD51-3928-A6DF50E4E166}"/>
              </a:ext>
            </a:extLst>
          </p:cNvPr>
          <p:cNvSpPr/>
          <p:nvPr/>
        </p:nvSpPr>
        <p:spPr>
          <a:xfrm>
            <a:off x="10889129" y="4494306"/>
            <a:ext cx="1195295" cy="225910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DC4CCC9-3447-4448-B1B9-ABA60FE7752F}"/>
              </a:ext>
            </a:extLst>
          </p:cNvPr>
          <p:cNvSpPr txBox="1"/>
          <p:nvPr/>
        </p:nvSpPr>
        <p:spPr>
          <a:xfrm>
            <a:off x="492125" y="2815848"/>
            <a:ext cx="481647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15900" algn="l"/>
              </a:tabLst>
            </a:pPr>
            <a:r>
              <a:rPr lang="fr-BE" sz="3200" b="0" i="0" u="sng" strike="noStrike" dirty="0">
                <a:solidFill>
                  <a:srgbClr val="000000"/>
                </a:solidFill>
                <a:effectLst/>
                <a:latin typeface="inherit"/>
              </a:rPr>
              <a:t>Sont de mauvais pronostic</a:t>
            </a:r>
            <a:r>
              <a:rPr lang="fr-BE" sz="3200" b="0" i="0" u="none" strike="noStrike" dirty="0">
                <a:solidFill>
                  <a:srgbClr val="000000"/>
                </a:solidFill>
                <a:effectLst/>
                <a:latin typeface="inherit"/>
              </a:rPr>
              <a:t>:</a:t>
            </a:r>
            <a:br>
              <a:rPr lang="fr-BE" sz="3200" b="0" i="0" u="none" strike="noStrike" dirty="0">
                <a:solidFill>
                  <a:srgbClr val="000000"/>
                </a:solidFill>
                <a:effectLst/>
                <a:latin typeface="inherit"/>
              </a:rPr>
            </a:br>
            <a:r>
              <a:rPr lang="fr-BE" sz="3200" b="0" i="0" u="none" strike="noStrike" dirty="0">
                <a:solidFill>
                  <a:srgbClr val="000000"/>
                </a:solidFill>
                <a:effectLst/>
                <a:latin typeface="inherit"/>
              </a:rPr>
              <a:t>- Ralentissements sévères</a:t>
            </a:r>
            <a:br>
              <a:rPr lang="fr-BE" sz="3200" b="0" i="0" u="none" strike="noStrike" dirty="0">
                <a:solidFill>
                  <a:srgbClr val="000000"/>
                </a:solidFill>
                <a:effectLst/>
                <a:latin typeface="inherit"/>
              </a:rPr>
            </a:br>
            <a:r>
              <a:rPr lang="fr-BE" sz="3200" b="0" i="0" u="none" strike="noStrike" dirty="0">
                <a:solidFill>
                  <a:srgbClr val="000000"/>
                </a:solidFill>
                <a:effectLst/>
                <a:latin typeface="inherit"/>
              </a:rPr>
              <a:t>	(LDM &gt; 150% LSN)</a:t>
            </a:r>
            <a:br>
              <a:rPr lang="fr-BE" sz="3200" b="0" i="0" u="none" strike="noStrike" dirty="0">
                <a:solidFill>
                  <a:srgbClr val="000000"/>
                </a:solidFill>
                <a:effectLst/>
                <a:latin typeface="inherit"/>
              </a:rPr>
            </a:br>
            <a:r>
              <a:rPr lang="fr-BE" sz="3200" b="0" i="0" u="none" strike="noStrike" dirty="0">
                <a:solidFill>
                  <a:srgbClr val="000000"/>
                </a:solidFill>
                <a:effectLst/>
                <a:latin typeface="inherit"/>
              </a:rPr>
              <a:t>- BC &gt; 44,4% n. fibulaire</a:t>
            </a:r>
            <a:br>
              <a:rPr lang="fr-BE" sz="3200" dirty="0">
                <a:solidFill>
                  <a:srgbClr val="000000"/>
                </a:solidFill>
                <a:latin typeface="inherit"/>
              </a:rPr>
            </a:br>
            <a:r>
              <a:rPr lang="fr-BE" sz="3200" b="0" i="0" u="none" strike="noStrike" dirty="0">
                <a:solidFill>
                  <a:srgbClr val="000000"/>
                </a:solidFill>
                <a:effectLst/>
                <a:latin typeface="inherit"/>
              </a:rPr>
              <a:t>- Nerfs inexcitables</a:t>
            </a:r>
            <a:br>
              <a:rPr lang="fr-BE" sz="3200" b="0" i="0" u="none" strike="noStrike" dirty="0">
                <a:solidFill>
                  <a:srgbClr val="000000"/>
                </a:solidFill>
                <a:effectLst/>
                <a:latin typeface="inherit"/>
              </a:rPr>
            </a:br>
            <a:r>
              <a:rPr lang="fr-BE" sz="3200" b="0" i="0" u="none" strike="noStrike" dirty="0">
                <a:solidFill>
                  <a:srgbClr val="000000"/>
                </a:solidFill>
                <a:effectLst/>
                <a:latin typeface="inherit"/>
              </a:rPr>
              <a:t>- Ondes A </a:t>
            </a:r>
            <a:r>
              <a:rPr lang="fr-BE" sz="1600" b="0" i="0" u="none" strike="noStrike" dirty="0">
                <a:solidFill>
                  <a:srgbClr val="0070C0"/>
                </a:solidFill>
                <a:effectLst/>
                <a:latin typeface="inherit"/>
              </a:rPr>
              <a:t>(Brady, 2019)</a:t>
            </a:r>
            <a:br>
              <a:rPr lang="fr-BE" sz="1600" b="0" i="0" u="none" strike="noStrike" dirty="0">
                <a:solidFill>
                  <a:srgbClr val="0070C0"/>
                </a:solidFill>
                <a:effectLst/>
                <a:latin typeface="inherit"/>
              </a:rPr>
            </a:br>
            <a:endParaRPr lang="fr-FR" sz="16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E94BDC7-0CB6-E9A6-438A-E9A784BF53B1}"/>
              </a:ext>
            </a:extLst>
          </p:cNvPr>
          <p:cNvSpPr/>
          <p:nvPr/>
        </p:nvSpPr>
        <p:spPr>
          <a:xfrm>
            <a:off x="6527800" y="1547906"/>
            <a:ext cx="1028700" cy="69588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4D364EA-1160-2C58-7B7D-DF69C746567F}"/>
              </a:ext>
            </a:extLst>
          </p:cNvPr>
          <p:cNvSpPr/>
          <p:nvPr/>
        </p:nvSpPr>
        <p:spPr>
          <a:xfrm>
            <a:off x="6934200" y="2571563"/>
            <a:ext cx="1028700" cy="69588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A5D0CA1-6572-234E-8012-5C7656CF7514}"/>
              </a:ext>
            </a:extLst>
          </p:cNvPr>
          <p:cNvSpPr txBox="1"/>
          <p:nvPr/>
        </p:nvSpPr>
        <p:spPr>
          <a:xfrm>
            <a:off x="7962900" y="5678170"/>
            <a:ext cx="2464136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/>
              <a:t>Rajabally</a:t>
            </a:r>
            <a:r>
              <a:rPr lang="fr-FR" dirty="0"/>
              <a:t> &amp; </a:t>
            </a:r>
            <a:r>
              <a:rPr lang="fr-FR" dirty="0" err="1"/>
              <a:t>Uncini</a:t>
            </a:r>
            <a:r>
              <a:rPr lang="fr-FR" dirty="0"/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1959578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EAB090F-A04F-7F61-3FA8-22D0DC922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456924" cy="3429000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5B70C5-AE14-F882-AFFA-217CD6627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6924" y="0"/>
            <a:ext cx="3456924" cy="3448809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FD4EA5-6BDC-C7BB-CDEF-CAD9EDE5F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3848" y="0"/>
            <a:ext cx="3456924" cy="3440694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461102-109B-0F5A-C31D-D6AA801D87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48809"/>
            <a:ext cx="3456924" cy="3440656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A82D495-FFB6-DB0D-9702-DAB202B1025C}"/>
              </a:ext>
            </a:extLst>
          </p:cNvPr>
          <p:cNvSpPr txBox="1"/>
          <p:nvPr/>
        </p:nvSpPr>
        <p:spPr>
          <a:xfrm>
            <a:off x="2584174" y="417443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DEF770-976F-6DC9-0200-1F5B1199EABC}"/>
              </a:ext>
            </a:extLst>
          </p:cNvPr>
          <p:cNvSpPr txBox="1"/>
          <p:nvPr/>
        </p:nvSpPr>
        <p:spPr>
          <a:xfrm>
            <a:off x="2584173" y="3733707"/>
            <a:ext cx="529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B97CBD-06D6-7C6F-3F86-5F9916FC6B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6924" y="3440694"/>
            <a:ext cx="3456923" cy="3429000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EB58903-212A-8C04-5B22-7247D92BACA5}"/>
              </a:ext>
            </a:extLst>
          </p:cNvPr>
          <p:cNvSpPr txBox="1"/>
          <p:nvPr/>
        </p:nvSpPr>
        <p:spPr>
          <a:xfrm>
            <a:off x="6096000" y="417443"/>
            <a:ext cx="737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J14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149BEE6-B67E-2712-DC0B-FAE0C1A842B5}"/>
              </a:ext>
            </a:extLst>
          </p:cNvPr>
          <p:cNvSpPr txBox="1"/>
          <p:nvPr/>
        </p:nvSpPr>
        <p:spPr>
          <a:xfrm>
            <a:off x="6095999" y="3733707"/>
            <a:ext cx="737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J14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D7DDD32-A91F-09A7-214D-EE3396CC53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3306" y="3448809"/>
            <a:ext cx="3417213" cy="3409190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8109202-8E5A-B858-CA0E-FDE842C093B6}"/>
              </a:ext>
            </a:extLst>
          </p:cNvPr>
          <p:cNvSpPr txBox="1"/>
          <p:nvPr/>
        </p:nvSpPr>
        <p:spPr>
          <a:xfrm>
            <a:off x="11198086" y="3733706"/>
            <a:ext cx="946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J150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B834D3-79D9-6B4C-90F1-F11643A4776C}"/>
              </a:ext>
            </a:extLst>
          </p:cNvPr>
          <p:cNvSpPr txBox="1"/>
          <p:nvPr/>
        </p:nvSpPr>
        <p:spPr>
          <a:xfrm>
            <a:off x="9536828" y="417443"/>
            <a:ext cx="737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J21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D28CF59-00A6-4181-191B-8ABF06896BFE}"/>
              </a:ext>
            </a:extLst>
          </p:cNvPr>
          <p:cNvSpPr txBox="1"/>
          <p:nvPr/>
        </p:nvSpPr>
        <p:spPr>
          <a:xfrm>
            <a:off x="7291985" y="4026093"/>
            <a:ext cx="1113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/>
              <a:t>…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4F8C678-CA80-FAD1-7800-B6CCB2039EFF}"/>
              </a:ext>
            </a:extLst>
          </p:cNvPr>
          <p:cNvSpPr txBox="1"/>
          <p:nvPr/>
        </p:nvSpPr>
        <p:spPr>
          <a:xfrm>
            <a:off x="1656035" y="2112496"/>
            <a:ext cx="1452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LDM : 4,2 ms</a:t>
            </a:r>
          </a:p>
          <a:p>
            <a:r>
              <a:rPr lang="fr-FR" dirty="0"/>
              <a:t>VCM : 48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dirty="0"/>
              <a:t>m/s</a:t>
            </a:r>
          </a:p>
          <a:p>
            <a:r>
              <a:rPr lang="fr-FR" dirty="0" err="1"/>
              <a:t>Amp</a:t>
            </a:r>
            <a:r>
              <a:rPr lang="fr-FR" dirty="0"/>
              <a:t> : 7,4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dirty="0"/>
              <a:t>mV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C584000-4E77-3A06-AF99-82BB2E8CDAF4}"/>
              </a:ext>
            </a:extLst>
          </p:cNvPr>
          <p:cNvSpPr txBox="1"/>
          <p:nvPr/>
        </p:nvSpPr>
        <p:spPr>
          <a:xfrm>
            <a:off x="5039221" y="2112496"/>
            <a:ext cx="15263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LDM : </a:t>
            </a:r>
            <a:r>
              <a:rPr lang="fr-FR" b="1" dirty="0">
                <a:solidFill>
                  <a:srgbClr val="FF0000"/>
                </a:solidFill>
              </a:rPr>
              <a:t>10,3</a:t>
            </a:r>
            <a:r>
              <a:rPr lang="fr-FR" dirty="0"/>
              <a:t> ms</a:t>
            </a:r>
          </a:p>
          <a:p>
            <a:r>
              <a:rPr lang="fr-FR" dirty="0"/>
              <a:t>VCM : </a:t>
            </a:r>
            <a:r>
              <a:rPr lang="fr-FR" b="1" dirty="0">
                <a:solidFill>
                  <a:srgbClr val="FF0000"/>
                </a:solidFill>
              </a:rPr>
              <a:t>27</a:t>
            </a:r>
            <a:r>
              <a:rPr lang="fr-FR" dirty="0"/>
              <a:t> m/s</a:t>
            </a:r>
          </a:p>
          <a:p>
            <a:r>
              <a:rPr lang="fr-FR" dirty="0" err="1"/>
              <a:t>Amp</a:t>
            </a:r>
            <a:r>
              <a:rPr lang="fr-FR" dirty="0"/>
              <a:t> : </a:t>
            </a:r>
            <a:r>
              <a:rPr lang="fr-FR" b="1" dirty="0">
                <a:solidFill>
                  <a:srgbClr val="FF0000"/>
                </a:solidFill>
              </a:rPr>
              <a:t>3,1</a:t>
            </a:r>
            <a:r>
              <a:rPr lang="fr-FR" dirty="0"/>
              <a:t> mV</a:t>
            </a:r>
          </a:p>
          <a:p>
            <a:r>
              <a:rPr lang="fr-FR" dirty="0"/>
              <a:t>BC : </a:t>
            </a:r>
            <a:r>
              <a:rPr lang="fr-FR" b="1" dirty="0">
                <a:solidFill>
                  <a:srgbClr val="FF0000"/>
                </a:solidFill>
              </a:rPr>
              <a:t>70%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5116FC7-B219-0743-D8EF-7CBA90E0A849}"/>
              </a:ext>
            </a:extLst>
          </p:cNvPr>
          <p:cNvSpPr txBox="1"/>
          <p:nvPr/>
        </p:nvSpPr>
        <p:spPr>
          <a:xfrm>
            <a:off x="8608288" y="2112496"/>
            <a:ext cx="15263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LDM : </a:t>
            </a:r>
            <a:r>
              <a:rPr lang="fr-FR" b="1" dirty="0">
                <a:solidFill>
                  <a:srgbClr val="FF0000"/>
                </a:solidFill>
              </a:rPr>
              <a:t>14,3 </a:t>
            </a:r>
            <a:r>
              <a:rPr lang="fr-FR" dirty="0"/>
              <a:t>ms</a:t>
            </a:r>
          </a:p>
          <a:p>
            <a:r>
              <a:rPr lang="fr-FR" dirty="0"/>
              <a:t>VCM : </a:t>
            </a:r>
            <a:r>
              <a:rPr lang="fr-FR" b="1" dirty="0">
                <a:solidFill>
                  <a:srgbClr val="FF0000"/>
                </a:solidFill>
              </a:rPr>
              <a:t>26</a:t>
            </a:r>
            <a:r>
              <a:rPr lang="fr-FR" dirty="0"/>
              <a:t> m/s</a:t>
            </a:r>
          </a:p>
          <a:p>
            <a:r>
              <a:rPr lang="fr-FR" dirty="0" err="1"/>
              <a:t>Amp</a:t>
            </a:r>
            <a:r>
              <a:rPr lang="fr-FR" dirty="0"/>
              <a:t> : </a:t>
            </a:r>
            <a:r>
              <a:rPr lang="fr-FR" b="1" dirty="0">
                <a:solidFill>
                  <a:srgbClr val="FF0000"/>
                </a:solidFill>
              </a:rPr>
              <a:t>2,0</a:t>
            </a:r>
            <a:r>
              <a:rPr lang="fr-FR" dirty="0"/>
              <a:t> mV</a:t>
            </a:r>
          </a:p>
          <a:p>
            <a:r>
              <a:rPr lang="fr-FR" dirty="0"/>
              <a:t>BC : </a:t>
            </a:r>
            <a:r>
              <a:rPr lang="fr-FR" b="1" dirty="0">
                <a:solidFill>
                  <a:srgbClr val="FF0000"/>
                </a:solidFill>
              </a:rPr>
              <a:t>90%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6B48D0C-1EEC-3652-9975-70F6E2E16245}"/>
              </a:ext>
            </a:extLst>
          </p:cNvPr>
          <p:cNvSpPr txBox="1"/>
          <p:nvPr/>
        </p:nvSpPr>
        <p:spPr>
          <a:xfrm>
            <a:off x="10491912" y="5705520"/>
            <a:ext cx="1452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LDM : 3,5 ms</a:t>
            </a:r>
          </a:p>
          <a:p>
            <a:r>
              <a:rPr lang="fr-FR" dirty="0"/>
              <a:t>VCM : 47 m/s</a:t>
            </a:r>
          </a:p>
          <a:p>
            <a:r>
              <a:rPr lang="fr-FR" dirty="0" err="1"/>
              <a:t>Amp</a:t>
            </a:r>
            <a:r>
              <a:rPr lang="fr-FR" dirty="0"/>
              <a:t> : 8,2 mV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E2010D6-7FC9-3FDC-EBF8-AF00C62D9135}"/>
              </a:ext>
            </a:extLst>
          </p:cNvPr>
          <p:cNvSpPr txBox="1"/>
          <p:nvPr/>
        </p:nvSpPr>
        <p:spPr>
          <a:xfrm>
            <a:off x="5112959" y="5701095"/>
            <a:ext cx="1452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LDM : 4,0 ms</a:t>
            </a:r>
          </a:p>
          <a:p>
            <a:r>
              <a:rPr lang="fr-FR" dirty="0"/>
              <a:t>VCM : 48 m/s</a:t>
            </a:r>
          </a:p>
          <a:p>
            <a:r>
              <a:rPr lang="fr-FR" dirty="0" err="1"/>
              <a:t>Amp</a:t>
            </a:r>
            <a:r>
              <a:rPr lang="fr-FR" dirty="0"/>
              <a:t> : 6,8 mV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3C08EA8-DCDD-CFAF-B27A-CD5E03C375B5}"/>
              </a:ext>
            </a:extLst>
          </p:cNvPr>
          <p:cNvSpPr txBox="1"/>
          <p:nvPr/>
        </p:nvSpPr>
        <p:spPr>
          <a:xfrm>
            <a:off x="1656035" y="5705520"/>
            <a:ext cx="1452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LDM : 4,2 ms</a:t>
            </a:r>
          </a:p>
          <a:p>
            <a:r>
              <a:rPr lang="fr-FR" dirty="0"/>
              <a:t>VCM : 56 m/s</a:t>
            </a:r>
          </a:p>
          <a:p>
            <a:r>
              <a:rPr lang="fr-FR" dirty="0" err="1"/>
              <a:t>Amp</a:t>
            </a:r>
            <a:r>
              <a:rPr lang="fr-FR" dirty="0"/>
              <a:t> : </a:t>
            </a:r>
            <a:r>
              <a:rPr lang="fr-FR" b="1" dirty="0">
                <a:solidFill>
                  <a:srgbClr val="FF0000"/>
                </a:solidFill>
              </a:rPr>
              <a:t>3,2</a:t>
            </a:r>
            <a:r>
              <a:rPr lang="fr-FR" dirty="0"/>
              <a:t> mV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ACAF525-B7B6-7F35-D4BA-2BBCFE8C9E6D}"/>
              </a:ext>
            </a:extLst>
          </p:cNvPr>
          <p:cNvSpPr txBox="1"/>
          <p:nvPr/>
        </p:nvSpPr>
        <p:spPr>
          <a:xfrm>
            <a:off x="66842" y="2663014"/>
            <a:ext cx="6432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/>
              <a:t>1️⃣</a:t>
            </a:r>
            <a:endParaRPr lang="fr-FR" sz="40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BF8ED67-D03E-F955-5274-681460D859D8}"/>
              </a:ext>
            </a:extLst>
          </p:cNvPr>
          <p:cNvSpPr txBox="1"/>
          <p:nvPr/>
        </p:nvSpPr>
        <p:spPr>
          <a:xfrm>
            <a:off x="130905" y="6033914"/>
            <a:ext cx="5792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/>
              <a:t>2️⃣</a:t>
            </a: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676BC3B-005D-397C-AC55-84961025F5E3}"/>
              </a:ext>
            </a:extLst>
          </p:cNvPr>
          <p:cNvSpPr txBox="1"/>
          <p:nvPr/>
        </p:nvSpPr>
        <p:spPr>
          <a:xfrm>
            <a:off x="10513604" y="720563"/>
            <a:ext cx="1630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MEDIAN</a:t>
            </a:r>
          </a:p>
        </p:txBody>
      </p:sp>
    </p:spTree>
    <p:extLst>
      <p:ext uri="{BB962C8B-B14F-4D97-AF65-F5344CB8AC3E}">
        <p14:creationId xmlns:p14="http://schemas.microsoft.com/office/powerpoint/2010/main" val="3433842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EAB090F-A04F-7F61-3FA8-22D0DC922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456924" cy="3429000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5B70C5-AE14-F882-AFFA-217CD6627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6924" y="0"/>
            <a:ext cx="3456924" cy="3448809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FD4EA5-6BDC-C7BB-CDEF-CAD9EDE5F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3848" y="0"/>
            <a:ext cx="3456924" cy="3440732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461102-109B-0F5A-C31D-D6AA801D87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48809"/>
            <a:ext cx="3442457" cy="3440656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A82D495-FFB6-DB0D-9702-DAB202B1025C}"/>
              </a:ext>
            </a:extLst>
          </p:cNvPr>
          <p:cNvSpPr txBox="1"/>
          <p:nvPr/>
        </p:nvSpPr>
        <p:spPr>
          <a:xfrm>
            <a:off x="2584174" y="417443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DEF770-976F-6DC9-0200-1F5B1199EABC}"/>
              </a:ext>
            </a:extLst>
          </p:cNvPr>
          <p:cNvSpPr txBox="1"/>
          <p:nvPr/>
        </p:nvSpPr>
        <p:spPr>
          <a:xfrm>
            <a:off x="2584173" y="3733707"/>
            <a:ext cx="529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B97CBD-06D6-7C6F-3F86-5F9916FC6B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8075" y="3468524"/>
            <a:ext cx="3417213" cy="3401169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EB58903-212A-8C04-5B22-7247D92BACA5}"/>
              </a:ext>
            </a:extLst>
          </p:cNvPr>
          <p:cNvSpPr txBox="1"/>
          <p:nvPr/>
        </p:nvSpPr>
        <p:spPr>
          <a:xfrm>
            <a:off x="6096000" y="417443"/>
            <a:ext cx="737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J14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149BEE6-B67E-2712-DC0B-FAE0C1A842B5}"/>
              </a:ext>
            </a:extLst>
          </p:cNvPr>
          <p:cNvSpPr txBox="1"/>
          <p:nvPr/>
        </p:nvSpPr>
        <p:spPr>
          <a:xfrm>
            <a:off x="6095999" y="3733707"/>
            <a:ext cx="737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J14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D7DDD32-A91F-09A7-214D-EE3396CC53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3306" y="3448808"/>
            <a:ext cx="3417213" cy="3409191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8109202-8E5A-B858-CA0E-FDE842C093B6}"/>
              </a:ext>
            </a:extLst>
          </p:cNvPr>
          <p:cNvSpPr txBox="1"/>
          <p:nvPr/>
        </p:nvSpPr>
        <p:spPr>
          <a:xfrm>
            <a:off x="11198086" y="3733706"/>
            <a:ext cx="946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J150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B834D3-79D9-6B4C-90F1-F11643A4776C}"/>
              </a:ext>
            </a:extLst>
          </p:cNvPr>
          <p:cNvSpPr txBox="1"/>
          <p:nvPr/>
        </p:nvSpPr>
        <p:spPr>
          <a:xfrm>
            <a:off x="9536828" y="417443"/>
            <a:ext cx="737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J21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D28CF59-00A6-4181-191B-8ABF06896BFE}"/>
              </a:ext>
            </a:extLst>
          </p:cNvPr>
          <p:cNvSpPr txBox="1"/>
          <p:nvPr/>
        </p:nvSpPr>
        <p:spPr>
          <a:xfrm>
            <a:off x="7291985" y="4026093"/>
            <a:ext cx="1113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/>
              <a:t>…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C6D570-4B4C-68D8-FE4F-E9FC7FFAE511}"/>
              </a:ext>
            </a:extLst>
          </p:cNvPr>
          <p:cNvSpPr txBox="1"/>
          <p:nvPr/>
        </p:nvSpPr>
        <p:spPr>
          <a:xfrm>
            <a:off x="6993994" y="248165"/>
            <a:ext cx="131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Dur : 0,2 ms</a:t>
            </a:r>
          </a:p>
          <a:p>
            <a:r>
              <a:rPr lang="fr-FR" dirty="0"/>
              <a:t>I P : </a:t>
            </a:r>
            <a:r>
              <a:rPr lang="fr-FR" b="1" dirty="0">
                <a:solidFill>
                  <a:srgbClr val="00B050"/>
                </a:solidFill>
              </a:rPr>
              <a:t>27 mA</a:t>
            </a:r>
            <a:endParaRPr lang="fr-FR" dirty="0">
              <a:solidFill>
                <a:srgbClr val="00B050"/>
              </a:solidFill>
            </a:endParaRPr>
          </a:p>
          <a:p>
            <a:r>
              <a:rPr lang="fr-FR" dirty="0"/>
              <a:t>I C : </a:t>
            </a:r>
            <a:r>
              <a:rPr lang="fr-FR" b="1" dirty="0">
                <a:solidFill>
                  <a:srgbClr val="00B050"/>
                </a:solidFill>
              </a:rPr>
              <a:t>98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1A18426-B814-2354-EB2C-90BFEE609594}"/>
              </a:ext>
            </a:extLst>
          </p:cNvPr>
          <p:cNvSpPr txBox="1"/>
          <p:nvPr/>
        </p:nvSpPr>
        <p:spPr>
          <a:xfrm>
            <a:off x="4765146" y="258898"/>
            <a:ext cx="131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Dur : 0,2 ms</a:t>
            </a:r>
          </a:p>
          <a:p>
            <a:r>
              <a:rPr lang="fr-FR" dirty="0"/>
              <a:t>I P : </a:t>
            </a:r>
            <a:r>
              <a:rPr lang="fr-FR" b="1" dirty="0">
                <a:solidFill>
                  <a:srgbClr val="00B050"/>
                </a:solidFill>
              </a:rPr>
              <a:t>51 mA</a:t>
            </a:r>
            <a:endParaRPr lang="fr-FR" dirty="0">
              <a:solidFill>
                <a:srgbClr val="00B050"/>
              </a:solidFill>
            </a:endParaRPr>
          </a:p>
          <a:p>
            <a:r>
              <a:rPr lang="fr-FR" dirty="0"/>
              <a:t>I C : </a:t>
            </a:r>
            <a:r>
              <a:rPr lang="fr-FR" b="1" dirty="0">
                <a:solidFill>
                  <a:srgbClr val="00B050"/>
                </a:solidFill>
              </a:rPr>
              <a:t>97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7479FE-FC82-2CD4-D50A-8439CB7E836F}"/>
              </a:ext>
            </a:extLst>
          </p:cNvPr>
          <p:cNvSpPr txBox="1"/>
          <p:nvPr/>
        </p:nvSpPr>
        <p:spPr>
          <a:xfrm>
            <a:off x="1227715" y="258898"/>
            <a:ext cx="131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Dur : 0,2 ms</a:t>
            </a:r>
          </a:p>
          <a:p>
            <a:r>
              <a:rPr lang="fr-FR" dirty="0"/>
              <a:t>I P : </a:t>
            </a:r>
            <a:r>
              <a:rPr lang="fr-FR" b="1" dirty="0">
                <a:solidFill>
                  <a:srgbClr val="00B050"/>
                </a:solidFill>
              </a:rPr>
              <a:t>28 mA</a:t>
            </a:r>
            <a:endParaRPr lang="fr-FR" dirty="0">
              <a:solidFill>
                <a:srgbClr val="00B050"/>
              </a:solidFill>
            </a:endParaRPr>
          </a:p>
          <a:p>
            <a:r>
              <a:rPr lang="fr-FR" dirty="0"/>
              <a:t>I C : </a:t>
            </a:r>
            <a:r>
              <a:rPr lang="fr-FR" b="1" dirty="0">
                <a:solidFill>
                  <a:srgbClr val="00B050"/>
                </a:solidFill>
              </a:rPr>
              <a:t>27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F0C7880-6D45-1D86-4E23-393118B5EC8E}"/>
              </a:ext>
            </a:extLst>
          </p:cNvPr>
          <p:cNvSpPr txBox="1"/>
          <p:nvPr/>
        </p:nvSpPr>
        <p:spPr>
          <a:xfrm>
            <a:off x="1227715" y="3666179"/>
            <a:ext cx="131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Dur : 0,2 ms</a:t>
            </a:r>
          </a:p>
          <a:p>
            <a:r>
              <a:rPr lang="fr-FR" dirty="0"/>
              <a:t>I P : </a:t>
            </a:r>
            <a:r>
              <a:rPr lang="fr-FR" b="1" dirty="0">
                <a:solidFill>
                  <a:srgbClr val="00B050"/>
                </a:solidFill>
              </a:rPr>
              <a:t>86 mA</a:t>
            </a:r>
            <a:endParaRPr lang="fr-FR" dirty="0">
              <a:solidFill>
                <a:srgbClr val="00B050"/>
              </a:solidFill>
            </a:endParaRPr>
          </a:p>
          <a:p>
            <a:r>
              <a:rPr lang="fr-FR" dirty="0"/>
              <a:t>I C : </a:t>
            </a:r>
            <a:r>
              <a:rPr lang="fr-FR" b="1" dirty="0">
                <a:solidFill>
                  <a:srgbClr val="00B050"/>
                </a:solidFill>
              </a:rPr>
              <a:t>72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2FD1411-FF44-55A1-6FCD-4E5F4B094640}"/>
              </a:ext>
            </a:extLst>
          </p:cNvPr>
          <p:cNvSpPr txBox="1"/>
          <p:nvPr/>
        </p:nvSpPr>
        <p:spPr>
          <a:xfrm>
            <a:off x="4765146" y="3666179"/>
            <a:ext cx="131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Dur : 0,2 ms</a:t>
            </a:r>
          </a:p>
          <a:p>
            <a:r>
              <a:rPr lang="fr-FR" dirty="0"/>
              <a:t>I P : </a:t>
            </a:r>
            <a:r>
              <a:rPr lang="fr-FR" b="1" dirty="0">
                <a:solidFill>
                  <a:srgbClr val="00B050"/>
                </a:solidFill>
              </a:rPr>
              <a:t>100 mA</a:t>
            </a:r>
            <a:endParaRPr lang="fr-FR" dirty="0">
              <a:solidFill>
                <a:srgbClr val="00B050"/>
              </a:solidFill>
            </a:endParaRPr>
          </a:p>
          <a:p>
            <a:r>
              <a:rPr lang="fr-FR" dirty="0"/>
              <a:t>I C : </a:t>
            </a:r>
            <a:r>
              <a:rPr lang="fr-FR" b="1" dirty="0">
                <a:solidFill>
                  <a:srgbClr val="00B050"/>
                </a:solidFill>
              </a:rPr>
              <a:t>46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E0B340B-3C10-B406-C09D-41CB67C7A228}"/>
              </a:ext>
            </a:extLst>
          </p:cNvPr>
          <p:cNvSpPr txBox="1"/>
          <p:nvPr/>
        </p:nvSpPr>
        <p:spPr>
          <a:xfrm>
            <a:off x="9833719" y="3666179"/>
            <a:ext cx="131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Dur : 0,2 ms</a:t>
            </a:r>
          </a:p>
          <a:p>
            <a:r>
              <a:rPr lang="fr-FR" dirty="0"/>
              <a:t>I P : </a:t>
            </a:r>
            <a:r>
              <a:rPr lang="fr-FR" b="1" dirty="0">
                <a:solidFill>
                  <a:srgbClr val="00B050"/>
                </a:solidFill>
              </a:rPr>
              <a:t>60 mA</a:t>
            </a:r>
            <a:endParaRPr lang="fr-FR" dirty="0">
              <a:solidFill>
                <a:srgbClr val="00B050"/>
              </a:solidFill>
            </a:endParaRPr>
          </a:p>
          <a:p>
            <a:r>
              <a:rPr lang="fr-FR" dirty="0"/>
              <a:t>I C : </a:t>
            </a:r>
            <a:r>
              <a:rPr lang="fr-FR" b="1" dirty="0">
                <a:solidFill>
                  <a:srgbClr val="00B050"/>
                </a:solidFill>
              </a:rPr>
              <a:t>60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6D0EB1B-AAEC-4F5C-F1BF-B8D737F7B7BF}"/>
              </a:ext>
            </a:extLst>
          </p:cNvPr>
          <p:cNvSpPr txBox="1"/>
          <p:nvPr/>
        </p:nvSpPr>
        <p:spPr>
          <a:xfrm>
            <a:off x="2114335" y="2370628"/>
            <a:ext cx="859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iMAX P</a:t>
            </a:r>
          </a:p>
          <a:p>
            <a:r>
              <a:rPr lang="fr-FR" dirty="0"/>
              <a:t>4,9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A43A17B-2980-13C7-AE29-386DEED7DC69}"/>
              </a:ext>
            </a:extLst>
          </p:cNvPr>
          <p:cNvSpPr txBox="1"/>
          <p:nvPr/>
        </p:nvSpPr>
        <p:spPr>
          <a:xfrm>
            <a:off x="5557595" y="2370628"/>
            <a:ext cx="963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iMAX P</a:t>
            </a:r>
          </a:p>
          <a:p>
            <a:r>
              <a:rPr lang="fr-FR" b="1" dirty="0">
                <a:solidFill>
                  <a:srgbClr val="FF0000"/>
                </a:solidFill>
              </a:rPr>
              <a:t>15,6 </a:t>
            </a:r>
            <a:r>
              <a:rPr lang="fr-FR" dirty="0"/>
              <a:t>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55E611B-A872-91D5-5EAA-A4ECF1420ACE}"/>
              </a:ext>
            </a:extLst>
          </p:cNvPr>
          <p:cNvSpPr txBox="1"/>
          <p:nvPr/>
        </p:nvSpPr>
        <p:spPr>
          <a:xfrm>
            <a:off x="8941954" y="2370626"/>
            <a:ext cx="96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iMAX P</a:t>
            </a:r>
          </a:p>
          <a:p>
            <a:r>
              <a:rPr lang="fr-FR" b="1" dirty="0">
                <a:solidFill>
                  <a:srgbClr val="FF0000"/>
                </a:solidFill>
              </a:rPr>
              <a:t>10,5 </a:t>
            </a:r>
            <a:r>
              <a:rPr lang="fr-FR" dirty="0"/>
              <a:t>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804769-0845-D550-B251-393454F23A33}"/>
              </a:ext>
            </a:extLst>
          </p:cNvPr>
          <p:cNvSpPr txBox="1"/>
          <p:nvPr/>
        </p:nvSpPr>
        <p:spPr>
          <a:xfrm>
            <a:off x="2114335" y="5794226"/>
            <a:ext cx="859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iMAX P</a:t>
            </a:r>
          </a:p>
          <a:p>
            <a:r>
              <a:rPr lang="fr-FR" b="1" dirty="0">
                <a:solidFill>
                  <a:srgbClr val="FF0000"/>
                </a:solidFill>
              </a:rPr>
              <a:t>27</a:t>
            </a:r>
            <a:r>
              <a:rPr lang="fr-FR" dirty="0"/>
              <a:t>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D5BDBFC-B777-29E6-C31B-B418C97AEEDF}"/>
              </a:ext>
            </a:extLst>
          </p:cNvPr>
          <p:cNvSpPr txBox="1"/>
          <p:nvPr/>
        </p:nvSpPr>
        <p:spPr>
          <a:xfrm>
            <a:off x="5423339" y="5794225"/>
            <a:ext cx="859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iMAX P</a:t>
            </a:r>
          </a:p>
          <a:p>
            <a:r>
              <a:rPr lang="fr-FR" b="1" dirty="0">
                <a:solidFill>
                  <a:srgbClr val="FF0000"/>
                </a:solidFill>
              </a:rPr>
              <a:t>50</a:t>
            </a:r>
            <a:r>
              <a:rPr lang="fr-FR" dirty="0"/>
              <a:t>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241EE52-9351-29B3-1B82-057825F5C172}"/>
              </a:ext>
            </a:extLst>
          </p:cNvPr>
          <p:cNvSpPr txBox="1"/>
          <p:nvPr/>
        </p:nvSpPr>
        <p:spPr>
          <a:xfrm>
            <a:off x="10720339" y="5794224"/>
            <a:ext cx="859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iMAX P</a:t>
            </a:r>
          </a:p>
          <a:p>
            <a:r>
              <a:rPr lang="fr-FR" b="1" dirty="0">
                <a:solidFill>
                  <a:srgbClr val="FF0000"/>
                </a:solidFill>
              </a:rPr>
              <a:t>11</a:t>
            </a:r>
            <a:r>
              <a:rPr lang="fr-FR" dirty="0"/>
              <a:t>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78C7CCC-394A-A6D9-FB59-5DF8D27F8B3A}"/>
              </a:ext>
            </a:extLst>
          </p:cNvPr>
          <p:cNvSpPr txBox="1"/>
          <p:nvPr/>
        </p:nvSpPr>
        <p:spPr>
          <a:xfrm>
            <a:off x="10513604" y="720563"/>
            <a:ext cx="1630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MEDIAN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EA19C84-4C51-64B4-A15D-F417C769A1F9}"/>
              </a:ext>
            </a:extLst>
          </p:cNvPr>
          <p:cNvSpPr txBox="1"/>
          <p:nvPr/>
        </p:nvSpPr>
        <p:spPr>
          <a:xfrm>
            <a:off x="66842" y="2663014"/>
            <a:ext cx="6432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/>
              <a:t>1️⃣</a:t>
            </a:r>
            <a:endParaRPr lang="fr-FR" sz="4000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26C8402-7E6D-A080-0FEE-70E307CE865C}"/>
              </a:ext>
            </a:extLst>
          </p:cNvPr>
          <p:cNvSpPr txBox="1"/>
          <p:nvPr/>
        </p:nvSpPr>
        <p:spPr>
          <a:xfrm>
            <a:off x="130905" y="6033914"/>
            <a:ext cx="5792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/>
              <a:t>2️⃣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61932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9B4999F-C457-F95C-D9B6-A11EF0C0B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87826"/>
            <a:ext cx="3425272" cy="3385163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68CBB0B-54CF-B429-04F2-4978B7A61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2457" y="3487826"/>
            <a:ext cx="3447648" cy="3385164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F78C7CCC-394A-A6D9-FB59-5DF8D27F8B3A}"/>
              </a:ext>
            </a:extLst>
          </p:cNvPr>
          <p:cNvSpPr txBox="1"/>
          <p:nvPr/>
        </p:nvSpPr>
        <p:spPr>
          <a:xfrm rot="16200000">
            <a:off x="-965408" y="1410949"/>
            <a:ext cx="2803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FIBULAIRE/EDB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09C2019-D709-B6B2-BD12-8D5C55078F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4273" y="0"/>
            <a:ext cx="3425272" cy="34671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3C7BE22-4503-B570-6D1D-4BD50F00F2F3}"/>
              </a:ext>
            </a:extLst>
          </p:cNvPr>
          <p:cNvSpPr txBox="1"/>
          <p:nvPr/>
        </p:nvSpPr>
        <p:spPr>
          <a:xfrm>
            <a:off x="7736584" y="190906"/>
            <a:ext cx="737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J14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7029CD7-0DA2-C6C0-158F-3567BA11DB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6730" y="5688"/>
            <a:ext cx="3447648" cy="3467148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06BBECE-FCB3-4537-0E6D-9E8EF8B1B9A7}"/>
              </a:ext>
            </a:extLst>
          </p:cNvPr>
          <p:cNvSpPr txBox="1"/>
          <p:nvPr/>
        </p:nvSpPr>
        <p:spPr>
          <a:xfrm>
            <a:off x="11073482" y="190906"/>
            <a:ext cx="737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J28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9771E32-BB14-B70F-4EEC-8D1FC8534A34}"/>
              </a:ext>
            </a:extLst>
          </p:cNvPr>
          <p:cNvSpPr txBox="1"/>
          <p:nvPr/>
        </p:nvSpPr>
        <p:spPr>
          <a:xfrm>
            <a:off x="1025017" y="134329"/>
            <a:ext cx="5792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/>
              <a:t>2️⃣</a:t>
            </a:r>
            <a:endParaRPr lang="fr-FR" sz="4000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44B3A7C-4530-A5DB-C5C4-EFDD7F0E9673}"/>
              </a:ext>
            </a:extLst>
          </p:cNvPr>
          <p:cNvSpPr txBox="1"/>
          <p:nvPr/>
        </p:nvSpPr>
        <p:spPr>
          <a:xfrm>
            <a:off x="2375783" y="3728101"/>
            <a:ext cx="737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J56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06E744F-9666-33F0-285E-D7ED272371AB}"/>
              </a:ext>
            </a:extLst>
          </p:cNvPr>
          <p:cNvSpPr txBox="1"/>
          <p:nvPr/>
        </p:nvSpPr>
        <p:spPr>
          <a:xfrm>
            <a:off x="5712681" y="3728101"/>
            <a:ext cx="946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J150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D5B2E02-32B9-DBCB-9B71-603A982A7759}"/>
              </a:ext>
            </a:extLst>
          </p:cNvPr>
          <p:cNvSpPr txBox="1"/>
          <p:nvPr/>
        </p:nvSpPr>
        <p:spPr>
          <a:xfrm>
            <a:off x="3542118" y="5541554"/>
            <a:ext cx="17379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LDM : 4,1 ms</a:t>
            </a:r>
          </a:p>
          <a:p>
            <a:r>
              <a:rPr lang="fr-FR" dirty="0"/>
              <a:t>VCM : </a:t>
            </a:r>
            <a:r>
              <a:rPr lang="fr-FR" b="1" dirty="0">
                <a:solidFill>
                  <a:srgbClr val="FF0000"/>
                </a:solidFill>
              </a:rPr>
              <a:t>43,2 </a:t>
            </a:r>
            <a:r>
              <a:rPr lang="fr-FR" dirty="0"/>
              <a:t>m/s</a:t>
            </a:r>
          </a:p>
          <a:p>
            <a:r>
              <a:rPr lang="fr-FR" dirty="0" err="1"/>
              <a:t>Amp</a:t>
            </a:r>
            <a:r>
              <a:rPr lang="fr-FR" dirty="0"/>
              <a:t> : 7,1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dirty="0"/>
              <a:t>mV</a:t>
            </a:r>
          </a:p>
          <a:p>
            <a:r>
              <a:rPr lang="fr-FR" dirty="0"/>
              <a:t>Dispersion : </a:t>
            </a:r>
            <a:r>
              <a:rPr lang="fr-FR" b="1" dirty="0">
                <a:solidFill>
                  <a:srgbClr val="FF0000"/>
                </a:solidFill>
              </a:rPr>
              <a:t>23%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828EC0D-B2B2-006D-CD52-DD0D1163B8FC}"/>
              </a:ext>
            </a:extLst>
          </p:cNvPr>
          <p:cNvSpPr txBox="1"/>
          <p:nvPr/>
        </p:nvSpPr>
        <p:spPr>
          <a:xfrm>
            <a:off x="5712681" y="6095552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iMAX CP</a:t>
            </a:r>
          </a:p>
          <a:p>
            <a:r>
              <a:rPr lang="fr-FR" b="1" dirty="0">
                <a:solidFill>
                  <a:srgbClr val="FF0000"/>
                </a:solidFill>
              </a:rPr>
              <a:t>15,2</a:t>
            </a:r>
            <a:r>
              <a:rPr lang="fr-FR" dirty="0"/>
              <a:t>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7B8CD155-43BB-C126-EEDF-9A26EE6B4F1B}"/>
              </a:ext>
            </a:extLst>
          </p:cNvPr>
          <p:cNvSpPr txBox="1"/>
          <p:nvPr/>
        </p:nvSpPr>
        <p:spPr>
          <a:xfrm>
            <a:off x="5573719" y="5251841"/>
            <a:ext cx="131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Dur : 0,2 ms</a:t>
            </a:r>
          </a:p>
          <a:p>
            <a:r>
              <a:rPr lang="fr-FR" dirty="0"/>
              <a:t>I C : </a:t>
            </a:r>
            <a:r>
              <a:rPr lang="fr-FR" b="1" dirty="0">
                <a:solidFill>
                  <a:srgbClr val="00B050"/>
                </a:solidFill>
              </a:rPr>
              <a:t>67 mA</a:t>
            </a:r>
            <a:endParaRPr lang="fr-FR" dirty="0">
              <a:solidFill>
                <a:srgbClr val="00B050"/>
              </a:solidFill>
            </a:endParaRPr>
          </a:p>
          <a:p>
            <a:r>
              <a:rPr lang="fr-FR" dirty="0"/>
              <a:t>I CP : </a:t>
            </a:r>
            <a:r>
              <a:rPr lang="fr-FR" b="1" dirty="0">
                <a:solidFill>
                  <a:srgbClr val="00B050"/>
                </a:solidFill>
              </a:rPr>
              <a:t>33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5A38BFF-19FD-FD41-A737-9D36FB0F8A5E}"/>
              </a:ext>
            </a:extLst>
          </p:cNvPr>
          <p:cNvSpPr txBox="1"/>
          <p:nvPr/>
        </p:nvSpPr>
        <p:spPr>
          <a:xfrm>
            <a:off x="47816" y="5541554"/>
            <a:ext cx="17411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LDM : 4,4 ms</a:t>
            </a:r>
          </a:p>
          <a:p>
            <a:r>
              <a:rPr lang="fr-FR" dirty="0"/>
              <a:t>VCM : </a:t>
            </a:r>
            <a:r>
              <a:rPr lang="fr-FR" b="1" dirty="0">
                <a:solidFill>
                  <a:srgbClr val="FF0000"/>
                </a:solidFill>
              </a:rPr>
              <a:t>43,1 </a:t>
            </a:r>
            <a:r>
              <a:rPr lang="fr-FR" dirty="0"/>
              <a:t>m/s</a:t>
            </a:r>
          </a:p>
          <a:p>
            <a:r>
              <a:rPr lang="fr-FR" dirty="0" err="1"/>
              <a:t>Amp</a:t>
            </a:r>
            <a:r>
              <a:rPr lang="fr-FR" dirty="0"/>
              <a:t> : 3,8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dirty="0"/>
              <a:t>mV</a:t>
            </a:r>
          </a:p>
          <a:p>
            <a:r>
              <a:rPr lang="fr-FR" dirty="0"/>
              <a:t>Dispersion : </a:t>
            </a:r>
            <a:r>
              <a:rPr lang="fr-FR" b="1" dirty="0">
                <a:solidFill>
                  <a:srgbClr val="FF0000"/>
                </a:solidFill>
              </a:rPr>
              <a:t>56%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D8CB18E-2750-D522-42B9-D6E3097C6860}"/>
              </a:ext>
            </a:extLst>
          </p:cNvPr>
          <p:cNvSpPr txBox="1"/>
          <p:nvPr/>
        </p:nvSpPr>
        <p:spPr>
          <a:xfrm>
            <a:off x="2218379" y="6095552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iMAX CP</a:t>
            </a:r>
          </a:p>
          <a:p>
            <a:r>
              <a:rPr lang="fr-FR" b="1" dirty="0">
                <a:solidFill>
                  <a:srgbClr val="FF0000"/>
                </a:solidFill>
              </a:rPr>
              <a:t>45</a:t>
            </a:r>
            <a:r>
              <a:rPr lang="fr-FR" dirty="0"/>
              <a:t>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AEEDFE5-495A-8B84-477E-0EFB77F9E96F}"/>
              </a:ext>
            </a:extLst>
          </p:cNvPr>
          <p:cNvSpPr txBox="1"/>
          <p:nvPr/>
        </p:nvSpPr>
        <p:spPr>
          <a:xfrm>
            <a:off x="2079417" y="5251841"/>
            <a:ext cx="131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Dur : 0,2 ms</a:t>
            </a:r>
          </a:p>
          <a:p>
            <a:r>
              <a:rPr lang="fr-FR" dirty="0"/>
              <a:t>I C : </a:t>
            </a:r>
            <a:r>
              <a:rPr lang="fr-FR" b="1" dirty="0">
                <a:solidFill>
                  <a:srgbClr val="00B050"/>
                </a:solidFill>
              </a:rPr>
              <a:t>78 mA</a:t>
            </a:r>
            <a:endParaRPr lang="fr-FR" dirty="0">
              <a:solidFill>
                <a:srgbClr val="00B050"/>
              </a:solidFill>
            </a:endParaRPr>
          </a:p>
          <a:p>
            <a:r>
              <a:rPr lang="fr-FR" dirty="0"/>
              <a:t>I CP : </a:t>
            </a:r>
            <a:r>
              <a:rPr lang="fr-FR" b="1" dirty="0">
                <a:solidFill>
                  <a:srgbClr val="00B050"/>
                </a:solidFill>
              </a:rPr>
              <a:t>41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BD004ED-2494-FA09-A32C-286D47F9E95F}"/>
              </a:ext>
            </a:extLst>
          </p:cNvPr>
          <p:cNvSpPr txBox="1"/>
          <p:nvPr/>
        </p:nvSpPr>
        <p:spPr>
          <a:xfrm>
            <a:off x="8863185" y="2109846"/>
            <a:ext cx="2079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LDM : 4,4 ms</a:t>
            </a:r>
          </a:p>
          <a:p>
            <a:r>
              <a:rPr lang="fr-FR" dirty="0"/>
              <a:t>VCM : </a:t>
            </a:r>
            <a:r>
              <a:rPr lang="fr-FR" b="1" dirty="0">
                <a:solidFill>
                  <a:srgbClr val="FF0000"/>
                </a:solidFill>
              </a:rPr>
              <a:t>43,1 </a:t>
            </a:r>
            <a:r>
              <a:rPr lang="fr-FR" dirty="0"/>
              <a:t>m/s</a:t>
            </a:r>
          </a:p>
          <a:p>
            <a:r>
              <a:rPr lang="fr-FR" dirty="0" err="1"/>
              <a:t>Amp</a:t>
            </a:r>
            <a:r>
              <a:rPr lang="fr-FR" dirty="0"/>
              <a:t> : 3,7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dirty="0"/>
              <a:t>mV</a:t>
            </a:r>
          </a:p>
          <a:p>
            <a:r>
              <a:rPr lang="fr-FR" dirty="0"/>
              <a:t>BC/Dispersion : </a:t>
            </a:r>
            <a:r>
              <a:rPr lang="fr-FR" b="1" dirty="0">
                <a:solidFill>
                  <a:srgbClr val="FF0000"/>
                </a:solidFill>
              </a:rPr>
              <a:t>65%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89DBA33-DC62-804A-A406-4B1A294F48A8}"/>
              </a:ext>
            </a:extLst>
          </p:cNvPr>
          <p:cNvSpPr txBox="1"/>
          <p:nvPr/>
        </p:nvSpPr>
        <p:spPr>
          <a:xfrm>
            <a:off x="11033748" y="2663844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iMAX CP</a:t>
            </a:r>
          </a:p>
          <a:p>
            <a:r>
              <a:rPr lang="fr-FR" b="1" dirty="0">
                <a:solidFill>
                  <a:srgbClr val="FF0000"/>
                </a:solidFill>
              </a:rPr>
              <a:t>45</a:t>
            </a:r>
            <a:r>
              <a:rPr lang="fr-FR" dirty="0"/>
              <a:t>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4BD4AB8C-589D-DFBE-55FA-0501BCE4FE4E}"/>
              </a:ext>
            </a:extLst>
          </p:cNvPr>
          <p:cNvSpPr txBox="1"/>
          <p:nvPr/>
        </p:nvSpPr>
        <p:spPr>
          <a:xfrm>
            <a:off x="10894786" y="1820133"/>
            <a:ext cx="131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Dur : 0,2 ms</a:t>
            </a:r>
          </a:p>
          <a:p>
            <a:r>
              <a:rPr lang="fr-FR" dirty="0"/>
              <a:t>I C : </a:t>
            </a:r>
            <a:r>
              <a:rPr lang="fr-FR" b="1" dirty="0">
                <a:solidFill>
                  <a:srgbClr val="00B050"/>
                </a:solidFill>
              </a:rPr>
              <a:t>78 mA</a:t>
            </a:r>
            <a:endParaRPr lang="fr-FR" dirty="0">
              <a:solidFill>
                <a:srgbClr val="00B050"/>
              </a:solidFill>
            </a:endParaRPr>
          </a:p>
          <a:p>
            <a:r>
              <a:rPr lang="fr-FR" dirty="0"/>
              <a:t>I CP : </a:t>
            </a:r>
            <a:r>
              <a:rPr lang="fr-FR" b="1" dirty="0">
                <a:solidFill>
                  <a:srgbClr val="00B050"/>
                </a:solidFill>
              </a:rPr>
              <a:t>41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01DAA2A-78C5-617A-A989-8D4AD343A65C}"/>
              </a:ext>
            </a:extLst>
          </p:cNvPr>
          <p:cNvSpPr txBox="1"/>
          <p:nvPr/>
        </p:nvSpPr>
        <p:spPr>
          <a:xfrm>
            <a:off x="5372089" y="2105997"/>
            <a:ext cx="2079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LDM : 5,4 ms</a:t>
            </a:r>
          </a:p>
          <a:p>
            <a:r>
              <a:rPr lang="fr-FR" dirty="0"/>
              <a:t>VCM : 48,9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dirty="0"/>
              <a:t>m/s</a:t>
            </a:r>
          </a:p>
          <a:p>
            <a:r>
              <a:rPr lang="fr-FR" dirty="0" err="1"/>
              <a:t>Amp</a:t>
            </a:r>
            <a:r>
              <a:rPr lang="fr-FR" dirty="0"/>
              <a:t> : </a:t>
            </a:r>
            <a:r>
              <a:rPr lang="fr-FR" b="1" dirty="0">
                <a:solidFill>
                  <a:srgbClr val="FF0000"/>
                </a:solidFill>
              </a:rPr>
              <a:t>1,9 </a:t>
            </a:r>
            <a:r>
              <a:rPr lang="fr-FR" dirty="0"/>
              <a:t>mV</a:t>
            </a:r>
          </a:p>
          <a:p>
            <a:r>
              <a:rPr lang="fr-FR" dirty="0"/>
              <a:t>BC/Dispersion : </a:t>
            </a:r>
            <a:r>
              <a:rPr lang="fr-FR" b="1" dirty="0">
                <a:solidFill>
                  <a:srgbClr val="FF0000"/>
                </a:solidFill>
              </a:rPr>
              <a:t>65%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898B91A-B55A-228C-F3F6-27EC442D6E53}"/>
              </a:ext>
            </a:extLst>
          </p:cNvPr>
          <p:cNvSpPr txBox="1"/>
          <p:nvPr/>
        </p:nvSpPr>
        <p:spPr>
          <a:xfrm>
            <a:off x="7542652" y="2659995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iMAX CP</a:t>
            </a:r>
          </a:p>
          <a:p>
            <a:r>
              <a:rPr lang="fr-FR" b="1" dirty="0">
                <a:solidFill>
                  <a:srgbClr val="FF0000"/>
                </a:solidFill>
              </a:rPr>
              <a:t>35</a:t>
            </a:r>
            <a:r>
              <a:rPr lang="fr-FR" dirty="0"/>
              <a:t>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56144167-8286-F666-245B-2875AE2F672C}"/>
              </a:ext>
            </a:extLst>
          </p:cNvPr>
          <p:cNvSpPr txBox="1"/>
          <p:nvPr/>
        </p:nvSpPr>
        <p:spPr>
          <a:xfrm>
            <a:off x="7403690" y="1816284"/>
            <a:ext cx="131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Dur : 0,2 ms</a:t>
            </a:r>
          </a:p>
          <a:p>
            <a:r>
              <a:rPr lang="fr-FR" dirty="0"/>
              <a:t>I C : </a:t>
            </a:r>
            <a:r>
              <a:rPr lang="fr-FR" b="1" dirty="0">
                <a:solidFill>
                  <a:srgbClr val="00B050"/>
                </a:solidFill>
              </a:rPr>
              <a:t>78 mA</a:t>
            </a:r>
            <a:endParaRPr lang="fr-FR" dirty="0">
              <a:solidFill>
                <a:srgbClr val="00B050"/>
              </a:solidFill>
            </a:endParaRPr>
          </a:p>
          <a:p>
            <a:r>
              <a:rPr lang="fr-FR" dirty="0"/>
              <a:t>I CP : </a:t>
            </a:r>
            <a:r>
              <a:rPr lang="fr-FR" b="1" dirty="0">
                <a:solidFill>
                  <a:srgbClr val="00B050"/>
                </a:solidFill>
              </a:rPr>
              <a:t>41 mA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9B1B76-7267-97F1-9975-77B53509F5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974" y="21918"/>
            <a:ext cx="3440062" cy="34452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157CD0-0A95-4C89-91C8-DD36175F3371}"/>
              </a:ext>
            </a:extLst>
          </p:cNvPr>
          <p:cNvSpPr txBox="1"/>
          <p:nvPr/>
        </p:nvSpPr>
        <p:spPr>
          <a:xfrm>
            <a:off x="4411106" y="190906"/>
            <a:ext cx="529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0E3E73-6465-5039-4C2E-801AC703124B}"/>
              </a:ext>
            </a:extLst>
          </p:cNvPr>
          <p:cNvSpPr txBox="1"/>
          <p:nvPr/>
        </p:nvSpPr>
        <p:spPr>
          <a:xfrm>
            <a:off x="1882285" y="2097948"/>
            <a:ext cx="1624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LDM : 5,1 ms</a:t>
            </a:r>
          </a:p>
          <a:p>
            <a:r>
              <a:rPr lang="fr-FR" dirty="0"/>
              <a:t>VCM : </a:t>
            </a:r>
            <a:r>
              <a:rPr lang="fr-FR" b="1" dirty="0">
                <a:solidFill>
                  <a:srgbClr val="FF0000"/>
                </a:solidFill>
              </a:rPr>
              <a:t>36,8 </a:t>
            </a:r>
            <a:r>
              <a:rPr lang="fr-FR" dirty="0"/>
              <a:t>m/s</a:t>
            </a:r>
          </a:p>
          <a:p>
            <a:r>
              <a:rPr lang="fr-FR" dirty="0" err="1"/>
              <a:t>Amp</a:t>
            </a:r>
            <a:r>
              <a:rPr lang="fr-FR" dirty="0"/>
              <a:t> : </a:t>
            </a:r>
            <a:r>
              <a:rPr lang="fr-FR" b="1" dirty="0">
                <a:solidFill>
                  <a:srgbClr val="FF0000"/>
                </a:solidFill>
              </a:rPr>
              <a:t>0,7 </a:t>
            </a:r>
            <a:r>
              <a:rPr lang="fr-FR" dirty="0"/>
              <a:t>mV</a:t>
            </a:r>
          </a:p>
          <a:p>
            <a:r>
              <a:rPr lang="fr-FR" dirty="0"/>
              <a:t>BC : </a:t>
            </a:r>
            <a:r>
              <a:rPr lang="fr-FR" b="1" dirty="0">
                <a:solidFill>
                  <a:srgbClr val="FF0000"/>
                </a:solidFill>
              </a:rPr>
              <a:t>73%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464E6BE-955E-ABE1-A401-20A8A58348C2}"/>
              </a:ext>
            </a:extLst>
          </p:cNvPr>
          <p:cNvSpPr txBox="1"/>
          <p:nvPr/>
        </p:nvSpPr>
        <p:spPr>
          <a:xfrm>
            <a:off x="3645495" y="1816284"/>
            <a:ext cx="131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Dur : 0,2 ms</a:t>
            </a:r>
          </a:p>
          <a:p>
            <a:r>
              <a:rPr lang="fr-FR" dirty="0"/>
              <a:t>I C : </a:t>
            </a:r>
            <a:r>
              <a:rPr lang="fr-FR" b="1" dirty="0">
                <a:solidFill>
                  <a:srgbClr val="00B050"/>
                </a:solidFill>
              </a:rPr>
              <a:t>74 mA</a:t>
            </a:r>
            <a:endParaRPr lang="fr-FR" dirty="0">
              <a:solidFill>
                <a:srgbClr val="00B050"/>
              </a:solidFill>
            </a:endParaRPr>
          </a:p>
          <a:p>
            <a:r>
              <a:rPr lang="fr-FR" dirty="0"/>
              <a:t>I CP : </a:t>
            </a:r>
            <a:r>
              <a:rPr lang="fr-FR" b="1" dirty="0">
                <a:solidFill>
                  <a:srgbClr val="00B050"/>
                </a:solidFill>
              </a:rPr>
              <a:t>82 mA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6915D11-BEF3-B256-0717-4012D3FE2522}"/>
              </a:ext>
            </a:extLst>
          </p:cNvPr>
          <p:cNvSpPr/>
          <p:nvPr/>
        </p:nvSpPr>
        <p:spPr>
          <a:xfrm>
            <a:off x="9526474" y="1489994"/>
            <a:ext cx="1629103" cy="49675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F453593-EC91-652A-9C6F-C6A2836DB710}"/>
              </a:ext>
            </a:extLst>
          </p:cNvPr>
          <p:cNvSpPr/>
          <p:nvPr/>
        </p:nvSpPr>
        <p:spPr>
          <a:xfrm>
            <a:off x="655070" y="4877550"/>
            <a:ext cx="1629103" cy="49675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7825E00-96B6-2E0D-5FBA-F6E42E50F79E}"/>
              </a:ext>
            </a:extLst>
          </p:cNvPr>
          <p:cNvSpPr txBox="1"/>
          <p:nvPr/>
        </p:nvSpPr>
        <p:spPr>
          <a:xfrm>
            <a:off x="7741569" y="4919788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AMAN et dispersion temporelle ?</a:t>
            </a:r>
          </a:p>
        </p:txBody>
      </p:sp>
    </p:spTree>
    <p:extLst>
      <p:ext uri="{BB962C8B-B14F-4D97-AF65-F5344CB8AC3E}">
        <p14:creationId xmlns:p14="http://schemas.microsoft.com/office/powerpoint/2010/main" val="3536648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8E3A700-0E00-F7EE-C9B8-5D4F782B429E}"/>
              </a:ext>
            </a:extLst>
          </p:cNvPr>
          <p:cNvSpPr txBox="1"/>
          <p:nvPr/>
        </p:nvSpPr>
        <p:spPr>
          <a:xfrm>
            <a:off x="169153" y="152400"/>
            <a:ext cx="11768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Excitabilité : iMAX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B7A51CF-EBF3-649F-8D6C-57D63049C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53" y="1729584"/>
            <a:ext cx="7510294" cy="30458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2564732-2DEE-24A9-097D-ADAF54F46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447" y="1892526"/>
            <a:ext cx="4343400" cy="28829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F914EF3-BACB-D6E5-D4F9-A54D35F9D42D}"/>
              </a:ext>
            </a:extLst>
          </p:cNvPr>
          <p:cNvSpPr txBox="1"/>
          <p:nvPr/>
        </p:nvSpPr>
        <p:spPr>
          <a:xfrm>
            <a:off x="774727" y="5583190"/>
            <a:ext cx="10557698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/>
              <a:t>iMAX : </a:t>
            </a:r>
            <a:r>
              <a:rPr lang="fr-FR" sz="2400" b="1" dirty="0">
                <a:solidFill>
                  <a:srgbClr val="FF0000"/>
                </a:solidFill>
              </a:rPr>
              <a:t>i</a:t>
            </a:r>
            <a:r>
              <a:rPr lang="fr-FR" sz="2400" dirty="0"/>
              <a:t>ntensité minimale du stimulus pour obtenir un PAGM d’amplitude </a:t>
            </a:r>
            <a:r>
              <a:rPr lang="fr-FR" sz="2400" b="1" dirty="0">
                <a:solidFill>
                  <a:srgbClr val="FF0000"/>
                </a:solidFill>
              </a:rPr>
              <a:t>max</a:t>
            </a:r>
            <a:r>
              <a:rPr lang="fr-FR" sz="2400" dirty="0"/>
              <a:t>imale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94908CE-B6D8-7A63-6B87-5233B07629BC}"/>
              </a:ext>
            </a:extLst>
          </p:cNvPr>
          <p:cNvSpPr txBox="1"/>
          <p:nvPr/>
        </p:nvSpPr>
        <p:spPr>
          <a:xfrm>
            <a:off x="7965195" y="1438621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Nerf médian au poignet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5F6ACFB-FD51-DFBD-14D7-13C22F58BB55}"/>
              </a:ext>
            </a:extLst>
          </p:cNvPr>
          <p:cNvSpPr txBox="1"/>
          <p:nvPr/>
        </p:nvSpPr>
        <p:spPr>
          <a:xfrm>
            <a:off x="8626207" y="4706110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 = 28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B76E161-C873-B1F5-592E-F286E86DAEC8}"/>
              </a:ext>
            </a:extLst>
          </p:cNvPr>
          <p:cNvSpPr txBox="1"/>
          <p:nvPr/>
        </p:nvSpPr>
        <p:spPr>
          <a:xfrm>
            <a:off x="9343665" y="4695260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 = 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26E715C-75B6-39A2-943B-FF9950018492}"/>
              </a:ext>
            </a:extLst>
          </p:cNvPr>
          <p:cNvSpPr txBox="1"/>
          <p:nvPr/>
        </p:nvSpPr>
        <p:spPr>
          <a:xfrm>
            <a:off x="10057169" y="4684412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 = 13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4922C59-D232-F3B8-DE5C-BF975FDE4A89}"/>
              </a:ext>
            </a:extLst>
          </p:cNvPr>
          <p:cNvSpPr txBox="1"/>
          <p:nvPr/>
        </p:nvSpPr>
        <p:spPr>
          <a:xfrm>
            <a:off x="10701490" y="4684411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 = 8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890719-DE34-EF3A-61B2-783C6DCEDAF6}"/>
              </a:ext>
            </a:extLst>
          </p:cNvPr>
          <p:cNvSpPr txBox="1"/>
          <p:nvPr/>
        </p:nvSpPr>
        <p:spPr>
          <a:xfrm>
            <a:off x="11372141" y="4684410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 = 7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F204B2A-4911-8160-744B-5B84075762B9}"/>
              </a:ext>
            </a:extLst>
          </p:cNvPr>
          <p:cNvSpPr txBox="1"/>
          <p:nvPr/>
        </p:nvSpPr>
        <p:spPr>
          <a:xfrm>
            <a:off x="8920298" y="334688"/>
            <a:ext cx="2669320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/>
              <a:t>Outil sensible, </a:t>
            </a:r>
          </a:p>
          <a:p>
            <a:r>
              <a:rPr lang="fr-FR" sz="2400" dirty="0"/>
              <a:t>mais non spécifique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335F5B-1368-5395-C405-4D4361240B8B}"/>
              </a:ext>
            </a:extLst>
          </p:cNvPr>
          <p:cNvSpPr/>
          <p:nvPr/>
        </p:nvSpPr>
        <p:spPr>
          <a:xfrm>
            <a:off x="8590085" y="3613533"/>
            <a:ext cx="3380642" cy="385590"/>
          </a:xfrm>
          <a:prstGeom prst="rect">
            <a:avLst/>
          </a:prstGeom>
          <a:solidFill>
            <a:schemeClr val="bg1">
              <a:lumMod val="85000"/>
              <a:alpha val="9987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873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8E3A700-0E00-F7EE-C9B8-5D4F782B429E}"/>
              </a:ext>
            </a:extLst>
          </p:cNvPr>
          <p:cNvSpPr txBox="1"/>
          <p:nvPr/>
        </p:nvSpPr>
        <p:spPr>
          <a:xfrm>
            <a:off x="0" y="0"/>
            <a:ext cx="11768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/>
              <a:t>Excitabilité : formes motrices pures</a:t>
            </a:r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28BD6B9A-DCBC-E505-7CF5-9545BF0DB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94001"/>
              </p:ext>
            </p:extLst>
          </p:nvPr>
        </p:nvGraphicFramePr>
        <p:xfrm>
          <a:off x="986089" y="898822"/>
          <a:ext cx="10219821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992">
                  <a:extLst>
                    <a:ext uri="{9D8B030D-6E8A-4147-A177-3AD203B41FA5}">
                      <a16:colId xmlns:a16="http://schemas.microsoft.com/office/drawing/2014/main" val="2128356415"/>
                    </a:ext>
                  </a:extLst>
                </a:gridCol>
                <a:gridCol w="2190207">
                  <a:extLst>
                    <a:ext uri="{9D8B030D-6E8A-4147-A177-3AD203B41FA5}">
                      <a16:colId xmlns:a16="http://schemas.microsoft.com/office/drawing/2014/main" val="2031152174"/>
                    </a:ext>
                  </a:extLst>
                </a:gridCol>
                <a:gridCol w="2938842">
                  <a:extLst>
                    <a:ext uri="{9D8B030D-6E8A-4147-A177-3AD203B41FA5}">
                      <a16:colId xmlns:a16="http://schemas.microsoft.com/office/drawing/2014/main" val="2933092690"/>
                    </a:ext>
                  </a:extLst>
                </a:gridCol>
                <a:gridCol w="2557780">
                  <a:extLst>
                    <a:ext uri="{9D8B030D-6E8A-4147-A177-3AD203B41FA5}">
                      <a16:colId xmlns:a16="http://schemas.microsoft.com/office/drawing/2014/main" val="32018715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Axones moteurs </a:t>
                      </a:r>
                      <a:br>
                        <a:rPr lang="fr-FR" dirty="0"/>
                      </a:br>
                      <a:r>
                        <a:rPr lang="fr-FR" dirty="0"/>
                        <a:t>(vs axones sensitifs)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Cause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Conséquence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189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Chronaxie</a:t>
                      </a:r>
                      <a:br>
                        <a:rPr lang="fr-FR" dirty="0"/>
                      </a:br>
                      <a:r>
                        <a:rPr lang="fr-FR" dirty="0"/>
                        <a:t>- capacité nodale</a:t>
                      </a:r>
                      <a:br>
                        <a:rPr lang="fr-FR" dirty="0"/>
                      </a:br>
                      <a:r>
                        <a:rPr lang="fr-FR" dirty="0"/>
                        <a:t>- canaux Na</a:t>
                      </a:r>
                      <a:r>
                        <a:rPr lang="fr-FR" baseline="30000" dirty="0"/>
                        <a:t>+</a:t>
                      </a:r>
                      <a:r>
                        <a:rPr lang="fr-FR" dirty="0"/>
                        <a:t> persistants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Plus courte</a:t>
                      </a:r>
                      <a:br>
                        <a:rPr lang="fr-FR" dirty="0"/>
                      </a:br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(Bostock </a:t>
                      </a:r>
                      <a:r>
                        <a:rPr lang="fr-FR" sz="1400" i="1" dirty="0">
                          <a:solidFill>
                            <a:srgbClr val="0070C0"/>
                          </a:solidFill>
                        </a:rPr>
                        <a:t>et al</a:t>
                      </a:r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, 1994)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Courants Na</a:t>
                      </a:r>
                      <a:r>
                        <a:rPr lang="fr-FR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fr-FR" dirty="0"/>
                        <a:t> persistants (entrants nodaux) plus faibles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FS réduit </a:t>
                      </a:r>
                      <a:br>
                        <a:rPr lang="fr-FR" dirty="0"/>
                      </a:b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=&gt; favorise les BC </a:t>
                      </a:r>
                      <a:br>
                        <a:rPr lang="fr-FR" b="1" dirty="0">
                          <a:solidFill>
                            <a:srgbClr val="FF0000"/>
                          </a:solidFill>
                        </a:rPr>
                      </a:b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liés à la démyélinisation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010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Canaux HCN internodaux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Moins actifs </a:t>
                      </a:r>
                      <a:br>
                        <a:rPr lang="fr-FR" dirty="0"/>
                      </a:br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(Kiernan </a:t>
                      </a:r>
                      <a:r>
                        <a:rPr lang="fr-FR" sz="1400" i="1" dirty="0">
                          <a:solidFill>
                            <a:srgbClr val="0070C0"/>
                          </a:solidFill>
                        </a:rPr>
                        <a:t>et al</a:t>
                      </a:r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, 1996)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=&gt; Favorise les BC </a:t>
                      </a:r>
                      <a:br>
                        <a:rPr lang="fr-FR" b="1" dirty="0">
                          <a:solidFill>
                            <a:srgbClr val="FF0000"/>
                          </a:solidFill>
                        </a:rPr>
                      </a:b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liés à l’hyperpolarisation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033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Période supernormale précoce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Plus marquée</a:t>
                      </a:r>
                      <a:br>
                        <a:rPr lang="fr-FR" dirty="0"/>
                      </a:br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(Kiernan </a:t>
                      </a:r>
                      <a:r>
                        <a:rPr lang="fr-FR" sz="1400" i="1" dirty="0">
                          <a:solidFill>
                            <a:srgbClr val="0070C0"/>
                          </a:solidFill>
                        </a:rPr>
                        <a:t>et al</a:t>
                      </a:r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, 1996)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fr-FR" dirty="0"/>
                        <a:t>Courants Na</a:t>
                      </a:r>
                      <a:r>
                        <a:rPr lang="fr-FR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fr-FR" dirty="0"/>
                        <a:t> transitoires plus importants =&gt; lors du PA, plus d’ions Na</a:t>
                      </a:r>
                      <a:r>
                        <a:rPr lang="fr-FR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fr-FR" dirty="0"/>
                        <a:t> entrent dans l’axone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598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Période sous-normale tardive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Plus marquée</a:t>
                      </a:r>
                      <a:br>
                        <a:rPr lang="fr-FR" dirty="0"/>
                      </a:br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(Kiernan </a:t>
                      </a:r>
                      <a:r>
                        <a:rPr lang="fr-FR" sz="1400" i="1" dirty="0">
                          <a:solidFill>
                            <a:srgbClr val="0070C0"/>
                          </a:solidFill>
                        </a:rPr>
                        <a:t>et al</a:t>
                      </a:r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, 1996)</a:t>
                      </a:r>
                      <a:endParaRPr lang="fr-FR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556372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92D068D-1C9D-395E-2484-A0C3AF254B3E}"/>
              </a:ext>
            </a:extLst>
          </p:cNvPr>
          <p:cNvSpPr txBox="1"/>
          <p:nvPr/>
        </p:nvSpPr>
        <p:spPr>
          <a:xfrm>
            <a:off x="0" y="4830941"/>
            <a:ext cx="77925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AMAN</a:t>
            </a:r>
            <a:r>
              <a:rPr lang="fr-FR" sz="2400" dirty="0"/>
              <a:t> : augmentation de la période réfractaire </a:t>
            </a:r>
            <a:r>
              <a:rPr lang="fr-FR" sz="1400" dirty="0">
                <a:solidFill>
                  <a:srgbClr val="0070C0"/>
                </a:solidFill>
              </a:rPr>
              <a:t>(Kuwabara </a:t>
            </a:r>
            <a:r>
              <a:rPr lang="fr-FR" sz="1400" i="1" dirty="0">
                <a:solidFill>
                  <a:srgbClr val="0070C0"/>
                </a:solidFill>
              </a:rPr>
              <a:t>et al</a:t>
            </a:r>
            <a:r>
              <a:rPr lang="fr-FR" sz="1400" dirty="0">
                <a:solidFill>
                  <a:srgbClr val="0070C0"/>
                </a:solidFill>
              </a:rPr>
              <a:t>, 2003)</a:t>
            </a:r>
            <a:br>
              <a:rPr lang="fr-FR" sz="1400" dirty="0">
                <a:solidFill>
                  <a:srgbClr val="0070C0"/>
                </a:solidFill>
              </a:rPr>
            </a:br>
            <a:r>
              <a:rPr lang="fr-FR" sz="2400" dirty="0"/>
              <a:t>- CAM 	=&gt; destruction/dysfonction des canaux Na nodaux</a:t>
            </a:r>
            <a:br>
              <a:rPr lang="fr-FR" sz="2400" dirty="0"/>
            </a:br>
            <a:r>
              <a:rPr lang="fr-FR" sz="2400" dirty="0"/>
              <a:t>- détachement de la myéline paranodale </a:t>
            </a:r>
            <a:br>
              <a:rPr lang="fr-FR" sz="2400" dirty="0"/>
            </a:br>
            <a:r>
              <a:rPr lang="fr-FR" sz="2400" dirty="0"/>
              <a:t>	=&gt; courts-circuits nodaux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C65289-148B-5514-AB1E-C216C244D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739" y="4373543"/>
            <a:ext cx="4525261" cy="248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31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in graphic">
            <a:extLst>
              <a:ext uri="{FF2B5EF4-FFF2-40B4-BE49-F238E27FC236}">
                <a16:creationId xmlns:a16="http://schemas.microsoft.com/office/drawing/2014/main" id="{B3340114-3A9A-DECA-7688-3EB6C5CD780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58639" y="1559877"/>
            <a:ext cx="6350040" cy="3121920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B8E0927-61E1-2839-B749-D435B1DC228B}"/>
              </a:ext>
            </a:extLst>
          </p:cNvPr>
          <p:cNvSpPr txBox="1"/>
          <p:nvPr/>
        </p:nvSpPr>
        <p:spPr>
          <a:xfrm>
            <a:off x="169153" y="152400"/>
            <a:ext cx="38988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/>
              <a:t>Conclusions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4AA34EA-5C00-8CEF-D571-17BF48C07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859" y="1168063"/>
            <a:ext cx="5302322" cy="2462373"/>
          </a:xfrm>
        </p:spPr>
        <p:txBody>
          <a:bodyPr>
            <a:normAutofit fontScale="90000"/>
          </a:bodyPr>
          <a:lstStyle/>
          <a:p>
            <a:pPr fontAlgn="base"/>
            <a:r>
              <a:rPr lang="fr-BE" b="1" i="0" u="none" strike="noStrike" dirty="0">
                <a:solidFill>
                  <a:srgbClr val="FF0000"/>
                </a:solidFill>
                <a:effectLst/>
              </a:rPr>
              <a:t>Oui</a:t>
            </a:r>
            <a:r>
              <a:rPr lang="fr-BE" b="0" i="0" u="none" strike="noStrike" dirty="0">
                <a:effectLst/>
              </a:rPr>
              <a:t>, l’ENMG est toujours </a:t>
            </a:r>
            <a:br>
              <a:rPr lang="fr-BE" b="0" i="0" u="none" strike="noStrike" dirty="0">
                <a:effectLst/>
              </a:rPr>
            </a:br>
            <a:r>
              <a:rPr lang="fr-BE" b="0" i="0" u="none" strike="noStrike" dirty="0">
                <a:effectLst/>
              </a:rPr>
              <a:t>utile dans un SGB</a:t>
            </a:r>
            <a:br>
              <a:rPr lang="fr-BE" b="0" i="0" u="none" strike="noStrike" dirty="0">
                <a:effectLst/>
              </a:rPr>
            </a:br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D4E1D0C-60CD-D8F8-B2CB-BBFF024BAF2F}"/>
              </a:ext>
            </a:extLst>
          </p:cNvPr>
          <p:cNvSpPr txBox="1">
            <a:spLocks/>
          </p:cNvSpPr>
          <p:nvPr/>
        </p:nvSpPr>
        <p:spPr>
          <a:xfrm>
            <a:off x="4174732" y="2997200"/>
            <a:ext cx="7858629" cy="37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fr-BE" sz="2400" dirty="0"/>
              <a:t>L’ENMG reste le prolongement naturel &amp; fonctionnel de la clinique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fr-BE" sz="2400" dirty="0"/>
              <a:t>Participe au diagnostic + / diagnostic différentiel </a:t>
            </a:r>
            <a:br>
              <a:rPr lang="fr-BE" sz="2400" dirty="0"/>
            </a:br>
            <a:r>
              <a:rPr lang="fr-BE" sz="2400" dirty="0"/>
              <a:t>(des présentations atypiques surtout) et au pronostic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fr-BE" sz="2400" dirty="0"/>
              <a:t>Devrait permettre la distinction entre les formes nodales et les formes primitivement internodales (démyélinisantes), mais la stratégie doit être améliorée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fr-BE" sz="2400" dirty="0"/>
              <a:t>Préciser la place des techniques d’excitabilité nerveuse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6962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8C38C34-871C-2D01-F2B9-4622DC6C7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51" y="2057640"/>
            <a:ext cx="5080000" cy="33909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563D1B7-8857-259B-C219-33B9CC5D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47" y="0"/>
            <a:ext cx="11796553" cy="6857999"/>
          </a:xfrm>
        </p:spPr>
        <p:txBody>
          <a:bodyPr>
            <a:normAutofit/>
          </a:bodyPr>
          <a:lstStyle/>
          <a:p>
            <a:pPr fontAlgn="base"/>
            <a:r>
              <a:rPr lang="fr-BE" b="0" i="0" u="none" strike="noStrike" dirty="0">
                <a:effectLst/>
              </a:rPr>
              <a:t>A force d’utiliser un vocabulaire de </a:t>
            </a:r>
            <a:r>
              <a:rPr lang="fr-BE" b="0" i="0" u="none" strike="noStrike" dirty="0" err="1">
                <a:effectLst/>
              </a:rPr>
              <a:t>neuropathologiste</a:t>
            </a:r>
            <a:r>
              <a:rPr lang="fr-BE" b="0" i="0" u="none" strike="noStrike" dirty="0">
                <a:effectLst/>
              </a:rPr>
              <a:t>, au lieu de décrire les </a:t>
            </a:r>
            <a:br>
              <a:rPr lang="fr-BE" b="0" i="0" u="none" strike="noStrike" dirty="0">
                <a:effectLst/>
              </a:rPr>
            </a:br>
            <a:r>
              <a:rPr lang="fr-BE" b="0" i="0" u="none" strike="noStrike" dirty="0">
                <a:effectLst/>
              </a:rPr>
              <a:t>anomalies fonctionnelles…</a:t>
            </a:r>
            <a:br>
              <a:rPr lang="fr-BE" b="0" i="0" u="none" strike="noStrike" dirty="0">
                <a:effectLst/>
              </a:rPr>
            </a:br>
            <a:br>
              <a:rPr lang="fr-BE" b="0" i="0" u="none" strike="noStrike" dirty="0">
                <a:effectLst/>
              </a:rPr>
            </a:br>
            <a:br>
              <a:rPr lang="fr-BE" b="0" i="0" u="none" strike="noStrike" dirty="0">
                <a:effectLst/>
              </a:rPr>
            </a:br>
            <a:br>
              <a:rPr lang="fr-BE" b="0" i="0" u="none" strike="noStrike" dirty="0">
                <a:effectLst/>
              </a:rPr>
            </a:br>
            <a:br>
              <a:rPr lang="fr-BE" b="0" i="0" u="none" strike="noStrike" dirty="0">
                <a:effectLst/>
              </a:rPr>
            </a:br>
            <a:br>
              <a:rPr lang="fr-BE" b="0" i="0" u="none" strike="noStrike" dirty="0">
                <a:effectLst/>
              </a:rPr>
            </a:br>
            <a:r>
              <a:rPr lang="fr-BE" b="0" i="0" u="none" strike="noStrike" dirty="0">
                <a:effectLst/>
              </a:rPr>
              <a:t>…o</a:t>
            </a:r>
            <a:r>
              <a:rPr lang="fr-BE" dirty="0"/>
              <a:t>n s’est probablement trompé dans la distinction entre forme axonale et démyélinisante de SGB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287896C-8E7D-92D3-FBAF-D56B56198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538" y="1617082"/>
            <a:ext cx="4852276" cy="335550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296818C-DF7F-548C-E50F-32C90D7476BF}"/>
              </a:ext>
            </a:extLst>
          </p:cNvPr>
          <p:cNvSpPr txBox="1"/>
          <p:nvPr/>
        </p:nvSpPr>
        <p:spPr>
          <a:xfrm>
            <a:off x="9501336" y="4972587"/>
            <a:ext cx="2061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Van den Berg </a:t>
            </a:r>
            <a:r>
              <a:rPr lang="fr-FR" sz="1400" b="1" i="1" dirty="0">
                <a:solidFill>
                  <a:srgbClr val="0070C0"/>
                </a:solidFill>
              </a:rPr>
              <a:t>et al </a:t>
            </a:r>
            <a:r>
              <a:rPr lang="fr-FR" sz="1400" b="1" dirty="0">
                <a:solidFill>
                  <a:srgbClr val="0070C0"/>
                </a:solidFill>
              </a:rPr>
              <a:t>(2014)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D74B5E-89A3-4792-0385-8918FBA40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779" y="4171435"/>
            <a:ext cx="944880" cy="94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26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e 65">
            <a:extLst>
              <a:ext uri="{FF2B5EF4-FFF2-40B4-BE49-F238E27FC236}">
                <a16:creationId xmlns:a16="http://schemas.microsoft.com/office/drawing/2014/main" id="{ACC33D4D-A780-E02B-A92B-7223273F5FCE}"/>
              </a:ext>
            </a:extLst>
          </p:cNvPr>
          <p:cNvGrpSpPr/>
          <p:nvPr/>
        </p:nvGrpSpPr>
        <p:grpSpPr>
          <a:xfrm>
            <a:off x="1" y="3435859"/>
            <a:ext cx="12200249" cy="284656"/>
            <a:chOff x="-61833" y="3643308"/>
            <a:chExt cx="12390906" cy="206379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85634073-AA2C-337B-0A01-83166799AA83}"/>
                </a:ext>
              </a:extLst>
            </p:cNvPr>
            <p:cNvGrpSpPr/>
            <p:nvPr/>
          </p:nvGrpSpPr>
          <p:grpSpPr>
            <a:xfrm>
              <a:off x="2404272" y="3643312"/>
              <a:ext cx="1241004" cy="206375"/>
              <a:chOff x="2404272" y="3643312"/>
              <a:chExt cx="1241004" cy="206375"/>
            </a:xfrm>
          </p:grpSpPr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8082F7D0-458A-7AA9-3CB7-14A448DBDB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4272" y="3746500"/>
                <a:ext cx="304003" cy="0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F15F2720-8C30-D762-294D-8A21168BE3C2}"/>
                  </a:ext>
                </a:extLst>
              </p:cNvPr>
              <p:cNvSpPr/>
              <p:nvPr/>
            </p:nvSpPr>
            <p:spPr>
              <a:xfrm>
                <a:off x="2736850" y="3643312"/>
                <a:ext cx="908426" cy="20637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666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724C3321-C366-1AB9-04A3-4F4B8B932AEE}"/>
                </a:ext>
              </a:extLst>
            </p:cNvPr>
            <p:cNvGrpSpPr/>
            <p:nvPr/>
          </p:nvGrpSpPr>
          <p:grpSpPr>
            <a:xfrm>
              <a:off x="3673851" y="3643311"/>
              <a:ext cx="1207128" cy="206375"/>
              <a:chOff x="2404272" y="3643312"/>
              <a:chExt cx="1207128" cy="206375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AAAF9B31-E092-1028-1701-6013C26C07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4272" y="3746500"/>
                <a:ext cx="270127" cy="1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 : coins arrondis 34">
                <a:extLst>
                  <a:ext uri="{FF2B5EF4-FFF2-40B4-BE49-F238E27FC236}">
                    <a16:creationId xmlns:a16="http://schemas.microsoft.com/office/drawing/2014/main" id="{DE71CD91-2665-7199-161F-D0ACCFA30D9E}"/>
                  </a:ext>
                </a:extLst>
              </p:cNvPr>
              <p:cNvSpPr/>
              <p:nvPr/>
            </p:nvSpPr>
            <p:spPr>
              <a:xfrm>
                <a:off x="2702974" y="3643312"/>
                <a:ext cx="908426" cy="20637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666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CB06BAFC-6FF9-77DF-0585-D14BDDBCD243}"/>
                </a:ext>
              </a:extLst>
            </p:cNvPr>
            <p:cNvCxnSpPr>
              <a:cxnSpLocks/>
            </p:cNvCxnSpPr>
            <p:nvPr/>
          </p:nvCxnSpPr>
          <p:spPr>
            <a:xfrm>
              <a:off x="4909554" y="3746499"/>
              <a:ext cx="270127" cy="1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id="{B124184B-BC6D-4678-F879-8992E35CF01A}"/>
                </a:ext>
              </a:extLst>
            </p:cNvPr>
            <p:cNvSpPr/>
            <p:nvPr/>
          </p:nvSpPr>
          <p:spPr>
            <a:xfrm>
              <a:off x="5208256" y="3643311"/>
              <a:ext cx="908426" cy="20637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666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9F6B3091-A3B5-BDDD-F4D2-D8E3BB2D9557}"/>
                </a:ext>
              </a:extLst>
            </p:cNvPr>
            <p:cNvGrpSpPr/>
            <p:nvPr/>
          </p:nvGrpSpPr>
          <p:grpSpPr>
            <a:xfrm>
              <a:off x="6145257" y="3643311"/>
              <a:ext cx="1241004" cy="206375"/>
              <a:chOff x="2404272" y="3643312"/>
              <a:chExt cx="1241004" cy="206375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4CB1E470-7B1A-7F88-364B-585B5DE47E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4272" y="3746500"/>
                <a:ext cx="304003" cy="0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angle : coins arrondis 46">
                <a:extLst>
                  <a:ext uri="{FF2B5EF4-FFF2-40B4-BE49-F238E27FC236}">
                    <a16:creationId xmlns:a16="http://schemas.microsoft.com/office/drawing/2014/main" id="{942C3C42-80FE-6C49-C2D0-D2E89FB5E9F2}"/>
                  </a:ext>
                </a:extLst>
              </p:cNvPr>
              <p:cNvSpPr/>
              <p:nvPr/>
            </p:nvSpPr>
            <p:spPr>
              <a:xfrm>
                <a:off x="2736850" y="3643312"/>
                <a:ext cx="908426" cy="20637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666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AD48C45E-0AE1-1EC4-D538-13A63741A572}"/>
                </a:ext>
              </a:extLst>
            </p:cNvPr>
            <p:cNvGrpSpPr/>
            <p:nvPr/>
          </p:nvGrpSpPr>
          <p:grpSpPr>
            <a:xfrm>
              <a:off x="7414836" y="3643310"/>
              <a:ext cx="1207128" cy="206375"/>
              <a:chOff x="2404272" y="3643312"/>
              <a:chExt cx="1207128" cy="206375"/>
            </a:xfrm>
          </p:grpSpPr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A838417E-ABAF-4D22-4EDF-FC7C7FBBA9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4272" y="3746500"/>
                <a:ext cx="270127" cy="1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Rectangle : coins arrondis 49">
                <a:extLst>
                  <a:ext uri="{FF2B5EF4-FFF2-40B4-BE49-F238E27FC236}">
                    <a16:creationId xmlns:a16="http://schemas.microsoft.com/office/drawing/2014/main" id="{5184F432-6A99-E1E2-AC2A-49E538115532}"/>
                  </a:ext>
                </a:extLst>
              </p:cNvPr>
              <p:cNvSpPr/>
              <p:nvPr/>
            </p:nvSpPr>
            <p:spPr>
              <a:xfrm>
                <a:off x="2702974" y="3643312"/>
                <a:ext cx="908426" cy="20637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666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BA049EDE-D6E0-358A-19A7-83BB1E82AD75}"/>
                </a:ext>
              </a:extLst>
            </p:cNvPr>
            <p:cNvGrpSpPr/>
            <p:nvPr/>
          </p:nvGrpSpPr>
          <p:grpSpPr>
            <a:xfrm>
              <a:off x="8650539" y="3643310"/>
              <a:ext cx="1207128" cy="206375"/>
              <a:chOff x="8650539" y="3643310"/>
              <a:chExt cx="1207128" cy="206375"/>
            </a:xfrm>
          </p:grpSpPr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67A76CB2-8BF3-762F-9B83-C283624549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539" y="3746498"/>
                <a:ext cx="270127" cy="1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 : coins arrondis 51">
                <a:extLst>
                  <a:ext uri="{FF2B5EF4-FFF2-40B4-BE49-F238E27FC236}">
                    <a16:creationId xmlns:a16="http://schemas.microsoft.com/office/drawing/2014/main" id="{9EEFD474-A9A8-196A-1769-E0BE05B084F5}"/>
                  </a:ext>
                </a:extLst>
              </p:cNvPr>
              <p:cNvSpPr/>
              <p:nvPr/>
            </p:nvSpPr>
            <p:spPr>
              <a:xfrm>
                <a:off x="8949241" y="3643310"/>
                <a:ext cx="908426" cy="20637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666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99FA74BD-FC9B-02D7-6FA5-406A3346288C}"/>
                </a:ext>
              </a:extLst>
            </p:cNvPr>
            <p:cNvGrpSpPr/>
            <p:nvPr/>
          </p:nvGrpSpPr>
          <p:grpSpPr>
            <a:xfrm>
              <a:off x="9886242" y="3643310"/>
              <a:ext cx="1207128" cy="206375"/>
              <a:chOff x="2404272" y="3643312"/>
              <a:chExt cx="1207128" cy="206375"/>
            </a:xfrm>
          </p:grpSpPr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050EE1F6-46AD-3F6F-6659-96E2679B62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4272" y="3746500"/>
                <a:ext cx="270127" cy="1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 : coins arrondis 55">
                <a:extLst>
                  <a:ext uri="{FF2B5EF4-FFF2-40B4-BE49-F238E27FC236}">
                    <a16:creationId xmlns:a16="http://schemas.microsoft.com/office/drawing/2014/main" id="{C630228F-B97C-E6C5-0BAC-94723C21177C}"/>
                  </a:ext>
                </a:extLst>
              </p:cNvPr>
              <p:cNvSpPr/>
              <p:nvPr/>
            </p:nvSpPr>
            <p:spPr>
              <a:xfrm>
                <a:off x="2702974" y="3643312"/>
                <a:ext cx="908426" cy="20637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666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3BC48B7D-254C-44DE-08F2-D9E1A831BDBD}"/>
                </a:ext>
              </a:extLst>
            </p:cNvPr>
            <p:cNvGrpSpPr/>
            <p:nvPr/>
          </p:nvGrpSpPr>
          <p:grpSpPr>
            <a:xfrm>
              <a:off x="11121945" y="3643310"/>
              <a:ext cx="1207128" cy="206375"/>
              <a:chOff x="8650539" y="3643310"/>
              <a:chExt cx="1207128" cy="206375"/>
            </a:xfrm>
          </p:grpSpPr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F3D7B4FC-6176-4D56-D908-F7F6888631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539" y="3746498"/>
                <a:ext cx="270127" cy="1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 : coins arrondis 58">
                <a:extLst>
                  <a:ext uri="{FF2B5EF4-FFF2-40B4-BE49-F238E27FC236}">
                    <a16:creationId xmlns:a16="http://schemas.microsoft.com/office/drawing/2014/main" id="{9040DC4B-9153-81B8-089D-D71F2A0DB8EA}"/>
                  </a:ext>
                </a:extLst>
              </p:cNvPr>
              <p:cNvSpPr/>
              <p:nvPr/>
            </p:nvSpPr>
            <p:spPr>
              <a:xfrm>
                <a:off x="8949241" y="3643310"/>
                <a:ext cx="908426" cy="20637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666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4FB118F4-69B4-8C97-DC86-6877E7FFA013}"/>
                </a:ext>
              </a:extLst>
            </p:cNvPr>
            <p:cNvGrpSpPr/>
            <p:nvPr/>
          </p:nvGrpSpPr>
          <p:grpSpPr>
            <a:xfrm>
              <a:off x="-61833" y="3643308"/>
              <a:ext cx="1207128" cy="206375"/>
              <a:chOff x="2404272" y="3643310"/>
              <a:chExt cx="1207128" cy="206375"/>
            </a:xfrm>
          </p:grpSpPr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83063628-EF6B-DA17-F65A-5146BE15F7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4272" y="3746500"/>
                <a:ext cx="270127" cy="1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 : coins arrondis 61">
                <a:extLst>
                  <a:ext uri="{FF2B5EF4-FFF2-40B4-BE49-F238E27FC236}">
                    <a16:creationId xmlns:a16="http://schemas.microsoft.com/office/drawing/2014/main" id="{E07AE279-1152-8562-F23C-DBF38CF4BA62}"/>
                  </a:ext>
                </a:extLst>
              </p:cNvPr>
              <p:cNvSpPr/>
              <p:nvPr/>
            </p:nvSpPr>
            <p:spPr>
              <a:xfrm>
                <a:off x="2702974" y="3643310"/>
                <a:ext cx="908426" cy="20637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666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4D3BF5CF-DF0C-A231-3FE4-0F9BA6E6B2CF}"/>
                </a:ext>
              </a:extLst>
            </p:cNvPr>
            <p:cNvGrpSpPr/>
            <p:nvPr/>
          </p:nvGrpSpPr>
          <p:grpSpPr>
            <a:xfrm>
              <a:off x="1173870" y="3643310"/>
              <a:ext cx="1207128" cy="206375"/>
              <a:chOff x="8650539" y="3643310"/>
              <a:chExt cx="1207128" cy="206375"/>
            </a:xfrm>
          </p:grpSpPr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1DCB86C1-0B8E-4E0C-4950-7DEB37FED7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539" y="3746498"/>
                <a:ext cx="270127" cy="1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ctangle : coins arrondis 64">
                <a:extLst>
                  <a:ext uri="{FF2B5EF4-FFF2-40B4-BE49-F238E27FC236}">
                    <a16:creationId xmlns:a16="http://schemas.microsoft.com/office/drawing/2014/main" id="{5670811A-9D02-0015-FC0B-5B1B4124B87C}"/>
                  </a:ext>
                </a:extLst>
              </p:cNvPr>
              <p:cNvSpPr/>
              <p:nvPr/>
            </p:nvSpPr>
            <p:spPr>
              <a:xfrm>
                <a:off x="8949241" y="3643310"/>
                <a:ext cx="908426" cy="20637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666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3" name="Ellipse 12">
            <a:extLst>
              <a:ext uri="{FF2B5EF4-FFF2-40B4-BE49-F238E27FC236}">
                <a16:creationId xmlns:a16="http://schemas.microsoft.com/office/drawing/2014/main" id="{C3242D77-07BE-8067-7480-0C2D0B49ADE8}"/>
              </a:ext>
            </a:extLst>
          </p:cNvPr>
          <p:cNvSpPr/>
          <p:nvPr/>
        </p:nvSpPr>
        <p:spPr>
          <a:xfrm>
            <a:off x="0" y="3435858"/>
            <a:ext cx="265971" cy="2846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66AD068-2F40-7F5D-1CAE-E9E13E896790}"/>
              </a:ext>
            </a:extLst>
          </p:cNvPr>
          <p:cNvSpPr/>
          <p:nvPr/>
        </p:nvSpPr>
        <p:spPr>
          <a:xfrm>
            <a:off x="1228148" y="3435858"/>
            <a:ext cx="265971" cy="2846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F733277-1F49-8918-D7F2-A05A27870D03}"/>
              </a:ext>
            </a:extLst>
          </p:cNvPr>
          <p:cNvSpPr/>
          <p:nvPr/>
        </p:nvSpPr>
        <p:spPr>
          <a:xfrm>
            <a:off x="2447447" y="3430656"/>
            <a:ext cx="265971" cy="2846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3DBCC6A-1563-334B-AFB5-F729D92738A9}"/>
              </a:ext>
            </a:extLst>
          </p:cNvPr>
          <p:cNvSpPr/>
          <p:nvPr/>
        </p:nvSpPr>
        <p:spPr>
          <a:xfrm>
            <a:off x="3685237" y="3430656"/>
            <a:ext cx="265971" cy="2846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04DCF3A-4943-D974-80EB-7AF9CF48F428}"/>
              </a:ext>
            </a:extLst>
          </p:cNvPr>
          <p:cNvSpPr/>
          <p:nvPr/>
        </p:nvSpPr>
        <p:spPr>
          <a:xfrm>
            <a:off x="4894893" y="3430656"/>
            <a:ext cx="265971" cy="2846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FD5EBA7-716A-EB8A-A510-487CC6E4DDAC}"/>
              </a:ext>
            </a:extLst>
          </p:cNvPr>
          <p:cNvSpPr/>
          <p:nvPr/>
        </p:nvSpPr>
        <p:spPr>
          <a:xfrm>
            <a:off x="6127986" y="3430656"/>
            <a:ext cx="265971" cy="2846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CF1D408-027F-D965-8736-5F8802BAD5EE}"/>
              </a:ext>
            </a:extLst>
          </p:cNvPr>
          <p:cNvSpPr/>
          <p:nvPr/>
        </p:nvSpPr>
        <p:spPr>
          <a:xfrm>
            <a:off x="7372810" y="3430656"/>
            <a:ext cx="265971" cy="2846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01B82C8-779E-03C7-F78D-2B3ABA3F35C6}"/>
              </a:ext>
            </a:extLst>
          </p:cNvPr>
          <p:cNvSpPr/>
          <p:nvPr/>
        </p:nvSpPr>
        <p:spPr>
          <a:xfrm>
            <a:off x="8578316" y="3430656"/>
            <a:ext cx="265971" cy="2846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207667B-0244-EC81-96AC-91D3C1B4CBA3}"/>
              </a:ext>
            </a:extLst>
          </p:cNvPr>
          <p:cNvSpPr/>
          <p:nvPr/>
        </p:nvSpPr>
        <p:spPr>
          <a:xfrm>
            <a:off x="9801368" y="3430656"/>
            <a:ext cx="265971" cy="2846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1600D6B-68CD-E713-2567-B4831CFA4A00}"/>
              </a:ext>
            </a:extLst>
          </p:cNvPr>
          <p:cNvSpPr/>
          <p:nvPr/>
        </p:nvSpPr>
        <p:spPr>
          <a:xfrm>
            <a:off x="11018058" y="3429000"/>
            <a:ext cx="265971" cy="2846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9D1C367-D02A-F7B3-7B36-52C6DC93E06E}"/>
              </a:ext>
            </a:extLst>
          </p:cNvPr>
          <p:cNvSpPr txBox="1"/>
          <p:nvPr/>
        </p:nvSpPr>
        <p:spPr>
          <a:xfrm>
            <a:off x="1297913" y="405694"/>
            <a:ext cx="99261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/>
              <a:t>Conduction nerveuse saltatoire</a:t>
            </a:r>
          </a:p>
        </p:txBody>
      </p:sp>
    </p:spTree>
    <p:extLst>
      <p:ext uri="{BB962C8B-B14F-4D97-AF65-F5344CB8AC3E}">
        <p14:creationId xmlns:p14="http://schemas.microsoft.com/office/powerpoint/2010/main" val="401070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0AA595E6-AE07-D674-703F-0B4AF5B41AFB}"/>
              </a:ext>
            </a:extLst>
          </p:cNvPr>
          <p:cNvGrpSpPr/>
          <p:nvPr/>
        </p:nvGrpSpPr>
        <p:grpSpPr>
          <a:xfrm>
            <a:off x="-10861" y="3429000"/>
            <a:ext cx="12213722" cy="284653"/>
            <a:chOff x="-8249" y="3144347"/>
            <a:chExt cx="12213722" cy="284653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D9DD5468-4BBB-A8DF-E248-7C0DE1FA6AE6}"/>
                </a:ext>
              </a:extLst>
            </p:cNvPr>
            <p:cNvGrpSpPr/>
            <p:nvPr/>
          </p:nvGrpSpPr>
          <p:grpSpPr>
            <a:xfrm>
              <a:off x="-8249" y="3144347"/>
              <a:ext cx="6104249" cy="284653"/>
              <a:chOff x="-8249" y="3144347"/>
              <a:chExt cx="12178532" cy="984308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2D22C345-F2E6-00D9-59C3-6F44E3AAD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26003" y="3144347"/>
                <a:ext cx="2439794" cy="984308"/>
              </a:xfrm>
              <a:prstGeom prst="rect">
                <a:avLst/>
              </a:prstGeom>
            </p:spPr>
          </p:pic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70AA284E-4309-B5BC-40C9-B4B575DA7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8249" y="3144347"/>
                <a:ext cx="2439794" cy="984308"/>
              </a:xfrm>
              <a:prstGeom prst="rect">
                <a:avLst/>
              </a:prstGeom>
            </p:spPr>
          </p:pic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7CB6EA1B-EC78-D6F0-2B27-296DBB464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95372" y="3144347"/>
                <a:ext cx="2439794" cy="984308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4000A82C-1BD6-4FA7-2430-FFBF4385C1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61120" y="3144347"/>
                <a:ext cx="2439794" cy="984308"/>
              </a:xfrm>
              <a:prstGeom prst="rect">
                <a:avLst/>
              </a:prstGeom>
            </p:spPr>
          </p:pic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3DEC38A8-9284-4042-BDF0-A53D3733F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30489" y="3144347"/>
                <a:ext cx="2439794" cy="984308"/>
              </a:xfrm>
              <a:prstGeom prst="rect">
                <a:avLst/>
              </a:prstGeom>
            </p:spPr>
          </p:pic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D3C5242-183B-777C-2449-3077462E97E5}"/>
                </a:ext>
              </a:extLst>
            </p:cNvPr>
            <p:cNvGrpSpPr/>
            <p:nvPr/>
          </p:nvGrpSpPr>
          <p:grpSpPr>
            <a:xfrm>
              <a:off x="6101224" y="3144347"/>
              <a:ext cx="6104249" cy="284653"/>
              <a:chOff x="-8249" y="3144347"/>
              <a:chExt cx="12178532" cy="984308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F9E0523A-B5B4-0ED2-1831-1B6F3D45B1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26003" y="3144347"/>
                <a:ext cx="2439794" cy="984308"/>
              </a:xfrm>
              <a:prstGeom prst="rect">
                <a:avLst/>
              </a:prstGeom>
            </p:spPr>
          </p:pic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3BECBAA5-CCB0-C03A-5381-68672E8B1E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8249" y="3144347"/>
                <a:ext cx="2439794" cy="984308"/>
              </a:xfrm>
              <a:prstGeom prst="rect">
                <a:avLst/>
              </a:prstGeom>
            </p:spPr>
          </p:pic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1D6A450E-5435-1453-39BA-F7653FFBE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95372" y="3144347"/>
                <a:ext cx="2439794" cy="984308"/>
              </a:xfrm>
              <a:prstGeom prst="rect">
                <a:avLst/>
              </a:prstGeom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ED2CFB8F-3A54-31EB-F258-28515B409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61120" y="3144347"/>
                <a:ext cx="2439794" cy="984308"/>
              </a:xfrm>
              <a:prstGeom prst="rect">
                <a:avLst/>
              </a:prstGeom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51D75386-9D16-12B2-2CAA-800CFC2F19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30489" y="3144347"/>
                <a:ext cx="2439794" cy="984308"/>
              </a:xfrm>
              <a:prstGeom prst="rect">
                <a:avLst/>
              </a:prstGeom>
            </p:spPr>
          </p:pic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FCA982A3-197E-494B-566B-270699B9B522}"/>
              </a:ext>
            </a:extLst>
          </p:cNvPr>
          <p:cNvSpPr txBox="1"/>
          <p:nvPr/>
        </p:nvSpPr>
        <p:spPr>
          <a:xfrm>
            <a:off x="1297913" y="405694"/>
            <a:ext cx="99261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/>
              <a:t>Conduction nerveuse saltatoire</a:t>
            </a:r>
          </a:p>
        </p:txBody>
      </p:sp>
    </p:spTree>
    <p:extLst>
      <p:ext uri="{BB962C8B-B14F-4D97-AF65-F5344CB8AC3E}">
        <p14:creationId xmlns:p14="http://schemas.microsoft.com/office/powerpoint/2010/main" val="211760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CA982A3-197E-494B-566B-270699B9B522}"/>
              </a:ext>
            </a:extLst>
          </p:cNvPr>
          <p:cNvSpPr txBox="1"/>
          <p:nvPr/>
        </p:nvSpPr>
        <p:spPr>
          <a:xfrm>
            <a:off x="1297913" y="405694"/>
            <a:ext cx="99261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/>
              <a:t>Conduction nerveuse saltatoire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F7BAE88-0129-3F07-0965-CD434508F011}"/>
              </a:ext>
            </a:extLst>
          </p:cNvPr>
          <p:cNvGrpSpPr/>
          <p:nvPr/>
        </p:nvGrpSpPr>
        <p:grpSpPr>
          <a:xfrm>
            <a:off x="-8249" y="3144347"/>
            <a:ext cx="12178532" cy="984308"/>
            <a:chOff x="-8249" y="3144347"/>
            <a:chExt cx="12178532" cy="98430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2F98BE3-4143-48BE-030B-15A83C53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6003" y="3144347"/>
              <a:ext cx="2439794" cy="98430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C8F2561-152C-6A6A-5717-B6B6EF3C2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249" y="3144347"/>
              <a:ext cx="2439794" cy="984308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1EE09F8-F6DB-4190-D1BF-017281C7D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95372" y="3144347"/>
              <a:ext cx="2439794" cy="984308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640758F-1715-085A-65B2-D61482612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1120" y="3144347"/>
              <a:ext cx="2439794" cy="984308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6BE348D-7E09-3353-CB67-537A9441B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30489" y="3144347"/>
              <a:ext cx="2439794" cy="984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3292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e 91">
            <a:extLst>
              <a:ext uri="{FF2B5EF4-FFF2-40B4-BE49-F238E27FC236}">
                <a16:creationId xmlns:a16="http://schemas.microsoft.com/office/drawing/2014/main" id="{909D00CF-D718-4316-7F5C-400D6CD35507}"/>
              </a:ext>
            </a:extLst>
          </p:cNvPr>
          <p:cNvGrpSpPr/>
          <p:nvPr/>
        </p:nvGrpSpPr>
        <p:grpSpPr>
          <a:xfrm>
            <a:off x="1573808" y="2706967"/>
            <a:ext cx="9127511" cy="2252750"/>
            <a:chOff x="1120992" y="3981585"/>
            <a:chExt cx="9127511" cy="2252750"/>
          </a:xfrm>
        </p:grpSpPr>
        <p:sp>
          <p:nvSpPr>
            <p:cNvPr id="68" name="Rectangle : coins arrondis 67">
              <a:extLst>
                <a:ext uri="{FF2B5EF4-FFF2-40B4-BE49-F238E27FC236}">
                  <a16:creationId xmlns:a16="http://schemas.microsoft.com/office/drawing/2014/main" id="{D36E8CA4-881A-11FE-5EBE-9822A5AAEF8F}"/>
                </a:ext>
              </a:extLst>
            </p:cNvPr>
            <p:cNvSpPr/>
            <p:nvPr/>
          </p:nvSpPr>
          <p:spPr>
            <a:xfrm>
              <a:off x="3121974" y="3981585"/>
              <a:ext cx="5112998" cy="2252750"/>
            </a:xfrm>
            <a:prstGeom prst="roundRect">
              <a:avLst/>
            </a:prstGeom>
            <a:noFill/>
            <a:ln w="6350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B3B0A767-3E5E-8ED2-27A7-2510D60EF9EB}"/>
                </a:ext>
              </a:extLst>
            </p:cNvPr>
            <p:cNvGrpSpPr/>
            <p:nvPr/>
          </p:nvGrpSpPr>
          <p:grpSpPr>
            <a:xfrm>
              <a:off x="6863224" y="4745469"/>
              <a:ext cx="3385279" cy="963872"/>
              <a:chOff x="6863224" y="4745469"/>
              <a:chExt cx="3385279" cy="963872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2888A666-A5A6-3A19-805B-6CF2D738C3B1}"/>
                  </a:ext>
                </a:extLst>
              </p:cNvPr>
              <p:cNvGrpSpPr/>
              <p:nvPr/>
            </p:nvGrpSpPr>
            <p:grpSpPr>
              <a:xfrm>
                <a:off x="8547293" y="4922364"/>
                <a:ext cx="1701210" cy="610083"/>
                <a:chOff x="6393711" y="1552353"/>
                <a:chExt cx="1701210" cy="610083"/>
              </a:xfrm>
              <a:solidFill>
                <a:srgbClr val="00B050"/>
              </a:solidFill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DB6FE685-D693-FDA2-36C7-21906069ABD2}"/>
                    </a:ext>
                  </a:extLst>
                </p:cNvPr>
                <p:cNvSpPr/>
                <p:nvPr/>
              </p:nvSpPr>
              <p:spPr>
                <a:xfrm>
                  <a:off x="6393712" y="1552353"/>
                  <a:ext cx="1701209" cy="19847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DB173EA-ACCA-03BC-5F18-6C847D4FD106}"/>
                    </a:ext>
                  </a:extLst>
                </p:cNvPr>
                <p:cNvSpPr/>
                <p:nvPr/>
              </p:nvSpPr>
              <p:spPr>
                <a:xfrm>
                  <a:off x="6393711" y="1963961"/>
                  <a:ext cx="1701209" cy="19847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0420172E-C001-52CA-5486-D5372A377982}"/>
                  </a:ext>
                </a:extLst>
              </p:cNvPr>
              <p:cNvGrpSpPr/>
              <p:nvPr/>
            </p:nvGrpSpPr>
            <p:grpSpPr>
              <a:xfrm>
                <a:off x="7887552" y="4745471"/>
                <a:ext cx="659741" cy="963870"/>
                <a:chOff x="5738661" y="4148324"/>
                <a:chExt cx="659741" cy="963870"/>
              </a:xfrm>
            </p:grpSpPr>
            <p:grpSp>
              <p:nvGrpSpPr>
                <p:cNvPr id="13" name="Groupe 12">
                  <a:extLst>
                    <a:ext uri="{FF2B5EF4-FFF2-40B4-BE49-F238E27FC236}">
                      <a16:creationId xmlns:a16="http://schemas.microsoft.com/office/drawing/2014/main" id="{D3F6672B-A844-6161-3AB7-B6C74F54AAB7}"/>
                    </a:ext>
                  </a:extLst>
                </p:cNvPr>
                <p:cNvGrpSpPr/>
                <p:nvPr/>
              </p:nvGrpSpPr>
              <p:grpSpPr>
                <a:xfrm>
                  <a:off x="5738661" y="4148324"/>
                  <a:ext cx="659741" cy="375431"/>
                  <a:chOff x="5738661" y="3303497"/>
                  <a:chExt cx="659741" cy="375431"/>
                </a:xfrm>
              </p:grpSpPr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CE1FD39C-0932-8D89-8385-9605DBFDBD16}"/>
                      </a:ext>
                    </a:extLst>
                  </p:cNvPr>
                  <p:cNvSpPr/>
                  <p:nvPr/>
                </p:nvSpPr>
                <p:spPr>
                  <a:xfrm>
                    <a:off x="5738661" y="3304006"/>
                    <a:ext cx="202721" cy="19802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E2ACB8-39DB-D186-6CBB-E3A24890F4BA}"/>
                      </a:ext>
                    </a:extLst>
                  </p:cNvPr>
                  <p:cNvSpPr/>
                  <p:nvPr/>
                </p:nvSpPr>
                <p:spPr>
                  <a:xfrm>
                    <a:off x="6252715" y="3480390"/>
                    <a:ext cx="145687" cy="198538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" name="Parallélogramme 11">
                    <a:extLst>
                      <a:ext uri="{FF2B5EF4-FFF2-40B4-BE49-F238E27FC236}">
                        <a16:creationId xmlns:a16="http://schemas.microsoft.com/office/drawing/2014/main" id="{8B1B83CB-5DAB-8BFB-89C5-BBEFFACC53F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5910414" y="3334466"/>
                    <a:ext cx="375368" cy="313429"/>
                  </a:xfrm>
                  <a:prstGeom prst="parallelogram">
                    <a:avLst>
                      <a:gd name="adj" fmla="val 56422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14" name="Groupe 13">
                  <a:extLst>
                    <a:ext uri="{FF2B5EF4-FFF2-40B4-BE49-F238E27FC236}">
                      <a16:creationId xmlns:a16="http://schemas.microsoft.com/office/drawing/2014/main" id="{5099C0E2-07D6-6DC4-9F8C-B30C4CE91572}"/>
                    </a:ext>
                  </a:extLst>
                </p:cNvPr>
                <p:cNvGrpSpPr/>
                <p:nvPr/>
              </p:nvGrpSpPr>
              <p:grpSpPr>
                <a:xfrm flipV="1">
                  <a:off x="5738661" y="4736825"/>
                  <a:ext cx="659741" cy="375369"/>
                  <a:chOff x="5738661" y="3303497"/>
                  <a:chExt cx="659741" cy="375431"/>
                </a:xfrm>
              </p:grpSpPr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7691279D-B3A3-1A30-9B25-66A03AF7398A}"/>
                      </a:ext>
                    </a:extLst>
                  </p:cNvPr>
                  <p:cNvSpPr/>
                  <p:nvPr/>
                </p:nvSpPr>
                <p:spPr>
                  <a:xfrm>
                    <a:off x="5738661" y="3304006"/>
                    <a:ext cx="202721" cy="19802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2DCC2115-B0F5-5A05-232E-5146C7274777}"/>
                      </a:ext>
                    </a:extLst>
                  </p:cNvPr>
                  <p:cNvSpPr/>
                  <p:nvPr/>
                </p:nvSpPr>
                <p:spPr>
                  <a:xfrm>
                    <a:off x="6252715" y="3480390"/>
                    <a:ext cx="145687" cy="198538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Parallélogramme 16">
                    <a:extLst>
                      <a:ext uri="{FF2B5EF4-FFF2-40B4-BE49-F238E27FC236}">
                        <a16:creationId xmlns:a16="http://schemas.microsoft.com/office/drawing/2014/main" id="{F3801E4B-D979-43C4-FCCF-CF3E278E49B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5910414" y="3334466"/>
                    <a:ext cx="375368" cy="313429"/>
                  </a:xfrm>
                  <a:prstGeom prst="parallelogram">
                    <a:avLst>
                      <a:gd name="adj" fmla="val 56422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908C2AB3-A4F4-E0C2-C8FE-5F648611D24D}"/>
                  </a:ext>
                </a:extLst>
              </p:cNvPr>
              <p:cNvGrpSpPr/>
              <p:nvPr/>
            </p:nvGrpSpPr>
            <p:grpSpPr>
              <a:xfrm>
                <a:off x="6863224" y="4745469"/>
                <a:ext cx="1024327" cy="963363"/>
                <a:chOff x="4714333" y="4148322"/>
                <a:chExt cx="1024327" cy="963363"/>
              </a:xfrm>
            </p:grpSpPr>
            <p:grpSp>
              <p:nvGrpSpPr>
                <p:cNvPr id="23" name="Groupe 22">
                  <a:extLst>
                    <a:ext uri="{FF2B5EF4-FFF2-40B4-BE49-F238E27FC236}">
                      <a16:creationId xmlns:a16="http://schemas.microsoft.com/office/drawing/2014/main" id="{DED9F7DE-3152-70B1-99DC-0A25FB72ABF0}"/>
                    </a:ext>
                  </a:extLst>
                </p:cNvPr>
                <p:cNvGrpSpPr/>
                <p:nvPr/>
              </p:nvGrpSpPr>
              <p:grpSpPr>
                <a:xfrm>
                  <a:off x="4714333" y="4148322"/>
                  <a:ext cx="1024327" cy="274453"/>
                  <a:chOff x="4714333" y="4148322"/>
                  <a:chExt cx="1024327" cy="274453"/>
                </a:xfrm>
              </p:grpSpPr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CC80FB79-49BB-7422-B662-805931A398C6}"/>
                      </a:ext>
                    </a:extLst>
                  </p:cNvPr>
                  <p:cNvSpPr/>
                  <p:nvPr/>
                </p:nvSpPr>
                <p:spPr>
                  <a:xfrm>
                    <a:off x="5089584" y="4148574"/>
                    <a:ext cx="649076" cy="19853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E9870C2C-A350-F165-E20F-FC7E759D1D26}"/>
                      </a:ext>
                    </a:extLst>
                  </p:cNvPr>
                  <p:cNvSpPr/>
                  <p:nvPr/>
                </p:nvSpPr>
                <p:spPr>
                  <a:xfrm>
                    <a:off x="4714333" y="4222443"/>
                    <a:ext cx="250167" cy="19853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" name="Parallélogramme 21">
                    <a:extLst>
                      <a:ext uri="{FF2B5EF4-FFF2-40B4-BE49-F238E27FC236}">
                        <a16:creationId xmlns:a16="http://schemas.microsoft.com/office/drawing/2014/main" id="{C7AB6091-1C80-403E-F03B-E07DDB45AC0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4888768" y="4221959"/>
                    <a:ext cx="274453" cy="127179"/>
                  </a:xfrm>
                  <a:prstGeom prst="parallelogram">
                    <a:avLst>
                      <a:gd name="adj" fmla="val 56422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4" name="Groupe 23">
                  <a:extLst>
                    <a:ext uri="{FF2B5EF4-FFF2-40B4-BE49-F238E27FC236}">
                      <a16:creationId xmlns:a16="http://schemas.microsoft.com/office/drawing/2014/main" id="{A16C5DF3-212A-F5CB-667C-FEA40028A40D}"/>
                    </a:ext>
                  </a:extLst>
                </p:cNvPr>
                <p:cNvGrpSpPr/>
                <p:nvPr/>
              </p:nvGrpSpPr>
              <p:grpSpPr>
                <a:xfrm flipV="1">
                  <a:off x="4714333" y="4837231"/>
                  <a:ext cx="1024327" cy="274454"/>
                  <a:chOff x="4714333" y="4148322"/>
                  <a:chExt cx="1024327" cy="274453"/>
                </a:xfrm>
              </p:grpSpPr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2783B9DC-10FC-9422-B47C-CF318933D81B}"/>
                      </a:ext>
                    </a:extLst>
                  </p:cNvPr>
                  <p:cNvSpPr/>
                  <p:nvPr/>
                </p:nvSpPr>
                <p:spPr>
                  <a:xfrm>
                    <a:off x="5089584" y="4148574"/>
                    <a:ext cx="649076" cy="19853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9C3BF987-E535-98DD-F600-3D9E87E3977F}"/>
                      </a:ext>
                    </a:extLst>
                  </p:cNvPr>
                  <p:cNvSpPr/>
                  <p:nvPr/>
                </p:nvSpPr>
                <p:spPr>
                  <a:xfrm>
                    <a:off x="4714333" y="4222443"/>
                    <a:ext cx="250167" cy="19853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7" name="Parallélogramme 26">
                    <a:extLst>
                      <a:ext uri="{FF2B5EF4-FFF2-40B4-BE49-F238E27FC236}">
                        <a16:creationId xmlns:a16="http://schemas.microsoft.com/office/drawing/2014/main" id="{CDBE1239-4217-7FBB-CCC2-7DDE8952101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4888768" y="4221959"/>
                    <a:ext cx="274453" cy="127179"/>
                  </a:xfrm>
                  <a:prstGeom prst="parallelogram">
                    <a:avLst>
                      <a:gd name="adj" fmla="val 56422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7E8A6681-0C05-5537-4156-783A725382C8}"/>
                </a:ext>
              </a:extLst>
            </p:cNvPr>
            <p:cNvGrpSpPr/>
            <p:nvPr/>
          </p:nvGrpSpPr>
          <p:grpSpPr>
            <a:xfrm>
              <a:off x="4457511" y="4815797"/>
              <a:ext cx="2428714" cy="813200"/>
              <a:chOff x="2308620" y="4218650"/>
              <a:chExt cx="2428714" cy="8132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CF87363-A439-8A0E-99F7-FEB4E86C7234}"/>
                  </a:ext>
                </a:extLst>
              </p:cNvPr>
              <p:cNvSpPr/>
              <p:nvPr/>
            </p:nvSpPr>
            <p:spPr>
              <a:xfrm>
                <a:off x="2308620" y="4218650"/>
                <a:ext cx="2405712" cy="1984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67D3AE9-4661-4A02-4C52-42758F58316B}"/>
                  </a:ext>
                </a:extLst>
              </p:cNvPr>
              <p:cNvSpPr/>
              <p:nvPr/>
            </p:nvSpPr>
            <p:spPr>
              <a:xfrm>
                <a:off x="2331622" y="4833375"/>
                <a:ext cx="2405712" cy="1984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E6E902C9-7C77-7E23-0D3E-252015BA87A0}"/>
                </a:ext>
              </a:extLst>
            </p:cNvPr>
            <p:cNvGrpSpPr/>
            <p:nvPr/>
          </p:nvGrpSpPr>
          <p:grpSpPr>
            <a:xfrm flipH="1">
              <a:off x="1120992" y="4732590"/>
              <a:ext cx="3362277" cy="963872"/>
              <a:chOff x="4714332" y="5331690"/>
              <a:chExt cx="3385279" cy="963872"/>
            </a:xfrm>
          </p:grpSpPr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7C36F803-EC74-9E7D-B3FB-6781E31FE5A6}"/>
                  </a:ext>
                </a:extLst>
              </p:cNvPr>
              <p:cNvGrpSpPr/>
              <p:nvPr/>
            </p:nvGrpSpPr>
            <p:grpSpPr>
              <a:xfrm>
                <a:off x="6398401" y="5508585"/>
                <a:ext cx="1701210" cy="610083"/>
                <a:chOff x="6393711" y="1552353"/>
                <a:chExt cx="1701210" cy="610083"/>
              </a:xfrm>
              <a:solidFill>
                <a:srgbClr val="00B050"/>
              </a:solidFill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27F270F-DC74-27F5-56BC-F5F483CDB1DB}"/>
                    </a:ext>
                  </a:extLst>
                </p:cNvPr>
                <p:cNvSpPr/>
                <p:nvPr/>
              </p:nvSpPr>
              <p:spPr>
                <a:xfrm>
                  <a:off x="6393712" y="1552353"/>
                  <a:ext cx="1701209" cy="19847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B45E84A-F072-EBC6-7446-B612B927AFED}"/>
                    </a:ext>
                  </a:extLst>
                </p:cNvPr>
                <p:cNvSpPr/>
                <p:nvPr/>
              </p:nvSpPr>
              <p:spPr>
                <a:xfrm>
                  <a:off x="6393711" y="1963961"/>
                  <a:ext cx="1701209" cy="19847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D108D8CA-C44E-1DF4-58C9-39A21EEA4DE1}"/>
                  </a:ext>
                </a:extLst>
              </p:cNvPr>
              <p:cNvGrpSpPr/>
              <p:nvPr/>
            </p:nvGrpSpPr>
            <p:grpSpPr>
              <a:xfrm>
                <a:off x="5738660" y="5331692"/>
                <a:ext cx="659741" cy="963870"/>
                <a:chOff x="5738661" y="4148324"/>
                <a:chExt cx="659741" cy="963870"/>
              </a:xfrm>
            </p:grpSpPr>
            <p:grpSp>
              <p:nvGrpSpPr>
                <p:cNvPr id="37" name="Groupe 36">
                  <a:extLst>
                    <a:ext uri="{FF2B5EF4-FFF2-40B4-BE49-F238E27FC236}">
                      <a16:creationId xmlns:a16="http://schemas.microsoft.com/office/drawing/2014/main" id="{B64AA606-2831-3E49-EB13-B6C0C2447524}"/>
                    </a:ext>
                  </a:extLst>
                </p:cNvPr>
                <p:cNvGrpSpPr/>
                <p:nvPr/>
              </p:nvGrpSpPr>
              <p:grpSpPr>
                <a:xfrm>
                  <a:off x="5738661" y="4148324"/>
                  <a:ext cx="659741" cy="375431"/>
                  <a:chOff x="5738661" y="3303497"/>
                  <a:chExt cx="659741" cy="375431"/>
                </a:xfrm>
              </p:grpSpPr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CB377A4A-CD49-A71C-43AB-B807B5F3A40B}"/>
                      </a:ext>
                    </a:extLst>
                  </p:cNvPr>
                  <p:cNvSpPr/>
                  <p:nvPr/>
                </p:nvSpPr>
                <p:spPr>
                  <a:xfrm>
                    <a:off x="5738661" y="3304006"/>
                    <a:ext cx="202721" cy="19802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8F3D0BD0-EBEC-F4F4-0B36-DB12F7799D12}"/>
                      </a:ext>
                    </a:extLst>
                  </p:cNvPr>
                  <p:cNvSpPr/>
                  <p:nvPr/>
                </p:nvSpPr>
                <p:spPr>
                  <a:xfrm>
                    <a:off x="6252715" y="3480390"/>
                    <a:ext cx="145687" cy="198538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4" name="Parallélogramme 43">
                    <a:extLst>
                      <a:ext uri="{FF2B5EF4-FFF2-40B4-BE49-F238E27FC236}">
                        <a16:creationId xmlns:a16="http://schemas.microsoft.com/office/drawing/2014/main" id="{8E28A2AE-B9C2-193F-960F-9F85200C2A8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5910414" y="3334466"/>
                    <a:ext cx="375368" cy="313429"/>
                  </a:xfrm>
                  <a:prstGeom prst="parallelogram">
                    <a:avLst>
                      <a:gd name="adj" fmla="val 56422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38" name="Groupe 37">
                  <a:extLst>
                    <a:ext uri="{FF2B5EF4-FFF2-40B4-BE49-F238E27FC236}">
                      <a16:creationId xmlns:a16="http://schemas.microsoft.com/office/drawing/2014/main" id="{41327D29-E0FD-F04B-6004-8D7BF1140FE8}"/>
                    </a:ext>
                  </a:extLst>
                </p:cNvPr>
                <p:cNvGrpSpPr/>
                <p:nvPr/>
              </p:nvGrpSpPr>
              <p:grpSpPr>
                <a:xfrm flipV="1">
                  <a:off x="5738661" y="4736825"/>
                  <a:ext cx="659741" cy="375369"/>
                  <a:chOff x="5738661" y="3303497"/>
                  <a:chExt cx="659741" cy="375431"/>
                </a:xfrm>
              </p:grpSpPr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B707EA7A-C3D8-DA73-F050-287642BFA55C}"/>
                      </a:ext>
                    </a:extLst>
                  </p:cNvPr>
                  <p:cNvSpPr/>
                  <p:nvPr/>
                </p:nvSpPr>
                <p:spPr>
                  <a:xfrm>
                    <a:off x="5738661" y="3304006"/>
                    <a:ext cx="202721" cy="19802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63E6FA83-5F97-62F1-FFBD-53A8322AC855}"/>
                      </a:ext>
                    </a:extLst>
                  </p:cNvPr>
                  <p:cNvSpPr/>
                  <p:nvPr/>
                </p:nvSpPr>
                <p:spPr>
                  <a:xfrm>
                    <a:off x="6252715" y="3480390"/>
                    <a:ext cx="145687" cy="198538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1" name="Parallélogramme 40">
                    <a:extLst>
                      <a:ext uri="{FF2B5EF4-FFF2-40B4-BE49-F238E27FC236}">
                        <a16:creationId xmlns:a16="http://schemas.microsoft.com/office/drawing/2014/main" id="{B21DB3A5-EFDE-71A7-6C31-628F188F812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5910414" y="3334466"/>
                    <a:ext cx="375368" cy="313429"/>
                  </a:xfrm>
                  <a:prstGeom prst="parallelogram">
                    <a:avLst>
                      <a:gd name="adj" fmla="val 56422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6F9A8842-0AA1-A841-3A0A-E3C7545707E5}"/>
                  </a:ext>
                </a:extLst>
              </p:cNvPr>
              <p:cNvGrpSpPr/>
              <p:nvPr/>
            </p:nvGrpSpPr>
            <p:grpSpPr>
              <a:xfrm>
                <a:off x="4714332" y="5331690"/>
                <a:ext cx="1024327" cy="963363"/>
                <a:chOff x="4714333" y="4148322"/>
                <a:chExt cx="1024327" cy="963363"/>
              </a:xfrm>
            </p:grpSpPr>
            <p:grpSp>
              <p:nvGrpSpPr>
                <p:cNvPr id="46" name="Groupe 45">
                  <a:extLst>
                    <a:ext uri="{FF2B5EF4-FFF2-40B4-BE49-F238E27FC236}">
                      <a16:creationId xmlns:a16="http://schemas.microsoft.com/office/drawing/2014/main" id="{868104D6-B337-69E8-7CCD-E6BE4053B33F}"/>
                    </a:ext>
                  </a:extLst>
                </p:cNvPr>
                <p:cNvGrpSpPr/>
                <p:nvPr/>
              </p:nvGrpSpPr>
              <p:grpSpPr>
                <a:xfrm>
                  <a:off x="4714333" y="4148322"/>
                  <a:ext cx="1024327" cy="274453"/>
                  <a:chOff x="4714333" y="4148322"/>
                  <a:chExt cx="1024327" cy="274453"/>
                </a:xfrm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F6246573-9DA6-8649-D3C3-62F372939725}"/>
                      </a:ext>
                    </a:extLst>
                  </p:cNvPr>
                  <p:cNvSpPr/>
                  <p:nvPr/>
                </p:nvSpPr>
                <p:spPr>
                  <a:xfrm>
                    <a:off x="5089584" y="4148574"/>
                    <a:ext cx="649076" cy="19853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54FE1C13-32D8-CF64-451B-884AB73D0ED6}"/>
                      </a:ext>
                    </a:extLst>
                  </p:cNvPr>
                  <p:cNvSpPr/>
                  <p:nvPr/>
                </p:nvSpPr>
                <p:spPr>
                  <a:xfrm>
                    <a:off x="4714333" y="4222443"/>
                    <a:ext cx="250167" cy="19853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3" name="Parallélogramme 52">
                    <a:extLst>
                      <a:ext uri="{FF2B5EF4-FFF2-40B4-BE49-F238E27FC236}">
                        <a16:creationId xmlns:a16="http://schemas.microsoft.com/office/drawing/2014/main" id="{E1973E3C-18DF-70AB-DF5E-EA7A2C9CA30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4888768" y="4221959"/>
                    <a:ext cx="274453" cy="127179"/>
                  </a:xfrm>
                  <a:prstGeom prst="parallelogram">
                    <a:avLst>
                      <a:gd name="adj" fmla="val 56422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47" name="Groupe 46">
                  <a:extLst>
                    <a:ext uri="{FF2B5EF4-FFF2-40B4-BE49-F238E27FC236}">
                      <a16:creationId xmlns:a16="http://schemas.microsoft.com/office/drawing/2014/main" id="{6D903F12-B7E8-E581-5731-93555D504C1B}"/>
                    </a:ext>
                  </a:extLst>
                </p:cNvPr>
                <p:cNvGrpSpPr/>
                <p:nvPr/>
              </p:nvGrpSpPr>
              <p:grpSpPr>
                <a:xfrm flipV="1">
                  <a:off x="4714333" y="4837231"/>
                  <a:ext cx="1024327" cy="274454"/>
                  <a:chOff x="4714333" y="4148322"/>
                  <a:chExt cx="1024327" cy="274453"/>
                </a:xfrm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563E30C4-D6CB-E482-D036-22F8A6E6BD3B}"/>
                      </a:ext>
                    </a:extLst>
                  </p:cNvPr>
                  <p:cNvSpPr/>
                  <p:nvPr/>
                </p:nvSpPr>
                <p:spPr>
                  <a:xfrm>
                    <a:off x="5089584" y="4148574"/>
                    <a:ext cx="649076" cy="19853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016633DA-C7B0-3877-4F98-22D851814BCA}"/>
                      </a:ext>
                    </a:extLst>
                  </p:cNvPr>
                  <p:cNvSpPr/>
                  <p:nvPr/>
                </p:nvSpPr>
                <p:spPr>
                  <a:xfrm>
                    <a:off x="4714333" y="4222443"/>
                    <a:ext cx="250167" cy="19853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0" name="Parallélogramme 49">
                    <a:extLst>
                      <a:ext uri="{FF2B5EF4-FFF2-40B4-BE49-F238E27FC236}">
                        <a16:creationId xmlns:a16="http://schemas.microsoft.com/office/drawing/2014/main" id="{8D55F30E-20A1-7740-594F-41EA48E6D4A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4888768" y="4221959"/>
                    <a:ext cx="274453" cy="127179"/>
                  </a:xfrm>
                  <a:prstGeom prst="parallelogram">
                    <a:avLst>
                      <a:gd name="adj" fmla="val 56422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</p:grp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FF82B8D3-2C07-AE52-AB46-F84B4B6B3147}"/>
                </a:ext>
              </a:extLst>
            </p:cNvPr>
            <p:cNvGrpSpPr/>
            <p:nvPr/>
          </p:nvGrpSpPr>
          <p:grpSpPr>
            <a:xfrm>
              <a:off x="2807551" y="4928650"/>
              <a:ext cx="667672" cy="568914"/>
              <a:chOff x="2807551" y="4928650"/>
              <a:chExt cx="667672" cy="568914"/>
            </a:xfrm>
          </p:grpSpPr>
          <p:grpSp>
            <p:nvGrpSpPr>
              <p:cNvPr id="72" name="Groupe 71">
                <a:extLst>
                  <a:ext uri="{FF2B5EF4-FFF2-40B4-BE49-F238E27FC236}">
                    <a16:creationId xmlns:a16="http://schemas.microsoft.com/office/drawing/2014/main" id="{206ACCA0-3138-D207-B8B6-DB438602A9CF}"/>
                  </a:ext>
                </a:extLst>
              </p:cNvPr>
              <p:cNvGrpSpPr/>
              <p:nvPr/>
            </p:nvGrpSpPr>
            <p:grpSpPr>
              <a:xfrm flipV="1">
                <a:off x="2807551" y="4928650"/>
                <a:ext cx="655258" cy="384378"/>
                <a:chOff x="1225683" y="4058603"/>
                <a:chExt cx="655258" cy="375370"/>
              </a:xfrm>
              <a:solidFill>
                <a:schemeClr val="bg1"/>
              </a:solidFill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AA387A7-E171-7F4F-7975-D5A240C03017}"/>
                    </a:ext>
                  </a:extLst>
                </p:cNvPr>
                <p:cNvSpPr/>
                <p:nvPr/>
              </p:nvSpPr>
              <p:spPr>
                <a:xfrm flipH="1" flipV="1">
                  <a:off x="1679598" y="4235476"/>
                  <a:ext cx="201343" cy="19798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0092071E-7FEC-7101-E979-C20045A6FEB7}"/>
                    </a:ext>
                  </a:extLst>
                </p:cNvPr>
                <p:cNvSpPr/>
                <p:nvPr/>
              </p:nvSpPr>
              <p:spPr>
                <a:xfrm flipH="1" flipV="1">
                  <a:off x="1225683" y="4058603"/>
                  <a:ext cx="144697" cy="19850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1" name="Parallélogramme 70">
                  <a:extLst>
                    <a:ext uri="{FF2B5EF4-FFF2-40B4-BE49-F238E27FC236}">
                      <a16:creationId xmlns:a16="http://schemas.microsoft.com/office/drawing/2014/main" id="{DF90EFC0-245F-FD04-7BEC-D8DBA456A3AD}"/>
                    </a:ext>
                  </a:extLst>
                </p:cNvPr>
                <p:cNvSpPr/>
                <p:nvPr/>
              </p:nvSpPr>
              <p:spPr>
                <a:xfrm rot="5400000">
                  <a:off x="1336293" y="4090670"/>
                  <a:ext cx="375306" cy="311299"/>
                </a:xfrm>
                <a:prstGeom prst="parallelogram">
                  <a:avLst>
                    <a:gd name="adj" fmla="val 5642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78" name="Groupe 77">
                <a:extLst>
                  <a:ext uri="{FF2B5EF4-FFF2-40B4-BE49-F238E27FC236}">
                    <a16:creationId xmlns:a16="http://schemas.microsoft.com/office/drawing/2014/main" id="{086AA492-A5E3-81F1-CA38-F40A5012833A}"/>
                  </a:ext>
                </a:extLst>
              </p:cNvPr>
              <p:cNvGrpSpPr/>
              <p:nvPr/>
            </p:nvGrpSpPr>
            <p:grpSpPr>
              <a:xfrm>
                <a:off x="2819965" y="5107960"/>
                <a:ext cx="655258" cy="389604"/>
                <a:chOff x="2819965" y="5107960"/>
                <a:chExt cx="655258" cy="389604"/>
              </a:xfrm>
            </p:grpSpPr>
            <p:grpSp>
              <p:nvGrpSpPr>
                <p:cNvPr id="73" name="Groupe 72">
                  <a:extLst>
                    <a:ext uri="{FF2B5EF4-FFF2-40B4-BE49-F238E27FC236}">
                      <a16:creationId xmlns:a16="http://schemas.microsoft.com/office/drawing/2014/main" id="{9036D87F-5CA1-D906-A149-078CD2051178}"/>
                    </a:ext>
                  </a:extLst>
                </p:cNvPr>
                <p:cNvGrpSpPr/>
                <p:nvPr/>
              </p:nvGrpSpPr>
              <p:grpSpPr>
                <a:xfrm>
                  <a:off x="2819965" y="5122257"/>
                  <a:ext cx="655258" cy="375307"/>
                  <a:chOff x="1225683" y="4058603"/>
                  <a:chExt cx="655258" cy="375370"/>
                </a:xfrm>
                <a:solidFill>
                  <a:schemeClr val="bg1"/>
                </a:solidFill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58A282F0-6A76-8D08-CC5B-2FF78231894C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679598" y="4235476"/>
                    <a:ext cx="201343" cy="197987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7FED7B2C-BDBA-F818-8BB6-CA8FACC5DBF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225683" y="4058603"/>
                    <a:ext cx="144697" cy="19850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6" name="Parallélogramme 75">
                    <a:extLst>
                      <a:ext uri="{FF2B5EF4-FFF2-40B4-BE49-F238E27FC236}">
                        <a16:creationId xmlns:a16="http://schemas.microsoft.com/office/drawing/2014/main" id="{301D207C-AF13-58A0-2BE5-D71D56A23A9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36293" y="4090670"/>
                    <a:ext cx="375306" cy="311299"/>
                  </a:xfrm>
                  <a:prstGeom prst="parallelogram">
                    <a:avLst>
                      <a:gd name="adj" fmla="val 56422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67408D71-1435-6CE8-FFF5-012A8E49BC30}"/>
                    </a:ext>
                  </a:extLst>
                </p:cNvPr>
                <p:cNvSpPr/>
                <p:nvPr/>
              </p:nvSpPr>
              <p:spPr>
                <a:xfrm>
                  <a:off x="3105814" y="5107960"/>
                  <a:ext cx="369409" cy="2260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8A4FD090-D8BC-94EB-1106-3C98E75409D2}"/>
                </a:ext>
              </a:extLst>
            </p:cNvPr>
            <p:cNvGrpSpPr/>
            <p:nvPr/>
          </p:nvGrpSpPr>
          <p:grpSpPr>
            <a:xfrm flipH="1">
              <a:off x="7897714" y="4939895"/>
              <a:ext cx="682563" cy="568914"/>
              <a:chOff x="2773648" y="4928650"/>
              <a:chExt cx="701575" cy="568914"/>
            </a:xfrm>
          </p:grpSpPr>
          <p:grpSp>
            <p:nvGrpSpPr>
              <p:cNvPr id="81" name="Groupe 80">
                <a:extLst>
                  <a:ext uri="{FF2B5EF4-FFF2-40B4-BE49-F238E27FC236}">
                    <a16:creationId xmlns:a16="http://schemas.microsoft.com/office/drawing/2014/main" id="{548FFE64-A46D-6D27-0BA4-837D5B5F12BC}"/>
                  </a:ext>
                </a:extLst>
              </p:cNvPr>
              <p:cNvGrpSpPr/>
              <p:nvPr/>
            </p:nvGrpSpPr>
            <p:grpSpPr>
              <a:xfrm flipV="1">
                <a:off x="2807551" y="4928650"/>
                <a:ext cx="655258" cy="384378"/>
                <a:chOff x="1225683" y="4058603"/>
                <a:chExt cx="655258" cy="375370"/>
              </a:xfrm>
              <a:solidFill>
                <a:schemeClr val="bg1"/>
              </a:solidFill>
            </p:grpSpPr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2C70E922-0CE1-ED17-78E8-0C4AE4CDDD9B}"/>
                    </a:ext>
                  </a:extLst>
                </p:cNvPr>
                <p:cNvSpPr/>
                <p:nvPr/>
              </p:nvSpPr>
              <p:spPr>
                <a:xfrm flipH="1" flipV="1">
                  <a:off x="1679598" y="4235476"/>
                  <a:ext cx="201343" cy="19798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7F668236-897F-DF03-4961-0057D84A086A}"/>
                    </a:ext>
                  </a:extLst>
                </p:cNvPr>
                <p:cNvSpPr/>
                <p:nvPr/>
              </p:nvSpPr>
              <p:spPr>
                <a:xfrm flipH="1" flipV="1">
                  <a:off x="1225683" y="4058603"/>
                  <a:ext cx="144697" cy="19850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0" name="Parallélogramme 89">
                  <a:extLst>
                    <a:ext uri="{FF2B5EF4-FFF2-40B4-BE49-F238E27FC236}">
                      <a16:creationId xmlns:a16="http://schemas.microsoft.com/office/drawing/2014/main" id="{251884A2-7363-471D-6576-B4F2053F1347}"/>
                    </a:ext>
                  </a:extLst>
                </p:cNvPr>
                <p:cNvSpPr/>
                <p:nvPr/>
              </p:nvSpPr>
              <p:spPr>
                <a:xfrm rot="5400000">
                  <a:off x="1336293" y="4090670"/>
                  <a:ext cx="375306" cy="311299"/>
                </a:xfrm>
                <a:prstGeom prst="parallelogram">
                  <a:avLst>
                    <a:gd name="adj" fmla="val 5642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82" name="Groupe 81">
                <a:extLst>
                  <a:ext uri="{FF2B5EF4-FFF2-40B4-BE49-F238E27FC236}">
                    <a16:creationId xmlns:a16="http://schemas.microsoft.com/office/drawing/2014/main" id="{03B936B7-9B26-B990-C08D-5707BA4BFB85}"/>
                  </a:ext>
                </a:extLst>
              </p:cNvPr>
              <p:cNvGrpSpPr/>
              <p:nvPr/>
            </p:nvGrpSpPr>
            <p:grpSpPr>
              <a:xfrm>
                <a:off x="2773648" y="5107960"/>
                <a:ext cx="701575" cy="389604"/>
                <a:chOff x="2773648" y="5107960"/>
                <a:chExt cx="701575" cy="389604"/>
              </a:xfrm>
            </p:grpSpPr>
            <p:grpSp>
              <p:nvGrpSpPr>
                <p:cNvPr id="83" name="Groupe 82">
                  <a:extLst>
                    <a:ext uri="{FF2B5EF4-FFF2-40B4-BE49-F238E27FC236}">
                      <a16:creationId xmlns:a16="http://schemas.microsoft.com/office/drawing/2014/main" id="{9BCFC3F9-F448-FA39-38ED-EF17E6C3F1AD}"/>
                    </a:ext>
                  </a:extLst>
                </p:cNvPr>
                <p:cNvGrpSpPr/>
                <p:nvPr/>
              </p:nvGrpSpPr>
              <p:grpSpPr>
                <a:xfrm>
                  <a:off x="2773648" y="5122257"/>
                  <a:ext cx="701575" cy="375307"/>
                  <a:chOff x="1179366" y="4058603"/>
                  <a:chExt cx="701575" cy="375370"/>
                </a:xfrm>
                <a:solidFill>
                  <a:schemeClr val="bg1"/>
                </a:solidFill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1B4EBF4E-2322-45E3-FEE4-FA1347266DE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679598" y="4235476"/>
                    <a:ext cx="201343" cy="197987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1499F1E7-AE3D-071B-7F2C-2B212F8775A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179366" y="4058603"/>
                    <a:ext cx="191014" cy="19850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7" name="Parallélogramme 86">
                    <a:extLst>
                      <a:ext uri="{FF2B5EF4-FFF2-40B4-BE49-F238E27FC236}">
                        <a16:creationId xmlns:a16="http://schemas.microsoft.com/office/drawing/2014/main" id="{48926C97-62A1-6947-1F0D-C9155ABD76A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36293" y="4090670"/>
                    <a:ext cx="375306" cy="311299"/>
                  </a:xfrm>
                  <a:prstGeom prst="parallelogram">
                    <a:avLst>
                      <a:gd name="adj" fmla="val 56422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68360A2F-4859-05DC-D6CB-B1A14571513B}"/>
                    </a:ext>
                  </a:extLst>
                </p:cNvPr>
                <p:cNvSpPr/>
                <p:nvPr/>
              </p:nvSpPr>
              <p:spPr>
                <a:xfrm>
                  <a:off x="3105814" y="5107960"/>
                  <a:ext cx="369409" cy="2260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144DCDB-FF2C-F672-105B-139E0DA06B9D}"/>
              </a:ext>
            </a:extLst>
          </p:cNvPr>
          <p:cNvSpPr txBox="1"/>
          <p:nvPr/>
        </p:nvSpPr>
        <p:spPr>
          <a:xfrm>
            <a:off x="1297913" y="405694"/>
            <a:ext cx="99261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/>
              <a:t>Conduction nerveuse saltatoire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2B2988-B9C6-3E3D-55ED-9558932C2F62}"/>
              </a:ext>
            </a:extLst>
          </p:cNvPr>
          <p:cNvSpPr/>
          <p:nvPr/>
        </p:nvSpPr>
        <p:spPr>
          <a:xfrm>
            <a:off x="1573808" y="1925782"/>
            <a:ext cx="7426301" cy="3976255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0E201A-D88C-2F90-F742-7AED914DA679}"/>
              </a:ext>
            </a:extLst>
          </p:cNvPr>
          <p:cNvSpPr txBox="1"/>
          <p:nvPr/>
        </p:nvSpPr>
        <p:spPr>
          <a:xfrm>
            <a:off x="1582998" y="5447489"/>
            <a:ext cx="198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Unité fonctionnelle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F5661A8-D341-547A-015C-57C47B30ED0F}"/>
              </a:ext>
            </a:extLst>
          </p:cNvPr>
          <p:cNvSpPr/>
          <p:nvPr/>
        </p:nvSpPr>
        <p:spPr>
          <a:xfrm>
            <a:off x="8999605" y="2997151"/>
            <a:ext cx="1753881" cy="187279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77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D22C345-F2E6-00D9-59C3-6F44E3AAD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252" y="1178128"/>
            <a:ext cx="2439794" cy="98430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AA284E-4309-B5BC-40C9-B4B575DA7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8128"/>
            <a:ext cx="2439794" cy="9843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00A82C-1BD6-4FA7-2430-FFBF4385C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369" y="1178128"/>
            <a:ext cx="2439794" cy="9843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68844C-9931-61F8-3A3A-22B5AE31E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751" y="4695564"/>
            <a:ext cx="2439794" cy="9843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FCA090-51D2-E3F6-D572-0BF265F29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5565"/>
            <a:ext cx="2439794" cy="9843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0E27F05-A551-671F-B3F6-21E527A03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545" y="4695565"/>
            <a:ext cx="2452618" cy="9843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E5A294D-6EEB-BA30-D7DC-AE7274836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252" y="2936846"/>
            <a:ext cx="2439794" cy="9843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4FF1BF-BA4D-7F23-DDC6-A64323655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6846"/>
            <a:ext cx="2439794" cy="98430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03EDAD-1FAC-4D55-27CA-3F0A2D6B7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369" y="2936846"/>
            <a:ext cx="2439794" cy="984308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21435E57-CDB7-C08E-16EA-E06DABF98C3E}"/>
              </a:ext>
            </a:extLst>
          </p:cNvPr>
          <p:cNvGrpSpPr/>
          <p:nvPr/>
        </p:nvGrpSpPr>
        <p:grpSpPr>
          <a:xfrm>
            <a:off x="0" y="1534160"/>
            <a:ext cx="555413" cy="264160"/>
            <a:chOff x="0" y="1534160"/>
            <a:chExt cx="555413" cy="2641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2ACB82-ECFA-A0FC-1390-BC9B122F7768}"/>
                </a:ext>
              </a:extLst>
            </p:cNvPr>
            <p:cNvSpPr/>
            <p:nvPr/>
          </p:nvSpPr>
          <p:spPr>
            <a:xfrm>
              <a:off x="0" y="1595120"/>
              <a:ext cx="555413" cy="711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76EC940-0381-FD8B-5CF8-485AE32C4215}"/>
                </a:ext>
              </a:extLst>
            </p:cNvPr>
            <p:cNvSpPr/>
            <p:nvPr/>
          </p:nvSpPr>
          <p:spPr>
            <a:xfrm>
              <a:off x="0" y="1727200"/>
              <a:ext cx="555413" cy="711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D6480C-D6B4-4E26-A67A-3FFA6EF05694}"/>
                </a:ext>
              </a:extLst>
            </p:cNvPr>
            <p:cNvSpPr/>
            <p:nvPr/>
          </p:nvSpPr>
          <p:spPr>
            <a:xfrm>
              <a:off x="50800" y="1551093"/>
              <a:ext cx="71269" cy="142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096818F-AC3F-6C03-7DC0-A9026148B492}"/>
                </a:ext>
              </a:extLst>
            </p:cNvPr>
            <p:cNvSpPr/>
            <p:nvPr/>
          </p:nvSpPr>
          <p:spPr>
            <a:xfrm>
              <a:off x="206437" y="1534160"/>
              <a:ext cx="71269" cy="142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B2FCB5-2E3B-FFA9-19DD-CEFB17088DEF}"/>
                </a:ext>
              </a:extLst>
            </p:cNvPr>
            <p:cNvSpPr/>
            <p:nvPr/>
          </p:nvSpPr>
          <p:spPr>
            <a:xfrm>
              <a:off x="362074" y="1534160"/>
              <a:ext cx="71269" cy="142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>
            <a:extLst>
              <a:ext uri="{FF2B5EF4-FFF2-40B4-BE49-F238E27FC236}">
                <a16:creationId xmlns:a16="http://schemas.microsoft.com/office/drawing/2014/main" id="{0297A763-E7FB-9666-9F0D-0B28D456475F}"/>
              </a:ext>
            </a:extLst>
          </p:cNvPr>
          <p:cNvSpPr/>
          <p:nvPr/>
        </p:nvSpPr>
        <p:spPr>
          <a:xfrm>
            <a:off x="50800" y="148907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E5D136D-B147-E1F2-2290-16E0B40EC8A3}"/>
              </a:ext>
            </a:extLst>
          </p:cNvPr>
          <p:cNvSpPr/>
          <p:nvPr/>
        </p:nvSpPr>
        <p:spPr>
          <a:xfrm>
            <a:off x="206437" y="149013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3445CCC-8D8B-5E11-F8CA-D7370E1C20A6}"/>
              </a:ext>
            </a:extLst>
          </p:cNvPr>
          <p:cNvSpPr/>
          <p:nvPr/>
        </p:nvSpPr>
        <p:spPr>
          <a:xfrm>
            <a:off x="362074" y="149013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5A32518B-A6CB-A487-38EE-4E3C42CD0696}"/>
              </a:ext>
            </a:extLst>
          </p:cNvPr>
          <p:cNvSpPr/>
          <p:nvPr/>
        </p:nvSpPr>
        <p:spPr>
          <a:xfrm>
            <a:off x="60551" y="1670507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837E91FD-6A46-18A5-B3E9-3892FA5DD606}"/>
              </a:ext>
            </a:extLst>
          </p:cNvPr>
          <p:cNvSpPr/>
          <p:nvPr/>
        </p:nvSpPr>
        <p:spPr>
          <a:xfrm>
            <a:off x="216188" y="167156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8FB78F9D-2473-CC17-26F2-2BC8CAB41C11}"/>
              </a:ext>
            </a:extLst>
          </p:cNvPr>
          <p:cNvSpPr/>
          <p:nvPr/>
        </p:nvSpPr>
        <p:spPr>
          <a:xfrm>
            <a:off x="371825" y="167156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AEE1EA7C-E7BF-F3D1-497B-887019C3BE35}"/>
              </a:ext>
            </a:extLst>
          </p:cNvPr>
          <p:cNvGrpSpPr/>
          <p:nvPr/>
        </p:nvGrpSpPr>
        <p:grpSpPr>
          <a:xfrm>
            <a:off x="-2339" y="3296920"/>
            <a:ext cx="555413" cy="264160"/>
            <a:chOff x="0" y="1534160"/>
            <a:chExt cx="555413" cy="26416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E405A8E-A5A9-3495-7435-765BF51820FE}"/>
                </a:ext>
              </a:extLst>
            </p:cNvPr>
            <p:cNvSpPr/>
            <p:nvPr/>
          </p:nvSpPr>
          <p:spPr>
            <a:xfrm>
              <a:off x="0" y="1595120"/>
              <a:ext cx="555413" cy="711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D5D9A03-947E-3588-88FF-20BA971C9276}"/>
                </a:ext>
              </a:extLst>
            </p:cNvPr>
            <p:cNvSpPr/>
            <p:nvPr/>
          </p:nvSpPr>
          <p:spPr>
            <a:xfrm>
              <a:off x="0" y="1727200"/>
              <a:ext cx="555413" cy="711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EE82D9A-34E3-BFE1-4D76-A9E4AB936C5A}"/>
                </a:ext>
              </a:extLst>
            </p:cNvPr>
            <p:cNvSpPr/>
            <p:nvPr/>
          </p:nvSpPr>
          <p:spPr>
            <a:xfrm>
              <a:off x="50800" y="1551093"/>
              <a:ext cx="71269" cy="142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352B834-4BCC-49EC-BE86-7DE14BEFF410}"/>
                </a:ext>
              </a:extLst>
            </p:cNvPr>
            <p:cNvSpPr/>
            <p:nvPr/>
          </p:nvSpPr>
          <p:spPr>
            <a:xfrm>
              <a:off x="206437" y="1534160"/>
              <a:ext cx="71269" cy="142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D146D78-8195-DBA4-E711-59BB5A525431}"/>
                </a:ext>
              </a:extLst>
            </p:cNvPr>
            <p:cNvSpPr/>
            <p:nvPr/>
          </p:nvSpPr>
          <p:spPr>
            <a:xfrm>
              <a:off x="362074" y="1534160"/>
              <a:ext cx="71269" cy="142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3" name="Ellipse 62">
            <a:extLst>
              <a:ext uri="{FF2B5EF4-FFF2-40B4-BE49-F238E27FC236}">
                <a16:creationId xmlns:a16="http://schemas.microsoft.com/office/drawing/2014/main" id="{DA1F462C-D025-B339-B63D-81322F5C81C6}"/>
              </a:ext>
            </a:extLst>
          </p:cNvPr>
          <p:cNvSpPr/>
          <p:nvPr/>
        </p:nvSpPr>
        <p:spPr>
          <a:xfrm>
            <a:off x="48461" y="325183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DEC70929-2F18-970A-9A94-D0A58662C9E8}"/>
              </a:ext>
            </a:extLst>
          </p:cNvPr>
          <p:cNvSpPr/>
          <p:nvPr/>
        </p:nvSpPr>
        <p:spPr>
          <a:xfrm>
            <a:off x="204098" y="325289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3CD0EEE1-DCBD-F110-5983-35D3B4C46703}"/>
              </a:ext>
            </a:extLst>
          </p:cNvPr>
          <p:cNvSpPr/>
          <p:nvPr/>
        </p:nvSpPr>
        <p:spPr>
          <a:xfrm>
            <a:off x="359735" y="325289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48CD8078-4FBE-F5A9-4D65-29E97A3DBD23}"/>
              </a:ext>
            </a:extLst>
          </p:cNvPr>
          <p:cNvSpPr/>
          <p:nvPr/>
        </p:nvSpPr>
        <p:spPr>
          <a:xfrm>
            <a:off x="58212" y="3433267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3589EC73-2A80-451B-0413-70D643C72AEB}"/>
              </a:ext>
            </a:extLst>
          </p:cNvPr>
          <p:cNvSpPr/>
          <p:nvPr/>
        </p:nvSpPr>
        <p:spPr>
          <a:xfrm>
            <a:off x="213849" y="343432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59FF14D7-561D-21A1-FF9A-0C322FB83799}"/>
              </a:ext>
            </a:extLst>
          </p:cNvPr>
          <p:cNvSpPr/>
          <p:nvPr/>
        </p:nvSpPr>
        <p:spPr>
          <a:xfrm>
            <a:off x="369486" y="343432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ABF8C521-CD56-415B-DD5A-945CC3E93229}"/>
              </a:ext>
            </a:extLst>
          </p:cNvPr>
          <p:cNvSpPr/>
          <p:nvPr/>
        </p:nvSpPr>
        <p:spPr>
          <a:xfrm>
            <a:off x="2452287" y="3433267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34EA22CF-14D5-5CE1-25F5-9C06726E339B}"/>
              </a:ext>
            </a:extLst>
          </p:cNvPr>
          <p:cNvSpPr/>
          <p:nvPr/>
        </p:nvSpPr>
        <p:spPr>
          <a:xfrm>
            <a:off x="2607924" y="343432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841F517E-76D3-EDF9-7AF1-5B7AFF9D4251}"/>
              </a:ext>
            </a:extLst>
          </p:cNvPr>
          <p:cNvSpPr/>
          <p:nvPr/>
        </p:nvSpPr>
        <p:spPr>
          <a:xfrm>
            <a:off x="2763561" y="343432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39AC2B1A-0658-085D-661F-549063644D3B}"/>
              </a:ext>
            </a:extLst>
          </p:cNvPr>
          <p:cNvGrpSpPr/>
          <p:nvPr/>
        </p:nvGrpSpPr>
        <p:grpSpPr>
          <a:xfrm>
            <a:off x="2430306" y="5059338"/>
            <a:ext cx="555413" cy="264160"/>
            <a:chOff x="0" y="1534160"/>
            <a:chExt cx="555413" cy="26416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44CA486-6CA2-0142-E8A3-3F2E9CDAB460}"/>
                </a:ext>
              </a:extLst>
            </p:cNvPr>
            <p:cNvSpPr/>
            <p:nvPr/>
          </p:nvSpPr>
          <p:spPr>
            <a:xfrm>
              <a:off x="0" y="1595120"/>
              <a:ext cx="555413" cy="711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B4E3B63-48EF-8551-5E91-DD285F30B2DF}"/>
                </a:ext>
              </a:extLst>
            </p:cNvPr>
            <p:cNvSpPr/>
            <p:nvPr/>
          </p:nvSpPr>
          <p:spPr>
            <a:xfrm>
              <a:off x="0" y="1727200"/>
              <a:ext cx="555413" cy="711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A11C1EE-2928-46B5-5087-96E5090DBC07}"/>
                </a:ext>
              </a:extLst>
            </p:cNvPr>
            <p:cNvSpPr/>
            <p:nvPr/>
          </p:nvSpPr>
          <p:spPr>
            <a:xfrm>
              <a:off x="50800" y="1551093"/>
              <a:ext cx="71269" cy="142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7422896-0723-5566-6EB2-63851B466EC7}"/>
                </a:ext>
              </a:extLst>
            </p:cNvPr>
            <p:cNvSpPr/>
            <p:nvPr/>
          </p:nvSpPr>
          <p:spPr>
            <a:xfrm>
              <a:off x="206437" y="1534160"/>
              <a:ext cx="71269" cy="142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56937E1-8628-2561-C473-1E985E77AA95}"/>
                </a:ext>
              </a:extLst>
            </p:cNvPr>
            <p:cNvSpPr/>
            <p:nvPr/>
          </p:nvSpPr>
          <p:spPr>
            <a:xfrm>
              <a:off x="362074" y="1534160"/>
              <a:ext cx="71269" cy="142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1" name="Ellipse 80">
            <a:extLst>
              <a:ext uri="{FF2B5EF4-FFF2-40B4-BE49-F238E27FC236}">
                <a16:creationId xmlns:a16="http://schemas.microsoft.com/office/drawing/2014/main" id="{B01F5429-9481-36DB-90A0-F798B6DB541A}"/>
              </a:ext>
            </a:extLst>
          </p:cNvPr>
          <p:cNvSpPr/>
          <p:nvPr/>
        </p:nvSpPr>
        <p:spPr>
          <a:xfrm>
            <a:off x="2481106" y="501425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3361A6D-4313-463E-35DE-20182ED4AE0E}"/>
              </a:ext>
            </a:extLst>
          </p:cNvPr>
          <p:cNvSpPr/>
          <p:nvPr/>
        </p:nvSpPr>
        <p:spPr>
          <a:xfrm>
            <a:off x="2636743" y="5015311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996FE258-9F4E-6E86-FF07-6991E6F2DA5B}"/>
              </a:ext>
            </a:extLst>
          </p:cNvPr>
          <p:cNvSpPr/>
          <p:nvPr/>
        </p:nvSpPr>
        <p:spPr>
          <a:xfrm>
            <a:off x="2792380" y="5015311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1D280831-0EF7-8DFA-0B21-D89B4146D73A}"/>
              </a:ext>
            </a:extLst>
          </p:cNvPr>
          <p:cNvSpPr/>
          <p:nvPr/>
        </p:nvSpPr>
        <p:spPr>
          <a:xfrm>
            <a:off x="2490857" y="519568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6B056F99-40DE-4899-B8B5-E663474103F1}"/>
              </a:ext>
            </a:extLst>
          </p:cNvPr>
          <p:cNvSpPr/>
          <p:nvPr/>
        </p:nvSpPr>
        <p:spPr>
          <a:xfrm>
            <a:off x="2646494" y="519674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F6F808E9-9FDF-0364-CFE4-9CADD8F19D78}"/>
              </a:ext>
            </a:extLst>
          </p:cNvPr>
          <p:cNvSpPr/>
          <p:nvPr/>
        </p:nvSpPr>
        <p:spPr>
          <a:xfrm>
            <a:off x="2802131" y="519674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70195C1-B467-BDE8-8A5D-1543DA624A8D}"/>
              </a:ext>
            </a:extLst>
          </p:cNvPr>
          <p:cNvSpPr/>
          <p:nvPr/>
        </p:nvSpPr>
        <p:spPr>
          <a:xfrm>
            <a:off x="2439794" y="3357880"/>
            <a:ext cx="545925" cy="665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3497024-4077-7B17-7757-6040BB26F3D2}"/>
              </a:ext>
            </a:extLst>
          </p:cNvPr>
          <p:cNvSpPr/>
          <p:nvPr/>
        </p:nvSpPr>
        <p:spPr>
          <a:xfrm>
            <a:off x="2436724" y="3495429"/>
            <a:ext cx="545925" cy="665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BE86062-2809-278C-6612-10FADF2C58FD}"/>
              </a:ext>
            </a:extLst>
          </p:cNvPr>
          <p:cNvSpPr/>
          <p:nvPr/>
        </p:nvSpPr>
        <p:spPr>
          <a:xfrm>
            <a:off x="-9753" y="5116459"/>
            <a:ext cx="565898" cy="663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D8521A7-3F4A-9E52-EA42-F01E8FA7A0EB}"/>
              </a:ext>
            </a:extLst>
          </p:cNvPr>
          <p:cNvSpPr/>
          <p:nvPr/>
        </p:nvSpPr>
        <p:spPr>
          <a:xfrm>
            <a:off x="-12823" y="5254008"/>
            <a:ext cx="565898" cy="663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09D0F38-5435-0AD6-E668-8F6C1C0F2C32}"/>
              </a:ext>
            </a:extLst>
          </p:cNvPr>
          <p:cNvSpPr/>
          <p:nvPr/>
        </p:nvSpPr>
        <p:spPr>
          <a:xfrm>
            <a:off x="2436724" y="1598781"/>
            <a:ext cx="552740" cy="647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520CFB4-4B1D-78E1-720A-0FF5469C4FAD}"/>
              </a:ext>
            </a:extLst>
          </p:cNvPr>
          <p:cNvSpPr/>
          <p:nvPr/>
        </p:nvSpPr>
        <p:spPr>
          <a:xfrm>
            <a:off x="2439636" y="1735256"/>
            <a:ext cx="552740" cy="647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BBCAD0D-C47F-8430-DD2B-25C07249C5AA}"/>
              </a:ext>
            </a:extLst>
          </p:cNvPr>
          <p:cNvSpPr/>
          <p:nvPr/>
        </p:nvSpPr>
        <p:spPr>
          <a:xfrm>
            <a:off x="4853632" y="5112729"/>
            <a:ext cx="555413" cy="711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708689D-973F-709F-16DC-3C85A68A90A2}"/>
              </a:ext>
            </a:extLst>
          </p:cNvPr>
          <p:cNvSpPr/>
          <p:nvPr/>
        </p:nvSpPr>
        <p:spPr>
          <a:xfrm>
            <a:off x="4856544" y="5249204"/>
            <a:ext cx="555413" cy="711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59B370C-65E8-5137-81FE-BA78969348C2}"/>
              </a:ext>
            </a:extLst>
          </p:cNvPr>
          <p:cNvSpPr/>
          <p:nvPr/>
        </p:nvSpPr>
        <p:spPr>
          <a:xfrm>
            <a:off x="2446609" y="3360270"/>
            <a:ext cx="545925" cy="665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3108FF9-7565-1345-7156-FE77D3670A4C}"/>
              </a:ext>
            </a:extLst>
          </p:cNvPr>
          <p:cNvSpPr/>
          <p:nvPr/>
        </p:nvSpPr>
        <p:spPr>
          <a:xfrm>
            <a:off x="2443539" y="3497819"/>
            <a:ext cx="545925" cy="665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6923D702-C1E9-277E-B9C4-87F06ECDD18B}"/>
              </a:ext>
            </a:extLst>
          </p:cNvPr>
          <p:cNvSpPr/>
          <p:nvPr/>
        </p:nvSpPr>
        <p:spPr>
          <a:xfrm>
            <a:off x="58212" y="166873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F188E50A-7E76-8AF9-58E5-79763538DC33}"/>
              </a:ext>
            </a:extLst>
          </p:cNvPr>
          <p:cNvSpPr/>
          <p:nvPr/>
        </p:nvSpPr>
        <p:spPr>
          <a:xfrm>
            <a:off x="213849" y="1669794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86060C99-D752-C8F2-62F1-F61C8504CE2E}"/>
              </a:ext>
            </a:extLst>
          </p:cNvPr>
          <p:cNvSpPr/>
          <p:nvPr/>
        </p:nvSpPr>
        <p:spPr>
          <a:xfrm>
            <a:off x="369486" y="1669794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3971ADC6-B688-2780-F1FE-2F7DE72AE813}"/>
              </a:ext>
            </a:extLst>
          </p:cNvPr>
          <p:cNvSpPr/>
          <p:nvPr/>
        </p:nvSpPr>
        <p:spPr>
          <a:xfrm>
            <a:off x="59168" y="343531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966792C8-1EE6-C99A-80CF-5B4578CB662C}"/>
              </a:ext>
            </a:extLst>
          </p:cNvPr>
          <p:cNvSpPr/>
          <p:nvPr/>
        </p:nvSpPr>
        <p:spPr>
          <a:xfrm>
            <a:off x="214805" y="3436371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424D6D24-BC7D-8716-74CA-A46B8D945CF8}"/>
              </a:ext>
            </a:extLst>
          </p:cNvPr>
          <p:cNvSpPr/>
          <p:nvPr/>
        </p:nvSpPr>
        <p:spPr>
          <a:xfrm>
            <a:off x="370442" y="3436371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4E3326CC-0531-04F2-50FD-857893399138}"/>
              </a:ext>
            </a:extLst>
          </p:cNvPr>
          <p:cNvSpPr/>
          <p:nvPr/>
        </p:nvSpPr>
        <p:spPr>
          <a:xfrm>
            <a:off x="2491813" y="519406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F026D03E-7D43-6CC5-2D01-D23D86EF49EB}"/>
              </a:ext>
            </a:extLst>
          </p:cNvPr>
          <p:cNvSpPr/>
          <p:nvPr/>
        </p:nvSpPr>
        <p:spPr>
          <a:xfrm>
            <a:off x="2647450" y="519512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9E7FA377-7170-DB90-8EEC-1AB5476867F8}"/>
              </a:ext>
            </a:extLst>
          </p:cNvPr>
          <p:cNvSpPr/>
          <p:nvPr/>
        </p:nvSpPr>
        <p:spPr>
          <a:xfrm>
            <a:off x="2803087" y="519512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0300DD40-1918-559B-C155-4A6A5E210A33}"/>
              </a:ext>
            </a:extLst>
          </p:cNvPr>
          <p:cNvSpPr txBox="1"/>
          <p:nvPr/>
        </p:nvSpPr>
        <p:spPr>
          <a:xfrm>
            <a:off x="7468786" y="127422"/>
            <a:ext cx="4723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Courant ionique entrant</a:t>
            </a:r>
            <a:r>
              <a:rPr lang="fr-FR" dirty="0"/>
              <a:t> Nav (nœud actif)</a:t>
            </a:r>
          </a:p>
          <a:p>
            <a:r>
              <a:rPr lang="fr-FR" dirty="0"/>
              <a:t>= courant d’action (</a:t>
            </a:r>
            <a:r>
              <a:rPr lang="fr-FR" b="1" dirty="0">
                <a:solidFill>
                  <a:srgbClr val="0070C0"/>
                </a:solidFill>
              </a:rPr>
              <a:t>canaux ioniques ouverts</a:t>
            </a:r>
            <a:r>
              <a:rPr lang="fr-FR" dirty="0"/>
              <a:t>)</a:t>
            </a:r>
          </a:p>
          <a:p>
            <a:r>
              <a:rPr lang="fr-FR" u="sng" dirty="0"/>
              <a:t>Courant longitudinal</a:t>
            </a:r>
            <a:r>
              <a:rPr lang="fr-FR" dirty="0"/>
              <a:t> -&gt; nœud suivant</a:t>
            </a:r>
          </a:p>
          <a:p>
            <a:r>
              <a:rPr lang="fr-FR" dirty="0"/>
              <a:t>=&gt; </a:t>
            </a:r>
            <a:r>
              <a:rPr lang="fr-FR" dirty="0" err="1"/>
              <a:t>dépolaristation</a:t>
            </a:r>
            <a:r>
              <a:rPr lang="fr-FR" dirty="0"/>
              <a:t> du nœud suivant </a:t>
            </a:r>
            <a:br>
              <a:rPr lang="fr-FR" dirty="0"/>
            </a:br>
            <a:r>
              <a:rPr lang="fr-FR" dirty="0"/>
              <a:t>par un </a:t>
            </a:r>
            <a:r>
              <a:rPr lang="fr-FR" u="sng" dirty="0"/>
              <a:t>courant capacitif sortant</a:t>
            </a:r>
            <a:r>
              <a:rPr lang="fr-FR" dirty="0"/>
              <a:t> </a:t>
            </a:r>
          </a:p>
          <a:p>
            <a:r>
              <a:rPr lang="fr-FR" dirty="0"/>
              <a:t>(</a:t>
            </a:r>
            <a:r>
              <a:rPr lang="fr-FR" b="1" dirty="0">
                <a:solidFill>
                  <a:srgbClr val="0070C0"/>
                </a:solidFill>
              </a:rPr>
              <a:t>canaux ioniques fermés</a:t>
            </a:r>
            <a:r>
              <a:rPr lang="fr-FR" dirty="0"/>
              <a:t>)</a:t>
            </a:r>
            <a:br>
              <a:rPr lang="fr-FR" dirty="0"/>
            </a:br>
            <a:r>
              <a:rPr lang="fr-FR" dirty="0"/>
              <a:t>= « </a:t>
            </a:r>
            <a:r>
              <a:rPr lang="fr-FR" b="1" i="1" dirty="0" err="1">
                <a:solidFill>
                  <a:srgbClr val="FF0000"/>
                </a:solidFill>
              </a:rPr>
              <a:t>driving</a:t>
            </a:r>
            <a:r>
              <a:rPr lang="fr-FR" b="1" i="1" dirty="0">
                <a:solidFill>
                  <a:srgbClr val="FF0000"/>
                </a:solidFill>
              </a:rPr>
              <a:t> </a:t>
            </a:r>
            <a:r>
              <a:rPr lang="fr-FR" b="1" i="1" dirty="0" err="1">
                <a:solidFill>
                  <a:srgbClr val="FF0000"/>
                </a:solidFill>
              </a:rPr>
              <a:t>current</a:t>
            </a:r>
            <a:r>
              <a:rPr lang="fr-FR" b="1" i="1" dirty="0">
                <a:solidFill>
                  <a:srgbClr val="FF0000"/>
                </a:solidFill>
              </a:rPr>
              <a:t> » </a:t>
            </a:r>
            <a:r>
              <a:rPr lang="fr-FR" i="1" dirty="0"/>
              <a:t>(force électromotrice, FEM)</a:t>
            </a:r>
            <a:endParaRPr lang="fr-FR" dirty="0"/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BC211DBD-4A24-12BD-3DC3-D408AD4CE57E}"/>
              </a:ext>
            </a:extLst>
          </p:cNvPr>
          <p:cNvSpPr txBox="1"/>
          <p:nvPr/>
        </p:nvSpPr>
        <p:spPr>
          <a:xfrm>
            <a:off x="7689272" y="5391219"/>
            <a:ext cx="571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Inactivation des Nav </a:t>
            </a:r>
            <a:r>
              <a:rPr lang="fr-FR" dirty="0">
                <a:sym typeface="Wingdings" pitchFamily="2" charset="2"/>
              </a:rPr>
              <a:t> période réfractaire</a:t>
            </a:r>
          </a:p>
          <a:p>
            <a:r>
              <a:rPr lang="fr-FR" dirty="0">
                <a:sym typeface="Wingdings" pitchFamily="2" charset="2"/>
              </a:rPr>
              <a:t>du </a:t>
            </a:r>
            <a:r>
              <a:rPr lang="fr-FR" dirty="0"/>
              <a:t>nœud</a:t>
            </a:r>
            <a:r>
              <a:rPr lang="fr-FR" dirty="0">
                <a:sym typeface="Wingdings" pitchFamily="2" charset="2"/>
              </a:rPr>
              <a:t> qui était actif =&gt; sens des influx</a:t>
            </a:r>
            <a:endParaRPr lang="fr-FR" dirty="0"/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19A115C9-F694-EDF4-B912-9B14BA26102A}"/>
              </a:ext>
            </a:extLst>
          </p:cNvPr>
          <p:cNvGrpSpPr/>
          <p:nvPr/>
        </p:nvGrpSpPr>
        <p:grpSpPr>
          <a:xfrm>
            <a:off x="7701652" y="2275642"/>
            <a:ext cx="3773696" cy="2847852"/>
            <a:chOff x="7701652" y="1930872"/>
            <a:chExt cx="3773696" cy="2847852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E61664B-63F1-F7A0-9706-824B873035B6}"/>
                </a:ext>
              </a:extLst>
            </p:cNvPr>
            <p:cNvCxnSpPr/>
            <p:nvPr/>
          </p:nvCxnSpPr>
          <p:spPr>
            <a:xfrm>
              <a:off x="7701652" y="4412256"/>
              <a:ext cx="572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FAFB1C3C-4146-1610-3E5A-364DE68FE51C}"/>
                </a:ext>
              </a:extLst>
            </p:cNvPr>
            <p:cNvCxnSpPr/>
            <p:nvPr/>
          </p:nvCxnSpPr>
          <p:spPr>
            <a:xfrm>
              <a:off x="10903333" y="4436791"/>
              <a:ext cx="572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D1A0274D-9C4C-B87C-1D07-BF8280DE7EC9}"/>
                </a:ext>
              </a:extLst>
            </p:cNvPr>
            <p:cNvSpPr/>
            <p:nvPr/>
          </p:nvSpPr>
          <p:spPr>
            <a:xfrm>
              <a:off x="8273667" y="3898900"/>
              <a:ext cx="545335" cy="513356"/>
            </a:xfrm>
            <a:custGeom>
              <a:avLst/>
              <a:gdLst>
                <a:gd name="connsiteX0" fmla="*/ 0 w 545335"/>
                <a:gd name="connsiteY0" fmla="*/ 506775 h 506775"/>
                <a:gd name="connsiteX1" fmla="*/ 407625 w 545335"/>
                <a:gd name="connsiteY1" fmla="*/ 341522 h 506775"/>
                <a:gd name="connsiteX2" fmla="*/ 545335 w 545335"/>
                <a:gd name="connsiteY2" fmla="*/ 0 h 506775"/>
                <a:gd name="connsiteX3" fmla="*/ 545335 w 545335"/>
                <a:gd name="connsiteY3" fmla="*/ 0 h 50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5335" h="506775">
                  <a:moveTo>
                    <a:pt x="0" y="506775"/>
                  </a:moveTo>
                  <a:cubicBezTo>
                    <a:pt x="158368" y="466379"/>
                    <a:pt x="316736" y="425984"/>
                    <a:pt x="407625" y="341522"/>
                  </a:cubicBezTo>
                  <a:cubicBezTo>
                    <a:pt x="498514" y="257060"/>
                    <a:pt x="545335" y="0"/>
                    <a:pt x="545335" y="0"/>
                  </a:cubicBezTo>
                  <a:lnTo>
                    <a:pt x="545335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553D00EF-372F-CA82-2CBB-97ECBCD5BFDB}"/>
                </a:ext>
              </a:extLst>
            </p:cNvPr>
            <p:cNvSpPr/>
            <p:nvPr/>
          </p:nvSpPr>
          <p:spPr>
            <a:xfrm>
              <a:off x="8819002" y="1930872"/>
              <a:ext cx="2098714" cy="2847852"/>
            </a:xfrm>
            <a:custGeom>
              <a:avLst/>
              <a:gdLst>
                <a:gd name="connsiteX0" fmla="*/ 0 w 2098714"/>
                <a:gd name="connsiteY0" fmla="*/ 1969099 h 2847852"/>
                <a:gd name="connsiteX1" fmla="*/ 187287 w 2098714"/>
                <a:gd name="connsiteY1" fmla="*/ 2588 h 2847852"/>
                <a:gd name="connsiteX2" fmla="*/ 446184 w 2098714"/>
                <a:gd name="connsiteY2" fmla="*/ 2332656 h 2847852"/>
                <a:gd name="connsiteX3" fmla="*/ 1107196 w 2098714"/>
                <a:gd name="connsiteY3" fmla="*/ 2844940 h 2847852"/>
                <a:gd name="connsiteX4" fmla="*/ 2098714 w 2098714"/>
                <a:gd name="connsiteY4" fmla="*/ 2503417 h 284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8714" h="2847852">
                  <a:moveTo>
                    <a:pt x="0" y="1969099"/>
                  </a:moveTo>
                  <a:cubicBezTo>
                    <a:pt x="56461" y="955547"/>
                    <a:pt x="112923" y="-58005"/>
                    <a:pt x="187287" y="2588"/>
                  </a:cubicBezTo>
                  <a:cubicBezTo>
                    <a:pt x="261651" y="63181"/>
                    <a:pt x="292866" y="1858931"/>
                    <a:pt x="446184" y="2332656"/>
                  </a:cubicBezTo>
                  <a:cubicBezTo>
                    <a:pt x="599502" y="2806381"/>
                    <a:pt x="831774" y="2816480"/>
                    <a:pt x="1107196" y="2844940"/>
                  </a:cubicBezTo>
                  <a:cubicBezTo>
                    <a:pt x="1382618" y="2873400"/>
                    <a:pt x="1740666" y="2688408"/>
                    <a:pt x="2098714" y="2503417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63537F27-AEA9-9AEF-A831-F0EBDDDF37AA}"/>
              </a:ext>
            </a:extLst>
          </p:cNvPr>
          <p:cNvCxnSpPr/>
          <p:nvPr/>
        </p:nvCxnSpPr>
        <p:spPr>
          <a:xfrm flipV="1">
            <a:off x="7701652" y="4243670"/>
            <a:ext cx="2834543" cy="22254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A2824990-7758-DBBE-3BB5-DB339EF22B59}"/>
              </a:ext>
            </a:extLst>
          </p:cNvPr>
          <p:cNvCxnSpPr>
            <a:cxnSpLocks/>
          </p:cNvCxnSpPr>
          <p:nvPr/>
        </p:nvCxnSpPr>
        <p:spPr>
          <a:xfrm flipV="1">
            <a:off x="8269548" y="4265924"/>
            <a:ext cx="0" cy="98447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1478970F-ACF1-1764-2E77-73A868E6A88D}"/>
              </a:ext>
            </a:extLst>
          </p:cNvPr>
          <p:cNvCxnSpPr>
            <a:cxnSpLocks/>
          </p:cNvCxnSpPr>
          <p:nvPr/>
        </p:nvCxnSpPr>
        <p:spPr>
          <a:xfrm flipV="1">
            <a:off x="8825999" y="4265924"/>
            <a:ext cx="0" cy="98447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22D6E045-9A25-0E7B-32C8-21EE72DB1184}"/>
              </a:ext>
            </a:extLst>
          </p:cNvPr>
          <p:cNvCxnSpPr/>
          <p:nvPr/>
        </p:nvCxnSpPr>
        <p:spPr>
          <a:xfrm>
            <a:off x="8269548" y="5040334"/>
            <a:ext cx="549454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F80EF75C-C599-C1B7-8165-353114C2522C}"/>
              </a:ext>
            </a:extLst>
          </p:cNvPr>
          <p:cNvSpPr/>
          <p:nvPr/>
        </p:nvSpPr>
        <p:spPr>
          <a:xfrm>
            <a:off x="2125530" y="997912"/>
            <a:ext cx="1224643" cy="12703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FBB124DD-49EF-BDC3-557B-B893493B7E31}"/>
              </a:ext>
            </a:extLst>
          </p:cNvPr>
          <p:cNvSpPr/>
          <p:nvPr/>
        </p:nvSpPr>
        <p:spPr>
          <a:xfrm>
            <a:off x="4517132" y="4566394"/>
            <a:ext cx="1224643" cy="12703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604D914-44FF-85A9-05B4-888B3A2EB5E0}"/>
              </a:ext>
            </a:extLst>
          </p:cNvPr>
          <p:cNvSpPr txBox="1"/>
          <p:nvPr/>
        </p:nvSpPr>
        <p:spPr>
          <a:xfrm>
            <a:off x="277706" y="5900406"/>
            <a:ext cx="102254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C’est la FEM qui s’exerce sur le nœud situé juste après le nœud actif</a:t>
            </a:r>
            <a:br>
              <a:rPr lang="fr-FR" sz="2800" b="1" dirty="0">
                <a:solidFill>
                  <a:srgbClr val="FF0000"/>
                </a:solidFill>
              </a:rPr>
            </a:br>
            <a:r>
              <a:rPr lang="fr-FR" sz="2800" b="1" dirty="0">
                <a:solidFill>
                  <a:srgbClr val="FF0000"/>
                </a:solidFill>
              </a:rPr>
              <a:t>qui conditionne le temps de conduction internodal</a:t>
            </a:r>
          </a:p>
          <a:p>
            <a:endParaRPr lang="fr-FR" sz="2800" dirty="0"/>
          </a:p>
        </p:txBody>
      </p:sp>
      <p:sp>
        <p:nvSpPr>
          <p:cNvPr id="55" name="Flèche vers le bas 54">
            <a:extLst>
              <a:ext uri="{FF2B5EF4-FFF2-40B4-BE49-F238E27FC236}">
                <a16:creationId xmlns:a16="http://schemas.microsoft.com/office/drawing/2014/main" id="{AB810596-0D29-D84F-A276-6E7715766B46}"/>
              </a:ext>
            </a:extLst>
          </p:cNvPr>
          <p:cNvSpPr/>
          <p:nvPr/>
        </p:nvSpPr>
        <p:spPr>
          <a:xfrm>
            <a:off x="35390" y="216069"/>
            <a:ext cx="395614" cy="978408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lèche vers le bas 55">
            <a:extLst>
              <a:ext uri="{FF2B5EF4-FFF2-40B4-BE49-F238E27FC236}">
                <a16:creationId xmlns:a16="http://schemas.microsoft.com/office/drawing/2014/main" id="{396D6163-A345-CC68-9032-57D5A84C9FAE}"/>
              </a:ext>
            </a:extLst>
          </p:cNvPr>
          <p:cNvSpPr/>
          <p:nvPr/>
        </p:nvSpPr>
        <p:spPr>
          <a:xfrm rot="10800000">
            <a:off x="2540044" y="233168"/>
            <a:ext cx="395614" cy="978408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287276-C10C-AB58-9150-F0F846D8535D}"/>
              </a:ext>
            </a:extLst>
          </p:cNvPr>
          <p:cNvSpPr txBox="1"/>
          <p:nvPr/>
        </p:nvSpPr>
        <p:spPr>
          <a:xfrm>
            <a:off x="0" y="1169677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Na</a:t>
            </a:r>
            <a:r>
              <a:rPr lang="fr-FR" sz="1400" baseline="30000" dirty="0"/>
              <a:t>+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FD651EA-A14D-724F-90D0-F48C425C2EF1}"/>
              </a:ext>
            </a:extLst>
          </p:cNvPr>
          <p:cNvSpPr txBox="1"/>
          <p:nvPr/>
        </p:nvSpPr>
        <p:spPr>
          <a:xfrm>
            <a:off x="1203273" y="1551093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K</a:t>
            </a:r>
            <a:r>
              <a:rPr lang="fr-FR" sz="1400" baseline="30000" dirty="0"/>
              <a:t>+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E9EC0F7-635B-C211-16EB-162D6BA9821F}"/>
              </a:ext>
            </a:extLst>
          </p:cNvPr>
          <p:cNvSpPr txBox="1"/>
          <p:nvPr/>
        </p:nvSpPr>
        <p:spPr>
          <a:xfrm>
            <a:off x="1409785" y="1543181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Na</a:t>
            </a:r>
            <a:r>
              <a:rPr lang="fr-FR" sz="1400" baseline="30000" dirty="0"/>
              <a:t>+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AD2BC23-01C7-28B1-08F8-AA567AB0543C}"/>
              </a:ext>
            </a:extLst>
          </p:cNvPr>
          <p:cNvSpPr txBox="1"/>
          <p:nvPr/>
        </p:nvSpPr>
        <p:spPr>
          <a:xfrm>
            <a:off x="2770749" y="1495265"/>
            <a:ext cx="296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aseline="30000" dirty="0"/>
              <a:t>_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4C627BC-4BFD-C253-B173-70104E4DDCE0}"/>
              </a:ext>
            </a:extLst>
          </p:cNvPr>
          <p:cNvSpPr txBox="1"/>
          <p:nvPr/>
        </p:nvSpPr>
        <p:spPr>
          <a:xfrm>
            <a:off x="2763827" y="1398293"/>
            <a:ext cx="296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aseline="30000" dirty="0"/>
              <a:t>+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FB5E6D6-C8C4-EE91-515D-EFB916FC65CF}"/>
              </a:ext>
            </a:extLst>
          </p:cNvPr>
          <p:cNvSpPr txBox="1"/>
          <p:nvPr/>
        </p:nvSpPr>
        <p:spPr>
          <a:xfrm>
            <a:off x="5178542" y="1398293"/>
            <a:ext cx="296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aseline="30000" dirty="0"/>
              <a:t>+</a:t>
            </a:r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9FDEE68-777E-0774-DB18-9C20D7F03268}"/>
              </a:ext>
            </a:extLst>
          </p:cNvPr>
          <p:cNvSpPr txBox="1"/>
          <p:nvPr/>
        </p:nvSpPr>
        <p:spPr>
          <a:xfrm>
            <a:off x="5178542" y="1491734"/>
            <a:ext cx="296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aseline="30000" dirty="0"/>
              <a:t>_</a:t>
            </a:r>
            <a:endParaRPr lang="fr-FR" dirty="0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F77AD2F-B93D-7FE8-4769-89288E1D6DE7}"/>
              </a:ext>
            </a:extLst>
          </p:cNvPr>
          <p:cNvGrpSpPr/>
          <p:nvPr/>
        </p:nvGrpSpPr>
        <p:grpSpPr>
          <a:xfrm>
            <a:off x="364446" y="3103695"/>
            <a:ext cx="297590" cy="584014"/>
            <a:chOff x="364446" y="3103695"/>
            <a:chExt cx="297590" cy="584014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F057E6D-74AA-C4E1-163B-E7A2335273EB}"/>
                </a:ext>
              </a:extLst>
            </p:cNvPr>
            <p:cNvSpPr txBox="1"/>
            <p:nvPr/>
          </p:nvSpPr>
          <p:spPr>
            <a:xfrm>
              <a:off x="365402" y="3318377"/>
              <a:ext cx="296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aseline="30000" dirty="0"/>
                <a:t>+</a:t>
              </a:r>
              <a:endParaRPr lang="fr-FR" dirty="0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0900F452-DA0D-7CC8-21CC-8B1C5A8780E8}"/>
                </a:ext>
              </a:extLst>
            </p:cNvPr>
            <p:cNvSpPr txBox="1"/>
            <p:nvPr/>
          </p:nvSpPr>
          <p:spPr>
            <a:xfrm>
              <a:off x="364446" y="3103695"/>
              <a:ext cx="296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aseline="30000" dirty="0"/>
                <a:t>_</a:t>
              </a:r>
              <a:endParaRPr lang="fr-FR" dirty="0"/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218180C-FB15-A6C8-3548-404214F9B2AD}"/>
              </a:ext>
            </a:extLst>
          </p:cNvPr>
          <p:cNvGrpSpPr/>
          <p:nvPr/>
        </p:nvGrpSpPr>
        <p:grpSpPr>
          <a:xfrm flipV="1">
            <a:off x="2745751" y="3061898"/>
            <a:ext cx="297590" cy="612283"/>
            <a:chOff x="364446" y="3103695"/>
            <a:chExt cx="297590" cy="584014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2A943792-57DF-559A-2DC2-0591558AB754}"/>
                </a:ext>
              </a:extLst>
            </p:cNvPr>
            <p:cNvSpPr txBox="1"/>
            <p:nvPr/>
          </p:nvSpPr>
          <p:spPr>
            <a:xfrm>
              <a:off x="365402" y="3318377"/>
              <a:ext cx="296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aseline="30000" dirty="0"/>
                <a:t>+</a:t>
              </a:r>
              <a:endParaRPr lang="fr-FR" dirty="0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532E38ED-8376-7D21-0433-0F0A53B637EA}"/>
                </a:ext>
              </a:extLst>
            </p:cNvPr>
            <p:cNvSpPr txBox="1"/>
            <p:nvPr/>
          </p:nvSpPr>
          <p:spPr>
            <a:xfrm>
              <a:off x="364446" y="3103695"/>
              <a:ext cx="296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aseline="30000" dirty="0"/>
                <a:t>_</a:t>
              </a:r>
              <a:endParaRPr lang="fr-FR" dirty="0"/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D60CABAA-3CB9-4AA2-032F-035993F8F9AE}"/>
              </a:ext>
            </a:extLst>
          </p:cNvPr>
          <p:cNvGrpSpPr/>
          <p:nvPr/>
        </p:nvGrpSpPr>
        <p:grpSpPr>
          <a:xfrm>
            <a:off x="363490" y="1339337"/>
            <a:ext cx="297590" cy="584014"/>
            <a:chOff x="364446" y="3103695"/>
            <a:chExt cx="297590" cy="584014"/>
          </a:xfrm>
        </p:grpSpPr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A1077FB6-8D89-5174-7C6E-458F51BA0DB6}"/>
                </a:ext>
              </a:extLst>
            </p:cNvPr>
            <p:cNvSpPr txBox="1"/>
            <p:nvPr/>
          </p:nvSpPr>
          <p:spPr>
            <a:xfrm>
              <a:off x="365402" y="3318377"/>
              <a:ext cx="296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aseline="30000" dirty="0"/>
                <a:t>+</a:t>
              </a:r>
              <a:endParaRPr lang="fr-FR" dirty="0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0CB54EFD-E3FF-312C-C4C8-63134A2AF063}"/>
                </a:ext>
              </a:extLst>
            </p:cNvPr>
            <p:cNvSpPr txBox="1"/>
            <p:nvPr/>
          </p:nvSpPr>
          <p:spPr>
            <a:xfrm>
              <a:off x="364446" y="3103695"/>
              <a:ext cx="296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aseline="30000" dirty="0"/>
                <a:t>_</a:t>
              </a:r>
              <a:endParaRPr lang="fr-FR" dirty="0"/>
            </a:p>
          </p:txBody>
        </p:sp>
      </p:grpSp>
      <p:sp>
        <p:nvSpPr>
          <p:cNvPr id="54" name="Flèche vers le bas 53">
            <a:extLst>
              <a:ext uri="{FF2B5EF4-FFF2-40B4-BE49-F238E27FC236}">
                <a16:creationId xmlns:a16="http://schemas.microsoft.com/office/drawing/2014/main" id="{A6ABE3DB-1B29-2A28-E579-32311C85A7BF}"/>
              </a:ext>
            </a:extLst>
          </p:cNvPr>
          <p:cNvSpPr/>
          <p:nvPr/>
        </p:nvSpPr>
        <p:spPr>
          <a:xfrm rot="5400000">
            <a:off x="1437776" y="-566503"/>
            <a:ext cx="135585" cy="1688844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D56C6983-2F5D-F31A-C2D1-8181B0F0B6FF}"/>
              </a:ext>
            </a:extLst>
          </p:cNvPr>
          <p:cNvGrpSpPr/>
          <p:nvPr/>
        </p:nvGrpSpPr>
        <p:grpSpPr>
          <a:xfrm flipV="1">
            <a:off x="279211" y="4814156"/>
            <a:ext cx="297590" cy="612283"/>
            <a:chOff x="364446" y="3103695"/>
            <a:chExt cx="297590" cy="584014"/>
          </a:xfrm>
        </p:grpSpPr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CB3924BC-3562-323E-7E1E-23E39176B495}"/>
                </a:ext>
              </a:extLst>
            </p:cNvPr>
            <p:cNvSpPr txBox="1"/>
            <p:nvPr/>
          </p:nvSpPr>
          <p:spPr>
            <a:xfrm>
              <a:off x="365402" y="3318377"/>
              <a:ext cx="296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aseline="30000" dirty="0"/>
                <a:t>+</a:t>
              </a:r>
              <a:endParaRPr lang="fr-FR" dirty="0"/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2B16C292-1B2A-7F87-9CC7-B3C8FC9695C4}"/>
                </a:ext>
              </a:extLst>
            </p:cNvPr>
            <p:cNvSpPr txBox="1"/>
            <p:nvPr/>
          </p:nvSpPr>
          <p:spPr>
            <a:xfrm>
              <a:off x="364446" y="3103695"/>
              <a:ext cx="296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aseline="30000" dirty="0"/>
                <a:t>_</a:t>
              </a:r>
              <a:endParaRPr lang="fr-FR" dirty="0"/>
            </a:p>
          </p:txBody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554BB5D8-F319-4E3A-B14C-F2F22920F4AA}"/>
              </a:ext>
            </a:extLst>
          </p:cNvPr>
          <p:cNvGrpSpPr/>
          <p:nvPr/>
        </p:nvGrpSpPr>
        <p:grpSpPr>
          <a:xfrm flipV="1">
            <a:off x="5152714" y="4820231"/>
            <a:ext cx="297590" cy="612283"/>
            <a:chOff x="364446" y="3103695"/>
            <a:chExt cx="297590" cy="584014"/>
          </a:xfrm>
        </p:grpSpPr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327C6A20-0905-B8DE-A796-751D28F5CB7A}"/>
                </a:ext>
              </a:extLst>
            </p:cNvPr>
            <p:cNvSpPr txBox="1"/>
            <p:nvPr/>
          </p:nvSpPr>
          <p:spPr>
            <a:xfrm>
              <a:off x="365402" y="3318377"/>
              <a:ext cx="296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aseline="30000" dirty="0"/>
                <a:t>+</a:t>
              </a:r>
              <a:endParaRPr lang="fr-FR" dirty="0"/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2C37B00A-4863-BA63-18B1-571EF99BF82F}"/>
                </a:ext>
              </a:extLst>
            </p:cNvPr>
            <p:cNvSpPr txBox="1"/>
            <p:nvPr/>
          </p:nvSpPr>
          <p:spPr>
            <a:xfrm>
              <a:off x="364446" y="3103695"/>
              <a:ext cx="296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aseline="30000" dirty="0"/>
                <a:t>_</a:t>
              </a:r>
              <a:endParaRPr lang="fr-FR" dirty="0"/>
            </a:p>
          </p:txBody>
        </p: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2EA2D74E-AAA7-98E2-51D7-23A7908514EE}"/>
              </a:ext>
            </a:extLst>
          </p:cNvPr>
          <p:cNvGrpSpPr/>
          <p:nvPr/>
        </p:nvGrpSpPr>
        <p:grpSpPr>
          <a:xfrm flipV="1">
            <a:off x="5151758" y="3061898"/>
            <a:ext cx="297590" cy="612283"/>
            <a:chOff x="364446" y="3103695"/>
            <a:chExt cx="297590" cy="584014"/>
          </a:xfrm>
        </p:grpSpPr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7A68E2ED-C1B2-5F9E-E80A-441A9ED3A234}"/>
                </a:ext>
              </a:extLst>
            </p:cNvPr>
            <p:cNvSpPr txBox="1"/>
            <p:nvPr/>
          </p:nvSpPr>
          <p:spPr>
            <a:xfrm>
              <a:off x="365402" y="3318377"/>
              <a:ext cx="296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aseline="30000" dirty="0"/>
                <a:t>+</a:t>
              </a:r>
              <a:endParaRPr lang="fr-FR" dirty="0"/>
            </a:p>
          </p:txBody>
        </p: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6AC1AC8C-C1BD-0E8F-0035-03014AAF6CD1}"/>
                </a:ext>
              </a:extLst>
            </p:cNvPr>
            <p:cNvSpPr txBox="1"/>
            <p:nvPr/>
          </p:nvSpPr>
          <p:spPr>
            <a:xfrm>
              <a:off x="364446" y="3103695"/>
              <a:ext cx="296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aseline="30000" dirty="0"/>
                <a:t>_</a:t>
              </a:r>
              <a:endParaRPr lang="fr-FR" dirty="0"/>
            </a:p>
          </p:txBody>
        </p:sp>
      </p:grpSp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7F8508D6-59E1-BE6C-DBA7-FC4431FFB8FF}"/>
              </a:ext>
            </a:extLst>
          </p:cNvPr>
          <p:cNvGrpSpPr/>
          <p:nvPr/>
        </p:nvGrpSpPr>
        <p:grpSpPr>
          <a:xfrm>
            <a:off x="2793327" y="4822714"/>
            <a:ext cx="297590" cy="690752"/>
            <a:chOff x="364446" y="3103695"/>
            <a:chExt cx="297590" cy="584014"/>
          </a:xfrm>
        </p:grpSpPr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3B112D72-458C-02C2-B576-2B4BE1DD6B37}"/>
                </a:ext>
              </a:extLst>
            </p:cNvPr>
            <p:cNvSpPr txBox="1"/>
            <p:nvPr/>
          </p:nvSpPr>
          <p:spPr>
            <a:xfrm>
              <a:off x="365402" y="3318377"/>
              <a:ext cx="296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aseline="30000" dirty="0"/>
                <a:t>+</a:t>
              </a:r>
              <a:endParaRPr lang="fr-FR" dirty="0"/>
            </a:p>
          </p:txBody>
        </p:sp>
        <p:sp>
          <p:nvSpPr>
            <p:cNvPr id="119" name="ZoneTexte 118">
              <a:extLst>
                <a:ext uri="{FF2B5EF4-FFF2-40B4-BE49-F238E27FC236}">
                  <a16:creationId xmlns:a16="http://schemas.microsoft.com/office/drawing/2014/main" id="{0FFF2665-A12E-FB5E-CD91-60DF8FB7CACD}"/>
                </a:ext>
              </a:extLst>
            </p:cNvPr>
            <p:cNvSpPr txBox="1"/>
            <p:nvPr/>
          </p:nvSpPr>
          <p:spPr>
            <a:xfrm>
              <a:off x="364446" y="3103695"/>
              <a:ext cx="296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aseline="30000" dirty="0"/>
                <a:t>_</a:t>
              </a:r>
              <a:endParaRPr lang="fr-FR" dirty="0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03A8F2D8-2EA9-62A8-1196-C8B92713D640}"/>
              </a:ext>
            </a:extLst>
          </p:cNvPr>
          <p:cNvSpPr txBox="1"/>
          <p:nvPr/>
        </p:nvSpPr>
        <p:spPr>
          <a:xfrm>
            <a:off x="5488488" y="4172315"/>
            <a:ext cx="1727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0070C0"/>
                </a:solidFill>
              </a:rPr>
              <a:t>Franssen</a:t>
            </a:r>
            <a:r>
              <a:rPr lang="fr-FR" sz="1400" b="1" i="1" dirty="0">
                <a:solidFill>
                  <a:srgbClr val="0070C0"/>
                </a:solidFill>
              </a:rPr>
              <a:t> et al </a:t>
            </a:r>
            <a:r>
              <a:rPr lang="fr-FR" sz="1400" b="1" dirty="0">
                <a:solidFill>
                  <a:srgbClr val="0070C0"/>
                </a:solidFill>
              </a:rPr>
              <a:t>(2013)</a:t>
            </a:r>
          </a:p>
        </p:txBody>
      </p:sp>
    </p:spTree>
    <p:extLst>
      <p:ext uri="{BB962C8B-B14F-4D97-AF65-F5344CB8AC3E}">
        <p14:creationId xmlns:p14="http://schemas.microsoft.com/office/powerpoint/2010/main" val="140453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2731 " pathEditMode="relative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2731 " pathEditMode="relative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2731 " pathEditMode="relative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521 0.00092 " pathEditMode="relative" ptsTypes="AA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521 0.00092 " pathEditMode="relative" ptsTypes="AA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521 0.00092 " pathEditMode="relative" ptsTypes="AA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2685 " pathEditMode="relative" ptsTypes="AA">
                                      <p:cBhvr>
                                        <p:cTn id="2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2685 " pathEditMode="relative" ptsTypes="AA">
                                      <p:cBhvr>
                                        <p:cTn id="3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2685 " pathEditMode="relative" ptsTypes="AA">
                                      <p:cBhvr>
                                        <p:cTn id="3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8998 -0.00092 " pathEditMode="relative" ptsTypes="AA">
                                      <p:cBhvr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8998 -0.00092 " pathEditMode="relative" ptsTypes="AA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8998 -0.00092 " pathEditMode="relative" ptsTypes="AA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257 " pathEditMode="relative" ptsTypes="AA">
                                      <p:cBhvr>
                                        <p:cTn id="5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257 " pathEditMode="relative" ptsTypes="AA">
                                      <p:cBhvr>
                                        <p:cTn id="6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257 " pathEditMode="relative" ptsTypes="AA">
                                      <p:cBhvr>
                                        <p:cTn id="6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026 0 " pathEditMode="relative" ptsTypes="AA">
                                      <p:cBhvr>
                                        <p:cTn id="6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026 0 " pathEditMode="relative" ptsTypes="AA">
                                      <p:cBhvr>
                                        <p:cTn id="7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7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026 0 " pathEditMode="relative" ptsTypes="AA">
                                      <p:cBhvr>
                                        <p:cTn id="7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51" grpId="0" animBg="1"/>
      <p:bldP spid="52" grpId="0" animBg="1"/>
      <p:bldP spid="53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0" grpId="0" animBg="1"/>
      <p:bldP spid="91" grpId="0" animBg="1"/>
      <p:bldP spid="95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48" grpId="0" animBg="1"/>
      <p:bldP spid="49" grpId="0" animBg="1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in graphic">
            <a:extLst>
              <a:ext uri="{FF2B5EF4-FFF2-40B4-BE49-F238E27FC236}">
                <a16:creationId xmlns:a16="http://schemas.microsoft.com/office/drawing/2014/main" id="{E54FEFD4-C49F-3BFC-7B09-7F8DD3931CF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5514" y="973136"/>
            <a:ext cx="5749818" cy="5272920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D626AE2-823D-2726-9A47-FF0FB746B188}"/>
              </a:ext>
            </a:extLst>
          </p:cNvPr>
          <p:cNvSpPr txBox="1"/>
          <p:nvPr/>
        </p:nvSpPr>
        <p:spPr>
          <a:xfrm>
            <a:off x="7305822" y="180844"/>
            <a:ext cx="41777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Unité fonctionnelle</a:t>
            </a:r>
            <a:br>
              <a:rPr lang="fr-FR" sz="4000" dirty="0"/>
            </a:br>
            <a:r>
              <a:rPr lang="fr-FR" sz="4000" dirty="0"/>
              <a:t>nœud-internœud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0FC3BD-1D5A-B189-E05A-9E3532C1C185}"/>
              </a:ext>
            </a:extLst>
          </p:cNvPr>
          <p:cNvSpPr/>
          <p:nvPr/>
        </p:nvSpPr>
        <p:spPr>
          <a:xfrm>
            <a:off x="1362789" y="619193"/>
            <a:ext cx="4572492" cy="2925865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BDB43C-5DE0-49CA-7937-4E8FBFEEAE49}"/>
              </a:ext>
            </a:extLst>
          </p:cNvPr>
          <p:cNvSpPr txBox="1"/>
          <p:nvPr/>
        </p:nvSpPr>
        <p:spPr>
          <a:xfrm>
            <a:off x="6256721" y="2082125"/>
            <a:ext cx="5935279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000" b="1" dirty="0"/>
              <a:t>Faible surface nodale </a:t>
            </a:r>
            <a:r>
              <a:rPr lang="fr-FR" dirty="0"/>
              <a:t>(0,1%)</a:t>
            </a:r>
            <a:br>
              <a:rPr lang="fr-FR" dirty="0"/>
            </a:br>
            <a:r>
              <a:rPr lang="fr-FR" dirty="0"/>
              <a:t>=&gt; capacité rapidement chargée</a:t>
            </a:r>
            <a:br>
              <a:rPr lang="fr-FR" dirty="0"/>
            </a:b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sz="2000" b="1" dirty="0"/>
              <a:t>Forte densité en canaux Nav nodaux </a:t>
            </a:r>
            <a:br>
              <a:rPr lang="fr-FR" sz="2000" b="1" dirty="0"/>
            </a:br>
            <a:r>
              <a:rPr lang="fr-FR" dirty="0"/>
              <a:t>(1000-2000/μm2) =&gt; seuil de déclenchement du PA</a:t>
            </a:r>
            <a:br>
              <a:rPr lang="fr-FR" dirty="0"/>
            </a:br>
            <a:r>
              <a:rPr lang="fr-FR" dirty="0"/>
              <a:t>rapidement atteint</a:t>
            </a:r>
            <a:br>
              <a:rPr lang="fr-FR" dirty="0"/>
            </a:b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sz="2000" b="1" dirty="0"/>
              <a:t>Forte densité en canaux Kf dans le juxta-</a:t>
            </a:r>
            <a:r>
              <a:rPr lang="fr-FR" sz="2000" b="1" dirty="0" err="1"/>
              <a:t>paranœud</a:t>
            </a:r>
            <a:br>
              <a:rPr lang="fr-FR" sz="2000" b="1" dirty="0"/>
            </a:br>
            <a:r>
              <a:rPr lang="fr-FR" sz="2000" dirty="0"/>
              <a:t>(</a:t>
            </a:r>
            <a:r>
              <a:rPr lang="fr-FR" dirty="0"/>
              <a:t>pas d’influence immédiate)</a:t>
            </a:r>
            <a:br>
              <a:rPr lang="fr-FR" dirty="0"/>
            </a:b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sz="2000" b="1" dirty="0"/>
              <a:t>Myéline de faible capacitance et résistance</a:t>
            </a:r>
            <a:br>
              <a:rPr lang="fr-FR" dirty="0"/>
            </a:br>
            <a:r>
              <a:rPr lang="fr-FR" dirty="0"/>
              <a:t>=&gt; réglage du potentiel membranaire de repos nodal et </a:t>
            </a:r>
            <a:br>
              <a:rPr lang="fr-FR" dirty="0"/>
            </a:br>
            <a:r>
              <a:rPr lang="fr-FR" dirty="0"/>
              <a:t>internodal via les canaux internodaux (</a:t>
            </a:r>
            <a:r>
              <a:rPr lang="fr-FR" dirty="0" err="1"/>
              <a:t>stt</a:t>
            </a:r>
            <a:r>
              <a:rPr lang="fr-FR" dirty="0"/>
              <a:t> K)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544AB12-8B19-399A-6F78-B608B24A8244}"/>
              </a:ext>
            </a:extLst>
          </p:cNvPr>
          <p:cNvSpPr txBox="1"/>
          <p:nvPr/>
        </p:nvSpPr>
        <p:spPr>
          <a:xfrm>
            <a:off x="4017293" y="6292222"/>
            <a:ext cx="1727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0070C0"/>
                </a:solidFill>
              </a:rPr>
              <a:t>Franssen</a:t>
            </a:r>
            <a:r>
              <a:rPr lang="fr-FR" sz="1400" b="1" i="1" dirty="0">
                <a:solidFill>
                  <a:srgbClr val="0070C0"/>
                </a:solidFill>
              </a:rPr>
              <a:t> et al </a:t>
            </a:r>
            <a:r>
              <a:rPr lang="fr-FR" sz="1400" b="1" dirty="0">
                <a:solidFill>
                  <a:srgbClr val="0070C0"/>
                </a:solidFill>
              </a:rPr>
              <a:t>(2013)</a:t>
            </a:r>
          </a:p>
        </p:txBody>
      </p:sp>
    </p:spTree>
    <p:extLst>
      <p:ext uri="{BB962C8B-B14F-4D97-AF65-F5344CB8AC3E}">
        <p14:creationId xmlns:p14="http://schemas.microsoft.com/office/powerpoint/2010/main" val="484666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48090</TotalTime>
  <Words>2214</Words>
  <Application>Microsoft Macintosh PowerPoint</Application>
  <PresentationFormat>Grand écran</PresentationFormat>
  <Paragraphs>354</Paragraphs>
  <Slides>27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inherit</vt:lpstr>
      <vt:lpstr>Larsseit</vt:lpstr>
      <vt:lpstr>Poppins</vt:lpstr>
      <vt:lpstr>Thème Office</vt:lpstr>
      <vt:lpstr>L’ENMG est-il encore utile dans un Guillain-Barré ? François WANG 15/09/23</vt:lpstr>
      <vt:lpstr>  NON L’ENMG ne ferait (?) plus partie des nouveaux critères de SGB OUI - L’ENMG est une aide diagnostique (voire pronostique) précieuse  - L’ENMG devrait permettre de comprendre les mécanismes physiopathologiques</vt:lpstr>
      <vt:lpstr>A force d’utiliser un vocabulaire de neuropathologiste, au lieu de décrire les  anomalies fonctionnelles…      …on s’est probablement trompé dans la distinction entre forme axonale et démyélinisante de SGB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Oui, l’ENMG est toujours  utile dans un SGB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Wang</dc:creator>
  <cp:lastModifiedBy>François Wang</cp:lastModifiedBy>
  <cp:revision>140</cp:revision>
  <cp:lastPrinted>2023-08-06T08:40:25Z</cp:lastPrinted>
  <dcterms:created xsi:type="dcterms:W3CDTF">2023-05-23T09:01:37Z</dcterms:created>
  <dcterms:modified xsi:type="dcterms:W3CDTF">2023-09-18T14:27:45Z</dcterms:modified>
</cp:coreProperties>
</file>