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5"/>
  </p:notesMasterIdLst>
  <p:sldIdLst>
    <p:sldId id="256" r:id="rId2"/>
    <p:sldId id="303" r:id="rId3"/>
    <p:sldId id="355" r:id="rId4"/>
    <p:sldId id="314" r:id="rId5"/>
    <p:sldId id="316" r:id="rId6"/>
    <p:sldId id="389" r:id="rId7"/>
    <p:sldId id="356" r:id="rId8"/>
    <p:sldId id="349" r:id="rId9"/>
    <p:sldId id="380" r:id="rId10"/>
    <p:sldId id="391" r:id="rId11"/>
    <p:sldId id="384" r:id="rId12"/>
    <p:sldId id="390" r:id="rId13"/>
    <p:sldId id="29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in gervasi" initials="ag" lastIdx="2" clrIdx="0">
    <p:extLst>
      <p:ext uri="{19B8F6BF-5375-455C-9EA6-DF929625EA0E}">
        <p15:presenceInfo xmlns:p15="http://schemas.microsoft.com/office/powerpoint/2012/main" userId="f038892aa23c80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6B91E"/>
    <a:srgbClr val="9A57CD"/>
    <a:srgbClr val="5C6DEE"/>
    <a:srgbClr val="D66B00"/>
    <a:srgbClr val="D391F7"/>
    <a:srgbClr val="F6B25D"/>
    <a:srgbClr val="00AEEF"/>
    <a:srgbClr val="99A3BE"/>
    <a:srgbClr val="258E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83" autoAdjust="0"/>
    <p:restoredTop sz="94660"/>
  </p:normalViewPr>
  <p:slideViewPr>
    <p:cSldViewPr snapToGrid="0">
      <p:cViewPr varScale="1">
        <p:scale>
          <a:sx n="97" d="100"/>
          <a:sy n="97" d="100"/>
        </p:scale>
        <p:origin x="165" y="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ain\Downloads\Test2aclimatation%20lum%20Cre%20Eg%20NPQ%20LL%20HL(Re&#769;cupe&#769;ration%20automatique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Mesure</a:t>
            </a:r>
            <a:r>
              <a:rPr lang="en-US" baseline="0" dirty="0"/>
              <a:t> du NPQ </a:t>
            </a:r>
            <a:r>
              <a:rPr lang="en-US" baseline="0" dirty="0" err="1"/>
              <a:t>d'une</a:t>
            </a:r>
            <a:r>
              <a:rPr lang="en-US" baseline="0" dirty="0"/>
              <a:t> culture de </a:t>
            </a:r>
            <a:r>
              <a:rPr lang="en-US" i="1" baseline="0" dirty="0"/>
              <a:t>C. </a:t>
            </a:r>
            <a:r>
              <a:rPr lang="en-US" i="1" baseline="0" dirty="0" err="1"/>
              <a:t>reinhartii</a:t>
            </a:r>
            <a:r>
              <a:rPr lang="en-US" i="1" baseline="0" dirty="0"/>
              <a:t> </a:t>
            </a:r>
            <a:r>
              <a:rPr lang="en-US" i="0" baseline="0" dirty="0" err="1"/>
              <a:t>réalisée</a:t>
            </a:r>
            <a:r>
              <a:rPr lang="en-US" baseline="0" dirty="0"/>
              <a:t> à 500µE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'TMP 191'!$M$1:$M$2</c:f>
              <c:strCache>
                <c:ptCount val="2"/>
                <c:pt idx="1">
                  <c:v>Séqunece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'TMP 191'!$I$4:$I$67</c:f>
              <c:numCache>
                <c:formatCode>General</c:formatCode>
                <c:ptCount val="64"/>
                <c:pt idx="0">
                  <c:v>-2029.86</c:v>
                </c:pt>
                <c:pt idx="1">
                  <c:v>-2019.86</c:v>
                </c:pt>
                <c:pt idx="2">
                  <c:v>-19.86</c:v>
                </c:pt>
                <c:pt idx="3">
                  <c:v>200.16499999999999</c:v>
                </c:pt>
                <c:pt idx="4">
                  <c:v>60220.19</c:v>
                </c:pt>
                <c:pt idx="5">
                  <c:v>60440.22</c:v>
                </c:pt>
                <c:pt idx="6">
                  <c:v>120460.2</c:v>
                </c:pt>
                <c:pt idx="7">
                  <c:v>120680.3</c:v>
                </c:pt>
                <c:pt idx="8">
                  <c:v>180700.3</c:v>
                </c:pt>
                <c:pt idx="9">
                  <c:v>180920.3</c:v>
                </c:pt>
                <c:pt idx="10">
                  <c:v>240940.3</c:v>
                </c:pt>
                <c:pt idx="11">
                  <c:v>241160.4</c:v>
                </c:pt>
                <c:pt idx="12">
                  <c:v>301180.40000000002</c:v>
                </c:pt>
                <c:pt idx="13">
                  <c:v>301400.40000000002</c:v>
                </c:pt>
                <c:pt idx="14">
                  <c:v>361420.4</c:v>
                </c:pt>
                <c:pt idx="15">
                  <c:v>361640.5</c:v>
                </c:pt>
                <c:pt idx="16">
                  <c:v>421660.5</c:v>
                </c:pt>
                <c:pt idx="17">
                  <c:v>421880.5</c:v>
                </c:pt>
                <c:pt idx="18">
                  <c:v>481900.6</c:v>
                </c:pt>
                <c:pt idx="19">
                  <c:v>482120.6</c:v>
                </c:pt>
                <c:pt idx="20">
                  <c:v>542140.6</c:v>
                </c:pt>
                <c:pt idx="21">
                  <c:v>542360.6</c:v>
                </c:pt>
                <c:pt idx="22">
                  <c:v>602380.69999999995</c:v>
                </c:pt>
                <c:pt idx="23">
                  <c:v>602600.69999999995</c:v>
                </c:pt>
                <c:pt idx="24">
                  <c:v>662620.69999999995</c:v>
                </c:pt>
                <c:pt idx="25">
                  <c:v>662840.80000000005</c:v>
                </c:pt>
                <c:pt idx="26">
                  <c:v>722860.8</c:v>
                </c:pt>
                <c:pt idx="27">
                  <c:v>723080.8</c:v>
                </c:pt>
                <c:pt idx="28">
                  <c:v>783100.8</c:v>
                </c:pt>
                <c:pt idx="29">
                  <c:v>783320.8</c:v>
                </c:pt>
                <c:pt idx="30">
                  <c:v>843340.9</c:v>
                </c:pt>
                <c:pt idx="31">
                  <c:v>843560.9</c:v>
                </c:pt>
                <c:pt idx="32">
                  <c:v>903580.9</c:v>
                </c:pt>
                <c:pt idx="33">
                  <c:v>903800.9</c:v>
                </c:pt>
                <c:pt idx="34">
                  <c:v>963821</c:v>
                </c:pt>
                <c:pt idx="35">
                  <c:v>964041</c:v>
                </c:pt>
                <c:pt idx="36">
                  <c:v>1024061</c:v>
                </c:pt>
                <c:pt idx="37">
                  <c:v>1024281</c:v>
                </c:pt>
                <c:pt idx="38">
                  <c:v>1084301</c:v>
                </c:pt>
                <c:pt idx="39">
                  <c:v>1084521</c:v>
                </c:pt>
                <c:pt idx="40">
                  <c:v>1144541</c:v>
                </c:pt>
                <c:pt idx="41">
                  <c:v>1144761</c:v>
                </c:pt>
                <c:pt idx="42">
                  <c:v>1204781</c:v>
                </c:pt>
                <c:pt idx="43">
                  <c:v>1205001</c:v>
                </c:pt>
                <c:pt idx="44">
                  <c:v>1265021</c:v>
                </c:pt>
                <c:pt idx="45">
                  <c:v>1265241</c:v>
                </c:pt>
                <c:pt idx="46">
                  <c:v>1325261</c:v>
                </c:pt>
                <c:pt idx="47">
                  <c:v>1325481</c:v>
                </c:pt>
                <c:pt idx="48">
                  <c:v>1385501</c:v>
                </c:pt>
                <c:pt idx="49">
                  <c:v>1385721</c:v>
                </c:pt>
                <c:pt idx="50">
                  <c:v>1445741</c:v>
                </c:pt>
                <c:pt idx="51">
                  <c:v>1445961</c:v>
                </c:pt>
                <c:pt idx="52">
                  <c:v>1505982</c:v>
                </c:pt>
                <c:pt idx="53">
                  <c:v>1506202</c:v>
                </c:pt>
                <c:pt idx="54">
                  <c:v>1566222</c:v>
                </c:pt>
                <c:pt idx="55">
                  <c:v>1566442</c:v>
                </c:pt>
                <c:pt idx="56">
                  <c:v>1626462</c:v>
                </c:pt>
                <c:pt idx="57">
                  <c:v>1626682</c:v>
                </c:pt>
                <c:pt idx="58">
                  <c:v>1686702</c:v>
                </c:pt>
                <c:pt idx="59">
                  <c:v>1686922</c:v>
                </c:pt>
                <c:pt idx="60">
                  <c:v>1746942</c:v>
                </c:pt>
                <c:pt idx="61">
                  <c:v>1747162</c:v>
                </c:pt>
                <c:pt idx="62">
                  <c:v>1807182</c:v>
                </c:pt>
                <c:pt idx="63">
                  <c:v>1807402</c:v>
                </c:pt>
              </c:numCache>
            </c:numRef>
          </c:xVal>
          <c:yVal>
            <c:numRef>
              <c:f>'TMP 191'!$M$4:$M$67</c:f>
              <c:numCache>
                <c:formatCode>General</c:formatCode>
                <c:ptCount val="64"/>
                <c:pt idx="0">
                  <c:v>0</c:v>
                </c:pt>
                <c:pt idx="1">
                  <c:v>0.25773131587463888</c:v>
                </c:pt>
                <c:pt idx="2">
                  <c:v>0.26224941698626247</c:v>
                </c:pt>
                <c:pt idx="3">
                  <c:v>0.74839094659497396</c:v>
                </c:pt>
                <c:pt idx="4">
                  <c:v>0.31098624743436321</c:v>
                </c:pt>
                <c:pt idx="5">
                  <c:v>0.74838385043883271</c:v>
                </c:pt>
                <c:pt idx="6">
                  <c:v>0.31698981056488623</c:v>
                </c:pt>
                <c:pt idx="7">
                  <c:v>0.7826567793557766</c:v>
                </c:pt>
                <c:pt idx="8">
                  <c:v>0.32613353030542502</c:v>
                </c:pt>
                <c:pt idx="9">
                  <c:v>0.82681465377746666</c:v>
                </c:pt>
                <c:pt idx="10">
                  <c:v>0.34090321165575904</c:v>
                </c:pt>
                <c:pt idx="11">
                  <c:v>0.87505969910147607</c:v>
                </c:pt>
                <c:pt idx="12">
                  <c:v>0.35088406278592937</c:v>
                </c:pt>
                <c:pt idx="13">
                  <c:v>0.91624299388977948</c:v>
                </c:pt>
                <c:pt idx="14">
                  <c:v>0.36112080560725357</c:v>
                </c:pt>
                <c:pt idx="15">
                  <c:v>0.94775014219191667</c:v>
                </c:pt>
                <c:pt idx="16">
                  <c:v>0.36132809938059157</c:v>
                </c:pt>
                <c:pt idx="17">
                  <c:v>0.96764668883677862</c:v>
                </c:pt>
                <c:pt idx="18">
                  <c:v>0.36735897196050671</c:v>
                </c:pt>
                <c:pt idx="19">
                  <c:v>0.9831184595750263</c:v>
                </c:pt>
                <c:pt idx="20">
                  <c:v>0.36909731518007566</c:v>
                </c:pt>
                <c:pt idx="21">
                  <c:v>0.99754257962478532</c:v>
                </c:pt>
                <c:pt idx="22">
                  <c:v>0.36592533338494171</c:v>
                </c:pt>
                <c:pt idx="23">
                  <c:v>1</c:v>
                </c:pt>
                <c:pt idx="24">
                  <c:v>0.21372755706223437</c:v>
                </c:pt>
                <c:pt idx="25">
                  <c:v>0.21687723972428208</c:v>
                </c:pt>
                <c:pt idx="26">
                  <c:v>0.20067591962420475</c:v>
                </c:pt>
                <c:pt idx="27">
                  <c:v>0.20020172436594233</c:v>
                </c:pt>
                <c:pt idx="28">
                  <c:v>0.19025134370017235</c:v>
                </c:pt>
                <c:pt idx="29">
                  <c:v>0.19376344640950627</c:v>
                </c:pt>
                <c:pt idx="30">
                  <c:v>0.18488088671846858</c:v>
                </c:pt>
                <c:pt idx="31">
                  <c:v>0.19069066027582546</c:v>
                </c:pt>
                <c:pt idx="32">
                  <c:v>0.18238052384684775</c:v>
                </c:pt>
                <c:pt idx="33">
                  <c:v>0.18332947345446254</c:v>
                </c:pt>
                <c:pt idx="34">
                  <c:v>0.18358246217264945</c:v>
                </c:pt>
                <c:pt idx="35">
                  <c:v>0.18077287892129826</c:v>
                </c:pt>
                <c:pt idx="36">
                  <c:v>0.17940289071596988</c:v>
                </c:pt>
                <c:pt idx="37">
                  <c:v>0.17741661210152665</c:v>
                </c:pt>
                <c:pt idx="38">
                  <c:v>0.17612414402616547</c:v>
                </c:pt>
                <c:pt idx="39">
                  <c:v>0.17677217360638481</c:v>
                </c:pt>
                <c:pt idx="40">
                  <c:v>0.17832765103254447</c:v>
                </c:pt>
                <c:pt idx="41">
                  <c:v>0.17493732266329493</c:v>
                </c:pt>
                <c:pt idx="42">
                  <c:v>0.17451574647799492</c:v>
                </c:pt>
                <c:pt idx="43">
                  <c:v>0.17249854582557864</c:v>
                </c:pt>
                <c:pt idx="44">
                  <c:v>0.47659913491405587</c:v>
                </c:pt>
                <c:pt idx="45">
                  <c:v>0.61653920464991763</c:v>
                </c:pt>
                <c:pt idx="46">
                  <c:v>0.5247024721502751</c:v>
                </c:pt>
                <c:pt idx="47">
                  <c:v>0.75818450221002254</c:v>
                </c:pt>
                <c:pt idx="48">
                  <c:v>0.51692013921368141</c:v>
                </c:pt>
                <c:pt idx="49">
                  <c:v>0.8032253104837106</c:v>
                </c:pt>
                <c:pt idx="50">
                  <c:v>0.49819703875253879</c:v>
                </c:pt>
                <c:pt idx="51">
                  <c:v>0.80788253926270936</c:v>
                </c:pt>
                <c:pt idx="52">
                  <c:v>0.48283622609213606</c:v>
                </c:pt>
                <c:pt idx="53">
                  <c:v>0.81750385181505691</c:v>
                </c:pt>
                <c:pt idx="54">
                  <c:v>0.47279860571283572</c:v>
                </c:pt>
                <c:pt idx="55">
                  <c:v>0.8234779551458421</c:v>
                </c:pt>
                <c:pt idx="56">
                  <c:v>0.46219114249189047</c:v>
                </c:pt>
                <c:pt idx="57">
                  <c:v>0.83184754876188205</c:v>
                </c:pt>
                <c:pt idx="58">
                  <c:v>0.44987307557083739</c:v>
                </c:pt>
                <c:pt idx="59">
                  <c:v>0.83500856377025223</c:v>
                </c:pt>
                <c:pt idx="60">
                  <c:v>0.44317279892826539</c:v>
                </c:pt>
                <c:pt idx="61">
                  <c:v>0.84223933184314059</c:v>
                </c:pt>
                <c:pt idx="62">
                  <c:v>0.43403639037890251</c:v>
                </c:pt>
                <c:pt idx="63">
                  <c:v>0.84351879029890942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FF1-4BD8-A390-F0F8F29D4A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4690928"/>
        <c:axId val="1354693328"/>
      </c:scatterChart>
      <c:valAx>
        <c:axId val="1354690928"/>
        <c:scaling>
          <c:orientation val="minMax"/>
          <c:max val="180740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/>
                  <a:t>Temps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4693328"/>
        <c:crosses val="autoZero"/>
        <c:crossBetween val="midCat"/>
      </c:valAx>
      <c:valAx>
        <c:axId val="1354693328"/>
        <c:scaling>
          <c:orientation val="minMax"/>
          <c:max val="1.100000000000000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/>
                  <a:t>Fluorescence</a:t>
                </a:r>
                <a:r>
                  <a:rPr lang="fr-FR" baseline="0" dirty="0"/>
                  <a:t> (normalisée)</a:t>
                </a:r>
                <a:endParaRPr lang="fr-FR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4690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34867-CD55-4A95-853C-153B9F2206BC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94DF0-1C40-4E4C-A820-121D1B2C97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073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94DF0-1C40-4E4C-A820-121D1B2C97D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1704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A187-CAEC-429E-8FED-6A2F839427AF}" type="datetime1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10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2C01-D8F0-4314-B5FB-BC8E963B268F}" type="datetime1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575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CBBE-1BB3-4017-A1D8-99483B30589A}" type="datetime1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250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3A5F-80EF-4A66-9443-E38462BE7436}" type="datetime1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306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807F-D38E-4686-B3F0-56DFE1D1F1A3}" type="datetime1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8492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2C723-DB0C-4F5D-83DC-BD0AADEC7AB9}" type="datetime1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83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75A8-A6A8-46F8-9FAA-0770E4F43B7C}" type="datetime1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975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93BF-98B6-46A6-925B-0474F463C825}" type="datetime1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85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4965B-B8D2-44B0-B27D-7C84999CA7D0}" type="datetime1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7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09326-200F-4FAE-87F9-8AC4EE7823A2}" type="datetime1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35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826A-539C-4EA9-BF23-88927F5F01A4}" type="datetime1">
              <a:rPr lang="fr-FR" smtClean="0"/>
              <a:t>18/09/2023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23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FF51-C25E-47DB-AD5A-8CA29D45ED80}" type="datetime1">
              <a:rPr lang="fr-FR" smtClean="0"/>
              <a:t>18/09/2023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49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015F-D391-456C-AA4C-C585CA8A69B9}" type="datetime1">
              <a:rPr lang="fr-FR" smtClean="0"/>
              <a:t>18/09/2023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40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EC93-3EC0-41D1-9BBD-8F05D41B5941}" type="datetime1">
              <a:rPr lang="fr-FR" smtClean="0"/>
              <a:t>18/09/2023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993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9BB48-D2EA-4A80-B477-F4DB8AE3D0B3}" type="datetime1">
              <a:rPr lang="fr-FR" smtClean="0"/>
              <a:t>18/09/2023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32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1EA5-2B25-4D8E-B9B5-16561F0706BE}" type="datetime1">
              <a:rPr lang="fr-FR" smtClean="0"/>
              <a:t>18/09/2023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81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5469-4CF8-4466-9403-95B7E3F6F72E}" type="datetime1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D10261-F9DD-44FF-9EA1-4853BC35B0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5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6EF050C-BE20-95BF-9577-0A9C991BC045}"/>
              </a:ext>
            </a:extLst>
          </p:cNvPr>
          <p:cNvSpPr txBox="1"/>
          <p:nvPr/>
        </p:nvSpPr>
        <p:spPr>
          <a:xfrm>
            <a:off x="346423" y="1896437"/>
            <a:ext cx="961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Devices for measuring interplay between photoprotection and phototaxis in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Euglena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gracilis</a:t>
            </a:r>
            <a:endParaRPr lang="fr-FR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Image 4" descr="C:\Users\Alain\Downloads\Logo-ULG-test.png">
            <a:extLst>
              <a:ext uri="{FF2B5EF4-FFF2-40B4-BE49-F238E27FC236}">
                <a16:creationId xmlns:a16="http://schemas.microsoft.com/office/drawing/2014/main" id="{9A270A32-3F74-3749-AC05-3685E11F6F8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337" y="4232786"/>
            <a:ext cx="2154406" cy="93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4439A0D-507A-D438-3E80-FD98F4AB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12" y="5469083"/>
            <a:ext cx="2401324" cy="107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F67C12A-B1ED-D780-8397-99DE145F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85" y="5471527"/>
            <a:ext cx="916310" cy="93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85B793B-CA42-3695-2EE4-980F3E7C9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885" y="5469083"/>
            <a:ext cx="1016519" cy="107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8FE8F1-8823-2B49-9366-E992EAA35B5F}"/>
              </a:ext>
            </a:extLst>
          </p:cNvPr>
          <p:cNvSpPr txBox="1"/>
          <p:nvPr/>
        </p:nvSpPr>
        <p:spPr>
          <a:xfrm>
            <a:off x="108317" y="5704011"/>
            <a:ext cx="27873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Promotor : Pierre </a:t>
            </a:r>
            <a:r>
              <a:rPr lang="fr-FR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Cardol</a:t>
            </a:r>
            <a:endParaRPr lang="fr-FR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fr-FR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fr-F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Co-promotor : Prof. Patrick E. Meyer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58E1020-3864-E07D-069B-A68448C2B66F}"/>
              </a:ext>
            </a:extLst>
          </p:cNvPr>
          <p:cNvSpPr txBox="1"/>
          <p:nvPr/>
        </p:nvSpPr>
        <p:spPr>
          <a:xfrm>
            <a:off x="914862" y="3075129"/>
            <a:ext cx="819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 rtl="0">
              <a:spcBef>
                <a:spcPts val="0"/>
              </a:spcBef>
              <a:spcAft>
                <a:spcPts val="0"/>
              </a:spcAft>
            </a:pPr>
            <a:r>
              <a:rPr lang="fr-FR" sz="1800" b="0" u="none" strike="noStrike" dirty="0">
                <a:solidFill>
                  <a:srgbClr val="000000"/>
                </a:solidFill>
                <a:effectLst/>
                <a:latin typeface="+mj-lt"/>
              </a:rPr>
              <a:t>Alain GERVASI</a:t>
            </a:r>
            <a:br>
              <a:rPr lang="fr-FR" dirty="0">
                <a:latin typeface="+mj-lt"/>
              </a:rPr>
            </a:br>
            <a:endParaRPr lang="fr-FR" dirty="0">
              <a:latin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D448F5-0918-50A1-5D4D-80A500D79617}"/>
              </a:ext>
            </a:extLst>
          </p:cNvPr>
          <p:cNvSpPr txBox="1"/>
          <p:nvPr/>
        </p:nvSpPr>
        <p:spPr>
          <a:xfrm>
            <a:off x="4420697" y="6352271"/>
            <a:ext cx="174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BotaBotLab</a:t>
            </a:r>
            <a:b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4865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E050D7-5404-3CB2-16D2-A1340689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" y="-29915"/>
            <a:ext cx="8596668" cy="1320800"/>
          </a:xfrm>
        </p:spPr>
        <p:txBody>
          <a:bodyPr>
            <a:normAutofit/>
          </a:bodyPr>
          <a:lstStyle/>
          <a:p>
            <a:r>
              <a:rPr lang="fr-FR" u="sng" dirty="0"/>
              <a:t>New microscope module</a:t>
            </a:r>
          </a:p>
        </p:txBody>
      </p:sp>
      <p:pic>
        <p:nvPicPr>
          <p:cNvPr id="2050" name="Picture 2" descr="Aucune description disponible.">
            <a:extLst>
              <a:ext uri="{FF2B5EF4-FFF2-40B4-BE49-F238E27FC236}">
                <a16:creationId xmlns:a16="http://schemas.microsoft.com/office/drawing/2014/main" id="{D4383115-E955-970A-D3F1-F8133B34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110" y="936445"/>
            <a:ext cx="6645660" cy="498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 descr="Aucune description disponible.">
            <a:extLst>
              <a:ext uri="{FF2B5EF4-FFF2-40B4-BE49-F238E27FC236}">
                <a16:creationId xmlns:a16="http://schemas.microsoft.com/office/drawing/2014/main" id="{4FD7E96C-9F9A-EBAA-0895-7CB8E2BA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110" y="936445"/>
            <a:ext cx="6645657" cy="4985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3C9F21-500E-DB89-12E6-A9319BA39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12" y="599391"/>
            <a:ext cx="1885525" cy="5951563"/>
          </a:xfrm>
          <a:prstGeom prst="rect">
            <a:avLst/>
          </a:prstGeom>
        </p:spPr>
      </p:pic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1441C029-66FC-E818-A632-067B46722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1380" y="6474587"/>
            <a:ext cx="1150621" cy="365125"/>
          </a:xfrm>
        </p:spPr>
        <p:txBody>
          <a:bodyPr/>
          <a:lstStyle/>
          <a:p>
            <a:fld id="{5ED10261-F9DD-44FF-9EA1-4853BC35B011}" type="slidenum">
              <a:rPr lang="fr-FR" sz="2800" smtClean="0">
                <a:solidFill>
                  <a:schemeClr val="tx1"/>
                </a:solidFill>
              </a:rPr>
              <a:t>10</a:t>
            </a:fld>
            <a:endParaRPr lang="fr-F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9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E050D7-5404-3CB2-16D2-A1340689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" y="-29915"/>
            <a:ext cx="8596668" cy="1320800"/>
          </a:xfrm>
        </p:spPr>
        <p:txBody>
          <a:bodyPr>
            <a:normAutofit/>
          </a:bodyPr>
          <a:lstStyle/>
          <a:p>
            <a:r>
              <a:rPr lang="fr-FR" u="sng" dirty="0" err="1"/>
              <a:t>Lighting</a:t>
            </a:r>
            <a:r>
              <a:rPr lang="fr-FR" u="sng" dirty="0"/>
              <a:t> system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03B7E0-BEF3-1CD5-6428-938D99C81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20905" y="723784"/>
            <a:ext cx="3210119" cy="1774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9D2CE1-D941-1829-BF7E-A997FF9EB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20905" y="2610723"/>
            <a:ext cx="3203669" cy="1847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F18E8B-2E9D-BCD2-0724-B2BF49B97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68" y="723784"/>
            <a:ext cx="5614466" cy="3234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0F44ED9-8110-ACF3-8C38-F45973C97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31" y="4083338"/>
            <a:ext cx="2595806" cy="2667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811E634-B1D9-9521-9967-A83C2F718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4038" y="3917601"/>
            <a:ext cx="1903853" cy="3210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61185BFA-9E1B-AEBC-CB9E-C5CC97640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1380" y="6474587"/>
            <a:ext cx="1150621" cy="365125"/>
          </a:xfrm>
        </p:spPr>
        <p:txBody>
          <a:bodyPr/>
          <a:lstStyle/>
          <a:p>
            <a:fld id="{5ED10261-F9DD-44FF-9EA1-4853BC35B011}" type="slidenum">
              <a:rPr lang="fr-FR" sz="2800" smtClean="0">
                <a:solidFill>
                  <a:schemeClr val="tx1"/>
                </a:solidFill>
              </a:rPr>
              <a:t>11</a:t>
            </a:fld>
            <a:endParaRPr lang="fr-F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8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E050D7-5404-3CB2-16D2-A1340689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" y="-29915"/>
            <a:ext cx="8596668" cy="1320800"/>
          </a:xfrm>
        </p:spPr>
        <p:txBody>
          <a:bodyPr>
            <a:normAutofit/>
          </a:bodyPr>
          <a:lstStyle/>
          <a:p>
            <a:r>
              <a:rPr lang="fr-FR" u="sng" dirty="0"/>
              <a:t>Joint </a:t>
            </a:r>
            <a:r>
              <a:rPr lang="fr-FR" u="sng" dirty="0" err="1"/>
              <a:t>measurements</a:t>
            </a:r>
            <a:endParaRPr lang="fr-FR" u="sng" dirty="0"/>
          </a:p>
        </p:txBody>
      </p:sp>
      <p:pic>
        <p:nvPicPr>
          <p:cNvPr id="1028" name="Picture 4" descr="Aucune description disponible.">
            <a:extLst>
              <a:ext uri="{FF2B5EF4-FFF2-40B4-BE49-F238E27FC236}">
                <a16:creationId xmlns:a16="http://schemas.microsoft.com/office/drawing/2014/main" id="{BC42919E-F473-5C77-1E75-F92C0140F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07" y="1465665"/>
            <a:ext cx="4825539" cy="3620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 descr="Aucune description disponible.">
            <a:extLst>
              <a:ext uri="{FF2B5EF4-FFF2-40B4-BE49-F238E27FC236}">
                <a16:creationId xmlns:a16="http://schemas.microsoft.com/office/drawing/2014/main" id="{8224876F-6386-39B7-2AE5-68905DEC6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73" y="1407114"/>
            <a:ext cx="4870562" cy="3654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D0633F-575C-52DF-2EDA-57FEBA2FE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172" y="1407114"/>
            <a:ext cx="6540377" cy="3678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F71D8081-0A79-6FD6-8DA0-FA912AA8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1380" y="6474587"/>
            <a:ext cx="1150621" cy="365125"/>
          </a:xfrm>
        </p:spPr>
        <p:txBody>
          <a:bodyPr/>
          <a:lstStyle/>
          <a:p>
            <a:fld id="{5ED10261-F9DD-44FF-9EA1-4853BC35B011}" type="slidenum">
              <a:rPr lang="fr-FR" sz="2800" smtClean="0">
                <a:solidFill>
                  <a:schemeClr val="tx1"/>
                </a:solidFill>
              </a:rPr>
              <a:t>12</a:t>
            </a:fld>
            <a:endParaRPr lang="fr-F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2A4894-7F19-432F-5928-D815540B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74" y="2058706"/>
            <a:ext cx="9649290" cy="3224784"/>
          </a:xfrm>
        </p:spPr>
        <p:txBody>
          <a:bodyPr>
            <a:noAutofit/>
          </a:bodyPr>
          <a:lstStyle/>
          <a:p>
            <a:pPr algn="ctr"/>
            <a:r>
              <a:rPr lang="fr-FR" sz="8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fr-FR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8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8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fr-FR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2659938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EA33A3A-1AE1-C067-64AF-AAE9A6B6E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3" y="4030301"/>
            <a:ext cx="10062200" cy="2827699"/>
          </a:xfrm>
          <a:prstGeom prst="rect">
            <a:avLst/>
          </a:prstGeom>
        </p:spPr>
      </p:pic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2084D8A4-66C1-E08B-BAF1-2A9CE7E21376}"/>
              </a:ext>
            </a:extLst>
          </p:cNvPr>
          <p:cNvSpPr/>
          <p:nvPr/>
        </p:nvSpPr>
        <p:spPr>
          <a:xfrm>
            <a:off x="279945" y="5838444"/>
            <a:ext cx="9204960" cy="1042416"/>
          </a:xfrm>
          <a:custGeom>
            <a:avLst/>
            <a:gdLst>
              <a:gd name="connsiteX0" fmla="*/ 170688 w 9204960"/>
              <a:gd name="connsiteY0" fmla="*/ 1042416 h 1042416"/>
              <a:gd name="connsiteX1" fmla="*/ 0 w 9204960"/>
              <a:gd name="connsiteY1" fmla="*/ 60960 h 1042416"/>
              <a:gd name="connsiteX2" fmla="*/ 9204960 w 9204960"/>
              <a:gd name="connsiteY2" fmla="*/ 0 h 1042416"/>
              <a:gd name="connsiteX3" fmla="*/ 9034272 w 9204960"/>
              <a:gd name="connsiteY3" fmla="*/ 585216 h 1042416"/>
              <a:gd name="connsiteX4" fmla="*/ 8638032 w 9204960"/>
              <a:gd name="connsiteY4" fmla="*/ 1024128 h 1042416"/>
              <a:gd name="connsiteX5" fmla="*/ 170688 w 9204960"/>
              <a:gd name="connsiteY5" fmla="*/ 1042416 h 104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04960" h="1042416">
                <a:moveTo>
                  <a:pt x="170688" y="1042416"/>
                </a:moveTo>
                <a:lnTo>
                  <a:pt x="0" y="60960"/>
                </a:lnTo>
                <a:lnTo>
                  <a:pt x="9204960" y="0"/>
                </a:lnTo>
                <a:lnTo>
                  <a:pt x="9034272" y="585216"/>
                </a:lnTo>
                <a:lnTo>
                  <a:pt x="8638032" y="1024128"/>
                </a:lnTo>
                <a:lnTo>
                  <a:pt x="170688" y="1042416"/>
                </a:lnTo>
                <a:close/>
              </a:path>
            </a:pathLst>
          </a:custGeom>
          <a:solidFill>
            <a:srgbClr val="7AA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E050D7-5404-3CB2-16D2-A1340689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fr-FR" u="sng" dirty="0" err="1"/>
              <a:t>Context</a:t>
            </a:r>
            <a:endParaRPr lang="fr-FR" u="sng" dirty="0"/>
          </a:p>
        </p:txBody>
      </p: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27EEAA00-8FA8-A740-4DA4-880503271BCB}"/>
              </a:ext>
            </a:extLst>
          </p:cNvPr>
          <p:cNvSpPr/>
          <p:nvPr/>
        </p:nvSpPr>
        <p:spPr>
          <a:xfrm rot="10800000">
            <a:off x="3003787" y="4210811"/>
            <a:ext cx="789270" cy="2345418"/>
          </a:xfrm>
          <a:prstGeom prst="triangle">
            <a:avLst/>
          </a:prstGeom>
          <a:gradFill flip="none" rotWithShape="1">
            <a:gsLst>
              <a:gs pos="30000">
                <a:srgbClr val="594503"/>
              </a:gs>
              <a:gs pos="89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5A7D1E1-9602-A90B-7E0A-2D3FCD041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19" y="350224"/>
            <a:ext cx="3391481" cy="142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Soleil 30">
            <a:extLst>
              <a:ext uri="{FF2B5EF4-FFF2-40B4-BE49-F238E27FC236}">
                <a16:creationId xmlns:a16="http://schemas.microsoft.com/office/drawing/2014/main" id="{F57B75D8-56F9-EDE1-E537-9D531E79DE35}"/>
              </a:ext>
            </a:extLst>
          </p:cNvPr>
          <p:cNvSpPr/>
          <p:nvPr/>
        </p:nvSpPr>
        <p:spPr>
          <a:xfrm>
            <a:off x="3608407" y="569398"/>
            <a:ext cx="1736213" cy="1736213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Nuage 31">
            <a:extLst>
              <a:ext uri="{FF2B5EF4-FFF2-40B4-BE49-F238E27FC236}">
                <a16:creationId xmlns:a16="http://schemas.microsoft.com/office/drawing/2014/main" id="{DA48E494-BB01-5B45-20E2-15BA8671E014}"/>
              </a:ext>
            </a:extLst>
          </p:cNvPr>
          <p:cNvSpPr/>
          <p:nvPr/>
        </p:nvSpPr>
        <p:spPr>
          <a:xfrm>
            <a:off x="2568763" y="1278057"/>
            <a:ext cx="2113842" cy="1224281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Nuage 32">
            <a:extLst>
              <a:ext uri="{FF2B5EF4-FFF2-40B4-BE49-F238E27FC236}">
                <a16:creationId xmlns:a16="http://schemas.microsoft.com/office/drawing/2014/main" id="{954A89C3-CC3C-9C64-78BD-01E861C0BBB9}"/>
              </a:ext>
            </a:extLst>
          </p:cNvPr>
          <p:cNvSpPr/>
          <p:nvPr/>
        </p:nvSpPr>
        <p:spPr>
          <a:xfrm>
            <a:off x="4050763" y="1407885"/>
            <a:ext cx="1736213" cy="1094453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B3A052DC-1E5B-7237-8CC6-821468BC4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52" y="4187951"/>
            <a:ext cx="3344779" cy="2551850"/>
          </a:xfrm>
        </p:spPr>
        <p:txBody>
          <a:bodyPr>
            <a:no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Algae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Unicellular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 water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Photosynthetic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Motile 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5D23BF5-8D54-1CAF-6031-EAA1284E8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40" y="4962468"/>
            <a:ext cx="858945" cy="8421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8155FC-5BB3-4D4F-C38D-737747D05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819" y="1868434"/>
            <a:ext cx="4216454" cy="2345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2AD510-F2B2-DACE-5840-FD01F23F4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819" y="4296488"/>
            <a:ext cx="4216454" cy="234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2F88954-7478-3134-FAA2-4ADD8A10EEFA}"/>
              </a:ext>
            </a:extLst>
          </p:cNvPr>
          <p:cNvSpPr txBox="1"/>
          <p:nvPr/>
        </p:nvSpPr>
        <p:spPr>
          <a:xfrm>
            <a:off x="7086600" y="1840372"/>
            <a:ext cx="3664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Chlamydomonas reinhardtii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D9AA98-C292-23D5-B7B4-1555E6B1CE9E}"/>
              </a:ext>
            </a:extLst>
          </p:cNvPr>
          <p:cNvSpPr txBox="1"/>
          <p:nvPr/>
        </p:nvSpPr>
        <p:spPr>
          <a:xfrm>
            <a:off x="7086600" y="4245872"/>
            <a:ext cx="3664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Euglena</a:t>
            </a:r>
            <a:r>
              <a:rPr lang="fr-F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gracilis</a:t>
            </a:r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C5CDDD28-9FDB-5910-CDA4-B1D5FDC02D91}"/>
              </a:ext>
            </a:extLst>
          </p:cNvPr>
          <p:cNvSpPr/>
          <p:nvPr/>
        </p:nvSpPr>
        <p:spPr>
          <a:xfrm rot="10800000">
            <a:off x="5330321" y="4213853"/>
            <a:ext cx="789270" cy="2345418"/>
          </a:xfrm>
          <a:prstGeom prst="triangle">
            <a:avLst/>
          </a:prstGeom>
          <a:gradFill flip="none" rotWithShape="1">
            <a:gsLst>
              <a:gs pos="49000">
                <a:srgbClr val="04AC14"/>
              </a:gs>
              <a:gs pos="22000">
                <a:srgbClr val="FF7A01"/>
              </a:gs>
              <a:gs pos="35000">
                <a:srgbClr val="FFFF00"/>
              </a:gs>
              <a:gs pos="9000">
                <a:srgbClr val="DA0000"/>
              </a:gs>
              <a:gs pos="64000">
                <a:srgbClr val="0808FC"/>
              </a:gs>
            </a:gsLst>
            <a:lin ang="11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Éclair 7">
            <a:extLst>
              <a:ext uri="{FF2B5EF4-FFF2-40B4-BE49-F238E27FC236}">
                <a16:creationId xmlns:a16="http://schemas.microsoft.com/office/drawing/2014/main" id="{2FF45E92-FA0E-6A76-4C11-B6B4239CBD20}"/>
              </a:ext>
            </a:extLst>
          </p:cNvPr>
          <p:cNvSpPr/>
          <p:nvPr/>
        </p:nvSpPr>
        <p:spPr>
          <a:xfrm rot="20463590" flipH="1">
            <a:off x="4466311" y="4722072"/>
            <a:ext cx="1095810" cy="1075748"/>
          </a:xfrm>
          <a:prstGeom prst="lightningBol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A68EC67-602D-D36B-D1BA-362773F4284C}"/>
              </a:ext>
            </a:extLst>
          </p:cNvPr>
          <p:cNvCxnSpPr>
            <a:cxnSpLocks/>
          </p:cNvCxnSpPr>
          <p:nvPr/>
        </p:nvCxnSpPr>
        <p:spPr>
          <a:xfrm>
            <a:off x="4003931" y="4263620"/>
            <a:ext cx="0" cy="2292609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DAB7F751-D3E9-E84D-58C8-52D48EEF5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04" y="4152302"/>
            <a:ext cx="858945" cy="84210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BC34EB-7BBC-CCA0-2D42-A4A3B7DEDD6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25" y="6054442"/>
            <a:ext cx="858945" cy="842103"/>
          </a:xfrm>
          <a:prstGeom prst="rect">
            <a:avLst/>
          </a:prstGeom>
        </p:spPr>
      </p:pic>
      <p:pic>
        <p:nvPicPr>
          <p:cNvPr id="16" name="Picture 2" descr="heat waves Icon - Free PNG &amp; SVG 2076873 - Noun Project">
            <a:extLst>
              <a:ext uri="{FF2B5EF4-FFF2-40B4-BE49-F238E27FC236}">
                <a16:creationId xmlns:a16="http://schemas.microsoft.com/office/drawing/2014/main" id="{20AC2EA2-C772-5359-A565-1207F6AE5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994">
            <a:off x="3989417" y="5559086"/>
            <a:ext cx="676551" cy="6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4">
            <a:extLst>
              <a:ext uri="{FF2B5EF4-FFF2-40B4-BE49-F238E27FC236}">
                <a16:creationId xmlns:a16="http://schemas.microsoft.com/office/drawing/2014/main" id="{35AFA5B0-4361-0E48-715D-166E09C0D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1380" y="6474587"/>
            <a:ext cx="1150621" cy="365125"/>
          </a:xfrm>
        </p:spPr>
        <p:txBody>
          <a:bodyPr/>
          <a:lstStyle/>
          <a:p>
            <a:fld id="{5ED10261-F9DD-44FF-9EA1-4853BC35B011}" type="slidenum">
              <a:rPr lang="fr-FR" sz="2800" smtClean="0">
                <a:solidFill>
                  <a:schemeClr val="tx1"/>
                </a:solidFill>
              </a:rPr>
              <a:t>2</a:t>
            </a:fld>
            <a:endParaRPr lang="fr-F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1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00117 -0.1180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4.16667E-7 0.27708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4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32" grpId="0" animBg="1"/>
      <p:bldP spid="33" grpId="0" animBg="1"/>
      <p:bldP spid="9" grpId="0"/>
      <p:bldP spid="10" grpId="0"/>
      <p:bldP spid="6" grpId="0" animBg="1"/>
      <p:bldP spid="6" grpId="1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E050D7-5404-3CB2-16D2-A1340689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1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u="sng" dirty="0"/>
              <a:t>Photoprotection in general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6908F6A-DBA3-F53E-B817-1F9F5E825F6C}"/>
              </a:ext>
            </a:extLst>
          </p:cNvPr>
          <p:cNvSpPr txBox="1"/>
          <p:nvPr/>
        </p:nvSpPr>
        <p:spPr>
          <a:xfrm>
            <a:off x="-274530" y="2908441"/>
            <a:ext cx="2430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</a:t>
            </a:r>
          </a:p>
          <a:p>
            <a:pPr algn="ctr"/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D2BCCC4-8725-3DE3-D435-BB758942D8AB}"/>
              </a:ext>
            </a:extLst>
          </p:cNvPr>
          <p:cNvSpPr txBox="1"/>
          <p:nvPr/>
        </p:nvSpPr>
        <p:spPr>
          <a:xfrm>
            <a:off x="5160819" y="1022371"/>
            <a:ext cx="128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Motility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C5573B9-83BA-4DCC-726F-F6CC6308ED33}"/>
              </a:ext>
            </a:extLst>
          </p:cNvPr>
          <p:cNvSpPr txBox="1"/>
          <p:nvPr/>
        </p:nvSpPr>
        <p:spPr>
          <a:xfrm>
            <a:off x="5110911" y="5730816"/>
            <a:ext cx="2551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dissipation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FEC8FE3-6446-236A-3869-882E7B502C44}"/>
              </a:ext>
            </a:extLst>
          </p:cNvPr>
          <p:cNvCxnSpPr>
            <a:cxnSpLocks/>
            <a:stCxn id="3" idx="2"/>
          </p:cNvCxnSpPr>
          <p:nvPr/>
        </p:nvCxnSpPr>
        <p:spPr>
          <a:xfrm flipV="1">
            <a:off x="2848148" y="1788877"/>
            <a:ext cx="2842023" cy="106819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1C1194C-FE2A-7D17-EFE8-900F3C09E6DA}"/>
              </a:ext>
            </a:extLst>
          </p:cNvPr>
          <p:cNvCxnSpPr>
            <a:cxnSpLocks/>
            <a:stCxn id="3" idx="1"/>
          </p:cNvCxnSpPr>
          <p:nvPr/>
        </p:nvCxnSpPr>
        <p:spPr>
          <a:xfrm>
            <a:off x="2915263" y="3741219"/>
            <a:ext cx="2774908" cy="1622918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C72316C-8926-12A1-5AA9-9244B0D5C995}"/>
              </a:ext>
            </a:extLst>
          </p:cNvPr>
          <p:cNvCxnSpPr>
            <a:cxnSpLocks/>
          </p:cNvCxnSpPr>
          <p:nvPr/>
        </p:nvCxnSpPr>
        <p:spPr>
          <a:xfrm flipH="1">
            <a:off x="6322661" y="2295908"/>
            <a:ext cx="237" cy="2728353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8D7A43AD-D629-CCE6-C982-CF332195C863}"/>
              </a:ext>
            </a:extLst>
          </p:cNvPr>
          <p:cNvSpPr txBox="1"/>
          <p:nvPr/>
        </p:nvSpPr>
        <p:spPr>
          <a:xfrm>
            <a:off x="3723809" y="1159902"/>
            <a:ext cx="601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72226E34-0A24-CD87-56B0-982F35D1EBEA}"/>
              </a:ext>
            </a:extLst>
          </p:cNvPr>
          <p:cNvSpPr txBox="1"/>
          <p:nvPr/>
        </p:nvSpPr>
        <p:spPr>
          <a:xfrm>
            <a:off x="3711157" y="4358544"/>
            <a:ext cx="601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AC3799A0-D124-0941-3EB8-07905ED3E427}"/>
              </a:ext>
            </a:extLst>
          </p:cNvPr>
          <p:cNvSpPr txBox="1"/>
          <p:nvPr/>
        </p:nvSpPr>
        <p:spPr>
          <a:xfrm>
            <a:off x="6438222" y="2857612"/>
            <a:ext cx="601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FF65756-FBA8-6F8E-71B6-A1FC90F3BA84}"/>
              </a:ext>
            </a:extLst>
          </p:cNvPr>
          <p:cNvSpPr txBox="1"/>
          <p:nvPr/>
        </p:nvSpPr>
        <p:spPr>
          <a:xfrm>
            <a:off x="4531235" y="2761653"/>
            <a:ext cx="601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D8AA412-47FE-CA34-0137-8FAF96F74782}"/>
              </a:ext>
            </a:extLst>
          </p:cNvPr>
          <p:cNvGrpSpPr/>
          <p:nvPr/>
        </p:nvGrpSpPr>
        <p:grpSpPr>
          <a:xfrm>
            <a:off x="1786664" y="2703190"/>
            <a:ext cx="1285553" cy="1241501"/>
            <a:chOff x="1735067" y="2483083"/>
            <a:chExt cx="1285553" cy="124150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979EB8E-1E55-4805-4640-69FFB85EE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73584">
              <a:off x="1754288" y="2483083"/>
              <a:ext cx="1266332" cy="1241501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BBB62C7-41B2-A9A0-A366-26074664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067" y="2892922"/>
              <a:ext cx="763751" cy="381876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B164B7A-8913-F05F-FCB4-6D4B40521163}"/>
              </a:ext>
            </a:extLst>
          </p:cNvPr>
          <p:cNvGrpSpPr/>
          <p:nvPr/>
        </p:nvGrpSpPr>
        <p:grpSpPr>
          <a:xfrm>
            <a:off x="5264958" y="4300682"/>
            <a:ext cx="1989692" cy="1743005"/>
            <a:chOff x="5136083" y="4468179"/>
            <a:chExt cx="1989692" cy="174300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64CC7FC-0CB2-781F-66B8-3DF48BF36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73584">
              <a:off x="5859443" y="4969683"/>
              <a:ext cx="1266332" cy="1241501"/>
            </a:xfrm>
            <a:prstGeom prst="rect">
              <a:avLst/>
            </a:prstGeom>
          </p:spPr>
        </p:pic>
        <p:pic>
          <p:nvPicPr>
            <p:cNvPr id="13" name="Picture 2" descr="heat waves Icon - Free PNG &amp; SVG 2076873 - Noun Project">
              <a:extLst>
                <a:ext uri="{FF2B5EF4-FFF2-40B4-BE49-F238E27FC236}">
                  <a16:creationId xmlns:a16="http://schemas.microsoft.com/office/drawing/2014/main" id="{EDB19A93-3A17-DBBE-983D-1215B87A5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36994">
              <a:off x="5136083" y="4468179"/>
              <a:ext cx="988619" cy="988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1CE2698-0FBA-86D7-2399-5EE8C3B6C7C5}"/>
              </a:ext>
            </a:extLst>
          </p:cNvPr>
          <p:cNvGrpSpPr/>
          <p:nvPr/>
        </p:nvGrpSpPr>
        <p:grpSpPr>
          <a:xfrm>
            <a:off x="5939186" y="860802"/>
            <a:ext cx="1629187" cy="1581571"/>
            <a:chOff x="5859442" y="295913"/>
            <a:chExt cx="1629187" cy="1581571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CAC19C1E-7338-60E9-D282-56159CA50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73584">
              <a:off x="5859442" y="635983"/>
              <a:ext cx="1266332" cy="1241501"/>
            </a:xfrm>
            <a:prstGeom prst="rect">
              <a:avLst/>
            </a:prstGeom>
          </p:spPr>
        </p:pic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6A2191E4-40AA-0724-FF96-8BA698D3EE4F}"/>
                </a:ext>
              </a:extLst>
            </p:cNvPr>
            <p:cNvSpPr/>
            <p:nvPr/>
          </p:nvSpPr>
          <p:spPr>
            <a:xfrm>
              <a:off x="6767777" y="949780"/>
              <a:ext cx="583293" cy="583293"/>
            </a:xfrm>
            <a:prstGeom prst="arc">
              <a:avLst>
                <a:gd name="adj1" fmla="val 2926679"/>
                <a:gd name="adj2" fmla="val 676159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9E62725D-A703-3DE5-B9BD-42D18D312DBC}"/>
                </a:ext>
              </a:extLst>
            </p:cNvPr>
            <p:cNvSpPr/>
            <p:nvPr/>
          </p:nvSpPr>
          <p:spPr>
            <a:xfrm>
              <a:off x="5929678" y="295913"/>
              <a:ext cx="1558951" cy="914400"/>
            </a:xfrm>
            <a:prstGeom prst="arc">
              <a:avLst>
                <a:gd name="adj1" fmla="val 348137"/>
                <a:gd name="adj2" fmla="val 5213802"/>
              </a:avLst>
            </a:prstGeom>
            <a:ln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07F42D59-0F40-12A3-A0F7-84BEB966646F}"/>
                </a:ext>
              </a:extLst>
            </p:cNvPr>
            <p:cNvSpPr/>
            <p:nvPr/>
          </p:nvSpPr>
          <p:spPr>
            <a:xfrm rot="3344334">
              <a:off x="6820596" y="1015824"/>
              <a:ext cx="563109" cy="277972"/>
            </a:xfrm>
            <a:prstGeom prst="arc">
              <a:avLst>
                <a:gd name="adj1" fmla="val 12886359"/>
                <a:gd name="adj2" fmla="val 11457348"/>
              </a:avLst>
            </a:prstGeom>
            <a:ln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B4EB0E2-C754-EF68-262F-71C6C53059AE}"/>
                </a:ext>
              </a:extLst>
            </p:cNvPr>
            <p:cNvSpPr/>
            <p:nvPr/>
          </p:nvSpPr>
          <p:spPr>
            <a:xfrm>
              <a:off x="6799433" y="1011291"/>
              <a:ext cx="583293" cy="583293"/>
            </a:xfrm>
            <a:prstGeom prst="arc">
              <a:avLst>
                <a:gd name="adj1" fmla="val 2926679"/>
                <a:gd name="adj2" fmla="val 676159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B729F3E9-5821-38B4-2BD2-EB04EB74B4AE}"/>
                </a:ext>
              </a:extLst>
            </p:cNvPr>
            <p:cNvSpPr/>
            <p:nvPr/>
          </p:nvSpPr>
          <p:spPr>
            <a:xfrm rot="9802646">
              <a:off x="6564658" y="579355"/>
              <a:ext cx="583293" cy="583293"/>
            </a:xfrm>
            <a:prstGeom prst="arc">
              <a:avLst>
                <a:gd name="adj1" fmla="val 2926679"/>
                <a:gd name="adj2" fmla="val 676159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68D6C396-3493-4B4F-825B-7B4E8EADCCFF}"/>
                </a:ext>
              </a:extLst>
            </p:cNvPr>
            <p:cNvSpPr/>
            <p:nvPr/>
          </p:nvSpPr>
          <p:spPr>
            <a:xfrm rot="9802646">
              <a:off x="6596314" y="640866"/>
              <a:ext cx="583293" cy="583293"/>
            </a:xfrm>
            <a:prstGeom prst="arc">
              <a:avLst>
                <a:gd name="adj1" fmla="val 2926679"/>
                <a:gd name="adj2" fmla="val 676159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41CCC1FF-5D61-9864-AC52-86A6D8F0BA36}"/>
              </a:ext>
            </a:extLst>
          </p:cNvPr>
          <p:cNvSpPr txBox="1"/>
          <p:nvPr/>
        </p:nvSpPr>
        <p:spPr>
          <a:xfrm>
            <a:off x="7486472" y="3079406"/>
            <a:ext cx="2746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</a:t>
            </a:r>
          </a:p>
          <a:p>
            <a:pPr algn="ctr"/>
            <a:r>
              <a:rPr lang="fr-FR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endParaRPr lang="fr-FR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E3363417-B0AC-C961-5339-60EACE7BF9F1}"/>
              </a:ext>
            </a:extLst>
          </p:cNvPr>
          <p:cNvSpPr/>
          <p:nvPr/>
        </p:nvSpPr>
        <p:spPr>
          <a:xfrm flipV="1">
            <a:off x="5425647" y="2635784"/>
            <a:ext cx="3434057" cy="2728353"/>
          </a:xfrm>
          <a:prstGeom prst="arc">
            <a:avLst>
              <a:gd name="adj1" fmla="val 16063148"/>
              <a:gd name="adj2" fmla="val 233700"/>
            </a:avLst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lèche : haut 69">
            <a:extLst>
              <a:ext uri="{FF2B5EF4-FFF2-40B4-BE49-F238E27FC236}">
                <a16:creationId xmlns:a16="http://schemas.microsoft.com/office/drawing/2014/main" id="{103C8AF2-CD04-11DD-FBEC-3C3CE125B311}"/>
              </a:ext>
            </a:extLst>
          </p:cNvPr>
          <p:cNvSpPr/>
          <p:nvPr/>
        </p:nvSpPr>
        <p:spPr>
          <a:xfrm>
            <a:off x="460082" y="5681983"/>
            <a:ext cx="491694" cy="601817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1" name="Flèche : haut 70">
            <a:extLst>
              <a:ext uri="{FF2B5EF4-FFF2-40B4-BE49-F238E27FC236}">
                <a16:creationId xmlns:a16="http://schemas.microsoft.com/office/drawing/2014/main" id="{7E7B1DF4-4483-6623-753F-2E829634AA88}"/>
              </a:ext>
            </a:extLst>
          </p:cNvPr>
          <p:cNvSpPr/>
          <p:nvPr/>
        </p:nvSpPr>
        <p:spPr>
          <a:xfrm>
            <a:off x="2469968" y="5711536"/>
            <a:ext cx="491694" cy="601817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Flèche : haut 71">
            <a:extLst>
              <a:ext uri="{FF2B5EF4-FFF2-40B4-BE49-F238E27FC236}">
                <a16:creationId xmlns:a16="http://schemas.microsoft.com/office/drawing/2014/main" id="{42C94EFF-296E-FF82-30D2-5BD5750B2464}"/>
              </a:ext>
            </a:extLst>
          </p:cNvPr>
          <p:cNvSpPr/>
          <p:nvPr/>
        </p:nvSpPr>
        <p:spPr>
          <a:xfrm>
            <a:off x="1465025" y="5693041"/>
            <a:ext cx="491694" cy="601817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Flèche : haut 72">
            <a:extLst>
              <a:ext uri="{FF2B5EF4-FFF2-40B4-BE49-F238E27FC236}">
                <a16:creationId xmlns:a16="http://schemas.microsoft.com/office/drawing/2014/main" id="{E09A6EBB-2AF1-ED8F-510E-35E34E592F10}"/>
              </a:ext>
            </a:extLst>
          </p:cNvPr>
          <p:cNvSpPr/>
          <p:nvPr/>
        </p:nvSpPr>
        <p:spPr>
          <a:xfrm>
            <a:off x="3474910" y="5711536"/>
            <a:ext cx="491694" cy="601817"/>
          </a:xfrm>
          <a:prstGeom prst="upArrow">
            <a:avLst/>
          </a:prstGeom>
          <a:solidFill>
            <a:srgbClr val="00B0F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space réservé du contenu 2">
            <a:extLst>
              <a:ext uri="{FF2B5EF4-FFF2-40B4-BE49-F238E27FC236}">
                <a16:creationId xmlns:a16="http://schemas.microsoft.com/office/drawing/2014/main" id="{39302A52-F504-72DA-78B9-57A0498E5F3C}"/>
              </a:ext>
            </a:extLst>
          </p:cNvPr>
          <p:cNvSpPr txBox="1">
            <a:spLocks/>
          </p:cNvSpPr>
          <p:nvPr/>
        </p:nvSpPr>
        <p:spPr>
          <a:xfrm>
            <a:off x="311177" y="6308123"/>
            <a:ext cx="840682" cy="376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</a:t>
            </a:r>
          </a:p>
        </p:txBody>
      </p:sp>
      <p:sp>
        <p:nvSpPr>
          <p:cNvPr id="75" name="Espace réservé du contenu 2">
            <a:extLst>
              <a:ext uri="{FF2B5EF4-FFF2-40B4-BE49-F238E27FC236}">
                <a16:creationId xmlns:a16="http://schemas.microsoft.com/office/drawing/2014/main" id="{318DC108-A5DE-7918-0ADD-DDAB050B6DFE}"/>
              </a:ext>
            </a:extLst>
          </p:cNvPr>
          <p:cNvSpPr txBox="1">
            <a:spLocks/>
          </p:cNvSpPr>
          <p:nvPr/>
        </p:nvSpPr>
        <p:spPr>
          <a:xfrm>
            <a:off x="691956" y="6239262"/>
            <a:ext cx="2037831" cy="542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composition</a:t>
            </a:r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AE7CF561-847D-587A-429D-4534B0F7DB12}"/>
              </a:ext>
            </a:extLst>
          </p:cNvPr>
          <p:cNvSpPr/>
          <p:nvPr/>
        </p:nvSpPr>
        <p:spPr>
          <a:xfrm>
            <a:off x="464521" y="4757355"/>
            <a:ext cx="3499136" cy="8309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factors</a:t>
            </a:r>
          </a:p>
        </p:txBody>
      </p:sp>
      <p:sp>
        <p:nvSpPr>
          <p:cNvPr id="77" name="Espace réservé du contenu 2">
            <a:extLst>
              <a:ext uri="{FF2B5EF4-FFF2-40B4-BE49-F238E27FC236}">
                <a16:creationId xmlns:a16="http://schemas.microsoft.com/office/drawing/2014/main" id="{975C971E-83DA-4D66-28D5-DC49221B0AB2}"/>
              </a:ext>
            </a:extLst>
          </p:cNvPr>
          <p:cNvSpPr txBox="1">
            <a:spLocks/>
          </p:cNvSpPr>
          <p:nvPr/>
        </p:nvSpPr>
        <p:spPr>
          <a:xfrm>
            <a:off x="2295474" y="6324224"/>
            <a:ext cx="840682" cy="376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Temp.</a:t>
            </a:r>
          </a:p>
        </p:txBody>
      </p:sp>
      <p:sp>
        <p:nvSpPr>
          <p:cNvPr id="78" name="Espace réservé du contenu 2">
            <a:extLst>
              <a:ext uri="{FF2B5EF4-FFF2-40B4-BE49-F238E27FC236}">
                <a16:creationId xmlns:a16="http://schemas.microsoft.com/office/drawing/2014/main" id="{C81C9BDE-5B10-9238-F9B7-3A170EE063A6}"/>
              </a:ext>
            </a:extLst>
          </p:cNvPr>
          <p:cNvSpPr txBox="1">
            <a:spLocks/>
          </p:cNvSpPr>
          <p:nvPr/>
        </p:nvSpPr>
        <p:spPr>
          <a:xfrm>
            <a:off x="3240569" y="6322296"/>
            <a:ext cx="960375" cy="376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Forme libre : forme 78">
            <a:extLst>
              <a:ext uri="{FF2B5EF4-FFF2-40B4-BE49-F238E27FC236}">
                <a16:creationId xmlns:a16="http://schemas.microsoft.com/office/drawing/2014/main" id="{EC8DC7DB-12D6-2C31-DA55-B99293FFF026}"/>
              </a:ext>
            </a:extLst>
          </p:cNvPr>
          <p:cNvSpPr/>
          <p:nvPr/>
        </p:nvSpPr>
        <p:spPr>
          <a:xfrm>
            <a:off x="2155721" y="3519332"/>
            <a:ext cx="2530160" cy="1186484"/>
          </a:xfrm>
          <a:custGeom>
            <a:avLst/>
            <a:gdLst>
              <a:gd name="connsiteX0" fmla="*/ 180 w 2289898"/>
              <a:gd name="connsiteY0" fmla="*/ 1144859 h 1144859"/>
              <a:gd name="connsiteX1" fmla="*/ 230639 w 2289898"/>
              <a:gd name="connsiteY1" fmla="*/ 646771 h 1144859"/>
              <a:gd name="connsiteX2" fmla="*/ 1397800 w 2289898"/>
              <a:gd name="connsiteY2" fmla="*/ 631903 h 1144859"/>
              <a:gd name="connsiteX3" fmla="*/ 2289898 w 2289898"/>
              <a:gd name="connsiteY3" fmla="*/ 0 h 114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9898" h="1144859">
                <a:moveTo>
                  <a:pt x="180" y="1144859"/>
                </a:moveTo>
                <a:cubicBezTo>
                  <a:pt x="-1059" y="938561"/>
                  <a:pt x="-2298" y="732264"/>
                  <a:pt x="230639" y="646771"/>
                </a:cubicBezTo>
                <a:cubicBezTo>
                  <a:pt x="463576" y="561278"/>
                  <a:pt x="1054590" y="739698"/>
                  <a:pt x="1397800" y="631903"/>
                </a:cubicBezTo>
                <a:cubicBezTo>
                  <a:pt x="1741010" y="524108"/>
                  <a:pt x="2289898" y="0"/>
                  <a:pt x="2289898" y="0"/>
                </a:cubicBezTo>
              </a:path>
            </a:pathLst>
          </a:custGeom>
          <a:ln w="127000">
            <a:solidFill>
              <a:srgbClr val="932313"/>
            </a:solidFill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8F08CC04-805B-934A-8F9E-B76C9A0BE494}"/>
              </a:ext>
            </a:extLst>
          </p:cNvPr>
          <p:cNvSpPr/>
          <p:nvPr/>
        </p:nvSpPr>
        <p:spPr>
          <a:xfrm>
            <a:off x="5425647" y="1786941"/>
            <a:ext cx="3434057" cy="2448937"/>
          </a:xfrm>
          <a:prstGeom prst="arc">
            <a:avLst>
              <a:gd name="adj1" fmla="val 17059757"/>
              <a:gd name="adj2" fmla="val 233700"/>
            </a:avLst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771CCC5-99A0-0FF0-96AA-11C08A81032E}"/>
              </a:ext>
            </a:extLst>
          </p:cNvPr>
          <p:cNvSpPr txBox="1"/>
          <p:nvPr/>
        </p:nvSpPr>
        <p:spPr>
          <a:xfrm>
            <a:off x="7298938" y="2574273"/>
            <a:ext cx="315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ED3A884-51A9-705B-FB01-C1131E8BCEC0}"/>
              </a:ext>
            </a:extLst>
          </p:cNvPr>
          <p:cNvSpPr txBox="1"/>
          <p:nvPr/>
        </p:nvSpPr>
        <p:spPr>
          <a:xfrm>
            <a:off x="7298705" y="3257788"/>
            <a:ext cx="315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Efficiency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EFB9B0C-548D-BD9D-9AC3-542D92BC6A3A}"/>
              </a:ext>
            </a:extLst>
          </p:cNvPr>
          <p:cNvSpPr txBox="1"/>
          <p:nvPr/>
        </p:nvSpPr>
        <p:spPr>
          <a:xfrm>
            <a:off x="7297167" y="3922788"/>
            <a:ext cx="315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Interactions</a:t>
            </a:r>
          </a:p>
        </p:txBody>
      </p:sp>
      <p:sp>
        <p:nvSpPr>
          <p:cNvPr id="19" name="Espace réservé du numéro de diapositive 4">
            <a:extLst>
              <a:ext uri="{FF2B5EF4-FFF2-40B4-BE49-F238E27FC236}">
                <a16:creationId xmlns:a16="http://schemas.microsoft.com/office/drawing/2014/main" id="{51AC7049-6A21-76E4-D0D4-AE64E85A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1380" y="6474587"/>
            <a:ext cx="1150621" cy="365125"/>
          </a:xfrm>
        </p:spPr>
        <p:txBody>
          <a:bodyPr/>
          <a:lstStyle/>
          <a:p>
            <a:fld id="{5ED10261-F9DD-44FF-9EA1-4853BC35B011}" type="slidenum">
              <a:rPr lang="fr-FR" sz="2800" smtClean="0">
                <a:solidFill>
                  <a:schemeClr val="tx1"/>
                </a:solidFill>
              </a:rPr>
              <a:t>3</a:t>
            </a:fld>
            <a:endParaRPr lang="fr-F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58" grpId="0"/>
      <p:bldP spid="58" grpId="1"/>
      <p:bldP spid="60" grpId="0"/>
      <p:bldP spid="60" grpId="1"/>
      <p:bldP spid="63" grpId="0"/>
      <p:bldP spid="63" grpId="1"/>
      <p:bldP spid="67" grpId="0"/>
      <p:bldP spid="43" grpId="0"/>
      <p:bldP spid="45" grpId="0" animBg="1"/>
      <p:bldP spid="70" grpId="0" animBg="1"/>
      <p:bldP spid="71" grpId="0" animBg="1"/>
      <p:bldP spid="72" grpId="0" animBg="1"/>
      <p:bldP spid="73" grpId="0" animBg="1"/>
      <p:bldP spid="74" grpId="0"/>
      <p:bldP spid="75" grpId="0"/>
      <p:bldP spid="76" grpId="0" animBg="1"/>
      <p:bldP spid="77" grpId="0"/>
      <p:bldP spid="78" grpId="0"/>
      <p:bldP spid="79" grpId="0" animBg="1"/>
      <p:bldP spid="4" grpId="0" animBg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0F82CD11-769B-DF4E-F753-2A49C71BC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88" y="3648500"/>
            <a:ext cx="5593505" cy="314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5E050D7-5404-3CB2-16D2-A1340689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" y="-29915"/>
            <a:ext cx="8596668" cy="1320800"/>
          </a:xfrm>
        </p:spPr>
        <p:txBody>
          <a:bodyPr>
            <a:normAutofit/>
          </a:bodyPr>
          <a:lstStyle/>
          <a:p>
            <a:r>
              <a:rPr lang="fr-FR" sz="4000" u="sng" dirty="0"/>
              <a:t>PSII fluorescence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ADBFC36-9381-4307-10D2-D236035F5707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1024134" y="1649454"/>
            <a:ext cx="0" cy="220954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Éclair 8">
            <a:extLst>
              <a:ext uri="{FF2B5EF4-FFF2-40B4-BE49-F238E27FC236}">
                <a16:creationId xmlns:a16="http://schemas.microsoft.com/office/drawing/2014/main" id="{757355B8-E8B4-6D98-5D5C-4EEE76B387C3}"/>
              </a:ext>
            </a:extLst>
          </p:cNvPr>
          <p:cNvSpPr/>
          <p:nvPr/>
        </p:nvSpPr>
        <p:spPr>
          <a:xfrm>
            <a:off x="258465" y="3489181"/>
            <a:ext cx="441306" cy="525780"/>
          </a:xfrm>
          <a:prstGeom prst="lightningBol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228928-8F4B-08F5-BB9F-72894AF2900B}"/>
              </a:ext>
            </a:extLst>
          </p:cNvPr>
          <p:cNvSpPr txBox="1"/>
          <p:nvPr/>
        </p:nvSpPr>
        <p:spPr>
          <a:xfrm>
            <a:off x="413331" y="998497"/>
            <a:ext cx="122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3C9BD0BA-927F-FFA6-F091-2F7DC0118B5E}"/>
              </a:ext>
            </a:extLst>
          </p:cNvPr>
          <p:cNvSpPr/>
          <p:nvPr/>
        </p:nvSpPr>
        <p:spPr>
          <a:xfrm>
            <a:off x="644759" y="1290884"/>
            <a:ext cx="1980144" cy="2834197"/>
          </a:xfrm>
          <a:prstGeom prst="arc">
            <a:avLst>
              <a:gd name="adj1" fmla="val 16200000"/>
              <a:gd name="adj2" fmla="val 5630759"/>
            </a:avLst>
          </a:prstGeom>
          <a:ln w="762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A854EE-8B9F-CDD0-ED7C-EDAE234EF4C6}"/>
              </a:ext>
            </a:extLst>
          </p:cNvPr>
          <p:cNvSpPr txBox="1"/>
          <p:nvPr/>
        </p:nvSpPr>
        <p:spPr>
          <a:xfrm>
            <a:off x="582174" y="3858999"/>
            <a:ext cx="883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</a:t>
            </a:r>
            <a:endParaRPr lang="fr-FR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D110E22C-C473-D706-1BCC-FFD62F9C5153}"/>
              </a:ext>
            </a:extLst>
          </p:cNvPr>
          <p:cNvSpPr/>
          <p:nvPr/>
        </p:nvSpPr>
        <p:spPr>
          <a:xfrm>
            <a:off x="2257745" y="744272"/>
            <a:ext cx="1443573" cy="1320800"/>
          </a:xfrm>
          <a:prstGeom prst="arc">
            <a:avLst>
              <a:gd name="adj1" fmla="val 4700003"/>
              <a:gd name="adj2" fmla="val 8646985"/>
            </a:avLst>
          </a:prstGeom>
          <a:ln w="762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3A8EA8F-24F8-DDF4-ACA5-5E3C22F07D7A}"/>
              </a:ext>
            </a:extLst>
          </p:cNvPr>
          <p:cNvSpPr txBox="1"/>
          <p:nvPr/>
        </p:nvSpPr>
        <p:spPr>
          <a:xfrm>
            <a:off x="3169919" y="1792657"/>
            <a:ext cx="315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Fluorescence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D817623C-6939-0EC2-982C-E5D82B9E2D98}"/>
              </a:ext>
            </a:extLst>
          </p:cNvPr>
          <p:cNvSpPr/>
          <p:nvPr/>
        </p:nvSpPr>
        <p:spPr>
          <a:xfrm>
            <a:off x="2550700" y="1999667"/>
            <a:ext cx="882210" cy="534772"/>
          </a:xfrm>
          <a:prstGeom prst="arc">
            <a:avLst>
              <a:gd name="adj1" fmla="val 3869758"/>
              <a:gd name="adj2" fmla="val 9562909"/>
            </a:avLst>
          </a:prstGeom>
          <a:ln w="762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4FC2DAE-5913-9995-4010-E778B0B0BD76}"/>
              </a:ext>
            </a:extLst>
          </p:cNvPr>
          <p:cNvSpPr txBox="1"/>
          <p:nvPr/>
        </p:nvSpPr>
        <p:spPr>
          <a:xfrm>
            <a:off x="3169919" y="2303951"/>
            <a:ext cx="3383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Photochemistry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0A61EEC-1119-6181-A99B-5A681D48071E}"/>
              </a:ext>
            </a:extLst>
          </p:cNvPr>
          <p:cNvSpPr txBox="1"/>
          <p:nvPr/>
        </p:nvSpPr>
        <p:spPr>
          <a:xfrm>
            <a:off x="3169919" y="2762805"/>
            <a:ext cx="2893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 (NPQ)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E66D2454-0400-CA2C-3C01-8A926B6F25C4}"/>
              </a:ext>
            </a:extLst>
          </p:cNvPr>
          <p:cNvSpPr/>
          <p:nvPr/>
        </p:nvSpPr>
        <p:spPr>
          <a:xfrm>
            <a:off x="2550700" y="2520765"/>
            <a:ext cx="869936" cy="534772"/>
          </a:xfrm>
          <a:prstGeom prst="arc">
            <a:avLst>
              <a:gd name="adj1" fmla="val 3869758"/>
              <a:gd name="adj2" fmla="val 9562909"/>
            </a:avLst>
          </a:prstGeom>
          <a:ln w="762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F988B1E-B1A4-E6A5-55A2-3B9D3CACA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87" y="3648500"/>
            <a:ext cx="5593507" cy="3146347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E20D31D-0421-48DD-A389-BDB2F41EBC47}"/>
              </a:ext>
            </a:extLst>
          </p:cNvPr>
          <p:cNvCxnSpPr>
            <a:stCxn id="4" idx="2"/>
            <a:endCxn id="14" idx="1"/>
          </p:cNvCxnSpPr>
          <p:nvPr/>
        </p:nvCxnSpPr>
        <p:spPr>
          <a:xfrm>
            <a:off x="1024134" y="4443774"/>
            <a:ext cx="1663354" cy="7779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>
            <a:extLst>
              <a:ext uri="{FF2B5EF4-FFF2-40B4-BE49-F238E27FC236}">
                <a16:creationId xmlns:a16="http://schemas.microsoft.com/office/drawing/2014/main" id="{18D522AB-0F07-A14E-B68E-BF4F84F23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490" y="707320"/>
            <a:ext cx="4564761" cy="2353056"/>
          </a:xfrm>
          <a:prstGeom prst="rect">
            <a:avLst/>
          </a:prstGeom>
          <a:effectLst>
            <a:glow rad="38100">
              <a:schemeClr val="bg1">
                <a:alpha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0DFC95C-7378-72BB-1714-0203107F4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8422125" y="822704"/>
            <a:ext cx="2667505" cy="5994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8880AEF6-6BEA-B5EF-F461-15860EB1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1380" y="6474587"/>
            <a:ext cx="1150621" cy="365125"/>
          </a:xfrm>
        </p:spPr>
        <p:txBody>
          <a:bodyPr/>
          <a:lstStyle/>
          <a:p>
            <a:fld id="{5ED10261-F9DD-44FF-9EA1-4853BC35B011}" type="slidenum">
              <a:rPr lang="fr-FR" sz="2800" smtClean="0">
                <a:solidFill>
                  <a:schemeClr val="tx1"/>
                </a:solidFill>
              </a:rPr>
              <a:t>4</a:t>
            </a:fld>
            <a:endParaRPr lang="fr-F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/>
      <p:bldP spid="29" grpId="0" animBg="1"/>
      <p:bldP spid="30" grpId="0"/>
      <p:bldP spid="34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7584F2-EEDE-BE06-F92F-7A58BCEFE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780" y="9256"/>
            <a:ext cx="11353800" cy="668496"/>
          </a:xfrm>
        </p:spPr>
        <p:txBody>
          <a:bodyPr/>
          <a:lstStyle/>
          <a:p>
            <a:r>
              <a:rPr lang="fr-FR" u="sng" dirty="0"/>
              <a:t>Fluorescence </a:t>
            </a:r>
            <a:r>
              <a:rPr lang="fr-FR" u="sng" dirty="0" err="1"/>
              <a:t>measurement</a:t>
            </a:r>
            <a:endParaRPr lang="fr-FR" u="sng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364CF06-B39B-05FD-35D9-EE3CD6A4BD74}"/>
              </a:ext>
            </a:extLst>
          </p:cNvPr>
          <p:cNvCxnSpPr>
            <a:cxnSpLocks/>
          </p:cNvCxnSpPr>
          <p:nvPr/>
        </p:nvCxnSpPr>
        <p:spPr>
          <a:xfrm flipH="1">
            <a:off x="457984" y="5355101"/>
            <a:ext cx="8046720" cy="0"/>
          </a:xfrm>
          <a:prstGeom prst="line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ECA167A-97CA-9DF3-D150-469305CEC941}"/>
              </a:ext>
            </a:extLst>
          </p:cNvPr>
          <p:cNvCxnSpPr>
            <a:cxnSpLocks/>
          </p:cNvCxnSpPr>
          <p:nvPr/>
        </p:nvCxnSpPr>
        <p:spPr>
          <a:xfrm>
            <a:off x="457984" y="1015218"/>
            <a:ext cx="0" cy="4339883"/>
          </a:xfrm>
          <a:prstGeom prst="line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3D36F18-B97C-B728-B1BC-E52A2B2AC493}"/>
              </a:ext>
            </a:extLst>
          </p:cNvPr>
          <p:cNvCxnSpPr>
            <a:cxnSpLocks/>
          </p:cNvCxnSpPr>
          <p:nvPr/>
        </p:nvCxnSpPr>
        <p:spPr>
          <a:xfrm>
            <a:off x="512299" y="5195081"/>
            <a:ext cx="590843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7CBD2A6-B973-FF94-003B-0185BFCDE4EF}"/>
              </a:ext>
            </a:extLst>
          </p:cNvPr>
          <p:cNvCxnSpPr>
            <a:cxnSpLocks/>
          </p:cNvCxnSpPr>
          <p:nvPr/>
        </p:nvCxnSpPr>
        <p:spPr>
          <a:xfrm flipV="1">
            <a:off x="1103142" y="1417320"/>
            <a:ext cx="8407" cy="3777761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E41CF4BB-F4A6-F2DC-4710-E656656BD59B}"/>
              </a:ext>
            </a:extLst>
          </p:cNvPr>
          <p:cNvSpPr/>
          <p:nvPr/>
        </p:nvSpPr>
        <p:spPr>
          <a:xfrm>
            <a:off x="1111549" y="-1380393"/>
            <a:ext cx="759653" cy="6575472"/>
          </a:xfrm>
          <a:prstGeom prst="arc">
            <a:avLst>
              <a:gd name="adj1" fmla="val 5418011"/>
              <a:gd name="adj2" fmla="val 10981627"/>
            </a:avLst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CAC24DB5-0145-A0D0-F742-99566AEDD126}"/>
              </a:ext>
            </a:extLst>
          </p:cNvPr>
          <p:cNvCxnSpPr>
            <a:cxnSpLocks/>
          </p:cNvCxnSpPr>
          <p:nvPr/>
        </p:nvCxnSpPr>
        <p:spPr>
          <a:xfrm>
            <a:off x="1481014" y="5195081"/>
            <a:ext cx="590843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7C6A2BB-CCB0-D750-1569-6E5FFEE2DD64}"/>
              </a:ext>
            </a:extLst>
          </p:cNvPr>
          <p:cNvCxnSpPr>
            <a:cxnSpLocks/>
          </p:cNvCxnSpPr>
          <p:nvPr/>
        </p:nvCxnSpPr>
        <p:spPr>
          <a:xfrm flipV="1">
            <a:off x="2071857" y="2506980"/>
            <a:ext cx="0" cy="2688101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3B584D71-1007-25D2-CDA8-5C688A6CCC69}"/>
              </a:ext>
            </a:extLst>
          </p:cNvPr>
          <p:cNvSpPr/>
          <p:nvPr/>
        </p:nvSpPr>
        <p:spPr>
          <a:xfrm>
            <a:off x="2073421" y="503543"/>
            <a:ext cx="759653" cy="4051458"/>
          </a:xfrm>
          <a:prstGeom prst="arc">
            <a:avLst>
              <a:gd name="adj1" fmla="val 5418011"/>
              <a:gd name="adj2" fmla="val 10981627"/>
            </a:avLst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34D6761-C637-5440-72A9-84A304EE9ADE}"/>
              </a:ext>
            </a:extLst>
          </p:cNvPr>
          <p:cNvCxnSpPr>
            <a:cxnSpLocks/>
          </p:cNvCxnSpPr>
          <p:nvPr/>
        </p:nvCxnSpPr>
        <p:spPr>
          <a:xfrm flipH="1" flipV="1">
            <a:off x="3042137" y="3767331"/>
            <a:ext cx="9377" cy="78767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FCE6469-FC2F-E4C6-834D-9BA10BF6BB6B}"/>
              </a:ext>
            </a:extLst>
          </p:cNvPr>
          <p:cNvCxnSpPr>
            <a:cxnSpLocks/>
          </p:cNvCxnSpPr>
          <p:nvPr/>
        </p:nvCxnSpPr>
        <p:spPr>
          <a:xfrm>
            <a:off x="2451294" y="4555001"/>
            <a:ext cx="590843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6C4D8D4E-98EF-BE02-94BC-15E9178E808F}"/>
              </a:ext>
            </a:extLst>
          </p:cNvPr>
          <p:cNvCxnSpPr>
            <a:cxnSpLocks/>
          </p:cNvCxnSpPr>
          <p:nvPr/>
        </p:nvCxnSpPr>
        <p:spPr>
          <a:xfrm>
            <a:off x="3160539" y="4555000"/>
            <a:ext cx="1155507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7" name="Arc 36">
            <a:extLst>
              <a:ext uri="{FF2B5EF4-FFF2-40B4-BE49-F238E27FC236}">
                <a16:creationId xmlns:a16="http://schemas.microsoft.com/office/drawing/2014/main" id="{30B6F482-7BC8-A8F3-BF8C-67D216EC0909}"/>
              </a:ext>
            </a:extLst>
          </p:cNvPr>
          <p:cNvSpPr/>
          <p:nvPr/>
        </p:nvSpPr>
        <p:spPr>
          <a:xfrm>
            <a:off x="3043112" y="2986470"/>
            <a:ext cx="216884" cy="1568530"/>
          </a:xfrm>
          <a:prstGeom prst="arc">
            <a:avLst>
              <a:gd name="adj1" fmla="val 5418011"/>
              <a:gd name="adj2" fmla="val 10981627"/>
            </a:avLst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A0CEC2DD-1EBC-99A1-4CFB-3D2F6BBA0A4B}"/>
              </a:ext>
            </a:extLst>
          </p:cNvPr>
          <p:cNvCxnSpPr>
            <a:cxnSpLocks/>
          </p:cNvCxnSpPr>
          <p:nvPr/>
        </p:nvCxnSpPr>
        <p:spPr>
          <a:xfrm flipH="1" flipV="1">
            <a:off x="4316046" y="3827863"/>
            <a:ext cx="17775" cy="72713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1" name="Arc 40">
            <a:extLst>
              <a:ext uri="{FF2B5EF4-FFF2-40B4-BE49-F238E27FC236}">
                <a16:creationId xmlns:a16="http://schemas.microsoft.com/office/drawing/2014/main" id="{D8EB1DAD-40B3-2804-B513-52031D1CE7F9}"/>
              </a:ext>
            </a:extLst>
          </p:cNvPr>
          <p:cNvSpPr/>
          <p:nvPr/>
        </p:nvSpPr>
        <p:spPr>
          <a:xfrm>
            <a:off x="4321126" y="3114040"/>
            <a:ext cx="205754" cy="1440959"/>
          </a:xfrm>
          <a:prstGeom prst="arc">
            <a:avLst>
              <a:gd name="adj1" fmla="val 5418011"/>
              <a:gd name="adj2" fmla="val 10981627"/>
            </a:avLst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1BB99F3B-E807-F53F-8E14-4C95F1CF4666}"/>
              </a:ext>
            </a:extLst>
          </p:cNvPr>
          <p:cNvCxnSpPr>
            <a:cxnSpLocks/>
          </p:cNvCxnSpPr>
          <p:nvPr/>
        </p:nvCxnSpPr>
        <p:spPr>
          <a:xfrm flipH="1" flipV="1">
            <a:off x="4524528" y="4555000"/>
            <a:ext cx="784" cy="64008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C85D3880-F805-E34E-9B5C-FD50FCBE1127}"/>
              </a:ext>
            </a:extLst>
          </p:cNvPr>
          <p:cNvCxnSpPr>
            <a:cxnSpLocks/>
          </p:cNvCxnSpPr>
          <p:nvPr/>
        </p:nvCxnSpPr>
        <p:spPr>
          <a:xfrm>
            <a:off x="4429175" y="4555000"/>
            <a:ext cx="82649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1D05FF3E-0A44-1245-920A-EBDA5B486A6B}"/>
              </a:ext>
            </a:extLst>
          </p:cNvPr>
          <p:cNvCxnSpPr>
            <a:cxnSpLocks/>
          </p:cNvCxnSpPr>
          <p:nvPr/>
        </p:nvCxnSpPr>
        <p:spPr>
          <a:xfrm>
            <a:off x="4524528" y="5195080"/>
            <a:ext cx="590843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D26ADD62-1DF9-9A12-230B-9504B0E0BB8E}"/>
              </a:ext>
            </a:extLst>
          </p:cNvPr>
          <p:cNvCxnSpPr>
            <a:cxnSpLocks/>
          </p:cNvCxnSpPr>
          <p:nvPr/>
        </p:nvCxnSpPr>
        <p:spPr>
          <a:xfrm flipV="1">
            <a:off x="5115371" y="2799080"/>
            <a:ext cx="0" cy="239600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4" name="Arc 53">
            <a:extLst>
              <a:ext uri="{FF2B5EF4-FFF2-40B4-BE49-F238E27FC236}">
                <a16:creationId xmlns:a16="http://schemas.microsoft.com/office/drawing/2014/main" id="{53332936-0CB2-542F-9119-34FE8767FE83}"/>
              </a:ext>
            </a:extLst>
          </p:cNvPr>
          <p:cNvSpPr/>
          <p:nvPr/>
        </p:nvSpPr>
        <p:spPr>
          <a:xfrm>
            <a:off x="5118700" y="462281"/>
            <a:ext cx="540420" cy="4732799"/>
          </a:xfrm>
          <a:prstGeom prst="arc">
            <a:avLst>
              <a:gd name="adj1" fmla="val 5418011"/>
              <a:gd name="adj2" fmla="val 10981627"/>
            </a:avLst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558AA05B-F76E-FEAD-ECD8-10D6B12049FC}"/>
              </a:ext>
            </a:extLst>
          </p:cNvPr>
          <p:cNvCxnSpPr>
            <a:cxnSpLocks/>
          </p:cNvCxnSpPr>
          <p:nvPr/>
        </p:nvCxnSpPr>
        <p:spPr>
          <a:xfrm>
            <a:off x="5373858" y="5195080"/>
            <a:ext cx="590843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6FB3821B-4C21-DD60-E78C-2A9FBC531A03}"/>
              </a:ext>
            </a:extLst>
          </p:cNvPr>
          <p:cNvCxnSpPr>
            <a:cxnSpLocks/>
          </p:cNvCxnSpPr>
          <p:nvPr/>
        </p:nvCxnSpPr>
        <p:spPr>
          <a:xfrm flipV="1">
            <a:off x="5964701" y="2506980"/>
            <a:ext cx="0" cy="268810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8" name="Arc 57">
            <a:extLst>
              <a:ext uri="{FF2B5EF4-FFF2-40B4-BE49-F238E27FC236}">
                <a16:creationId xmlns:a16="http://schemas.microsoft.com/office/drawing/2014/main" id="{5BDBBF3E-0344-5ADF-5707-BE1228C902E0}"/>
              </a:ext>
            </a:extLst>
          </p:cNvPr>
          <p:cNvSpPr/>
          <p:nvPr/>
        </p:nvSpPr>
        <p:spPr>
          <a:xfrm>
            <a:off x="5964703" y="-122505"/>
            <a:ext cx="540420" cy="5317585"/>
          </a:xfrm>
          <a:prstGeom prst="arc">
            <a:avLst>
              <a:gd name="adj1" fmla="val 5418011"/>
              <a:gd name="adj2" fmla="val 10981627"/>
            </a:avLst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09A118CA-EA83-3FD1-1BA1-EABBAD7ECBB6}"/>
              </a:ext>
            </a:extLst>
          </p:cNvPr>
          <p:cNvCxnSpPr>
            <a:cxnSpLocks/>
          </p:cNvCxnSpPr>
          <p:nvPr/>
        </p:nvCxnSpPr>
        <p:spPr>
          <a:xfrm>
            <a:off x="6239009" y="5195080"/>
            <a:ext cx="590843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D3C61098-8E7F-D484-4B20-CFCBB5BD93B2}"/>
              </a:ext>
            </a:extLst>
          </p:cNvPr>
          <p:cNvCxnSpPr>
            <a:cxnSpLocks/>
          </p:cNvCxnSpPr>
          <p:nvPr/>
        </p:nvCxnSpPr>
        <p:spPr>
          <a:xfrm flipH="1" flipV="1">
            <a:off x="6827118" y="2209800"/>
            <a:ext cx="2734" cy="2985281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3" name="Arc 62">
            <a:extLst>
              <a:ext uri="{FF2B5EF4-FFF2-40B4-BE49-F238E27FC236}">
                <a16:creationId xmlns:a16="http://schemas.microsoft.com/office/drawing/2014/main" id="{12EC9A6D-14E5-335F-4E66-5CD4943E1432}"/>
              </a:ext>
            </a:extLst>
          </p:cNvPr>
          <p:cNvSpPr/>
          <p:nvPr/>
        </p:nvSpPr>
        <p:spPr>
          <a:xfrm>
            <a:off x="6827118" y="0"/>
            <a:ext cx="759653" cy="5195080"/>
          </a:xfrm>
          <a:prstGeom prst="arc">
            <a:avLst>
              <a:gd name="adj1" fmla="val 5418011"/>
              <a:gd name="adj2" fmla="val 10981627"/>
            </a:avLst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F74056E3-63EA-A459-9106-A78120CD0F57}"/>
              </a:ext>
            </a:extLst>
          </p:cNvPr>
          <p:cNvCxnSpPr>
            <a:cxnSpLocks/>
          </p:cNvCxnSpPr>
          <p:nvPr/>
        </p:nvCxnSpPr>
        <p:spPr>
          <a:xfrm>
            <a:off x="7206944" y="5195080"/>
            <a:ext cx="590843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ZoneTexte 64">
            <a:extLst>
              <a:ext uri="{FF2B5EF4-FFF2-40B4-BE49-F238E27FC236}">
                <a16:creationId xmlns:a16="http://schemas.microsoft.com/office/drawing/2014/main" id="{43DEBBA8-D82F-5B8F-A32E-7314B07D64AD}"/>
              </a:ext>
            </a:extLst>
          </p:cNvPr>
          <p:cNvSpPr txBox="1"/>
          <p:nvPr/>
        </p:nvSpPr>
        <p:spPr>
          <a:xfrm>
            <a:off x="8455538" y="5155683"/>
            <a:ext cx="315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B04D60EA-BABF-C6CF-56FF-40233BA369D5}"/>
              </a:ext>
            </a:extLst>
          </p:cNvPr>
          <p:cNvSpPr txBox="1"/>
          <p:nvPr/>
        </p:nvSpPr>
        <p:spPr>
          <a:xfrm>
            <a:off x="147411" y="677753"/>
            <a:ext cx="75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0BD106A-9E1F-7FE3-079F-74D27D9BD0A3}"/>
              </a:ext>
            </a:extLst>
          </p:cNvPr>
          <p:cNvSpPr/>
          <p:nvPr/>
        </p:nvSpPr>
        <p:spPr>
          <a:xfrm>
            <a:off x="512299" y="5515121"/>
            <a:ext cx="1559558" cy="3955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2C17369-5931-6285-7680-7D6FBC0B1B26}"/>
              </a:ext>
            </a:extLst>
          </p:cNvPr>
          <p:cNvSpPr/>
          <p:nvPr/>
        </p:nvSpPr>
        <p:spPr>
          <a:xfrm>
            <a:off x="2089223" y="5515120"/>
            <a:ext cx="2417068" cy="395567"/>
          </a:xfrm>
          <a:prstGeom prst="rect">
            <a:avLst/>
          </a:prstGeom>
          <a:ln>
            <a:solidFill>
              <a:srgbClr val="E6B91E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E698E83-C9C3-6848-0314-39BBD904FCB3}"/>
              </a:ext>
            </a:extLst>
          </p:cNvPr>
          <p:cNvSpPr/>
          <p:nvPr/>
        </p:nvSpPr>
        <p:spPr>
          <a:xfrm>
            <a:off x="4523657" y="5515120"/>
            <a:ext cx="3274130" cy="3955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lèche : haut 69">
            <a:extLst>
              <a:ext uri="{FF2B5EF4-FFF2-40B4-BE49-F238E27FC236}">
                <a16:creationId xmlns:a16="http://schemas.microsoft.com/office/drawing/2014/main" id="{C481B551-885B-BCA3-2333-36D698E116CC}"/>
              </a:ext>
            </a:extLst>
          </p:cNvPr>
          <p:cNvSpPr/>
          <p:nvPr/>
        </p:nvSpPr>
        <p:spPr>
          <a:xfrm>
            <a:off x="859459" y="6049896"/>
            <a:ext cx="487366" cy="506603"/>
          </a:xfrm>
          <a:prstGeom prst="upArrow">
            <a:avLst/>
          </a:prstGeom>
          <a:solidFill>
            <a:srgbClr val="0070C0"/>
          </a:solidFill>
          <a:ln>
            <a:solidFill>
              <a:srgbClr val="0000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Flèche : haut 71">
            <a:extLst>
              <a:ext uri="{FF2B5EF4-FFF2-40B4-BE49-F238E27FC236}">
                <a16:creationId xmlns:a16="http://schemas.microsoft.com/office/drawing/2014/main" id="{0F4285BA-24DF-9331-749E-C6A412ABA190}"/>
              </a:ext>
            </a:extLst>
          </p:cNvPr>
          <p:cNvSpPr/>
          <p:nvPr/>
        </p:nvSpPr>
        <p:spPr>
          <a:xfrm>
            <a:off x="1828174" y="6040860"/>
            <a:ext cx="487366" cy="506603"/>
          </a:xfrm>
          <a:prstGeom prst="upArrow">
            <a:avLst/>
          </a:prstGeom>
          <a:solidFill>
            <a:srgbClr val="0070C0"/>
          </a:solidFill>
          <a:ln>
            <a:solidFill>
              <a:srgbClr val="0000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Flèche : haut 72">
            <a:extLst>
              <a:ext uri="{FF2B5EF4-FFF2-40B4-BE49-F238E27FC236}">
                <a16:creationId xmlns:a16="http://schemas.microsoft.com/office/drawing/2014/main" id="{50FB6172-C7B7-DC57-A8D4-CFE9E1175CD1}"/>
              </a:ext>
            </a:extLst>
          </p:cNvPr>
          <p:cNvSpPr/>
          <p:nvPr/>
        </p:nvSpPr>
        <p:spPr>
          <a:xfrm>
            <a:off x="2817209" y="6038063"/>
            <a:ext cx="487366" cy="506603"/>
          </a:xfrm>
          <a:prstGeom prst="upArrow">
            <a:avLst/>
          </a:prstGeom>
          <a:solidFill>
            <a:srgbClr val="0070C0"/>
          </a:solidFill>
          <a:ln>
            <a:solidFill>
              <a:srgbClr val="0000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Flèche : haut 73">
            <a:extLst>
              <a:ext uri="{FF2B5EF4-FFF2-40B4-BE49-F238E27FC236}">
                <a16:creationId xmlns:a16="http://schemas.microsoft.com/office/drawing/2014/main" id="{D5B5A365-B5C7-5A27-31FD-19AD0CC29D9E}"/>
              </a:ext>
            </a:extLst>
          </p:cNvPr>
          <p:cNvSpPr/>
          <p:nvPr/>
        </p:nvSpPr>
        <p:spPr>
          <a:xfrm>
            <a:off x="4096491" y="6049896"/>
            <a:ext cx="487366" cy="506603"/>
          </a:xfrm>
          <a:prstGeom prst="upArrow">
            <a:avLst/>
          </a:prstGeom>
          <a:solidFill>
            <a:srgbClr val="0070C0"/>
          </a:solidFill>
          <a:ln>
            <a:solidFill>
              <a:srgbClr val="0000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Flèche : haut 74">
            <a:extLst>
              <a:ext uri="{FF2B5EF4-FFF2-40B4-BE49-F238E27FC236}">
                <a16:creationId xmlns:a16="http://schemas.microsoft.com/office/drawing/2014/main" id="{9233BD0E-DF5D-3833-B09D-7865475F7C7A}"/>
              </a:ext>
            </a:extLst>
          </p:cNvPr>
          <p:cNvSpPr/>
          <p:nvPr/>
        </p:nvSpPr>
        <p:spPr>
          <a:xfrm>
            <a:off x="4871688" y="6050531"/>
            <a:ext cx="487366" cy="506603"/>
          </a:xfrm>
          <a:prstGeom prst="upArrow">
            <a:avLst/>
          </a:prstGeom>
          <a:solidFill>
            <a:srgbClr val="0070C0"/>
          </a:solidFill>
          <a:ln>
            <a:solidFill>
              <a:srgbClr val="0000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Flèche : haut 75">
            <a:extLst>
              <a:ext uri="{FF2B5EF4-FFF2-40B4-BE49-F238E27FC236}">
                <a16:creationId xmlns:a16="http://schemas.microsoft.com/office/drawing/2014/main" id="{4768FBF3-829B-2FEA-5D88-DB5D38A4513C}"/>
              </a:ext>
            </a:extLst>
          </p:cNvPr>
          <p:cNvSpPr/>
          <p:nvPr/>
        </p:nvSpPr>
        <p:spPr>
          <a:xfrm>
            <a:off x="5721018" y="6047456"/>
            <a:ext cx="487366" cy="506603"/>
          </a:xfrm>
          <a:prstGeom prst="upArrow">
            <a:avLst/>
          </a:prstGeom>
          <a:solidFill>
            <a:srgbClr val="0070C0"/>
          </a:solidFill>
          <a:ln>
            <a:solidFill>
              <a:srgbClr val="0000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Flèche : haut 76">
            <a:extLst>
              <a:ext uri="{FF2B5EF4-FFF2-40B4-BE49-F238E27FC236}">
                <a16:creationId xmlns:a16="http://schemas.microsoft.com/office/drawing/2014/main" id="{091E6B2C-6F18-7C06-7CE6-047B6FD09ACF}"/>
              </a:ext>
            </a:extLst>
          </p:cNvPr>
          <p:cNvSpPr/>
          <p:nvPr/>
        </p:nvSpPr>
        <p:spPr>
          <a:xfrm>
            <a:off x="6584828" y="6006403"/>
            <a:ext cx="487366" cy="506603"/>
          </a:xfrm>
          <a:prstGeom prst="upArrow">
            <a:avLst/>
          </a:prstGeom>
          <a:solidFill>
            <a:srgbClr val="0070C0"/>
          </a:solidFill>
          <a:ln>
            <a:solidFill>
              <a:srgbClr val="0000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8541A0FC-3468-50EA-2590-22B5C2AA54E6}"/>
              </a:ext>
            </a:extLst>
          </p:cNvPr>
          <p:cNvSpPr txBox="1"/>
          <p:nvPr/>
        </p:nvSpPr>
        <p:spPr>
          <a:xfrm>
            <a:off x="7866854" y="5456690"/>
            <a:ext cx="3157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Actinic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light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4A9CEC73-227A-CB75-4A45-320D40211648}"/>
              </a:ext>
            </a:extLst>
          </p:cNvPr>
          <p:cNvSpPr txBox="1"/>
          <p:nvPr/>
        </p:nvSpPr>
        <p:spPr>
          <a:xfrm>
            <a:off x="7120667" y="6041465"/>
            <a:ext cx="389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light pulse</a:t>
            </a:r>
          </a:p>
        </p:txBody>
      </p: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AF9492B1-4535-9562-60F9-249723D0BB24}"/>
              </a:ext>
            </a:extLst>
          </p:cNvPr>
          <p:cNvCxnSpPr>
            <a:cxnSpLocks/>
          </p:cNvCxnSpPr>
          <p:nvPr/>
        </p:nvCxnSpPr>
        <p:spPr>
          <a:xfrm>
            <a:off x="1111549" y="1417320"/>
            <a:ext cx="977674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2A0A54EA-1F88-DA68-4714-B8FE9341D396}"/>
              </a:ext>
            </a:extLst>
          </p:cNvPr>
          <p:cNvCxnSpPr>
            <a:cxnSpLocks/>
          </p:cNvCxnSpPr>
          <p:nvPr/>
        </p:nvCxnSpPr>
        <p:spPr>
          <a:xfrm flipV="1">
            <a:off x="2483928" y="1407700"/>
            <a:ext cx="1399380" cy="962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FD97C854-0B0C-D665-D423-AFE323C3638E}"/>
              </a:ext>
            </a:extLst>
          </p:cNvPr>
          <p:cNvCxnSpPr>
            <a:cxnSpLocks/>
          </p:cNvCxnSpPr>
          <p:nvPr/>
        </p:nvCxnSpPr>
        <p:spPr>
          <a:xfrm>
            <a:off x="3038697" y="3738049"/>
            <a:ext cx="2590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69E46282-037F-5C13-E824-924C76ABDEB4}"/>
              </a:ext>
            </a:extLst>
          </p:cNvPr>
          <p:cNvCxnSpPr>
            <a:cxnSpLocks/>
          </p:cNvCxnSpPr>
          <p:nvPr/>
        </p:nvCxnSpPr>
        <p:spPr>
          <a:xfrm>
            <a:off x="3644265" y="3738049"/>
            <a:ext cx="25974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0CCBC38A-CBED-4953-5B89-975328C0E755}"/>
              </a:ext>
            </a:extLst>
          </p:cNvPr>
          <p:cNvCxnSpPr>
            <a:cxnSpLocks/>
          </p:cNvCxnSpPr>
          <p:nvPr/>
        </p:nvCxnSpPr>
        <p:spPr>
          <a:xfrm>
            <a:off x="3883308" y="1407700"/>
            <a:ext cx="10353" cy="312874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268A18AB-8B66-1C9F-CD0E-23702D5C06B6}"/>
              </a:ext>
            </a:extLst>
          </p:cNvPr>
          <p:cNvSpPr txBox="1"/>
          <p:nvPr/>
        </p:nvSpPr>
        <p:spPr>
          <a:xfrm>
            <a:off x="2985205" y="2401753"/>
            <a:ext cx="63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NPQ</a:t>
            </a:r>
          </a:p>
        </p:txBody>
      </p: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2ED26AD5-FACC-2A86-D333-32DFA311FD57}"/>
              </a:ext>
            </a:extLst>
          </p:cNvPr>
          <p:cNvCxnSpPr>
            <a:cxnSpLocks/>
          </p:cNvCxnSpPr>
          <p:nvPr/>
        </p:nvCxnSpPr>
        <p:spPr>
          <a:xfrm flipV="1">
            <a:off x="3904015" y="2200179"/>
            <a:ext cx="2923103" cy="4811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75E7A82B-ECC5-5743-CA35-FA9881EAA7B9}"/>
              </a:ext>
            </a:extLst>
          </p:cNvPr>
          <p:cNvCxnSpPr>
            <a:cxnSpLocks/>
          </p:cNvCxnSpPr>
          <p:nvPr/>
        </p:nvCxnSpPr>
        <p:spPr>
          <a:xfrm>
            <a:off x="3893661" y="2504574"/>
            <a:ext cx="206469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Accolade ouvrante 118">
            <a:extLst>
              <a:ext uri="{FF2B5EF4-FFF2-40B4-BE49-F238E27FC236}">
                <a16:creationId xmlns:a16="http://schemas.microsoft.com/office/drawing/2014/main" id="{9A7BE191-C913-BE79-3C1E-20D7F3262B77}"/>
              </a:ext>
            </a:extLst>
          </p:cNvPr>
          <p:cNvSpPr/>
          <p:nvPr/>
        </p:nvSpPr>
        <p:spPr>
          <a:xfrm>
            <a:off x="3561313" y="1436760"/>
            <a:ext cx="302996" cy="2301290"/>
          </a:xfrm>
          <a:prstGeom prst="leftBrace">
            <a:avLst>
              <a:gd name="adj1" fmla="val 59609"/>
              <a:gd name="adj2" fmla="val 5038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Accolade ouvrante 121">
            <a:extLst>
              <a:ext uri="{FF2B5EF4-FFF2-40B4-BE49-F238E27FC236}">
                <a16:creationId xmlns:a16="http://schemas.microsoft.com/office/drawing/2014/main" id="{AF798995-E658-41B4-A634-823F6B833248}"/>
              </a:ext>
            </a:extLst>
          </p:cNvPr>
          <p:cNvSpPr/>
          <p:nvPr/>
        </p:nvSpPr>
        <p:spPr>
          <a:xfrm>
            <a:off x="3584077" y="3747668"/>
            <a:ext cx="280232" cy="807317"/>
          </a:xfrm>
          <a:prstGeom prst="leftBrace">
            <a:avLst>
              <a:gd name="adj1" fmla="val 59609"/>
              <a:gd name="adj2" fmla="val 5038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39E6DA1C-0147-0A72-457C-4F90AEEFED69}"/>
              </a:ext>
            </a:extLst>
          </p:cNvPr>
          <p:cNvSpPr txBox="1"/>
          <p:nvPr/>
        </p:nvSpPr>
        <p:spPr>
          <a:xfrm>
            <a:off x="3149970" y="3920991"/>
            <a:ext cx="60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qP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Accolade ouvrante 125">
            <a:extLst>
              <a:ext uri="{FF2B5EF4-FFF2-40B4-BE49-F238E27FC236}">
                <a16:creationId xmlns:a16="http://schemas.microsoft.com/office/drawing/2014/main" id="{90C9FD12-44CD-6834-A045-0A97702DF6FD}"/>
              </a:ext>
            </a:extLst>
          </p:cNvPr>
          <p:cNvSpPr/>
          <p:nvPr/>
        </p:nvSpPr>
        <p:spPr>
          <a:xfrm flipH="1">
            <a:off x="3913880" y="2504574"/>
            <a:ext cx="285848" cy="1231572"/>
          </a:xfrm>
          <a:prstGeom prst="leftBrace">
            <a:avLst>
              <a:gd name="adj1" fmla="val 59609"/>
              <a:gd name="adj2" fmla="val 5038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D9E2F223-5646-376A-E3D7-80816AF0E8BA}"/>
              </a:ext>
            </a:extLst>
          </p:cNvPr>
          <p:cNvSpPr txBox="1"/>
          <p:nvPr/>
        </p:nvSpPr>
        <p:spPr>
          <a:xfrm>
            <a:off x="4061350" y="3086505"/>
            <a:ext cx="60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qE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Accolade ouvrante 127">
            <a:extLst>
              <a:ext uri="{FF2B5EF4-FFF2-40B4-BE49-F238E27FC236}">
                <a16:creationId xmlns:a16="http://schemas.microsoft.com/office/drawing/2014/main" id="{854C1638-C4A8-D4B5-9748-EC3B037928B8}"/>
              </a:ext>
            </a:extLst>
          </p:cNvPr>
          <p:cNvSpPr/>
          <p:nvPr/>
        </p:nvSpPr>
        <p:spPr>
          <a:xfrm flipH="1">
            <a:off x="3895454" y="2209799"/>
            <a:ext cx="285848" cy="292409"/>
          </a:xfrm>
          <a:prstGeom prst="leftBrace">
            <a:avLst>
              <a:gd name="adj1" fmla="val 59609"/>
              <a:gd name="adj2" fmla="val 5038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923DB5B3-32A5-B721-2617-43D65A894E6A}"/>
              </a:ext>
            </a:extLst>
          </p:cNvPr>
          <p:cNvSpPr txBox="1"/>
          <p:nvPr/>
        </p:nvSpPr>
        <p:spPr>
          <a:xfrm>
            <a:off x="4031848" y="2143400"/>
            <a:ext cx="60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qT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Accolade ouvrante 129">
            <a:extLst>
              <a:ext uri="{FF2B5EF4-FFF2-40B4-BE49-F238E27FC236}">
                <a16:creationId xmlns:a16="http://schemas.microsoft.com/office/drawing/2014/main" id="{522AA85F-0B24-840B-4836-A767278D7DE1}"/>
              </a:ext>
            </a:extLst>
          </p:cNvPr>
          <p:cNvSpPr/>
          <p:nvPr/>
        </p:nvSpPr>
        <p:spPr>
          <a:xfrm flipH="1">
            <a:off x="3897941" y="1411408"/>
            <a:ext cx="285848" cy="793581"/>
          </a:xfrm>
          <a:prstGeom prst="leftBrace">
            <a:avLst>
              <a:gd name="adj1" fmla="val 59609"/>
              <a:gd name="adj2" fmla="val 5038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30E915BF-4414-CF2A-3968-9D94508F446A}"/>
              </a:ext>
            </a:extLst>
          </p:cNvPr>
          <p:cNvSpPr txBox="1"/>
          <p:nvPr/>
        </p:nvSpPr>
        <p:spPr>
          <a:xfrm>
            <a:off x="4013395" y="1591906"/>
            <a:ext cx="60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qI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858AEF9A-7A69-5BD4-AB6A-78B45B6C57E0}"/>
              </a:ext>
            </a:extLst>
          </p:cNvPr>
          <p:cNvSpPr txBox="1"/>
          <p:nvPr/>
        </p:nvSpPr>
        <p:spPr>
          <a:xfrm>
            <a:off x="592117" y="4846561"/>
            <a:ext cx="75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AC66181E-14BC-3FA4-5FA7-ECC3FA3F66BB}"/>
              </a:ext>
            </a:extLst>
          </p:cNvPr>
          <p:cNvSpPr txBox="1"/>
          <p:nvPr/>
        </p:nvSpPr>
        <p:spPr>
          <a:xfrm>
            <a:off x="2553189" y="4198099"/>
            <a:ext cx="75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fr-FR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D8D3D8FE-12D5-E471-B349-B5B347AA5CEB}"/>
              </a:ext>
            </a:extLst>
          </p:cNvPr>
          <p:cNvSpPr txBox="1"/>
          <p:nvPr/>
        </p:nvSpPr>
        <p:spPr>
          <a:xfrm>
            <a:off x="2079773" y="1232654"/>
            <a:ext cx="75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0EC9A8E4-CBAC-C42D-95B5-51E11A5132AE}"/>
              </a:ext>
            </a:extLst>
          </p:cNvPr>
          <p:cNvSpPr txBox="1"/>
          <p:nvPr/>
        </p:nvSpPr>
        <p:spPr>
          <a:xfrm>
            <a:off x="3220452" y="3557830"/>
            <a:ext cx="75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D9D84D8C-77A6-4253-6DBE-AD89471FB4EA}"/>
              </a:ext>
            </a:extLst>
          </p:cNvPr>
          <p:cNvSpPr txBox="1"/>
          <p:nvPr/>
        </p:nvSpPr>
        <p:spPr>
          <a:xfrm>
            <a:off x="7042588" y="2112820"/>
            <a:ext cx="343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/F</a:t>
            </a:r>
            <a:r>
              <a:rPr lang="fr-FR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(F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F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/ F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7" name="ZoneTexte 136">
            <a:extLst>
              <a:ext uri="{FF2B5EF4-FFF2-40B4-BE49-F238E27FC236}">
                <a16:creationId xmlns:a16="http://schemas.microsoft.com/office/drawing/2014/main" id="{0FC671C4-F931-146F-D045-6EA1BF0EE720}"/>
              </a:ext>
            </a:extLst>
          </p:cNvPr>
          <p:cNvSpPr txBox="1"/>
          <p:nvPr/>
        </p:nvSpPr>
        <p:spPr>
          <a:xfrm>
            <a:off x="7040101" y="2578481"/>
            <a:ext cx="343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</a:t>
            </a:r>
            <a:r>
              <a:rPr lang="fr-FR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PSII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(F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/ F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747EBEE1-E6A7-B4DF-D7DD-53507ECA8CD4}"/>
              </a:ext>
            </a:extLst>
          </p:cNvPr>
          <p:cNvSpPr txBox="1"/>
          <p:nvPr/>
        </p:nvSpPr>
        <p:spPr>
          <a:xfrm>
            <a:off x="7040101" y="3035034"/>
            <a:ext cx="343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qP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PSII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(F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/ (F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F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6248C6DA-CA06-2408-1C97-BFE9475EC76D}"/>
              </a:ext>
            </a:extLst>
          </p:cNvPr>
          <p:cNvSpPr txBox="1"/>
          <p:nvPr/>
        </p:nvSpPr>
        <p:spPr>
          <a:xfrm>
            <a:off x="7040101" y="3490523"/>
            <a:ext cx="343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NPQ</a:t>
            </a:r>
            <a:r>
              <a:rPr lang="fr-FR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(F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F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/ F</a:t>
            </a:r>
            <a:r>
              <a:rPr lang="fr-FR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357539FC-42FA-839F-BC19-9FE8FEB74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1380" y="6474587"/>
            <a:ext cx="1150621" cy="365125"/>
          </a:xfrm>
        </p:spPr>
        <p:txBody>
          <a:bodyPr/>
          <a:lstStyle/>
          <a:p>
            <a:fld id="{5ED10261-F9DD-44FF-9EA1-4853BC35B011}" type="slidenum">
              <a:rPr lang="fr-FR" sz="2800" smtClean="0">
                <a:solidFill>
                  <a:schemeClr val="tx1"/>
                </a:solidFill>
              </a:rPr>
              <a:t>5</a:t>
            </a:fld>
            <a:endParaRPr lang="fr-F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17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">
            <a:extLst>
              <a:ext uri="{FF2B5EF4-FFF2-40B4-BE49-F238E27FC236}">
                <a16:creationId xmlns:a16="http://schemas.microsoft.com/office/drawing/2014/main" id="{69F31740-49ED-F94D-BD7F-444D1EB579C3}"/>
              </a:ext>
            </a:extLst>
          </p:cNvPr>
          <p:cNvSpPr txBox="1">
            <a:spLocks/>
          </p:cNvSpPr>
          <p:nvPr/>
        </p:nvSpPr>
        <p:spPr>
          <a:xfrm>
            <a:off x="29297" y="-2991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/>
              <a:t>NPQ </a:t>
            </a:r>
            <a:r>
              <a:rPr lang="fr-FR" u="sng" dirty="0" err="1"/>
              <a:t>measurement</a:t>
            </a:r>
            <a:endParaRPr lang="fr-FR" u="sng" dirty="0"/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223E0E5F-2DD5-8F29-68AC-C0D3843AA3A6}"/>
              </a:ext>
            </a:extLst>
          </p:cNvPr>
          <p:cNvGraphicFramePr>
            <a:graphicFrameLocks/>
          </p:cNvGraphicFramePr>
          <p:nvPr/>
        </p:nvGraphicFramePr>
        <p:xfrm>
          <a:off x="394705" y="788818"/>
          <a:ext cx="8934167" cy="5685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DFB7E36-3300-FAE6-67E0-F2FB72DFD41B}"/>
              </a:ext>
            </a:extLst>
          </p:cNvPr>
          <p:cNvSpPr/>
          <p:nvPr/>
        </p:nvSpPr>
        <p:spPr>
          <a:xfrm>
            <a:off x="644684" y="6354543"/>
            <a:ext cx="302608" cy="3026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6B379D-47FE-22D7-640A-6F06EC2F4AA2}"/>
              </a:ext>
            </a:extLst>
          </p:cNvPr>
          <p:cNvSpPr/>
          <p:nvPr/>
        </p:nvSpPr>
        <p:spPr>
          <a:xfrm>
            <a:off x="967026" y="6354542"/>
            <a:ext cx="2822141" cy="30260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D9B0C-E0AA-3DDE-7CF2-9B035DE37B38}"/>
              </a:ext>
            </a:extLst>
          </p:cNvPr>
          <p:cNvSpPr/>
          <p:nvPr/>
        </p:nvSpPr>
        <p:spPr>
          <a:xfrm>
            <a:off x="3808902" y="6354542"/>
            <a:ext cx="2486644" cy="3026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9F21C-A4B1-2D18-834B-81E607BB5594}"/>
              </a:ext>
            </a:extLst>
          </p:cNvPr>
          <p:cNvSpPr/>
          <p:nvPr/>
        </p:nvSpPr>
        <p:spPr>
          <a:xfrm>
            <a:off x="6315281" y="6354542"/>
            <a:ext cx="302608" cy="3026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48B8E9-6DF9-E18E-3B43-F6B45EF26FFC}"/>
              </a:ext>
            </a:extLst>
          </p:cNvPr>
          <p:cNvSpPr/>
          <p:nvPr/>
        </p:nvSpPr>
        <p:spPr>
          <a:xfrm>
            <a:off x="6637624" y="6354542"/>
            <a:ext cx="2295867" cy="30260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E0FCA2C2-EF55-DCE7-6C46-BC256107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1380" y="6474587"/>
            <a:ext cx="1150621" cy="365125"/>
          </a:xfrm>
        </p:spPr>
        <p:txBody>
          <a:bodyPr/>
          <a:lstStyle/>
          <a:p>
            <a:fld id="{5ED10261-F9DD-44FF-9EA1-4853BC35B011}" type="slidenum">
              <a:rPr lang="fr-FR" sz="2800" smtClean="0">
                <a:solidFill>
                  <a:schemeClr val="tx1"/>
                </a:solidFill>
              </a:rPr>
              <a:t>6</a:t>
            </a:fld>
            <a:endParaRPr lang="fr-F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82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7584F2-EEDE-BE06-F92F-7A58BCEFE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325563"/>
          </a:xfrm>
        </p:spPr>
        <p:txBody>
          <a:bodyPr/>
          <a:lstStyle/>
          <a:p>
            <a:r>
              <a:rPr lang="fr-FR" u="sng" dirty="0" err="1"/>
              <a:t>Automated</a:t>
            </a:r>
            <a:r>
              <a:rPr lang="fr-FR" u="sng" dirty="0"/>
              <a:t> microscope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8C1F6D-B6A9-9E0A-3E98-BE6DA4ADB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2" y="836721"/>
            <a:ext cx="10972172" cy="5585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9CEC36-7F88-5642-ED35-E519B6ED2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7" y="1118934"/>
            <a:ext cx="2993136" cy="13563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06E3979-C8AF-74AF-E989-B1A72F758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6" y="1118934"/>
            <a:ext cx="2993137" cy="13563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0855D74-FAF0-4567-DD4E-D2FF0932D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52">
            <a:off x="1059282" y="4413372"/>
            <a:ext cx="3165554" cy="199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9307A2B-6326-6563-B93F-A1D3C50C8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8700" y="3354290"/>
            <a:ext cx="937793" cy="794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9A3B15E-34D2-BA14-E4E9-5B1842D5B05B}"/>
              </a:ext>
            </a:extLst>
          </p:cNvPr>
          <p:cNvCxnSpPr>
            <a:cxnSpLocks/>
          </p:cNvCxnSpPr>
          <p:nvPr/>
        </p:nvCxnSpPr>
        <p:spPr>
          <a:xfrm flipH="1">
            <a:off x="4144403" y="3629638"/>
            <a:ext cx="1466987" cy="1100244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0EA13678-40DB-4519-AFEF-BB3E41994E6C}"/>
              </a:ext>
            </a:extLst>
          </p:cNvPr>
          <p:cNvCxnSpPr>
            <a:cxnSpLocks/>
          </p:cNvCxnSpPr>
          <p:nvPr/>
        </p:nvCxnSpPr>
        <p:spPr>
          <a:xfrm flipH="1" flipV="1">
            <a:off x="3730423" y="2073298"/>
            <a:ext cx="1427056" cy="1556339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29A48EA-3C58-0184-94E0-01E20424C1B0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5781675" y="3751579"/>
            <a:ext cx="1557025" cy="0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C8C19F6F-E2F3-DDAB-CAE0-4D6E05E7652F}"/>
              </a:ext>
            </a:extLst>
          </p:cNvPr>
          <p:cNvSpPr txBox="1"/>
          <p:nvPr/>
        </p:nvSpPr>
        <p:spPr>
          <a:xfrm>
            <a:off x="858600" y="6473935"/>
            <a:ext cx="4512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/>
              <a:t>Gervasi et al. (2022) https://doi.org/10.3390/mi13060833</a:t>
            </a:r>
          </a:p>
          <a:p>
            <a:pPr algn="ctr"/>
            <a:endParaRPr lang="fr-FR" sz="1200" b="1" dirty="0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D41C69EA-2ADB-9119-9A7E-BD22B160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1380" y="6474587"/>
            <a:ext cx="1150621" cy="365125"/>
          </a:xfrm>
        </p:spPr>
        <p:txBody>
          <a:bodyPr/>
          <a:lstStyle/>
          <a:p>
            <a:fld id="{5ED10261-F9DD-44FF-9EA1-4853BC35B011}" type="slidenum">
              <a:rPr lang="fr-FR" sz="2800" smtClean="0">
                <a:solidFill>
                  <a:schemeClr val="tx1"/>
                </a:solidFill>
              </a:rPr>
              <a:t>7</a:t>
            </a:fld>
            <a:endParaRPr lang="fr-F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296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2D050D6-0FB9-7B28-498F-8C534B30BCB3}"/>
              </a:ext>
            </a:extLst>
          </p:cNvPr>
          <p:cNvSpPr/>
          <p:nvPr/>
        </p:nvSpPr>
        <p:spPr>
          <a:xfrm>
            <a:off x="983391" y="759927"/>
            <a:ext cx="4370806" cy="3314991"/>
          </a:xfrm>
          <a:prstGeom prst="roundRect">
            <a:avLst/>
          </a:prstGeom>
          <a:solidFill>
            <a:srgbClr val="BDC9BD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5757D983-1810-CC0C-0E56-BE31C070AC50}"/>
              </a:ext>
            </a:extLst>
          </p:cNvPr>
          <p:cNvSpPr txBox="1">
            <a:spLocks/>
          </p:cNvSpPr>
          <p:nvPr/>
        </p:nvSpPr>
        <p:spPr>
          <a:xfrm>
            <a:off x="1255555" y="773878"/>
            <a:ext cx="4461657" cy="3146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</a:p>
          <a:p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Acquisition/calibration</a:t>
            </a:r>
          </a:p>
          <a:p>
            <a:r>
              <a:rPr lang="fr-FR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Preprocessing</a:t>
            </a:r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=&gt; Binarisation</a:t>
            </a:r>
          </a:p>
          <a:p>
            <a:r>
              <a:rPr lang="fr-FR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</a:t>
            </a:r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</a:t>
            </a:r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=&gt; Edge </a:t>
            </a:r>
            <a:r>
              <a:rPr lang="fr-FR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</a:t>
            </a:r>
            <a:endParaRPr lang="fr-F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</a:t>
            </a:r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correction =&gt; </a:t>
            </a:r>
            <a:r>
              <a:rPr lang="fr-FR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Watershed</a:t>
            </a:r>
            <a:endParaRPr lang="fr-F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</a:t>
            </a:r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=&gt; Optical flow</a:t>
            </a:r>
          </a:p>
          <a:p>
            <a:r>
              <a:rPr lang="fr-FR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</a:t>
            </a:r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correction =&gt; </a:t>
            </a:r>
            <a:r>
              <a:rPr lang="fr-FR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</a:t>
            </a:r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addition</a:t>
            </a:r>
          </a:p>
          <a:p>
            <a:r>
              <a:rPr lang="fr-FR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Trajectory</a:t>
            </a:r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fr-F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export</a:t>
            </a:r>
            <a:endParaRPr lang="fr-F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6BE41F-4B9F-81DD-0D5C-20E6805D5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>
            <a:normAutofit/>
          </a:bodyPr>
          <a:lstStyle/>
          <a:p>
            <a:r>
              <a:rPr lang="fr-FR" u="sng" dirty="0" err="1"/>
              <a:t>Motility</a:t>
            </a:r>
            <a:r>
              <a:rPr lang="fr-FR" u="sng" dirty="0"/>
              <a:t> quantification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E90BFD-5EB2-8D0A-712C-53543292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59" y="4270180"/>
            <a:ext cx="4512144" cy="2297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B392B0E-DF7A-1F74-F1C5-61FA58BF3130}"/>
              </a:ext>
            </a:extLst>
          </p:cNvPr>
          <p:cNvSpPr txBox="1"/>
          <p:nvPr/>
        </p:nvSpPr>
        <p:spPr>
          <a:xfrm>
            <a:off x="888828" y="6569982"/>
            <a:ext cx="4512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/>
              <a:t>Gervasi et al. (2022) https://doi.org/10.3390/mi13060833</a:t>
            </a:r>
          </a:p>
          <a:p>
            <a:pPr algn="ctr"/>
            <a:endParaRPr lang="fr-FR" sz="1200" b="1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FDA35C4F-4309-E3A1-8790-689A06D68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0" y="927333"/>
            <a:ext cx="1572338" cy="157233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2AB0AE9-5C19-CD58-F949-BE9669919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13" y="924235"/>
            <a:ext cx="1572337" cy="157233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D1543DC5-5001-6D55-D0B1-B94919D2BD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48" y="2408586"/>
            <a:ext cx="1572337" cy="1572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080294F-A187-AE8E-A846-9F3EC66E02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766" y="926945"/>
            <a:ext cx="1572337" cy="1572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DE0A4A37-FA1F-EB41-6E7F-71F432644E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00" y="2454879"/>
            <a:ext cx="1572337" cy="157233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698DFC9-51E2-DB5A-A169-F8026E977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38" y="4365640"/>
            <a:ext cx="3730760" cy="2106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9DF532F-1B81-2A00-6A66-7893F3A6DE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26" y="833230"/>
            <a:ext cx="3733808" cy="2109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CFAF6E-6A01-C2CE-6B3C-DA3C619006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39" y="1999059"/>
            <a:ext cx="3736856" cy="2081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22D71B1-92B1-4A4D-441E-77D08BA4B1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54" y="803386"/>
            <a:ext cx="5772799" cy="3325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F2B74B8-925E-11AE-8AEF-979437EAD8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63" y="4271318"/>
            <a:ext cx="3418116" cy="25866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B976EE-7AF6-FF7A-1CBD-4A30E7F966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54" y="801062"/>
            <a:ext cx="6005033" cy="3377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FD6D7A8B-7674-D712-F72C-1D5171A3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1380" y="6474587"/>
            <a:ext cx="1150621" cy="365125"/>
          </a:xfrm>
        </p:spPr>
        <p:txBody>
          <a:bodyPr/>
          <a:lstStyle/>
          <a:p>
            <a:fld id="{5ED10261-F9DD-44FF-9EA1-4853BC35B011}" type="slidenum">
              <a:rPr lang="fr-FR" sz="2800" smtClean="0">
                <a:solidFill>
                  <a:schemeClr val="tx1"/>
                </a:solidFill>
              </a:rPr>
              <a:t>8</a:t>
            </a:fld>
            <a:endParaRPr lang="fr-F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0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E050D7-5404-3CB2-16D2-A1340689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" y="-29915"/>
            <a:ext cx="8596668" cy="1320800"/>
          </a:xfrm>
        </p:spPr>
        <p:txBody>
          <a:bodyPr>
            <a:normAutofit/>
          </a:bodyPr>
          <a:lstStyle/>
          <a:p>
            <a:r>
              <a:rPr lang="fr-FR" u="sng" dirty="0"/>
              <a:t>Limitations of the microscope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3C7BFEA-2570-A8FB-22F8-2AA893630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8" y="1391178"/>
            <a:ext cx="4017220" cy="3012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2DC2B0-8AF5-F6F5-91A6-5A8BB4333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62" y="1067526"/>
            <a:ext cx="3540473" cy="3660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44F9D80-CC41-DA4E-EB20-11FCA6679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469" y="598264"/>
            <a:ext cx="3603313" cy="4804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27.png">
            <a:extLst>
              <a:ext uri="{FF2B5EF4-FFF2-40B4-BE49-F238E27FC236}">
                <a16:creationId xmlns:a16="http://schemas.microsoft.com/office/drawing/2014/main" id="{73B504A1-8F6E-7767-1638-E8FA767B3F2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34358" y="4828039"/>
            <a:ext cx="7360877" cy="194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AF035FB8-64D6-6B1F-A533-5B331A3A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1380" y="6474587"/>
            <a:ext cx="1150621" cy="365125"/>
          </a:xfrm>
        </p:spPr>
        <p:txBody>
          <a:bodyPr/>
          <a:lstStyle/>
          <a:p>
            <a:fld id="{5ED10261-F9DD-44FF-9EA1-4853BC35B011}" type="slidenum">
              <a:rPr lang="fr-FR" sz="2800" smtClean="0">
                <a:solidFill>
                  <a:schemeClr val="tx1"/>
                </a:solidFill>
              </a:rPr>
              <a:t>9</a:t>
            </a:fld>
            <a:endParaRPr lang="fr-F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6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5577</TotalTime>
  <Words>259</Words>
  <Application>Microsoft Office PowerPoint</Application>
  <PresentationFormat>Widescreen</PresentationFormat>
  <Paragraphs>91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 3</vt:lpstr>
      <vt:lpstr>Facette</vt:lpstr>
      <vt:lpstr>PowerPoint Presentation</vt:lpstr>
      <vt:lpstr>Context</vt:lpstr>
      <vt:lpstr>Photoprotection in general ?</vt:lpstr>
      <vt:lpstr>PSII fluorescence</vt:lpstr>
      <vt:lpstr>Fluorescence measurement</vt:lpstr>
      <vt:lpstr>PowerPoint Presentation</vt:lpstr>
      <vt:lpstr>Automated microscope</vt:lpstr>
      <vt:lpstr>Motility quantification</vt:lpstr>
      <vt:lpstr>Limitations of the microscope</vt:lpstr>
      <vt:lpstr>New microscope module</vt:lpstr>
      <vt:lpstr>Lighting system</vt:lpstr>
      <vt:lpstr>Joint measurements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alain gervasi</dc:creator>
  <cp:lastModifiedBy>alain gervasi</cp:lastModifiedBy>
  <cp:revision>8</cp:revision>
  <dcterms:created xsi:type="dcterms:W3CDTF">2022-08-31T12:59:46Z</dcterms:created>
  <dcterms:modified xsi:type="dcterms:W3CDTF">2023-09-18T14:16:57Z</dcterms:modified>
</cp:coreProperties>
</file>