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23"/>
  </p:notesMasterIdLst>
  <p:sldIdLst>
    <p:sldId id="256" r:id="rId2"/>
    <p:sldId id="257" r:id="rId3"/>
    <p:sldId id="260" r:id="rId4"/>
    <p:sldId id="261" r:id="rId5"/>
    <p:sldId id="281" r:id="rId6"/>
    <p:sldId id="263" r:id="rId7"/>
    <p:sldId id="264" r:id="rId8"/>
    <p:sldId id="265" r:id="rId9"/>
    <p:sldId id="283" r:id="rId10"/>
    <p:sldId id="270" r:id="rId11"/>
    <p:sldId id="269" r:id="rId12"/>
    <p:sldId id="271" r:id="rId13"/>
    <p:sldId id="274" r:id="rId14"/>
    <p:sldId id="272" r:id="rId15"/>
    <p:sldId id="282" r:id="rId16"/>
    <p:sldId id="275" r:id="rId17"/>
    <p:sldId id="279" r:id="rId18"/>
    <p:sldId id="276" r:id="rId19"/>
    <p:sldId id="262" r:id="rId20"/>
    <p:sldId id="280" r:id="rId21"/>
    <p:sldId id="284"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43C65220-F3BC-47F4-93CE-D939B5CC959F}">
          <p14:sldIdLst>
            <p14:sldId id="256"/>
            <p14:sldId id="257"/>
            <p14:sldId id="260"/>
            <p14:sldId id="261"/>
            <p14:sldId id="281"/>
            <p14:sldId id="263"/>
            <p14:sldId id="264"/>
          </p14:sldIdLst>
        </p14:section>
        <p14:section name="Section sans titre" id="{46CE65F9-FE76-4140-B3E6-84F343D6F308}">
          <p14:sldIdLst>
            <p14:sldId id="265"/>
            <p14:sldId id="283"/>
            <p14:sldId id="270"/>
            <p14:sldId id="269"/>
            <p14:sldId id="271"/>
            <p14:sldId id="274"/>
            <p14:sldId id="272"/>
            <p14:sldId id="282"/>
            <p14:sldId id="275"/>
          </p14:sldIdLst>
        </p14:section>
        <p14:section name="Section sans titre" id="{EC8FAD49-0CEF-418A-8E96-58F157A61DC9}">
          <p14:sldIdLst>
            <p14:sldId id="279"/>
            <p14:sldId id="276"/>
          </p14:sldIdLst>
        </p14:section>
        <p14:section name="Section sans titre" id="{0B0FAFA5-6DF7-42CD-825B-5341935DA84B}">
          <p14:sldIdLst/>
        </p14:section>
        <p14:section name="Section sans titre" id="{9DC03BE0-77D2-47CE-99F3-3839E681BA66}">
          <p14:sldIdLst>
            <p14:sldId id="262"/>
            <p14:sldId id="280"/>
            <p14:sldId id="284"/>
          </p14:sldIdLst>
        </p14:section>
        <p14:section name="Section sans titre" id="{16111C46-5D3D-4360-B3AB-3168CF9B274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3" autoAdjust="0"/>
    <p:restoredTop sz="75179" autoAdjust="0"/>
  </p:normalViewPr>
  <p:slideViewPr>
    <p:cSldViewPr snapToGrid="0">
      <p:cViewPr varScale="1">
        <p:scale>
          <a:sx n="84" d="100"/>
          <a:sy n="84" d="100"/>
        </p:scale>
        <p:origin x="834" y="90"/>
      </p:cViewPr>
      <p:guideLst/>
    </p:cSldViewPr>
  </p:slideViewPr>
  <p:outlineViewPr>
    <p:cViewPr>
      <p:scale>
        <a:sx n="33" d="100"/>
        <a:sy n="33" d="100"/>
      </p:scale>
      <p:origin x="0" y="-33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FB1FC7-E54B-4F61-BB24-6C81210971B1}" type="datetimeFigureOut">
              <a:rPr lang="fr-FR" smtClean="0"/>
              <a:t>04/10/2022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47CD6C-D446-41C3-B72D-256F3770B70F}" type="slidenum">
              <a:rPr lang="fr-FR" smtClean="0"/>
              <a:t>‹N°›</a:t>
            </a:fld>
            <a:endParaRPr lang="fr-FR"/>
          </a:p>
        </p:txBody>
      </p:sp>
    </p:spTree>
    <p:extLst>
      <p:ext uri="{BB962C8B-B14F-4D97-AF65-F5344CB8AC3E}">
        <p14:creationId xmlns:p14="http://schemas.microsoft.com/office/powerpoint/2010/main" val="325232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Bonjour à toutes et tous ! Je vais commencer par remercier le comité d’organisation pour ce très chouette colloque, auquel je suis très heureux de participer.</a:t>
            </a:r>
          </a:p>
          <a:p>
            <a:r>
              <a:rPr lang="fr-FR" dirty="0"/>
              <a:t>Donc je suis Lucas Friche, je suis doctorant au laboratoire du CREM, à l’université de Lorraine, et également au Liège Game </a:t>
            </a:r>
            <a:r>
              <a:rPr lang="fr-FR" dirty="0" err="1"/>
              <a:t>Lab</a:t>
            </a:r>
            <a:r>
              <a:rPr lang="fr-FR" dirty="0"/>
              <a:t>, à l’université de Liège. Mon sujet de thèse porte notamment sur la question du territoire et de la cartographie dans le jeu vidéo.</a:t>
            </a:r>
          </a:p>
          <a:p>
            <a:r>
              <a:rPr lang="fr-FR" dirty="0"/>
              <a:t>Pour rester dans la thématique des petites choses, je vous propose d’étudier ici la mécanique du </a:t>
            </a:r>
            <a:r>
              <a:rPr lang="fr-FR" i="1" dirty="0"/>
              <a:t>fast </a:t>
            </a:r>
            <a:r>
              <a:rPr lang="fr-FR" i="1" dirty="0" err="1"/>
              <a:t>travel</a:t>
            </a:r>
            <a:r>
              <a:rPr lang="fr-FR" i="0" dirty="0"/>
              <a:t>, ou voyage rapide, et d’analyser ses occurrences dans </a:t>
            </a:r>
            <a:r>
              <a:rPr lang="fr-FR" i="1" dirty="0"/>
              <a:t>Monster Hunter : World</a:t>
            </a:r>
            <a:r>
              <a:rPr lang="fr-FR" i="0" dirty="0"/>
              <a:t>, qui est un des jeux de mon corpus de thèse.</a:t>
            </a:r>
            <a:endParaRPr lang="fr-FR" dirty="0"/>
          </a:p>
        </p:txBody>
      </p:sp>
      <p:sp>
        <p:nvSpPr>
          <p:cNvPr id="4" name="Espace réservé du numéro de diapositive 3"/>
          <p:cNvSpPr>
            <a:spLocks noGrp="1"/>
          </p:cNvSpPr>
          <p:nvPr>
            <p:ph type="sldNum" sz="quarter" idx="5"/>
          </p:nvPr>
        </p:nvSpPr>
        <p:spPr/>
        <p:txBody>
          <a:bodyPr/>
          <a:lstStyle/>
          <a:p>
            <a:fld id="{6A47CD6C-D446-41C3-B72D-256F3770B70F}" type="slidenum">
              <a:rPr lang="fr-FR" smtClean="0"/>
              <a:t>1</a:t>
            </a:fld>
            <a:endParaRPr lang="fr-FR"/>
          </a:p>
        </p:txBody>
      </p:sp>
    </p:spTree>
    <p:extLst>
      <p:ext uri="{BB962C8B-B14F-4D97-AF65-F5344CB8AC3E}">
        <p14:creationId xmlns:p14="http://schemas.microsoft.com/office/powerpoint/2010/main" val="2381340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i="0" baseline="0" dirty="0"/>
              <a:t>Il peut sembler ainsi paradoxal d’implémenter une fonctionnalité permettant de compresser et plier l’espace, de voyager instantanément entre des camps aux fonctionnalités si utiles au niveau de la chasse, tout en faisant l’effort de rendre les espaces plus organiques et connectés dans chaque biome.</a:t>
            </a:r>
          </a:p>
          <a:p>
            <a:endParaRPr lang="fr-FR" dirty="0"/>
          </a:p>
          <a:p>
            <a:r>
              <a:rPr lang="fr-FR" dirty="0"/>
              <a:t>De ce fait, notre méthodologie sera la suivante :</a:t>
            </a:r>
          </a:p>
          <a:p>
            <a:pPr marL="171450" indent="-171450">
              <a:buFontTx/>
              <a:buChar char="-"/>
            </a:pPr>
            <a:r>
              <a:rPr lang="fr-FR" dirty="0"/>
              <a:t>Etudier les fonctionnalités proposées par chaque instance de </a:t>
            </a:r>
            <a:r>
              <a:rPr lang="fr-FR" i="1" dirty="0"/>
              <a:t>fast </a:t>
            </a:r>
            <a:r>
              <a:rPr lang="fr-FR" i="1" dirty="0" err="1"/>
              <a:t>travel</a:t>
            </a:r>
            <a:r>
              <a:rPr lang="fr-FR" i="1" dirty="0"/>
              <a:t> </a:t>
            </a:r>
          </a:p>
          <a:p>
            <a:pPr marL="171450" indent="-171450">
              <a:buFontTx/>
              <a:buChar char="-"/>
            </a:pPr>
            <a:r>
              <a:rPr lang="fr-FR" dirty="0"/>
              <a:t>d’une part, étudier le placement</a:t>
            </a:r>
            <a:r>
              <a:rPr lang="fr-FR" baseline="0" dirty="0"/>
              <a:t> des </a:t>
            </a:r>
            <a:r>
              <a:rPr lang="fr-FR" i="1" baseline="0" dirty="0"/>
              <a:t>fast </a:t>
            </a:r>
            <a:r>
              <a:rPr lang="fr-FR" i="1" baseline="0" dirty="0" err="1"/>
              <a:t>travel</a:t>
            </a:r>
            <a:r>
              <a:rPr lang="fr-FR" baseline="0" dirty="0"/>
              <a:t> par rapports aux territoires des monstres à chasser, donc un relevé de données cartographiques.</a:t>
            </a:r>
          </a:p>
          <a:p>
            <a:pPr marL="171450" indent="-171450">
              <a:buFontTx/>
              <a:buChar char="-"/>
            </a:pPr>
            <a:r>
              <a:rPr lang="fr-FR" baseline="0" dirty="0"/>
              <a:t>D’autre part, une analyse de la découverte de ces lieux de </a:t>
            </a:r>
            <a:r>
              <a:rPr lang="fr-FR" i="1" baseline="0" dirty="0"/>
              <a:t>fast </a:t>
            </a:r>
            <a:r>
              <a:rPr lang="fr-FR" i="1" baseline="0" dirty="0" err="1"/>
              <a:t>travel</a:t>
            </a:r>
            <a:r>
              <a:rPr lang="fr-FR" baseline="0" dirty="0"/>
              <a:t> : peut-on les avoir dés le début du jeu ? Chaque lieu de </a:t>
            </a:r>
            <a:r>
              <a:rPr lang="fr-FR" i="1" baseline="0" dirty="0"/>
              <a:t>fast </a:t>
            </a:r>
            <a:r>
              <a:rPr lang="fr-FR" i="1" baseline="0" dirty="0" err="1"/>
              <a:t>travel</a:t>
            </a:r>
            <a:r>
              <a:rPr lang="fr-FR" baseline="0" dirty="0"/>
              <a:t> est-il accessible dés le départ de chaque biome ou non ?</a:t>
            </a:r>
          </a:p>
        </p:txBody>
      </p:sp>
      <p:sp>
        <p:nvSpPr>
          <p:cNvPr id="4" name="Espace réservé du numéro de diapositive 3"/>
          <p:cNvSpPr>
            <a:spLocks noGrp="1"/>
          </p:cNvSpPr>
          <p:nvPr>
            <p:ph type="sldNum" sz="quarter" idx="5"/>
          </p:nvPr>
        </p:nvSpPr>
        <p:spPr/>
        <p:txBody>
          <a:bodyPr/>
          <a:lstStyle/>
          <a:p>
            <a:fld id="{6A47CD6C-D446-41C3-B72D-256F3770B70F}" type="slidenum">
              <a:rPr lang="fr-FR" smtClean="0"/>
              <a:t>10</a:t>
            </a:fld>
            <a:endParaRPr lang="fr-FR"/>
          </a:p>
        </p:txBody>
      </p:sp>
    </p:spTree>
    <p:extLst>
      <p:ext uri="{BB962C8B-B14F-4D97-AF65-F5344CB8AC3E}">
        <p14:creationId xmlns:p14="http://schemas.microsoft.com/office/powerpoint/2010/main" val="547358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 effet, ces camps sont</a:t>
            </a:r>
            <a:r>
              <a:rPr lang="fr-FR" baseline="0" dirty="0"/>
              <a:t> largement encadrés par tout un ensemble de mécaniques qui les lient profondément à l’univers narratif de </a:t>
            </a:r>
            <a:r>
              <a:rPr lang="fr-FR" i="1" baseline="0" dirty="0"/>
              <a:t>Monster Hunter, </a:t>
            </a:r>
            <a:r>
              <a:rPr lang="fr-FR" i="0" baseline="0" dirty="0"/>
              <a:t>en plus d’être des points de voyage rapides.</a:t>
            </a:r>
          </a:p>
          <a:p>
            <a:endParaRPr lang="fr-FR" i="1" baseline="0" dirty="0"/>
          </a:p>
          <a:p>
            <a:pPr marL="171450" indent="-171450">
              <a:buFont typeface="Arial" panose="020B0604020202020204" pitchFamily="34" charset="0"/>
              <a:buChar char="•"/>
            </a:pPr>
            <a:r>
              <a:rPr lang="fr-FR" i="0" baseline="0" dirty="0"/>
              <a:t>La joueuse doit ainsi tout d’abord découvrir ces camps dans les biomes, puis les construire à l’aide d’un certain nombre de ressources.</a:t>
            </a:r>
          </a:p>
          <a:p>
            <a:pPr marL="171450" indent="-171450">
              <a:buFont typeface="Arial" panose="020B0604020202020204" pitchFamily="34" charset="0"/>
              <a:buChar char="•"/>
            </a:pPr>
            <a:r>
              <a:rPr lang="fr-FR" i="0" baseline="0" dirty="0"/>
              <a:t>Ces camps permettent notamment de manger, ce qui améliore temporairement les caractéristiques de notre personnage, mais aussi de changer d’équipement ou de refaire le plein de potions, pièges, munitions et tout autre objet important pour continuer sa chasse.</a:t>
            </a:r>
          </a:p>
          <a:p>
            <a:pPr marL="171450" indent="-171450">
              <a:buFont typeface="Arial" panose="020B0604020202020204" pitchFamily="34" charset="0"/>
              <a:buChar char="•"/>
            </a:pPr>
            <a:r>
              <a:rPr lang="fr-FR" i="0" baseline="0" dirty="0"/>
              <a:t>De ce fait, ils sont uniquement utilisables hors combat, lorsque nous ne sommes pas en train d’affronter une monstre. Par la mécanique des « </a:t>
            </a:r>
            <a:r>
              <a:rPr lang="fr-FR" i="0" baseline="0" dirty="0" err="1"/>
              <a:t>navicioles</a:t>
            </a:r>
            <a:r>
              <a:rPr lang="fr-FR" i="0" baseline="0" dirty="0"/>
              <a:t> », des lucioles nous aidant à chasser, nous pouvons savoir via un code couleur si nous sommes actuellement attaqués par un ennemi ou non. Dés que ces </a:t>
            </a:r>
            <a:r>
              <a:rPr lang="fr-FR" i="0" baseline="0" dirty="0" err="1"/>
              <a:t>navicioles</a:t>
            </a:r>
            <a:r>
              <a:rPr lang="fr-FR" i="0" baseline="0" dirty="0"/>
              <a:t> indiquent que nous ne sommes plus « </a:t>
            </a:r>
            <a:r>
              <a:rPr lang="fr-FR" i="0" baseline="0" dirty="0" err="1"/>
              <a:t>aggressés</a:t>
            </a:r>
            <a:r>
              <a:rPr lang="fr-FR" i="0" baseline="0" dirty="0"/>
              <a:t> » par l’ennemi, il est alors directement possible d’utiliser le </a:t>
            </a:r>
            <a:r>
              <a:rPr lang="fr-FR" i="1" baseline="0" dirty="0"/>
              <a:t>fast </a:t>
            </a:r>
            <a:r>
              <a:rPr lang="fr-FR" i="1" baseline="0" dirty="0" err="1"/>
              <a:t>travel</a:t>
            </a:r>
            <a:r>
              <a:rPr lang="fr-FR" i="0" baseline="0"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i="0" baseline="0" dirty="0"/>
              <a:t>Ces points de </a:t>
            </a:r>
            <a:r>
              <a:rPr lang="fr-FR" i="1" baseline="0" dirty="0"/>
              <a:t>fast </a:t>
            </a:r>
            <a:r>
              <a:rPr lang="fr-FR" i="1" baseline="0" dirty="0" err="1"/>
              <a:t>travel</a:t>
            </a:r>
            <a:r>
              <a:rPr lang="fr-FR" i="0" baseline="0" dirty="0"/>
              <a:t> se doublent également d’une fonctionnalité de </a:t>
            </a:r>
            <a:r>
              <a:rPr lang="fr-FR" i="1" baseline="0" dirty="0"/>
              <a:t>checkpoint</a:t>
            </a:r>
            <a:r>
              <a:rPr lang="fr-FR" i="0" baseline="0" dirty="0"/>
              <a:t>, puisque notre avatar y est ramené si il est mis K.O. pendant son affrontement avec un monstre.</a:t>
            </a:r>
            <a:endParaRPr lang="fr-FR" i="0" dirty="0"/>
          </a:p>
          <a:p>
            <a:endParaRPr lang="fr-FR" i="0" baseline="0" dirty="0"/>
          </a:p>
          <a:p>
            <a:endParaRPr lang="fr-FR" i="0" baseline="0" dirty="0"/>
          </a:p>
        </p:txBody>
      </p:sp>
      <p:sp>
        <p:nvSpPr>
          <p:cNvPr id="4" name="Espace réservé du numéro de diapositive 3"/>
          <p:cNvSpPr>
            <a:spLocks noGrp="1"/>
          </p:cNvSpPr>
          <p:nvPr>
            <p:ph type="sldNum" sz="quarter" idx="5"/>
          </p:nvPr>
        </p:nvSpPr>
        <p:spPr/>
        <p:txBody>
          <a:bodyPr/>
          <a:lstStyle/>
          <a:p>
            <a:fld id="{6A47CD6C-D446-41C3-B72D-256F3770B70F}" type="slidenum">
              <a:rPr lang="fr-FR" smtClean="0"/>
              <a:t>11</a:t>
            </a:fld>
            <a:endParaRPr lang="fr-FR"/>
          </a:p>
        </p:txBody>
      </p:sp>
    </p:spTree>
    <p:extLst>
      <p:ext uri="{BB962C8B-B14F-4D97-AF65-F5344CB8AC3E}">
        <p14:creationId xmlns:p14="http://schemas.microsoft.com/office/powerpoint/2010/main" val="1417519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Un</a:t>
            </a:r>
            <a:r>
              <a:rPr lang="fr-FR" baseline="0" dirty="0"/>
              <a:t> premier constat autour du placement des camps est qu’une véritable typologie des camps de </a:t>
            </a:r>
            <a:r>
              <a:rPr lang="fr-FR" i="1" baseline="0" dirty="0"/>
              <a:t>Monster Hunter World</a:t>
            </a:r>
            <a:r>
              <a:rPr lang="fr-FR" i="0" baseline="0" dirty="0"/>
              <a:t> se met en place. </a:t>
            </a:r>
          </a:p>
          <a:p>
            <a:r>
              <a:rPr lang="fr-FR" i="0" baseline="0" dirty="0"/>
              <a:t>Par exemple, chaque biome démarre dans la zone 1, dans laquelle un camp est déjà construit. Il s’agit du point de départ de chaque biome.</a:t>
            </a:r>
          </a:p>
          <a:p>
            <a:r>
              <a:rPr lang="fr-FR" i="0" baseline="0" dirty="0"/>
              <a:t>Il est également intéressant de noter le lien entre ces </a:t>
            </a:r>
            <a:r>
              <a:rPr lang="fr-FR" i="1" baseline="0" dirty="0"/>
              <a:t>hub </a:t>
            </a:r>
            <a:r>
              <a:rPr lang="fr-FR" i="0" baseline="0" dirty="0"/>
              <a:t>de départ, et la manière dont ils introduisent chaque biome : très souvent, par un point permettant d’accéder à un panorama, un point de vue sur le biome général.</a:t>
            </a:r>
          </a:p>
          <a:p>
            <a:r>
              <a:rPr lang="fr-FR" i="0" baseline="0" dirty="0"/>
              <a:t>L’exemple est particulièrement frappant dans le biome </a:t>
            </a:r>
            <a:r>
              <a:rPr lang="fr-FR" i="1" baseline="0" dirty="0"/>
              <a:t>Coral Highlands</a:t>
            </a:r>
            <a:r>
              <a:rPr lang="fr-FR" i="0" baseline="0" dirty="0"/>
              <a:t>, où la joueuse peut observer l’étendue du biome avant de sauter et de s’aventurer dans celui-ci.</a:t>
            </a:r>
            <a:endParaRPr lang="fr-FR" dirty="0"/>
          </a:p>
        </p:txBody>
      </p:sp>
      <p:sp>
        <p:nvSpPr>
          <p:cNvPr id="4" name="Espace réservé du numéro de diapositive 3"/>
          <p:cNvSpPr>
            <a:spLocks noGrp="1"/>
          </p:cNvSpPr>
          <p:nvPr>
            <p:ph type="sldNum" sz="quarter" idx="5"/>
          </p:nvPr>
        </p:nvSpPr>
        <p:spPr/>
        <p:txBody>
          <a:bodyPr/>
          <a:lstStyle/>
          <a:p>
            <a:fld id="{6A47CD6C-D446-41C3-B72D-256F3770B70F}" type="slidenum">
              <a:rPr lang="fr-FR" smtClean="0"/>
              <a:t>12</a:t>
            </a:fld>
            <a:endParaRPr lang="fr-FR"/>
          </a:p>
        </p:txBody>
      </p:sp>
    </p:spTree>
    <p:extLst>
      <p:ext uri="{BB962C8B-B14F-4D97-AF65-F5344CB8AC3E}">
        <p14:creationId xmlns:p14="http://schemas.microsoft.com/office/powerpoint/2010/main" val="358653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a:t>
            </a:r>
            <a:r>
              <a:rPr lang="fr-FR" baseline="0" dirty="0"/>
              <a:t> continuer notre typologie de camps, certains sont accessibles uniquement après une certaine progression dans l’histoire et dans les quêtes que nous offrent le jeu. Dans le biome </a:t>
            </a:r>
            <a:r>
              <a:rPr lang="fr-FR" i="1" baseline="0" dirty="0" err="1"/>
              <a:t>Elder’s</a:t>
            </a:r>
            <a:r>
              <a:rPr lang="fr-FR" i="1" baseline="0" dirty="0"/>
              <a:t> </a:t>
            </a:r>
            <a:r>
              <a:rPr lang="fr-FR" i="1" baseline="0" dirty="0" err="1"/>
              <a:t>Recess</a:t>
            </a:r>
            <a:r>
              <a:rPr lang="fr-FR" i="0" baseline="0" dirty="0"/>
              <a:t>, le dernier accessible dans le jeu </a:t>
            </a:r>
            <a:r>
              <a:rPr lang="fr-FR" i="1" baseline="0" dirty="0"/>
              <a:t>Monster Hunter : World</a:t>
            </a:r>
            <a:r>
              <a:rPr lang="fr-FR" i="0" baseline="0" dirty="0"/>
              <a:t>, le camp situé tout à gauche n’est accessible qu’après avoir combattu un certain monstre, et pour cause : celui-ci détruira toute une partie du biome pour se rendre dans son nid !</a:t>
            </a:r>
          </a:p>
          <a:p>
            <a:endParaRPr lang="fr-FR" i="0" baseline="0" dirty="0"/>
          </a:p>
          <a:p>
            <a:r>
              <a:rPr lang="fr-FR" i="0" baseline="0" dirty="0"/>
              <a:t>Le jeu corrèle ainsi une avancée narrative avec une avancée spatiale, et viendra également demander des ressources spécifiquement liées à certaines entrées du bestiaire pour construire des camps.</a:t>
            </a:r>
          </a:p>
          <a:p>
            <a:endParaRPr lang="fr-FR" i="0" baseline="0" dirty="0"/>
          </a:p>
          <a:p>
            <a:r>
              <a:rPr lang="fr-FR" i="0" baseline="0" dirty="0"/>
              <a:t>Ces deux éléments révèlent notamment comment l’univers narratif encadre non seulement une courbe de difficulté, demandant à ses joueuses d’avoir terrassé certains monstres pour pouvoir débloquer certains camps, mais aussi une progression dans chaque biome : les arènes de chasses, les territoires des monstres sont ainsi de plus en plus denses et s’épaississent. </a:t>
            </a:r>
            <a:endParaRPr lang="fr-FR" dirty="0"/>
          </a:p>
        </p:txBody>
      </p:sp>
      <p:sp>
        <p:nvSpPr>
          <p:cNvPr id="4" name="Espace réservé du numéro de diapositive 3"/>
          <p:cNvSpPr>
            <a:spLocks noGrp="1"/>
          </p:cNvSpPr>
          <p:nvPr>
            <p:ph type="sldNum" sz="quarter" idx="5"/>
          </p:nvPr>
        </p:nvSpPr>
        <p:spPr/>
        <p:txBody>
          <a:bodyPr/>
          <a:lstStyle/>
          <a:p>
            <a:fld id="{6A47CD6C-D446-41C3-B72D-256F3770B70F}" type="slidenum">
              <a:rPr lang="fr-FR" smtClean="0"/>
              <a:t>13</a:t>
            </a:fld>
            <a:endParaRPr lang="fr-FR"/>
          </a:p>
        </p:txBody>
      </p:sp>
    </p:spTree>
    <p:extLst>
      <p:ext uri="{BB962C8B-B14F-4D97-AF65-F5344CB8AC3E}">
        <p14:creationId xmlns:p14="http://schemas.microsoft.com/office/powerpoint/2010/main" val="11364976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Cette logique spatiale et narrative s’inscrit dans l’univers de jeu, puisqu’elle</a:t>
            </a:r>
            <a:r>
              <a:rPr lang="fr-FR" baseline="0" dirty="0"/>
              <a:t> révèle également une forme de proximité quasi omniprésente entre les camps et le chemin de certains monstres. Dès lors, la proximité entre les camps et les territoires de chasses des créatures devient un enjeu encyclopédique que la joueuse ou le joueur veut rapidement emmagasiner et connaître.</a:t>
            </a:r>
          </a:p>
          <a:p>
            <a:endParaRPr lang="fr-FR" baseline="0" dirty="0"/>
          </a:p>
          <a:p>
            <a:r>
              <a:rPr lang="fr-FR" baseline="0" dirty="0"/>
              <a:t>Dans cet exemple, il s’agit des zones dans lesquels nous pouvons rencontrer et nous battre contre l’</a:t>
            </a:r>
            <a:r>
              <a:rPr lang="fr-FR" baseline="0" dirty="0" err="1"/>
              <a:t>Anjanath</a:t>
            </a:r>
            <a:r>
              <a:rPr lang="fr-FR" baseline="0" dirty="0"/>
              <a:t>, un espèce de T-Rex. Une forme de double communication s’inscrit de ce fait dans la construction de l’espace : d’une part, si camp il y a, alors proximité avec des créatures (découvertes, ou non) il y aura. Mais cette communication fonctionne aussi dans le sens inverse : des camps sont fréquemment situés prés des territoires principaux des créatures. Les points de </a:t>
            </a:r>
            <a:r>
              <a:rPr lang="fr-FR" i="1" baseline="0" dirty="0"/>
              <a:t>fast </a:t>
            </a:r>
            <a:r>
              <a:rPr lang="fr-FR" i="1" baseline="0" dirty="0" err="1"/>
              <a:t>travel</a:t>
            </a:r>
            <a:r>
              <a:rPr lang="fr-FR" i="0" baseline="0" dirty="0"/>
              <a:t> encadrent finalement l’entièreté des arènes et peuvent assurer un certain rythme de jeu, pour peu qu’on se décide à les construire et les utiliser.</a:t>
            </a:r>
            <a:endParaRPr lang="fr-FR" baseline="0" dirty="0"/>
          </a:p>
          <a:p>
            <a:endParaRPr lang="fr-FR" baseline="0" dirty="0"/>
          </a:p>
          <a:p>
            <a:r>
              <a:rPr lang="fr-FR" baseline="0" dirty="0"/>
              <a:t>Ainsi, une véritable logique spatiale scande la composition de chaque biome, qui sont finalement autant des lieux d’exploration, des espaces de narrativités, que des arènes à dompter et maîtriser dans un but performatif.</a:t>
            </a:r>
            <a:endParaRPr lang="fr-FR" dirty="0"/>
          </a:p>
        </p:txBody>
      </p:sp>
      <p:sp>
        <p:nvSpPr>
          <p:cNvPr id="4" name="Espace réservé du numéro de diapositive 3"/>
          <p:cNvSpPr>
            <a:spLocks noGrp="1"/>
          </p:cNvSpPr>
          <p:nvPr>
            <p:ph type="sldNum" sz="quarter" idx="5"/>
          </p:nvPr>
        </p:nvSpPr>
        <p:spPr/>
        <p:txBody>
          <a:bodyPr/>
          <a:lstStyle/>
          <a:p>
            <a:fld id="{6A47CD6C-D446-41C3-B72D-256F3770B70F}" type="slidenum">
              <a:rPr lang="fr-FR" smtClean="0"/>
              <a:t>14</a:t>
            </a:fld>
            <a:endParaRPr lang="fr-FR"/>
          </a:p>
        </p:txBody>
      </p:sp>
    </p:spTree>
    <p:extLst>
      <p:ext uri="{BB962C8B-B14F-4D97-AF65-F5344CB8AC3E}">
        <p14:creationId xmlns:p14="http://schemas.microsoft.com/office/powerpoint/2010/main" val="1075612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Cette même mécanique du </a:t>
            </a:r>
            <a:r>
              <a:rPr lang="fr-FR" i="1" dirty="0"/>
              <a:t>fast </a:t>
            </a:r>
            <a:r>
              <a:rPr lang="fr-FR" i="1" dirty="0" err="1"/>
              <a:t>travel</a:t>
            </a:r>
            <a:r>
              <a:rPr lang="fr-FR" i="0" dirty="0"/>
              <a:t> n’est pas qu’une</a:t>
            </a:r>
            <a:r>
              <a:rPr lang="fr-FR" i="0" baseline="0" dirty="0"/>
              <a:t> simple aide navigationnelle, puisqu’elle peut aussi devenir un acte de performativité.</a:t>
            </a:r>
          </a:p>
          <a:p>
            <a:r>
              <a:rPr lang="fr-FR" i="0" baseline="0" dirty="0"/>
              <a:t>Lorsqu’un monstre est blessé, il se réfugie rapidement dans son nid pour se reposer et regagner des points de vie.</a:t>
            </a:r>
          </a:p>
          <a:p>
            <a:r>
              <a:rPr lang="fr-FR" i="0" baseline="0" dirty="0"/>
              <a:t>En effet, il suffit que la joueuse connaisse parfaitement les nids et repaires de chaque monstre pour pouvoir se téléporter au camp le plus proche de la zone-repaire.</a:t>
            </a:r>
          </a:p>
          <a:p>
            <a:r>
              <a:rPr lang="fr-FR" i="0" baseline="0" dirty="0"/>
              <a:t>Lorsque le monstre blessé, s’y rendra pour se reposer, la joueuse aura eu le temps de poser des pièges afin d’accélérer la vitesse de chasse. De telles utilisations de la mécanique sont ainsi suggérées dans certains guides de jeu, et corrèlent le </a:t>
            </a:r>
            <a:r>
              <a:rPr lang="fr-FR" i="1" baseline="0" dirty="0"/>
              <a:t>fast </a:t>
            </a:r>
            <a:r>
              <a:rPr lang="fr-FR" i="1" baseline="0" dirty="0" err="1"/>
              <a:t>travel</a:t>
            </a:r>
            <a:r>
              <a:rPr lang="fr-FR" i="0" baseline="0" dirty="0"/>
              <a:t> à une forme de performativité. Elle montre ainsi comment les talents d’un de chasses typiques de </a:t>
            </a:r>
            <a:r>
              <a:rPr lang="fr-FR" i="1" baseline="0" dirty="0"/>
              <a:t>Monster Hunter </a:t>
            </a:r>
            <a:r>
              <a:rPr lang="fr-FR" i="0" baseline="0" dirty="0"/>
              <a:t>se dédoublent par plein d’aspects au sein de la </a:t>
            </a:r>
            <a:r>
              <a:rPr lang="fr-FR" i="0" baseline="0" dirty="0" err="1"/>
              <a:t>diégèse</a:t>
            </a:r>
            <a:r>
              <a:rPr lang="fr-FR" i="0" baseline="0" dirty="0"/>
              <a:t> ; entre connaissances des espaces, et appropriation de ceux-ci, en plus de la maîtrise des armes et objets.</a:t>
            </a:r>
            <a:endParaRPr lang="fr-FR" dirty="0"/>
          </a:p>
        </p:txBody>
      </p:sp>
      <p:sp>
        <p:nvSpPr>
          <p:cNvPr id="4" name="Espace réservé du numéro de diapositive 3"/>
          <p:cNvSpPr>
            <a:spLocks noGrp="1"/>
          </p:cNvSpPr>
          <p:nvPr>
            <p:ph type="sldNum" sz="quarter" idx="5"/>
          </p:nvPr>
        </p:nvSpPr>
        <p:spPr/>
        <p:txBody>
          <a:bodyPr/>
          <a:lstStyle/>
          <a:p>
            <a:fld id="{6A47CD6C-D446-41C3-B72D-256F3770B70F}" type="slidenum">
              <a:rPr lang="fr-FR" smtClean="0"/>
              <a:t>15</a:t>
            </a:fld>
            <a:endParaRPr lang="fr-FR"/>
          </a:p>
        </p:txBody>
      </p:sp>
    </p:spTree>
    <p:extLst>
      <p:ext uri="{BB962C8B-B14F-4D97-AF65-F5344CB8AC3E}">
        <p14:creationId xmlns:p14="http://schemas.microsoft.com/office/powerpoint/2010/main" val="4276836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Cette remarque</a:t>
            </a:r>
            <a:r>
              <a:rPr lang="fr-FR" baseline="0" dirty="0"/>
              <a:t> sur le découpage de l’espace par les camps et les points de </a:t>
            </a:r>
            <a:r>
              <a:rPr lang="fr-FR" i="1" baseline="0" dirty="0"/>
              <a:t>fast </a:t>
            </a:r>
            <a:r>
              <a:rPr lang="fr-FR" i="1" baseline="0" dirty="0" err="1"/>
              <a:t>travel</a:t>
            </a:r>
            <a:r>
              <a:rPr lang="fr-FR" i="0" baseline="0" dirty="0"/>
              <a:t> rejoint ainsi une certaine conception de l’écosystème, ici formulée brièvement par </a:t>
            </a:r>
            <a:r>
              <a:rPr lang="fr-FR" i="0" baseline="0" dirty="0" err="1"/>
              <a:t>Tokuda</a:t>
            </a:r>
            <a:r>
              <a:rPr lang="fr-FR" i="0" baseline="0" dirty="0"/>
              <a:t>, game </a:t>
            </a:r>
            <a:r>
              <a:rPr lang="fr-FR" i="0" baseline="0" dirty="0" err="1"/>
              <a:t>director</a:t>
            </a:r>
            <a:r>
              <a:rPr lang="fr-FR" i="0" baseline="0" dirty="0"/>
              <a:t>, dans une interview en 2018. Celui-ci explique alors, en s’inspirant d’un voyage où il observait des animaux, que les plus féroces et dangereux, les « apex </a:t>
            </a:r>
            <a:r>
              <a:rPr lang="fr-FR" i="0" baseline="0" dirty="0" err="1"/>
              <a:t>prédators</a:t>
            </a:r>
            <a:r>
              <a:rPr lang="fr-FR" i="0" baseline="0" dirty="0"/>
              <a:t> », installaient leurs nids et repaires dans des endroits très reculés dans leur biome. En s’en inspirant, il fit de même pour le placement des nids des monstres dans le jeu.</a:t>
            </a:r>
          </a:p>
          <a:p>
            <a:endParaRPr lang="fr-FR" i="0" baseline="0" dirty="0"/>
          </a:p>
          <a:p>
            <a:r>
              <a:rPr lang="fr-FR" i="0" baseline="0" dirty="0"/>
              <a:t>A partir de ces éléments, on peut réitérer les hypothèses déjà formulées dans les sciences du jeu sur le lien entre l’espace virtuel et une certaine conception ou idéologie du monde. </a:t>
            </a:r>
            <a:r>
              <a:rPr lang="fr-FR" i="1" baseline="0" dirty="0"/>
              <a:t>Monster Hunter : World</a:t>
            </a:r>
            <a:r>
              <a:rPr lang="fr-FR" i="0" baseline="0" dirty="0"/>
              <a:t> participe à une certaine représentation du monde et des écosystèmes animaliers ; un écosystème qui sera d’ailleurs chamboulé, puisque l’histoire de </a:t>
            </a:r>
            <a:r>
              <a:rPr lang="fr-FR" i="1" baseline="0" dirty="0" err="1"/>
              <a:t>Iceborne</a:t>
            </a:r>
            <a:r>
              <a:rPr lang="fr-FR" i="1" baseline="0" dirty="0"/>
              <a:t>,</a:t>
            </a:r>
            <a:r>
              <a:rPr lang="fr-FR" i="0" baseline="0" dirty="0"/>
              <a:t> l’extension de </a:t>
            </a:r>
            <a:r>
              <a:rPr lang="fr-FR" i="1" baseline="0" dirty="0"/>
              <a:t>MHW,</a:t>
            </a:r>
            <a:r>
              <a:rPr lang="fr-FR" i="0" baseline="0" dirty="0"/>
              <a:t> expose la migration soudaine de créatures, perturbant l’entièreté des biomes et des territoires des monstres.</a:t>
            </a:r>
          </a:p>
        </p:txBody>
      </p:sp>
      <p:sp>
        <p:nvSpPr>
          <p:cNvPr id="4" name="Espace réservé du numéro de diapositive 3"/>
          <p:cNvSpPr>
            <a:spLocks noGrp="1"/>
          </p:cNvSpPr>
          <p:nvPr>
            <p:ph type="sldNum" sz="quarter" idx="5"/>
          </p:nvPr>
        </p:nvSpPr>
        <p:spPr/>
        <p:txBody>
          <a:bodyPr/>
          <a:lstStyle/>
          <a:p>
            <a:fld id="{6A47CD6C-D446-41C3-B72D-256F3770B70F}" type="slidenum">
              <a:rPr lang="fr-FR" smtClean="0"/>
              <a:t>16</a:t>
            </a:fld>
            <a:endParaRPr lang="fr-FR"/>
          </a:p>
        </p:txBody>
      </p:sp>
    </p:spTree>
    <p:extLst>
      <p:ext uri="{BB962C8B-B14F-4D97-AF65-F5344CB8AC3E}">
        <p14:creationId xmlns:p14="http://schemas.microsoft.com/office/powerpoint/2010/main" val="2536757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Cette évolution vers la question</a:t>
            </a:r>
            <a:r>
              <a:rPr lang="fr-FR" baseline="0" dirty="0"/>
              <a:t> de la colonisation et de la territorialisation de l’espace est également une perspective fertile dans l’analyse de </a:t>
            </a:r>
            <a:r>
              <a:rPr lang="fr-FR" i="1" baseline="0" dirty="0"/>
              <a:t>Monster Hunter</a:t>
            </a:r>
            <a:r>
              <a:rPr lang="fr-FR" i="0" baseline="0" dirty="0"/>
              <a:t>, que le </a:t>
            </a:r>
            <a:r>
              <a:rPr lang="fr-FR" i="1" baseline="0" dirty="0"/>
              <a:t>fast </a:t>
            </a:r>
            <a:r>
              <a:rPr lang="fr-FR" i="1" baseline="0" dirty="0" err="1"/>
              <a:t>travel</a:t>
            </a:r>
            <a:r>
              <a:rPr lang="fr-FR" i="0" baseline="0" dirty="0"/>
              <a:t> fait ressortir.</a:t>
            </a:r>
          </a:p>
          <a:p>
            <a:r>
              <a:rPr lang="fr-FR" i="0" baseline="0" dirty="0"/>
              <a:t>Mehdi </a:t>
            </a:r>
            <a:r>
              <a:rPr lang="fr-FR" i="0" baseline="0" dirty="0" err="1"/>
              <a:t>Derfoufi</a:t>
            </a:r>
            <a:r>
              <a:rPr lang="fr-FR" i="0" baseline="0" dirty="0"/>
              <a:t> expose notamment dans son ouvrage </a:t>
            </a:r>
            <a:r>
              <a:rPr lang="fr-FR" i="1" baseline="0" dirty="0"/>
              <a:t>Racisme et Jeux Vidéo, </a:t>
            </a:r>
            <a:r>
              <a:rPr lang="fr-FR" i="0" baseline="0" dirty="0"/>
              <a:t>cette citation : « </a:t>
            </a:r>
            <a:r>
              <a:rPr lang="fr-FR" sz="1200" dirty="0">
                <a:effectLst/>
                <a:latin typeface="Calibri" panose="020F0502020204030204" pitchFamily="34" charset="0"/>
              </a:rPr>
              <a:t>"Les dynamiques coloniales-capitalistes de </a:t>
            </a:r>
            <a:r>
              <a:rPr lang="fr-FR" sz="1200" i="1" dirty="0">
                <a:effectLst/>
                <a:latin typeface="Calibri" panose="020F0502020204030204" pitchFamily="34" charset="0"/>
              </a:rPr>
              <a:t>gameplay</a:t>
            </a:r>
            <a:r>
              <a:rPr lang="fr-FR" sz="1200" dirty="0">
                <a:effectLst/>
                <a:latin typeface="Calibri" panose="020F0502020204030204" pitchFamily="34" charset="0"/>
              </a:rPr>
              <a:t> du type exploration/Découverte, confrontation/victoire/récompense, cartographie/pacification/maîtrise d'un territoire, exploitation/commercialisation des ressources sont au fondement de la plupart des jeux vidéo. »</a:t>
            </a:r>
            <a:endParaRPr lang="fr-FR" i="0" baseline="0" dirty="0"/>
          </a:p>
          <a:p>
            <a:r>
              <a:rPr lang="fr-FR" i="0" baseline="0" dirty="0"/>
              <a:t>En effet, la question du territoire et de l’appropriation de l’espace fait sens avec le placement des camps, et l’emprise progressive que le personnage a dans le monde fictif. Les frontières spatiales sont bousculées par la technicité que le personnage déploie dans l’espace, par l’instauration de camps qui sont des relais. Si le bestiaire s’affronte dans de spectaculaires guerres de territoires, le jeu semble montrer que le véritable maître des lieux, c’est la chasseuse ingénue qui aura maîtrisé cet espace et se le sera approprié.</a:t>
            </a:r>
          </a:p>
          <a:p>
            <a:endParaRPr lang="fr-FR" i="0" baseline="0" dirty="0"/>
          </a:p>
          <a:p>
            <a:r>
              <a:rPr lang="fr-FR" i="0" baseline="0" dirty="0"/>
              <a:t>On peut ainsi lire l’évolution de la chasse dans </a:t>
            </a:r>
            <a:r>
              <a:rPr lang="fr-FR" i="1" baseline="0" dirty="0"/>
              <a:t>Monster Hunter</a:t>
            </a:r>
            <a:r>
              <a:rPr lang="fr-FR" i="0" baseline="0" dirty="0"/>
              <a:t> également par le biais de la colonisation de l’espace : </a:t>
            </a:r>
            <a:r>
              <a:rPr lang="fr-FR" i="1" baseline="0" dirty="0"/>
              <a:t>Monster Hunter World</a:t>
            </a:r>
            <a:r>
              <a:rPr lang="fr-FR" i="0" baseline="0" dirty="0"/>
              <a:t> permet une appropriation beaucoup plus tangible de l’espace, et une exploitation des « ressources », les créatures du jeu, de manière beaucoup plus facile que les anciens opus. L’appropriation narrative et spatiale de l’espace est la démonstration d’un pouvoir exercé sur la faune et la flore du jeu, qui devient totalement exploitable par les personnages peuplant l’univers de </a:t>
            </a:r>
            <a:r>
              <a:rPr lang="fr-FR" i="1" baseline="0" dirty="0"/>
              <a:t>Monster Hunter World</a:t>
            </a:r>
            <a:r>
              <a:rPr lang="fr-FR" i="0" baseline="0" dirty="0"/>
              <a:t>. En témoigne le fait que l’animation de </a:t>
            </a:r>
            <a:r>
              <a:rPr lang="fr-FR" i="1" baseline="0" dirty="0"/>
              <a:t>fast </a:t>
            </a:r>
            <a:r>
              <a:rPr lang="fr-FR" i="1" baseline="0" dirty="0" err="1"/>
              <a:t>travel</a:t>
            </a:r>
            <a:r>
              <a:rPr lang="fr-FR" i="0" baseline="0" dirty="0"/>
              <a:t> soit l’utilisation d’un </a:t>
            </a:r>
            <a:r>
              <a:rPr lang="fr-FR" i="1" baseline="0" dirty="0" err="1"/>
              <a:t>wingdrake</a:t>
            </a:r>
            <a:r>
              <a:rPr lang="fr-FR" i="0" baseline="0" dirty="0"/>
              <a:t>, un monstre du jeu que l’on peut chasser, mais qui est ici apprivoisé par notre personnage.</a:t>
            </a:r>
          </a:p>
        </p:txBody>
      </p:sp>
      <p:sp>
        <p:nvSpPr>
          <p:cNvPr id="4" name="Espace réservé du numéro de diapositive 3"/>
          <p:cNvSpPr>
            <a:spLocks noGrp="1"/>
          </p:cNvSpPr>
          <p:nvPr>
            <p:ph type="sldNum" sz="quarter" idx="5"/>
          </p:nvPr>
        </p:nvSpPr>
        <p:spPr/>
        <p:txBody>
          <a:bodyPr/>
          <a:lstStyle/>
          <a:p>
            <a:fld id="{6A47CD6C-D446-41C3-B72D-256F3770B70F}" type="slidenum">
              <a:rPr lang="fr-FR" smtClean="0"/>
              <a:t>17</a:t>
            </a:fld>
            <a:endParaRPr lang="fr-FR"/>
          </a:p>
        </p:txBody>
      </p:sp>
    </p:spTree>
    <p:extLst>
      <p:ext uri="{BB962C8B-B14F-4D97-AF65-F5344CB8AC3E}">
        <p14:creationId xmlns:p14="http://schemas.microsoft.com/office/powerpoint/2010/main" val="23822746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Néanmoins, la</a:t>
            </a:r>
            <a:r>
              <a:rPr lang="fr-FR" baseline="0" dirty="0"/>
              <a:t> dynamique des camps et du </a:t>
            </a:r>
            <a:r>
              <a:rPr lang="fr-FR" i="1" baseline="0" dirty="0"/>
              <a:t>fast </a:t>
            </a:r>
            <a:r>
              <a:rPr lang="fr-FR" i="1" baseline="0" dirty="0" err="1"/>
              <a:t>travel</a:t>
            </a:r>
            <a:r>
              <a:rPr lang="fr-FR" i="0" baseline="0" dirty="0"/>
              <a:t> bénéficie aussi d’une lecture diachronique de la licence </a:t>
            </a:r>
            <a:r>
              <a:rPr lang="fr-FR" i="1" baseline="0" dirty="0"/>
              <a:t>Monster Hunter</a:t>
            </a:r>
            <a:r>
              <a:rPr lang="fr-FR" i="0" baseline="0" dirty="0"/>
              <a:t>. Dans celle-ci, l’espace et sa navigation ont été sujets à de nombreuses modifications au fur et à mesure de la licence, témoignant ainsi d’une évolution vers des espaces de plus en plus complexes à manœuvrer. </a:t>
            </a:r>
          </a:p>
          <a:p>
            <a:endParaRPr lang="fr-FR" i="0" baseline="0" dirty="0"/>
          </a:p>
          <a:p>
            <a:r>
              <a:rPr lang="fr-FR" i="0" baseline="0" dirty="0"/>
              <a:t>Si Monster Hunter 1 et 2 offraient des espaces relativement plats, le 3 et le 4 redoublent d’ingéniosité puisqu’ils proposent plus fréquemment des espaces verticaux, au profit des monstres comme des chasseurs et chasseuses que nous incarnons.</a:t>
            </a:r>
          </a:p>
          <a:p>
            <a:endParaRPr lang="fr-FR" i="0" baseline="0" dirty="0"/>
          </a:p>
          <a:p>
            <a:r>
              <a:rPr lang="fr-FR" i="1" baseline="0" dirty="0"/>
              <a:t>Monster Hunter : World</a:t>
            </a:r>
            <a:r>
              <a:rPr lang="fr-FR" i="0" baseline="0" dirty="0"/>
              <a:t> incarne ainsi un nouveau paradigme, puisque celui-ci propose maintenant des camps de </a:t>
            </a:r>
            <a:r>
              <a:rPr lang="fr-FR" i="1" baseline="0" dirty="0"/>
              <a:t>fast </a:t>
            </a:r>
            <a:r>
              <a:rPr lang="fr-FR" i="1" baseline="0" dirty="0" err="1"/>
              <a:t>travel</a:t>
            </a:r>
            <a:r>
              <a:rPr lang="fr-FR" i="0" baseline="0" dirty="0"/>
              <a:t>, en plus de reconnecter l’entièreté des zones.</a:t>
            </a:r>
          </a:p>
          <a:p>
            <a:r>
              <a:rPr lang="fr-FR" i="1" baseline="0" dirty="0"/>
              <a:t>Monster Hunter Rise</a:t>
            </a:r>
            <a:r>
              <a:rPr lang="fr-FR" i="0" baseline="0" dirty="0"/>
              <a:t> viendra rajouter une option de navigation supplémentaire, avec l’utilisation d’une monture, et également le fait de pouvoir brièvement escalader les parois rocheuses, en plus de se servir de coléoptères pour faire des sauts verticaux ou horizontaux, permettant une mobilité sans égal.</a:t>
            </a:r>
          </a:p>
          <a:p>
            <a:endParaRPr lang="fr-FR" i="0" baseline="0" dirty="0"/>
          </a:p>
          <a:p>
            <a:r>
              <a:rPr lang="fr-FR" i="0" baseline="0" dirty="0"/>
              <a:t>Une brève analyse montre que cette évolution du format de la traque et de la chasse opère un changement de paradigme. Il y a un renouvellement constant de ce qu’est chasser dans </a:t>
            </a:r>
            <a:r>
              <a:rPr lang="fr-FR" i="1" baseline="0" dirty="0"/>
              <a:t>Monster Hunter</a:t>
            </a:r>
            <a:r>
              <a:rPr lang="fr-FR" i="0" baseline="0" dirty="0"/>
              <a:t>, mais aussi de la manière dont nous pouvons nous approprier l’espace et sa navigation. L’évolution de la licence témoigne d’une malléabilité de l’espace de plus en plus aisée, transformant les territoires des monstres en un espace peu à peu apprivoisé et territorialisé par les joueurs et joueuses.</a:t>
            </a:r>
            <a:endParaRPr lang="fr-FR" i="1" dirty="0"/>
          </a:p>
        </p:txBody>
      </p:sp>
      <p:sp>
        <p:nvSpPr>
          <p:cNvPr id="4" name="Espace réservé du numéro de diapositive 3"/>
          <p:cNvSpPr>
            <a:spLocks noGrp="1"/>
          </p:cNvSpPr>
          <p:nvPr>
            <p:ph type="sldNum" sz="quarter" idx="5"/>
          </p:nvPr>
        </p:nvSpPr>
        <p:spPr/>
        <p:txBody>
          <a:bodyPr/>
          <a:lstStyle/>
          <a:p>
            <a:fld id="{6A47CD6C-D446-41C3-B72D-256F3770B70F}" type="slidenum">
              <a:rPr lang="fr-FR" smtClean="0"/>
              <a:t>18</a:t>
            </a:fld>
            <a:endParaRPr lang="fr-FR"/>
          </a:p>
        </p:txBody>
      </p:sp>
    </p:spTree>
    <p:extLst>
      <p:ext uri="{BB962C8B-B14F-4D97-AF65-F5344CB8AC3E}">
        <p14:creationId xmlns:p14="http://schemas.microsoft.com/office/powerpoint/2010/main" val="11441505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conclure autour de notre analyse,</a:t>
            </a:r>
            <a:r>
              <a:rPr lang="fr-FR" baseline="0" dirty="0"/>
              <a:t> une citation nous semble importante à mettre en exergue. Dans un article où il aborde la question du </a:t>
            </a:r>
            <a:r>
              <a:rPr lang="fr-FR" i="1" baseline="0" dirty="0"/>
              <a:t>fast </a:t>
            </a:r>
            <a:r>
              <a:rPr lang="fr-FR" i="1" baseline="0" dirty="0" err="1"/>
              <a:t>travel</a:t>
            </a:r>
            <a:r>
              <a:rPr lang="fr-FR" i="1" baseline="0" dirty="0"/>
              <a:t>, </a:t>
            </a:r>
            <a:r>
              <a:rPr lang="fr-FR" i="0" baseline="0" dirty="0"/>
              <a:t>le journaliste Caldwell parle du </a:t>
            </a:r>
            <a:r>
              <a:rPr lang="fr-FR" i="1" baseline="0" dirty="0"/>
              <a:t>fast </a:t>
            </a:r>
            <a:r>
              <a:rPr lang="fr-FR" i="1" baseline="0" dirty="0" err="1"/>
              <a:t>travel</a:t>
            </a:r>
            <a:r>
              <a:rPr lang="fr-FR" i="0" baseline="0" dirty="0"/>
              <a:t> comme une partie du </a:t>
            </a:r>
            <a:r>
              <a:rPr lang="fr-FR" i="1" baseline="0" dirty="0"/>
              <a:t>langage </a:t>
            </a:r>
            <a:r>
              <a:rPr lang="fr-FR" i="0" baseline="0" dirty="0"/>
              <a:t>du jeu vidéo. Il exprime dans cet court billet que le </a:t>
            </a:r>
            <a:r>
              <a:rPr lang="fr-FR" i="1" baseline="0" dirty="0"/>
              <a:t>fast </a:t>
            </a:r>
            <a:r>
              <a:rPr lang="fr-FR" i="1" baseline="0" dirty="0" err="1"/>
              <a:t>travel</a:t>
            </a:r>
            <a:r>
              <a:rPr lang="fr-FR" i="0" baseline="0" dirty="0"/>
              <a:t> est maintenant un élément commun d’une forme de grammaire des jeux vidéo récents. </a:t>
            </a:r>
          </a:p>
          <a:p>
            <a:endParaRPr lang="fr-FR" i="0" baseline="0" dirty="0"/>
          </a:p>
          <a:p>
            <a:r>
              <a:rPr lang="fr-FR" i="0" baseline="0" dirty="0"/>
              <a:t>En se basant sur les travaux de Damien Hansen, on pourrait penser le </a:t>
            </a:r>
            <a:r>
              <a:rPr lang="fr-FR" i="1" baseline="0" dirty="0"/>
              <a:t>fast </a:t>
            </a:r>
            <a:r>
              <a:rPr lang="fr-FR" i="1" baseline="0" dirty="0" err="1"/>
              <a:t>travel</a:t>
            </a:r>
            <a:r>
              <a:rPr lang="fr-FR" i="1" baseline="0" dirty="0"/>
              <a:t> </a:t>
            </a:r>
            <a:r>
              <a:rPr lang="fr-FR" i="0" baseline="0" dirty="0"/>
              <a:t>comme un ludème, donc un petit élément de langage au sein des énonces grammaticaux que sont les séquences des jeux vidéo.</a:t>
            </a:r>
          </a:p>
          <a:p>
            <a:r>
              <a:rPr lang="fr-FR" i="0" baseline="0" dirty="0"/>
              <a:t>Notre analyse montre ainsi que cette petite mécanique a été largement intégrée à la boucle de </a:t>
            </a:r>
            <a:r>
              <a:rPr lang="fr-FR" i="1" baseline="0" dirty="0"/>
              <a:t>gameplay</a:t>
            </a:r>
            <a:r>
              <a:rPr lang="fr-FR" i="0" baseline="0" dirty="0"/>
              <a:t> de la licence </a:t>
            </a:r>
            <a:r>
              <a:rPr lang="fr-FR" i="1" baseline="0" dirty="0"/>
              <a:t>Monster Hunter</a:t>
            </a:r>
            <a:r>
              <a:rPr lang="fr-FR" i="0" baseline="0" dirty="0"/>
              <a:t>, et témoigne de l’appropriation progressive ce verbe comme modificateur de l’espace de la joueuse dans l’univers de jeu. Cette analyse permet de conclure que le </a:t>
            </a:r>
            <a:r>
              <a:rPr lang="fr-FR" i="1" baseline="0" dirty="0"/>
              <a:t>fast </a:t>
            </a:r>
            <a:r>
              <a:rPr lang="fr-FR" i="1" baseline="0" dirty="0" err="1"/>
              <a:t>travel</a:t>
            </a:r>
            <a:r>
              <a:rPr lang="fr-FR" i="1" baseline="0" dirty="0"/>
              <a:t>,</a:t>
            </a:r>
            <a:r>
              <a:rPr lang="fr-FR" i="0" baseline="0" dirty="0"/>
              <a:t> une petite chose du jeu vidéo, une simple petite mécanique, peut être un verbe d’action, un élément du langage de l’espace, qui permet de réfléchir sur l’expérience de l’espace comme l’évolution d’une licence de jeu.</a:t>
            </a:r>
          </a:p>
          <a:p>
            <a:endParaRPr lang="fr-FR" i="0" baseline="0" dirty="0"/>
          </a:p>
          <a:p>
            <a:r>
              <a:rPr lang="fr-FR" i="0" baseline="0" dirty="0"/>
              <a:t>Sur cette ouverture très large, je vous remercie pour votre écoute et pour votre attention ! </a:t>
            </a:r>
          </a:p>
          <a:p>
            <a:endParaRPr lang="fr-FR" i="0" baseline="0" dirty="0"/>
          </a:p>
        </p:txBody>
      </p:sp>
      <p:sp>
        <p:nvSpPr>
          <p:cNvPr id="4" name="Espace réservé du numéro de diapositive 3"/>
          <p:cNvSpPr>
            <a:spLocks noGrp="1"/>
          </p:cNvSpPr>
          <p:nvPr>
            <p:ph type="sldNum" sz="quarter" idx="5"/>
          </p:nvPr>
        </p:nvSpPr>
        <p:spPr/>
        <p:txBody>
          <a:bodyPr/>
          <a:lstStyle/>
          <a:p>
            <a:fld id="{6A47CD6C-D446-41C3-B72D-256F3770B70F}" type="slidenum">
              <a:rPr lang="fr-FR" smtClean="0"/>
              <a:t>19</a:t>
            </a:fld>
            <a:endParaRPr lang="fr-FR"/>
          </a:p>
        </p:txBody>
      </p:sp>
    </p:spTree>
    <p:extLst>
      <p:ext uri="{BB962C8B-B14F-4D97-AF65-F5344CB8AC3E}">
        <p14:creationId xmlns:p14="http://schemas.microsoft.com/office/powerpoint/2010/main" val="341941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Présenter succinctement le plan :</a:t>
            </a:r>
          </a:p>
          <a:p>
            <a:r>
              <a:rPr lang="fr-FR" dirty="0"/>
              <a:t>1- Dans un premier mouvement, je vais brièvement montrer les aspects les plus importants du fast </a:t>
            </a:r>
            <a:r>
              <a:rPr lang="fr-FR" dirty="0" err="1"/>
              <a:t>travel</a:t>
            </a:r>
            <a:r>
              <a:rPr lang="fr-FR" dirty="0"/>
              <a:t> qui nous serviront dans notre étude.</a:t>
            </a:r>
            <a:endParaRPr lang="fr-FR" i="0" baseline="0" dirty="0"/>
          </a:p>
          <a:p>
            <a:r>
              <a:rPr lang="fr-FR" i="0" baseline="0" dirty="0"/>
              <a:t>2- Dans ce second mouvement, on analysera </a:t>
            </a:r>
            <a:r>
              <a:rPr lang="fr-FR" i="1" baseline="0" dirty="0"/>
              <a:t>Monster Hunter : World</a:t>
            </a:r>
            <a:r>
              <a:rPr lang="fr-FR" i="0" baseline="0" dirty="0"/>
              <a:t> et ses occurrences de </a:t>
            </a:r>
            <a:r>
              <a:rPr lang="fr-FR" i="1" baseline="0" dirty="0"/>
              <a:t>fast </a:t>
            </a:r>
            <a:r>
              <a:rPr lang="fr-FR" i="1" baseline="0" dirty="0" err="1"/>
              <a:t>travel</a:t>
            </a:r>
            <a:r>
              <a:rPr lang="fr-FR" i="1" baseline="0" dirty="0"/>
              <a:t>, </a:t>
            </a:r>
            <a:r>
              <a:rPr lang="fr-FR" i="0" baseline="0" dirty="0"/>
              <a:t>en présentant brièvement comment cela modifie l’approche de l’espace du jeu.</a:t>
            </a:r>
          </a:p>
          <a:p>
            <a:r>
              <a:rPr lang="fr-FR" i="0" baseline="0" dirty="0"/>
              <a:t>3- Dans un mouvement conclusif, on observera trois perspectives sur l’étude du </a:t>
            </a:r>
            <a:r>
              <a:rPr lang="fr-FR" i="1" baseline="0" dirty="0"/>
              <a:t>fast </a:t>
            </a:r>
            <a:r>
              <a:rPr lang="fr-FR" i="1" baseline="0" dirty="0" err="1"/>
              <a:t>travel</a:t>
            </a:r>
            <a:r>
              <a:rPr lang="fr-FR" i="0" baseline="0" dirty="0"/>
              <a:t> dans le jeu vidéo.</a:t>
            </a:r>
            <a:endParaRPr lang="fr-FR" dirty="0"/>
          </a:p>
        </p:txBody>
      </p:sp>
      <p:sp>
        <p:nvSpPr>
          <p:cNvPr id="4" name="Espace réservé du numéro de diapositive 3"/>
          <p:cNvSpPr>
            <a:spLocks noGrp="1"/>
          </p:cNvSpPr>
          <p:nvPr>
            <p:ph type="sldNum" sz="quarter" idx="5"/>
          </p:nvPr>
        </p:nvSpPr>
        <p:spPr/>
        <p:txBody>
          <a:bodyPr/>
          <a:lstStyle/>
          <a:p>
            <a:fld id="{6A47CD6C-D446-41C3-B72D-256F3770B70F}" type="slidenum">
              <a:rPr lang="fr-FR" smtClean="0"/>
              <a:t>2</a:t>
            </a:fld>
            <a:endParaRPr lang="fr-FR"/>
          </a:p>
        </p:txBody>
      </p:sp>
    </p:spTree>
    <p:extLst>
      <p:ext uri="{BB962C8B-B14F-4D97-AF65-F5344CB8AC3E}">
        <p14:creationId xmlns:p14="http://schemas.microsoft.com/office/powerpoint/2010/main" val="9340705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Je vous</a:t>
            </a:r>
            <a:r>
              <a:rPr lang="fr-FR" baseline="0" dirty="0"/>
              <a:t> remercie de votre écoute et de votre attention !</a:t>
            </a:r>
            <a:endParaRPr lang="fr-FR" dirty="0"/>
          </a:p>
        </p:txBody>
      </p:sp>
      <p:sp>
        <p:nvSpPr>
          <p:cNvPr id="4" name="Espace réservé du numéro de diapositive 3"/>
          <p:cNvSpPr>
            <a:spLocks noGrp="1"/>
          </p:cNvSpPr>
          <p:nvPr>
            <p:ph type="sldNum" sz="quarter" idx="5"/>
          </p:nvPr>
        </p:nvSpPr>
        <p:spPr/>
        <p:txBody>
          <a:bodyPr/>
          <a:lstStyle/>
          <a:p>
            <a:fld id="{6A47CD6C-D446-41C3-B72D-256F3770B70F}" type="slidenum">
              <a:rPr lang="fr-FR" smtClean="0"/>
              <a:t>20</a:t>
            </a:fld>
            <a:endParaRPr lang="fr-FR"/>
          </a:p>
        </p:txBody>
      </p:sp>
    </p:spTree>
    <p:extLst>
      <p:ext uri="{BB962C8B-B14F-4D97-AF65-F5344CB8AC3E}">
        <p14:creationId xmlns:p14="http://schemas.microsoft.com/office/powerpoint/2010/main" val="1620389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6A47CD6C-D446-41C3-B72D-256F3770B70F}" type="slidenum">
              <a:rPr lang="fr-FR" smtClean="0"/>
              <a:t>21</a:t>
            </a:fld>
            <a:endParaRPr lang="fr-FR"/>
          </a:p>
        </p:txBody>
      </p:sp>
    </p:spTree>
    <p:extLst>
      <p:ext uri="{BB962C8B-B14F-4D97-AF65-F5344CB8AC3E}">
        <p14:creationId xmlns:p14="http://schemas.microsoft.com/office/powerpoint/2010/main" val="3489788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 2011, Adrien Forest publie un</a:t>
            </a:r>
            <a:r>
              <a:rPr lang="fr-FR" baseline="0" dirty="0"/>
              <a:t> travail de recherche sur les « aides navigationnelles » dans plusieurs jeux, notamment </a:t>
            </a:r>
            <a:r>
              <a:rPr lang="fr-FR" i="1" baseline="0" dirty="0" err="1"/>
              <a:t>Fallout</a:t>
            </a:r>
            <a:r>
              <a:rPr lang="fr-FR" i="1" baseline="0" dirty="0"/>
              <a:t> 3</a:t>
            </a:r>
            <a:r>
              <a:rPr lang="fr-FR" i="0" baseline="0" dirty="0"/>
              <a:t>. Il se penche alors sur la question du voyage rapide au sein de cette licence, et en propose une définition du </a:t>
            </a:r>
            <a:r>
              <a:rPr lang="fr-FR" i="1" baseline="0" dirty="0"/>
              <a:t>fast </a:t>
            </a:r>
            <a:r>
              <a:rPr lang="fr-FR" i="1" baseline="0" dirty="0" err="1"/>
              <a:t>travel</a:t>
            </a:r>
            <a:r>
              <a:rPr lang="fr-FR" i="0" baseline="0" dirty="0"/>
              <a:t> uniquement liée à </a:t>
            </a:r>
            <a:r>
              <a:rPr lang="fr-FR" i="1" baseline="0" dirty="0" err="1"/>
              <a:t>Fallout</a:t>
            </a:r>
            <a:r>
              <a:rPr lang="fr-FR" i="1" baseline="0" dirty="0"/>
              <a:t> 3</a:t>
            </a:r>
            <a:r>
              <a:rPr lang="fr-FR" i="0" baseline="0" dirty="0"/>
              <a:t>, mais qui constitue notre point de départ. </a:t>
            </a:r>
          </a:p>
          <a:p>
            <a:r>
              <a:rPr lang="fr-FR" i="0" baseline="0" dirty="0"/>
              <a:t>Le </a:t>
            </a:r>
            <a:r>
              <a:rPr lang="fr-FR" i="1" baseline="0" dirty="0"/>
              <a:t>Fast </a:t>
            </a:r>
            <a:r>
              <a:rPr lang="fr-FR" i="1" baseline="0" dirty="0" err="1"/>
              <a:t>Travel</a:t>
            </a:r>
            <a:r>
              <a:rPr lang="fr-FR" i="0" baseline="0" dirty="0"/>
              <a:t> de </a:t>
            </a:r>
            <a:r>
              <a:rPr lang="fr-FR" i="0" baseline="0" dirty="0" err="1"/>
              <a:t>Fallout</a:t>
            </a:r>
            <a:r>
              <a:rPr lang="fr-FR" i="0" baseline="0" dirty="0"/>
              <a:t> 3 « permet aux joueurs et joueuses de </a:t>
            </a:r>
            <a:r>
              <a:rPr lang="fr-FR" b="1" i="0" baseline="0" dirty="0"/>
              <a:t>voyager instantanément</a:t>
            </a:r>
            <a:r>
              <a:rPr lang="fr-FR" b="0" i="0" baseline="0" dirty="0"/>
              <a:t> à </a:t>
            </a:r>
            <a:r>
              <a:rPr lang="fr-FR" b="1" i="0" baseline="0" dirty="0"/>
              <a:t>n’importe quel endroit marqué et visité précédemment</a:t>
            </a:r>
            <a:r>
              <a:rPr lang="fr-FR" b="0" i="0" baseline="0" dirty="0"/>
              <a:t> ». Il s’inspire alors du système de voyage rapide d</a:t>
            </a:r>
            <a:r>
              <a:rPr lang="fr-FR" b="0" i="1" baseline="0" dirty="0"/>
              <a:t>’</a:t>
            </a:r>
            <a:r>
              <a:rPr lang="fr-FR" b="0" i="1" baseline="0" dirty="0" err="1"/>
              <a:t>Oblivion</a:t>
            </a:r>
            <a:r>
              <a:rPr lang="fr-FR" b="0" i="0" baseline="0" dirty="0"/>
              <a:t>, également développé par Bethesda.</a:t>
            </a:r>
            <a:endParaRPr lang="fr-FR" dirty="0"/>
          </a:p>
        </p:txBody>
      </p:sp>
      <p:sp>
        <p:nvSpPr>
          <p:cNvPr id="4" name="Espace réservé du numéro de diapositive 3"/>
          <p:cNvSpPr>
            <a:spLocks noGrp="1"/>
          </p:cNvSpPr>
          <p:nvPr>
            <p:ph type="sldNum" sz="quarter" idx="5"/>
          </p:nvPr>
        </p:nvSpPr>
        <p:spPr/>
        <p:txBody>
          <a:bodyPr/>
          <a:lstStyle/>
          <a:p>
            <a:fld id="{6A47CD6C-D446-41C3-B72D-256F3770B70F}" type="slidenum">
              <a:rPr lang="fr-FR" smtClean="0"/>
              <a:t>3</a:t>
            </a:fld>
            <a:endParaRPr lang="fr-FR"/>
          </a:p>
        </p:txBody>
      </p:sp>
    </p:spTree>
    <p:extLst>
      <p:ext uri="{BB962C8B-B14F-4D97-AF65-F5344CB8AC3E}">
        <p14:creationId xmlns:p14="http://schemas.microsoft.com/office/powerpoint/2010/main" val="1348262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aseline="0" dirty="0"/>
              <a:t>Il y a donc deux éléments à dissocier : celui du lieu qui permet de se téléporter (souvent appelé </a:t>
            </a:r>
            <a:r>
              <a:rPr lang="fr-FR" i="1" baseline="0" dirty="0" err="1"/>
              <a:t>waypoint</a:t>
            </a:r>
            <a:r>
              <a:rPr lang="fr-FR" i="0" baseline="0" dirty="0"/>
              <a:t> dans les jeux en anglais) ; et celui de la mécanique de téléportation.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La définition est intéressante, puisqu’elle corrèle à la fois une question de narrativité : avoir visité</a:t>
            </a:r>
            <a:r>
              <a:rPr lang="fr-FR" baseline="0" dirty="0"/>
              <a:t> un lieu précédemment ; et aussi une question de communication : le lieu doit être « marqué », en général sur une carte.</a:t>
            </a:r>
          </a:p>
          <a:p>
            <a:endParaRPr lang="fr-FR" baseline="0" dirty="0"/>
          </a:p>
          <a:p>
            <a:r>
              <a:rPr lang="fr-FR" baseline="0" dirty="0"/>
              <a:t>Cette définition peut être relativement discutée, puisque certains jeux vont avoir des dispositifs de voyage rapide assez différents.</a:t>
            </a:r>
            <a:endParaRPr lang="fr-FR" i="1" baseline="0" dirty="0"/>
          </a:p>
          <a:p>
            <a:r>
              <a:rPr lang="fr-FR" i="0" baseline="0" dirty="0"/>
              <a:t>Dans </a:t>
            </a:r>
            <a:r>
              <a:rPr lang="fr-FR" i="1" baseline="0" dirty="0"/>
              <a:t>Dofus</a:t>
            </a:r>
            <a:r>
              <a:rPr lang="fr-FR" i="0" baseline="0" dirty="0"/>
              <a:t> ou </a:t>
            </a:r>
            <a:r>
              <a:rPr lang="fr-FR" i="1" baseline="0" dirty="0"/>
              <a:t>Wakfu</a:t>
            </a:r>
            <a:r>
              <a:rPr lang="fr-FR" i="0" baseline="0" dirty="0"/>
              <a:t>, on peut utiliser le </a:t>
            </a:r>
            <a:r>
              <a:rPr lang="fr-FR" i="0" baseline="0" dirty="0" err="1"/>
              <a:t>zaap</a:t>
            </a:r>
            <a:r>
              <a:rPr lang="fr-FR" i="0" baseline="0" dirty="0"/>
              <a:t> pour voyager. Mais cela coûte des ressources (des </a:t>
            </a:r>
            <a:r>
              <a:rPr lang="fr-FR" i="0" baseline="0" dirty="0" err="1"/>
              <a:t>kamas</a:t>
            </a:r>
            <a:r>
              <a:rPr lang="fr-FR" i="0" baseline="0" dirty="0"/>
              <a:t>). De plus, certains lieux dans lesquels on peut voyager n’ont pas été visités précédemment. </a:t>
            </a:r>
          </a:p>
          <a:p>
            <a:r>
              <a:rPr lang="fr-FR" i="0" baseline="0" dirty="0"/>
              <a:t>Dans </a:t>
            </a:r>
            <a:r>
              <a:rPr lang="fr-FR" i="1" baseline="0" dirty="0"/>
              <a:t>The </a:t>
            </a:r>
            <a:r>
              <a:rPr lang="fr-FR" i="1" baseline="0" dirty="0" err="1"/>
              <a:t>Legend</a:t>
            </a:r>
            <a:r>
              <a:rPr lang="fr-FR" i="1" baseline="0" dirty="0"/>
              <a:t> of Zelda : </a:t>
            </a:r>
            <a:r>
              <a:rPr lang="fr-FR" i="1" baseline="0" dirty="0" err="1"/>
              <a:t>Breath</a:t>
            </a:r>
            <a:r>
              <a:rPr lang="fr-FR" i="1" baseline="0" dirty="0"/>
              <a:t> of The Wild</a:t>
            </a:r>
            <a:r>
              <a:rPr lang="fr-FR" i="0" baseline="0" dirty="0"/>
              <a:t>, il ne suffit pas juste de « visiter » le lieu. L’action est beaucoup moins triviale, puisqu’il faut escalader la tour, ce qui constitue un challenge bien défini par le jeu.</a:t>
            </a:r>
          </a:p>
          <a:p>
            <a:r>
              <a:rPr lang="fr-FR" i="0" baseline="0" dirty="0"/>
              <a:t>Ainsi, il apparaît que chaque jeu peut justement se saisir de cette technique et l’approprier à son univers narratif comme à ses mécaniques !</a:t>
            </a:r>
          </a:p>
        </p:txBody>
      </p:sp>
      <p:sp>
        <p:nvSpPr>
          <p:cNvPr id="4" name="Espace réservé du numéro de diapositive 3"/>
          <p:cNvSpPr>
            <a:spLocks noGrp="1"/>
          </p:cNvSpPr>
          <p:nvPr>
            <p:ph type="sldNum" sz="quarter" idx="5"/>
          </p:nvPr>
        </p:nvSpPr>
        <p:spPr/>
        <p:txBody>
          <a:bodyPr/>
          <a:lstStyle/>
          <a:p>
            <a:fld id="{6A47CD6C-D446-41C3-B72D-256F3770B70F}" type="slidenum">
              <a:rPr lang="fr-FR" smtClean="0"/>
              <a:t>4</a:t>
            </a:fld>
            <a:endParaRPr lang="fr-FR"/>
          </a:p>
        </p:txBody>
      </p:sp>
    </p:spTree>
    <p:extLst>
      <p:ext uri="{BB962C8B-B14F-4D97-AF65-F5344CB8AC3E}">
        <p14:creationId xmlns:p14="http://schemas.microsoft.com/office/powerpoint/2010/main" val="2778515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pratique du </a:t>
            </a:r>
            <a:r>
              <a:rPr lang="fr-FR" i="1" dirty="0"/>
              <a:t>fast </a:t>
            </a:r>
            <a:r>
              <a:rPr lang="fr-FR" i="1" dirty="0" err="1"/>
              <a:t>travel</a:t>
            </a:r>
            <a:r>
              <a:rPr lang="fr-FR" i="0" dirty="0"/>
              <a:t> est pensée</a:t>
            </a:r>
            <a:r>
              <a:rPr lang="fr-FR" i="0" baseline="0" dirty="0"/>
              <a:t> par Forest comme délibérée. Dans cette citation, il explique bien que, plus nous découvrons des lieux, plus le jeu nous incite davantage à utiliser le </a:t>
            </a:r>
            <a:r>
              <a:rPr lang="fr-FR" i="1" baseline="0" dirty="0"/>
              <a:t>fast </a:t>
            </a:r>
            <a:r>
              <a:rPr lang="fr-FR" i="1" baseline="0" dirty="0" err="1"/>
              <a:t>travel</a:t>
            </a:r>
            <a:r>
              <a:rPr lang="fr-FR" i="0" baseline="0" dirty="0"/>
              <a:t>. Il en conclut que ne pas l’utiliser est ainsi un choix de « </a:t>
            </a:r>
            <a:r>
              <a:rPr lang="fr-FR" i="0" baseline="0" dirty="0" err="1"/>
              <a:t>playstyle</a:t>
            </a:r>
            <a:r>
              <a:rPr lang="fr-FR" i="0" baseline="0" dirty="0"/>
              <a:t> » délibéré de la part de la joueuse.</a:t>
            </a:r>
          </a:p>
          <a:p>
            <a:endParaRPr lang="fr-FR" i="0" baseline="0" dirty="0"/>
          </a:p>
          <a:p>
            <a:r>
              <a:rPr lang="fr-FR" i="0" baseline="0" dirty="0"/>
              <a:t>Adrien Forest dresse quelques conclusions partielles qui sont pertinentes pour dresser des critères : ainsi, le </a:t>
            </a:r>
            <a:r>
              <a:rPr lang="fr-FR" i="1" baseline="0" dirty="0"/>
              <a:t>fast </a:t>
            </a:r>
            <a:r>
              <a:rPr lang="fr-FR" i="1" baseline="0" dirty="0" err="1"/>
              <a:t>travel</a:t>
            </a:r>
            <a:r>
              <a:rPr lang="fr-FR" i="0" baseline="0" dirty="0"/>
              <a:t> transforme chaque lieu en « point de départ d’exploration » où la joueuse peut revenir, mais surtout, utiliser comme point de départ pour continuer ses explorations de manière plus rapides. Il en vient également à l’idée que cela peut avoir un effet sur la cohérence de l’espace et l’expérience de cette cohérence, puisque la joueuse a une expérience narrative et géographique de l’espace relativement altérée.</a:t>
            </a:r>
          </a:p>
        </p:txBody>
      </p:sp>
      <p:sp>
        <p:nvSpPr>
          <p:cNvPr id="4" name="Espace réservé du numéro de diapositive 3"/>
          <p:cNvSpPr>
            <a:spLocks noGrp="1"/>
          </p:cNvSpPr>
          <p:nvPr>
            <p:ph type="sldNum" sz="quarter" idx="5"/>
          </p:nvPr>
        </p:nvSpPr>
        <p:spPr/>
        <p:txBody>
          <a:bodyPr/>
          <a:lstStyle/>
          <a:p>
            <a:fld id="{6A47CD6C-D446-41C3-B72D-256F3770B70F}" type="slidenum">
              <a:rPr lang="fr-FR" smtClean="0"/>
              <a:t>5</a:t>
            </a:fld>
            <a:endParaRPr lang="fr-FR"/>
          </a:p>
        </p:txBody>
      </p:sp>
    </p:spTree>
    <p:extLst>
      <p:ext uri="{BB962C8B-B14F-4D97-AF65-F5344CB8AC3E}">
        <p14:creationId xmlns:p14="http://schemas.microsoft.com/office/powerpoint/2010/main" val="4223647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 partir de ces quelques remarques, je vous propose de synthétiser rapidement des constats sur la manière dont le </a:t>
            </a:r>
            <a:r>
              <a:rPr lang="fr-FR" i="1" dirty="0"/>
              <a:t>fast </a:t>
            </a:r>
            <a:r>
              <a:rPr lang="fr-FR" i="1" dirty="0" err="1"/>
              <a:t>travel</a:t>
            </a:r>
            <a:r>
              <a:rPr lang="fr-FR" i="0" dirty="0"/>
              <a:t> peut modifier l’expérience de jeu</a:t>
            </a:r>
            <a:endParaRPr lang="fr-FR" dirty="0"/>
          </a:p>
          <a:p>
            <a:pPr marL="171450" indent="-171450">
              <a:buFont typeface="Arial" panose="020B0604020202020204" pitchFamily="34" charset="0"/>
              <a:buChar char="•"/>
            </a:pPr>
            <a:r>
              <a:rPr lang="fr-FR" baseline="0" dirty="0"/>
              <a:t>Au niveau de la narration, le </a:t>
            </a:r>
            <a:r>
              <a:rPr lang="fr-FR" i="1" baseline="0" dirty="0"/>
              <a:t>fast </a:t>
            </a:r>
            <a:r>
              <a:rPr lang="fr-FR" i="1" baseline="0" dirty="0" err="1"/>
              <a:t>travel</a:t>
            </a:r>
            <a:r>
              <a:rPr lang="fr-FR" i="0" baseline="0" dirty="0"/>
              <a:t> marque les lieux importants dans lesquels les joueurs et joueuses seront amenés à revenir.  Les marqueurs de </a:t>
            </a:r>
            <a:r>
              <a:rPr lang="fr-FR" i="1" baseline="0" dirty="0"/>
              <a:t>fast </a:t>
            </a:r>
            <a:r>
              <a:rPr lang="fr-FR" i="1" baseline="0" dirty="0" err="1"/>
              <a:t>travel</a:t>
            </a:r>
            <a:r>
              <a:rPr lang="fr-FR" i="1" baseline="0" dirty="0"/>
              <a:t> </a:t>
            </a:r>
            <a:r>
              <a:rPr lang="fr-FR" i="0" baseline="0" dirty="0"/>
              <a:t>peuvent être pensé comme conditionnant l’expérience de l’espace : les lieux importants sont marqués, ils sont des espaces potentiels de narrativité et de tension ludique. Les autres le sont de manière beaucoup plus discrètes.</a:t>
            </a:r>
          </a:p>
          <a:p>
            <a:pPr marL="171450" indent="-171450">
              <a:buFont typeface="Arial" panose="020B0604020202020204" pitchFamily="34" charset="0"/>
              <a:buChar char="•"/>
            </a:pPr>
            <a:r>
              <a:rPr lang="fr-FR" i="0" baseline="0" dirty="0"/>
              <a:t>Au niveau de l’expérience, l’utilisation ou non du </a:t>
            </a:r>
            <a:r>
              <a:rPr lang="fr-FR" i="1" baseline="0" dirty="0"/>
              <a:t>fast </a:t>
            </a:r>
            <a:r>
              <a:rPr lang="fr-FR" i="1" baseline="0" dirty="0" err="1"/>
              <a:t>travel</a:t>
            </a:r>
            <a:r>
              <a:rPr lang="fr-FR" i="0" baseline="0" dirty="0"/>
              <a:t> est donc un choix délibéré. Il faut également préciser que le </a:t>
            </a:r>
            <a:r>
              <a:rPr lang="fr-FR" i="1" baseline="0" dirty="0"/>
              <a:t>fast </a:t>
            </a:r>
            <a:r>
              <a:rPr lang="fr-FR" i="1" baseline="0" dirty="0" err="1"/>
              <a:t>travel</a:t>
            </a:r>
            <a:r>
              <a:rPr lang="fr-FR" i="0" baseline="0" dirty="0"/>
              <a:t> se corrèle aussi à un rythme de jeu. Lorsque nous n’avons que quelques heures pour jouer par semaine, cette fonctionnalité peut paraître bien utile pour directement plonger dans une quête palpitante ou un combat épique. Elle constitue ainsi une mécanique avec un certain « jeu » d’appropriation, pour faire écho aux travaux de Maude </a:t>
            </a:r>
            <a:r>
              <a:rPr lang="fr-FR" i="0" baseline="0" dirty="0" err="1"/>
              <a:t>Bonefant</a:t>
            </a:r>
            <a:r>
              <a:rPr lang="fr-FR" i="0" baseline="0" dirty="0"/>
              <a:t>.</a:t>
            </a:r>
          </a:p>
          <a:p>
            <a:pPr marL="171450" indent="-171450">
              <a:buFont typeface="Arial" panose="020B0604020202020204" pitchFamily="34" charset="0"/>
              <a:buChar char="•"/>
            </a:pPr>
            <a:r>
              <a:rPr lang="fr-FR" i="0" baseline="0" dirty="0"/>
              <a:t>Au niveau de l’espace, il y a ainsi une certaine forme non seulement de l’expérience de l’espace, puisque celui-ci est compressé et redécoupe le territoire, mais peut également accélérer la délimitation de l’espace de jeu. En se téléportant, Adrien Forest remarque ainsi que la joueuse peut épuiser plus rapidement le contenu du jeu et ses limites spatiales. Les marqueurs constituent ainsi une forme de limitations de l’espace, elles cantonnent les lieux, mais poussent aussi à découvrir plus facilement ce qui est autour ; une forme de communication par la cartographie déjà établie dans les sciences du jeu.</a:t>
            </a:r>
          </a:p>
          <a:p>
            <a:pPr marL="171450" indent="-171450">
              <a:buFontTx/>
              <a:buChar char="-"/>
            </a:pPr>
            <a:endParaRPr lang="fr-FR" i="0" baseline="0" dirty="0"/>
          </a:p>
          <a:p>
            <a:pPr marL="171450" indent="-171450">
              <a:buFontTx/>
              <a:buChar char="-"/>
            </a:pPr>
            <a:r>
              <a:rPr lang="fr-FR" i="0" baseline="0" dirty="0"/>
              <a:t>De ce fait, cette communication va poser une question : Que fait le </a:t>
            </a:r>
            <a:r>
              <a:rPr lang="fr-FR" i="1" baseline="0" dirty="0"/>
              <a:t>fast </a:t>
            </a:r>
            <a:r>
              <a:rPr lang="fr-FR" i="1" baseline="0" dirty="0" err="1"/>
              <a:t>travel</a:t>
            </a:r>
            <a:r>
              <a:rPr lang="fr-FR" i="0" baseline="0" dirty="0"/>
              <a:t> à l’espace de jeu ? Pour cela, on va procéder à une analyse de cas d’un jeu, </a:t>
            </a:r>
            <a:r>
              <a:rPr lang="fr-FR" i="1" baseline="0" dirty="0"/>
              <a:t>Monster Hunter World</a:t>
            </a:r>
            <a:r>
              <a:rPr lang="fr-FR" i="0" baseline="0" dirty="0"/>
              <a:t>, afin de formuler des hypothèses de recherche.</a:t>
            </a:r>
            <a:endParaRPr lang="fr-FR" dirty="0"/>
          </a:p>
        </p:txBody>
      </p:sp>
      <p:sp>
        <p:nvSpPr>
          <p:cNvPr id="4" name="Espace réservé du numéro de diapositive 3"/>
          <p:cNvSpPr>
            <a:spLocks noGrp="1"/>
          </p:cNvSpPr>
          <p:nvPr>
            <p:ph type="sldNum" sz="quarter" idx="5"/>
          </p:nvPr>
        </p:nvSpPr>
        <p:spPr/>
        <p:txBody>
          <a:bodyPr/>
          <a:lstStyle/>
          <a:p>
            <a:fld id="{6A47CD6C-D446-41C3-B72D-256F3770B70F}" type="slidenum">
              <a:rPr lang="fr-FR" smtClean="0"/>
              <a:t>6</a:t>
            </a:fld>
            <a:endParaRPr lang="fr-FR"/>
          </a:p>
        </p:txBody>
      </p:sp>
    </p:spTree>
    <p:extLst>
      <p:ext uri="{BB962C8B-B14F-4D97-AF65-F5344CB8AC3E}">
        <p14:creationId xmlns:p14="http://schemas.microsoft.com/office/powerpoint/2010/main" val="3860169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i="1" dirty="0"/>
              <a:t>Monster Hunter : World</a:t>
            </a:r>
            <a:r>
              <a:rPr lang="fr-FR" i="0" dirty="0"/>
              <a:t> est issu de la licence </a:t>
            </a:r>
            <a:r>
              <a:rPr lang="fr-FR" i="1" dirty="0"/>
              <a:t>Monster Hunter</a:t>
            </a:r>
            <a:r>
              <a:rPr lang="fr-FR" i="0" dirty="0"/>
              <a:t>,</a:t>
            </a:r>
            <a:r>
              <a:rPr lang="fr-FR" i="0" baseline="0" dirty="0"/>
              <a:t> qui est une licence japonaise éditée par </a:t>
            </a:r>
            <a:r>
              <a:rPr lang="fr-FR" i="0" baseline="0" dirty="0" err="1"/>
              <a:t>Capcom</a:t>
            </a:r>
            <a:r>
              <a:rPr lang="fr-FR" i="0" baseline="0" dirty="0"/>
              <a:t> depuis les années 2000. Dans ces jeux, on incarne une chasseuse ou un chasseur qui doit affronter des monstres. Une fois celui-ci tué ou capturé, il est alors possible de récupérer des ressources diverses dessus, de gemmes précieuses à des écailles, ailes, cornes, queues. Ces mêmes ressources serviront alors à fabrique des nouveaux équipements, qui amélioreront les caractéristiques de notre personnage.</a:t>
            </a:r>
          </a:p>
          <a:p>
            <a:endParaRPr lang="fr-FR" i="1" baseline="0" dirty="0"/>
          </a:p>
          <a:p>
            <a:r>
              <a:rPr lang="fr-FR" i="1" baseline="0" dirty="0"/>
              <a:t>Monster Hunter World </a:t>
            </a:r>
            <a:r>
              <a:rPr lang="fr-FR" i="0" baseline="0" dirty="0"/>
              <a:t>est publié en 2018 et incarne un renouveau particulier de la licence : d’une part, celle-ci est dorénavant sur console fixe et PC, et non plus sur console portable. D’autre part, le titre est directement fait pour cibler l’audience occidentale.</a:t>
            </a:r>
            <a:endParaRPr lang="fr-FR" i="1" baseline="0" dirty="0"/>
          </a:p>
        </p:txBody>
      </p:sp>
      <p:sp>
        <p:nvSpPr>
          <p:cNvPr id="4" name="Espace réservé du numéro de diapositive 3"/>
          <p:cNvSpPr>
            <a:spLocks noGrp="1"/>
          </p:cNvSpPr>
          <p:nvPr>
            <p:ph type="sldNum" sz="quarter" idx="5"/>
          </p:nvPr>
        </p:nvSpPr>
        <p:spPr/>
        <p:txBody>
          <a:bodyPr/>
          <a:lstStyle/>
          <a:p>
            <a:fld id="{6A47CD6C-D446-41C3-B72D-256F3770B70F}" type="slidenum">
              <a:rPr lang="fr-FR" smtClean="0"/>
              <a:t>7</a:t>
            </a:fld>
            <a:endParaRPr lang="fr-FR"/>
          </a:p>
        </p:txBody>
      </p:sp>
    </p:spTree>
    <p:extLst>
      <p:ext uri="{BB962C8B-B14F-4D97-AF65-F5344CB8AC3E}">
        <p14:creationId xmlns:p14="http://schemas.microsoft.com/office/powerpoint/2010/main" val="143731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particularité</a:t>
            </a:r>
            <a:r>
              <a:rPr lang="fr-FR" baseline="0" dirty="0"/>
              <a:t> de </a:t>
            </a:r>
            <a:r>
              <a:rPr lang="fr-FR" i="1" baseline="0" dirty="0"/>
              <a:t>Monster Hunter</a:t>
            </a:r>
            <a:r>
              <a:rPr lang="fr-FR" i="0" baseline="0" dirty="0"/>
              <a:t> a toujours été ses biomes dans lesquels le bestiaire vit. Traditionnellement, ces biomes reproduisent des écosystèmes typiques tels qu’une jungle, un désert, ou encore une plage, dans lesquels des monstres font territoires. Il faudra alors apprendre leur comportement, apprendre quels sont leurs territoires et où ils se déplacent pour pouvoir plus aisément les chasser.</a:t>
            </a:r>
          </a:p>
          <a:p>
            <a:endParaRPr lang="fr-FR" i="0" baseline="0" dirty="0"/>
          </a:p>
          <a:p>
            <a:r>
              <a:rPr lang="fr-FR" i="0" baseline="0" dirty="0"/>
              <a:t>Depuis le premier </a:t>
            </a:r>
            <a:r>
              <a:rPr lang="fr-FR" i="1" baseline="0" dirty="0"/>
              <a:t>Monster Hunter</a:t>
            </a:r>
            <a:r>
              <a:rPr lang="fr-FR" i="0" baseline="0" dirty="0"/>
              <a:t> sur Playstation 2 jusqu’à </a:t>
            </a:r>
            <a:r>
              <a:rPr lang="fr-FR" i="1" baseline="0" dirty="0"/>
              <a:t>Monster Hunter 4 </a:t>
            </a:r>
            <a:r>
              <a:rPr lang="fr-FR" i="1" baseline="0" dirty="0" err="1"/>
              <a:t>Ultimate</a:t>
            </a:r>
            <a:r>
              <a:rPr lang="fr-FR" i="0" baseline="0" dirty="0"/>
              <a:t>, le changement de zones (les espaces indiqués par des chiffres sur l’interface de carte) s’effectue toujours par un temps de chargement. Ainsi, si l’avatar arrive à l’extrémité gauche de la zone 1, un petit chargement le fera patienter jusqu’à arriver dans la zone 2.</a:t>
            </a:r>
            <a:endParaRPr lang="fr-FR" dirty="0"/>
          </a:p>
        </p:txBody>
      </p:sp>
      <p:sp>
        <p:nvSpPr>
          <p:cNvPr id="4" name="Espace réservé du numéro de diapositive 3"/>
          <p:cNvSpPr>
            <a:spLocks noGrp="1"/>
          </p:cNvSpPr>
          <p:nvPr>
            <p:ph type="sldNum" sz="quarter" idx="5"/>
          </p:nvPr>
        </p:nvSpPr>
        <p:spPr/>
        <p:txBody>
          <a:bodyPr/>
          <a:lstStyle/>
          <a:p>
            <a:fld id="{6A47CD6C-D446-41C3-B72D-256F3770B70F}" type="slidenum">
              <a:rPr lang="fr-FR" smtClean="0"/>
              <a:t>8</a:t>
            </a:fld>
            <a:endParaRPr lang="fr-FR"/>
          </a:p>
        </p:txBody>
      </p:sp>
    </p:spTree>
    <p:extLst>
      <p:ext uri="{BB962C8B-B14F-4D97-AF65-F5344CB8AC3E}">
        <p14:creationId xmlns:p14="http://schemas.microsoft.com/office/powerpoint/2010/main" val="1436496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Mais </a:t>
            </a:r>
            <a:r>
              <a:rPr lang="fr-FR" i="1" dirty="0"/>
              <a:t>Monster</a:t>
            </a:r>
            <a:r>
              <a:rPr lang="fr-FR" i="1" baseline="0" dirty="0"/>
              <a:t> Hunter : World</a:t>
            </a:r>
            <a:r>
              <a:rPr lang="fr-FR" i="0" baseline="0" dirty="0"/>
              <a:t> renouvelle cette approche et se dote de deux nouveaux aspects, jusque-là jamais implémentés dans la licence. D’une part, plus aucun temps de chargement entre les différentes zones, ce qui amène une certaine organicité et contiguïté de l’espace. D’autres part, l’ajout de points de </a:t>
            </a:r>
            <a:r>
              <a:rPr lang="fr-FR" i="1" baseline="0" dirty="0"/>
              <a:t>fast </a:t>
            </a:r>
            <a:r>
              <a:rPr lang="fr-FR" i="1" baseline="0" dirty="0" err="1"/>
              <a:t>travel</a:t>
            </a:r>
            <a:r>
              <a:rPr lang="fr-FR" i="0" baseline="0" dirty="0"/>
              <a:t>, matérialisés par des camps en forme de tente (sur la carte comme dans le monde virtuel), bien utiles dans nos parties de jeu.</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i="0" baseline="0" dirty="0"/>
          </a:p>
          <a:p>
            <a:endParaRPr lang="fr-FR" dirty="0"/>
          </a:p>
        </p:txBody>
      </p:sp>
      <p:sp>
        <p:nvSpPr>
          <p:cNvPr id="4" name="Espace réservé du numéro de diapositive 3"/>
          <p:cNvSpPr>
            <a:spLocks noGrp="1"/>
          </p:cNvSpPr>
          <p:nvPr>
            <p:ph type="sldNum" sz="quarter" idx="5"/>
          </p:nvPr>
        </p:nvSpPr>
        <p:spPr/>
        <p:txBody>
          <a:bodyPr/>
          <a:lstStyle/>
          <a:p>
            <a:fld id="{6A47CD6C-D446-41C3-B72D-256F3770B70F}" type="slidenum">
              <a:rPr lang="fr-FR" smtClean="0"/>
              <a:t>9</a:t>
            </a:fld>
            <a:endParaRPr lang="fr-FR"/>
          </a:p>
        </p:txBody>
      </p:sp>
    </p:spTree>
    <p:extLst>
      <p:ext uri="{BB962C8B-B14F-4D97-AF65-F5344CB8AC3E}">
        <p14:creationId xmlns:p14="http://schemas.microsoft.com/office/powerpoint/2010/main" val="2656819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r-FR"/>
              <a:t>Modifiez le style du titre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35D7D2CE-133A-4CCC-91D2-AB94F3504675}" type="datetime1">
              <a:rPr lang="en-US" smtClean="0"/>
              <a:t>10/4/2022</a:t>
            </a:fld>
            <a:endParaRPr lang="en-US"/>
          </a:p>
        </p:txBody>
      </p:sp>
      <p:sp>
        <p:nvSpPr>
          <p:cNvPr id="5" name="Footer Placeholder 4"/>
          <p:cNvSpPr>
            <a:spLocks noGrp="1"/>
          </p:cNvSpPr>
          <p:nvPr>
            <p:ph type="ftr" sz="quarter" idx="11"/>
          </p:nvPr>
        </p:nvSpPr>
        <p:spPr/>
        <p:txBody>
          <a:bodyPr/>
          <a:lstStyle/>
          <a:p>
            <a:r>
              <a:rPr lang="fr-FR"/>
              <a:t>Lucas Friche - Communication au colloque Ces Petites Choses Vidéoludiques - 6-7 Octobre 2022, Lyon</a:t>
            </a:r>
            <a:endParaRPr lang="en-US"/>
          </a:p>
        </p:txBody>
      </p:sp>
      <p:sp>
        <p:nvSpPr>
          <p:cNvPr id="6" name="Slide Number Placeholder 5"/>
          <p:cNvSpPr>
            <a:spLocks noGrp="1"/>
          </p:cNvSpPr>
          <p:nvPr>
            <p:ph type="sldNum" sz="quarter" idx="12"/>
          </p:nvPr>
        </p:nvSpPr>
        <p:spPr/>
        <p:txBody>
          <a:bodyPr/>
          <a:lstStyle/>
          <a:p>
            <a:fld id="{7C7FAD9F-AEE9-406E-B720-57D2B9DB2816}" type="slidenum">
              <a:rPr lang="en-US" smtClean="0"/>
              <a:t>‹N°›</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6678952"/>
      </p:ext>
    </p:extLst>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35D7D2CE-133A-4CCC-91D2-AB94F3504675}" type="datetime1">
              <a:rPr lang="en-US" smtClean="0"/>
              <a:t>10/4/2022</a:t>
            </a:fld>
            <a:endParaRPr lang="en-US"/>
          </a:p>
        </p:txBody>
      </p:sp>
      <p:sp>
        <p:nvSpPr>
          <p:cNvPr id="5" name="Footer Placeholder 4"/>
          <p:cNvSpPr>
            <a:spLocks noGrp="1"/>
          </p:cNvSpPr>
          <p:nvPr>
            <p:ph type="ftr" sz="quarter" idx="11"/>
          </p:nvPr>
        </p:nvSpPr>
        <p:spPr/>
        <p:txBody>
          <a:bodyPr/>
          <a:lstStyle/>
          <a:p>
            <a:r>
              <a:rPr lang="fr-FR"/>
              <a:t>Lucas Friche - Communication au colloque Ces Petites Choses Vidéoludiques - 6-7 Octobre 2022, Lyon</a:t>
            </a:r>
            <a:endParaRPr lang="en-US"/>
          </a:p>
        </p:txBody>
      </p:sp>
      <p:sp>
        <p:nvSpPr>
          <p:cNvPr id="6" name="Slide Number Placeholder 5"/>
          <p:cNvSpPr>
            <a:spLocks noGrp="1"/>
          </p:cNvSpPr>
          <p:nvPr>
            <p:ph type="sldNum" sz="quarter" idx="12"/>
          </p:nvPr>
        </p:nvSpPr>
        <p:spPr/>
        <p:txBody>
          <a:bodyPr/>
          <a:lstStyle/>
          <a:p>
            <a:fld id="{7C7FAD9F-AEE9-406E-B720-57D2B9DB2816}" type="slidenum">
              <a:rPr lang="en-US" smtClean="0"/>
              <a:t>‹N°›</a:t>
            </a:fld>
            <a:endParaRPr lang="en-US"/>
          </a:p>
        </p:txBody>
      </p:sp>
    </p:spTree>
    <p:extLst>
      <p:ext uri="{BB962C8B-B14F-4D97-AF65-F5344CB8AC3E}">
        <p14:creationId xmlns:p14="http://schemas.microsoft.com/office/powerpoint/2010/main" val="737874796"/>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35D7D2CE-133A-4CCC-91D2-AB94F3504675}" type="datetime1">
              <a:rPr lang="en-US" smtClean="0"/>
              <a:t>10/4/2022</a:t>
            </a:fld>
            <a:endParaRPr lang="en-US"/>
          </a:p>
        </p:txBody>
      </p:sp>
      <p:sp>
        <p:nvSpPr>
          <p:cNvPr id="5" name="Footer Placeholder 4"/>
          <p:cNvSpPr>
            <a:spLocks noGrp="1"/>
          </p:cNvSpPr>
          <p:nvPr>
            <p:ph type="ftr" sz="quarter" idx="11"/>
          </p:nvPr>
        </p:nvSpPr>
        <p:spPr/>
        <p:txBody>
          <a:bodyPr/>
          <a:lstStyle/>
          <a:p>
            <a:r>
              <a:rPr lang="fr-FR"/>
              <a:t>Lucas Friche - Communication au colloque Ces Petites Choses Vidéoludiques - 6-7 Octobre 2022, Lyon</a:t>
            </a:r>
            <a:endParaRPr lang="en-US"/>
          </a:p>
        </p:txBody>
      </p:sp>
      <p:sp>
        <p:nvSpPr>
          <p:cNvPr id="6" name="Slide Number Placeholder 5"/>
          <p:cNvSpPr>
            <a:spLocks noGrp="1"/>
          </p:cNvSpPr>
          <p:nvPr>
            <p:ph type="sldNum" sz="quarter" idx="12"/>
          </p:nvPr>
        </p:nvSpPr>
        <p:spPr/>
        <p:txBody>
          <a:bodyPr/>
          <a:lstStyle/>
          <a:p>
            <a:fld id="{7C7FAD9F-AEE9-406E-B720-57D2B9DB2816}" type="slidenum">
              <a:rPr lang="en-US" smtClean="0"/>
              <a:t>‹N°›</a:t>
            </a:fld>
            <a:endParaRPr lang="en-US"/>
          </a:p>
        </p:txBody>
      </p:sp>
    </p:spTree>
    <p:extLst>
      <p:ext uri="{BB962C8B-B14F-4D97-AF65-F5344CB8AC3E}">
        <p14:creationId xmlns:p14="http://schemas.microsoft.com/office/powerpoint/2010/main" val="2498506967"/>
      </p:ext>
    </p:extLst>
  </p:cSld>
  <p:clrMapOvr>
    <a:masterClrMapping/>
  </p:clrMapOvr>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35D7D2CE-133A-4CCC-91D2-AB94F3504675}" type="datetime1">
              <a:rPr lang="en-US" smtClean="0"/>
              <a:t>10/4/2022</a:t>
            </a:fld>
            <a:endParaRPr lang="en-US"/>
          </a:p>
        </p:txBody>
      </p:sp>
      <p:sp>
        <p:nvSpPr>
          <p:cNvPr id="5" name="Footer Placeholder 4"/>
          <p:cNvSpPr>
            <a:spLocks noGrp="1"/>
          </p:cNvSpPr>
          <p:nvPr>
            <p:ph type="ftr" sz="quarter" idx="11"/>
          </p:nvPr>
        </p:nvSpPr>
        <p:spPr/>
        <p:txBody>
          <a:bodyPr/>
          <a:lstStyle/>
          <a:p>
            <a:r>
              <a:rPr lang="fr-FR"/>
              <a:t>Lucas Friche - Communication au colloque Ces Petites Choses Vidéoludiques - 6-7 Octobre 2022, Lyon</a:t>
            </a:r>
            <a:endParaRPr lang="en-US"/>
          </a:p>
        </p:txBody>
      </p:sp>
      <p:sp>
        <p:nvSpPr>
          <p:cNvPr id="6" name="Slide Number Placeholder 5"/>
          <p:cNvSpPr>
            <a:spLocks noGrp="1"/>
          </p:cNvSpPr>
          <p:nvPr>
            <p:ph type="sldNum" sz="quarter" idx="12"/>
          </p:nvPr>
        </p:nvSpPr>
        <p:spPr/>
        <p:txBody>
          <a:bodyPr/>
          <a:lstStyle/>
          <a:p>
            <a:fld id="{7C7FAD9F-AEE9-406E-B720-57D2B9DB2816}" type="slidenum">
              <a:rPr lang="en-US" smtClean="0"/>
              <a:t>‹N°›</a:t>
            </a:fld>
            <a:endParaRPr lang="en-US"/>
          </a:p>
        </p:txBody>
      </p:sp>
    </p:spTree>
    <p:extLst>
      <p:ext uri="{BB962C8B-B14F-4D97-AF65-F5344CB8AC3E}">
        <p14:creationId xmlns:p14="http://schemas.microsoft.com/office/powerpoint/2010/main" val="2701334152"/>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fr-FR"/>
              <a:t>Modifiez le style du titre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35D7D2CE-133A-4CCC-91D2-AB94F3504675}" type="datetime1">
              <a:rPr lang="en-US" smtClean="0"/>
              <a:t>10/4/2022</a:t>
            </a:fld>
            <a:endParaRPr lang="en-US"/>
          </a:p>
        </p:txBody>
      </p:sp>
      <p:sp>
        <p:nvSpPr>
          <p:cNvPr id="5" name="Footer Placeholder 4"/>
          <p:cNvSpPr>
            <a:spLocks noGrp="1"/>
          </p:cNvSpPr>
          <p:nvPr>
            <p:ph type="ftr" sz="quarter" idx="11"/>
          </p:nvPr>
        </p:nvSpPr>
        <p:spPr/>
        <p:txBody>
          <a:bodyPr/>
          <a:lstStyle/>
          <a:p>
            <a:r>
              <a:rPr lang="fr-FR"/>
              <a:t>Lucas Friche - Communication au colloque Ces Petites Choses Vidéoludiques - 6-7 Octobre 2022, Lyon</a:t>
            </a:r>
            <a:endParaRPr lang="en-US"/>
          </a:p>
        </p:txBody>
      </p:sp>
      <p:sp>
        <p:nvSpPr>
          <p:cNvPr id="6" name="Slide Number Placeholder 5"/>
          <p:cNvSpPr>
            <a:spLocks noGrp="1"/>
          </p:cNvSpPr>
          <p:nvPr>
            <p:ph type="sldNum" sz="quarter" idx="12"/>
          </p:nvPr>
        </p:nvSpPr>
        <p:spPr/>
        <p:txBody>
          <a:bodyPr/>
          <a:lstStyle/>
          <a:p>
            <a:fld id="{7C7FAD9F-AEE9-406E-B720-57D2B9DB2816}" type="slidenum">
              <a:rPr lang="en-US" smtClean="0"/>
              <a:t>‹N°›</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8052750"/>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fr-FR"/>
              <a:t>Modifiez le style du titre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35D7D2CE-133A-4CCC-91D2-AB94F3504675}" type="datetime1">
              <a:rPr lang="en-US" smtClean="0"/>
              <a:t>10/4/2022</a:t>
            </a:fld>
            <a:endParaRPr lang="en-US"/>
          </a:p>
        </p:txBody>
      </p:sp>
      <p:sp>
        <p:nvSpPr>
          <p:cNvPr id="6" name="Footer Placeholder 5"/>
          <p:cNvSpPr>
            <a:spLocks noGrp="1"/>
          </p:cNvSpPr>
          <p:nvPr>
            <p:ph type="ftr" sz="quarter" idx="11"/>
          </p:nvPr>
        </p:nvSpPr>
        <p:spPr/>
        <p:txBody>
          <a:bodyPr/>
          <a:lstStyle/>
          <a:p>
            <a:r>
              <a:rPr lang="fr-FR"/>
              <a:t>Lucas Friche - Communication au colloque Ces Petites Choses Vidéoludiques - 6-7 Octobre 2022, Lyon</a:t>
            </a:r>
            <a:endParaRPr lang="en-US"/>
          </a:p>
        </p:txBody>
      </p:sp>
      <p:sp>
        <p:nvSpPr>
          <p:cNvPr id="7" name="Slide Number Placeholder 6"/>
          <p:cNvSpPr>
            <a:spLocks noGrp="1"/>
          </p:cNvSpPr>
          <p:nvPr>
            <p:ph type="sldNum" sz="quarter" idx="12"/>
          </p:nvPr>
        </p:nvSpPr>
        <p:spPr/>
        <p:txBody>
          <a:bodyPr/>
          <a:lstStyle/>
          <a:p>
            <a:fld id="{7C7FAD9F-AEE9-406E-B720-57D2B9DB2816}" type="slidenum">
              <a:rPr lang="en-US" smtClean="0"/>
              <a:t>‹N°›</a:t>
            </a:fld>
            <a:endParaRPr lang="en-US"/>
          </a:p>
        </p:txBody>
      </p:sp>
    </p:spTree>
    <p:extLst>
      <p:ext uri="{BB962C8B-B14F-4D97-AF65-F5344CB8AC3E}">
        <p14:creationId xmlns:p14="http://schemas.microsoft.com/office/powerpoint/2010/main" val="1727466360"/>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fr-FR"/>
              <a:t>Modifiez le style du titre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097280" y="2582334"/>
            <a:ext cx="4937760" cy="3378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217920" y="2582334"/>
            <a:ext cx="4937760" cy="33782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35D7D2CE-133A-4CCC-91D2-AB94F3504675}" type="datetime1">
              <a:rPr lang="en-US" smtClean="0"/>
              <a:t>10/4/2022</a:t>
            </a:fld>
            <a:endParaRPr lang="en-US"/>
          </a:p>
        </p:txBody>
      </p:sp>
      <p:sp>
        <p:nvSpPr>
          <p:cNvPr id="8" name="Footer Placeholder 7"/>
          <p:cNvSpPr>
            <a:spLocks noGrp="1"/>
          </p:cNvSpPr>
          <p:nvPr>
            <p:ph type="ftr" sz="quarter" idx="11"/>
          </p:nvPr>
        </p:nvSpPr>
        <p:spPr/>
        <p:txBody>
          <a:bodyPr/>
          <a:lstStyle/>
          <a:p>
            <a:r>
              <a:rPr lang="fr-FR"/>
              <a:t>Lucas Friche - Communication au colloque Ces Petites Choses Vidéoludiques - 6-7 Octobre 2022, Lyon</a:t>
            </a:r>
            <a:endParaRPr lang="en-US"/>
          </a:p>
        </p:txBody>
      </p:sp>
      <p:sp>
        <p:nvSpPr>
          <p:cNvPr id="9" name="Slide Number Placeholder 8"/>
          <p:cNvSpPr>
            <a:spLocks noGrp="1"/>
          </p:cNvSpPr>
          <p:nvPr>
            <p:ph type="sldNum" sz="quarter" idx="12"/>
          </p:nvPr>
        </p:nvSpPr>
        <p:spPr/>
        <p:txBody>
          <a:bodyPr/>
          <a:lstStyle/>
          <a:p>
            <a:fld id="{7C7FAD9F-AEE9-406E-B720-57D2B9DB2816}" type="slidenum">
              <a:rPr lang="en-US" smtClean="0"/>
              <a:t>‹N°›</a:t>
            </a:fld>
            <a:endParaRPr lang="en-US"/>
          </a:p>
        </p:txBody>
      </p:sp>
    </p:spTree>
    <p:extLst>
      <p:ext uri="{BB962C8B-B14F-4D97-AF65-F5344CB8AC3E}">
        <p14:creationId xmlns:p14="http://schemas.microsoft.com/office/powerpoint/2010/main" val="1988125739"/>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35D7D2CE-133A-4CCC-91D2-AB94F3504675}" type="datetime1">
              <a:rPr lang="en-US" smtClean="0"/>
              <a:t>10/4/2022</a:t>
            </a:fld>
            <a:endParaRPr lang="en-US"/>
          </a:p>
        </p:txBody>
      </p:sp>
      <p:sp>
        <p:nvSpPr>
          <p:cNvPr id="4" name="Footer Placeholder 3"/>
          <p:cNvSpPr>
            <a:spLocks noGrp="1"/>
          </p:cNvSpPr>
          <p:nvPr>
            <p:ph type="ftr" sz="quarter" idx="11"/>
          </p:nvPr>
        </p:nvSpPr>
        <p:spPr/>
        <p:txBody>
          <a:bodyPr/>
          <a:lstStyle/>
          <a:p>
            <a:r>
              <a:rPr lang="fr-FR"/>
              <a:t>Lucas Friche - Communication au colloque Ces Petites Choses Vidéoludiques - 6-7 Octobre 2022, Lyon</a:t>
            </a:r>
            <a:endParaRPr lang="en-US"/>
          </a:p>
        </p:txBody>
      </p:sp>
      <p:sp>
        <p:nvSpPr>
          <p:cNvPr id="5" name="Slide Number Placeholder 4"/>
          <p:cNvSpPr>
            <a:spLocks noGrp="1"/>
          </p:cNvSpPr>
          <p:nvPr>
            <p:ph type="sldNum" sz="quarter" idx="12"/>
          </p:nvPr>
        </p:nvSpPr>
        <p:spPr/>
        <p:txBody>
          <a:bodyPr/>
          <a:lstStyle/>
          <a:p>
            <a:fld id="{7C7FAD9F-AEE9-406E-B720-57D2B9DB2816}" type="slidenum">
              <a:rPr lang="en-US" smtClean="0"/>
              <a:t>‹N°›</a:t>
            </a:fld>
            <a:endParaRPr lang="en-US"/>
          </a:p>
        </p:txBody>
      </p:sp>
    </p:spTree>
    <p:extLst>
      <p:ext uri="{BB962C8B-B14F-4D97-AF65-F5344CB8AC3E}">
        <p14:creationId xmlns:p14="http://schemas.microsoft.com/office/powerpoint/2010/main" val="4267487907"/>
      </p:ext>
    </p:extLst>
  </p:cSld>
  <p:clrMapOvr>
    <a:masterClrMapping/>
  </p:clrMapOvr>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5D7D2CE-133A-4CCC-91D2-AB94F3504675}" type="datetime1">
              <a:rPr lang="en-US" smtClean="0"/>
              <a:t>10/4/2022</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fr-FR"/>
              <a:t>Lucas Friche - Communication au colloque Ces Petites Choses Vidéoludiques - 6-7 Octobre 2022, Lyon</a:t>
            </a:r>
            <a:endParaRPr lang="en-US"/>
          </a:p>
        </p:txBody>
      </p:sp>
      <p:sp>
        <p:nvSpPr>
          <p:cNvPr id="9" name="Slide Number Placeholder 8"/>
          <p:cNvSpPr>
            <a:spLocks noGrp="1"/>
          </p:cNvSpPr>
          <p:nvPr>
            <p:ph type="sldNum" sz="quarter" idx="12"/>
          </p:nvPr>
        </p:nvSpPr>
        <p:spPr/>
        <p:txBody>
          <a:bodyPr/>
          <a:lstStyle/>
          <a:p>
            <a:fld id="{7C7FAD9F-AEE9-406E-B720-57D2B9DB2816}" type="slidenum">
              <a:rPr lang="en-US" smtClean="0"/>
              <a:t>‹N°›</a:t>
            </a:fld>
            <a:endParaRPr lang="en-US"/>
          </a:p>
        </p:txBody>
      </p:sp>
    </p:spTree>
    <p:extLst>
      <p:ext uri="{BB962C8B-B14F-4D97-AF65-F5344CB8AC3E}">
        <p14:creationId xmlns:p14="http://schemas.microsoft.com/office/powerpoint/2010/main" val="1394703182"/>
      </p:ext>
    </p:extLst>
  </p:cSld>
  <p:clrMapOvr>
    <a:masterClrMapping/>
  </p:clrMapOvr>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fr-FR"/>
              <a:t>Modifiez le style du titre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5D7D2CE-133A-4CCC-91D2-AB94F3504675}" type="datetime1">
              <a:rPr lang="en-US" smtClean="0"/>
              <a:t>10/4/2022</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fr-FR"/>
              <a:t>Lucas Friche - Communication au colloque Ces Petites Choses Vidéoludiques - 6-7 Octobre 2022, Lyon</a:t>
            </a:r>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C7FAD9F-AEE9-406E-B720-57D2B9DB2816}" type="slidenum">
              <a:rPr lang="en-US" smtClean="0"/>
              <a:t>‹N°›</a:t>
            </a:fld>
            <a:endParaRPr lang="en-US"/>
          </a:p>
        </p:txBody>
      </p:sp>
    </p:spTree>
    <p:extLst>
      <p:ext uri="{BB962C8B-B14F-4D97-AF65-F5344CB8AC3E}">
        <p14:creationId xmlns:p14="http://schemas.microsoft.com/office/powerpoint/2010/main" val="3025523818"/>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35D7D2CE-133A-4CCC-91D2-AB94F3504675}" type="datetime1">
              <a:rPr lang="en-US" smtClean="0"/>
              <a:t>10/4/2022</a:t>
            </a:fld>
            <a:endParaRPr lang="en-US"/>
          </a:p>
        </p:txBody>
      </p:sp>
      <p:sp>
        <p:nvSpPr>
          <p:cNvPr id="6" name="Footer Placeholder 5"/>
          <p:cNvSpPr>
            <a:spLocks noGrp="1"/>
          </p:cNvSpPr>
          <p:nvPr>
            <p:ph type="ftr" sz="quarter" idx="11"/>
          </p:nvPr>
        </p:nvSpPr>
        <p:spPr/>
        <p:txBody>
          <a:bodyPr/>
          <a:lstStyle/>
          <a:p>
            <a:r>
              <a:rPr lang="fr-FR"/>
              <a:t>Lucas Friche - Communication au colloque Ces Petites Choses Vidéoludiques - 6-7 Octobre 2022, Lyon</a:t>
            </a:r>
            <a:endParaRPr lang="en-US"/>
          </a:p>
        </p:txBody>
      </p:sp>
      <p:sp>
        <p:nvSpPr>
          <p:cNvPr id="7" name="Slide Number Placeholder 6"/>
          <p:cNvSpPr>
            <a:spLocks noGrp="1"/>
          </p:cNvSpPr>
          <p:nvPr>
            <p:ph type="sldNum" sz="quarter" idx="12"/>
          </p:nvPr>
        </p:nvSpPr>
        <p:spPr/>
        <p:txBody>
          <a:bodyPr/>
          <a:lstStyle/>
          <a:p>
            <a:fld id="{7C7FAD9F-AEE9-406E-B720-57D2B9DB2816}" type="slidenum">
              <a:rPr lang="en-US" smtClean="0"/>
              <a:t>‹N°›</a:t>
            </a:fld>
            <a:endParaRPr lang="en-US"/>
          </a:p>
        </p:txBody>
      </p:sp>
    </p:spTree>
    <p:extLst>
      <p:ext uri="{BB962C8B-B14F-4D97-AF65-F5344CB8AC3E}">
        <p14:creationId xmlns:p14="http://schemas.microsoft.com/office/powerpoint/2010/main" val="308863605"/>
      </p:ext>
    </p:extLst>
  </p:cSld>
  <p:clrMapOvr>
    <a:masterClrMapping/>
  </p:clrMapOvr>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fr-FR"/>
              <a:t>Modifiez le style du titre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35D7D2CE-133A-4CCC-91D2-AB94F3504675}" type="datetime1">
              <a:rPr lang="en-US" smtClean="0"/>
              <a:t>10/4/2022</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fr-FR"/>
              <a:t>Lucas Friche - Communication au colloque Ces Petites Choses Vidéoludiques - 6-7 Octobre 2022, Lyon</a:t>
            </a:r>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7C7FAD9F-AEE9-406E-B720-57D2B9DB2816}" type="slidenum">
              <a:rPr lang="en-US" smtClean="0"/>
              <a:t>‹N°›</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489862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sldNum="0"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s://journals.openedition.org/sdj/822" TargetMode="External"/><Relationship Id="rId3" Type="http://schemas.openxmlformats.org/officeDocument/2006/relationships/hyperlink" Target="https://www.rockpapershotgun.com/fast-travel-is-rubbish" TargetMode="External"/><Relationship Id="rId7" Type="http://schemas.openxmlformats.org/officeDocument/2006/relationships/hyperlink" Target="http://www.terminally-incoherent.com/blog/2009/01/09/fast-travel-in-sandbox-rpgs-and-mmos/"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doi.org/10.4000/sdj.3975" TargetMode="External"/><Relationship Id="rId5" Type="http://schemas.openxmlformats.org/officeDocument/2006/relationships/hyperlink" Target="https://docnum.univ-lorraine.fr/public/DDOC_T_2020_0143_GRANDJEAN.pdf" TargetMode="External"/><Relationship Id="rId4" Type="http://schemas.openxmlformats.org/officeDocument/2006/relationships/hyperlink" Target="https://eprints.qut.edu.au/47014/1/Adrian_Forest_Thesis.pdf" TargetMode="External"/><Relationship Id="rId9" Type="http://schemas.openxmlformats.org/officeDocument/2006/relationships/hyperlink" Target="mailto:Lucas.friche@univ-lorraine.fr"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Monster Hunter World: Where to find Wingdrake Hide, Warm Pelt and Sinister  Cloth | VG247">
            <a:extLst>
              <a:ext uri="{FF2B5EF4-FFF2-40B4-BE49-F238E27FC236}">
                <a16:creationId xmlns:a16="http://schemas.microsoft.com/office/drawing/2014/main" id="{1C99ED3C-E5F1-D13F-5867-49C4F756BA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23" b="24708"/>
          <a:stretch/>
        </p:blipFill>
        <p:spPr bwMode="auto">
          <a:xfrm>
            <a:off x="-32" y="10"/>
            <a:ext cx="12192031" cy="4915066"/>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id="{B76D919A-FC3E-4B4E-BAF0-ED6CFB8DC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a:extLst>
              <a:ext uri="{FF2B5EF4-FFF2-40B4-BE49-F238E27FC236}">
                <a16:creationId xmlns:a16="http://schemas.microsoft.com/office/drawing/2014/main" id="{10D6333A-770B-5CF0-4D3D-D60D619D08DA}"/>
              </a:ext>
            </a:extLst>
          </p:cNvPr>
          <p:cNvSpPr>
            <a:spLocks noGrp="1"/>
          </p:cNvSpPr>
          <p:nvPr>
            <p:ph type="ctrTitle"/>
          </p:nvPr>
        </p:nvSpPr>
        <p:spPr>
          <a:xfrm>
            <a:off x="1065197" y="5120640"/>
            <a:ext cx="10058400" cy="822960"/>
          </a:xfrm>
        </p:spPr>
        <p:txBody>
          <a:bodyPr>
            <a:normAutofit/>
          </a:bodyPr>
          <a:lstStyle/>
          <a:p>
            <a:r>
              <a:rPr lang="fr-FR" sz="3600">
                <a:solidFill>
                  <a:srgbClr val="FFFFFF"/>
                </a:solidFill>
              </a:rPr>
              <a:t>Le Fast Travel : de grands espaces en petits clics.</a:t>
            </a:r>
          </a:p>
        </p:txBody>
      </p:sp>
      <p:sp>
        <p:nvSpPr>
          <p:cNvPr id="3" name="Sous-titre 2">
            <a:extLst>
              <a:ext uri="{FF2B5EF4-FFF2-40B4-BE49-F238E27FC236}">
                <a16:creationId xmlns:a16="http://schemas.microsoft.com/office/drawing/2014/main" id="{FCC9A17A-71F9-9DD8-CD3C-A96EBBEEFD69}"/>
              </a:ext>
            </a:extLst>
          </p:cNvPr>
          <p:cNvSpPr>
            <a:spLocks noGrp="1"/>
          </p:cNvSpPr>
          <p:nvPr>
            <p:ph type="subTitle" idx="1"/>
          </p:nvPr>
        </p:nvSpPr>
        <p:spPr>
          <a:xfrm>
            <a:off x="1065212" y="5943600"/>
            <a:ext cx="10058400" cy="543513"/>
          </a:xfrm>
        </p:spPr>
        <p:txBody>
          <a:bodyPr>
            <a:normAutofit/>
          </a:bodyPr>
          <a:lstStyle/>
          <a:p>
            <a:r>
              <a:rPr lang="fr-FR" sz="1500">
                <a:solidFill>
                  <a:srgbClr val="FFFFFF"/>
                </a:solidFill>
              </a:rPr>
              <a:t>Analyse de la mécanique de voyage rapide dans le jeu </a:t>
            </a:r>
            <a:r>
              <a:rPr lang="fr-FR" sz="1500" i="1">
                <a:solidFill>
                  <a:srgbClr val="FFFFFF"/>
                </a:solidFill>
              </a:rPr>
              <a:t>Monster Hunter : World</a:t>
            </a:r>
            <a:r>
              <a:rPr lang="fr-FR" sz="1500">
                <a:solidFill>
                  <a:srgbClr val="FFFFFF"/>
                </a:solidFill>
              </a:rPr>
              <a:t>.</a:t>
            </a:r>
          </a:p>
          <a:p>
            <a:endParaRPr lang="fr-FR" sz="1500">
              <a:solidFill>
                <a:srgbClr val="FFFFFF"/>
              </a:solidFill>
            </a:endParaRPr>
          </a:p>
        </p:txBody>
      </p:sp>
      <p:sp>
        <p:nvSpPr>
          <p:cNvPr id="1033" name="Rectangle 1032">
            <a:extLst>
              <a:ext uri="{FF2B5EF4-FFF2-40B4-BE49-F238E27FC236}">
                <a16:creationId xmlns:a16="http://schemas.microsoft.com/office/drawing/2014/main" id="{8F66ACBD-1C82-4782-AA7C-05504DD7D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Espace réservé du pied de page 3">
            <a:extLst>
              <a:ext uri="{FF2B5EF4-FFF2-40B4-BE49-F238E27FC236}">
                <a16:creationId xmlns:a16="http://schemas.microsoft.com/office/drawing/2014/main" id="{A3F80533-80A5-1736-CF2A-B4015D86E19E}"/>
              </a:ext>
            </a:extLst>
          </p:cNvPr>
          <p:cNvSpPr>
            <a:spLocks noGrp="1"/>
          </p:cNvSpPr>
          <p:nvPr>
            <p:ph type="ftr" sz="quarter" idx="11"/>
          </p:nvPr>
        </p:nvSpPr>
        <p:spPr>
          <a:xfrm>
            <a:off x="3686185" y="6459785"/>
            <a:ext cx="4822804" cy="365125"/>
          </a:xfrm>
        </p:spPr>
        <p:txBody>
          <a:bodyPr>
            <a:normAutofit/>
          </a:bodyPr>
          <a:lstStyle/>
          <a:p>
            <a:pPr>
              <a:lnSpc>
                <a:spcPct val="90000"/>
              </a:lnSpc>
              <a:spcAft>
                <a:spcPts val="600"/>
              </a:spcAft>
            </a:pPr>
            <a:r>
              <a:rPr lang="fr-FR" dirty="0"/>
              <a:t>Lucas Friche - Communication au colloque </a:t>
            </a:r>
            <a:r>
              <a:rPr lang="fr-FR" i="1" dirty="0"/>
              <a:t>Ces Petites Choses Vidéoludiques</a:t>
            </a:r>
            <a:r>
              <a:rPr lang="fr-FR" dirty="0"/>
              <a:t> - 6-7 Octobre 2022, Lyon</a:t>
            </a:r>
          </a:p>
        </p:txBody>
      </p:sp>
    </p:spTree>
    <p:extLst>
      <p:ext uri="{BB962C8B-B14F-4D97-AF65-F5344CB8AC3E}">
        <p14:creationId xmlns:p14="http://schemas.microsoft.com/office/powerpoint/2010/main" val="4244674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8BACE2-C250-ECD1-55B5-73AFB61A45FA}"/>
              </a:ext>
            </a:extLst>
          </p:cNvPr>
          <p:cNvSpPr>
            <a:spLocks noGrp="1"/>
          </p:cNvSpPr>
          <p:nvPr>
            <p:ph type="title"/>
          </p:nvPr>
        </p:nvSpPr>
        <p:spPr>
          <a:xfrm>
            <a:off x="1097280" y="286603"/>
            <a:ext cx="10058400" cy="1450757"/>
          </a:xfrm>
        </p:spPr>
        <p:txBody>
          <a:bodyPr>
            <a:normAutofit/>
          </a:bodyPr>
          <a:lstStyle/>
          <a:p>
            <a:r>
              <a:rPr lang="en-US" sz="3600" i="1" dirty="0">
                <a:solidFill>
                  <a:schemeClr val="tx1"/>
                </a:solidFill>
              </a:rPr>
              <a:t>2- Monster Hunter World </a:t>
            </a:r>
            <a:r>
              <a:rPr lang="en-US" sz="3600" dirty="0">
                <a:solidFill>
                  <a:schemeClr val="tx1"/>
                </a:solidFill>
              </a:rPr>
              <a:t>: voyages </a:t>
            </a:r>
            <a:r>
              <a:rPr lang="en-US" sz="3600" dirty="0" err="1">
                <a:solidFill>
                  <a:schemeClr val="tx1"/>
                </a:solidFill>
              </a:rPr>
              <a:t>rapides</a:t>
            </a:r>
            <a:r>
              <a:rPr lang="en-US" sz="3600" dirty="0">
                <a:solidFill>
                  <a:schemeClr val="tx1"/>
                </a:solidFill>
              </a:rPr>
              <a:t> </a:t>
            </a:r>
            <a:r>
              <a:rPr lang="en-US" sz="3600" dirty="0" err="1">
                <a:solidFill>
                  <a:schemeClr val="tx1"/>
                </a:solidFill>
              </a:rPr>
              <a:t>en</a:t>
            </a:r>
            <a:r>
              <a:rPr lang="en-US" sz="3600" dirty="0">
                <a:solidFill>
                  <a:schemeClr val="tx1"/>
                </a:solidFill>
              </a:rPr>
              <a:t> biomes </a:t>
            </a:r>
            <a:r>
              <a:rPr lang="en-US" sz="3600" dirty="0" err="1">
                <a:solidFill>
                  <a:schemeClr val="tx1"/>
                </a:solidFill>
              </a:rPr>
              <a:t>reconnectés</a:t>
            </a:r>
            <a:r>
              <a:rPr lang="en-US" sz="3600" dirty="0">
                <a:solidFill>
                  <a:schemeClr val="tx1"/>
                </a:solidFill>
              </a:rPr>
              <a:t>.</a:t>
            </a:r>
            <a:endParaRPr lang="fr-FR" sz="3400" dirty="0">
              <a:solidFill>
                <a:schemeClr val="tx1"/>
              </a:solidFill>
            </a:endParaRPr>
          </a:p>
        </p:txBody>
      </p:sp>
      <p:sp>
        <p:nvSpPr>
          <p:cNvPr id="3" name="Espace réservé du contenu 2">
            <a:extLst>
              <a:ext uri="{FF2B5EF4-FFF2-40B4-BE49-F238E27FC236}">
                <a16:creationId xmlns:a16="http://schemas.microsoft.com/office/drawing/2014/main" id="{6A481002-87E8-6EF8-63AA-9D83DFA55E62}"/>
              </a:ext>
            </a:extLst>
          </p:cNvPr>
          <p:cNvSpPr>
            <a:spLocks noGrp="1"/>
          </p:cNvSpPr>
          <p:nvPr>
            <p:ph idx="1"/>
          </p:nvPr>
        </p:nvSpPr>
        <p:spPr>
          <a:xfrm>
            <a:off x="1097279" y="1845734"/>
            <a:ext cx="6454987" cy="4023360"/>
          </a:xfrm>
        </p:spPr>
        <p:txBody>
          <a:bodyPr>
            <a:normAutofit fontScale="92500"/>
          </a:bodyPr>
          <a:lstStyle/>
          <a:p>
            <a:pPr algn="ctr"/>
            <a:r>
              <a:rPr lang="fr-FR" sz="2600" b="1" dirty="0"/>
              <a:t>Plus d’espace, mais un moyen de le compresser :</a:t>
            </a:r>
          </a:p>
          <a:p>
            <a:pPr algn="ctr"/>
            <a:r>
              <a:rPr lang="fr-FR" sz="2600" b="1" dirty="0"/>
              <a:t>Un paradoxe de design ?</a:t>
            </a:r>
          </a:p>
          <a:p>
            <a:endParaRPr lang="fr-FR" sz="1900" dirty="0"/>
          </a:p>
          <a:p>
            <a:endParaRPr lang="fr-FR" sz="1900" dirty="0"/>
          </a:p>
          <a:p>
            <a:r>
              <a:rPr lang="fr-FR" sz="1900" dirty="0"/>
              <a:t>Méthodologie :</a:t>
            </a:r>
          </a:p>
          <a:p>
            <a:r>
              <a:rPr lang="fr-FR" sz="1900" dirty="0"/>
              <a:t>-&gt; étudier les fonctionnalités de chaque camp (relevé mécaniques)</a:t>
            </a:r>
          </a:p>
          <a:p>
            <a:r>
              <a:rPr lang="fr-FR" sz="1900" dirty="0"/>
              <a:t>-&gt; étudier le placement des camps</a:t>
            </a:r>
            <a:r>
              <a:rPr lang="fr-FR" sz="1900" i="1" dirty="0"/>
              <a:t> </a:t>
            </a:r>
            <a:r>
              <a:rPr lang="fr-FR" sz="1900" dirty="0"/>
              <a:t>par rapport aux territoires des monstres à chasser (relevé cartographique)</a:t>
            </a:r>
          </a:p>
          <a:p>
            <a:r>
              <a:rPr lang="fr-FR" sz="1900" dirty="0"/>
              <a:t>-&gt; analyser l’ordre de la découverte des camps, et leur accessibilité au fur et à mesure de l’histoire (relevé narratif).</a:t>
            </a:r>
          </a:p>
        </p:txBody>
      </p:sp>
      <p:pic>
        <p:nvPicPr>
          <p:cNvPr id="3078" name="Picture 6" descr="Paolumu - Monster Hunter: World - Zerochan Anime Image Board">
            <a:extLst>
              <a:ext uri="{FF2B5EF4-FFF2-40B4-BE49-F238E27FC236}">
                <a16:creationId xmlns:a16="http://schemas.microsoft.com/office/drawing/2014/main" id="{D3270896-73FD-1BD7-9CBA-18D01DC609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867" r="13518" b="-3"/>
          <a:stretch/>
        </p:blipFill>
        <p:spPr bwMode="auto">
          <a:xfrm>
            <a:off x="8020570" y="1916318"/>
            <a:ext cx="3135109" cy="3471012"/>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pied de page 3">
            <a:extLst>
              <a:ext uri="{FF2B5EF4-FFF2-40B4-BE49-F238E27FC236}">
                <a16:creationId xmlns:a16="http://schemas.microsoft.com/office/drawing/2014/main" id="{D12CFC05-8065-3582-DEBE-D3B58C43F509}"/>
              </a:ext>
            </a:extLst>
          </p:cNvPr>
          <p:cNvSpPr>
            <a:spLocks noGrp="1"/>
          </p:cNvSpPr>
          <p:nvPr>
            <p:ph type="ftr" sz="quarter" idx="11"/>
          </p:nvPr>
        </p:nvSpPr>
        <p:spPr>
          <a:xfrm>
            <a:off x="3686185" y="6459785"/>
            <a:ext cx="4822804" cy="365125"/>
          </a:xfrm>
        </p:spPr>
        <p:txBody>
          <a:bodyPr>
            <a:normAutofit/>
          </a:bodyPr>
          <a:lstStyle/>
          <a:p>
            <a:pPr>
              <a:lnSpc>
                <a:spcPct val="90000"/>
              </a:lnSpc>
              <a:spcAft>
                <a:spcPts val="600"/>
              </a:spcAft>
            </a:pPr>
            <a:r>
              <a:rPr lang="fr-FR"/>
              <a:t>Lucas Friche - Communication au colloque Ces Petites Choses Vidéoludiques - 6-7 Octobre 2022, Lyon</a:t>
            </a:r>
            <a:endParaRPr lang="en-US"/>
          </a:p>
        </p:txBody>
      </p:sp>
    </p:spTree>
    <p:extLst>
      <p:ext uri="{BB962C8B-B14F-4D97-AF65-F5344CB8AC3E}">
        <p14:creationId xmlns:p14="http://schemas.microsoft.com/office/powerpoint/2010/main" val="27816468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20" name="Rectangle 8211">
            <a:extLst>
              <a:ext uri="{FF2B5EF4-FFF2-40B4-BE49-F238E27FC236}">
                <a16:creationId xmlns:a16="http://schemas.microsoft.com/office/drawing/2014/main" id="{20E9A622-9996-4927-BBCD-AEE2687B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8221" name="Rectangle 8213">
            <a:extLst>
              <a:ext uri="{FF2B5EF4-FFF2-40B4-BE49-F238E27FC236}">
                <a16:creationId xmlns:a16="http://schemas.microsoft.com/office/drawing/2014/main" id="{51DE3FC3-BAC1-4105-9620-4FB64EDCE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5902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a:extLst>
              <a:ext uri="{FF2B5EF4-FFF2-40B4-BE49-F238E27FC236}">
                <a16:creationId xmlns:a16="http://schemas.microsoft.com/office/drawing/2014/main" id="{F9A89D9B-E97C-F7E6-BE98-CAD157A62EE7}"/>
              </a:ext>
            </a:extLst>
          </p:cNvPr>
          <p:cNvSpPr>
            <a:spLocks noGrp="1"/>
          </p:cNvSpPr>
          <p:nvPr>
            <p:ph type="title"/>
          </p:nvPr>
        </p:nvSpPr>
        <p:spPr>
          <a:xfrm>
            <a:off x="492369" y="516835"/>
            <a:ext cx="3735502" cy="2103875"/>
          </a:xfrm>
        </p:spPr>
        <p:txBody>
          <a:bodyPr>
            <a:normAutofit/>
          </a:bodyPr>
          <a:lstStyle/>
          <a:p>
            <a:r>
              <a:rPr lang="fr-FR" sz="3100" i="1">
                <a:solidFill>
                  <a:srgbClr val="FFFFFF"/>
                </a:solidFill>
              </a:rPr>
              <a:t>2- Monster Hunter World </a:t>
            </a:r>
            <a:r>
              <a:rPr lang="fr-FR" sz="3100">
                <a:solidFill>
                  <a:srgbClr val="FFFFFF"/>
                </a:solidFill>
              </a:rPr>
              <a:t>: voyages rapides en biomes reconnectés.</a:t>
            </a:r>
            <a:br>
              <a:rPr lang="fr-FR" sz="3100">
                <a:solidFill>
                  <a:srgbClr val="FFFFFF"/>
                </a:solidFill>
              </a:rPr>
            </a:br>
            <a:endParaRPr lang="fr-FR" sz="3100">
              <a:solidFill>
                <a:srgbClr val="FFFFFF"/>
              </a:solidFill>
            </a:endParaRPr>
          </a:p>
        </p:txBody>
      </p:sp>
      <p:sp>
        <p:nvSpPr>
          <p:cNvPr id="3" name="Espace réservé du contenu 2">
            <a:extLst>
              <a:ext uri="{FF2B5EF4-FFF2-40B4-BE49-F238E27FC236}">
                <a16:creationId xmlns:a16="http://schemas.microsoft.com/office/drawing/2014/main" id="{AA1F1920-E496-2238-E437-F378C34927AE}"/>
              </a:ext>
            </a:extLst>
          </p:cNvPr>
          <p:cNvSpPr>
            <a:spLocks noGrp="1"/>
          </p:cNvSpPr>
          <p:nvPr>
            <p:ph idx="1"/>
          </p:nvPr>
        </p:nvSpPr>
        <p:spPr>
          <a:xfrm>
            <a:off x="492371" y="2653800"/>
            <a:ext cx="3735500" cy="3335519"/>
          </a:xfrm>
        </p:spPr>
        <p:txBody>
          <a:bodyPr>
            <a:normAutofit/>
          </a:bodyPr>
          <a:lstStyle/>
          <a:p>
            <a:pPr>
              <a:buFont typeface="Wingdings" panose="05000000000000000000" pitchFamily="2" charset="2"/>
              <a:buChar char="§"/>
            </a:pPr>
            <a:r>
              <a:rPr lang="fr-FR" sz="1500" dirty="0">
                <a:solidFill>
                  <a:srgbClr val="FFFFFF"/>
                </a:solidFill>
              </a:rPr>
              <a:t>Des camps à découvrir et à construire.</a:t>
            </a:r>
          </a:p>
          <a:p>
            <a:pPr>
              <a:buFont typeface="Wingdings" panose="05000000000000000000" pitchFamily="2" charset="2"/>
              <a:buChar char="§"/>
            </a:pPr>
            <a:r>
              <a:rPr lang="fr-FR" sz="1500" dirty="0">
                <a:solidFill>
                  <a:srgbClr val="FFFFFF"/>
                </a:solidFill>
              </a:rPr>
              <a:t>Utile pour les chasses (changement d’équipement, etc.)</a:t>
            </a:r>
          </a:p>
          <a:p>
            <a:pPr>
              <a:buFont typeface="Wingdings" panose="05000000000000000000" pitchFamily="2" charset="2"/>
              <a:buChar char="§"/>
            </a:pPr>
            <a:r>
              <a:rPr lang="fr-FR" sz="1500" dirty="0">
                <a:solidFill>
                  <a:srgbClr val="FFFFFF"/>
                </a:solidFill>
              </a:rPr>
              <a:t>Mobilisable uniquement en dehors de combats.</a:t>
            </a:r>
          </a:p>
          <a:p>
            <a:pPr>
              <a:buFont typeface="Wingdings" panose="05000000000000000000" pitchFamily="2" charset="2"/>
              <a:buChar char="§"/>
            </a:pPr>
            <a:r>
              <a:rPr lang="fr-FR" sz="1500" dirty="0">
                <a:solidFill>
                  <a:srgbClr val="FFFFFF"/>
                </a:solidFill>
              </a:rPr>
              <a:t>Lieu de « </a:t>
            </a:r>
            <a:r>
              <a:rPr lang="fr-FR" sz="1500" dirty="0" err="1">
                <a:solidFill>
                  <a:srgbClr val="FFFFFF"/>
                </a:solidFill>
              </a:rPr>
              <a:t>respawn</a:t>
            </a:r>
            <a:r>
              <a:rPr lang="fr-FR" sz="1500" dirty="0">
                <a:solidFill>
                  <a:srgbClr val="FFFFFF"/>
                </a:solidFill>
              </a:rPr>
              <a:t> » du personnage.</a:t>
            </a:r>
          </a:p>
          <a:p>
            <a:endParaRPr lang="fr-FR" sz="1500" dirty="0">
              <a:solidFill>
                <a:srgbClr val="FFFFFF"/>
              </a:solidFill>
            </a:endParaRPr>
          </a:p>
          <a:p>
            <a:r>
              <a:rPr lang="fr-FR" sz="1500" dirty="0">
                <a:solidFill>
                  <a:srgbClr val="FFFFFF"/>
                </a:solidFill>
              </a:rPr>
              <a:t>Image : le camp (1) du biome </a:t>
            </a:r>
            <a:r>
              <a:rPr lang="fr-FR" sz="1500" i="1" dirty="0">
                <a:solidFill>
                  <a:srgbClr val="FFFFFF"/>
                </a:solidFill>
              </a:rPr>
              <a:t>Ancien Forest ; </a:t>
            </a:r>
            <a:r>
              <a:rPr lang="fr-FR" sz="1500" dirty="0">
                <a:solidFill>
                  <a:srgbClr val="FFFFFF"/>
                </a:solidFill>
              </a:rPr>
              <a:t>interface de construction de camp.</a:t>
            </a:r>
          </a:p>
        </p:txBody>
      </p:sp>
      <p:sp>
        <p:nvSpPr>
          <p:cNvPr id="8222" name="Rectangle 8215">
            <a:extLst>
              <a:ext uri="{FF2B5EF4-FFF2-40B4-BE49-F238E27FC236}">
                <a16:creationId xmlns:a16="http://schemas.microsoft.com/office/drawing/2014/main" id="{CEF02B21-6D04-4A6A-B03E-CF7642D59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0679"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196" name="Picture 4" descr="Mhw 植物">
            <a:extLst>
              <a:ext uri="{FF2B5EF4-FFF2-40B4-BE49-F238E27FC236}">
                <a16:creationId xmlns:a16="http://schemas.microsoft.com/office/drawing/2014/main" id="{BE6059E2-34E3-ECE6-6987-DADD1EAF35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981" r="7615" b="-1"/>
          <a:stretch/>
        </p:blipFill>
        <p:spPr bwMode="auto">
          <a:xfrm>
            <a:off x="4812161" y="-2655"/>
            <a:ext cx="3606643" cy="3358597"/>
          </a:xfrm>
          <a:prstGeom prst="rect">
            <a:avLst/>
          </a:prstGeom>
          <a:noFill/>
          <a:extLst>
            <a:ext uri="{909E8E84-426E-40DD-AFC4-6F175D3DCCD1}">
              <a14:hiddenFill xmlns:a14="http://schemas.microsoft.com/office/drawing/2010/main">
                <a:solidFill>
                  <a:srgbClr val="FFFFFF"/>
                </a:solidFill>
              </a14:hiddenFill>
            </a:ext>
          </a:extLst>
        </p:spPr>
      </p:pic>
      <p:sp>
        <p:nvSpPr>
          <p:cNvPr id="8223" name="Rectangle 8217">
            <a:extLst>
              <a:ext uri="{FF2B5EF4-FFF2-40B4-BE49-F238E27FC236}">
                <a16:creationId xmlns:a16="http://schemas.microsoft.com/office/drawing/2014/main" id="{97E39010-823C-439A-B438-FEEDF54908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6279" y="0"/>
            <a:ext cx="3610035" cy="33559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age 9">
            <a:extLst>
              <a:ext uri="{FF2B5EF4-FFF2-40B4-BE49-F238E27FC236}">
                <a16:creationId xmlns:a16="http://schemas.microsoft.com/office/drawing/2014/main" id="{05AF22C0-FF8B-1DED-32EB-F54822F94F8D}"/>
              </a:ext>
            </a:extLst>
          </p:cNvPr>
          <p:cNvPicPr>
            <a:picLocks noChangeAspect="1"/>
          </p:cNvPicPr>
          <p:nvPr/>
        </p:nvPicPr>
        <p:blipFill rotWithShape="1">
          <a:blip r:embed="rId4"/>
          <a:srcRect t="6014" r="-2" b="12422"/>
          <a:stretch/>
        </p:blipFill>
        <p:spPr>
          <a:xfrm>
            <a:off x="4812161" y="3504904"/>
            <a:ext cx="7374154" cy="3353096"/>
          </a:xfrm>
          <a:prstGeom prst="rect">
            <a:avLst/>
          </a:prstGeom>
        </p:spPr>
      </p:pic>
      <p:sp>
        <p:nvSpPr>
          <p:cNvPr id="4" name="Espace réservé du pied de page 3">
            <a:extLst>
              <a:ext uri="{FF2B5EF4-FFF2-40B4-BE49-F238E27FC236}">
                <a16:creationId xmlns:a16="http://schemas.microsoft.com/office/drawing/2014/main" id="{699A3D30-AD5C-46EF-D7FC-DFAE280EDD76}"/>
              </a:ext>
            </a:extLst>
          </p:cNvPr>
          <p:cNvSpPr>
            <a:spLocks noGrp="1"/>
          </p:cNvSpPr>
          <p:nvPr>
            <p:ph type="ftr" sz="quarter" idx="11"/>
          </p:nvPr>
        </p:nvSpPr>
        <p:spPr>
          <a:xfrm>
            <a:off x="4913924" y="6459785"/>
            <a:ext cx="6943779" cy="365125"/>
          </a:xfrm>
        </p:spPr>
        <p:txBody>
          <a:bodyPr>
            <a:normAutofit/>
          </a:bodyPr>
          <a:lstStyle/>
          <a:p>
            <a:pPr algn="r">
              <a:spcAft>
                <a:spcPts val="600"/>
              </a:spcAft>
            </a:pPr>
            <a:r>
              <a:rPr lang="fr-FR"/>
              <a:t>Lucas Friche - Communication au colloque Ces Petites Choses Vidéoludiques - 6-7 Octobre 2022, Lyon</a:t>
            </a:r>
            <a:endParaRPr lang="en-US"/>
          </a:p>
        </p:txBody>
      </p:sp>
    </p:spTree>
    <p:extLst>
      <p:ext uri="{BB962C8B-B14F-4D97-AF65-F5344CB8AC3E}">
        <p14:creationId xmlns:p14="http://schemas.microsoft.com/office/powerpoint/2010/main" val="42362025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74" name="Rectangle 10273">
            <a:extLst>
              <a:ext uri="{FF2B5EF4-FFF2-40B4-BE49-F238E27FC236}">
                <a16:creationId xmlns:a16="http://schemas.microsoft.com/office/drawing/2014/main" id="{20E9A622-9996-4927-BBCD-AEE2687B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276" name="Rectangle 10275">
            <a:extLst>
              <a:ext uri="{FF2B5EF4-FFF2-40B4-BE49-F238E27FC236}">
                <a16:creationId xmlns:a16="http://schemas.microsoft.com/office/drawing/2014/main" id="{51DE3FC3-BAC1-4105-9620-4FB64EDCE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5902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a:extLst>
              <a:ext uri="{FF2B5EF4-FFF2-40B4-BE49-F238E27FC236}">
                <a16:creationId xmlns:a16="http://schemas.microsoft.com/office/drawing/2014/main" id="{A20E28DF-4E15-5E91-CC92-C87CF6F6C9AD}"/>
              </a:ext>
            </a:extLst>
          </p:cNvPr>
          <p:cNvSpPr>
            <a:spLocks noGrp="1"/>
          </p:cNvSpPr>
          <p:nvPr>
            <p:ph type="title"/>
          </p:nvPr>
        </p:nvSpPr>
        <p:spPr>
          <a:xfrm>
            <a:off x="492369" y="516835"/>
            <a:ext cx="3735502" cy="2103875"/>
          </a:xfrm>
        </p:spPr>
        <p:txBody>
          <a:bodyPr>
            <a:normAutofit/>
          </a:bodyPr>
          <a:lstStyle/>
          <a:p>
            <a:r>
              <a:rPr lang="en-US" sz="3200" i="1" dirty="0">
                <a:solidFill>
                  <a:srgbClr val="FFFFFF"/>
                </a:solidFill>
              </a:rPr>
              <a:t>2- Monster Hunter World </a:t>
            </a:r>
            <a:r>
              <a:rPr lang="en-US" sz="3200" dirty="0">
                <a:solidFill>
                  <a:srgbClr val="FFFFFF"/>
                </a:solidFill>
              </a:rPr>
              <a:t>: voyages </a:t>
            </a:r>
            <a:r>
              <a:rPr lang="en-US" sz="3200" dirty="0" err="1">
                <a:solidFill>
                  <a:srgbClr val="FFFFFF"/>
                </a:solidFill>
              </a:rPr>
              <a:t>rapides</a:t>
            </a:r>
            <a:r>
              <a:rPr lang="en-US" sz="3200" dirty="0">
                <a:solidFill>
                  <a:srgbClr val="FFFFFF"/>
                </a:solidFill>
              </a:rPr>
              <a:t> </a:t>
            </a:r>
            <a:r>
              <a:rPr lang="en-US" sz="3200" dirty="0" err="1">
                <a:solidFill>
                  <a:srgbClr val="FFFFFF"/>
                </a:solidFill>
              </a:rPr>
              <a:t>en</a:t>
            </a:r>
            <a:r>
              <a:rPr lang="en-US" sz="3200" dirty="0">
                <a:solidFill>
                  <a:srgbClr val="FFFFFF"/>
                </a:solidFill>
              </a:rPr>
              <a:t> biomes </a:t>
            </a:r>
            <a:r>
              <a:rPr lang="en-US" sz="3200" dirty="0" err="1">
                <a:solidFill>
                  <a:srgbClr val="FFFFFF"/>
                </a:solidFill>
              </a:rPr>
              <a:t>reconnectés</a:t>
            </a:r>
            <a:r>
              <a:rPr lang="en-US" sz="3200" dirty="0">
                <a:solidFill>
                  <a:srgbClr val="FFFFFF"/>
                </a:solidFill>
              </a:rPr>
              <a:t>.</a:t>
            </a:r>
            <a:endParaRPr lang="fr-FR" sz="3100" dirty="0">
              <a:solidFill>
                <a:srgbClr val="FFFFFF"/>
              </a:solidFill>
            </a:endParaRPr>
          </a:p>
        </p:txBody>
      </p:sp>
      <p:sp>
        <p:nvSpPr>
          <p:cNvPr id="3" name="Espace réservé du contenu 2">
            <a:extLst>
              <a:ext uri="{FF2B5EF4-FFF2-40B4-BE49-F238E27FC236}">
                <a16:creationId xmlns:a16="http://schemas.microsoft.com/office/drawing/2014/main" id="{2379DE01-DD52-D34F-2370-499893C9408E}"/>
              </a:ext>
            </a:extLst>
          </p:cNvPr>
          <p:cNvSpPr>
            <a:spLocks noGrp="1"/>
          </p:cNvSpPr>
          <p:nvPr>
            <p:ph idx="1"/>
          </p:nvPr>
        </p:nvSpPr>
        <p:spPr>
          <a:xfrm>
            <a:off x="492371" y="2653800"/>
            <a:ext cx="3735500" cy="3335519"/>
          </a:xfrm>
        </p:spPr>
        <p:txBody>
          <a:bodyPr>
            <a:normAutofit/>
          </a:bodyPr>
          <a:lstStyle/>
          <a:p>
            <a:r>
              <a:rPr lang="fr-FR" sz="1500" dirty="0">
                <a:solidFill>
                  <a:srgbClr val="FFFFFF"/>
                </a:solidFill>
              </a:rPr>
              <a:t>Des camps en chaque début de biome permettant de créer un panorama sur le biome (ouverture sur arène ou grand espace).</a:t>
            </a:r>
          </a:p>
          <a:p>
            <a:pPr marL="0" indent="0">
              <a:buNone/>
            </a:pPr>
            <a:endParaRPr lang="fr-FR" sz="1500" dirty="0">
              <a:solidFill>
                <a:srgbClr val="FFFFFF"/>
              </a:solidFill>
            </a:endParaRPr>
          </a:p>
          <a:p>
            <a:r>
              <a:rPr lang="fr-FR" sz="1500" dirty="0">
                <a:solidFill>
                  <a:srgbClr val="FFFFFF"/>
                </a:solidFill>
              </a:rPr>
              <a:t>Image : carte du biome Coral Highlands ; panorama observable depuis le camp (1), situé en bas à gauche.</a:t>
            </a:r>
          </a:p>
        </p:txBody>
      </p:sp>
      <p:sp>
        <p:nvSpPr>
          <p:cNvPr id="10278" name="Rectangle 10277">
            <a:extLst>
              <a:ext uri="{FF2B5EF4-FFF2-40B4-BE49-F238E27FC236}">
                <a16:creationId xmlns:a16="http://schemas.microsoft.com/office/drawing/2014/main" id="{CEF02B21-6D04-4A6A-B03E-CF7642D59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0679"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Image 5">
            <a:extLst>
              <a:ext uri="{FF2B5EF4-FFF2-40B4-BE49-F238E27FC236}">
                <a16:creationId xmlns:a16="http://schemas.microsoft.com/office/drawing/2014/main" id="{61EEFC7B-6B2D-88A5-4EAA-4FF289FBA8FE}"/>
              </a:ext>
            </a:extLst>
          </p:cNvPr>
          <p:cNvPicPr>
            <a:picLocks noChangeAspect="1"/>
          </p:cNvPicPr>
          <p:nvPr/>
        </p:nvPicPr>
        <p:blipFill rotWithShape="1">
          <a:blip r:embed="rId3"/>
          <a:srcRect l="9490" r="30376" b="2"/>
          <a:stretch/>
        </p:blipFill>
        <p:spPr>
          <a:xfrm>
            <a:off x="4812161" y="-2655"/>
            <a:ext cx="3606643" cy="3358597"/>
          </a:xfrm>
          <a:prstGeom prst="rect">
            <a:avLst/>
          </a:prstGeom>
        </p:spPr>
      </p:pic>
      <p:sp>
        <p:nvSpPr>
          <p:cNvPr id="10280" name="Rectangle 10279">
            <a:extLst>
              <a:ext uri="{FF2B5EF4-FFF2-40B4-BE49-F238E27FC236}">
                <a16:creationId xmlns:a16="http://schemas.microsoft.com/office/drawing/2014/main" id="{97E39010-823C-439A-B438-FEEDF54908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6279" y="0"/>
            <a:ext cx="3610035" cy="33559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Monster Hunter World Coral Highlands - Map Overview, All Plants and  Creatures in the Coral Highlands | USgamer">
            <a:extLst>
              <a:ext uri="{FF2B5EF4-FFF2-40B4-BE49-F238E27FC236}">
                <a16:creationId xmlns:a16="http://schemas.microsoft.com/office/drawing/2014/main" id="{CF85D9AD-EA3B-E513-5233-CDCA57AA66C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581" r="-2" b="9581"/>
          <a:stretch/>
        </p:blipFill>
        <p:spPr bwMode="auto">
          <a:xfrm>
            <a:off x="4812161" y="3504904"/>
            <a:ext cx="7374154" cy="3353096"/>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pied de page 3">
            <a:extLst>
              <a:ext uri="{FF2B5EF4-FFF2-40B4-BE49-F238E27FC236}">
                <a16:creationId xmlns:a16="http://schemas.microsoft.com/office/drawing/2014/main" id="{A0952556-C099-8B0E-43F9-1A12FB8C5E4F}"/>
              </a:ext>
            </a:extLst>
          </p:cNvPr>
          <p:cNvSpPr>
            <a:spLocks noGrp="1"/>
          </p:cNvSpPr>
          <p:nvPr>
            <p:ph type="ftr" sz="quarter" idx="11"/>
          </p:nvPr>
        </p:nvSpPr>
        <p:spPr>
          <a:xfrm>
            <a:off x="335412" y="6326858"/>
            <a:ext cx="3841456" cy="365125"/>
          </a:xfrm>
        </p:spPr>
        <p:txBody>
          <a:bodyPr>
            <a:normAutofit lnSpcReduction="10000"/>
          </a:bodyPr>
          <a:lstStyle/>
          <a:p>
            <a:pPr algn="r">
              <a:spcAft>
                <a:spcPts val="600"/>
              </a:spcAft>
            </a:pPr>
            <a:r>
              <a:rPr lang="fr-FR" dirty="0"/>
              <a:t>Lucas Friche - Communication au colloque Ces Petites Choses Vidéoludiques - 6-7 Octobre 2022, Lyon</a:t>
            </a:r>
            <a:endParaRPr lang="en-US" dirty="0"/>
          </a:p>
        </p:txBody>
      </p:sp>
    </p:spTree>
    <p:extLst>
      <p:ext uri="{BB962C8B-B14F-4D97-AF65-F5344CB8AC3E}">
        <p14:creationId xmlns:p14="http://schemas.microsoft.com/office/powerpoint/2010/main" val="4026175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5144F89D-3458-AA5E-B7A0-23CB3A577632}"/>
              </a:ext>
            </a:extLst>
          </p:cNvPr>
          <p:cNvSpPr>
            <a:spLocks noGrp="1"/>
          </p:cNvSpPr>
          <p:nvPr>
            <p:ph type="title"/>
          </p:nvPr>
        </p:nvSpPr>
        <p:spPr>
          <a:xfrm>
            <a:off x="477078" y="516835"/>
            <a:ext cx="3100136" cy="2103875"/>
          </a:xfrm>
        </p:spPr>
        <p:txBody>
          <a:bodyPr>
            <a:normAutofit/>
          </a:bodyPr>
          <a:lstStyle/>
          <a:p>
            <a:r>
              <a:rPr lang="en-US" sz="2800" i="1" dirty="0">
                <a:solidFill>
                  <a:schemeClr val="tx1"/>
                </a:solidFill>
              </a:rPr>
              <a:t>2- Monster Hunter World </a:t>
            </a:r>
            <a:r>
              <a:rPr lang="en-US" sz="2800" dirty="0">
                <a:solidFill>
                  <a:schemeClr val="tx1"/>
                </a:solidFill>
              </a:rPr>
              <a:t>: voyages </a:t>
            </a:r>
            <a:r>
              <a:rPr lang="en-US" sz="2800" dirty="0" err="1">
                <a:solidFill>
                  <a:schemeClr val="tx1"/>
                </a:solidFill>
              </a:rPr>
              <a:t>rapides</a:t>
            </a:r>
            <a:r>
              <a:rPr lang="en-US" sz="2800" dirty="0">
                <a:solidFill>
                  <a:schemeClr val="tx1"/>
                </a:solidFill>
              </a:rPr>
              <a:t> </a:t>
            </a:r>
            <a:r>
              <a:rPr lang="en-US" sz="2800" dirty="0" err="1">
                <a:solidFill>
                  <a:schemeClr val="tx1"/>
                </a:solidFill>
              </a:rPr>
              <a:t>en</a:t>
            </a:r>
            <a:r>
              <a:rPr lang="en-US" sz="2800" dirty="0">
                <a:solidFill>
                  <a:schemeClr val="tx1"/>
                </a:solidFill>
              </a:rPr>
              <a:t> biomes </a:t>
            </a:r>
            <a:r>
              <a:rPr lang="en-US" sz="2800" dirty="0" err="1">
                <a:solidFill>
                  <a:schemeClr val="tx1"/>
                </a:solidFill>
              </a:rPr>
              <a:t>reconnectés</a:t>
            </a:r>
            <a:r>
              <a:rPr lang="en-US" sz="2800" dirty="0">
                <a:solidFill>
                  <a:schemeClr val="tx1"/>
                </a:solidFill>
              </a:rPr>
              <a:t>.</a:t>
            </a:r>
            <a:endParaRPr lang="fr-FR" sz="2800" dirty="0">
              <a:solidFill>
                <a:schemeClr val="tx1"/>
              </a:solidFill>
            </a:endParaRPr>
          </a:p>
        </p:txBody>
      </p:sp>
      <p:cxnSp>
        <p:nvCxnSpPr>
          <p:cNvPr id="15" name="Straight Connector 14">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927" y="2633962"/>
            <a:ext cx="27432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B350398A-8F30-CC1C-7ACC-4C4C88FECDC2}"/>
              </a:ext>
            </a:extLst>
          </p:cNvPr>
          <p:cNvSpPr>
            <a:spLocks noGrp="1"/>
          </p:cNvSpPr>
          <p:nvPr>
            <p:ph idx="1"/>
          </p:nvPr>
        </p:nvSpPr>
        <p:spPr>
          <a:xfrm>
            <a:off x="492371" y="2736574"/>
            <a:ext cx="3084844" cy="3366047"/>
          </a:xfrm>
        </p:spPr>
        <p:txBody>
          <a:bodyPr>
            <a:normAutofit/>
          </a:bodyPr>
          <a:lstStyle/>
          <a:p>
            <a:r>
              <a:rPr lang="fr-FR" sz="1500"/>
              <a:t>Des camps accessibles qu’après une certaine progression dans l’histoire.</a:t>
            </a:r>
          </a:p>
          <a:p>
            <a:r>
              <a:rPr lang="fr-FR" sz="1500"/>
              <a:t>Les ressources pour les construire structurent leur installation.</a:t>
            </a:r>
          </a:p>
          <a:p>
            <a:endParaRPr lang="fr-FR" sz="1500"/>
          </a:p>
          <a:p>
            <a:r>
              <a:rPr lang="fr-FR" sz="1500"/>
              <a:t>Image : carte du biome </a:t>
            </a:r>
            <a:r>
              <a:rPr lang="fr-FR" sz="1500" i="1"/>
              <a:t>Elder’s Recess</a:t>
            </a:r>
            <a:r>
              <a:rPr lang="fr-FR" sz="1500"/>
              <a:t>.</a:t>
            </a:r>
            <a:endParaRPr lang="fr-FR" sz="1500" dirty="0"/>
          </a:p>
        </p:txBody>
      </p:sp>
      <p:sp>
        <p:nvSpPr>
          <p:cNvPr id="4" name="Espace réservé du pied de page 3">
            <a:extLst>
              <a:ext uri="{FF2B5EF4-FFF2-40B4-BE49-F238E27FC236}">
                <a16:creationId xmlns:a16="http://schemas.microsoft.com/office/drawing/2014/main" id="{FB7EB14D-3BCE-4D0F-5200-BBE9709648F2}"/>
              </a:ext>
            </a:extLst>
          </p:cNvPr>
          <p:cNvSpPr>
            <a:spLocks noGrp="1"/>
          </p:cNvSpPr>
          <p:nvPr>
            <p:ph type="ftr" sz="quarter" idx="11"/>
          </p:nvPr>
        </p:nvSpPr>
        <p:spPr>
          <a:xfrm>
            <a:off x="435429" y="6459785"/>
            <a:ext cx="3141785" cy="365125"/>
          </a:xfrm>
        </p:spPr>
        <p:txBody>
          <a:bodyPr>
            <a:normAutofit/>
          </a:bodyPr>
          <a:lstStyle/>
          <a:p>
            <a:pPr algn="l">
              <a:lnSpc>
                <a:spcPct val="90000"/>
              </a:lnSpc>
              <a:spcAft>
                <a:spcPts val="600"/>
              </a:spcAft>
            </a:pPr>
            <a:r>
              <a:rPr lang="fr-FR">
                <a:solidFill>
                  <a:schemeClr val="tx1">
                    <a:lumMod val="75000"/>
                    <a:lumOff val="25000"/>
                  </a:schemeClr>
                </a:solidFill>
              </a:rPr>
              <a:t>Lucas Friche - Communication au colloque Ces Petites Choses Vidéoludiques - 6-7 Octobre 2022, Lyon</a:t>
            </a:r>
            <a:endParaRPr lang="en-US">
              <a:solidFill>
                <a:schemeClr val="tx1">
                  <a:lumMod val="75000"/>
                  <a:lumOff val="25000"/>
                </a:schemeClr>
              </a:solidFill>
            </a:endParaRPr>
          </a:p>
        </p:txBody>
      </p:sp>
      <p:pic>
        <p:nvPicPr>
          <p:cNvPr id="8" name="Image 7" descr="Une image contenant texte, intérieur&#10;&#10;Description générée automatiquement">
            <a:extLst>
              <a:ext uri="{FF2B5EF4-FFF2-40B4-BE49-F238E27FC236}">
                <a16:creationId xmlns:a16="http://schemas.microsoft.com/office/drawing/2014/main" id="{E5CA98E8-4FAD-64EC-3C60-C277AA3585B6}"/>
              </a:ext>
            </a:extLst>
          </p:cNvPr>
          <p:cNvPicPr>
            <a:picLocks noChangeAspect="1"/>
          </p:cNvPicPr>
          <p:nvPr/>
        </p:nvPicPr>
        <p:blipFill rotWithShape="1">
          <a:blip r:embed="rId3"/>
          <a:srcRect l="23931" r="8948" b="-1"/>
          <a:stretch/>
        </p:blipFill>
        <p:spPr>
          <a:xfrm>
            <a:off x="4075043" y="10"/>
            <a:ext cx="8111272" cy="6857990"/>
          </a:xfrm>
          <a:prstGeom prst="rect">
            <a:avLst/>
          </a:prstGeom>
        </p:spPr>
      </p:pic>
    </p:spTree>
    <p:extLst>
      <p:ext uri="{BB962C8B-B14F-4D97-AF65-F5344CB8AC3E}">
        <p14:creationId xmlns:p14="http://schemas.microsoft.com/office/powerpoint/2010/main" val="27317948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94" name="Rectangle 11293">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6C27D1F0-F748-A5FF-C3EA-A3CA7875B783}"/>
              </a:ext>
            </a:extLst>
          </p:cNvPr>
          <p:cNvSpPr>
            <a:spLocks noGrp="1"/>
          </p:cNvSpPr>
          <p:nvPr>
            <p:ph type="title"/>
          </p:nvPr>
        </p:nvSpPr>
        <p:spPr>
          <a:xfrm>
            <a:off x="477078" y="516835"/>
            <a:ext cx="3100136" cy="2103875"/>
          </a:xfrm>
        </p:spPr>
        <p:txBody>
          <a:bodyPr>
            <a:normAutofit/>
          </a:bodyPr>
          <a:lstStyle/>
          <a:p>
            <a:r>
              <a:rPr lang="en-US" sz="3200" i="1" dirty="0">
                <a:solidFill>
                  <a:schemeClr val="tx1"/>
                </a:solidFill>
              </a:rPr>
              <a:t>2- Monster Hunter World </a:t>
            </a:r>
            <a:r>
              <a:rPr lang="en-US" sz="3200" dirty="0">
                <a:solidFill>
                  <a:schemeClr val="tx1"/>
                </a:solidFill>
              </a:rPr>
              <a:t>: voyages </a:t>
            </a:r>
            <a:r>
              <a:rPr lang="en-US" sz="3200" dirty="0" err="1">
                <a:solidFill>
                  <a:schemeClr val="tx1"/>
                </a:solidFill>
              </a:rPr>
              <a:t>rapides</a:t>
            </a:r>
            <a:r>
              <a:rPr lang="en-US" sz="3200" dirty="0">
                <a:solidFill>
                  <a:schemeClr val="tx1"/>
                </a:solidFill>
              </a:rPr>
              <a:t> </a:t>
            </a:r>
            <a:r>
              <a:rPr lang="en-US" sz="3200" dirty="0" err="1">
                <a:solidFill>
                  <a:schemeClr val="tx1"/>
                </a:solidFill>
              </a:rPr>
              <a:t>en</a:t>
            </a:r>
            <a:r>
              <a:rPr lang="en-US" sz="3200" dirty="0">
                <a:solidFill>
                  <a:schemeClr val="tx1"/>
                </a:solidFill>
              </a:rPr>
              <a:t> biomes </a:t>
            </a:r>
            <a:r>
              <a:rPr lang="en-US" sz="3200" dirty="0" err="1">
                <a:solidFill>
                  <a:schemeClr val="tx1"/>
                </a:solidFill>
              </a:rPr>
              <a:t>reconnectés</a:t>
            </a:r>
            <a:r>
              <a:rPr lang="en-US" sz="3200" dirty="0">
                <a:solidFill>
                  <a:schemeClr val="tx1"/>
                </a:solidFill>
              </a:rPr>
              <a:t>.</a:t>
            </a:r>
            <a:endParaRPr lang="fr-FR" sz="3100" dirty="0"/>
          </a:p>
        </p:txBody>
      </p:sp>
      <p:cxnSp>
        <p:nvCxnSpPr>
          <p:cNvPr id="11296" name="Straight Connector 11295">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927" y="2633962"/>
            <a:ext cx="27432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009D0452-076B-4626-5E2D-9233AB614CC4}"/>
              </a:ext>
            </a:extLst>
          </p:cNvPr>
          <p:cNvSpPr>
            <a:spLocks noGrp="1"/>
          </p:cNvSpPr>
          <p:nvPr>
            <p:ph idx="1"/>
          </p:nvPr>
        </p:nvSpPr>
        <p:spPr>
          <a:xfrm>
            <a:off x="492371" y="2736574"/>
            <a:ext cx="3084844" cy="3366047"/>
          </a:xfrm>
        </p:spPr>
        <p:txBody>
          <a:bodyPr>
            <a:normAutofit/>
          </a:bodyPr>
          <a:lstStyle/>
          <a:p>
            <a:r>
              <a:rPr lang="fr-FR" sz="1500" dirty="0"/>
              <a:t>Rythmer les combats et les poursuites par des espaces sécurisés.</a:t>
            </a:r>
          </a:p>
          <a:p>
            <a:r>
              <a:rPr lang="fr-FR" sz="1500" dirty="0"/>
              <a:t>Esquisser les arènes, créer une structure spatiale, communiquer les territoires de chasse.</a:t>
            </a:r>
          </a:p>
          <a:p>
            <a:r>
              <a:rPr lang="fr-FR" sz="1500" dirty="0"/>
              <a:t>Une logique spatiale qui permet de dépeindre un écosystème particulier.</a:t>
            </a:r>
          </a:p>
          <a:p>
            <a:endParaRPr lang="fr-FR" sz="1500" dirty="0"/>
          </a:p>
          <a:p>
            <a:r>
              <a:rPr lang="fr-FR" sz="1500" dirty="0"/>
              <a:t>Image : territoire de l’</a:t>
            </a:r>
            <a:r>
              <a:rPr lang="fr-FR" sz="1500" dirty="0" err="1"/>
              <a:t>Anjanath</a:t>
            </a:r>
            <a:r>
              <a:rPr lang="fr-FR" sz="1500" dirty="0"/>
              <a:t> dans le biome </a:t>
            </a:r>
            <a:r>
              <a:rPr lang="fr-FR" sz="1500" i="1" dirty="0" err="1"/>
              <a:t>Wildspire</a:t>
            </a:r>
            <a:r>
              <a:rPr lang="fr-FR" sz="1500" i="1" dirty="0"/>
              <a:t> </a:t>
            </a:r>
            <a:r>
              <a:rPr lang="fr-FR" sz="1500" i="1" dirty="0" err="1"/>
              <a:t>Wastes</a:t>
            </a:r>
            <a:r>
              <a:rPr lang="fr-FR" sz="1500" i="1" dirty="0"/>
              <a:t>.</a:t>
            </a:r>
          </a:p>
          <a:p>
            <a:endParaRPr lang="fr-FR" sz="1500" dirty="0"/>
          </a:p>
          <a:p>
            <a:endParaRPr lang="fr-FR" sz="1500" dirty="0"/>
          </a:p>
        </p:txBody>
      </p:sp>
      <p:sp>
        <p:nvSpPr>
          <p:cNvPr id="4" name="Espace réservé du pied de page 3">
            <a:extLst>
              <a:ext uri="{FF2B5EF4-FFF2-40B4-BE49-F238E27FC236}">
                <a16:creationId xmlns:a16="http://schemas.microsoft.com/office/drawing/2014/main" id="{588108B2-E026-C6CF-D9FD-9F65A5191E7D}"/>
              </a:ext>
            </a:extLst>
          </p:cNvPr>
          <p:cNvSpPr>
            <a:spLocks noGrp="1"/>
          </p:cNvSpPr>
          <p:nvPr>
            <p:ph type="ftr" sz="quarter" idx="11"/>
          </p:nvPr>
        </p:nvSpPr>
        <p:spPr>
          <a:xfrm>
            <a:off x="435429" y="6459785"/>
            <a:ext cx="3141785" cy="365125"/>
          </a:xfrm>
        </p:spPr>
        <p:txBody>
          <a:bodyPr>
            <a:normAutofit/>
          </a:bodyPr>
          <a:lstStyle/>
          <a:p>
            <a:pPr algn="l">
              <a:lnSpc>
                <a:spcPct val="90000"/>
              </a:lnSpc>
              <a:spcAft>
                <a:spcPts val="600"/>
              </a:spcAft>
            </a:pPr>
            <a:r>
              <a:rPr lang="fr-FR">
                <a:solidFill>
                  <a:schemeClr val="tx1">
                    <a:lumMod val="75000"/>
                    <a:lumOff val="25000"/>
                  </a:schemeClr>
                </a:solidFill>
              </a:rPr>
              <a:t>Lucas Friche - Communication au colloque Ces Petites Choses Vidéoludiques - 6-7 Octobre 2022, Lyon</a:t>
            </a:r>
            <a:endParaRPr lang="en-US">
              <a:solidFill>
                <a:schemeClr val="tx1">
                  <a:lumMod val="75000"/>
                  <a:lumOff val="25000"/>
                </a:schemeClr>
              </a:solidFill>
            </a:endParaRPr>
          </a:p>
        </p:txBody>
      </p:sp>
      <p:pic>
        <p:nvPicPr>
          <p:cNvPr id="15" name="Image 14">
            <a:extLst>
              <a:ext uri="{FF2B5EF4-FFF2-40B4-BE49-F238E27FC236}">
                <a16:creationId xmlns:a16="http://schemas.microsoft.com/office/drawing/2014/main" id="{FFEFA10C-0299-797B-B258-6C9644672643}"/>
              </a:ext>
            </a:extLst>
          </p:cNvPr>
          <p:cNvPicPr>
            <a:picLocks noChangeAspect="1"/>
          </p:cNvPicPr>
          <p:nvPr/>
        </p:nvPicPr>
        <p:blipFill>
          <a:blip r:embed="rId3"/>
          <a:stretch>
            <a:fillRect/>
          </a:stretch>
        </p:blipFill>
        <p:spPr>
          <a:xfrm>
            <a:off x="4069585" y="-30366"/>
            <a:ext cx="8122415" cy="6918732"/>
          </a:xfrm>
          <a:prstGeom prst="rect">
            <a:avLst/>
          </a:prstGeom>
        </p:spPr>
      </p:pic>
      <p:pic>
        <p:nvPicPr>
          <p:cNvPr id="11" name="Picture 4" descr="Anjanath | Monster Hunter World Wiki">
            <a:extLst>
              <a:ext uri="{FF2B5EF4-FFF2-40B4-BE49-F238E27FC236}">
                <a16:creationId xmlns:a16="http://schemas.microsoft.com/office/drawing/2014/main" id="{466FB2F8-4AC3-CA56-2ED7-E5D10D10ABD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054292" y="211222"/>
            <a:ext cx="1608726" cy="1622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56756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5" name="Image 4" descr="Image">
            <a:extLst>
              <a:ext uri="{FF2B5EF4-FFF2-40B4-BE49-F238E27FC236}">
                <a16:creationId xmlns:a16="http://schemas.microsoft.com/office/drawing/2014/main" id="{CB2B4D6C-FE19-A73D-DB0C-5802E8163C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982912" y="640080"/>
            <a:ext cx="5577840" cy="5577840"/>
          </a:xfrm>
          <a:prstGeom prst="rect">
            <a:avLst/>
          </a:prstGeom>
          <a:noFill/>
        </p:spPr>
      </p:pic>
      <p:sp>
        <p:nvSpPr>
          <p:cNvPr id="18" name="Rectangle 17">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a:extLst>
              <a:ext uri="{FF2B5EF4-FFF2-40B4-BE49-F238E27FC236}">
                <a16:creationId xmlns:a16="http://schemas.microsoft.com/office/drawing/2014/main" id="{46E9BCB6-7E26-39EE-E3BE-4B8C3F38A0CD}"/>
              </a:ext>
            </a:extLst>
          </p:cNvPr>
          <p:cNvSpPr>
            <a:spLocks noGrp="1"/>
          </p:cNvSpPr>
          <p:nvPr>
            <p:ph type="title"/>
          </p:nvPr>
        </p:nvSpPr>
        <p:spPr>
          <a:xfrm>
            <a:off x="8096885" y="640080"/>
            <a:ext cx="3659246" cy="2926080"/>
          </a:xfrm>
        </p:spPr>
        <p:txBody>
          <a:bodyPr vert="horz" lIns="91440" tIns="45720" rIns="91440" bIns="45720" rtlCol="0" anchor="b">
            <a:normAutofit fontScale="90000"/>
          </a:bodyPr>
          <a:lstStyle/>
          <a:p>
            <a:r>
              <a:rPr lang="en-US" sz="4400" i="1" dirty="0">
                <a:solidFill>
                  <a:schemeClr val="bg1"/>
                </a:solidFill>
              </a:rPr>
              <a:t>2- Monster Hunter World </a:t>
            </a:r>
            <a:r>
              <a:rPr lang="en-US" sz="4400" dirty="0">
                <a:solidFill>
                  <a:schemeClr val="bg1"/>
                </a:solidFill>
              </a:rPr>
              <a:t>: voyages </a:t>
            </a:r>
            <a:r>
              <a:rPr lang="en-US" sz="4400" dirty="0" err="1">
                <a:solidFill>
                  <a:schemeClr val="bg1"/>
                </a:solidFill>
              </a:rPr>
              <a:t>rapides</a:t>
            </a:r>
            <a:r>
              <a:rPr lang="en-US" sz="4400" dirty="0">
                <a:solidFill>
                  <a:schemeClr val="bg1"/>
                </a:solidFill>
              </a:rPr>
              <a:t> </a:t>
            </a:r>
            <a:r>
              <a:rPr lang="en-US" sz="4400" dirty="0" err="1">
                <a:solidFill>
                  <a:schemeClr val="bg1"/>
                </a:solidFill>
              </a:rPr>
              <a:t>en</a:t>
            </a:r>
            <a:r>
              <a:rPr lang="en-US" sz="4400" dirty="0">
                <a:solidFill>
                  <a:schemeClr val="bg1"/>
                </a:solidFill>
              </a:rPr>
              <a:t> biomes </a:t>
            </a:r>
            <a:r>
              <a:rPr lang="en-US" sz="4400" dirty="0" err="1">
                <a:solidFill>
                  <a:schemeClr val="bg1"/>
                </a:solidFill>
              </a:rPr>
              <a:t>reconnectés</a:t>
            </a:r>
            <a:r>
              <a:rPr lang="en-US" sz="4400" dirty="0">
                <a:solidFill>
                  <a:schemeClr val="bg1"/>
                </a:solidFill>
              </a:rPr>
              <a:t>.</a:t>
            </a:r>
            <a:endParaRPr lang="en-US" sz="4100" dirty="0">
              <a:solidFill>
                <a:schemeClr val="bg1"/>
              </a:solidFill>
            </a:endParaRPr>
          </a:p>
        </p:txBody>
      </p:sp>
      <p:sp>
        <p:nvSpPr>
          <p:cNvPr id="3" name="Espace réservé du contenu 2">
            <a:extLst>
              <a:ext uri="{FF2B5EF4-FFF2-40B4-BE49-F238E27FC236}">
                <a16:creationId xmlns:a16="http://schemas.microsoft.com/office/drawing/2014/main" id="{13520CFD-7942-2DA1-8018-1DDD0160E473}"/>
              </a:ext>
            </a:extLst>
          </p:cNvPr>
          <p:cNvSpPr>
            <a:spLocks noGrp="1"/>
          </p:cNvSpPr>
          <p:nvPr>
            <p:ph idx="1"/>
          </p:nvPr>
        </p:nvSpPr>
        <p:spPr>
          <a:xfrm>
            <a:off x="8096885" y="3578084"/>
            <a:ext cx="3659246" cy="2639835"/>
          </a:xfrm>
        </p:spPr>
        <p:txBody>
          <a:bodyPr vert="horz" lIns="91440" tIns="45720" rIns="91440" bIns="45720" rtlCol="0">
            <a:normAutofit/>
          </a:bodyPr>
          <a:lstStyle/>
          <a:p>
            <a:pPr marL="0" indent="0">
              <a:buNone/>
            </a:pPr>
            <a:r>
              <a:rPr lang="en-US" sz="1600" spc="200" dirty="0">
                <a:solidFill>
                  <a:srgbClr val="FFFFFF"/>
                </a:solidFill>
              </a:rPr>
              <a:t>la </a:t>
            </a:r>
            <a:r>
              <a:rPr lang="en-US" sz="1600" spc="200" dirty="0" err="1">
                <a:solidFill>
                  <a:srgbClr val="FFFFFF"/>
                </a:solidFill>
              </a:rPr>
              <a:t>mécanique</a:t>
            </a:r>
            <a:r>
              <a:rPr lang="en-US" sz="1600" spc="200" dirty="0">
                <a:solidFill>
                  <a:srgbClr val="FFFFFF"/>
                </a:solidFill>
              </a:rPr>
              <a:t> du </a:t>
            </a:r>
            <a:r>
              <a:rPr lang="en-US" sz="1600" i="1" spc="200" dirty="0">
                <a:solidFill>
                  <a:srgbClr val="FFFFFF"/>
                </a:solidFill>
              </a:rPr>
              <a:t>fast travel</a:t>
            </a:r>
            <a:r>
              <a:rPr lang="en-US" sz="1600" spc="200" dirty="0">
                <a:solidFill>
                  <a:srgbClr val="FFFFFF"/>
                </a:solidFill>
              </a:rPr>
              <a:t> </a:t>
            </a:r>
            <a:r>
              <a:rPr lang="en-US" sz="1600" spc="200" dirty="0" err="1">
                <a:solidFill>
                  <a:srgbClr val="FFFFFF"/>
                </a:solidFill>
              </a:rPr>
              <a:t>participe</a:t>
            </a:r>
            <a:r>
              <a:rPr lang="en-US" sz="1600" spc="200" dirty="0">
                <a:solidFill>
                  <a:srgbClr val="FFFFFF"/>
                </a:solidFill>
              </a:rPr>
              <a:t> à </a:t>
            </a:r>
            <a:r>
              <a:rPr lang="en-US" sz="1600" spc="200" dirty="0" err="1">
                <a:solidFill>
                  <a:srgbClr val="FFFFFF"/>
                </a:solidFill>
              </a:rPr>
              <a:t>une</a:t>
            </a:r>
            <a:r>
              <a:rPr lang="en-US" sz="1600" spc="200" dirty="0">
                <a:solidFill>
                  <a:srgbClr val="FFFFFF"/>
                </a:solidFill>
              </a:rPr>
              <a:t> </a:t>
            </a:r>
            <a:r>
              <a:rPr lang="en-US" sz="1600" spc="200" dirty="0" err="1">
                <a:solidFill>
                  <a:srgbClr val="FFFFFF"/>
                </a:solidFill>
              </a:rPr>
              <a:t>forme</a:t>
            </a:r>
            <a:r>
              <a:rPr lang="en-US" sz="1600" spc="200" dirty="0">
                <a:solidFill>
                  <a:srgbClr val="FFFFFF"/>
                </a:solidFill>
              </a:rPr>
              <a:t> de </a:t>
            </a:r>
            <a:r>
              <a:rPr lang="en-US" sz="1600" spc="200" dirty="0" err="1">
                <a:solidFill>
                  <a:srgbClr val="FFFFFF"/>
                </a:solidFill>
              </a:rPr>
              <a:t>performativité</a:t>
            </a:r>
            <a:r>
              <a:rPr lang="en-US" sz="1600" spc="200" dirty="0">
                <a:solidFill>
                  <a:srgbClr val="FFFFFF"/>
                </a:solidFill>
              </a:rPr>
              <a:t>.</a:t>
            </a:r>
          </a:p>
          <a:p>
            <a:pPr marL="0" indent="0">
              <a:buNone/>
            </a:pPr>
            <a:endParaRPr lang="en-US" sz="1600" spc="200" dirty="0">
              <a:solidFill>
                <a:srgbClr val="FFFFFF"/>
              </a:solidFill>
            </a:endParaRPr>
          </a:p>
          <a:p>
            <a:pPr marL="0" indent="0">
              <a:buNone/>
            </a:pPr>
            <a:r>
              <a:rPr lang="en-US" sz="1600" spc="200" dirty="0">
                <a:solidFill>
                  <a:srgbClr val="FFFFFF"/>
                </a:solidFill>
              </a:rPr>
              <a:t>Image : un meme </a:t>
            </a:r>
            <a:r>
              <a:rPr lang="en-US" sz="1600" spc="200" dirty="0" err="1">
                <a:solidFill>
                  <a:srgbClr val="FFFFFF"/>
                </a:solidFill>
              </a:rPr>
              <a:t>exposant</a:t>
            </a:r>
            <a:r>
              <a:rPr lang="en-US" sz="1600" spc="200" dirty="0">
                <a:solidFill>
                  <a:srgbClr val="FFFFFF"/>
                </a:solidFill>
              </a:rPr>
              <a:t> </a:t>
            </a:r>
            <a:r>
              <a:rPr lang="en-US" sz="1600" spc="200" dirty="0" err="1">
                <a:solidFill>
                  <a:srgbClr val="FFFFFF"/>
                </a:solidFill>
              </a:rPr>
              <a:t>une</a:t>
            </a:r>
            <a:r>
              <a:rPr lang="en-US" sz="1600" spc="200" dirty="0">
                <a:solidFill>
                  <a:srgbClr val="FFFFFF"/>
                </a:solidFill>
              </a:rPr>
              <a:t> situation de jeu </a:t>
            </a:r>
            <a:r>
              <a:rPr lang="en-US" sz="1600" spc="200" dirty="0" err="1">
                <a:solidFill>
                  <a:srgbClr val="FFFFFF"/>
                </a:solidFill>
              </a:rPr>
              <a:t>fréquente</a:t>
            </a:r>
            <a:r>
              <a:rPr lang="en-US" sz="1600" spc="200" dirty="0">
                <a:solidFill>
                  <a:srgbClr val="FFFFFF"/>
                </a:solidFill>
              </a:rPr>
              <a:t> : </a:t>
            </a:r>
            <a:r>
              <a:rPr lang="en-US" sz="1600" spc="200" dirty="0" err="1">
                <a:solidFill>
                  <a:srgbClr val="FFFFFF"/>
                </a:solidFill>
              </a:rPr>
              <a:t>attendre</a:t>
            </a:r>
            <a:r>
              <a:rPr lang="en-US" sz="1600" spc="200" dirty="0">
                <a:solidFill>
                  <a:srgbClr val="FFFFFF"/>
                </a:solidFill>
              </a:rPr>
              <a:t> la creature dans son </a:t>
            </a:r>
            <a:r>
              <a:rPr lang="en-US" sz="1600" spc="200" dirty="0" err="1">
                <a:solidFill>
                  <a:srgbClr val="FFFFFF"/>
                </a:solidFill>
              </a:rPr>
              <a:t>nid</a:t>
            </a:r>
            <a:r>
              <a:rPr lang="en-US" sz="1600" spc="200" dirty="0">
                <a:solidFill>
                  <a:srgbClr val="FFFFFF"/>
                </a:solidFill>
              </a:rPr>
              <a:t>.</a:t>
            </a:r>
          </a:p>
        </p:txBody>
      </p:sp>
      <p:sp>
        <p:nvSpPr>
          <p:cNvPr id="4" name="Espace réservé du pied de page 3">
            <a:extLst>
              <a:ext uri="{FF2B5EF4-FFF2-40B4-BE49-F238E27FC236}">
                <a16:creationId xmlns:a16="http://schemas.microsoft.com/office/drawing/2014/main" id="{690E057A-A659-7B08-AED5-FD7438926D1A}"/>
              </a:ext>
            </a:extLst>
          </p:cNvPr>
          <p:cNvSpPr>
            <a:spLocks noGrp="1"/>
          </p:cNvSpPr>
          <p:nvPr>
            <p:ph type="ftr" sz="quarter" idx="11"/>
          </p:nvPr>
        </p:nvSpPr>
        <p:spPr>
          <a:xfrm>
            <a:off x="274849" y="6459785"/>
            <a:ext cx="7050183" cy="365125"/>
          </a:xfrm>
        </p:spPr>
        <p:txBody>
          <a:bodyPr vert="horz" lIns="91440" tIns="45720" rIns="91440" bIns="45720" rtlCol="0" anchor="ctr">
            <a:normAutofit/>
          </a:bodyPr>
          <a:lstStyle/>
          <a:p>
            <a:pPr algn="l" defTabSz="914400">
              <a:spcAft>
                <a:spcPts val="600"/>
              </a:spcAft>
            </a:pPr>
            <a:r>
              <a:rPr lang="en-US" kern="1200" cap="all" baseline="0">
                <a:solidFill>
                  <a:schemeClr val="tx2"/>
                </a:solidFill>
                <a:latin typeface="+mn-lt"/>
                <a:ea typeface="+mn-ea"/>
                <a:cs typeface="+mn-cs"/>
              </a:rPr>
              <a:t>Lucas Friche - Communication au colloque Ces Petites Choses Vidéoludiques - 6-7 Octobre 2022, Lyon</a:t>
            </a:r>
          </a:p>
        </p:txBody>
      </p:sp>
      <p:sp>
        <p:nvSpPr>
          <p:cNvPr id="20" name="Rectangle 19">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66623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301" name="Rectangle 12294">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302" name="Rectangle 12296">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9C57D9C-5962-71F8-A0A5-62C0E2557D5D}"/>
              </a:ext>
            </a:extLst>
          </p:cNvPr>
          <p:cNvSpPr>
            <a:spLocks noGrp="1"/>
          </p:cNvSpPr>
          <p:nvPr>
            <p:ph type="title"/>
          </p:nvPr>
        </p:nvSpPr>
        <p:spPr>
          <a:xfrm>
            <a:off x="5181601" y="634946"/>
            <a:ext cx="6368142" cy="1450757"/>
          </a:xfrm>
        </p:spPr>
        <p:txBody>
          <a:bodyPr>
            <a:normAutofit/>
          </a:bodyPr>
          <a:lstStyle/>
          <a:p>
            <a:r>
              <a:rPr lang="en-US" sz="3600" i="1" dirty="0">
                <a:solidFill>
                  <a:schemeClr val="tx1"/>
                </a:solidFill>
              </a:rPr>
              <a:t>2- Monster Hunter World </a:t>
            </a:r>
            <a:r>
              <a:rPr lang="en-US" sz="3600" dirty="0">
                <a:solidFill>
                  <a:schemeClr val="tx1"/>
                </a:solidFill>
              </a:rPr>
              <a:t>: voyages </a:t>
            </a:r>
            <a:r>
              <a:rPr lang="en-US" sz="3600" dirty="0" err="1">
                <a:solidFill>
                  <a:schemeClr val="tx1"/>
                </a:solidFill>
              </a:rPr>
              <a:t>rapides</a:t>
            </a:r>
            <a:r>
              <a:rPr lang="en-US" sz="3600" dirty="0">
                <a:solidFill>
                  <a:schemeClr val="tx1"/>
                </a:solidFill>
              </a:rPr>
              <a:t> </a:t>
            </a:r>
            <a:r>
              <a:rPr lang="en-US" sz="3600" dirty="0" err="1">
                <a:solidFill>
                  <a:schemeClr val="tx1"/>
                </a:solidFill>
              </a:rPr>
              <a:t>en</a:t>
            </a:r>
            <a:r>
              <a:rPr lang="en-US" sz="3600" dirty="0">
                <a:solidFill>
                  <a:schemeClr val="tx1"/>
                </a:solidFill>
              </a:rPr>
              <a:t> biomes </a:t>
            </a:r>
            <a:r>
              <a:rPr lang="en-US" sz="3600" dirty="0" err="1">
                <a:solidFill>
                  <a:schemeClr val="tx1"/>
                </a:solidFill>
              </a:rPr>
              <a:t>reconnectés</a:t>
            </a:r>
            <a:r>
              <a:rPr lang="en-US" sz="3600" dirty="0">
                <a:solidFill>
                  <a:schemeClr val="tx1"/>
                </a:solidFill>
              </a:rPr>
              <a:t>.</a:t>
            </a:r>
            <a:endParaRPr lang="fr-FR" sz="3400" dirty="0"/>
          </a:p>
        </p:txBody>
      </p:sp>
      <p:pic>
        <p:nvPicPr>
          <p:cNvPr id="12290" name="Picture 2" descr="Nergigante | Wiki L'encyclopédie Moga | Fandom">
            <a:extLst>
              <a:ext uri="{FF2B5EF4-FFF2-40B4-BE49-F238E27FC236}">
                <a16:creationId xmlns:a16="http://schemas.microsoft.com/office/drawing/2014/main" id="{FB20A792-6D54-C42E-9DAA-76FEE8027A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553" r="28339"/>
          <a:stretch/>
        </p:blipFill>
        <p:spPr bwMode="auto">
          <a:xfrm>
            <a:off x="20" y="-12128"/>
            <a:ext cx="4654276" cy="6870127"/>
          </a:xfrm>
          <a:prstGeom prst="rect">
            <a:avLst/>
          </a:prstGeom>
          <a:noFill/>
          <a:extLst>
            <a:ext uri="{909E8E84-426E-40DD-AFC4-6F175D3DCCD1}">
              <a14:hiddenFill xmlns:a14="http://schemas.microsoft.com/office/drawing/2010/main">
                <a:solidFill>
                  <a:srgbClr val="FFFFFF"/>
                </a:solidFill>
              </a14:hiddenFill>
            </a:ext>
          </a:extLst>
        </p:spPr>
      </p:pic>
      <p:cxnSp>
        <p:nvCxnSpPr>
          <p:cNvPr id="12303" name="Straight Connector 12298">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4F60A2B4-4E12-2004-9FA9-B7FC02F5BF34}"/>
              </a:ext>
            </a:extLst>
          </p:cNvPr>
          <p:cNvSpPr>
            <a:spLocks noGrp="1"/>
          </p:cNvSpPr>
          <p:nvPr>
            <p:ph idx="1"/>
          </p:nvPr>
        </p:nvSpPr>
        <p:spPr>
          <a:xfrm>
            <a:off x="5181601" y="2198914"/>
            <a:ext cx="6368142" cy="3670180"/>
          </a:xfrm>
        </p:spPr>
        <p:txBody>
          <a:bodyPr>
            <a:normAutofit lnSpcReduction="10000"/>
          </a:bodyPr>
          <a:lstStyle/>
          <a:p>
            <a:r>
              <a:rPr lang="fr-FR" dirty="0"/>
              <a:t>Une certaine conception de l’écosystème :</a:t>
            </a:r>
          </a:p>
          <a:p>
            <a:r>
              <a:rPr lang="fr-FR" dirty="0"/>
              <a:t>« the top </a:t>
            </a:r>
            <a:r>
              <a:rPr lang="fr-FR" dirty="0" err="1"/>
              <a:t>monsters</a:t>
            </a:r>
            <a:r>
              <a:rPr lang="fr-FR" dirty="0"/>
              <a:t> in </a:t>
            </a:r>
            <a:r>
              <a:rPr lang="fr-FR" dirty="0" err="1"/>
              <a:t>each</a:t>
            </a:r>
            <a:r>
              <a:rPr lang="fr-FR" dirty="0"/>
              <a:t> </a:t>
            </a:r>
            <a:r>
              <a:rPr lang="fr-FR" dirty="0" err="1"/>
              <a:t>map</a:t>
            </a:r>
            <a:r>
              <a:rPr lang="fr-FR" dirty="0"/>
              <a:t> tend to have </a:t>
            </a:r>
            <a:r>
              <a:rPr lang="fr-FR" dirty="0" err="1"/>
              <a:t>their</a:t>
            </a:r>
            <a:r>
              <a:rPr lang="fr-FR" dirty="0"/>
              <a:t> </a:t>
            </a:r>
            <a:r>
              <a:rPr lang="fr-FR" dirty="0" err="1"/>
              <a:t>nest</a:t>
            </a:r>
            <a:r>
              <a:rPr lang="fr-FR" dirty="0"/>
              <a:t> or </a:t>
            </a:r>
            <a:r>
              <a:rPr lang="fr-FR" dirty="0" err="1"/>
              <a:t>lair</a:t>
            </a:r>
            <a:r>
              <a:rPr lang="fr-FR" dirty="0"/>
              <a:t> </a:t>
            </a:r>
            <a:r>
              <a:rPr lang="fr-FR" dirty="0" err="1"/>
              <a:t>somewhere</a:t>
            </a:r>
            <a:r>
              <a:rPr lang="fr-FR" dirty="0"/>
              <a:t> </a:t>
            </a:r>
            <a:r>
              <a:rPr lang="fr-FR" dirty="0" err="1"/>
              <a:t>deep</a:t>
            </a:r>
            <a:r>
              <a:rPr lang="fr-FR" dirty="0"/>
              <a:t> in the </a:t>
            </a:r>
            <a:r>
              <a:rPr lang="fr-FR" dirty="0" err="1"/>
              <a:t>map</a:t>
            </a:r>
            <a:r>
              <a:rPr lang="fr-FR" dirty="0"/>
              <a:t>. » (</a:t>
            </a:r>
            <a:r>
              <a:rPr lang="fr-FR" dirty="0" err="1"/>
              <a:t>Tokuda</a:t>
            </a:r>
            <a:r>
              <a:rPr lang="fr-FR" dirty="0"/>
              <a:t>, 2018).</a:t>
            </a:r>
          </a:p>
          <a:p>
            <a:endParaRPr lang="fr-FR" dirty="0"/>
          </a:p>
          <a:p>
            <a:r>
              <a:rPr lang="fr-FR" dirty="0"/>
              <a:t>« le jeu prend modèle sur une réalité » (Henriot, 1989, p. 61)</a:t>
            </a:r>
          </a:p>
          <a:p>
            <a:r>
              <a:rPr lang="fr-FR" dirty="0"/>
              <a:t>le jeu peut être « support de discours sur l’espace, voire d’idéologies spatiales » (Ter </a:t>
            </a:r>
            <a:r>
              <a:rPr lang="fr-FR" dirty="0" err="1"/>
              <a:t>Minassian</a:t>
            </a:r>
            <a:r>
              <a:rPr lang="fr-FR" dirty="0"/>
              <a:t>, </a:t>
            </a:r>
            <a:r>
              <a:rPr lang="fr-FR" dirty="0" err="1"/>
              <a:t>Rufat</a:t>
            </a:r>
            <a:r>
              <a:rPr lang="fr-FR" dirty="0"/>
              <a:t>, </a:t>
            </a:r>
            <a:r>
              <a:rPr lang="fr-FR" dirty="0" err="1"/>
              <a:t>Borzakian</a:t>
            </a:r>
            <a:r>
              <a:rPr lang="fr-FR" dirty="0"/>
              <a:t>, 2017).</a:t>
            </a:r>
          </a:p>
          <a:p>
            <a:r>
              <a:rPr lang="fr-FR" dirty="0"/>
              <a:t>Image : fond d’écran promotionnel du jeu </a:t>
            </a:r>
            <a:r>
              <a:rPr lang="fr-FR" i="1" dirty="0"/>
              <a:t>Monster Hunter World</a:t>
            </a:r>
            <a:r>
              <a:rPr lang="fr-FR" dirty="0"/>
              <a:t>, affrontement contre le </a:t>
            </a:r>
            <a:r>
              <a:rPr lang="fr-FR" dirty="0" err="1"/>
              <a:t>Nergigante</a:t>
            </a:r>
            <a:r>
              <a:rPr lang="fr-FR" dirty="0"/>
              <a:t>.</a:t>
            </a:r>
          </a:p>
          <a:p>
            <a:endParaRPr lang="fr-FR" dirty="0"/>
          </a:p>
        </p:txBody>
      </p:sp>
      <p:sp>
        <p:nvSpPr>
          <p:cNvPr id="4" name="Espace réservé du pied de page 3">
            <a:extLst>
              <a:ext uri="{FF2B5EF4-FFF2-40B4-BE49-F238E27FC236}">
                <a16:creationId xmlns:a16="http://schemas.microsoft.com/office/drawing/2014/main" id="{9E39758D-9233-2746-5A1E-632623196884}"/>
              </a:ext>
            </a:extLst>
          </p:cNvPr>
          <p:cNvSpPr>
            <a:spLocks noGrp="1"/>
          </p:cNvSpPr>
          <p:nvPr>
            <p:ph type="ftr" sz="quarter" idx="11"/>
          </p:nvPr>
        </p:nvSpPr>
        <p:spPr>
          <a:xfrm>
            <a:off x="5181601" y="6459785"/>
            <a:ext cx="3739340" cy="365125"/>
          </a:xfrm>
        </p:spPr>
        <p:txBody>
          <a:bodyPr>
            <a:normAutofit/>
          </a:bodyPr>
          <a:lstStyle/>
          <a:p>
            <a:pPr algn="l">
              <a:lnSpc>
                <a:spcPct val="90000"/>
              </a:lnSpc>
              <a:spcAft>
                <a:spcPts val="600"/>
              </a:spcAft>
            </a:pPr>
            <a:r>
              <a:rPr lang="fr-FR">
                <a:solidFill>
                  <a:schemeClr val="tx1">
                    <a:lumMod val="75000"/>
                    <a:lumOff val="25000"/>
                  </a:schemeClr>
                </a:solidFill>
              </a:rPr>
              <a:t>Lucas Friche - Communication au colloque Ces Petites Choses Vidéoludiques - 6-7 Octobre 2022, Lyon</a:t>
            </a:r>
            <a:endParaRPr lang="en-US">
              <a:solidFill>
                <a:schemeClr val="tx1">
                  <a:lumMod val="75000"/>
                  <a:lumOff val="25000"/>
                </a:schemeClr>
              </a:solidFill>
            </a:endParaRPr>
          </a:p>
        </p:txBody>
      </p:sp>
    </p:spTree>
    <p:extLst>
      <p:ext uri="{BB962C8B-B14F-4D97-AF65-F5344CB8AC3E}">
        <p14:creationId xmlns:p14="http://schemas.microsoft.com/office/powerpoint/2010/main" val="14868301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67" name="Rectangle 15366">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369" name="Rectangle 15368">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CD1F43E0-15CE-A5CC-5EA3-7A65438CB481}"/>
              </a:ext>
            </a:extLst>
          </p:cNvPr>
          <p:cNvSpPr>
            <a:spLocks noGrp="1"/>
          </p:cNvSpPr>
          <p:nvPr>
            <p:ph type="title"/>
          </p:nvPr>
        </p:nvSpPr>
        <p:spPr>
          <a:xfrm>
            <a:off x="5181601" y="634946"/>
            <a:ext cx="6368142" cy="1450757"/>
          </a:xfrm>
        </p:spPr>
        <p:txBody>
          <a:bodyPr>
            <a:normAutofit/>
          </a:bodyPr>
          <a:lstStyle/>
          <a:p>
            <a:r>
              <a:rPr lang="fr-FR" sz="3400" dirty="0"/>
              <a:t>3- Conclusion : Le </a:t>
            </a:r>
            <a:r>
              <a:rPr lang="fr-FR" sz="3400" i="1" dirty="0"/>
              <a:t>fast </a:t>
            </a:r>
            <a:r>
              <a:rPr lang="fr-FR" sz="3400" i="1" dirty="0" err="1"/>
              <a:t>travel</a:t>
            </a:r>
            <a:r>
              <a:rPr lang="fr-FR" sz="3400" i="1" dirty="0"/>
              <a:t> </a:t>
            </a:r>
            <a:r>
              <a:rPr lang="fr-FR" sz="3400" dirty="0"/>
              <a:t>pour penser la territorialité dans </a:t>
            </a:r>
            <a:r>
              <a:rPr lang="fr-FR" sz="3400" i="1" dirty="0"/>
              <a:t>Monster Hunter</a:t>
            </a:r>
            <a:endParaRPr lang="fr-FR" sz="3400" dirty="0"/>
          </a:p>
        </p:txBody>
      </p:sp>
      <p:pic>
        <p:nvPicPr>
          <p:cNvPr id="15362" name="Picture 2" descr="Monster Hunter: World review | Rock Paper Shotgun">
            <a:extLst>
              <a:ext uri="{FF2B5EF4-FFF2-40B4-BE49-F238E27FC236}">
                <a16:creationId xmlns:a16="http://schemas.microsoft.com/office/drawing/2014/main" id="{7487E884-E123-A596-530A-BCE3CA542B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000" r="38893"/>
          <a:stretch/>
        </p:blipFill>
        <p:spPr bwMode="auto">
          <a:xfrm>
            <a:off x="20" y="-12128"/>
            <a:ext cx="4654276" cy="6870127"/>
          </a:xfrm>
          <a:prstGeom prst="rect">
            <a:avLst/>
          </a:prstGeom>
          <a:noFill/>
          <a:extLst>
            <a:ext uri="{909E8E84-426E-40DD-AFC4-6F175D3DCCD1}">
              <a14:hiddenFill xmlns:a14="http://schemas.microsoft.com/office/drawing/2010/main">
                <a:solidFill>
                  <a:srgbClr val="FFFFFF"/>
                </a:solidFill>
              </a14:hiddenFill>
            </a:ext>
          </a:extLst>
        </p:spPr>
      </p:pic>
      <p:cxnSp>
        <p:nvCxnSpPr>
          <p:cNvPr id="15371" name="Straight Connector 15370">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A846532D-BA30-B138-3D7C-A2E51900A003}"/>
              </a:ext>
            </a:extLst>
          </p:cNvPr>
          <p:cNvSpPr>
            <a:spLocks noGrp="1"/>
          </p:cNvSpPr>
          <p:nvPr>
            <p:ph idx="1"/>
          </p:nvPr>
        </p:nvSpPr>
        <p:spPr>
          <a:xfrm>
            <a:off x="5181601" y="2198914"/>
            <a:ext cx="6368142" cy="3670180"/>
          </a:xfrm>
        </p:spPr>
        <p:txBody>
          <a:bodyPr>
            <a:normAutofit/>
          </a:bodyPr>
          <a:lstStyle/>
          <a:p>
            <a:pPr marL="0" marR="0" indent="0">
              <a:spcBef>
                <a:spcPts val="0"/>
              </a:spcBef>
              <a:spcAft>
                <a:spcPts val="0"/>
              </a:spcAft>
              <a:buNone/>
            </a:pPr>
            <a:r>
              <a:rPr lang="fr-FR" dirty="0">
                <a:effectLst/>
                <a:latin typeface="Calibri" panose="020F0502020204030204" pitchFamily="34" charset="0"/>
              </a:rPr>
              <a:t>"Les dynamiques coloniales-capitalistes de </a:t>
            </a:r>
            <a:r>
              <a:rPr lang="fr-FR" i="1" dirty="0">
                <a:effectLst/>
                <a:latin typeface="Calibri" panose="020F0502020204030204" pitchFamily="34" charset="0"/>
              </a:rPr>
              <a:t>gameplay</a:t>
            </a:r>
            <a:r>
              <a:rPr lang="fr-FR" dirty="0">
                <a:effectLst/>
                <a:latin typeface="Calibri" panose="020F0502020204030204" pitchFamily="34" charset="0"/>
              </a:rPr>
              <a:t> du type exploration/Découverte, confrontation/victoire/récompense, cartographie/pacification/maîtrise d'un territoire, exploitation/commercialisation des ressources sont au fondement de la plupart des jeux vidéo.« </a:t>
            </a:r>
          </a:p>
          <a:p>
            <a:pPr marL="0" marR="0" indent="0">
              <a:spcBef>
                <a:spcPts val="0"/>
              </a:spcBef>
              <a:spcAft>
                <a:spcPts val="0"/>
              </a:spcAft>
              <a:buNone/>
            </a:pPr>
            <a:endParaRPr lang="fr-FR" dirty="0">
              <a:latin typeface="Calibri" panose="020F0502020204030204" pitchFamily="34" charset="0"/>
            </a:endParaRPr>
          </a:p>
          <a:p>
            <a:pPr marL="0" marR="0" indent="0">
              <a:spcBef>
                <a:spcPts val="0"/>
              </a:spcBef>
              <a:spcAft>
                <a:spcPts val="0"/>
              </a:spcAft>
              <a:buNone/>
            </a:pPr>
            <a:r>
              <a:rPr lang="fr-FR" dirty="0">
                <a:effectLst/>
                <a:latin typeface="Calibri" panose="020F0502020204030204" pitchFamily="34" charset="0"/>
              </a:rPr>
              <a:t>(</a:t>
            </a:r>
            <a:r>
              <a:rPr lang="fr-FR" dirty="0" err="1">
                <a:effectLst/>
                <a:latin typeface="Calibri" panose="020F0502020204030204" pitchFamily="34" charset="0"/>
              </a:rPr>
              <a:t>Derfoufi</a:t>
            </a:r>
            <a:r>
              <a:rPr lang="fr-FR" dirty="0">
                <a:effectLst/>
                <a:latin typeface="Calibri" panose="020F0502020204030204" pitchFamily="34" charset="0"/>
              </a:rPr>
              <a:t>, M., 2021 </a:t>
            </a:r>
            <a:r>
              <a:rPr lang="fr-FR" i="1" dirty="0">
                <a:effectLst/>
                <a:latin typeface="Calibri" panose="020F0502020204030204" pitchFamily="34" charset="0"/>
              </a:rPr>
              <a:t>Racisme et Jeux vidéo</a:t>
            </a:r>
            <a:r>
              <a:rPr lang="fr-FR" dirty="0">
                <a:effectLst/>
                <a:latin typeface="Calibri" panose="020F0502020204030204" pitchFamily="34" charset="0"/>
              </a:rPr>
              <a:t>, MSH, p. 70)</a:t>
            </a:r>
          </a:p>
          <a:p>
            <a:endParaRPr lang="fr-FR" b="0" dirty="0">
              <a:latin typeface="Calibri" panose="020F0502020204030204" pitchFamily="34" charset="0"/>
            </a:endParaRPr>
          </a:p>
          <a:p>
            <a:endParaRPr lang="fr-FR" dirty="0">
              <a:latin typeface="Calibri" panose="020F0502020204030204" pitchFamily="34" charset="0"/>
            </a:endParaRPr>
          </a:p>
          <a:p>
            <a:r>
              <a:rPr lang="fr-FR" b="0" dirty="0">
                <a:latin typeface="Calibri" panose="020F0502020204030204" pitchFamily="34" charset="0"/>
              </a:rPr>
              <a:t>Image : une « guerre de territoire » (sic) entre un </a:t>
            </a:r>
            <a:r>
              <a:rPr lang="fr-FR" b="0" dirty="0" err="1">
                <a:latin typeface="Calibri" panose="020F0502020204030204" pitchFamily="34" charset="0"/>
              </a:rPr>
              <a:t>Anjanath</a:t>
            </a:r>
            <a:r>
              <a:rPr lang="fr-FR" b="0" dirty="0">
                <a:latin typeface="Calibri" panose="020F0502020204030204" pitchFamily="34" charset="0"/>
              </a:rPr>
              <a:t> et un Great </a:t>
            </a:r>
            <a:r>
              <a:rPr lang="fr-FR" b="0" dirty="0" err="1">
                <a:latin typeface="Calibri" panose="020F0502020204030204" pitchFamily="34" charset="0"/>
              </a:rPr>
              <a:t>Jagras</a:t>
            </a:r>
            <a:r>
              <a:rPr lang="fr-FR" b="0" dirty="0">
                <a:latin typeface="Calibri" panose="020F0502020204030204" pitchFamily="34" charset="0"/>
              </a:rPr>
              <a:t>.</a:t>
            </a:r>
          </a:p>
          <a:p>
            <a:endParaRPr lang="fr-FR" b="0" dirty="0"/>
          </a:p>
        </p:txBody>
      </p:sp>
      <p:sp>
        <p:nvSpPr>
          <p:cNvPr id="4" name="Espace réservé du pied de page 3">
            <a:extLst>
              <a:ext uri="{FF2B5EF4-FFF2-40B4-BE49-F238E27FC236}">
                <a16:creationId xmlns:a16="http://schemas.microsoft.com/office/drawing/2014/main" id="{8CE12186-BE7F-A049-A645-0F52612E0774}"/>
              </a:ext>
            </a:extLst>
          </p:cNvPr>
          <p:cNvSpPr>
            <a:spLocks noGrp="1"/>
          </p:cNvSpPr>
          <p:nvPr>
            <p:ph type="ftr" sz="quarter" idx="11"/>
          </p:nvPr>
        </p:nvSpPr>
        <p:spPr>
          <a:xfrm>
            <a:off x="5181601" y="6459785"/>
            <a:ext cx="3739340" cy="365125"/>
          </a:xfrm>
        </p:spPr>
        <p:txBody>
          <a:bodyPr>
            <a:normAutofit/>
          </a:bodyPr>
          <a:lstStyle/>
          <a:p>
            <a:pPr algn="l">
              <a:lnSpc>
                <a:spcPct val="90000"/>
              </a:lnSpc>
              <a:spcAft>
                <a:spcPts val="600"/>
              </a:spcAft>
            </a:pPr>
            <a:r>
              <a:rPr lang="fr-FR">
                <a:solidFill>
                  <a:schemeClr val="tx1">
                    <a:lumMod val="75000"/>
                    <a:lumOff val="25000"/>
                  </a:schemeClr>
                </a:solidFill>
              </a:rPr>
              <a:t>Lucas Friche - Communication au colloque Ces Petites Choses Vidéoludiques - 6-7 Octobre 2022, Lyon</a:t>
            </a:r>
            <a:endParaRPr lang="en-US">
              <a:solidFill>
                <a:schemeClr val="tx1">
                  <a:lumMod val="75000"/>
                  <a:lumOff val="25000"/>
                </a:schemeClr>
              </a:solidFill>
            </a:endParaRPr>
          </a:p>
        </p:txBody>
      </p:sp>
    </p:spTree>
    <p:extLst>
      <p:ext uri="{BB962C8B-B14F-4D97-AF65-F5344CB8AC3E}">
        <p14:creationId xmlns:p14="http://schemas.microsoft.com/office/powerpoint/2010/main" val="25674810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19" name="Rectangle 13318">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8E9BE4E-5B0B-361F-6F47-8A3694E2FADF}"/>
              </a:ext>
            </a:extLst>
          </p:cNvPr>
          <p:cNvSpPr>
            <a:spLocks noGrp="1"/>
          </p:cNvSpPr>
          <p:nvPr>
            <p:ph type="title"/>
          </p:nvPr>
        </p:nvSpPr>
        <p:spPr>
          <a:xfrm>
            <a:off x="477078" y="516835"/>
            <a:ext cx="3100136" cy="2103875"/>
          </a:xfrm>
        </p:spPr>
        <p:txBody>
          <a:bodyPr>
            <a:normAutofit/>
          </a:bodyPr>
          <a:lstStyle/>
          <a:p>
            <a:r>
              <a:rPr lang="fr-FR" sz="3100" dirty="0"/>
              <a:t>Conclusion – Le </a:t>
            </a:r>
            <a:r>
              <a:rPr lang="fr-FR" sz="3100" i="1" dirty="0"/>
              <a:t>fast </a:t>
            </a:r>
            <a:r>
              <a:rPr lang="fr-FR" sz="3100" i="1" dirty="0" err="1"/>
              <a:t>travel</a:t>
            </a:r>
            <a:r>
              <a:rPr lang="fr-FR" sz="3100" i="1" dirty="0"/>
              <a:t> </a:t>
            </a:r>
            <a:r>
              <a:rPr lang="fr-FR" sz="3100" dirty="0"/>
              <a:t>et l’analyse diachronique de </a:t>
            </a:r>
            <a:r>
              <a:rPr lang="fr-FR" sz="3100" i="1" dirty="0"/>
              <a:t>Monster Hunter</a:t>
            </a:r>
            <a:endParaRPr lang="fr-FR" sz="3100" dirty="0"/>
          </a:p>
        </p:txBody>
      </p:sp>
      <p:cxnSp>
        <p:nvCxnSpPr>
          <p:cNvPr id="13321" name="Straight Connector 13320">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927" y="2633962"/>
            <a:ext cx="27432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865DBF02-0014-9040-C74B-5180419D2FBF}"/>
              </a:ext>
            </a:extLst>
          </p:cNvPr>
          <p:cNvSpPr>
            <a:spLocks noGrp="1"/>
          </p:cNvSpPr>
          <p:nvPr>
            <p:ph idx="1"/>
          </p:nvPr>
        </p:nvSpPr>
        <p:spPr>
          <a:xfrm>
            <a:off x="492371" y="2736574"/>
            <a:ext cx="3084844" cy="3366047"/>
          </a:xfrm>
        </p:spPr>
        <p:txBody>
          <a:bodyPr>
            <a:normAutofit fontScale="92500" lnSpcReduction="10000"/>
          </a:bodyPr>
          <a:lstStyle/>
          <a:p>
            <a:r>
              <a:rPr lang="fr-FR" sz="1500" dirty="0"/>
              <a:t>Une analyse diachronique de la licence </a:t>
            </a:r>
            <a:r>
              <a:rPr lang="fr-FR" sz="1500" i="1" dirty="0"/>
              <a:t>Monster Hunter</a:t>
            </a:r>
            <a:r>
              <a:rPr lang="fr-FR" sz="1500" dirty="0"/>
              <a:t> et de ses espaces.</a:t>
            </a:r>
          </a:p>
          <a:p>
            <a:r>
              <a:rPr lang="fr-FR" sz="1500" dirty="0"/>
              <a:t>De terrains plats (</a:t>
            </a:r>
            <a:r>
              <a:rPr lang="fr-FR" sz="1500" i="1" dirty="0"/>
              <a:t>Monster Hunter</a:t>
            </a:r>
            <a:r>
              <a:rPr lang="fr-FR" sz="1500" dirty="0"/>
              <a:t> </a:t>
            </a:r>
            <a:r>
              <a:rPr lang="fr-FR" sz="1500" i="1" dirty="0"/>
              <a:t>1 </a:t>
            </a:r>
            <a:r>
              <a:rPr lang="fr-FR" sz="1500" dirty="0"/>
              <a:t>et</a:t>
            </a:r>
            <a:r>
              <a:rPr lang="fr-FR" sz="1500" i="1" dirty="0"/>
              <a:t> 2)</a:t>
            </a:r>
            <a:r>
              <a:rPr lang="fr-FR" sz="1500" dirty="0"/>
              <a:t> à une certaine verticalité (</a:t>
            </a:r>
            <a:r>
              <a:rPr lang="fr-FR" sz="1500" i="1" dirty="0"/>
              <a:t>Monster Hunter</a:t>
            </a:r>
            <a:r>
              <a:rPr lang="fr-FR" sz="1500" dirty="0"/>
              <a:t> </a:t>
            </a:r>
            <a:r>
              <a:rPr lang="fr-FR" sz="1500" i="1" dirty="0"/>
              <a:t>3</a:t>
            </a:r>
            <a:r>
              <a:rPr lang="fr-FR" sz="1500" dirty="0"/>
              <a:t> et </a:t>
            </a:r>
            <a:r>
              <a:rPr lang="fr-FR" sz="1500" i="1" dirty="0"/>
              <a:t>4 </a:t>
            </a:r>
            <a:r>
              <a:rPr lang="fr-FR" sz="1500" dirty="0"/>
              <a:t>) jusqu’à l’apparition du voyage rapide (</a:t>
            </a:r>
            <a:r>
              <a:rPr lang="fr-FR" sz="1500" i="1" dirty="0"/>
              <a:t>Monster Hunter : World</a:t>
            </a:r>
            <a:r>
              <a:rPr lang="fr-FR" sz="1500" dirty="0"/>
              <a:t>), et maintenant l’arrivé de montures (</a:t>
            </a:r>
            <a:r>
              <a:rPr lang="fr-FR" sz="1500" i="1" dirty="0"/>
              <a:t>Monster Hunter Rise</a:t>
            </a:r>
            <a:r>
              <a:rPr lang="fr-FR" sz="1500" dirty="0"/>
              <a:t>).</a:t>
            </a:r>
          </a:p>
          <a:p>
            <a:r>
              <a:rPr lang="fr-FR" sz="1500" dirty="0"/>
              <a:t>Une évolution de la conception de ce qu’est « la chasse » dans </a:t>
            </a:r>
            <a:r>
              <a:rPr lang="fr-FR" sz="1500" i="1" dirty="0"/>
              <a:t>Monster Hunter</a:t>
            </a:r>
            <a:r>
              <a:rPr lang="fr-FR" sz="1500" dirty="0"/>
              <a:t>.</a:t>
            </a:r>
          </a:p>
          <a:p>
            <a:endParaRPr lang="fr-FR" sz="1500" dirty="0"/>
          </a:p>
          <a:p>
            <a:r>
              <a:rPr lang="fr-FR" sz="1500" dirty="0"/>
              <a:t>Image : </a:t>
            </a:r>
            <a:r>
              <a:rPr lang="fr-FR" sz="1500" i="1" dirty="0"/>
              <a:t>Monster Hunter Rise</a:t>
            </a:r>
            <a:r>
              <a:rPr lang="fr-FR" sz="1500" dirty="0"/>
              <a:t>, déplacement à dos de </a:t>
            </a:r>
            <a:r>
              <a:rPr lang="fr-FR" sz="1500" dirty="0" err="1"/>
              <a:t>Palamute</a:t>
            </a:r>
            <a:r>
              <a:rPr lang="fr-FR" sz="1500" dirty="0"/>
              <a:t>.</a:t>
            </a:r>
          </a:p>
        </p:txBody>
      </p:sp>
      <p:sp>
        <p:nvSpPr>
          <p:cNvPr id="4" name="Espace réservé du pied de page 3">
            <a:extLst>
              <a:ext uri="{FF2B5EF4-FFF2-40B4-BE49-F238E27FC236}">
                <a16:creationId xmlns:a16="http://schemas.microsoft.com/office/drawing/2014/main" id="{82A7AC0A-0B40-34A7-90ED-688D4B62AA62}"/>
              </a:ext>
            </a:extLst>
          </p:cNvPr>
          <p:cNvSpPr>
            <a:spLocks noGrp="1"/>
          </p:cNvSpPr>
          <p:nvPr>
            <p:ph type="ftr" sz="quarter" idx="11"/>
          </p:nvPr>
        </p:nvSpPr>
        <p:spPr>
          <a:xfrm>
            <a:off x="435429" y="6459785"/>
            <a:ext cx="3141785" cy="365125"/>
          </a:xfrm>
        </p:spPr>
        <p:txBody>
          <a:bodyPr>
            <a:normAutofit/>
          </a:bodyPr>
          <a:lstStyle/>
          <a:p>
            <a:pPr algn="l">
              <a:lnSpc>
                <a:spcPct val="90000"/>
              </a:lnSpc>
              <a:spcAft>
                <a:spcPts val="600"/>
              </a:spcAft>
            </a:pPr>
            <a:r>
              <a:rPr lang="fr-FR">
                <a:solidFill>
                  <a:schemeClr val="tx1">
                    <a:lumMod val="75000"/>
                    <a:lumOff val="25000"/>
                  </a:schemeClr>
                </a:solidFill>
              </a:rPr>
              <a:t>Lucas Friche - Communication au colloque Ces Petites Choses Vidéoludiques - 6-7 Octobre 2022, Lyon</a:t>
            </a:r>
            <a:endParaRPr lang="en-US">
              <a:solidFill>
                <a:schemeClr val="tx1">
                  <a:lumMod val="75000"/>
                  <a:lumOff val="25000"/>
                </a:schemeClr>
              </a:solidFill>
            </a:endParaRPr>
          </a:p>
        </p:txBody>
      </p:sp>
      <p:pic>
        <p:nvPicPr>
          <p:cNvPr id="13314" name="Picture 2" descr="Monster Hunter Rise best armor | Rock Paper Shotgun">
            <a:extLst>
              <a:ext uri="{FF2B5EF4-FFF2-40B4-BE49-F238E27FC236}">
                <a16:creationId xmlns:a16="http://schemas.microsoft.com/office/drawing/2014/main" id="{B70059C0-CE83-8C6D-880D-D4938099D2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237" r="24626"/>
          <a:stretch/>
        </p:blipFill>
        <p:spPr bwMode="auto">
          <a:xfrm>
            <a:off x="4075043" y="10"/>
            <a:ext cx="8111272"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4066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4975DBD1-5243-CD17-91F8-CC8B4E5FF9D0}"/>
              </a:ext>
            </a:extLst>
          </p:cNvPr>
          <p:cNvSpPr>
            <a:spLocks noGrp="1"/>
          </p:cNvSpPr>
          <p:nvPr>
            <p:ph type="title"/>
          </p:nvPr>
        </p:nvSpPr>
        <p:spPr>
          <a:xfrm>
            <a:off x="477078" y="516835"/>
            <a:ext cx="3100136" cy="2103875"/>
          </a:xfrm>
        </p:spPr>
        <p:txBody>
          <a:bodyPr>
            <a:normAutofit/>
          </a:bodyPr>
          <a:lstStyle/>
          <a:p>
            <a:r>
              <a:rPr lang="fr-FR" sz="3100"/>
              <a:t>4. Conclusion – le </a:t>
            </a:r>
            <a:r>
              <a:rPr lang="fr-FR" sz="3100" i="1"/>
              <a:t>fast travel</a:t>
            </a:r>
            <a:r>
              <a:rPr lang="fr-FR" sz="3100"/>
              <a:t> comme ludème et grammaire de l’espace.</a:t>
            </a:r>
          </a:p>
        </p:txBody>
      </p:sp>
      <p:cxnSp>
        <p:nvCxnSpPr>
          <p:cNvPr id="1033" name="Straight Connector 1032">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927" y="2633962"/>
            <a:ext cx="27432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02F1746E-91CB-A883-5388-DE38050478AB}"/>
              </a:ext>
            </a:extLst>
          </p:cNvPr>
          <p:cNvSpPr>
            <a:spLocks noGrp="1"/>
          </p:cNvSpPr>
          <p:nvPr>
            <p:ph idx="1"/>
          </p:nvPr>
        </p:nvSpPr>
        <p:spPr>
          <a:xfrm>
            <a:off x="492371" y="2736574"/>
            <a:ext cx="3084844" cy="3366047"/>
          </a:xfrm>
        </p:spPr>
        <p:txBody>
          <a:bodyPr>
            <a:normAutofit/>
          </a:bodyPr>
          <a:lstStyle/>
          <a:p>
            <a:r>
              <a:rPr lang="en-US" sz="1500" b="0" i="0" dirty="0">
                <a:effectLst/>
                <a:latin typeface="Rubik"/>
              </a:rPr>
              <a:t>“It is one of those parts of videogame </a:t>
            </a:r>
            <a:r>
              <a:rPr lang="en-US" sz="1500" b="1" i="0" dirty="0">
                <a:effectLst/>
                <a:latin typeface="Rubik"/>
              </a:rPr>
              <a:t>language</a:t>
            </a:r>
            <a:r>
              <a:rPr lang="en-US" sz="1500" i="0" dirty="0">
                <a:effectLst/>
                <a:latin typeface="Rubik"/>
              </a:rPr>
              <a:t> </a:t>
            </a:r>
            <a:r>
              <a:rPr lang="en-US" sz="1500" b="0" i="0" dirty="0">
                <a:effectLst/>
                <a:latin typeface="Rubik"/>
              </a:rPr>
              <a:t>that we have come to accept. ” (Caldwell 2015)</a:t>
            </a:r>
          </a:p>
          <a:p>
            <a:endParaRPr lang="fr-FR" sz="1500" dirty="0"/>
          </a:p>
          <a:p>
            <a:r>
              <a:rPr lang="fr-FR" sz="1500" dirty="0"/>
              <a:t>Le </a:t>
            </a:r>
            <a:r>
              <a:rPr lang="fr-FR" sz="1500" i="1" dirty="0"/>
              <a:t>fast </a:t>
            </a:r>
            <a:r>
              <a:rPr lang="fr-FR" sz="1500" i="1" dirty="0" err="1"/>
              <a:t>travel</a:t>
            </a:r>
            <a:r>
              <a:rPr lang="fr-FR" sz="1500" dirty="0"/>
              <a:t>, un petit élément de la grammaire de l’espace</a:t>
            </a:r>
          </a:p>
          <a:p>
            <a:endParaRPr lang="fr-FR" sz="1500" dirty="0"/>
          </a:p>
          <a:p>
            <a:endParaRPr lang="fr-FR" sz="1500" dirty="0"/>
          </a:p>
        </p:txBody>
      </p:sp>
      <p:sp>
        <p:nvSpPr>
          <p:cNvPr id="4" name="Espace réservé du pied de page 3">
            <a:extLst>
              <a:ext uri="{FF2B5EF4-FFF2-40B4-BE49-F238E27FC236}">
                <a16:creationId xmlns:a16="http://schemas.microsoft.com/office/drawing/2014/main" id="{1F28BD13-C70F-25CB-F209-E8A109B80585}"/>
              </a:ext>
            </a:extLst>
          </p:cNvPr>
          <p:cNvSpPr>
            <a:spLocks noGrp="1"/>
          </p:cNvSpPr>
          <p:nvPr>
            <p:ph type="ftr" sz="quarter" idx="11"/>
          </p:nvPr>
        </p:nvSpPr>
        <p:spPr>
          <a:xfrm>
            <a:off x="435429" y="6459785"/>
            <a:ext cx="3141785" cy="365125"/>
          </a:xfrm>
        </p:spPr>
        <p:txBody>
          <a:bodyPr>
            <a:normAutofit/>
          </a:bodyPr>
          <a:lstStyle/>
          <a:p>
            <a:pPr algn="l">
              <a:lnSpc>
                <a:spcPct val="90000"/>
              </a:lnSpc>
              <a:spcAft>
                <a:spcPts val="600"/>
              </a:spcAft>
            </a:pPr>
            <a:r>
              <a:rPr lang="fr-FR">
                <a:solidFill>
                  <a:schemeClr val="tx1">
                    <a:lumMod val="75000"/>
                    <a:lumOff val="25000"/>
                  </a:schemeClr>
                </a:solidFill>
              </a:rPr>
              <a:t>Lucas Friche - Communication au colloque Ces Petites Choses Vidéoludiques - 6-7 Octobre 2022, Lyon</a:t>
            </a:r>
            <a:endParaRPr lang="en-US">
              <a:solidFill>
                <a:schemeClr val="tx1">
                  <a:lumMod val="75000"/>
                  <a:lumOff val="25000"/>
                </a:schemeClr>
              </a:solidFill>
            </a:endParaRPr>
          </a:p>
        </p:txBody>
      </p:sp>
      <p:pic>
        <p:nvPicPr>
          <p:cNvPr id="1026" name="Picture 2" descr="Monster Hunter World Notebook and Desktop Benchmarks - NotebookCheck.net  Reviews">
            <a:extLst>
              <a:ext uri="{FF2B5EF4-FFF2-40B4-BE49-F238E27FC236}">
                <a16:creationId xmlns:a16="http://schemas.microsoft.com/office/drawing/2014/main" id="{A60E0C7C-6C6A-675D-11A0-CD4B8FFE1B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237" r="16233"/>
          <a:stretch/>
        </p:blipFill>
        <p:spPr bwMode="auto">
          <a:xfrm>
            <a:off x="4075043" y="10"/>
            <a:ext cx="8111272"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30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5CF81D86-BDBA-477C-B7DD-8D359BB996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8A03CF4A-770E-D1C4-F1B5-7A6F3D278858}"/>
              </a:ext>
            </a:extLst>
          </p:cNvPr>
          <p:cNvSpPr>
            <a:spLocks noGrp="1"/>
          </p:cNvSpPr>
          <p:nvPr>
            <p:ph type="title"/>
          </p:nvPr>
        </p:nvSpPr>
        <p:spPr>
          <a:xfrm>
            <a:off x="4974771" y="634946"/>
            <a:ext cx="6574972" cy="1450757"/>
          </a:xfrm>
        </p:spPr>
        <p:txBody>
          <a:bodyPr>
            <a:normAutofit/>
          </a:bodyPr>
          <a:lstStyle/>
          <a:p>
            <a:r>
              <a:rPr lang="fr-FR" dirty="0"/>
              <a:t>Plan de la communication</a:t>
            </a:r>
          </a:p>
        </p:txBody>
      </p:sp>
      <p:pic>
        <p:nvPicPr>
          <p:cNvPr id="2050" name="Picture 2" descr="Impression rigide « Monster Hunter World: Iceborne - Logo (Conception  Galaxy) », par Kamurata | Redbubble">
            <a:extLst>
              <a:ext uri="{FF2B5EF4-FFF2-40B4-BE49-F238E27FC236}">
                <a16:creationId xmlns:a16="http://schemas.microsoft.com/office/drawing/2014/main" id="{788AA2C8-2179-588B-EFBE-DFBC2C782C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390"/>
          <a:stretch/>
        </p:blipFill>
        <p:spPr bwMode="auto">
          <a:xfrm>
            <a:off x="633999" y="640081"/>
            <a:ext cx="4001315" cy="5314406"/>
          </a:xfrm>
          <a:prstGeom prst="rect">
            <a:avLst/>
          </a:prstGeom>
          <a:noFill/>
          <a:extLst>
            <a:ext uri="{909E8E84-426E-40DD-AFC4-6F175D3DCCD1}">
              <a14:hiddenFill xmlns:a14="http://schemas.microsoft.com/office/drawing/2010/main">
                <a:solidFill>
                  <a:srgbClr val="FFFFFF"/>
                </a:solidFill>
              </a14:hiddenFill>
            </a:ext>
          </a:extLst>
        </p:spPr>
      </p:pic>
      <p:cxnSp>
        <p:nvCxnSpPr>
          <p:cNvPr id="2057" name="Straight Connector 2056">
            <a:extLst>
              <a:ext uri="{FF2B5EF4-FFF2-40B4-BE49-F238E27FC236}">
                <a16:creationId xmlns:a16="http://schemas.microsoft.com/office/drawing/2014/main" id="{C65F3E9C-EF11-4F8F-A621-399C7A3E64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4770" y="2086188"/>
            <a:ext cx="608976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7B86FC19-67EF-A8CB-3613-21D4F88E57B4}"/>
              </a:ext>
            </a:extLst>
          </p:cNvPr>
          <p:cNvSpPr>
            <a:spLocks noGrp="1"/>
          </p:cNvSpPr>
          <p:nvPr>
            <p:ph idx="1"/>
          </p:nvPr>
        </p:nvSpPr>
        <p:spPr>
          <a:xfrm>
            <a:off x="4974769" y="2198914"/>
            <a:ext cx="6574973" cy="3670180"/>
          </a:xfrm>
        </p:spPr>
        <p:txBody>
          <a:bodyPr>
            <a:normAutofit/>
          </a:bodyPr>
          <a:lstStyle/>
          <a:p>
            <a:pPr marL="514350" indent="-514350">
              <a:buAutoNum type="arabicPeriod"/>
            </a:pPr>
            <a:r>
              <a:rPr lang="fr-FR" dirty="0"/>
              <a:t>Le </a:t>
            </a:r>
            <a:r>
              <a:rPr lang="fr-FR" i="1" dirty="0"/>
              <a:t>fast </a:t>
            </a:r>
            <a:r>
              <a:rPr lang="fr-FR" i="1" dirty="0" err="1"/>
              <a:t>travel</a:t>
            </a:r>
            <a:r>
              <a:rPr lang="fr-FR" dirty="0"/>
              <a:t> – Enjeux de la mécaniques</a:t>
            </a:r>
          </a:p>
          <a:p>
            <a:pPr marL="514350" indent="-514350">
              <a:buAutoNum type="arabicPeriod"/>
            </a:pPr>
            <a:r>
              <a:rPr lang="fr-FR" i="1" dirty="0"/>
              <a:t>Monster Hunter World </a:t>
            </a:r>
            <a:r>
              <a:rPr lang="fr-FR" dirty="0"/>
              <a:t>: voyages rapides en biomes reconnectés. </a:t>
            </a:r>
          </a:p>
          <a:p>
            <a:pPr marL="514350" indent="-514350">
              <a:buAutoNum type="arabicPeriod"/>
            </a:pPr>
            <a:r>
              <a:rPr lang="fr-FR" dirty="0"/>
              <a:t>Conclusions et perspectives – qu’amène l’étude du </a:t>
            </a:r>
            <a:r>
              <a:rPr lang="fr-FR" i="1" dirty="0"/>
              <a:t>fast </a:t>
            </a:r>
            <a:r>
              <a:rPr lang="fr-FR" i="1" dirty="0" err="1"/>
              <a:t>travel</a:t>
            </a:r>
            <a:r>
              <a:rPr lang="fr-FR" dirty="0"/>
              <a:t> au jeu vidéo ?</a:t>
            </a:r>
          </a:p>
        </p:txBody>
      </p:sp>
      <p:sp>
        <p:nvSpPr>
          <p:cNvPr id="2059" name="Rectangle 2058">
            <a:extLst>
              <a:ext uri="{FF2B5EF4-FFF2-40B4-BE49-F238E27FC236}">
                <a16:creationId xmlns:a16="http://schemas.microsoft.com/office/drawing/2014/main" id="{88AA064E-5F6E-4024-BC28-EDDC3DFC7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61" name="Rectangle 2060">
            <a:extLst>
              <a:ext uri="{FF2B5EF4-FFF2-40B4-BE49-F238E27FC236}">
                <a16:creationId xmlns:a16="http://schemas.microsoft.com/office/drawing/2014/main" id="{03B29638-4838-4B9B-B9DB-96E542BAF3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Espace réservé du pied de page 3">
            <a:extLst>
              <a:ext uri="{FF2B5EF4-FFF2-40B4-BE49-F238E27FC236}">
                <a16:creationId xmlns:a16="http://schemas.microsoft.com/office/drawing/2014/main" id="{91454016-52E2-2D02-C250-36BAFC3505E7}"/>
              </a:ext>
            </a:extLst>
          </p:cNvPr>
          <p:cNvSpPr>
            <a:spLocks noGrp="1"/>
          </p:cNvSpPr>
          <p:nvPr>
            <p:ph type="ftr" sz="quarter" idx="11"/>
          </p:nvPr>
        </p:nvSpPr>
        <p:spPr>
          <a:xfrm>
            <a:off x="3686185" y="6459785"/>
            <a:ext cx="4822804" cy="365125"/>
          </a:xfrm>
        </p:spPr>
        <p:txBody>
          <a:bodyPr>
            <a:normAutofit/>
          </a:bodyPr>
          <a:lstStyle/>
          <a:p>
            <a:pPr>
              <a:lnSpc>
                <a:spcPct val="90000"/>
              </a:lnSpc>
              <a:spcAft>
                <a:spcPts val="600"/>
              </a:spcAft>
            </a:pPr>
            <a:r>
              <a:rPr lang="fr-FR"/>
              <a:t>Lucas Friche - Communication au colloque Ces Petites Choses Vidéoludiques - 6-7 Octobre 2022, Lyon</a:t>
            </a:r>
            <a:endParaRPr lang="en-US"/>
          </a:p>
        </p:txBody>
      </p:sp>
    </p:spTree>
    <p:extLst>
      <p:ext uri="{BB962C8B-B14F-4D97-AF65-F5344CB8AC3E}">
        <p14:creationId xmlns:p14="http://schemas.microsoft.com/office/powerpoint/2010/main" val="27482173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66" name="Rectangle 14365">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368" name="Rectangle 14367">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370" name="Straight Connector 14369">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28" name="Picture 4" descr="Top 10 Best Monsters to Hunt in Monster Hunter World: Iceborne - Link Cable  Gaming">
            <a:extLst>
              <a:ext uri="{FF2B5EF4-FFF2-40B4-BE49-F238E27FC236}">
                <a16:creationId xmlns:a16="http://schemas.microsoft.com/office/drawing/2014/main" id="{42EB71CF-AA60-9267-85EE-9FE5E1E22EB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941" b="14431"/>
          <a:stretch/>
        </p:blipFill>
        <p:spPr bwMode="auto">
          <a:xfrm>
            <a:off x="-32" y="10"/>
            <a:ext cx="12192031" cy="4915066"/>
          </a:xfrm>
          <a:prstGeom prst="rect">
            <a:avLst/>
          </a:prstGeom>
          <a:noFill/>
          <a:extLst>
            <a:ext uri="{909E8E84-426E-40DD-AFC4-6F175D3DCCD1}">
              <a14:hiddenFill xmlns:a14="http://schemas.microsoft.com/office/drawing/2010/main">
                <a:solidFill>
                  <a:srgbClr val="FFFFFF"/>
                </a:solidFill>
              </a14:hiddenFill>
            </a:ext>
          </a:extLst>
        </p:spPr>
      </p:pic>
      <p:sp>
        <p:nvSpPr>
          <p:cNvPr id="14372" name="Rectangle 14371">
            <a:extLst>
              <a:ext uri="{FF2B5EF4-FFF2-40B4-BE49-F238E27FC236}">
                <a16:creationId xmlns:a16="http://schemas.microsoft.com/office/drawing/2014/main" id="{B76D919A-FC3E-4B4E-BAF0-ED6CFB8DC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a:extLst>
              <a:ext uri="{FF2B5EF4-FFF2-40B4-BE49-F238E27FC236}">
                <a16:creationId xmlns:a16="http://schemas.microsoft.com/office/drawing/2014/main" id="{63B0B149-2573-725D-7ADD-A37FC4921B19}"/>
              </a:ext>
            </a:extLst>
          </p:cNvPr>
          <p:cNvSpPr>
            <a:spLocks noGrp="1"/>
          </p:cNvSpPr>
          <p:nvPr>
            <p:ph type="title"/>
          </p:nvPr>
        </p:nvSpPr>
        <p:spPr>
          <a:xfrm>
            <a:off x="1065197" y="5120640"/>
            <a:ext cx="10058400" cy="822960"/>
          </a:xfrm>
        </p:spPr>
        <p:txBody>
          <a:bodyPr vert="horz" lIns="91440" tIns="45720" rIns="91440" bIns="45720" rtlCol="0" anchor="b">
            <a:normAutofit/>
          </a:bodyPr>
          <a:lstStyle/>
          <a:p>
            <a:pPr algn="ctr"/>
            <a:r>
              <a:rPr lang="en-US" sz="3600" dirty="0">
                <a:solidFill>
                  <a:srgbClr val="FFFFFF"/>
                </a:solidFill>
              </a:rPr>
              <a:t>Merci de </a:t>
            </a:r>
            <a:r>
              <a:rPr lang="en-US" sz="3600" dirty="0" err="1">
                <a:solidFill>
                  <a:srgbClr val="FFFFFF"/>
                </a:solidFill>
              </a:rPr>
              <a:t>votre</a:t>
            </a:r>
            <a:r>
              <a:rPr lang="en-US" sz="3600" dirty="0">
                <a:solidFill>
                  <a:srgbClr val="FFFFFF"/>
                </a:solidFill>
              </a:rPr>
              <a:t> </a:t>
            </a:r>
            <a:r>
              <a:rPr lang="en-US" sz="3600" dirty="0" err="1">
                <a:solidFill>
                  <a:srgbClr val="FFFFFF"/>
                </a:solidFill>
              </a:rPr>
              <a:t>écoute</a:t>
            </a:r>
            <a:endParaRPr lang="en-US" sz="3600" dirty="0">
              <a:solidFill>
                <a:srgbClr val="FFFFFF"/>
              </a:solidFill>
            </a:endParaRPr>
          </a:p>
        </p:txBody>
      </p:sp>
      <p:sp>
        <p:nvSpPr>
          <p:cNvPr id="14374" name="Rectangle 14373">
            <a:extLst>
              <a:ext uri="{FF2B5EF4-FFF2-40B4-BE49-F238E27FC236}">
                <a16:creationId xmlns:a16="http://schemas.microsoft.com/office/drawing/2014/main" id="{8F66ACBD-1C82-4782-AA7C-05504DD7D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Espace réservé du pied de page 3">
            <a:extLst>
              <a:ext uri="{FF2B5EF4-FFF2-40B4-BE49-F238E27FC236}">
                <a16:creationId xmlns:a16="http://schemas.microsoft.com/office/drawing/2014/main" id="{A857481F-36DA-7D9B-AB61-26D57ED48525}"/>
              </a:ext>
            </a:extLst>
          </p:cNvPr>
          <p:cNvSpPr>
            <a:spLocks noGrp="1"/>
          </p:cNvSpPr>
          <p:nvPr>
            <p:ph type="ftr" sz="quarter" idx="11"/>
          </p:nvPr>
        </p:nvSpPr>
        <p:spPr>
          <a:xfrm>
            <a:off x="3686185" y="6459785"/>
            <a:ext cx="4822804" cy="365125"/>
          </a:xfrm>
        </p:spPr>
        <p:txBody>
          <a:bodyPr vert="horz" lIns="91440" tIns="45720" rIns="91440" bIns="45720" rtlCol="0" anchor="ctr">
            <a:normAutofit/>
          </a:bodyPr>
          <a:lstStyle/>
          <a:p>
            <a:pPr defTabSz="914400">
              <a:lnSpc>
                <a:spcPct val="90000"/>
              </a:lnSpc>
              <a:spcAft>
                <a:spcPts val="600"/>
              </a:spcAft>
            </a:pPr>
            <a:r>
              <a:rPr lang="en-US" b="1" kern="1200" cap="all" spc="100" baseline="0">
                <a:solidFill>
                  <a:srgbClr val="FFFFFF"/>
                </a:solidFill>
                <a:latin typeface="+mn-lt"/>
                <a:ea typeface="+mn-ea"/>
                <a:cs typeface="+mn-cs"/>
              </a:rPr>
              <a:t>Lucas Friche - Communication au colloque Ces Petites Choses Vidéoludiques - 6-7 Octobre 2022, Lyon</a:t>
            </a:r>
          </a:p>
        </p:txBody>
      </p:sp>
    </p:spTree>
    <p:extLst>
      <p:ext uri="{BB962C8B-B14F-4D97-AF65-F5344CB8AC3E}">
        <p14:creationId xmlns:p14="http://schemas.microsoft.com/office/powerpoint/2010/main" val="35948143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E881B1-80C4-8610-B060-80D708FD9028}"/>
              </a:ext>
            </a:extLst>
          </p:cNvPr>
          <p:cNvSpPr>
            <a:spLocks noGrp="1"/>
          </p:cNvSpPr>
          <p:nvPr>
            <p:ph type="title"/>
          </p:nvPr>
        </p:nvSpPr>
        <p:spPr/>
        <p:txBody>
          <a:bodyPr/>
          <a:lstStyle/>
          <a:p>
            <a:pPr algn="ctr"/>
            <a:r>
              <a:rPr lang="fr-FR" dirty="0"/>
              <a:t>Bibliographie partielle : </a:t>
            </a:r>
          </a:p>
        </p:txBody>
      </p:sp>
      <p:sp>
        <p:nvSpPr>
          <p:cNvPr id="3" name="Espace réservé du contenu 2">
            <a:extLst>
              <a:ext uri="{FF2B5EF4-FFF2-40B4-BE49-F238E27FC236}">
                <a16:creationId xmlns:a16="http://schemas.microsoft.com/office/drawing/2014/main" id="{F8A9208A-082B-8E88-3CB5-A522391902CE}"/>
              </a:ext>
            </a:extLst>
          </p:cNvPr>
          <p:cNvSpPr>
            <a:spLocks noGrp="1"/>
          </p:cNvSpPr>
          <p:nvPr>
            <p:ph idx="1"/>
          </p:nvPr>
        </p:nvSpPr>
        <p:spPr>
          <a:xfrm>
            <a:off x="628650" y="1845734"/>
            <a:ext cx="11075670" cy="4303606"/>
          </a:xfrm>
        </p:spPr>
        <p:txBody>
          <a:bodyPr>
            <a:normAutofit fontScale="77500" lnSpcReduction="20000"/>
          </a:bodyPr>
          <a:lstStyle/>
          <a:p>
            <a:pPr algn="just">
              <a:lnSpc>
                <a:spcPct val="120000"/>
              </a:lnSpc>
            </a:pPr>
            <a:r>
              <a:rPr lang="fr-FR" sz="1400" b="0" i="0" dirty="0" err="1">
                <a:solidFill>
                  <a:schemeClr val="tx1"/>
                </a:solidFill>
                <a:effectLst/>
              </a:rPr>
              <a:t>Bonenfant</a:t>
            </a:r>
            <a:r>
              <a:rPr lang="fr-FR" sz="1400" b="0" i="0" dirty="0">
                <a:solidFill>
                  <a:schemeClr val="tx1"/>
                </a:solidFill>
                <a:effectLst/>
              </a:rPr>
              <a:t>, M. (2008), « Des espaces d’appropriation », </a:t>
            </a:r>
            <a:r>
              <a:rPr lang="fr-FR" sz="1400" b="0" i="1" dirty="0">
                <a:solidFill>
                  <a:schemeClr val="tx1"/>
                </a:solidFill>
                <a:effectLst/>
              </a:rPr>
              <a:t>Les jeux vidéo, un « bien » culturel  ?</a:t>
            </a:r>
            <a:r>
              <a:rPr lang="fr-FR" sz="1400" b="0" i="0" dirty="0">
                <a:solidFill>
                  <a:schemeClr val="tx1"/>
                </a:solidFill>
                <a:effectLst/>
              </a:rPr>
              <a:t>, 22, 2008, p. 63-67. </a:t>
            </a:r>
          </a:p>
          <a:p>
            <a:pPr algn="just">
              <a:lnSpc>
                <a:spcPct val="120000"/>
              </a:lnSpc>
            </a:pPr>
            <a:r>
              <a:rPr lang="fr-FR" sz="1400" dirty="0">
                <a:solidFill>
                  <a:schemeClr val="tx1"/>
                </a:solidFill>
                <a:effectLst/>
              </a:rPr>
              <a:t>Caldwell, B. (2015, juin 26).</a:t>
            </a:r>
            <a:r>
              <a:rPr lang="fr-FR" sz="1400" dirty="0" err="1">
                <a:solidFill>
                  <a:schemeClr val="tx1"/>
                </a:solidFill>
                <a:effectLst/>
              </a:rPr>
              <a:t>Journeys</a:t>
            </a:r>
            <a:r>
              <a:rPr lang="fr-FR" sz="1400" dirty="0">
                <a:solidFill>
                  <a:schemeClr val="tx1"/>
                </a:solidFill>
                <a:effectLst/>
              </a:rPr>
              <a:t> In Games : </a:t>
            </a:r>
            <a:r>
              <a:rPr lang="fr-FR" sz="1400" dirty="0" err="1">
                <a:solidFill>
                  <a:schemeClr val="tx1"/>
                </a:solidFill>
                <a:effectLst/>
              </a:rPr>
              <a:t>Let’s</a:t>
            </a:r>
            <a:r>
              <a:rPr lang="fr-FR" sz="1400" dirty="0">
                <a:solidFill>
                  <a:schemeClr val="tx1"/>
                </a:solidFill>
                <a:effectLst/>
              </a:rPr>
              <a:t> Talk About Fast </a:t>
            </a:r>
            <a:r>
              <a:rPr lang="fr-FR" sz="1400" dirty="0" err="1">
                <a:solidFill>
                  <a:schemeClr val="tx1"/>
                </a:solidFill>
                <a:effectLst/>
              </a:rPr>
              <a:t>Travel</a:t>
            </a:r>
            <a:r>
              <a:rPr lang="fr-FR" sz="1400" dirty="0">
                <a:solidFill>
                  <a:schemeClr val="tx1"/>
                </a:solidFill>
                <a:effectLst/>
              </a:rPr>
              <a:t>. </a:t>
            </a:r>
            <a:r>
              <a:rPr lang="fr-FR" sz="1400" i="1" dirty="0">
                <a:solidFill>
                  <a:schemeClr val="tx1"/>
                </a:solidFill>
                <a:effectLst/>
              </a:rPr>
              <a:t>Rock, Paper, </a:t>
            </a:r>
            <a:r>
              <a:rPr lang="fr-FR" sz="1400" i="1" dirty="0" err="1">
                <a:solidFill>
                  <a:schemeClr val="tx1"/>
                </a:solidFill>
                <a:effectLst/>
              </a:rPr>
              <a:t>Shotgun</a:t>
            </a:r>
            <a:r>
              <a:rPr lang="fr-FR" sz="1400" dirty="0">
                <a:solidFill>
                  <a:schemeClr val="tx1"/>
                </a:solidFill>
                <a:effectLst/>
              </a:rPr>
              <a:t>. </a:t>
            </a:r>
            <a:r>
              <a:rPr lang="fr-FR" sz="1400" dirty="0">
                <a:solidFill>
                  <a:schemeClr val="tx1"/>
                </a:solidFill>
                <a:effectLst/>
                <a:hlinkClick r:id="rId3">
                  <a:extLst>
                    <a:ext uri="{A12FA001-AC4F-418D-AE19-62706E023703}">
                      <ahyp:hlinkClr xmlns:ahyp="http://schemas.microsoft.com/office/drawing/2018/hyperlinkcolor" val="tx"/>
                    </a:ext>
                  </a:extLst>
                </a:hlinkClick>
              </a:rPr>
              <a:t>https://www.rockpapershotgun.com/fast-travel-is-rubbish</a:t>
            </a:r>
            <a:endParaRPr lang="fr-FR" sz="1400" dirty="0">
              <a:solidFill>
                <a:schemeClr val="tx1"/>
              </a:solidFill>
              <a:effectLst/>
            </a:endParaRPr>
          </a:p>
          <a:p>
            <a:pPr algn="just">
              <a:lnSpc>
                <a:spcPct val="120000"/>
              </a:lnSpc>
            </a:pPr>
            <a:r>
              <a:rPr lang="fr-FR" sz="1400" dirty="0" err="1">
                <a:solidFill>
                  <a:schemeClr val="tx1"/>
                </a:solidFill>
                <a:effectLst/>
              </a:rPr>
              <a:t>Derfoufi</a:t>
            </a:r>
            <a:r>
              <a:rPr lang="fr-FR" sz="1400" dirty="0">
                <a:solidFill>
                  <a:schemeClr val="tx1"/>
                </a:solidFill>
                <a:effectLst/>
              </a:rPr>
              <a:t>, M. (2021). </a:t>
            </a:r>
            <a:r>
              <a:rPr lang="fr-FR" sz="1400" i="1" dirty="0">
                <a:solidFill>
                  <a:schemeClr val="tx1"/>
                </a:solidFill>
                <a:effectLst/>
              </a:rPr>
              <a:t>Racisme et jeu vidéo</a:t>
            </a:r>
            <a:r>
              <a:rPr lang="fr-FR" sz="1400" dirty="0">
                <a:solidFill>
                  <a:schemeClr val="tx1"/>
                </a:solidFill>
                <a:effectLst/>
              </a:rPr>
              <a:t>. Maison des Sciences de l’Homme.</a:t>
            </a:r>
          </a:p>
          <a:p>
            <a:pPr algn="just">
              <a:lnSpc>
                <a:spcPct val="120000"/>
              </a:lnSpc>
            </a:pPr>
            <a:r>
              <a:rPr lang="fr-FR" sz="1400" dirty="0">
                <a:solidFill>
                  <a:schemeClr val="tx1"/>
                </a:solidFill>
                <a:effectLst/>
              </a:rPr>
              <a:t>Forest, A. (2011). </a:t>
            </a:r>
            <a:r>
              <a:rPr lang="fr-FR" sz="1400" i="1" dirty="0" err="1">
                <a:solidFill>
                  <a:schemeClr val="tx1"/>
                </a:solidFill>
                <a:effectLst/>
              </a:rPr>
              <a:t>Which</a:t>
            </a:r>
            <a:r>
              <a:rPr lang="fr-FR" sz="1400" i="1" dirty="0">
                <a:solidFill>
                  <a:schemeClr val="tx1"/>
                </a:solidFill>
                <a:effectLst/>
              </a:rPr>
              <a:t> </a:t>
            </a:r>
            <a:r>
              <a:rPr lang="fr-FR" sz="1400" i="1" dirty="0" err="1">
                <a:solidFill>
                  <a:schemeClr val="tx1"/>
                </a:solidFill>
                <a:effectLst/>
              </a:rPr>
              <a:t>Way</a:t>
            </a:r>
            <a:r>
              <a:rPr lang="fr-FR" sz="1400" i="1" dirty="0">
                <a:solidFill>
                  <a:schemeClr val="tx1"/>
                </a:solidFill>
                <a:effectLst/>
              </a:rPr>
              <a:t> </a:t>
            </a:r>
            <a:r>
              <a:rPr lang="fr-FR" sz="1400" i="1" dirty="0" err="1">
                <a:solidFill>
                  <a:schemeClr val="tx1"/>
                </a:solidFill>
                <a:effectLst/>
              </a:rPr>
              <a:t>From</a:t>
            </a:r>
            <a:r>
              <a:rPr lang="fr-FR" sz="1400" i="1" dirty="0">
                <a:solidFill>
                  <a:schemeClr val="tx1"/>
                </a:solidFill>
                <a:effectLst/>
              </a:rPr>
              <a:t> </a:t>
            </a:r>
            <a:r>
              <a:rPr lang="fr-FR" sz="1400" i="1" dirty="0" err="1">
                <a:solidFill>
                  <a:schemeClr val="tx1"/>
                </a:solidFill>
                <a:effectLst/>
              </a:rPr>
              <a:t>Here</a:t>
            </a:r>
            <a:r>
              <a:rPr lang="fr-FR" sz="1400" i="1" dirty="0">
                <a:solidFill>
                  <a:schemeClr val="tx1"/>
                </a:solidFill>
                <a:effectLst/>
              </a:rPr>
              <a:t> ? </a:t>
            </a:r>
            <a:r>
              <a:rPr lang="fr-FR" sz="1400" i="1" dirty="0" err="1">
                <a:solidFill>
                  <a:schemeClr val="tx1"/>
                </a:solidFill>
                <a:effectLst/>
              </a:rPr>
              <a:t>Which</a:t>
            </a:r>
            <a:r>
              <a:rPr lang="fr-FR" sz="1400" i="1" dirty="0">
                <a:solidFill>
                  <a:schemeClr val="tx1"/>
                </a:solidFill>
                <a:effectLst/>
              </a:rPr>
              <a:t> </a:t>
            </a:r>
            <a:r>
              <a:rPr lang="fr-FR" sz="1400" i="1" dirty="0" err="1">
                <a:solidFill>
                  <a:schemeClr val="tx1"/>
                </a:solidFill>
                <a:effectLst/>
              </a:rPr>
              <a:t>Way</a:t>
            </a:r>
            <a:r>
              <a:rPr lang="fr-FR" sz="1400" i="1" dirty="0">
                <a:solidFill>
                  <a:schemeClr val="tx1"/>
                </a:solidFill>
                <a:effectLst/>
              </a:rPr>
              <a:t> </a:t>
            </a:r>
            <a:r>
              <a:rPr lang="fr-FR" sz="1400" i="1" dirty="0" err="1">
                <a:solidFill>
                  <a:schemeClr val="tx1"/>
                </a:solidFill>
                <a:effectLst/>
              </a:rPr>
              <a:t>From</a:t>
            </a:r>
            <a:r>
              <a:rPr lang="fr-FR" sz="1400" i="1" dirty="0">
                <a:solidFill>
                  <a:schemeClr val="tx1"/>
                </a:solidFill>
                <a:effectLst/>
              </a:rPr>
              <a:t> </a:t>
            </a:r>
            <a:r>
              <a:rPr lang="fr-FR" sz="1400" i="1" dirty="0" err="1">
                <a:solidFill>
                  <a:schemeClr val="tx1"/>
                </a:solidFill>
                <a:effectLst/>
              </a:rPr>
              <a:t>Here</a:t>
            </a:r>
            <a:r>
              <a:rPr lang="fr-FR" sz="1400" i="1" dirty="0">
                <a:solidFill>
                  <a:schemeClr val="tx1"/>
                </a:solidFill>
                <a:effectLst/>
              </a:rPr>
              <a:t> ? The </a:t>
            </a:r>
            <a:r>
              <a:rPr lang="fr-FR" sz="1400" i="1" dirty="0" err="1">
                <a:solidFill>
                  <a:schemeClr val="tx1"/>
                </a:solidFill>
                <a:effectLst/>
              </a:rPr>
              <a:t>Spatiality</a:t>
            </a:r>
            <a:r>
              <a:rPr lang="fr-FR" sz="1400" i="1" dirty="0">
                <a:solidFill>
                  <a:schemeClr val="tx1"/>
                </a:solidFill>
                <a:effectLst/>
              </a:rPr>
              <a:t> Of </a:t>
            </a:r>
            <a:r>
              <a:rPr lang="fr-FR" sz="1400" i="1" dirty="0" err="1">
                <a:solidFill>
                  <a:schemeClr val="tx1"/>
                </a:solidFill>
                <a:effectLst/>
              </a:rPr>
              <a:t>Maps</a:t>
            </a:r>
            <a:r>
              <a:rPr lang="fr-FR" sz="1400" i="1" dirty="0">
                <a:solidFill>
                  <a:schemeClr val="tx1"/>
                </a:solidFill>
                <a:effectLst/>
              </a:rPr>
              <a:t> &amp; Navigation In </a:t>
            </a:r>
            <a:r>
              <a:rPr lang="fr-FR" sz="1400" i="1" dirty="0" err="1">
                <a:solidFill>
                  <a:schemeClr val="tx1"/>
                </a:solidFill>
                <a:effectLst/>
              </a:rPr>
              <a:t>FirstPerson</a:t>
            </a:r>
            <a:r>
              <a:rPr lang="fr-FR" sz="1400" i="1" dirty="0">
                <a:solidFill>
                  <a:schemeClr val="tx1"/>
                </a:solidFill>
                <a:effectLst/>
              </a:rPr>
              <a:t> Single-Player </a:t>
            </a:r>
            <a:r>
              <a:rPr lang="fr-FR" sz="1400" i="1" dirty="0" err="1">
                <a:solidFill>
                  <a:schemeClr val="tx1"/>
                </a:solidFill>
                <a:effectLst/>
              </a:rPr>
              <a:t>Video</a:t>
            </a:r>
            <a:r>
              <a:rPr lang="fr-FR" sz="1400" i="1" dirty="0">
                <a:solidFill>
                  <a:schemeClr val="tx1"/>
                </a:solidFill>
                <a:effectLst/>
              </a:rPr>
              <a:t> Games</a:t>
            </a:r>
            <a:r>
              <a:rPr lang="fr-FR" sz="1400" dirty="0">
                <a:solidFill>
                  <a:schemeClr val="tx1"/>
                </a:solidFill>
                <a:effectLst/>
              </a:rPr>
              <a:t> [</a:t>
            </a:r>
            <a:r>
              <a:rPr lang="fr-FR" sz="1400" dirty="0" err="1">
                <a:solidFill>
                  <a:schemeClr val="tx1"/>
                </a:solidFill>
                <a:effectLst/>
              </a:rPr>
              <a:t>School</a:t>
            </a:r>
            <a:r>
              <a:rPr lang="fr-FR" sz="1400" dirty="0">
                <a:solidFill>
                  <a:schemeClr val="tx1"/>
                </a:solidFill>
                <a:effectLst/>
              </a:rPr>
              <a:t> of Media &amp; Communication </a:t>
            </a:r>
            <a:r>
              <a:rPr lang="fr-FR" sz="1400" dirty="0" err="1">
                <a:solidFill>
                  <a:schemeClr val="tx1"/>
                </a:solidFill>
                <a:effectLst/>
              </a:rPr>
              <a:t>Faculty</a:t>
            </a:r>
            <a:r>
              <a:rPr lang="fr-FR" sz="1400" dirty="0">
                <a:solidFill>
                  <a:schemeClr val="tx1"/>
                </a:solidFill>
                <a:effectLst/>
              </a:rPr>
              <a:t> of Creative Industries]. </a:t>
            </a:r>
            <a:r>
              <a:rPr lang="fr-FR" sz="1400" dirty="0">
                <a:solidFill>
                  <a:schemeClr val="tx1"/>
                </a:solidFill>
                <a:effectLst/>
                <a:hlinkClick r:id="rId4">
                  <a:extLst>
                    <a:ext uri="{A12FA001-AC4F-418D-AE19-62706E023703}">
                      <ahyp:hlinkClr xmlns:ahyp="http://schemas.microsoft.com/office/drawing/2018/hyperlinkcolor" val="tx"/>
                    </a:ext>
                  </a:extLst>
                </a:hlinkClick>
              </a:rPr>
              <a:t>https://eprints.qut.edu.au/47014/1/Adrian_Forest_Thesis.pdf</a:t>
            </a:r>
            <a:endParaRPr lang="fr-FR" sz="1400" dirty="0">
              <a:solidFill>
                <a:schemeClr val="tx1"/>
              </a:solidFill>
              <a:effectLst/>
            </a:endParaRPr>
          </a:p>
          <a:p>
            <a:pPr algn="just">
              <a:lnSpc>
                <a:spcPct val="120000"/>
              </a:lnSpc>
            </a:pPr>
            <a:r>
              <a:rPr lang="fr-FR" sz="1400" dirty="0">
                <a:solidFill>
                  <a:schemeClr val="tx1"/>
                </a:solidFill>
                <a:effectLst/>
              </a:rPr>
              <a:t>Grandjean, G. (2020). </a:t>
            </a:r>
            <a:r>
              <a:rPr lang="fr-FR" sz="1400" i="1" dirty="0">
                <a:solidFill>
                  <a:schemeClr val="tx1"/>
                </a:solidFill>
                <a:effectLst/>
              </a:rPr>
              <a:t>Le langage du </a:t>
            </a:r>
            <a:r>
              <a:rPr lang="fr-FR" sz="1400" i="1" dirty="0" err="1">
                <a:solidFill>
                  <a:schemeClr val="tx1"/>
                </a:solidFill>
                <a:effectLst/>
              </a:rPr>
              <a:t>level</a:t>
            </a:r>
            <a:r>
              <a:rPr lang="fr-FR" sz="1400" i="1" dirty="0">
                <a:solidFill>
                  <a:schemeClr val="tx1"/>
                </a:solidFill>
                <a:effectLst/>
              </a:rPr>
              <a:t> design : Analyse communicationnelle des structures et instances de médiation spatiales dans la série </a:t>
            </a:r>
            <a:r>
              <a:rPr lang="fr-FR" sz="1400" i="0" dirty="0">
                <a:solidFill>
                  <a:schemeClr val="tx1"/>
                </a:solidFill>
                <a:effectLst/>
              </a:rPr>
              <a:t>The </a:t>
            </a:r>
            <a:r>
              <a:rPr lang="fr-FR" sz="1400" i="0" dirty="0" err="1">
                <a:solidFill>
                  <a:schemeClr val="tx1"/>
                </a:solidFill>
                <a:effectLst/>
              </a:rPr>
              <a:t>Legend</a:t>
            </a:r>
            <a:r>
              <a:rPr lang="fr-FR" sz="1400" i="0" dirty="0">
                <a:solidFill>
                  <a:schemeClr val="tx1"/>
                </a:solidFill>
                <a:effectLst/>
              </a:rPr>
              <a:t> of Zelda</a:t>
            </a:r>
            <a:r>
              <a:rPr lang="fr-FR" sz="1400" i="1" dirty="0">
                <a:solidFill>
                  <a:schemeClr val="tx1"/>
                </a:solidFill>
                <a:effectLst/>
              </a:rPr>
              <a:t> (1986-2017)</a:t>
            </a:r>
            <a:r>
              <a:rPr lang="fr-FR" sz="1400" dirty="0">
                <a:solidFill>
                  <a:schemeClr val="tx1"/>
                </a:solidFill>
                <a:effectLst/>
              </a:rPr>
              <a:t> [Thèse de doctorat en Science de l’information et de la communication, Université de Lorraine]. </a:t>
            </a:r>
            <a:r>
              <a:rPr lang="fr-FR" sz="1400" dirty="0">
                <a:solidFill>
                  <a:schemeClr val="tx1"/>
                </a:solidFill>
                <a:effectLst/>
                <a:hlinkClick r:id="rId5">
                  <a:extLst>
                    <a:ext uri="{A12FA001-AC4F-418D-AE19-62706E023703}">
                      <ahyp:hlinkClr xmlns:ahyp="http://schemas.microsoft.com/office/drawing/2018/hyperlinkcolor" val="tx"/>
                    </a:ext>
                  </a:extLst>
                </a:hlinkClick>
              </a:rPr>
              <a:t>https://docnum.univ-lorraine.fr/public/DDOC_T_2020_0143_GRANDJEAN.pdf</a:t>
            </a:r>
            <a:endParaRPr lang="fr-FR" sz="1400" dirty="0">
              <a:solidFill>
                <a:schemeClr val="tx1"/>
              </a:solidFill>
              <a:effectLst/>
            </a:endParaRPr>
          </a:p>
          <a:p>
            <a:pPr algn="just">
              <a:lnSpc>
                <a:spcPct val="120000"/>
              </a:lnSpc>
            </a:pPr>
            <a:r>
              <a:rPr lang="fr-FR" sz="1400" dirty="0">
                <a:solidFill>
                  <a:schemeClr val="tx1"/>
                </a:solidFill>
                <a:effectLst/>
              </a:rPr>
              <a:t>Hansen, D. (2022). Formalisations du jeu vidéo : La métaphore langagière du jeu mise à l’épreuve au travers du concept de ludème. </a:t>
            </a:r>
            <a:r>
              <a:rPr lang="fr-FR" sz="1400" i="1" dirty="0">
                <a:solidFill>
                  <a:schemeClr val="tx1"/>
                </a:solidFill>
                <a:effectLst/>
              </a:rPr>
              <a:t>Sciences du jeu</a:t>
            </a:r>
            <a:r>
              <a:rPr lang="fr-FR" sz="1400" dirty="0">
                <a:solidFill>
                  <a:schemeClr val="tx1"/>
                </a:solidFill>
                <a:effectLst/>
              </a:rPr>
              <a:t>, </a:t>
            </a:r>
            <a:r>
              <a:rPr lang="fr-FR" sz="1400" i="1" dirty="0">
                <a:solidFill>
                  <a:schemeClr val="tx1"/>
                </a:solidFill>
                <a:effectLst/>
              </a:rPr>
              <a:t>17</a:t>
            </a:r>
            <a:r>
              <a:rPr lang="fr-FR" sz="1400" dirty="0">
                <a:solidFill>
                  <a:schemeClr val="tx1"/>
                </a:solidFill>
                <a:effectLst/>
              </a:rPr>
              <a:t>, Article 17. </a:t>
            </a:r>
            <a:r>
              <a:rPr lang="fr-FR" sz="1400" dirty="0">
                <a:solidFill>
                  <a:schemeClr val="tx1"/>
                </a:solidFill>
                <a:effectLst/>
                <a:hlinkClick r:id="rId6">
                  <a:extLst>
                    <a:ext uri="{A12FA001-AC4F-418D-AE19-62706E023703}">
                      <ahyp:hlinkClr xmlns:ahyp="http://schemas.microsoft.com/office/drawing/2018/hyperlinkcolor" val="tx"/>
                    </a:ext>
                  </a:extLst>
                </a:hlinkClick>
              </a:rPr>
              <a:t>https://doi.org/10.4000/sdj.3975</a:t>
            </a:r>
            <a:endParaRPr lang="fr-FR" sz="1400" dirty="0">
              <a:solidFill>
                <a:schemeClr val="tx1"/>
              </a:solidFill>
              <a:effectLst/>
            </a:endParaRPr>
          </a:p>
          <a:p>
            <a:pPr algn="just">
              <a:lnSpc>
                <a:spcPct val="120000"/>
              </a:lnSpc>
            </a:pPr>
            <a:r>
              <a:rPr lang="fr-FR" sz="1400" dirty="0">
                <a:solidFill>
                  <a:schemeClr val="tx1"/>
                </a:solidFill>
                <a:effectLst/>
              </a:rPr>
              <a:t>Henriot, J. (1989). </a:t>
            </a:r>
            <a:r>
              <a:rPr lang="fr-FR" sz="1400" i="1" dirty="0">
                <a:solidFill>
                  <a:schemeClr val="tx1"/>
                </a:solidFill>
                <a:effectLst/>
              </a:rPr>
              <a:t>Sous couleur de jouer. La métaphore ludique.</a:t>
            </a:r>
            <a:r>
              <a:rPr lang="fr-FR" sz="1400" dirty="0">
                <a:solidFill>
                  <a:schemeClr val="tx1"/>
                </a:solidFill>
                <a:effectLst/>
              </a:rPr>
              <a:t> José Corti.</a:t>
            </a:r>
          </a:p>
          <a:p>
            <a:pPr algn="just">
              <a:lnSpc>
                <a:spcPct val="120000"/>
              </a:lnSpc>
            </a:pPr>
            <a:r>
              <a:rPr lang="fr-FR" sz="1400" dirty="0" err="1">
                <a:solidFill>
                  <a:schemeClr val="tx1"/>
                </a:solidFill>
                <a:effectLst/>
              </a:rPr>
              <a:t>Maciak</a:t>
            </a:r>
            <a:r>
              <a:rPr lang="fr-FR" sz="1400" dirty="0">
                <a:solidFill>
                  <a:schemeClr val="tx1"/>
                </a:solidFill>
                <a:effectLst/>
              </a:rPr>
              <a:t>, L. (s. d.). Fast </a:t>
            </a:r>
            <a:r>
              <a:rPr lang="fr-FR" sz="1400" dirty="0" err="1">
                <a:solidFill>
                  <a:schemeClr val="tx1"/>
                </a:solidFill>
                <a:effectLst/>
              </a:rPr>
              <a:t>Travel</a:t>
            </a:r>
            <a:r>
              <a:rPr lang="fr-FR" sz="1400" dirty="0">
                <a:solidFill>
                  <a:schemeClr val="tx1"/>
                </a:solidFill>
                <a:effectLst/>
              </a:rPr>
              <a:t> in </a:t>
            </a:r>
            <a:r>
              <a:rPr lang="fr-FR" sz="1400" dirty="0" err="1">
                <a:solidFill>
                  <a:schemeClr val="tx1"/>
                </a:solidFill>
                <a:effectLst/>
              </a:rPr>
              <a:t>Sandbox</a:t>
            </a:r>
            <a:r>
              <a:rPr lang="fr-FR" sz="1400" dirty="0">
                <a:solidFill>
                  <a:schemeClr val="tx1"/>
                </a:solidFill>
                <a:effectLst/>
              </a:rPr>
              <a:t> </a:t>
            </a:r>
            <a:r>
              <a:rPr lang="fr-FR" sz="1400" dirty="0" err="1">
                <a:solidFill>
                  <a:schemeClr val="tx1"/>
                </a:solidFill>
                <a:effectLst/>
              </a:rPr>
              <a:t>RPG’s</a:t>
            </a:r>
            <a:r>
              <a:rPr lang="fr-FR" sz="1400" dirty="0">
                <a:solidFill>
                  <a:schemeClr val="tx1"/>
                </a:solidFill>
                <a:effectLst/>
              </a:rPr>
              <a:t> and </a:t>
            </a:r>
            <a:r>
              <a:rPr lang="fr-FR" sz="1400" dirty="0" err="1">
                <a:solidFill>
                  <a:schemeClr val="tx1"/>
                </a:solidFill>
                <a:effectLst/>
              </a:rPr>
              <a:t>MMO’s</a:t>
            </a:r>
            <a:r>
              <a:rPr lang="fr-FR" sz="1400" dirty="0">
                <a:solidFill>
                  <a:schemeClr val="tx1"/>
                </a:solidFill>
                <a:effectLst/>
              </a:rPr>
              <a:t>. </a:t>
            </a:r>
            <a:r>
              <a:rPr lang="fr-FR" sz="1400" i="1" dirty="0" err="1">
                <a:solidFill>
                  <a:schemeClr val="tx1"/>
                </a:solidFill>
                <a:effectLst/>
              </a:rPr>
              <a:t>Terminally</a:t>
            </a:r>
            <a:r>
              <a:rPr lang="fr-FR" sz="1400" i="1" dirty="0">
                <a:solidFill>
                  <a:schemeClr val="tx1"/>
                </a:solidFill>
                <a:effectLst/>
              </a:rPr>
              <a:t> </a:t>
            </a:r>
            <a:r>
              <a:rPr lang="fr-FR" sz="1400" i="1" dirty="0" err="1">
                <a:solidFill>
                  <a:schemeClr val="tx1"/>
                </a:solidFill>
                <a:effectLst/>
              </a:rPr>
              <a:t>Incoherent</a:t>
            </a:r>
            <a:r>
              <a:rPr lang="fr-FR" sz="1400" dirty="0">
                <a:solidFill>
                  <a:schemeClr val="tx1"/>
                </a:solidFill>
                <a:effectLst/>
              </a:rPr>
              <a:t>. Consulté 27 septembre 2022, à l’adresse </a:t>
            </a:r>
            <a:r>
              <a:rPr lang="fr-FR" sz="1400" dirty="0">
                <a:solidFill>
                  <a:schemeClr val="tx1"/>
                </a:solidFill>
                <a:effectLst/>
                <a:hlinkClick r:id="rId7">
                  <a:extLst>
                    <a:ext uri="{A12FA001-AC4F-418D-AE19-62706E023703}">
                      <ahyp:hlinkClr xmlns:ahyp="http://schemas.microsoft.com/office/drawing/2018/hyperlinkcolor" val="tx"/>
                    </a:ext>
                  </a:extLst>
                </a:hlinkClick>
              </a:rPr>
              <a:t>http://www.terminally-incoherent.com/blog/2009/01/09/fast-travel-in-sandbox-rpgs-and-mmos/</a:t>
            </a:r>
            <a:endParaRPr lang="fr-FR" sz="1400" dirty="0">
              <a:solidFill>
                <a:schemeClr val="tx1"/>
              </a:solidFill>
              <a:effectLst/>
            </a:endParaRPr>
          </a:p>
          <a:p>
            <a:pPr algn="just">
              <a:lnSpc>
                <a:spcPct val="120000"/>
              </a:lnSpc>
            </a:pPr>
            <a:r>
              <a:rPr lang="fr-FR" sz="1400" dirty="0">
                <a:solidFill>
                  <a:schemeClr val="tx1"/>
                </a:solidFill>
                <a:effectLst/>
              </a:rPr>
              <a:t>Ter </a:t>
            </a:r>
            <a:r>
              <a:rPr lang="fr-FR" sz="1400" dirty="0" err="1">
                <a:solidFill>
                  <a:schemeClr val="tx1"/>
                </a:solidFill>
                <a:effectLst/>
              </a:rPr>
              <a:t>Minassian</a:t>
            </a:r>
            <a:r>
              <a:rPr lang="fr-FR" sz="1400" dirty="0">
                <a:solidFill>
                  <a:schemeClr val="tx1"/>
                </a:solidFill>
                <a:effectLst/>
              </a:rPr>
              <a:t>, H., </a:t>
            </a:r>
            <a:r>
              <a:rPr lang="fr-FR" sz="1400" dirty="0" err="1">
                <a:solidFill>
                  <a:schemeClr val="tx1"/>
                </a:solidFill>
                <a:effectLst/>
              </a:rPr>
              <a:t>Rufat</a:t>
            </a:r>
            <a:r>
              <a:rPr lang="fr-FR" sz="1400" dirty="0">
                <a:solidFill>
                  <a:schemeClr val="tx1"/>
                </a:solidFill>
                <a:effectLst/>
              </a:rPr>
              <a:t>, S., &amp; </a:t>
            </a:r>
            <a:r>
              <a:rPr lang="fr-FR" sz="1400" dirty="0" err="1">
                <a:solidFill>
                  <a:schemeClr val="tx1"/>
                </a:solidFill>
                <a:effectLst/>
              </a:rPr>
              <a:t>Borzakian</a:t>
            </a:r>
            <a:r>
              <a:rPr lang="fr-FR" sz="1400" dirty="0">
                <a:solidFill>
                  <a:schemeClr val="tx1"/>
                </a:solidFill>
                <a:effectLst/>
              </a:rPr>
              <a:t>, M. (2017). Le jeu dans tous ses espaces. </a:t>
            </a:r>
            <a:r>
              <a:rPr lang="fr-FR" sz="1400" i="1" dirty="0">
                <a:solidFill>
                  <a:schemeClr val="tx1"/>
                </a:solidFill>
                <a:effectLst/>
              </a:rPr>
              <a:t>Sciences du jeu</a:t>
            </a:r>
            <a:r>
              <a:rPr lang="fr-FR" sz="1400" dirty="0">
                <a:solidFill>
                  <a:schemeClr val="tx1"/>
                </a:solidFill>
                <a:effectLst/>
              </a:rPr>
              <a:t>, </a:t>
            </a:r>
            <a:r>
              <a:rPr lang="fr-FR" sz="1400" i="1" dirty="0">
                <a:solidFill>
                  <a:schemeClr val="tx1"/>
                </a:solidFill>
                <a:effectLst/>
              </a:rPr>
              <a:t>8</a:t>
            </a:r>
            <a:r>
              <a:rPr lang="fr-FR" sz="1400" dirty="0">
                <a:solidFill>
                  <a:schemeClr val="tx1"/>
                </a:solidFill>
                <a:effectLst/>
              </a:rPr>
              <a:t>, Article 8. </a:t>
            </a:r>
            <a:r>
              <a:rPr lang="fr-FR" sz="1400" dirty="0">
                <a:solidFill>
                  <a:schemeClr val="tx1"/>
                </a:solidFill>
                <a:effectLst/>
                <a:hlinkClick r:id="rId8">
                  <a:extLst>
                    <a:ext uri="{A12FA001-AC4F-418D-AE19-62706E023703}">
                      <ahyp:hlinkClr xmlns:ahyp="http://schemas.microsoft.com/office/drawing/2018/hyperlinkcolor" val="tx"/>
                    </a:ext>
                  </a:extLst>
                </a:hlinkClick>
              </a:rPr>
              <a:t>https://journals.openedition.org/sdj/822</a:t>
            </a:r>
            <a:endParaRPr lang="fr-FR" sz="1400" dirty="0">
              <a:solidFill>
                <a:schemeClr val="tx1"/>
              </a:solidFill>
              <a:effectLst/>
            </a:endParaRPr>
          </a:p>
          <a:p>
            <a:endParaRPr lang="fr-FR" sz="1100" dirty="0">
              <a:solidFill>
                <a:schemeClr val="tx1"/>
              </a:solidFill>
            </a:endParaRPr>
          </a:p>
          <a:p>
            <a:pPr algn="r"/>
            <a:r>
              <a:rPr lang="fr-FR" sz="1100" dirty="0">
                <a:solidFill>
                  <a:schemeClr val="tx1"/>
                </a:solidFill>
                <a:effectLst/>
              </a:rPr>
              <a:t>Contact : </a:t>
            </a:r>
            <a:r>
              <a:rPr lang="en-US" sz="1100" b="1" dirty="0">
                <a:solidFill>
                  <a:schemeClr val="tx1"/>
                </a:solidFill>
                <a:hlinkClick r:id="rId9">
                  <a:extLst>
                    <a:ext uri="{A12FA001-AC4F-418D-AE19-62706E023703}">
                      <ahyp:hlinkClr xmlns:ahyp="http://schemas.microsoft.com/office/drawing/2018/hyperlinkcolor" val="tx"/>
                    </a:ext>
                  </a:extLst>
                </a:hlinkClick>
              </a:rPr>
              <a:t>Lucas.friche@univ-lorraine.fr</a:t>
            </a:r>
            <a:r>
              <a:rPr lang="en-US" sz="1100" b="1" dirty="0">
                <a:solidFill>
                  <a:schemeClr val="tx1"/>
                </a:solidFill>
              </a:rPr>
              <a:t> // luca.friche@gmail.com</a:t>
            </a:r>
          </a:p>
          <a:p>
            <a:endParaRPr lang="fr-FR" sz="900" dirty="0">
              <a:solidFill>
                <a:schemeClr val="tx1"/>
              </a:solidFill>
              <a:effectLst/>
            </a:endParaRPr>
          </a:p>
        </p:txBody>
      </p:sp>
      <p:sp>
        <p:nvSpPr>
          <p:cNvPr id="4" name="Espace réservé du pied de page 3">
            <a:extLst>
              <a:ext uri="{FF2B5EF4-FFF2-40B4-BE49-F238E27FC236}">
                <a16:creationId xmlns:a16="http://schemas.microsoft.com/office/drawing/2014/main" id="{E5549BFA-407B-3BE1-4851-555C59FE53B1}"/>
              </a:ext>
            </a:extLst>
          </p:cNvPr>
          <p:cNvSpPr>
            <a:spLocks noGrp="1"/>
          </p:cNvSpPr>
          <p:nvPr>
            <p:ph type="ftr" sz="quarter" idx="11"/>
          </p:nvPr>
        </p:nvSpPr>
        <p:spPr/>
        <p:txBody>
          <a:bodyPr/>
          <a:lstStyle/>
          <a:p>
            <a:r>
              <a:rPr lang="fr-FR"/>
              <a:t>Lucas Friche - Communication au colloque Ces Petites Choses Vidéoludiques - 6-7 Octobre 2022, Lyon</a:t>
            </a:r>
            <a:endParaRPr lang="en-US"/>
          </a:p>
        </p:txBody>
      </p:sp>
    </p:spTree>
    <p:extLst>
      <p:ext uri="{BB962C8B-B14F-4D97-AF65-F5344CB8AC3E}">
        <p14:creationId xmlns:p14="http://schemas.microsoft.com/office/powerpoint/2010/main" val="1044765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52ABB703-2B0E-4C3B-B4A2-F3973548E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71BC7388-0AD9-0DD7-E363-CBBCDC206D6D}"/>
              </a:ext>
            </a:extLst>
          </p:cNvPr>
          <p:cNvSpPr>
            <a:spLocks noGrp="1"/>
          </p:cNvSpPr>
          <p:nvPr>
            <p:ph type="title"/>
          </p:nvPr>
        </p:nvSpPr>
        <p:spPr>
          <a:xfrm>
            <a:off x="6411685" y="634946"/>
            <a:ext cx="5127171" cy="1450757"/>
          </a:xfrm>
        </p:spPr>
        <p:txBody>
          <a:bodyPr>
            <a:normAutofit/>
          </a:bodyPr>
          <a:lstStyle/>
          <a:p>
            <a:r>
              <a:rPr lang="fr-FR" dirty="0"/>
              <a:t>1- Le fast </a:t>
            </a:r>
            <a:r>
              <a:rPr lang="fr-FR" dirty="0" err="1"/>
              <a:t>travel</a:t>
            </a:r>
            <a:r>
              <a:rPr lang="fr-FR" dirty="0"/>
              <a:t> : Etat des lieux</a:t>
            </a:r>
            <a:endParaRPr lang="fr-FR"/>
          </a:p>
        </p:txBody>
      </p:sp>
      <p:pic>
        <p:nvPicPr>
          <p:cNvPr id="3074" name="Picture 2" descr="Fallout 3 Part #5 - Megatons of Fun!">
            <a:extLst>
              <a:ext uri="{FF2B5EF4-FFF2-40B4-BE49-F238E27FC236}">
                <a16:creationId xmlns:a16="http://schemas.microsoft.com/office/drawing/2014/main" id="{179700EA-EE56-F929-B391-463E60CBF7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802" r="4988" b="2"/>
          <a:stretch/>
        </p:blipFill>
        <p:spPr bwMode="auto">
          <a:xfrm>
            <a:off x="643192" y="1062531"/>
            <a:ext cx="5451627" cy="4412897"/>
          </a:xfrm>
          <a:prstGeom prst="rect">
            <a:avLst/>
          </a:prstGeom>
          <a:noFill/>
          <a:extLst>
            <a:ext uri="{909E8E84-426E-40DD-AFC4-6F175D3DCCD1}">
              <a14:hiddenFill xmlns:a14="http://schemas.microsoft.com/office/drawing/2010/main">
                <a:solidFill>
                  <a:srgbClr val="FFFFFF"/>
                </a:solidFill>
              </a14:hiddenFill>
            </a:ext>
          </a:extLst>
        </p:spPr>
      </p:pic>
      <p:cxnSp>
        <p:nvCxnSpPr>
          <p:cNvPr id="3081" name="Straight Connector 3080">
            <a:extLst>
              <a:ext uri="{FF2B5EF4-FFF2-40B4-BE49-F238E27FC236}">
                <a16:creationId xmlns:a16="http://schemas.microsoft.com/office/drawing/2014/main" id="{9C21570E-E159-49A6-9891-FA397B7A92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11684" y="2086188"/>
            <a:ext cx="4748808"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38740BF0-EEE2-B674-82B6-8C66E1CEFF64}"/>
              </a:ext>
            </a:extLst>
          </p:cNvPr>
          <p:cNvSpPr>
            <a:spLocks noGrp="1"/>
          </p:cNvSpPr>
          <p:nvPr>
            <p:ph idx="1"/>
          </p:nvPr>
        </p:nvSpPr>
        <p:spPr>
          <a:xfrm>
            <a:off x="6411684" y="2198914"/>
            <a:ext cx="5127172" cy="3670180"/>
          </a:xfrm>
        </p:spPr>
        <p:txBody>
          <a:bodyPr>
            <a:normAutofit/>
          </a:bodyPr>
          <a:lstStyle/>
          <a:p>
            <a:endParaRPr lang="fr-FR" dirty="0">
              <a:latin typeface="Abadi" panose="020B0604020202020204" pitchFamily="34" charset="0"/>
              <a:ea typeface="Calibri" panose="020F0502020204030204" pitchFamily="34" charset="0"/>
              <a:cs typeface="Times New Roman" panose="02020603050405020304" pitchFamily="18" charset="0"/>
            </a:endParaRPr>
          </a:p>
          <a:p>
            <a:r>
              <a:rPr lang="en-US" b="0" dirty="0">
                <a:effectLst/>
                <a:latin typeface="Times" panose="02020603050405020304" pitchFamily="18" charset="0"/>
                <a:ea typeface="Calibri" panose="020F0502020204030204" pitchFamily="34" charset="0"/>
                <a:cs typeface="Times" panose="02020603050405020304" pitchFamily="18" charset="0"/>
              </a:rPr>
              <a:t>“</a:t>
            </a:r>
            <a:r>
              <a:rPr lang="fr-FR" b="0" i="1" dirty="0" err="1">
                <a:effectLst/>
                <a:latin typeface="Times" panose="02020603050405020304" pitchFamily="18" charset="0"/>
                <a:ea typeface="Calibri" panose="020F0502020204030204" pitchFamily="34" charset="0"/>
              </a:rPr>
              <a:t>Fallout</a:t>
            </a:r>
            <a:r>
              <a:rPr lang="fr-FR" b="0" i="1" dirty="0">
                <a:effectLst/>
                <a:latin typeface="Times" panose="02020603050405020304" pitchFamily="18" charset="0"/>
                <a:ea typeface="Calibri" panose="020F0502020204030204" pitchFamily="34" charset="0"/>
              </a:rPr>
              <a:t> 3 </a:t>
            </a:r>
            <a:r>
              <a:rPr lang="fr-FR" b="0" dirty="0" err="1">
                <a:effectLst/>
                <a:latin typeface="Times" panose="02020603050405020304" pitchFamily="18" charset="0"/>
                <a:ea typeface="Calibri" panose="020F0502020204030204" pitchFamily="34" charset="0"/>
              </a:rPr>
              <a:t>inherits</a:t>
            </a:r>
            <a:r>
              <a:rPr lang="fr-FR" b="0" dirty="0">
                <a:effectLst/>
                <a:latin typeface="Times" panose="02020603050405020304" pitchFamily="18" charset="0"/>
                <a:ea typeface="Calibri" panose="020F0502020204030204" pitchFamily="34" charset="0"/>
              </a:rPr>
              <a:t> the fast-</a:t>
            </a:r>
            <a:r>
              <a:rPr lang="fr-FR" b="0" dirty="0" err="1">
                <a:effectLst/>
                <a:latin typeface="Times" panose="02020603050405020304" pitchFamily="18" charset="0"/>
                <a:ea typeface="Calibri" panose="020F0502020204030204" pitchFamily="34" charset="0"/>
              </a:rPr>
              <a:t>travel</a:t>
            </a:r>
            <a:r>
              <a:rPr lang="fr-FR" b="0" dirty="0">
                <a:effectLst/>
                <a:latin typeface="Times" panose="02020603050405020304" pitchFamily="18" charset="0"/>
                <a:ea typeface="Calibri" panose="020F0502020204030204" pitchFamily="34" charset="0"/>
              </a:rPr>
              <a:t> system </a:t>
            </a:r>
            <a:r>
              <a:rPr lang="fr-FR" b="0" dirty="0" err="1">
                <a:effectLst/>
                <a:latin typeface="Times" panose="02020603050405020304" pitchFamily="18" charset="0"/>
                <a:ea typeface="Calibri" panose="020F0502020204030204" pitchFamily="34" charset="0"/>
              </a:rPr>
              <a:t>used</a:t>
            </a:r>
            <a:r>
              <a:rPr lang="fr-FR" b="0" dirty="0">
                <a:effectLst/>
                <a:latin typeface="Times" panose="02020603050405020304" pitchFamily="18" charset="0"/>
                <a:ea typeface="Calibri" panose="020F0502020204030204" pitchFamily="34" charset="0"/>
              </a:rPr>
              <a:t> in </a:t>
            </a:r>
            <a:r>
              <a:rPr lang="fr-FR" b="0" i="1" dirty="0" err="1">
                <a:effectLst/>
                <a:latin typeface="Times" panose="02020603050405020304" pitchFamily="18" charset="0"/>
                <a:ea typeface="Calibri" panose="020F0502020204030204" pitchFamily="34" charset="0"/>
              </a:rPr>
              <a:t>Oblivion</a:t>
            </a:r>
            <a:r>
              <a:rPr lang="fr-FR" b="0" dirty="0">
                <a:effectLst/>
                <a:latin typeface="Times" panose="02020603050405020304" pitchFamily="18" charset="0"/>
                <a:ea typeface="Calibri" panose="020F0502020204030204" pitchFamily="34" charset="0"/>
              </a:rPr>
              <a:t>, </a:t>
            </a:r>
            <a:r>
              <a:rPr lang="fr-FR" b="0" dirty="0" err="1">
                <a:effectLst/>
                <a:latin typeface="Times" panose="02020603050405020304" pitchFamily="18" charset="0"/>
                <a:ea typeface="Calibri" panose="020F0502020204030204" pitchFamily="34" charset="0"/>
              </a:rPr>
              <a:t>allowing</a:t>
            </a:r>
            <a:r>
              <a:rPr lang="fr-FR" b="0" dirty="0">
                <a:effectLst/>
                <a:latin typeface="Times" panose="02020603050405020304" pitchFamily="18" charset="0"/>
                <a:ea typeface="Calibri" panose="020F0502020204030204" pitchFamily="34" charset="0"/>
              </a:rPr>
              <a:t> the </a:t>
            </a:r>
            <a:r>
              <a:rPr lang="fr-FR" b="0" dirty="0" err="1">
                <a:effectLst/>
                <a:latin typeface="Times" panose="02020603050405020304" pitchFamily="18" charset="0"/>
                <a:ea typeface="Calibri" panose="020F0502020204030204" pitchFamily="34" charset="0"/>
              </a:rPr>
              <a:t>player</a:t>
            </a:r>
            <a:r>
              <a:rPr lang="fr-FR" b="0" dirty="0">
                <a:effectLst/>
                <a:latin typeface="Times" panose="02020603050405020304" pitchFamily="18" charset="0"/>
                <a:ea typeface="Calibri" panose="020F0502020204030204" pitchFamily="34" charset="0"/>
              </a:rPr>
              <a:t> to </a:t>
            </a:r>
            <a:r>
              <a:rPr lang="fr-FR" dirty="0" err="1">
                <a:effectLst/>
                <a:latin typeface="Times" panose="02020603050405020304" pitchFamily="18" charset="0"/>
                <a:ea typeface="Calibri" panose="020F0502020204030204" pitchFamily="34" charset="0"/>
              </a:rPr>
              <a:t>travel</a:t>
            </a:r>
            <a:r>
              <a:rPr lang="fr-FR" dirty="0">
                <a:effectLst/>
                <a:latin typeface="Times" panose="02020603050405020304" pitchFamily="18" charset="0"/>
                <a:ea typeface="Calibri" panose="020F0502020204030204" pitchFamily="34" charset="0"/>
              </a:rPr>
              <a:t> </a:t>
            </a:r>
            <a:r>
              <a:rPr lang="fr-FR" dirty="0" err="1">
                <a:effectLst/>
                <a:latin typeface="Times" panose="02020603050405020304" pitchFamily="18" charset="0"/>
                <a:ea typeface="Calibri" panose="020F0502020204030204" pitchFamily="34" charset="0"/>
              </a:rPr>
              <a:t>instantly</a:t>
            </a:r>
            <a:r>
              <a:rPr lang="fr-FR" dirty="0">
                <a:effectLst/>
                <a:latin typeface="Times" panose="02020603050405020304" pitchFamily="18" charset="0"/>
                <a:ea typeface="Calibri" panose="020F0502020204030204" pitchFamily="34" charset="0"/>
              </a:rPr>
              <a:t> </a:t>
            </a:r>
            <a:r>
              <a:rPr lang="fr-FR" b="0" dirty="0">
                <a:effectLst/>
                <a:latin typeface="Times" panose="02020603050405020304" pitchFamily="18" charset="0"/>
                <a:ea typeface="Calibri" panose="020F0502020204030204" pitchFamily="34" charset="0"/>
              </a:rPr>
              <a:t>to </a:t>
            </a:r>
            <a:r>
              <a:rPr lang="fr-FR" b="0" dirty="0" err="1">
                <a:effectLst/>
                <a:latin typeface="Times" panose="02020603050405020304" pitchFamily="18" charset="0"/>
                <a:ea typeface="Calibri" panose="020F0502020204030204" pitchFamily="34" charset="0"/>
              </a:rPr>
              <a:t>any</a:t>
            </a:r>
            <a:r>
              <a:rPr lang="fr-FR" b="0" dirty="0">
                <a:effectLst/>
                <a:latin typeface="Times" panose="02020603050405020304" pitchFamily="18" charset="0"/>
                <a:ea typeface="Calibri" panose="020F0502020204030204" pitchFamily="34" charset="0"/>
              </a:rPr>
              <a:t> </a:t>
            </a:r>
            <a:r>
              <a:rPr lang="fr-FR" dirty="0" err="1">
                <a:effectLst/>
                <a:latin typeface="Times" panose="02020603050405020304" pitchFamily="18" charset="0"/>
                <a:ea typeface="Calibri" panose="020F0502020204030204" pitchFamily="34" charset="0"/>
              </a:rPr>
              <a:t>previously</a:t>
            </a:r>
            <a:r>
              <a:rPr lang="fr-FR" dirty="0">
                <a:effectLst/>
                <a:latin typeface="Times" panose="02020603050405020304" pitchFamily="18" charset="0"/>
                <a:ea typeface="Calibri" panose="020F0502020204030204" pitchFamily="34" charset="0"/>
              </a:rPr>
              <a:t> </a:t>
            </a:r>
            <a:r>
              <a:rPr lang="fr-FR" dirty="0" err="1">
                <a:effectLst/>
                <a:latin typeface="Times" panose="02020603050405020304" pitchFamily="18" charset="0"/>
                <a:ea typeface="Calibri" panose="020F0502020204030204" pitchFamily="34" charset="0"/>
              </a:rPr>
              <a:t>visited</a:t>
            </a:r>
            <a:r>
              <a:rPr lang="fr-FR" dirty="0">
                <a:effectLst/>
                <a:latin typeface="Times" panose="02020603050405020304" pitchFamily="18" charset="0"/>
                <a:ea typeface="Calibri" panose="020F0502020204030204" pitchFamily="34" charset="0"/>
              </a:rPr>
              <a:t> </a:t>
            </a:r>
            <a:r>
              <a:rPr lang="fr-FR" dirty="0" err="1">
                <a:effectLst/>
                <a:latin typeface="Times" panose="02020603050405020304" pitchFamily="18" charset="0"/>
                <a:ea typeface="Calibri" panose="020F0502020204030204" pitchFamily="34" charset="0"/>
              </a:rPr>
              <a:t>marked</a:t>
            </a:r>
            <a:r>
              <a:rPr lang="fr-FR" dirty="0">
                <a:effectLst/>
                <a:latin typeface="Times" panose="02020603050405020304" pitchFamily="18" charset="0"/>
                <a:ea typeface="Calibri" panose="020F0502020204030204" pitchFamily="34" charset="0"/>
              </a:rPr>
              <a:t> location</a:t>
            </a:r>
            <a:r>
              <a:rPr lang="fr-FR" b="0" dirty="0">
                <a:effectLst/>
                <a:latin typeface="Times" panose="02020603050405020304" pitchFamily="18" charset="0"/>
                <a:ea typeface="Calibri" panose="020F0502020204030204" pitchFamily="34" charset="0"/>
              </a:rPr>
              <a:t>.</a:t>
            </a:r>
            <a:r>
              <a:rPr lang="fr-FR" b="0" dirty="0">
                <a:effectLst/>
                <a:latin typeface="Times" panose="02020603050405020304" pitchFamily="18" charset="0"/>
                <a:cs typeface="Times" panose="02020603050405020304" pitchFamily="18" charset="0"/>
              </a:rPr>
              <a:t>”</a:t>
            </a:r>
            <a:r>
              <a:rPr lang="fr-FR" b="0" dirty="0">
                <a:effectLst/>
                <a:latin typeface="Times" panose="02020603050405020304" pitchFamily="18" charset="0"/>
                <a:ea typeface="Calibri" panose="020F0502020204030204" pitchFamily="34" charset="0"/>
              </a:rPr>
              <a:t> (</a:t>
            </a:r>
            <a:r>
              <a:rPr lang="fr-FR" b="0" dirty="0">
                <a:latin typeface="Times" panose="02020603050405020304" pitchFamily="18" charset="0"/>
                <a:ea typeface="Calibri" panose="020F0502020204030204" pitchFamily="34" charset="0"/>
              </a:rPr>
              <a:t>Forest</a:t>
            </a:r>
            <a:r>
              <a:rPr lang="fr-FR" i="1" dirty="0">
                <a:latin typeface="Times" panose="02020603050405020304" pitchFamily="18" charset="0"/>
                <a:ea typeface="Calibri" panose="020F0502020204030204" pitchFamily="34" charset="0"/>
              </a:rPr>
              <a:t>, </a:t>
            </a:r>
            <a:r>
              <a:rPr lang="fr-FR" dirty="0">
                <a:latin typeface="Times" panose="02020603050405020304" pitchFamily="18" charset="0"/>
                <a:ea typeface="Calibri" panose="020F0502020204030204" pitchFamily="34" charset="0"/>
              </a:rPr>
              <a:t>2011,</a:t>
            </a:r>
            <a:r>
              <a:rPr lang="fr-FR" b="0" i="1" dirty="0">
                <a:effectLst/>
                <a:latin typeface="Times" panose="02020603050405020304" pitchFamily="18" charset="0"/>
                <a:ea typeface="Calibri" panose="020F0502020204030204" pitchFamily="34" charset="0"/>
              </a:rPr>
              <a:t> </a:t>
            </a:r>
            <a:r>
              <a:rPr lang="fr-FR" b="0" dirty="0">
                <a:latin typeface="Times" panose="02020603050405020304" pitchFamily="18" charset="0"/>
                <a:ea typeface="Calibri" panose="020F0502020204030204" pitchFamily="34" charset="0"/>
              </a:rPr>
              <a:t>p. 12)</a:t>
            </a:r>
          </a:p>
          <a:p>
            <a:endParaRPr lang="fr-FR" i="1" dirty="0">
              <a:effectLst/>
              <a:latin typeface="Times" panose="02020603050405020304" pitchFamily="18" charset="0"/>
              <a:ea typeface="Calibri" panose="020F0502020204030204" pitchFamily="34" charset="0"/>
              <a:cs typeface="Times New Roman" panose="02020603050405020304" pitchFamily="18" charset="0"/>
            </a:endParaRPr>
          </a:p>
          <a:p>
            <a:r>
              <a:rPr lang="fr-FR" b="0" dirty="0">
                <a:effectLst/>
                <a:latin typeface="Abadi" panose="020B0604020202020204" pitchFamily="34" charset="0"/>
                <a:ea typeface="Calibri" panose="020F0502020204030204" pitchFamily="34" charset="0"/>
                <a:cs typeface="Times New Roman" panose="02020603050405020304" pitchFamily="18" charset="0"/>
              </a:rPr>
              <a:t>Image : Interface du </a:t>
            </a:r>
            <a:r>
              <a:rPr lang="fr-FR" b="0" dirty="0" err="1">
                <a:effectLst/>
                <a:latin typeface="Abadi" panose="020B0604020202020204" pitchFamily="34" charset="0"/>
                <a:ea typeface="Calibri" panose="020F0502020204030204" pitchFamily="34" charset="0"/>
                <a:cs typeface="Times New Roman" panose="02020603050405020304" pitchFamily="18" charset="0"/>
              </a:rPr>
              <a:t>pip</a:t>
            </a:r>
            <a:r>
              <a:rPr lang="fr-FR" b="0" dirty="0">
                <a:effectLst/>
                <a:latin typeface="Abadi" panose="020B0604020202020204" pitchFamily="34" charset="0"/>
                <a:ea typeface="Calibri" panose="020F0502020204030204" pitchFamily="34" charset="0"/>
                <a:cs typeface="Times New Roman" panose="02020603050405020304" pitchFamily="18" charset="0"/>
              </a:rPr>
              <a:t>-boy, </a:t>
            </a:r>
            <a:r>
              <a:rPr lang="fr-FR" b="0" i="1" dirty="0" err="1">
                <a:effectLst/>
                <a:latin typeface="Abadi" panose="020B0604020202020204" pitchFamily="34" charset="0"/>
                <a:ea typeface="Calibri" panose="020F0502020204030204" pitchFamily="34" charset="0"/>
                <a:cs typeface="Times New Roman" panose="02020603050405020304" pitchFamily="18" charset="0"/>
              </a:rPr>
              <a:t>Fallout</a:t>
            </a:r>
            <a:r>
              <a:rPr lang="fr-FR" b="0" i="1" dirty="0">
                <a:effectLst/>
                <a:latin typeface="Abadi" panose="020B0604020202020204" pitchFamily="34" charset="0"/>
                <a:ea typeface="Calibri" panose="020F0502020204030204" pitchFamily="34" charset="0"/>
                <a:cs typeface="Times New Roman" panose="02020603050405020304" pitchFamily="18" charset="0"/>
              </a:rPr>
              <a:t> 3</a:t>
            </a:r>
            <a:r>
              <a:rPr lang="fr-FR" b="0" dirty="0">
                <a:effectLst/>
                <a:latin typeface="Abadi" panose="020B0604020202020204" pitchFamily="34" charset="0"/>
                <a:ea typeface="Calibri" panose="020F0502020204030204" pitchFamily="34" charset="0"/>
                <a:cs typeface="Times New Roman" panose="02020603050405020304" pitchFamily="18" charset="0"/>
              </a:rPr>
              <a:t> (Bethesda, 2008)</a:t>
            </a:r>
          </a:p>
        </p:txBody>
      </p:sp>
      <p:sp>
        <p:nvSpPr>
          <p:cNvPr id="3083" name="Rectangle 3082">
            <a:extLst>
              <a:ext uri="{FF2B5EF4-FFF2-40B4-BE49-F238E27FC236}">
                <a16:creationId xmlns:a16="http://schemas.microsoft.com/office/drawing/2014/main" id="{E95DA498-D9A2-4DA9-B9DA-B3776E08CF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85" name="Rectangle 3084">
            <a:extLst>
              <a:ext uri="{FF2B5EF4-FFF2-40B4-BE49-F238E27FC236}">
                <a16:creationId xmlns:a16="http://schemas.microsoft.com/office/drawing/2014/main" id="{82A73093-4B9D-420D-B17E-52293703A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Espace réservé du pied de page 3">
            <a:extLst>
              <a:ext uri="{FF2B5EF4-FFF2-40B4-BE49-F238E27FC236}">
                <a16:creationId xmlns:a16="http://schemas.microsoft.com/office/drawing/2014/main" id="{CE40272C-7072-A1BE-A553-604CC2C49F79}"/>
              </a:ext>
            </a:extLst>
          </p:cNvPr>
          <p:cNvSpPr>
            <a:spLocks noGrp="1"/>
          </p:cNvSpPr>
          <p:nvPr>
            <p:ph type="ftr" sz="quarter" idx="11"/>
          </p:nvPr>
        </p:nvSpPr>
        <p:spPr>
          <a:xfrm>
            <a:off x="3686185" y="6459785"/>
            <a:ext cx="4822804" cy="365125"/>
          </a:xfrm>
        </p:spPr>
        <p:txBody>
          <a:bodyPr>
            <a:normAutofit/>
          </a:bodyPr>
          <a:lstStyle/>
          <a:p>
            <a:pPr>
              <a:lnSpc>
                <a:spcPct val="90000"/>
              </a:lnSpc>
              <a:spcAft>
                <a:spcPts val="600"/>
              </a:spcAft>
            </a:pPr>
            <a:r>
              <a:rPr lang="fr-FR"/>
              <a:t>Lucas Friche - Communication au colloque Ces Petites Choses Vidéoludiques - 6-7 Octobre 2022, Lyon</a:t>
            </a:r>
            <a:endParaRPr lang="en-US"/>
          </a:p>
        </p:txBody>
      </p:sp>
    </p:spTree>
    <p:extLst>
      <p:ext uri="{BB962C8B-B14F-4D97-AF65-F5344CB8AC3E}">
        <p14:creationId xmlns:p14="http://schemas.microsoft.com/office/powerpoint/2010/main" val="27400615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9" name="Rectangle 4108">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ED4ADE5-4A42-FE36-2063-59C18B8AB039}"/>
              </a:ext>
            </a:extLst>
          </p:cNvPr>
          <p:cNvSpPr>
            <a:spLocks noGrp="1"/>
          </p:cNvSpPr>
          <p:nvPr>
            <p:ph type="title"/>
          </p:nvPr>
        </p:nvSpPr>
        <p:spPr>
          <a:xfrm>
            <a:off x="5144679" y="634946"/>
            <a:ext cx="6405063" cy="1450757"/>
          </a:xfrm>
        </p:spPr>
        <p:txBody>
          <a:bodyPr>
            <a:normAutofit/>
          </a:bodyPr>
          <a:lstStyle/>
          <a:p>
            <a:r>
              <a:rPr lang="fr-FR" dirty="0"/>
              <a:t>1- Le fast </a:t>
            </a:r>
            <a:r>
              <a:rPr lang="fr-FR" dirty="0" err="1"/>
              <a:t>travel</a:t>
            </a:r>
            <a:r>
              <a:rPr lang="fr-FR" dirty="0"/>
              <a:t> : Etat des lieux</a:t>
            </a:r>
            <a:endParaRPr lang="fr-FR"/>
          </a:p>
        </p:txBody>
      </p:sp>
      <p:pic>
        <p:nvPicPr>
          <p:cNvPr id="4104" name="Picture 8" descr="Tour Sheikah | ZeldaWiki | Fandom">
            <a:extLst>
              <a:ext uri="{FF2B5EF4-FFF2-40B4-BE49-F238E27FC236}">
                <a16:creationId xmlns:a16="http://schemas.microsoft.com/office/drawing/2014/main" id="{1C66B5FE-8545-40BB-DC8E-62AE8532FE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671"/>
          <a:stretch/>
        </p:blipFill>
        <p:spPr bwMode="auto">
          <a:xfrm>
            <a:off x="633999" y="581098"/>
            <a:ext cx="4020297" cy="2476136"/>
          </a:xfrm>
          <a:prstGeom prst="rect">
            <a:avLst/>
          </a:prstGeom>
          <a:noFill/>
          <a:extLst>
            <a:ext uri="{909E8E84-426E-40DD-AFC4-6F175D3DCCD1}">
              <a14:hiddenFill xmlns:a14="http://schemas.microsoft.com/office/drawing/2010/main">
                <a:solidFill>
                  <a:srgbClr val="FFFFFF"/>
                </a:solidFill>
              </a14:hiddenFill>
            </a:ext>
          </a:extLst>
        </p:spPr>
      </p:pic>
      <p:cxnSp>
        <p:nvCxnSpPr>
          <p:cNvPr id="4111" name="Straight Connector 4110">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4100" name="Picture 4" descr="Les Zaaps... Lieu de téléportation... Mais pas que ! - Enutrof Info">
            <a:extLst>
              <a:ext uri="{FF2B5EF4-FFF2-40B4-BE49-F238E27FC236}">
                <a16:creationId xmlns:a16="http://schemas.microsoft.com/office/drawing/2014/main" id="{87BA3CB1-07A5-A316-154F-1B2889E8501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081" r="3" b="25912"/>
          <a:stretch/>
        </p:blipFill>
        <p:spPr bwMode="auto">
          <a:xfrm>
            <a:off x="633999" y="3218101"/>
            <a:ext cx="4020296" cy="2476136"/>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contenu 2">
            <a:extLst>
              <a:ext uri="{FF2B5EF4-FFF2-40B4-BE49-F238E27FC236}">
                <a16:creationId xmlns:a16="http://schemas.microsoft.com/office/drawing/2014/main" id="{76CC7051-0C8E-6103-581A-A0C3C392131D}"/>
              </a:ext>
            </a:extLst>
          </p:cNvPr>
          <p:cNvSpPr>
            <a:spLocks noGrp="1"/>
          </p:cNvSpPr>
          <p:nvPr>
            <p:ph idx="1"/>
          </p:nvPr>
        </p:nvSpPr>
        <p:spPr>
          <a:xfrm>
            <a:off x="5144679" y="2198914"/>
            <a:ext cx="6405063" cy="3670180"/>
          </a:xfrm>
        </p:spPr>
        <p:txBody>
          <a:bodyPr>
            <a:normAutofit/>
          </a:bodyPr>
          <a:lstStyle/>
          <a:p>
            <a:r>
              <a:rPr lang="fr-FR" dirty="0"/>
              <a:t>Une nécessité narrative : un lieu « précédemment visité »</a:t>
            </a:r>
          </a:p>
          <a:p>
            <a:r>
              <a:rPr lang="fr-FR" dirty="0"/>
              <a:t>Une nécessité communicationnelle : un lieu « marqué ».</a:t>
            </a:r>
          </a:p>
          <a:p>
            <a:endParaRPr lang="fr-FR" dirty="0"/>
          </a:p>
          <a:p>
            <a:r>
              <a:rPr lang="fr-FR" dirty="0"/>
              <a:t>Une mécanique reliée à un lieu précis (un </a:t>
            </a:r>
            <a:r>
              <a:rPr lang="fr-FR" i="1" dirty="0" err="1"/>
              <a:t>waypoint</a:t>
            </a:r>
            <a:r>
              <a:rPr lang="fr-FR" dirty="0"/>
              <a:t>, une tour </a:t>
            </a:r>
            <a:r>
              <a:rPr lang="fr-FR" i="1" dirty="0" err="1"/>
              <a:t>Sheikah</a:t>
            </a:r>
            <a:r>
              <a:rPr lang="fr-FR" dirty="0"/>
              <a:t>)</a:t>
            </a:r>
          </a:p>
          <a:p>
            <a:endParaRPr lang="fr-FR" dirty="0"/>
          </a:p>
          <a:p>
            <a:r>
              <a:rPr lang="fr-FR" dirty="0"/>
              <a:t>Image : </a:t>
            </a:r>
            <a:r>
              <a:rPr lang="fr-FR" i="1" dirty="0"/>
              <a:t>The </a:t>
            </a:r>
            <a:r>
              <a:rPr lang="fr-FR" i="1" dirty="0" err="1"/>
              <a:t>legend</a:t>
            </a:r>
            <a:r>
              <a:rPr lang="fr-FR" i="1" dirty="0"/>
              <a:t> of Zelda : </a:t>
            </a:r>
            <a:r>
              <a:rPr lang="fr-FR" i="1" dirty="0" err="1"/>
              <a:t>Breath</a:t>
            </a:r>
            <a:r>
              <a:rPr lang="fr-FR" i="1" dirty="0"/>
              <a:t> of The Wild </a:t>
            </a:r>
            <a:r>
              <a:rPr lang="fr-FR" dirty="0"/>
              <a:t>(Nintendo, 2017) ; </a:t>
            </a:r>
            <a:r>
              <a:rPr lang="fr-FR" i="1" dirty="0"/>
              <a:t>Dofus </a:t>
            </a:r>
            <a:r>
              <a:rPr lang="fr-FR" dirty="0"/>
              <a:t>(</a:t>
            </a:r>
            <a:r>
              <a:rPr lang="fr-FR" dirty="0" err="1"/>
              <a:t>Ankama</a:t>
            </a:r>
            <a:r>
              <a:rPr lang="fr-FR" dirty="0"/>
              <a:t>, 2004)</a:t>
            </a:r>
            <a:endParaRPr lang="fr-FR" i="1" dirty="0"/>
          </a:p>
        </p:txBody>
      </p:sp>
      <p:sp>
        <p:nvSpPr>
          <p:cNvPr id="4113" name="Rectangle 4112">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15" name="Rectangle 4114">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Espace réservé du pied de page 3">
            <a:extLst>
              <a:ext uri="{FF2B5EF4-FFF2-40B4-BE49-F238E27FC236}">
                <a16:creationId xmlns:a16="http://schemas.microsoft.com/office/drawing/2014/main" id="{4EDB4643-3C0B-D8E0-1C9E-DD3247EFB2E8}"/>
              </a:ext>
            </a:extLst>
          </p:cNvPr>
          <p:cNvSpPr>
            <a:spLocks noGrp="1"/>
          </p:cNvSpPr>
          <p:nvPr>
            <p:ph type="ftr" sz="quarter" idx="11"/>
          </p:nvPr>
        </p:nvSpPr>
        <p:spPr>
          <a:xfrm>
            <a:off x="3686185" y="6459785"/>
            <a:ext cx="4822804" cy="365125"/>
          </a:xfrm>
        </p:spPr>
        <p:txBody>
          <a:bodyPr>
            <a:normAutofit/>
          </a:bodyPr>
          <a:lstStyle/>
          <a:p>
            <a:pPr>
              <a:lnSpc>
                <a:spcPct val="90000"/>
              </a:lnSpc>
              <a:spcAft>
                <a:spcPts val="600"/>
              </a:spcAft>
            </a:pPr>
            <a:r>
              <a:rPr lang="fr-FR"/>
              <a:t>Lucas Friche - Communication au colloque Ces Petites Choses Vidéoludiques - 6-7 Octobre 2022, Lyon</a:t>
            </a:r>
            <a:endParaRPr lang="en-US"/>
          </a:p>
        </p:txBody>
      </p:sp>
    </p:spTree>
    <p:extLst>
      <p:ext uri="{BB962C8B-B14F-4D97-AF65-F5344CB8AC3E}">
        <p14:creationId xmlns:p14="http://schemas.microsoft.com/office/powerpoint/2010/main" val="3809079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8">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344CF95C-E7CE-2966-EAD7-0E72F94D5657}"/>
              </a:ext>
            </a:extLst>
          </p:cNvPr>
          <p:cNvSpPr>
            <a:spLocks noGrp="1"/>
          </p:cNvSpPr>
          <p:nvPr>
            <p:ph type="title"/>
          </p:nvPr>
        </p:nvSpPr>
        <p:spPr>
          <a:xfrm>
            <a:off x="7859485" y="634946"/>
            <a:ext cx="3690257" cy="1450757"/>
          </a:xfrm>
        </p:spPr>
        <p:txBody>
          <a:bodyPr>
            <a:normAutofit/>
          </a:bodyPr>
          <a:lstStyle/>
          <a:p>
            <a:r>
              <a:rPr lang="fr-FR" sz="4400"/>
              <a:t>1- Le fast travel : Etat des lieux</a:t>
            </a:r>
          </a:p>
        </p:txBody>
      </p:sp>
      <p:pic>
        <p:nvPicPr>
          <p:cNvPr id="7" name="Image 6">
            <a:extLst>
              <a:ext uri="{FF2B5EF4-FFF2-40B4-BE49-F238E27FC236}">
                <a16:creationId xmlns:a16="http://schemas.microsoft.com/office/drawing/2014/main" id="{9FE67827-0653-178E-8D6F-94AF60759CD2}"/>
              </a:ext>
            </a:extLst>
          </p:cNvPr>
          <p:cNvPicPr>
            <a:picLocks noChangeAspect="1"/>
          </p:cNvPicPr>
          <p:nvPr/>
        </p:nvPicPr>
        <p:blipFill rotWithShape="1">
          <a:blip r:embed="rId3"/>
          <a:srcRect l="1816" r="11394" b="-1"/>
          <a:stretch/>
        </p:blipFill>
        <p:spPr>
          <a:xfrm>
            <a:off x="633999" y="640081"/>
            <a:ext cx="6909801" cy="5314406"/>
          </a:xfrm>
          <a:prstGeom prst="rect">
            <a:avLst/>
          </a:prstGeom>
        </p:spPr>
      </p:pic>
      <p:cxnSp>
        <p:nvCxnSpPr>
          <p:cNvPr id="28" name="Straight Connector 20">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DE422EA4-F3DE-BFAF-0C11-813DA76E6BB8}"/>
              </a:ext>
            </a:extLst>
          </p:cNvPr>
          <p:cNvSpPr>
            <a:spLocks noGrp="1"/>
          </p:cNvSpPr>
          <p:nvPr>
            <p:ph idx="1"/>
          </p:nvPr>
        </p:nvSpPr>
        <p:spPr>
          <a:xfrm>
            <a:off x="7859485" y="2198913"/>
            <a:ext cx="3690257" cy="3755565"/>
          </a:xfrm>
        </p:spPr>
        <p:txBody>
          <a:bodyPr>
            <a:normAutofit fontScale="92500" lnSpcReduction="10000"/>
          </a:bodyPr>
          <a:lstStyle/>
          <a:p>
            <a:r>
              <a:rPr lang="fr-FR" sz="1600" dirty="0"/>
              <a:t>Une pratique choisie selon Forest :</a:t>
            </a:r>
          </a:p>
          <a:p>
            <a:r>
              <a:rPr lang="fr-FR" sz="1600" dirty="0"/>
              <a:t>«  </a:t>
            </a:r>
            <a:r>
              <a:rPr lang="fr-FR" sz="1600" dirty="0" err="1"/>
              <a:t>However</a:t>
            </a:r>
            <a:r>
              <a:rPr lang="fr-FR" sz="1600" dirty="0"/>
              <a:t>, as the game </a:t>
            </a:r>
            <a:r>
              <a:rPr lang="fr-FR" sz="1600" dirty="0" err="1"/>
              <a:t>proceeds</a:t>
            </a:r>
            <a:r>
              <a:rPr lang="fr-FR" sz="1600" dirty="0"/>
              <a:t> and more locations are </a:t>
            </a:r>
            <a:r>
              <a:rPr lang="fr-FR" sz="1600" dirty="0" err="1"/>
              <a:t>discovered</a:t>
            </a:r>
            <a:r>
              <a:rPr lang="fr-FR" sz="1600" dirty="0"/>
              <a:t>, […] the </a:t>
            </a:r>
            <a:r>
              <a:rPr lang="fr-FR" sz="1600" dirty="0" err="1"/>
              <a:t>ability</a:t>
            </a:r>
            <a:r>
              <a:rPr lang="fr-FR" sz="1600" dirty="0"/>
              <a:t> and </a:t>
            </a:r>
            <a:r>
              <a:rPr lang="fr-FR" sz="1600" dirty="0" err="1"/>
              <a:t>incentive</a:t>
            </a:r>
            <a:r>
              <a:rPr lang="fr-FR" sz="1600" dirty="0"/>
              <a:t> to use fast </a:t>
            </a:r>
            <a:r>
              <a:rPr lang="fr-FR" sz="1600" dirty="0" err="1"/>
              <a:t>travel</a:t>
            </a:r>
            <a:r>
              <a:rPr lang="fr-FR" sz="1600" dirty="0"/>
              <a:t> </a:t>
            </a:r>
            <a:r>
              <a:rPr lang="fr-FR" sz="1600" dirty="0" err="1"/>
              <a:t>is</a:t>
            </a:r>
            <a:r>
              <a:rPr lang="fr-FR" sz="1600" dirty="0"/>
              <a:t> </a:t>
            </a:r>
            <a:r>
              <a:rPr lang="fr-FR" sz="1600" dirty="0" err="1"/>
              <a:t>increased</a:t>
            </a:r>
            <a:r>
              <a:rPr lang="fr-FR" sz="1600" dirty="0"/>
              <a:t>. This </a:t>
            </a:r>
            <a:r>
              <a:rPr lang="fr-FR" sz="1600" dirty="0" err="1"/>
              <a:t>means</a:t>
            </a:r>
            <a:r>
              <a:rPr lang="fr-FR" sz="1600" dirty="0"/>
              <a:t> </a:t>
            </a:r>
            <a:r>
              <a:rPr lang="fr-FR" sz="1600" dirty="0" err="1"/>
              <a:t>that</a:t>
            </a:r>
            <a:r>
              <a:rPr lang="fr-FR" sz="1600" dirty="0"/>
              <a:t> not </a:t>
            </a:r>
            <a:r>
              <a:rPr lang="fr-FR" sz="1600" dirty="0" err="1"/>
              <a:t>using</a:t>
            </a:r>
            <a:r>
              <a:rPr lang="fr-FR" sz="1600" dirty="0"/>
              <a:t> the </a:t>
            </a:r>
            <a:r>
              <a:rPr lang="fr-FR" sz="1600" dirty="0" err="1"/>
              <a:t>facility</a:t>
            </a:r>
            <a:r>
              <a:rPr lang="fr-FR" sz="1600" dirty="0"/>
              <a:t> </a:t>
            </a:r>
            <a:r>
              <a:rPr lang="fr-FR" sz="1600" dirty="0" err="1"/>
              <a:t>becomes</a:t>
            </a:r>
            <a:r>
              <a:rPr lang="fr-FR" sz="1600" dirty="0"/>
              <a:t> more and more a </a:t>
            </a:r>
            <a:r>
              <a:rPr lang="fr-FR" sz="1600" b="1" dirty="0" err="1"/>
              <a:t>deliberate</a:t>
            </a:r>
            <a:r>
              <a:rPr lang="fr-FR" sz="1600" b="1" dirty="0"/>
              <a:t> </a:t>
            </a:r>
            <a:r>
              <a:rPr lang="fr-FR" sz="1600" b="1" dirty="0" err="1"/>
              <a:t>choice</a:t>
            </a:r>
            <a:r>
              <a:rPr lang="fr-FR" sz="1600" b="1" dirty="0"/>
              <a:t> of </a:t>
            </a:r>
            <a:r>
              <a:rPr lang="fr-FR" sz="1600" b="1" dirty="0" err="1"/>
              <a:t>play</a:t>
            </a:r>
            <a:r>
              <a:rPr lang="fr-FR" sz="1600" b="1" dirty="0"/>
              <a:t> style on the part of the </a:t>
            </a:r>
            <a:r>
              <a:rPr lang="fr-FR" sz="1600" b="1" dirty="0" err="1"/>
              <a:t>player</a:t>
            </a:r>
            <a:r>
              <a:rPr lang="fr-FR" sz="1600" b="1" dirty="0"/>
              <a:t>.</a:t>
            </a:r>
            <a:r>
              <a:rPr lang="fr-FR" sz="1600" dirty="0"/>
              <a:t>»</a:t>
            </a:r>
          </a:p>
          <a:p>
            <a:r>
              <a:rPr lang="fr-FR" sz="1600" dirty="0"/>
              <a:t>Des conclusions partielles montrées par le travail de Forest :</a:t>
            </a:r>
          </a:p>
          <a:p>
            <a:r>
              <a:rPr lang="fr-FR" sz="1600" dirty="0"/>
              <a:t>Le </a:t>
            </a:r>
            <a:r>
              <a:rPr lang="fr-FR" sz="1600" i="1" dirty="0"/>
              <a:t>fast </a:t>
            </a:r>
            <a:r>
              <a:rPr lang="fr-FR" sz="1600" i="1" dirty="0" err="1"/>
              <a:t>travel</a:t>
            </a:r>
            <a:r>
              <a:rPr lang="fr-FR" sz="1600" dirty="0"/>
              <a:t> transforme chaque lieu visité en « point de départ d’exploration », peut « réduire la cohérence de l’espace», et affecte ainsi l’expérience de l’espace. (</a:t>
            </a:r>
            <a:r>
              <a:rPr lang="fr-FR" sz="1600" i="1" dirty="0"/>
              <a:t>Ibid.</a:t>
            </a:r>
            <a:r>
              <a:rPr lang="fr-FR" sz="1600" dirty="0"/>
              <a:t>)</a:t>
            </a:r>
          </a:p>
          <a:p>
            <a:endParaRPr lang="fr-FR" sz="1600" dirty="0"/>
          </a:p>
          <a:p>
            <a:r>
              <a:rPr lang="fr-FR" sz="1600" dirty="0"/>
              <a:t>Image : </a:t>
            </a:r>
            <a:r>
              <a:rPr lang="fr-FR" sz="1600" i="1" dirty="0" err="1"/>
              <a:t>Skyrim</a:t>
            </a:r>
            <a:r>
              <a:rPr lang="fr-FR" sz="1600" i="1" dirty="0"/>
              <a:t> Metro </a:t>
            </a:r>
            <a:r>
              <a:rPr lang="fr-FR" sz="1600" i="1" dirty="0" err="1"/>
              <a:t>Map</a:t>
            </a:r>
            <a:endParaRPr lang="fr-FR" sz="1600" dirty="0"/>
          </a:p>
        </p:txBody>
      </p:sp>
      <p:sp>
        <p:nvSpPr>
          <p:cNvPr id="29" name="Rectangle 22">
            <a:extLst>
              <a:ext uri="{FF2B5EF4-FFF2-40B4-BE49-F238E27FC236}">
                <a16:creationId xmlns:a16="http://schemas.microsoft.com/office/drawing/2014/main" id="{6329CBCE-21AE-419D-AC1F-8ACF510A6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4">
            <a:extLst>
              <a:ext uri="{FF2B5EF4-FFF2-40B4-BE49-F238E27FC236}">
                <a16:creationId xmlns:a16="http://schemas.microsoft.com/office/drawing/2014/main" id="{FF2DA012-1414-493D-888F-5D99D0BDA3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Espace réservé du pied de page 3">
            <a:extLst>
              <a:ext uri="{FF2B5EF4-FFF2-40B4-BE49-F238E27FC236}">
                <a16:creationId xmlns:a16="http://schemas.microsoft.com/office/drawing/2014/main" id="{C9E48449-FB84-E004-C802-D10FB4905302}"/>
              </a:ext>
            </a:extLst>
          </p:cNvPr>
          <p:cNvSpPr>
            <a:spLocks noGrp="1"/>
          </p:cNvSpPr>
          <p:nvPr>
            <p:ph type="ftr" sz="quarter" idx="11"/>
          </p:nvPr>
        </p:nvSpPr>
        <p:spPr>
          <a:xfrm>
            <a:off x="3686185" y="6459785"/>
            <a:ext cx="4822804" cy="365125"/>
          </a:xfrm>
        </p:spPr>
        <p:txBody>
          <a:bodyPr>
            <a:normAutofit/>
          </a:bodyPr>
          <a:lstStyle/>
          <a:p>
            <a:pPr>
              <a:lnSpc>
                <a:spcPct val="90000"/>
              </a:lnSpc>
              <a:spcAft>
                <a:spcPts val="600"/>
              </a:spcAft>
            </a:pPr>
            <a:r>
              <a:rPr lang="fr-FR"/>
              <a:t>Lucas Friche - Communication au colloque Ces Petites Choses Vidéoludiques - 6-7 Octobre 2022, Lyon</a:t>
            </a:r>
            <a:endParaRPr lang="en-US"/>
          </a:p>
        </p:txBody>
      </p:sp>
    </p:spTree>
    <p:extLst>
      <p:ext uri="{BB962C8B-B14F-4D97-AF65-F5344CB8AC3E}">
        <p14:creationId xmlns:p14="http://schemas.microsoft.com/office/powerpoint/2010/main" val="3297767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6A96D1A-59EE-570E-CAAF-5303DDF06E17}"/>
              </a:ext>
            </a:extLst>
          </p:cNvPr>
          <p:cNvSpPr>
            <a:spLocks noGrp="1"/>
          </p:cNvSpPr>
          <p:nvPr>
            <p:ph type="title"/>
          </p:nvPr>
        </p:nvSpPr>
        <p:spPr>
          <a:xfrm>
            <a:off x="477078" y="516835"/>
            <a:ext cx="3100136" cy="2103875"/>
          </a:xfrm>
        </p:spPr>
        <p:txBody>
          <a:bodyPr>
            <a:normAutofit/>
          </a:bodyPr>
          <a:lstStyle/>
          <a:p>
            <a:r>
              <a:rPr lang="fr-FR" sz="3300" dirty="0"/>
              <a:t>1- Le fast </a:t>
            </a:r>
            <a:r>
              <a:rPr lang="fr-FR" sz="3300" dirty="0" err="1"/>
              <a:t>travel</a:t>
            </a:r>
            <a:r>
              <a:rPr lang="fr-FR" sz="3300" dirty="0"/>
              <a:t> : Quels critères ? </a:t>
            </a:r>
          </a:p>
        </p:txBody>
      </p:sp>
      <p:cxnSp>
        <p:nvCxnSpPr>
          <p:cNvPr id="2057" name="Straight Connector 2056">
            <a:extLst>
              <a:ext uri="{FF2B5EF4-FFF2-40B4-BE49-F238E27FC236}">
                <a16:creationId xmlns:a16="http://schemas.microsoft.com/office/drawing/2014/main" id="{5A0A5CF6-407C-4691-8122-49DF69D002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0927" y="2633962"/>
            <a:ext cx="27432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a:extLst>
              <a:ext uri="{FF2B5EF4-FFF2-40B4-BE49-F238E27FC236}">
                <a16:creationId xmlns:a16="http://schemas.microsoft.com/office/drawing/2014/main" id="{19A54BCB-EBD3-3CCE-76EE-E5676920FFBC}"/>
              </a:ext>
            </a:extLst>
          </p:cNvPr>
          <p:cNvSpPr>
            <a:spLocks noGrp="1"/>
          </p:cNvSpPr>
          <p:nvPr>
            <p:ph idx="1"/>
          </p:nvPr>
        </p:nvSpPr>
        <p:spPr>
          <a:xfrm>
            <a:off x="492371" y="2736574"/>
            <a:ext cx="3084844" cy="3366047"/>
          </a:xfrm>
        </p:spPr>
        <p:txBody>
          <a:bodyPr>
            <a:normAutofit/>
          </a:bodyPr>
          <a:lstStyle/>
          <a:p>
            <a:r>
              <a:rPr lang="fr-FR" sz="1100" dirty="0"/>
              <a:t>Le </a:t>
            </a:r>
            <a:r>
              <a:rPr lang="fr-FR" sz="1100" i="1" dirty="0"/>
              <a:t>fast </a:t>
            </a:r>
            <a:r>
              <a:rPr lang="fr-FR" sz="1100" i="1" dirty="0" err="1"/>
              <a:t>travel</a:t>
            </a:r>
            <a:r>
              <a:rPr lang="fr-FR" sz="1100" dirty="0"/>
              <a:t> influe sur l’expérience de jeu, par de multiples entrées :</a:t>
            </a:r>
          </a:p>
          <a:p>
            <a:pPr marL="457200" indent="-457200">
              <a:buFontTx/>
              <a:buChar char="-"/>
            </a:pPr>
            <a:r>
              <a:rPr lang="fr-FR" sz="1100" dirty="0"/>
              <a:t>Narrative : marquage des lieux importants – progression du joueur et récit de son parcours </a:t>
            </a:r>
          </a:p>
          <a:p>
            <a:pPr marL="457200" indent="-457200">
              <a:buFontTx/>
              <a:buChar char="-"/>
            </a:pPr>
            <a:r>
              <a:rPr lang="fr-FR" sz="1100" dirty="0"/>
              <a:t>Expérience : Jouer sans / avec le </a:t>
            </a:r>
            <a:r>
              <a:rPr lang="fr-FR" sz="1100" i="1" dirty="0"/>
              <a:t>fast </a:t>
            </a:r>
            <a:r>
              <a:rPr lang="fr-FR" sz="1100" i="1" dirty="0" err="1"/>
              <a:t>travel</a:t>
            </a:r>
            <a:r>
              <a:rPr lang="fr-FR" sz="1100" dirty="0"/>
              <a:t>, s’approprier la mécanique (</a:t>
            </a:r>
            <a:r>
              <a:rPr lang="fr-FR" sz="1100" dirty="0" err="1"/>
              <a:t>Bonenfant</a:t>
            </a:r>
            <a:r>
              <a:rPr lang="fr-FR" sz="1100" dirty="0"/>
              <a:t>, 2008)</a:t>
            </a:r>
          </a:p>
          <a:p>
            <a:pPr marL="457200" indent="-457200">
              <a:buFontTx/>
              <a:buChar char="-"/>
            </a:pPr>
            <a:r>
              <a:rPr lang="fr-FR" sz="1100" dirty="0"/>
              <a:t>Spatiale : médiation spatiale et cartographique + compression de l’espace et accélération de la découverte des limites du jeu (Forest, 2011 ; Grandjean, 2020).</a:t>
            </a:r>
          </a:p>
          <a:p>
            <a:pPr marL="457200" indent="-457200">
              <a:buFontTx/>
              <a:buChar char="-"/>
            </a:pPr>
            <a:endParaRPr lang="fr-FR" sz="1100" i="1" dirty="0"/>
          </a:p>
          <a:p>
            <a:pPr marL="457200" indent="-457200">
              <a:buFontTx/>
              <a:buChar char="-"/>
            </a:pPr>
            <a:r>
              <a:rPr lang="fr-FR" sz="1100" dirty="0"/>
              <a:t>Qu’est-ce que le </a:t>
            </a:r>
            <a:r>
              <a:rPr lang="fr-FR" sz="1100" i="1" dirty="0"/>
              <a:t>Fast </a:t>
            </a:r>
            <a:r>
              <a:rPr lang="fr-FR" sz="1100" i="1" dirty="0" err="1"/>
              <a:t>Travel</a:t>
            </a:r>
            <a:r>
              <a:rPr lang="fr-FR" sz="1100" i="1" dirty="0"/>
              <a:t> </a:t>
            </a:r>
            <a:r>
              <a:rPr lang="fr-FR" sz="1100" dirty="0"/>
              <a:t>fait à l’espace de jeu ?</a:t>
            </a:r>
          </a:p>
        </p:txBody>
      </p:sp>
      <p:sp>
        <p:nvSpPr>
          <p:cNvPr id="4" name="Espace réservé du pied de page 3">
            <a:extLst>
              <a:ext uri="{FF2B5EF4-FFF2-40B4-BE49-F238E27FC236}">
                <a16:creationId xmlns:a16="http://schemas.microsoft.com/office/drawing/2014/main" id="{A0EDE9A6-9AEB-D070-079E-C8B76F1D9FD1}"/>
              </a:ext>
            </a:extLst>
          </p:cNvPr>
          <p:cNvSpPr>
            <a:spLocks noGrp="1"/>
          </p:cNvSpPr>
          <p:nvPr>
            <p:ph type="ftr" sz="quarter" idx="11"/>
          </p:nvPr>
        </p:nvSpPr>
        <p:spPr>
          <a:xfrm>
            <a:off x="435429" y="6459785"/>
            <a:ext cx="3141785" cy="365125"/>
          </a:xfrm>
        </p:spPr>
        <p:txBody>
          <a:bodyPr>
            <a:normAutofit/>
          </a:bodyPr>
          <a:lstStyle/>
          <a:p>
            <a:pPr algn="l">
              <a:lnSpc>
                <a:spcPct val="90000"/>
              </a:lnSpc>
              <a:spcAft>
                <a:spcPts val="600"/>
              </a:spcAft>
            </a:pPr>
            <a:r>
              <a:rPr lang="fr-FR">
                <a:solidFill>
                  <a:schemeClr val="tx1">
                    <a:lumMod val="75000"/>
                    <a:lumOff val="25000"/>
                  </a:schemeClr>
                </a:solidFill>
              </a:rPr>
              <a:t>Lucas Friche - Communication au colloque Ces Petites Choses Vidéoludiques - 6-7 Octobre 2022, Lyon</a:t>
            </a:r>
            <a:endParaRPr lang="en-US">
              <a:solidFill>
                <a:schemeClr val="tx1">
                  <a:lumMod val="75000"/>
                  <a:lumOff val="25000"/>
                </a:schemeClr>
              </a:solidFill>
            </a:endParaRPr>
          </a:p>
        </p:txBody>
      </p:sp>
      <p:pic>
        <p:nvPicPr>
          <p:cNvPr id="2050" name="Picture 2" descr="My Skyrim Hobby #3: Fast Travel : r/TrueSTL">
            <a:extLst>
              <a:ext uri="{FF2B5EF4-FFF2-40B4-BE49-F238E27FC236}">
                <a16:creationId xmlns:a16="http://schemas.microsoft.com/office/drawing/2014/main" id="{D3058960-FB01-F77B-EBA4-3C5166BA41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599" r="4871"/>
          <a:stretch/>
        </p:blipFill>
        <p:spPr bwMode="auto">
          <a:xfrm>
            <a:off x="4075043" y="10"/>
            <a:ext cx="8111272"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273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9" name="Rectangle 5128">
            <a:extLst>
              <a:ext uri="{FF2B5EF4-FFF2-40B4-BE49-F238E27FC236}">
                <a16:creationId xmlns:a16="http://schemas.microsoft.com/office/drawing/2014/main" id="{25C8D2C1-DA83-420D-9635-D52CE066B5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131" name="Rectangle 5130">
            <a:extLst>
              <a:ext uri="{FF2B5EF4-FFF2-40B4-BE49-F238E27FC236}">
                <a16:creationId xmlns:a16="http://schemas.microsoft.com/office/drawing/2014/main" id="{434F74C9-6A0B-409E-AD1C-45B58BE91B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133" name="Straight Connector 5132">
            <a:extLst>
              <a:ext uri="{FF2B5EF4-FFF2-40B4-BE49-F238E27FC236}">
                <a16:creationId xmlns:a16="http://schemas.microsoft.com/office/drawing/2014/main" id="{F5486A9D-1265-4B57-91E6-68E666B978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124" name="Picture 4" descr="Monster Hunter World Clé Steam / Acheter et télécharger sur PC">
            <a:extLst>
              <a:ext uri="{FF2B5EF4-FFF2-40B4-BE49-F238E27FC236}">
                <a16:creationId xmlns:a16="http://schemas.microsoft.com/office/drawing/2014/main" id="{AD6E8D2D-D8A0-B9ED-9583-17EB36055E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567" b="8764"/>
          <a:stretch/>
        </p:blipFill>
        <p:spPr bwMode="auto">
          <a:xfrm>
            <a:off x="-32" y="10"/>
            <a:ext cx="12192031" cy="4915066"/>
          </a:xfrm>
          <a:prstGeom prst="rect">
            <a:avLst/>
          </a:prstGeom>
          <a:noFill/>
          <a:extLst>
            <a:ext uri="{909E8E84-426E-40DD-AFC4-6F175D3DCCD1}">
              <a14:hiddenFill xmlns:a14="http://schemas.microsoft.com/office/drawing/2010/main">
                <a:solidFill>
                  <a:srgbClr val="FFFFFF"/>
                </a:solidFill>
              </a14:hiddenFill>
            </a:ext>
          </a:extLst>
        </p:spPr>
      </p:pic>
      <p:sp>
        <p:nvSpPr>
          <p:cNvPr id="5135" name="Rectangle 5134">
            <a:extLst>
              <a:ext uri="{FF2B5EF4-FFF2-40B4-BE49-F238E27FC236}">
                <a16:creationId xmlns:a16="http://schemas.microsoft.com/office/drawing/2014/main" id="{B76D919A-FC3E-4B4E-BAF0-ED6CFB8DC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a:extLst>
              <a:ext uri="{FF2B5EF4-FFF2-40B4-BE49-F238E27FC236}">
                <a16:creationId xmlns:a16="http://schemas.microsoft.com/office/drawing/2014/main" id="{AD7146C4-B854-6785-81D8-46EDF347F5BE}"/>
              </a:ext>
            </a:extLst>
          </p:cNvPr>
          <p:cNvSpPr>
            <a:spLocks noGrp="1"/>
          </p:cNvSpPr>
          <p:nvPr>
            <p:ph type="title"/>
          </p:nvPr>
        </p:nvSpPr>
        <p:spPr>
          <a:xfrm>
            <a:off x="1065197" y="5120640"/>
            <a:ext cx="10058400" cy="822960"/>
          </a:xfrm>
        </p:spPr>
        <p:txBody>
          <a:bodyPr vert="horz" lIns="91440" tIns="45720" rIns="91440" bIns="45720" rtlCol="0" anchor="b">
            <a:normAutofit/>
          </a:bodyPr>
          <a:lstStyle/>
          <a:p>
            <a:r>
              <a:rPr lang="en-US" sz="2800" i="1" dirty="0">
                <a:solidFill>
                  <a:srgbClr val="FFFFFF"/>
                </a:solidFill>
              </a:rPr>
              <a:t>2- Monster Hunter World </a:t>
            </a:r>
            <a:r>
              <a:rPr lang="en-US" sz="2800" dirty="0">
                <a:solidFill>
                  <a:srgbClr val="FFFFFF"/>
                </a:solidFill>
              </a:rPr>
              <a:t>: voyages </a:t>
            </a:r>
            <a:r>
              <a:rPr lang="en-US" sz="2800" dirty="0" err="1">
                <a:solidFill>
                  <a:srgbClr val="FFFFFF"/>
                </a:solidFill>
              </a:rPr>
              <a:t>rapides</a:t>
            </a:r>
            <a:r>
              <a:rPr lang="en-US" sz="2800" dirty="0">
                <a:solidFill>
                  <a:srgbClr val="FFFFFF"/>
                </a:solidFill>
              </a:rPr>
              <a:t> </a:t>
            </a:r>
            <a:r>
              <a:rPr lang="en-US" sz="2800" dirty="0" err="1">
                <a:solidFill>
                  <a:srgbClr val="FFFFFF"/>
                </a:solidFill>
              </a:rPr>
              <a:t>en</a:t>
            </a:r>
            <a:r>
              <a:rPr lang="en-US" sz="2800" dirty="0">
                <a:solidFill>
                  <a:srgbClr val="FFFFFF"/>
                </a:solidFill>
              </a:rPr>
              <a:t> biomes </a:t>
            </a:r>
            <a:r>
              <a:rPr lang="en-US" sz="2800" dirty="0" err="1">
                <a:solidFill>
                  <a:srgbClr val="FFFFFF"/>
                </a:solidFill>
              </a:rPr>
              <a:t>reconnectés</a:t>
            </a:r>
            <a:r>
              <a:rPr lang="en-US" sz="2800" dirty="0">
                <a:solidFill>
                  <a:srgbClr val="FFFFFF"/>
                </a:solidFill>
              </a:rPr>
              <a:t>.</a:t>
            </a:r>
            <a:br>
              <a:rPr lang="en-US" sz="2800" dirty="0">
                <a:solidFill>
                  <a:srgbClr val="FFFFFF"/>
                </a:solidFill>
              </a:rPr>
            </a:br>
            <a:endParaRPr lang="en-US" sz="2800" dirty="0">
              <a:solidFill>
                <a:srgbClr val="FFFFFF"/>
              </a:solidFill>
            </a:endParaRPr>
          </a:p>
        </p:txBody>
      </p:sp>
      <p:sp>
        <p:nvSpPr>
          <p:cNvPr id="3" name="Espace réservé du contenu 2">
            <a:extLst>
              <a:ext uri="{FF2B5EF4-FFF2-40B4-BE49-F238E27FC236}">
                <a16:creationId xmlns:a16="http://schemas.microsoft.com/office/drawing/2014/main" id="{CC347608-202B-E03C-7C1F-70B4D0E8B911}"/>
              </a:ext>
            </a:extLst>
          </p:cNvPr>
          <p:cNvSpPr>
            <a:spLocks noGrp="1"/>
          </p:cNvSpPr>
          <p:nvPr>
            <p:ph idx="1"/>
          </p:nvPr>
        </p:nvSpPr>
        <p:spPr>
          <a:xfrm>
            <a:off x="1065212" y="5943600"/>
            <a:ext cx="10058400" cy="543513"/>
          </a:xfrm>
        </p:spPr>
        <p:txBody>
          <a:bodyPr vert="horz" lIns="91440" tIns="45720" rIns="91440" bIns="45720" rtlCol="0">
            <a:normAutofit/>
          </a:bodyPr>
          <a:lstStyle/>
          <a:p>
            <a:pPr marL="0" indent="0">
              <a:buNone/>
            </a:pPr>
            <a:r>
              <a:rPr lang="en-US" sz="1500" cap="all" spc="200">
                <a:solidFill>
                  <a:srgbClr val="FFFFFF"/>
                </a:solidFill>
                <a:latin typeface="+mj-lt"/>
              </a:rPr>
              <a:t>Tournant international du jeu avec </a:t>
            </a:r>
            <a:r>
              <a:rPr lang="en-US" sz="1500" i="1" cap="all" spc="200">
                <a:solidFill>
                  <a:srgbClr val="FFFFFF"/>
                </a:solidFill>
                <a:latin typeface="+mj-lt"/>
              </a:rPr>
              <a:t>World.</a:t>
            </a:r>
          </a:p>
        </p:txBody>
      </p:sp>
      <p:sp>
        <p:nvSpPr>
          <p:cNvPr id="5137" name="Rectangle 5136">
            <a:extLst>
              <a:ext uri="{FF2B5EF4-FFF2-40B4-BE49-F238E27FC236}">
                <a16:creationId xmlns:a16="http://schemas.microsoft.com/office/drawing/2014/main" id="{8F66ACBD-1C82-4782-AA7C-05504DD7D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Espace réservé du pied de page 3">
            <a:extLst>
              <a:ext uri="{FF2B5EF4-FFF2-40B4-BE49-F238E27FC236}">
                <a16:creationId xmlns:a16="http://schemas.microsoft.com/office/drawing/2014/main" id="{610D5909-FC8F-3547-EF62-D686DDB5C1D9}"/>
              </a:ext>
            </a:extLst>
          </p:cNvPr>
          <p:cNvSpPr>
            <a:spLocks noGrp="1"/>
          </p:cNvSpPr>
          <p:nvPr>
            <p:ph type="ftr" sz="quarter" idx="11"/>
          </p:nvPr>
        </p:nvSpPr>
        <p:spPr>
          <a:xfrm>
            <a:off x="3686185" y="6459785"/>
            <a:ext cx="4822804" cy="365125"/>
          </a:xfrm>
        </p:spPr>
        <p:txBody>
          <a:bodyPr vert="horz" lIns="91440" tIns="45720" rIns="91440" bIns="45720" rtlCol="0" anchor="ctr">
            <a:normAutofit/>
          </a:bodyPr>
          <a:lstStyle/>
          <a:p>
            <a:pPr defTabSz="914400">
              <a:lnSpc>
                <a:spcPct val="90000"/>
              </a:lnSpc>
              <a:spcAft>
                <a:spcPts val="600"/>
              </a:spcAft>
            </a:pPr>
            <a:r>
              <a:rPr lang="en-US" kern="1200" cap="all" baseline="0">
                <a:solidFill>
                  <a:srgbClr val="FFFFFF"/>
                </a:solidFill>
                <a:latin typeface="+mn-lt"/>
                <a:ea typeface="+mn-ea"/>
                <a:cs typeface="+mn-cs"/>
              </a:rPr>
              <a:t>Lucas Friche - Communication au colloque Ces Petites Choses Vidéoludiques - 6-7 Octobre 2022, Lyon</a:t>
            </a:r>
          </a:p>
        </p:txBody>
      </p:sp>
    </p:spTree>
    <p:extLst>
      <p:ext uri="{BB962C8B-B14F-4D97-AF65-F5344CB8AC3E}">
        <p14:creationId xmlns:p14="http://schemas.microsoft.com/office/powerpoint/2010/main" val="1558741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04" name="Rectangle 6190">
            <a:extLst>
              <a:ext uri="{FF2B5EF4-FFF2-40B4-BE49-F238E27FC236}">
                <a16:creationId xmlns:a16="http://schemas.microsoft.com/office/drawing/2014/main" id="{BB2B8762-61F0-4F1B-9364-D633EE9D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06" name="Rectangle 6192">
            <a:extLst>
              <a:ext uri="{FF2B5EF4-FFF2-40B4-BE49-F238E27FC236}">
                <a16:creationId xmlns:a16="http://schemas.microsoft.com/office/drawing/2014/main" id="{E97675C8-1328-460C-9EBF-6B446B67EA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207" name="Straight Connector 6194">
            <a:extLst>
              <a:ext uri="{FF2B5EF4-FFF2-40B4-BE49-F238E27FC236}">
                <a16:creationId xmlns:a16="http://schemas.microsoft.com/office/drawing/2014/main" id="{514EE78B-AF71-4195-A01B-F1165D923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6208" name="Rectangle 6196">
            <a:extLst>
              <a:ext uri="{FF2B5EF4-FFF2-40B4-BE49-F238E27FC236}">
                <a16:creationId xmlns:a16="http://schemas.microsoft.com/office/drawing/2014/main" id="{C6417104-D4C1-4710-9982-2154A7F484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re 5">
            <a:extLst>
              <a:ext uri="{FF2B5EF4-FFF2-40B4-BE49-F238E27FC236}">
                <a16:creationId xmlns:a16="http://schemas.microsoft.com/office/drawing/2014/main" id="{82F3CC61-FFAA-FAD3-B6AB-DB654D40D1D3}"/>
              </a:ext>
            </a:extLst>
          </p:cNvPr>
          <p:cNvSpPr>
            <a:spLocks noGrp="1"/>
          </p:cNvSpPr>
          <p:nvPr>
            <p:ph type="title"/>
          </p:nvPr>
        </p:nvSpPr>
        <p:spPr>
          <a:xfrm>
            <a:off x="633999" y="4550229"/>
            <a:ext cx="10909073" cy="1057655"/>
          </a:xfrm>
        </p:spPr>
        <p:txBody>
          <a:bodyPr vert="horz" lIns="91440" tIns="45720" rIns="91440" bIns="45720" rtlCol="0" anchor="b">
            <a:normAutofit/>
          </a:bodyPr>
          <a:lstStyle/>
          <a:p>
            <a:r>
              <a:rPr lang="en-US" sz="2400" b="1">
                <a:solidFill>
                  <a:schemeClr val="tx1">
                    <a:lumMod val="85000"/>
                    <a:lumOff val="15000"/>
                  </a:schemeClr>
                </a:solidFill>
              </a:rPr>
              <a:t>Image : capture d’écran de la zone “forêt primitive”, Carte de la « forêt primitive », </a:t>
            </a:r>
            <a:r>
              <a:rPr lang="en-US" sz="2400" b="1" i="1">
                <a:solidFill>
                  <a:schemeClr val="tx1">
                    <a:lumMod val="85000"/>
                    <a:lumOff val="15000"/>
                  </a:schemeClr>
                </a:solidFill>
              </a:rPr>
              <a:t>Monster Hunter 4 Ultimate </a:t>
            </a:r>
            <a:r>
              <a:rPr lang="en-US" sz="2400" b="1">
                <a:solidFill>
                  <a:schemeClr val="tx1">
                    <a:lumMod val="85000"/>
                    <a:lumOff val="15000"/>
                  </a:schemeClr>
                </a:solidFill>
              </a:rPr>
              <a:t>(2014)</a:t>
            </a:r>
            <a:br>
              <a:rPr lang="en-US" sz="2400" b="1">
                <a:solidFill>
                  <a:schemeClr val="tx1">
                    <a:lumMod val="85000"/>
                    <a:lumOff val="15000"/>
                  </a:schemeClr>
                </a:solidFill>
              </a:rPr>
            </a:br>
            <a:endParaRPr lang="en-US" sz="2400">
              <a:solidFill>
                <a:schemeClr val="tx1">
                  <a:lumMod val="85000"/>
                  <a:lumOff val="15000"/>
                </a:schemeClr>
              </a:solidFill>
            </a:endParaRPr>
          </a:p>
        </p:txBody>
      </p:sp>
      <p:pic>
        <p:nvPicPr>
          <p:cNvPr id="6150" name="Picture 6" descr="Forêt primitive | Wiki L'encyclopédie Moga | Fandom">
            <a:extLst>
              <a:ext uri="{FF2B5EF4-FFF2-40B4-BE49-F238E27FC236}">
                <a16:creationId xmlns:a16="http://schemas.microsoft.com/office/drawing/2014/main" id="{ED4F2BCB-2CBA-B7C6-3074-3980F15DDA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163" r="-2" b="-2"/>
          <a:stretch/>
        </p:blipFill>
        <p:spPr bwMode="auto">
          <a:xfrm>
            <a:off x="635457" y="1274741"/>
            <a:ext cx="5131653" cy="2333414"/>
          </a:xfrm>
          <a:prstGeom prst="rect">
            <a:avLst/>
          </a:prstGeom>
          <a:noFill/>
          <a:extLst>
            <a:ext uri="{909E8E84-426E-40DD-AFC4-6F175D3DCCD1}">
              <a14:hiddenFill xmlns:a14="http://schemas.microsoft.com/office/drawing/2010/main">
                <a:solidFill>
                  <a:srgbClr val="FFFFFF"/>
                </a:solidFill>
              </a14:hiddenFill>
            </a:ext>
          </a:extLst>
        </p:spPr>
      </p:pic>
      <p:sp>
        <p:nvSpPr>
          <p:cNvPr id="6209" name="Rectangle 6198">
            <a:extLst>
              <a:ext uri="{FF2B5EF4-FFF2-40B4-BE49-F238E27FC236}">
                <a16:creationId xmlns:a16="http://schemas.microsoft.com/office/drawing/2014/main" id="{626F1402-2DEC-4071-84AF-350C7BF00D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3996" y="886968"/>
            <a:ext cx="64008" cy="310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Forêt Primitive - Monster Hunter 4 : Cartes des zones - Millenium">
            <a:extLst>
              <a:ext uri="{FF2B5EF4-FFF2-40B4-BE49-F238E27FC236}">
                <a16:creationId xmlns:a16="http://schemas.microsoft.com/office/drawing/2014/main" id="{3DBC0B4B-5F7F-C03F-7436-B6ECD35F02E4}"/>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t="1323" r="4" b="5559"/>
          <a:stretch/>
        </p:blipFill>
        <p:spPr bwMode="auto">
          <a:xfrm>
            <a:off x="6424891" y="640080"/>
            <a:ext cx="3868846" cy="3602736"/>
          </a:xfrm>
          <a:prstGeom prst="rect">
            <a:avLst/>
          </a:prstGeom>
          <a:noFill/>
          <a:extLst>
            <a:ext uri="{909E8E84-426E-40DD-AFC4-6F175D3DCCD1}">
              <a14:hiddenFill xmlns:a14="http://schemas.microsoft.com/office/drawing/2010/main">
                <a:solidFill>
                  <a:srgbClr val="FFFFFF"/>
                </a:solidFill>
              </a14:hiddenFill>
            </a:ext>
          </a:extLst>
        </p:spPr>
      </p:pic>
      <p:cxnSp>
        <p:nvCxnSpPr>
          <p:cNvPr id="6210" name="Straight Connector 6200">
            <a:extLst>
              <a:ext uri="{FF2B5EF4-FFF2-40B4-BE49-F238E27FC236}">
                <a16:creationId xmlns:a16="http://schemas.microsoft.com/office/drawing/2014/main" id="{04733B62-1719-4677-A612-CA0AC0AD74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086" y="5618770"/>
            <a:ext cx="105156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6203" name="Rectangle 6202">
            <a:extLst>
              <a:ext uri="{FF2B5EF4-FFF2-40B4-BE49-F238E27FC236}">
                <a16:creationId xmlns:a16="http://schemas.microsoft.com/office/drawing/2014/main" id="{DA52A394-10F4-4AA5-90E4-634D1E919D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05" name="Rectangle 6204">
            <a:extLst>
              <a:ext uri="{FF2B5EF4-FFF2-40B4-BE49-F238E27FC236}">
                <a16:creationId xmlns:a16="http://schemas.microsoft.com/office/drawing/2014/main" id="{07BDDC51-8BB2-42BE-8EA8-39B3E9AC1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Espace réservé du pied de page 3">
            <a:extLst>
              <a:ext uri="{FF2B5EF4-FFF2-40B4-BE49-F238E27FC236}">
                <a16:creationId xmlns:a16="http://schemas.microsoft.com/office/drawing/2014/main" id="{7B8784A1-396C-5BCE-6EBC-0E518D59E24C}"/>
              </a:ext>
            </a:extLst>
          </p:cNvPr>
          <p:cNvSpPr>
            <a:spLocks noGrp="1"/>
          </p:cNvSpPr>
          <p:nvPr>
            <p:ph type="ftr" sz="quarter" idx="11"/>
          </p:nvPr>
        </p:nvSpPr>
        <p:spPr>
          <a:xfrm>
            <a:off x="3686185" y="6459785"/>
            <a:ext cx="4822804" cy="365125"/>
          </a:xfrm>
        </p:spPr>
        <p:txBody>
          <a:bodyPr vert="horz" lIns="91440" tIns="45720" rIns="91440" bIns="45720" rtlCol="0" anchor="ctr">
            <a:normAutofit/>
          </a:bodyPr>
          <a:lstStyle/>
          <a:p>
            <a:pPr>
              <a:lnSpc>
                <a:spcPct val="90000"/>
              </a:lnSpc>
              <a:spcAft>
                <a:spcPts val="600"/>
              </a:spcAft>
            </a:pPr>
            <a:r>
              <a:rPr lang="en-US" b="1" kern="1200" cap="all" spc="100" baseline="0">
                <a:solidFill>
                  <a:srgbClr val="FFFFFF"/>
                </a:solidFill>
                <a:latin typeface="+mn-lt"/>
                <a:ea typeface="+mn-ea"/>
                <a:cs typeface="+mn-cs"/>
              </a:rPr>
              <a:t>Lucas Friche - Communication au colloque Ces Petites Choses Vidéoludiques - 6-7 Octobre 2022, Lyon</a:t>
            </a:r>
          </a:p>
        </p:txBody>
      </p:sp>
      <p:sp>
        <p:nvSpPr>
          <p:cNvPr id="5" name="ZoneTexte 4">
            <a:extLst>
              <a:ext uri="{FF2B5EF4-FFF2-40B4-BE49-F238E27FC236}">
                <a16:creationId xmlns:a16="http://schemas.microsoft.com/office/drawing/2014/main" id="{94CF15F5-417B-4E71-AB5F-0A61F4372FB0}"/>
              </a:ext>
            </a:extLst>
          </p:cNvPr>
          <p:cNvSpPr txBox="1"/>
          <p:nvPr/>
        </p:nvSpPr>
        <p:spPr>
          <a:xfrm>
            <a:off x="492371" y="2653800"/>
            <a:ext cx="3735500" cy="3335519"/>
          </a:xfrm>
          <a:prstGeom prst="rect">
            <a:avLst/>
          </a:prstGeom>
        </p:spPr>
        <p:txBody>
          <a:bodyPr vert="horz" lIns="0" tIns="45720" rIns="0" bIns="45720" rtlCol="0">
            <a:normAutofit/>
          </a:bodyPr>
          <a:lstStyle/>
          <a:p>
            <a:pPr defTabSz="914400">
              <a:lnSpc>
                <a:spcPct val="90000"/>
              </a:lnSpc>
              <a:spcAft>
                <a:spcPts val="600"/>
              </a:spcAft>
              <a:buClr>
                <a:schemeClr val="accent1"/>
              </a:buClr>
              <a:buFont typeface="Calibri" panose="020F0502020204030204" pitchFamily="34" charset="0"/>
            </a:pPr>
            <a:endParaRPr lang="en-US" sz="1500" b="1" dirty="0">
              <a:solidFill>
                <a:srgbClr val="FFFFFF"/>
              </a:solidFill>
            </a:endParaRPr>
          </a:p>
        </p:txBody>
      </p:sp>
    </p:spTree>
    <p:extLst>
      <p:ext uri="{BB962C8B-B14F-4D97-AF65-F5344CB8AC3E}">
        <p14:creationId xmlns:p14="http://schemas.microsoft.com/office/powerpoint/2010/main" val="3596656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90" name="Rectangle 17489">
            <a:extLst>
              <a:ext uri="{FF2B5EF4-FFF2-40B4-BE49-F238E27FC236}">
                <a16:creationId xmlns:a16="http://schemas.microsoft.com/office/drawing/2014/main" id="{CF6BB2E5-F5C5-4876-9282-B0246E035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492" name="Rectangle 17491">
            <a:extLst>
              <a:ext uri="{FF2B5EF4-FFF2-40B4-BE49-F238E27FC236}">
                <a16:creationId xmlns:a16="http://schemas.microsoft.com/office/drawing/2014/main" id="{6E53EAE7-3851-4CE7-BE81-EF90F19EF0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494" name="Straight Connector 17493">
            <a:extLst>
              <a:ext uri="{FF2B5EF4-FFF2-40B4-BE49-F238E27FC236}">
                <a16:creationId xmlns:a16="http://schemas.microsoft.com/office/drawing/2014/main" id="{5C5EFB6A-0AF1-46B2-B103-4AA6C7B310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496" name="Rectangle 17495">
            <a:extLst>
              <a:ext uri="{FF2B5EF4-FFF2-40B4-BE49-F238E27FC236}">
                <a16:creationId xmlns:a16="http://schemas.microsoft.com/office/drawing/2014/main" id="{C4D3E4EC-9CAC-455D-8511-5C0D0BEFCF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98" name="Rectangle 17497">
            <a:extLst>
              <a:ext uri="{FF2B5EF4-FFF2-40B4-BE49-F238E27FC236}">
                <a16:creationId xmlns:a16="http://schemas.microsoft.com/office/drawing/2014/main" id="{3DDF40A7-2316-4304-8880-2FA7451E9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07" y="4953000"/>
            <a:ext cx="12188952"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a:extLst>
              <a:ext uri="{FF2B5EF4-FFF2-40B4-BE49-F238E27FC236}">
                <a16:creationId xmlns:a16="http://schemas.microsoft.com/office/drawing/2014/main" id="{1F057B6C-7AA4-C6F1-0737-060BEF7592AB}"/>
              </a:ext>
            </a:extLst>
          </p:cNvPr>
          <p:cNvSpPr>
            <a:spLocks noGrp="1"/>
          </p:cNvSpPr>
          <p:nvPr>
            <p:ph type="title"/>
          </p:nvPr>
        </p:nvSpPr>
        <p:spPr>
          <a:xfrm>
            <a:off x="1065197" y="5120640"/>
            <a:ext cx="10058400" cy="822960"/>
          </a:xfrm>
        </p:spPr>
        <p:txBody>
          <a:bodyPr vert="horz" lIns="91440" tIns="45720" rIns="91440" bIns="45720" rtlCol="0" anchor="b">
            <a:normAutofit/>
          </a:bodyPr>
          <a:lstStyle/>
          <a:p>
            <a:r>
              <a:rPr lang="en-US" sz="1600" cap="all" dirty="0">
                <a:solidFill>
                  <a:srgbClr val="FFFFFF"/>
                </a:solidFill>
              </a:rPr>
              <a:t>Image :  biome de la </a:t>
            </a:r>
            <a:r>
              <a:rPr lang="en-US" sz="1600" cap="all" dirty="0" err="1">
                <a:solidFill>
                  <a:srgbClr val="FFFFFF"/>
                </a:solidFill>
              </a:rPr>
              <a:t>forêt</a:t>
            </a:r>
            <a:r>
              <a:rPr lang="en-US" sz="1600" cap="all" dirty="0">
                <a:solidFill>
                  <a:srgbClr val="FFFFFF"/>
                </a:solidFill>
              </a:rPr>
              <a:t> </a:t>
            </a:r>
            <a:r>
              <a:rPr lang="en-US" sz="1600" cap="all" dirty="0" err="1">
                <a:solidFill>
                  <a:srgbClr val="FFFFFF"/>
                </a:solidFill>
              </a:rPr>
              <a:t>ancienne</a:t>
            </a:r>
            <a:r>
              <a:rPr lang="en-US" sz="1600" cap="all" dirty="0">
                <a:solidFill>
                  <a:srgbClr val="FFFFFF"/>
                </a:solidFill>
              </a:rPr>
              <a:t>, </a:t>
            </a:r>
            <a:r>
              <a:rPr lang="en-US" sz="1600" i="1" cap="all" dirty="0">
                <a:solidFill>
                  <a:srgbClr val="FFFFFF"/>
                </a:solidFill>
              </a:rPr>
              <a:t>Monster Hunter World</a:t>
            </a:r>
            <a:r>
              <a:rPr lang="en-US" sz="1600" cap="all" dirty="0">
                <a:solidFill>
                  <a:srgbClr val="FFFFFF"/>
                </a:solidFill>
              </a:rPr>
              <a:t> (2018) ; Interface de selection d’un camp.</a:t>
            </a:r>
          </a:p>
        </p:txBody>
      </p:sp>
      <p:pic>
        <p:nvPicPr>
          <p:cNvPr id="17410" name="Picture 2" descr="Monster Hunter World's Ancient Forest is what I always wanted for Zelda |  ResetEra">
            <a:extLst>
              <a:ext uri="{FF2B5EF4-FFF2-40B4-BE49-F238E27FC236}">
                <a16:creationId xmlns:a16="http://schemas.microsoft.com/office/drawing/2014/main" id="{82A6EBBE-4D97-7C83-042A-CDC22FDDE9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57" r="3269"/>
          <a:stretch/>
        </p:blipFill>
        <p:spPr bwMode="auto">
          <a:xfrm>
            <a:off x="20" y="10"/>
            <a:ext cx="7977495" cy="474479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a:extLst>
              <a:ext uri="{FF2B5EF4-FFF2-40B4-BE49-F238E27FC236}">
                <a16:creationId xmlns:a16="http://schemas.microsoft.com/office/drawing/2014/main" id="{3B58D1FE-558F-B21E-E8A9-D944184551D7}"/>
              </a:ext>
            </a:extLst>
          </p:cNvPr>
          <p:cNvPicPr>
            <a:picLocks noChangeAspect="1"/>
          </p:cNvPicPr>
          <p:nvPr/>
        </p:nvPicPr>
        <p:blipFill rotWithShape="1">
          <a:blip r:embed="rId4"/>
          <a:srcRect l="31047" r="21356" b="2"/>
          <a:stretch/>
        </p:blipFill>
        <p:spPr>
          <a:xfrm>
            <a:off x="8138382" y="1965"/>
            <a:ext cx="4053618" cy="4747788"/>
          </a:xfrm>
          <a:prstGeom prst="rect">
            <a:avLst/>
          </a:prstGeom>
        </p:spPr>
      </p:pic>
      <p:sp>
        <p:nvSpPr>
          <p:cNvPr id="17500" name="Rectangle 17499">
            <a:extLst>
              <a:ext uri="{FF2B5EF4-FFF2-40B4-BE49-F238E27FC236}">
                <a16:creationId xmlns:a16="http://schemas.microsoft.com/office/drawing/2014/main" id="{44BD36A9-BAC7-415E-8DDB-4C743838F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7" y="4906176"/>
            <a:ext cx="12188952"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Espace réservé du pied de page 3">
            <a:extLst>
              <a:ext uri="{FF2B5EF4-FFF2-40B4-BE49-F238E27FC236}">
                <a16:creationId xmlns:a16="http://schemas.microsoft.com/office/drawing/2014/main" id="{351B1571-A33F-CF2B-826E-FEC098F816F5}"/>
              </a:ext>
            </a:extLst>
          </p:cNvPr>
          <p:cNvSpPr>
            <a:spLocks noGrp="1"/>
          </p:cNvSpPr>
          <p:nvPr>
            <p:ph type="ftr" sz="quarter" idx="11"/>
          </p:nvPr>
        </p:nvSpPr>
        <p:spPr>
          <a:xfrm>
            <a:off x="3686185" y="6459785"/>
            <a:ext cx="4822804" cy="365125"/>
          </a:xfrm>
        </p:spPr>
        <p:txBody>
          <a:bodyPr vert="horz" lIns="91440" tIns="45720" rIns="91440" bIns="45720" rtlCol="0" anchor="ctr">
            <a:normAutofit/>
          </a:bodyPr>
          <a:lstStyle/>
          <a:p>
            <a:pPr>
              <a:lnSpc>
                <a:spcPct val="90000"/>
              </a:lnSpc>
              <a:spcAft>
                <a:spcPts val="600"/>
              </a:spcAft>
            </a:pPr>
            <a:r>
              <a:rPr lang="en-US" kern="1200" cap="all" baseline="0">
                <a:solidFill>
                  <a:srgbClr val="FFFFFF"/>
                </a:solidFill>
                <a:latin typeface="+mn-lt"/>
                <a:ea typeface="+mn-ea"/>
                <a:cs typeface="+mn-cs"/>
              </a:rPr>
              <a:t>Lucas Friche - Communication au colloque Ces Petites Choses Vidéoludiques - 6-7 Octobre 2022, Lyon</a:t>
            </a:r>
          </a:p>
        </p:txBody>
      </p:sp>
    </p:spTree>
    <p:extLst>
      <p:ext uri="{BB962C8B-B14F-4D97-AF65-F5344CB8AC3E}">
        <p14:creationId xmlns:p14="http://schemas.microsoft.com/office/powerpoint/2010/main" val="300218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Rétrospective">
  <a:themeElements>
    <a:clrScheme name="Rétrospectiv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étrospectiv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étrospective">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1148</TotalTime>
  <Words>5206</Words>
  <Application>Microsoft Office PowerPoint</Application>
  <PresentationFormat>Grand écran</PresentationFormat>
  <Paragraphs>235</Paragraphs>
  <Slides>21</Slides>
  <Notes>21</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21</vt:i4>
      </vt:variant>
    </vt:vector>
  </HeadingPairs>
  <TitlesOfParts>
    <vt:vector size="29" baseType="lpstr">
      <vt:lpstr>Abadi</vt:lpstr>
      <vt:lpstr>Arial</vt:lpstr>
      <vt:lpstr>Calibri</vt:lpstr>
      <vt:lpstr>Calibri Light</vt:lpstr>
      <vt:lpstr>Rubik</vt:lpstr>
      <vt:lpstr>Times</vt:lpstr>
      <vt:lpstr>Wingdings</vt:lpstr>
      <vt:lpstr>Rétrospective</vt:lpstr>
      <vt:lpstr>Le Fast Travel : de grands espaces en petits clics.</vt:lpstr>
      <vt:lpstr>Plan de la communication</vt:lpstr>
      <vt:lpstr>1- Le fast travel : Etat des lieux</vt:lpstr>
      <vt:lpstr>1- Le fast travel : Etat des lieux</vt:lpstr>
      <vt:lpstr>1- Le fast travel : Etat des lieux</vt:lpstr>
      <vt:lpstr>1- Le fast travel : Quels critères ? </vt:lpstr>
      <vt:lpstr>2- Monster Hunter World : voyages rapides en biomes reconnectés. </vt:lpstr>
      <vt:lpstr>Image : capture d’écran de la zone “forêt primitive”, Carte de la « forêt primitive », Monster Hunter 4 Ultimate (2014) </vt:lpstr>
      <vt:lpstr>Image :  biome de la forêt ancienne, Monster Hunter World (2018) ; Interface de selection d’un camp.</vt:lpstr>
      <vt:lpstr>2- Monster Hunter World : voyages rapides en biomes reconnectés.</vt:lpstr>
      <vt:lpstr>2- Monster Hunter World : voyages rapides en biomes reconnectés. </vt:lpstr>
      <vt:lpstr>2- Monster Hunter World : voyages rapides en biomes reconnectés.</vt:lpstr>
      <vt:lpstr>2- Monster Hunter World : voyages rapides en biomes reconnectés.</vt:lpstr>
      <vt:lpstr>2- Monster Hunter World : voyages rapides en biomes reconnectés.</vt:lpstr>
      <vt:lpstr>2- Monster Hunter World : voyages rapides en biomes reconnectés.</vt:lpstr>
      <vt:lpstr>2- Monster Hunter World : voyages rapides en biomes reconnectés.</vt:lpstr>
      <vt:lpstr>3- Conclusion : Le fast travel pour penser la territorialité dans Monster Hunter</vt:lpstr>
      <vt:lpstr>Conclusion – Le fast travel et l’analyse diachronique de Monster Hunter</vt:lpstr>
      <vt:lpstr>4. Conclusion – le fast travel comme ludème et grammaire de l’espace.</vt:lpstr>
      <vt:lpstr>Merci de votre écoute</vt:lpstr>
      <vt:lpstr>Bibliographie partielle :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Lucas Friche</dc:creator>
  <cp:lastModifiedBy>Lucas Friche</cp:lastModifiedBy>
  <cp:revision>554</cp:revision>
  <dcterms:created xsi:type="dcterms:W3CDTF">2022-09-30T08:17:33Z</dcterms:created>
  <dcterms:modified xsi:type="dcterms:W3CDTF">2022-10-04T12:51:55Z</dcterms:modified>
</cp:coreProperties>
</file>