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429"/>
    <a:srgbClr val="455359"/>
    <a:srgbClr val="D4D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110"/>
  </p:normalViewPr>
  <p:slideViewPr>
    <p:cSldViewPr snapToGrid="0">
      <p:cViewPr varScale="1">
        <p:scale>
          <a:sx n="121" d="100"/>
          <a:sy n="121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3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6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0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4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7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0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8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9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9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9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281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6" r:id="rId6"/>
    <p:sldLayoutId id="2147483741" r:id="rId7"/>
    <p:sldLayoutId id="2147483742" r:id="rId8"/>
    <p:sldLayoutId id="2147483743" r:id="rId9"/>
    <p:sldLayoutId id="2147483745" r:id="rId10"/>
    <p:sldLayoutId id="2147483744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6BACA26-DCE5-4FFE-AD82-8EC870DD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bonnement Jeux Vidéo Mag Pas Cher avec le BOUQUET À LA CARTE ePresse.fr">
            <a:extLst>
              <a:ext uri="{FF2B5EF4-FFF2-40B4-BE49-F238E27FC236}">
                <a16:creationId xmlns:a16="http://schemas.microsoft.com/office/drawing/2014/main" id="{B889B934-FA9B-A824-0EE2-1A04C5FCE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 r="-1" b="15982"/>
          <a:stretch/>
        </p:blipFill>
        <p:spPr bwMode="auto">
          <a:xfrm>
            <a:off x="20" y="0"/>
            <a:ext cx="4544546" cy="42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43A950-257F-F77E-D8CE-40525657D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14256"/>
          <a:stretch/>
        </p:blipFill>
        <p:spPr>
          <a:xfrm>
            <a:off x="4628834" y="-3"/>
            <a:ext cx="3732157" cy="4266954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5F9D3AB-061F-40F2-94F2-0F9DCD1B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E311DF-F58D-76DA-49B4-DE4339EA4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9842" y="4571122"/>
            <a:ext cx="6591957" cy="10379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kern="1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 Game magazines’ streaming practices</a:t>
            </a:r>
            <a:endParaRPr lang="fr-FR" sz="330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B29070-FCA4-6B7D-3731-B2E582FDE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842" y="5656702"/>
            <a:ext cx="6591957" cy="525793"/>
          </a:xfrm>
        </p:spPr>
        <p:txBody>
          <a:bodyPr>
            <a:noAutofit/>
          </a:bodyPr>
          <a:lstStyle/>
          <a:p>
            <a:r>
              <a:rPr lang="en-US" sz="2400" i="1" kern="100" dirty="0">
                <a:solidFill>
                  <a:srgbClr val="FFFFFF">
                    <a:alpha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i="1" kern="100" dirty="0">
                <a:solidFill>
                  <a:srgbClr val="FFFFFF">
                    <a:alpha val="75000"/>
                  </a:srgb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 information to entertainment ?</a:t>
            </a:r>
          </a:p>
          <a:p>
            <a:r>
              <a:rPr lang="en-US" b="1" kern="100" dirty="0">
                <a:solidFill>
                  <a:srgbClr val="FFFFFF">
                    <a:alpha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Boris KRYWICKI - Université de Liège, Liège Game Lab</a:t>
            </a:r>
            <a:endParaRPr lang="fr-FR" b="1" dirty="0">
              <a:solidFill>
                <a:srgbClr val="FFFFFF">
                  <a:alpha val="75000"/>
                </a:srgb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46D6DA-4C7A-21E0-CE01-156970259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181" r="2" b="13748"/>
          <a:stretch/>
        </p:blipFill>
        <p:spPr>
          <a:xfrm rot="21600000">
            <a:off x="8457419" y="0"/>
            <a:ext cx="3734578" cy="4219286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0F9BD37-4DB5-4730-821E-01F12FA3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Gadgets on a desk">
            <a:extLst>
              <a:ext uri="{FF2B5EF4-FFF2-40B4-BE49-F238E27FC236}">
                <a16:creationId xmlns:a16="http://schemas.microsoft.com/office/drawing/2014/main" id="{14E73FB1-F85D-9CC6-1D23-F9DEC73CA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73" r="-4" b="18490"/>
          <a:stretch/>
        </p:blipFill>
        <p:spPr>
          <a:xfrm>
            <a:off x="-2" y="4310260"/>
            <a:ext cx="4544568" cy="25472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FE92C5-612F-1A69-60B8-0629720A3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0373" y="4445453"/>
            <a:ext cx="1347746" cy="134774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AD2352-4115-29FB-32F0-929B5266D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297" y="4058461"/>
            <a:ext cx="2166730" cy="21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AD936F5-D47C-418E-957B-E67FE0AB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83D63D-AFF6-450E-9563-88C596AE6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6AD71-390C-4868-A5FB-5EB087437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1BE33D-0E67-4BB0-8A1B-581C9F3C4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428F49-D716-4BA1-9E15-BCC588E9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BCC5AD-75B1-CD67-4354-F310B03C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33547" cy="95847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Corpus</a:t>
            </a:r>
          </a:p>
        </p:txBody>
      </p:sp>
      <p:pic>
        <p:nvPicPr>
          <p:cNvPr id="7" name="Image 6" descr="Une image contenant texte, capture d’écran, Visage humain, vidéo&#10;&#10;Description générée automatiquement">
            <a:extLst>
              <a:ext uri="{FF2B5EF4-FFF2-40B4-BE49-F238E27FC236}">
                <a16:creationId xmlns:a16="http://schemas.microsoft.com/office/drawing/2014/main" id="{124C9CD0-CA58-9DF1-8453-A6197919C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835" b="-1"/>
          <a:stretch/>
        </p:blipFill>
        <p:spPr>
          <a:xfrm>
            <a:off x="4241827" y="619432"/>
            <a:ext cx="3703320" cy="2847165"/>
          </a:xfrm>
          <a:prstGeom prst="rect">
            <a:avLst/>
          </a:prstGeom>
        </p:spPr>
      </p:pic>
      <p:pic>
        <p:nvPicPr>
          <p:cNvPr id="11" name="Image 10" descr="Une image contenant Visage humain, homme, habits, capture d’écran&#10;&#10;Description générée automatiquement">
            <a:extLst>
              <a:ext uri="{FF2B5EF4-FFF2-40B4-BE49-F238E27FC236}">
                <a16:creationId xmlns:a16="http://schemas.microsoft.com/office/drawing/2014/main" id="{A4D53154-29E6-CB31-0A91-010BF8F08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" r="27563" b="-2"/>
          <a:stretch/>
        </p:blipFill>
        <p:spPr>
          <a:xfrm>
            <a:off x="8042503" y="619432"/>
            <a:ext cx="3702973" cy="2847165"/>
          </a:xfrm>
          <a:prstGeom prst="rect">
            <a:avLst/>
          </a:prstGeom>
        </p:spPr>
      </p:pic>
      <p:pic>
        <p:nvPicPr>
          <p:cNvPr id="5" name="Espace réservé du contenu 4" descr="Une image contenant texte, Visage humain, personne, habits&#10;&#10;Description générée automatiquement">
            <a:extLst>
              <a:ext uri="{FF2B5EF4-FFF2-40B4-BE49-F238E27FC236}">
                <a16:creationId xmlns:a16="http://schemas.microsoft.com/office/drawing/2014/main" id="{2CF30F98-FBA5-9CF2-763A-2BA95B0A3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1" r="11334" b="-2"/>
          <a:stretch/>
        </p:blipFill>
        <p:spPr>
          <a:xfrm>
            <a:off x="4241821" y="3562350"/>
            <a:ext cx="3703320" cy="2825496"/>
          </a:xfrm>
          <a:prstGeom prst="rect">
            <a:avLst/>
          </a:prstGeom>
        </p:spPr>
      </p:pic>
      <p:pic>
        <p:nvPicPr>
          <p:cNvPr id="13" name="Image 12" descr="Une image contenant personne, oiseau, capture d’écran, habits&#10;&#10;Description générée automatiquement">
            <a:extLst>
              <a:ext uri="{FF2B5EF4-FFF2-40B4-BE49-F238E27FC236}">
                <a16:creationId xmlns:a16="http://schemas.microsoft.com/office/drawing/2014/main" id="{D696A6DC-0594-CF1B-FDCB-2BA850F481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54" r="-2" b="-2"/>
          <a:stretch/>
        </p:blipFill>
        <p:spPr>
          <a:xfrm>
            <a:off x="8037116" y="3562351"/>
            <a:ext cx="3702973" cy="2825496"/>
          </a:xfrm>
          <a:prstGeom prst="rect">
            <a:avLst/>
          </a:prstGeom>
        </p:spPr>
      </p:pic>
      <p:pic>
        <p:nvPicPr>
          <p:cNvPr id="21" name="Espace réservé du contenu 20" descr="Une image contenant Visage humain, texte, homme, habits&#10;&#10;Description générée automatiquement">
            <a:extLst>
              <a:ext uri="{FF2B5EF4-FFF2-40B4-BE49-F238E27FC236}">
                <a16:creationId xmlns:a16="http://schemas.microsoft.com/office/drawing/2014/main" id="{FD45EB04-A842-8F7A-A18F-0CD098071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3373"/>
          <a:stretch/>
        </p:blipFill>
        <p:spPr>
          <a:xfrm>
            <a:off x="446533" y="3551501"/>
            <a:ext cx="3568205" cy="2825496"/>
          </a:xfr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5843A35-726D-36FC-78A6-B8A53D6A15F8}"/>
              </a:ext>
            </a:extLst>
          </p:cNvPr>
          <p:cNvSpPr txBox="1"/>
          <p:nvPr/>
        </p:nvSpPr>
        <p:spPr>
          <a:xfrm>
            <a:off x="581192" y="1842899"/>
            <a:ext cx="2821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chemeClr val="bg1"/>
                </a:solidFill>
              </a:rPr>
              <a:t>Daily </a:t>
            </a:r>
            <a:r>
              <a:rPr lang="fr-FR" dirty="0" err="1">
                <a:solidFill>
                  <a:schemeClr val="bg1"/>
                </a:solidFill>
              </a:rPr>
              <a:t>watch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Gautoz</a:t>
            </a:r>
            <a:r>
              <a:rPr lang="fr-FR" dirty="0">
                <a:solidFill>
                  <a:schemeClr val="bg1"/>
                </a:solidFill>
              </a:rPr>
              <a:t>, Jeux Vidéo Magazine, Gâchette Gauche (</a:t>
            </a:r>
            <a:r>
              <a:rPr lang="fr-FR" i="1" dirty="0">
                <a:solidFill>
                  <a:schemeClr val="bg1"/>
                </a:solidFill>
              </a:rPr>
              <a:t>Libération</a:t>
            </a:r>
            <a:r>
              <a:rPr lang="fr-FR" dirty="0">
                <a:solidFill>
                  <a:schemeClr val="bg1"/>
                </a:solidFill>
              </a:rPr>
              <a:t>), JV Le </a:t>
            </a:r>
            <a:r>
              <a:rPr lang="fr-FR" dirty="0" err="1">
                <a:solidFill>
                  <a:schemeClr val="bg1"/>
                </a:solidFill>
              </a:rPr>
              <a:t>Mag</a:t>
            </a:r>
            <a:r>
              <a:rPr lang="fr-FR" dirty="0">
                <a:solidFill>
                  <a:schemeClr val="bg1"/>
                </a:solidFill>
              </a:rPr>
              <a:t>, Canard PC</a:t>
            </a:r>
          </a:p>
        </p:txBody>
      </p:sp>
    </p:spTree>
    <p:extLst>
      <p:ext uri="{BB962C8B-B14F-4D97-AF65-F5344CB8AC3E}">
        <p14:creationId xmlns:p14="http://schemas.microsoft.com/office/powerpoint/2010/main" val="4037899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8" descr="Une image contenant Visage humain, homme, habits, capture d’écran&#10;&#10;Description générée automatiquement">
            <a:extLst>
              <a:ext uri="{FF2B5EF4-FFF2-40B4-BE49-F238E27FC236}">
                <a16:creationId xmlns:a16="http://schemas.microsoft.com/office/drawing/2014/main" id="{846A0733-7E06-1513-9810-197ED033E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9" y="872825"/>
            <a:ext cx="5331481" cy="2772369"/>
          </a:xfrm>
          <a:prstGeom prst="rect">
            <a:avLst/>
          </a:prstGeom>
        </p:spPr>
      </p:pic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Visage humain, texte, homme, habits&#10;&#10;Description générée automatiquement">
            <a:extLst>
              <a:ext uri="{FF2B5EF4-FFF2-40B4-BE49-F238E27FC236}">
                <a16:creationId xmlns:a16="http://schemas.microsoft.com/office/drawing/2014/main" id="{08125662-BEDC-7E1E-E204-7AD858246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5" y="799519"/>
            <a:ext cx="5331478" cy="29189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2FDD32-5F02-C6FB-8FF5-50333192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en-US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Interactivity and horizontality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679455-5BB5-42F6-A282-605E47B59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596992"/>
            <a:ext cx="7240909" cy="16070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US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aying attention to messages sent by viewers in chat</a:t>
            </a:r>
            <a:r>
              <a:rPr lang="fr-BE">
                <a:solidFill>
                  <a:srgbClr val="FFFFFF"/>
                </a:solidFill>
                <a:effectLst/>
              </a:rPr>
              <a:t> </a:t>
            </a:r>
          </a:p>
          <a:p>
            <a:r>
              <a:rPr lang="nl-BE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Viewers as central (“Le Club” by Jeux Vidéo Magazine) or peripherical (Gâchette gauche)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6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B8B443-55B2-EA01-080F-DEB71456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00930"/>
            <a:ext cx="3568661" cy="2256390"/>
          </a:xfrm>
        </p:spPr>
        <p:txBody>
          <a:bodyPr anchor="ctr">
            <a:normAutofit/>
          </a:bodyPr>
          <a:lstStyle/>
          <a:p>
            <a:r>
              <a:rPr lang="fr-FR" dirty="0"/>
              <a:t>Entertainment and Support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933461-322E-1C16-48B7-6D9917C6A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800930"/>
            <a:ext cx="7183597" cy="2256390"/>
          </a:xfrm>
        </p:spPr>
        <p:txBody>
          <a:bodyPr>
            <a:normAutofit fontScale="92500"/>
          </a:bodyPr>
          <a:lstStyle/>
          <a:p>
            <a:pPr algn="just">
              <a:buClr>
                <a:srgbClr val="EF9B14"/>
              </a:buClr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Twitch broadcasts as complements to printed magazines,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 publication</a:t>
            </a:r>
            <a:r>
              <a:rPr lang="fr-BE" dirty="0">
                <a:effectLst/>
              </a:rPr>
              <a:t> </a:t>
            </a:r>
          </a:p>
          <a:p>
            <a:pPr algn="just">
              <a:buClr>
                <a:srgbClr val="EF9B14"/>
              </a:buClr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Product of appeal : Canard PC’s show relies on investigations published in the magazine to launch live debates between its </a:t>
            </a:r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journalists</a:t>
            </a:r>
          </a:p>
          <a:p>
            <a:pPr algn="just">
              <a:buClr>
                <a:srgbClr val="EF9B14"/>
              </a:buClr>
            </a:pPr>
            <a:r>
              <a:rPr lang="nl-BE" dirty="0">
                <a:latin typeface="Calibri" panose="020F0502020204030204" pitchFamily="34" charset="0"/>
              </a:rPr>
              <a:t>Showcase 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each guest editor invited in “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Gâchette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Gauche” is given a sequence to highlight the contents of their monthly issue</a:t>
            </a:r>
            <a:r>
              <a:rPr lang="fr-BE" dirty="0">
                <a:effectLst/>
              </a:rPr>
              <a:t> </a:t>
            </a:r>
            <a:endParaRPr lang="fr-FR" dirty="0"/>
          </a:p>
        </p:txBody>
      </p:sp>
      <p:pic>
        <p:nvPicPr>
          <p:cNvPr id="7" name="Image 6" descr="Une image contenant texte, Visage humain, capture d’écran, Prospectus&#10;&#10;Description générée automatiquement">
            <a:extLst>
              <a:ext uri="{FF2B5EF4-FFF2-40B4-BE49-F238E27FC236}">
                <a16:creationId xmlns:a16="http://schemas.microsoft.com/office/drawing/2014/main" id="{9B115165-D554-3808-18CC-B8C5BD5AB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843" y="3525614"/>
            <a:ext cx="5484624" cy="2934273"/>
          </a:xfrm>
          <a:prstGeom prst="rect">
            <a:avLst/>
          </a:prstGeom>
        </p:spPr>
      </p:pic>
      <p:pic>
        <p:nvPicPr>
          <p:cNvPr id="5" name="Image 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C794D06B-E30C-D0C2-89B4-2B5371A8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99" y="3525614"/>
            <a:ext cx="5489646" cy="28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 descr="Une image contenant capture d’écran, Visage humain, dessin humoristique, Jeu PC&#10;&#10;Description générée automatiquement">
            <a:extLst>
              <a:ext uri="{FF2B5EF4-FFF2-40B4-BE49-F238E27FC236}">
                <a16:creationId xmlns:a16="http://schemas.microsoft.com/office/drawing/2014/main" id="{6B51C8D5-55B8-5968-8173-E40005FCC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285" y="425060"/>
            <a:ext cx="5331481" cy="3225545"/>
          </a:xfrm>
          <a:prstGeom prst="rect">
            <a:avLst/>
          </a:prstGeom>
        </p:spPr>
      </p:pic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capture d’écran, Logiciel multimédia, Logiciel de graphisme&#10;&#10;Description générée automatiquement">
            <a:extLst>
              <a:ext uri="{FF2B5EF4-FFF2-40B4-BE49-F238E27FC236}">
                <a16:creationId xmlns:a16="http://schemas.microsoft.com/office/drawing/2014/main" id="{4559C4AF-44D5-0A1D-5D71-7B7A68364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4" y="447234"/>
            <a:ext cx="5326965" cy="3435892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76D9D1-DF54-11B4-C0D9-A7F6D654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Entertainment and Support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2F5B6E-CA0D-A21F-AA1D-BEDC9F9B1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596992"/>
            <a:ext cx="7240909" cy="160701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ditorial </a:t>
            </a: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is shown </a:t>
            </a: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publication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Choosing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the magazine cover</a:t>
            </a:r>
            <a:r>
              <a:rPr lang="fr-BE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fr-BE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live broadcast</a:t>
            </a:r>
            <a:endParaRPr lang="fr-BE" sz="180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ediscovering the games analyzed in the forthcoming book</a:t>
            </a:r>
            <a:endParaRPr lang="fr-BE" sz="180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Desacralizing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everyday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life and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integrating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readers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BE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editorial</a:t>
            </a:r>
            <a:r>
              <a:rPr lang="fr-BE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process </a:t>
            </a:r>
          </a:p>
          <a:p>
            <a:pPr algn="just">
              <a:lnSpc>
                <a:spcPct val="100000"/>
              </a:lnSpc>
            </a:pPr>
            <a:endParaRPr lang="fr-FR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397B67-9E30-199B-3DC1-CFC136658404}"/>
              </a:ext>
            </a:extLst>
          </p:cNvPr>
          <p:cNvSpPr txBox="1"/>
          <p:nvPr/>
        </p:nvSpPr>
        <p:spPr>
          <a:xfrm>
            <a:off x="442782" y="3912389"/>
            <a:ext cx="4852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We're looking for the game that will be on the cover of issue 101</a:t>
            </a:r>
            <a:r>
              <a:rPr lang="fr-BE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06A885-55AE-F798-B077-F7ACE51B0E15}"/>
              </a:ext>
            </a:extLst>
          </p:cNvPr>
          <p:cNvSpPr txBox="1"/>
          <p:nvPr/>
        </p:nvSpPr>
        <p:spPr>
          <a:xfrm>
            <a:off x="679600" y="5938054"/>
            <a:ext cx="335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JV Le </a:t>
            </a:r>
            <a:r>
              <a:rPr lang="fr-FR" i="1" dirty="0" err="1">
                <a:solidFill>
                  <a:schemeClr val="bg1"/>
                </a:solidFill>
              </a:rPr>
              <a:t>Mag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as a </a:t>
            </a:r>
            <a:r>
              <a:rPr lang="fr-FR" dirty="0" err="1">
                <a:solidFill>
                  <a:schemeClr val="bg1"/>
                </a:solidFill>
              </a:rPr>
              <a:t>counter-example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8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 descr="Une image contenant Visage humain, personne, habits, mammifère&#10;&#10;Description générée automatiquement">
            <a:extLst>
              <a:ext uri="{FF2B5EF4-FFF2-40B4-BE49-F238E27FC236}">
                <a16:creationId xmlns:a16="http://schemas.microsoft.com/office/drawing/2014/main" id="{37CAC001-CFEA-BB50-BBD7-5323727B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9" y="679559"/>
            <a:ext cx="5331481" cy="31589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Visage humain, habits, capture d’écran&#10;&#10;Description générée automatiquement">
            <a:extLst>
              <a:ext uri="{FF2B5EF4-FFF2-40B4-BE49-F238E27FC236}">
                <a16:creationId xmlns:a16="http://schemas.microsoft.com/office/drawing/2014/main" id="{6ACC58D2-FB36-30EF-11A3-5F2107B8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5" y="541064"/>
            <a:ext cx="4404990" cy="34358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6802C4-0D3E-7FEE-A87C-FA083104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en-US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the spectacular and staging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A2A674-8E6B-78EF-DD75-19E3F806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446589"/>
            <a:ext cx="7240909" cy="184438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Jeux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Vidéo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Magazine ; creating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"original" content about the work it's focusing on, seeking, of course, to benefit in turn from the "mediatic capital" (</a:t>
            </a:r>
            <a:r>
              <a:rPr lang="en-US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Marchietti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1997: 26) of an highlighted game</a:t>
            </a:r>
            <a:r>
              <a:rPr lang="fr-B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fr-FR" dirty="0">
                <a:solidFill>
                  <a:srgbClr val="FFFFFF"/>
                </a:solidFill>
              </a:rPr>
              <a:t>Canard PC : </a:t>
            </a:r>
            <a:r>
              <a:rPr lang="fr-FR" dirty="0" err="1">
                <a:solidFill>
                  <a:srgbClr val="FFFFFF"/>
                </a:solidFill>
              </a:rPr>
              <a:t>creating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its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own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events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relating</a:t>
            </a:r>
            <a:r>
              <a:rPr lang="fr-FR" dirty="0">
                <a:solidFill>
                  <a:srgbClr val="FFFFFF"/>
                </a:solidFill>
              </a:rPr>
              <a:t> to the </a:t>
            </a:r>
            <a:r>
              <a:rPr lang="fr-FR" dirty="0" err="1">
                <a:solidFill>
                  <a:srgbClr val="FFFFFF"/>
                </a:solidFill>
              </a:rPr>
              <a:t>internal</a:t>
            </a:r>
            <a:r>
              <a:rPr lang="fr-FR" dirty="0">
                <a:solidFill>
                  <a:srgbClr val="FFFFFF"/>
                </a:solidFill>
              </a:rPr>
              <a:t> life of the publication .</a:t>
            </a:r>
          </a:p>
          <a:p>
            <a:pPr algn="just"/>
            <a:r>
              <a:rPr lang="fr-FR" dirty="0">
                <a:solidFill>
                  <a:srgbClr val="FFFFFF"/>
                </a:solidFill>
              </a:rPr>
              <a:t>JV Le </a:t>
            </a:r>
            <a:r>
              <a:rPr lang="fr-FR" dirty="0" err="1">
                <a:solidFill>
                  <a:schemeClr val="bg1"/>
                </a:solidFill>
              </a:rPr>
              <a:t>Mag</a:t>
            </a:r>
            <a:r>
              <a:rPr lang="fr-FR" dirty="0">
                <a:solidFill>
                  <a:schemeClr val="bg1"/>
                </a:solidFill>
              </a:rPr>
              <a:t> :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giving a participatory funding campaign a final boost</a:t>
            </a:r>
            <a:r>
              <a:rPr lang="fr-BE" dirty="0">
                <a:solidFill>
                  <a:schemeClr val="bg1"/>
                </a:solidFill>
                <a:effectLst/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713DBE-6930-05FC-6732-E8433D0905EC}"/>
              </a:ext>
            </a:extLst>
          </p:cNvPr>
          <p:cNvSpPr txBox="1"/>
          <p:nvPr/>
        </p:nvSpPr>
        <p:spPr>
          <a:xfrm>
            <a:off x="679600" y="3845085"/>
            <a:ext cx="4858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broadcast: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Reveal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new Canard PC Editor-in-Chief</a:t>
            </a:r>
          </a:p>
        </p:txBody>
      </p:sp>
    </p:spTree>
    <p:extLst>
      <p:ext uri="{BB962C8B-B14F-4D97-AF65-F5344CB8AC3E}">
        <p14:creationId xmlns:p14="http://schemas.microsoft.com/office/powerpoint/2010/main" val="4166684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08581-279A-478B-83DD-945E4CB3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40D98-2DD7-4DBC-9170-584D5BA2D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750722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F5A787-B406-4A79-B561-57041C4B0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02F964-A06A-EAD1-5EE4-4A52AD19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4" y="1131195"/>
            <a:ext cx="7032916" cy="1247938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Building the </a:t>
            </a:r>
            <a:r>
              <a:rPr lang="fr-FR" b="1" dirty="0" err="1">
                <a:solidFill>
                  <a:srgbClr val="FFFFFF"/>
                </a:solidFill>
              </a:rPr>
              <a:t>spectacular</a:t>
            </a:r>
            <a:r>
              <a:rPr lang="fr-FR" b="1" dirty="0">
                <a:solidFill>
                  <a:srgbClr val="FFFFFF"/>
                </a:solidFill>
              </a:rPr>
              <a:t> and </a:t>
            </a:r>
            <a:r>
              <a:rPr lang="fr-FR" b="1" dirty="0" err="1">
                <a:solidFill>
                  <a:srgbClr val="FFFFFF"/>
                </a:solidFill>
              </a:rPr>
              <a:t>staging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F6DF1-644A-5A22-7BB0-4C4457361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83" y="2438400"/>
            <a:ext cx="6855115" cy="349574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1800" dirty="0">
                <a:solidFill>
                  <a:srgbClr val="FFFFFF"/>
                </a:solidFill>
              </a:rPr>
              <a:t>« </a:t>
            </a:r>
            <a:r>
              <a:rPr lang="fr-FR" sz="1800" i="1" dirty="0" err="1">
                <a:solidFill>
                  <a:srgbClr val="FFFFFF"/>
                </a:solidFill>
              </a:rPr>
              <a:t>We</a:t>
            </a:r>
            <a:r>
              <a:rPr lang="fr-FR" sz="1800" i="1" dirty="0">
                <a:solidFill>
                  <a:srgbClr val="FFFFFF"/>
                </a:solidFill>
              </a:rPr>
              <a:t> come </a:t>
            </a:r>
            <a:r>
              <a:rPr lang="fr-FR" sz="1800" i="1" dirty="0" err="1">
                <a:solidFill>
                  <a:srgbClr val="FFFFFF"/>
                </a:solidFill>
              </a:rPr>
              <a:t>from</a:t>
            </a:r>
            <a:r>
              <a:rPr lang="fr-FR" sz="1800" i="1" dirty="0">
                <a:solidFill>
                  <a:srgbClr val="FFFFFF"/>
                </a:solidFill>
              </a:rPr>
              <a:t> a </a:t>
            </a:r>
            <a:r>
              <a:rPr lang="fr-FR" sz="1800" i="1" dirty="0" err="1">
                <a:solidFill>
                  <a:srgbClr val="FFFFFF"/>
                </a:solidFill>
              </a:rPr>
              <a:t>paper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press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where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we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were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just</a:t>
            </a:r>
            <a:r>
              <a:rPr lang="fr-FR" sz="1800" i="1" dirty="0">
                <a:solidFill>
                  <a:srgbClr val="FFFFFF"/>
                </a:solidFill>
              </a:rPr>
              <a:t> signatures at the </a:t>
            </a:r>
            <a:r>
              <a:rPr lang="fr-FR" sz="1800" i="1" dirty="0" err="1">
                <a:solidFill>
                  <a:srgbClr val="FFFFFF"/>
                </a:solidFill>
              </a:rPr>
              <a:t>bottom</a:t>
            </a:r>
            <a:r>
              <a:rPr lang="fr-FR" sz="1800" i="1" dirty="0">
                <a:solidFill>
                  <a:srgbClr val="FFFFFF"/>
                </a:solidFill>
              </a:rPr>
              <a:t> of articles, and </a:t>
            </a:r>
            <a:r>
              <a:rPr lang="fr-FR" sz="1800" i="1" dirty="0" err="1">
                <a:solidFill>
                  <a:srgbClr val="FFFFFF"/>
                </a:solidFill>
              </a:rPr>
              <a:t>nowadays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we</a:t>
            </a:r>
            <a:r>
              <a:rPr lang="fr-FR" sz="1800" i="1" dirty="0">
                <a:solidFill>
                  <a:srgbClr val="FFFFFF"/>
                </a:solidFill>
              </a:rPr>
              <a:t> carry </a:t>
            </a:r>
            <a:r>
              <a:rPr lang="fr-FR" sz="1800" i="1" dirty="0" err="1">
                <a:solidFill>
                  <a:srgbClr val="FFFFFF"/>
                </a:solidFill>
              </a:rPr>
              <a:t>projects</a:t>
            </a:r>
            <a:r>
              <a:rPr lang="fr-FR" sz="1800" i="1" dirty="0">
                <a:solidFill>
                  <a:srgbClr val="FFFFFF"/>
                </a:solidFill>
              </a:rPr>
              <a:t> in </a:t>
            </a:r>
            <a:r>
              <a:rPr lang="fr-FR" sz="1800" i="1" dirty="0" err="1">
                <a:solidFill>
                  <a:srgbClr val="FFFFFF"/>
                </a:solidFill>
              </a:rPr>
              <a:t>terms</a:t>
            </a:r>
            <a:r>
              <a:rPr lang="fr-FR" sz="1800" i="1" dirty="0">
                <a:solidFill>
                  <a:srgbClr val="FFFFFF"/>
                </a:solidFill>
              </a:rPr>
              <a:t> of image. </a:t>
            </a:r>
            <a:r>
              <a:rPr lang="fr-FR" sz="1800" i="1" dirty="0" err="1">
                <a:solidFill>
                  <a:srgbClr val="FFFFFF"/>
                </a:solidFill>
              </a:rPr>
              <a:t>There's</a:t>
            </a:r>
            <a:r>
              <a:rPr lang="fr-FR" sz="1800" i="1" dirty="0">
                <a:solidFill>
                  <a:srgbClr val="FFFFFF"/>
                </a:solidFill>
              </a:rPr>
              <a:t> a shift happening </a:t>
            </a:r>
            <a:r>
              <a:rPr lang="fr-FR" sz="1800" i="1" dirty="0" err="1">
                <a:solidFill>
                  <a:srgbClr val="FFFFFF"/>
                </a:solidFill>
              </a:rPr>
              <a:t>here</a:t>
            </a:r>
            <a:r>
              <a:rPr lang="fr-FR" sz="1800" i="1" dirty="0">
                <a:solidFill>
                  <a:srgbClr val="FFFFFF"/>
                </a:solidFill>
              </a:rPr>
              <a:t>. In the magazines of the 1990s, </a:t>
            </a:r>
            <a:r>
              <a:rPr lang="fr-FR" sz="1800" i="1" dirty="0" err="1">
                <a:solidFill>
                  <a:srgbClr val="FFFFFF"/>
                </a:solidFill>
              </a:rPr>
              <a:t>there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were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already</a:t>
            </a:r>
            <a:r>
              <a:rPr lang="fr-FR" sz="1800" i="1" dirty="0">
                <a:solidFill>
                  <a:srgbClr val="FFFFFF"/>
                </a:solidFill>
              </a:rPr>
              <a:t> trombinoscopes, the </a:t>
            </a:r>
            <a:r>
              <a:rPr lang="fr-FR" sz="1800" i="1" dirty="0" err="1">
                <a:solidFill>
                  <a:srgbClr val="FFFFFF"/>
                </a:solidFill>
              </a:rPr>
              <a:t>equivalent</a:t>
            </a:r>
            <a:r>
              <a:rPr lang="fr-FR" sz="1800" i="1" dirty="0">
                <a:solidFill>
                  <a:srgbClr val="FFFFFF"/>
                </a:solidFill>
              </a:rPr>
              <a:t> of </a:t>
            </a:r>
            <a:r>
              <a:rPr lang="fr-FR" sz="1800" i="1" dirty="0" err="1">
                <a:solidFill>
                  <a:srgbClr val="FFFFFF"/>
                </a:solidFill>
              </a:rPr>
              <a:t>Youtube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before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Youtube</a:t>
            </a:r>
            <a:r>
              <a:rPr lang="fr-FR" sz="1800" i="1" dirty="0">
                <a:solidFill>
                  <a:srgbClr val="FFFFFF"/>
                </a:solidFill>
              </a:rPr>
              <a:t>. </a:t>
            </a:r>
            <a:r>
              <a:rPr lang="fr-FR" sz="1800" i="1" dirty="0" err="1">
                <a:solidFill>
                  <a:srgbClr val="FFFFFF"/>
                </a:solidFill>
              </a:rPr>
              <a:t>That's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what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you're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going</a:t>
            </a:r>
            <a:r>
              <a:rPr lang="fr-FR" sz="1800" i="1" dirty="0">
                <a:solidFill>
                  <a:srgbClr val="FFFFFF"/>
                </a:solidFill>
              </a:rPr>
              <a:t> to </a:t>
            </a:r>
            <a:r>
              <a:rPr lang="fr-FR" sz="1800" i="1" dirty="0" err="1">
                <a:solidFill>
                  <a:srgbClr val="FFFFFF"/>
                </a:solidFill>
              </a:rPr>
              <a:t>build</a:t>
            </a:r>
            <a:r>
              <a:rPr lang="fr-FR" sz="1800" i="1" dirty="0">
                <a:solidFill>
                  <a:srgbClr val="FFFFFF"/>
                </a:solidFill>
              </a:rPr>
              <a:t> a </a:t>
            </a:r>
            <a:r>
              <a:rPr lang="fr-FR" sz="1800" i="1" dirty="0" err="1">
                <a:solidFill>
                  <a:srgbClr val="FFFFFF"/>
                </a:solidFill>
              </a:rPr>
              <a:t>community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around</a:t>
            </a:r>
            <a:r>
              <a:rPr lang="fr-FR" sz="1800" i="1" dirty="0">
                <a:solidFill>
                  <a:srgbClr val="FFFFFF"/>
                </a:solidFill>
              </a:rPr>
              <a:t>. </a:t>
            </a:r>
            <a:r>
              <a:rPr lang="fr-FR" sz="1800" i="1" dirty="0" err="1">
                <a:solidFill>
                  <a:srgbClr val="FFFFFF"/>
                </a:solidFill>
              </a:rPr>
              <a:t>There's</a:t>
            </a:r>
            <a:r>
              <a:rPr lang="fr-FR" sz="1800" i="1" dirty="0">
                <a:solidFill>
                  <a:srgbClr val="FFFFFF"/>
                </a:solidFill>
              </a:rPr>
              <a:t> a </a:t>
            </a:r>
            <a:r>
              <a:rPr lang="fr-FR" sz="1800" i="1" dirty="0" err="1">
                <a:solidFill>
                  <a:srgbClr val="FFFFFF"/>
                </a:solidFill>
              </a:rPr>
              <a:t>very</a:t>
            </a:r>
            <a:r>
              <a:rPr lang="fr-FR" sz="1800" i="1" dirty="0">
                <a:solidFill>
                  <a:srgbClr val="FFFFFF"/>
                </a:solidFill>
              </a:rPr>
              <a:t> cold </a:t>
            </a:r>
            <a:r>
              <a:rPr lang="fr-FR" sz="1800" i="1" dirty="0" err="1">
                <a:solidFill>
                  <a:srgbClr val="FFFFFF"/>
                </a:solidFill>
              </a:rPr>
              <a:t>side</a:t>
            </a:r>
            <a:r>
              <a:rPr lang="fr-FR" sz="1800" i="1" dirty="0">
                <a:solidFill>
                  <a:srgbClr val="FFFFFF"/>
                </a:solidFill>
              </a:rPr>
              <a:t> to magazine </a:t>
            </a:r>
            <a:r>
              <a:rPr lang="fr-FR" sz="1800" i="1" dirty="0" err="1">
                <a:solidFill>
                  <a:srgbClr val="FFFFFF"/>
                </a:solidFill>
              </a:rPr>
              <a:t>writing</a:t>
            </a:r>
            <a:r>
              <a:rPr lang="fr-FR" sz="1800" i="1" dirty="0">
                <a:solidFill>
                  <a:srgbClr val="FFFFFF"/>
                </a:solidFill>
              </a:rPr>
              <a:t>, and </a:t>
            </a:r>
            <a:r>
              <a:rPr lang="fr-FR" sz="1800" i="1" dirty="0" err="1">
                <a:solidFill>
                  <a:srgbClr val="FFFFFF"/>
                </a:solidFill>
              </a:rPr>
              <a:t>video</a:t>
            </a:r>
            <a:r>
              <a:rPr lang="fr-FR" sz="1800" i="1" dirty="0">
                <a:solidFill>
                  <a:srgbClr val="FFFFFF"/>
                </a:solidFill>
              </a:rPr>
              <a:t> can </a:t>
            </a:r>
            <a:r>
              <a:rPr lang="fr-FR" sz="1800" i="1" dirty="0" err="1">
                <a:solidFill>
                  <a:srgbClr val="FFFFFF"/>
                </a:solidFill>
              </a:rPr>
              <a:t>make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you</a:t>
            </a:r>
            <a:r>
              <a:rPr lang="fr-FR" sz="1800" i="1" dirty="0">
                <a:solidFill>
                  <a:srgbClr val="FFFFFF"/>
                </a:solidFill>
              </a:rPr>
              <a:t> more </a:t>
            </a:r>
            <a:r>
              <a:rPr lang="fr-FR" sz="1800" i="1" dirty="0" err="1">
                <a:solidFill>
                  <a:srgbClr val="FFFFFF"/>
                </a:solidFill>
              </a:rPr>
              <a:t>human</a:t>
            </a:r>
            <a:r>
              <a:rPr lang="fr-FR" sz="1800" i="1" dirty="0">
                <a:solidFill>
                  <a:srgbClr val="FFFFFF"/>
                </a:solidFill>
              </a:rPr>
              <a:t> </a:t>
            </a:r>
            <a:r>
              <a:rPr lang="fr-FR" sz="1800" dirty="0">
                <a:solidFill>
                  <a:srgbClr val="FFFFFF"/>
                </a:solidFill>
              </a:rPr>
              <a:t>». </a:t>
            </a:r>
            <a:r>
              <a:rPr lang="fr-FR" sz="1800" b="1" dirty="0">
                <a:solidFill>
                  <a:srgbClr val="FFFFFF"/>
                </a:solidFill>
              </a:rPr>
              <a:t>Sylvain </a:t>
            </a:r>
            <a:r>
              <a:rPr lang="fr-FR" sz="1800" b="1" dirty="0" err="1">
                <a:solidFill>
                  <a:srgbClr val="FFFFFF"/>
                </a:solidFill>
              </a:rPr>
              <a:t>Tastet</a:t>
            </a:r>
            <a:r>
              <a:rPr lang="fr-FR" sz="1800" b="1" dirty="0">
                <a:solidFill>
                  <a:srgbClr val="FFFFFF"/>
                </a:solidFill>
              </a:rPr>
              <a:t>, </a:t>
            </a:r>
            <a:r>
              <a:rPr lang="fr-FR" sz="1800" b="1" dirty="0" err="1">
                <a:solidFill>
                  <a:srgbClr val="FFFFFF"/>
                </a:solidFill>
              </a:rPr>
              <a:t>video</a:t>
            </a:r>
            <a:r>
              <a:rPr lang="fr-FR" sz="1800" b="1" dirty="0">
                <a:solidFill>
                  <a:srgbClr val="FFFFFF"/>
                </a:solidFill>
              </a:rPr>
              <a:t> </a:t>
            </a:r>
            <a:r>
              <a:rPr lang="fr-FR" sz="1800" b="1" dirty="0" err="1">
                <a:solidFill>
                  <a:srgbClr val="FFFFFF"/>
                </a:solidFill>
              </a:rPr>
              <a:t>game</a:t>
            </a:r>
            <a:r>
              <a:rPr lang="fr-FR" sz="1800" b="1" dirty="0">
                <a:solidFill>
                  <a:srgbClr val="FFFFFF"/>
                </a:solidFill>
              </a:rPr>
              <a:t> </a:t>
            </a:r>
            <a:r>
              <a:rPr lang="fr-FR" sz="1800" b="1" dirty="0" err="1">
                <a:solidFill>
                  <a:srgbClr val="FFFFFF"/>
                </a:solidFill>
              </a:rPr>
              <a:t>journalist</a:t>
            </a:r>
            <a:endParaRPr lang="fr-FR" sz="1800" b="1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18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solidFill>
                  <a:srgbClr val="FFFFFF"/>
                </a:solidFill>
              </a:rPr>
              <a:t>« </a:t>
            </a:r>
            <a:r>
              <a:rPr lang="fr-FR" sz="1800" i="1" dirty="0">
                <a:solidFill>
                  <a:srgbClr val="FFFFFF"/>
                </a:solidFill>
              </a:rPr>
              <a:t>Streaming </a:t>
            </a:r>
            <a:r>
              <a:rPr lang="fr-FR" sz="1800" i="1" dirty="0" err="1">
                <a:solidFill>
                  <a:srgbClr val="FFFFFF"/>
                </a:solidFill>
              </a:rPr>
              <a:t>was</a:t>
            </a:r>
            <a:r>
              <a:rPr lang="fr-FR" sz="1800" i="1" dirty="0">
                <a:solidFill>
                  <a:srgbClr val="FFFFFF"/>
                </a:solidFill>
              </a:rPr>
              <a:t> a </a:t>
            </a:r>
            <a:r>
              <a:rPr lang="fr-FR" sz="1800" i="1" dirty="0" err="1">
                <a:solidFill>
                  <a:srgbClr val="FFFFFF"/>
                </a:solidFill>
              </a:rPr>
              <a:t>natural</a:t>
            </a:r>
            <a:r>
              <a:rPr lang="fr-FR" sz="1800" i="1" dirty="0">
                <a:solidFill>
                  <a:srgbClr val="FFFFFF"/>
                </a:solidFill>
              </a:rPr>
              <a:t> extension of the </a:t>
            </a:r>
            <a:r>
              <a:rPr lang="fr-FR" sz="1800" i="1" dirty="0" err="1">
                <a:solidFill>
                  <a:srgbClr val="FFFFFF"/>
                </a:solidFill>
              </a:rPr>
              <a:t>comic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strip</a:t>
            </a:r>
            <a:r>
              <a:rPr lang="fr-FR" sz="1800" i="1" dirty="0">
                <a:solidFill>
                  <a:srgbClr val="FFFFFF"/>
                </a:solidFill>
              </a:rPr>
              <a:t> boxes in [the </a:t>
            </a:r>
            <a:r>
              <a:rPr lang="fr-FR" sz="1800" i="1" dirty="0" err="1">
                <a:solidFill>
                  <a:srgbClr val="FFFFFF"/>
                </a:solidFill>
              </a:rPr>
              <a:t>video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game</a:t>
            </a:r>
            <a:r>
              <a:rPr lang="fr-FR" sz="1800" i="1" dirty="0">
                <a:solidFill>
                  <a:srgbClr val="FFFFFF"/>
                </a:solidFill>
              </a:rPr>
              <a:t> magazine] Joystick </a:t>
            </a:r>
            <a:r>
              <a:rPr lang="fr-FR" sz="1800" i="1" dirty="0" err="1">
                <a:solidFill>
                  <a:srgbClr val="FFFFFF"/>
                </a:solidFill>
              </a:rPr>
              <a:t>that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personified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you</a:t>
            </a:r>
            <a:r>
              <a:rPr lang="fr-FR" sz="1800" i="1" dirty="0">
                <a:solidFill>
                  <a:srgbClr val="FFFFFF"/>
                </a:solidFill>
              </a:rPr>
              <a:t>. A story </a:t>
            </a:r>
            <a:r>
              <a:rPr lang="fr-FR" sz="1800" i="1" dirty="0" err="1">
                <a:solidFill>
                  <a:srgbClr val="FFFFFF"/>
                </a:solidFill>
              </a:rPr>
              <a:t>told</a:t>
            </a:r>
            <a:r>
              <a:rPr lang="fr-FR" sz="1800" i="1" dirty="0">
                <a:solidFill>
                  <a:srgbClr val="FFFFFF"/>
                </a:solidFill>
              </a:rPr>
              <a:t> </a:t>
            </a:r>
            <a:r>
              <a:rPr lang="fr-FR" sz="1800" i="1" dirty="0" err="1">
                <a:solidFill>
                  <a:srgbClr val="FFFFFF"/>
                </a:solidFill>
              </a:rPr>
              <a:t>between</a:t>
            </a:r>
            <a:r>
              <a:rPr lang="fr-FR" sz="1800" i="1" dirty="0">
                <a:solidFill>
                  <a:srgbClr val="FFFFFF"/>
                </a:solidFill>
              </a:rPr>
              <a:t> the pages </a:t>
            </a:r>
            <a:r>
              <a:rPr lang="fr-FR" sz="1800" dirty="0">
                <a:solidFill>
                  <a:srgbClr val="FFFFFF"/>
                </a:solidFill>
              </a:rPr>
              <a:t>». </a:t>
            </a:r>
            <a:r>
              <a:rPr lang="fr-FR" sz="1800" b="1" dirty="0">
                <a:solidFill>
                  <a:srgbClr val="FFFFFF"/>
                </a:solidFill>
              </a:rPr>
              <a:t>Gauthier Andres, </a:t>
            </a:r>
            <a:r>
              <a:rPr lang="fr-FR" sz="1800" b="1" dirty="0" err="1">
                <a:solidFill>
                  <a:srgbClr val="FFFFFF"/>
                </a:solidFill>
              </a:rPr>
              <a:t>video</a:t>
            </a:r>
            <a:r>
              <a:rPr lang="fr-FR" sz="1800" b="1" dirty="0">
                <a:solidFill>
                  <a:srgbClr val="FFFFFF"/>
                </a:solidFill>
              </a:rPr>
              <a:t> </a:t>
            </a:r>
            <a:r>
              <a:rPr lang="fr-FR" sz="1800" b="1" dirty="0" err="1">
                <a:solidFill>
                  <a:srgbClr val="FFFFFF"/>
                </a:solidFill>
              </a:rPr>
              <a:t>game</a:t>
            </a:r>
            <a:r>
              <a:rPr lang="fr-FR" sz="1800" b="1" dirty="0">
                <a:solidFill>
                  <a:srgbClr val="FFFFFF"/>
                </a:solidFill>
              </a:rPr>
              <a:t> </a:t>
            </a:r>
            <a:r>
              <a:rPr lang="fr-FR" sz="1800" b="1" dirty="0" err="1">
                <a:solidFill>
                  <a:srgbClr val="FFFFFF"/>
                </a:solidFill>
              </a:rPr>
              <a:t>journalist</a:t>
            </a:r>
            <a:endParaRPr lang="fr-FR" sz="1800" b="1" dirty="0">
              <a:solidFill>
                <a:srgbClr val="FFFFFF"/>
              </a:solidFill>
            </a:endParaRPr>
          </a:p>
        </p:txBody>
      </p:sp>
      <p:pic>
        <p:nvPicPr>
          <p:cNvPr id="4" name="Image 3" descr="Une image contenant Visage humain, personne, Barbe humaine, homme&#10;&#10;Description générée automatiquement">
            <a:extLst>
              <a:ext uri="{FF2B5EF4-FFF2-40B4-BE49-F238E27FC236}">
                <a16:creationId xmlns:a16="http://schemas.microsoft.com/office/drawing/2014/main" id="{5EE41D2B-CFEE-9635-5528-4E197BA9C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458" y="618068"/>
            <a:ext cx="2718015" cy="2650065"/>
          </a:xfrm>
          <a:prstGeom prst="rect">
            <a:avLst/>
          </a:prstGeom>
        </p:spPr>
      </p:pic>
      <p:pic>
        <p:nvPicPr>
          <p:cNvPr id="5" name="Image 4" descr="Une image contenant Visage humain, personne, noir et blanc, portrait&#10;&#10;Description générée automatiquement">
            <a:extLst>
              <a:ext uri="{FF2B5EF4-FFF2-40B4-BE49-F238E27FC236}">
                <a16:creationId xmlns:a16="http://schemas.microsoft.com/office/drawing/2014/main" id="{FED73789-1F76-0685-DB14-DA84C52D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231" y="3589867"/>
            <a:ext cx="2802466" cy="28024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CEA7CA-9DEC-66D4-6048-248C4584BBFB}"/>
              </a:ext>
            </a:extLst>
          </p:cNvPr>
          <p:cNvSpPr txBox="1"/>
          <p:nvPr/>
        </p:nvSpPr>
        <p:spPr>
          <a:xfrm>
            <a:off x="9397821" y="3252601"/>
            <a:ext cx="1181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Sylvain </a:t>
            </a:r>
            <a:r>
              <a:rPr lang="fr-FR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Tastet</a:t>
            </a:r>
            <a:endParaRPr lang="fr-FR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752F8E-6DE2-7C35-D6C3-6A14D1FA3383}"/>
              </a:ext>
            </a:extLst>
          </p:cNvPr>
          <p:cNvSpPr txBox="1"/>
          <p:nvPr/>
        </p:nvSpPr>
        <p:spPr>
          <a:xfrm>
            <a:off x="9299171" y="6406290"/>
            <a:ext cx="137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Gauthier Andres</a:t>
            </a:r>
          </a:p>
        </p:txBody>
      </p:sp>
    </p:spTree>
    <p:extLst>
      <p:ext uri="{BB962C8B-B14F-4D97-AF65-F5344CB8AC3E}">
        <p14:creationId xmlns:p14="http://schemas.microsoft.com/office/powerpoint/2010/main" val="61186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FED5D-2752-1E43-B6AF-9263C2E3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992965" cy="1326267"/>
          </a:xfrm>
        </p:spPr>
        <p:txBody>
          <a:bodyPr>
            <a:normAutofit/>
          </a:bodyPr>
          <a:lstStyle/>
          <a:p>
            <a:r>
              <a:rPr lang="fr-FR" b="1" dirty="0"/>
              <a:t>Building the </a:t>
            </a:r>
            <a:r>
              <a:rPr lang="fr-FR" b="1" dirty="0" err="1"/>
              <a:t>spectacular</a:t>
            </a:r>
            <a:r>
              <a:rPr lang="fr-FR" b="1" dirty="0"/>
              <a:t> and </a:t>
            </a:r>
            <a:r>
              <a:rPr lang="fr-FR" b="1" dirty="0" err="1"/>
              <a:t>staging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C178A-B6E8-4E03-34F6-D8D7D29A1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481760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A MATTER OF SURVIVAL</a:t>
            </a:r>
          </a:p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 err="1"/>
              <a:t>Without</a:t>
            </a:r>
            <a:r>
              <a:rPr lang="fr-FR" i="1" dirty="0"/>
              <a:t> [</a:t>
            </a:r>
            <a:r>
              <a:rPr lang="fr-FR" i="1" dirty="0" err="1"/>
              <a:t>our</a:t>
            </a:r>
            <a:r>
              <a:rPr lang="fr-FR" i="1" dirty="0"/>
              <a:t> Twitch show] "Le 13/14", [</a:t>
            </a:r>
            <a:r>
              <a:rPr lang="fr-FR" i="1" dirty="0" err="1"/>
              <a:t>our</a:t>
            </a:r>
            <a:r>
              <a:rPr lang="fr-FR" i="1" dirty="0"/>
              <a:t> </a:t>
            </a:r>
            <a:r>
              <a:rPr lang="fr-FR" i="1" dirty="0" err="1"/>
              <a:t>paper</a:t>
            </a:r>
            <a:r>
              <a:rPr lang="fr-FR" i="1" dirty="0"/>
              <a:t> magazine] JV </a:t>
            </a:r>
            <a:r>
              <a:rPr lang="fr-FR" i="1" dirty="0" err="1"/>
              <a:t>wouldn't</a:t>
            </a:r>
            <a:r>
              <a:rPr lang="fr-FR" i="1" dirty="0"/>
              <a:t>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here</a:t>
            </a:r>
            <a:r>
              <a:rPr lang="fr-FR" i="1" dirty="0"/>
              <a:t> </a:t>
            </a:r>
            <a:r>
              <a:rPr lang="fr-FR" i="1" dirty="0" err="1"/>
              <a:t>today</a:t>
            </a:r>
            <a:r>
              <a:rPr lang="fr-FR" i="1" dirty="0"/>
              <a:t>. </a:t>
            </a:r>
            <a:r>
              <a:rPr lang="fr-FR" i="1" dirty="0" err="1"/>
              <a:t>Because</a:t>
            </a:r>
            <a:r>
              <a:rPr lang="fr-FR" i="1" dirty="0"/>
              <a:t>, </a:t>
            </a:r>
            <a:r>
              <a:rPr lang="fr-FR" i="1" dirty="0" err="1"/>
              <a:t>thanks</a:t>
            </a:r>
            <a:r>
              <a:rPr lang="fr-FR" i="1" dirty="0"/>
              <a:t> to streaming, </a:t>
            </a:r>
            <a:r>
              <a:rPr lang="fr-FR" i="1" dirty="0" err="1"/>
              <a:t>we've</a:t>
            </a:r>
            <a:r>
              <a:rPr lang="fr-FR" i="1" dirty="0"/>
              <a:t> </a:t>
            </a:r>
            <a:r>
              <a:rPr lang="fr-FR" i="1" dirty="0" err="1"/>
              <a:t>managed</a:t>
            </a:r>
            <a:r>
              <a:rPr lang="fr-FR" i="1" dirty="0"/>
              <a:t> to </a:t>
            </a:r>
            <a:r>
              <a:rPr lang="fr-FR" i="1" dirty="0" err="1"/>
              <a:t>create</a:t>
            </a:r>
            <a:r>
              <a:rPr lang="fr-FR" i="1" dirty="0"/>
              <a:t> </a:t>
            </a:r>
            <a:r>
              <a:rPr lang="fr-FR" i="1" dirty="0" err="1"/>
              <a:t>this</a:t>
            </a:r>
            <a:r>
              <a:rPr lang="fr-FR" i="1" dirty="0"/>
              <a:t> </a:t>
            </a:r>
            <a:r>
              <a:rPr lang="fr-FR" i="1" dirty="0" err="1"/>
              <a:t>closeness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people. For a long time, </a:t>
            </a:r>
            <a:r>
              <a:rPr lang="fr-FR" i="1" dirty="0" err="1"/>
              <a:t>paying</a:t>
            </a:r>
            <a:r>
              <a:rPr lang="fr-FR" i="1" dirty="0"/>
              <a:t> for </a:t>
            </a:r>
            <a:r>
              <a:rPr lang="fr-FR" i="1" dirty="0" err="1"/>
              <a:t>video</a:t>
            </a:r>
            <a:r>
              <a:rPr lang="fr-FR" i="1" dirty="0"/>
              <a:t> </a:t>
            </a:r>
            <a:r>
              <a:rPr lang="fr-FR" i="1" dirty="0" err="1"/>
              <a:t>game</a:t>
            </a:r>
            <a:r>
              <a:rPr lang="fr-FR" i="1" dirty="0"/>
              <a:t> news </a:t>
            </a:r>
            <a:r>
              <a:rPr lang="fr-FR" i="1" dirty="0" err="1"/>
              <a:t>seemed</a:t>
            </a:r>
            <a:r>
              <a:rPr lang="fr-FR" i="1" dirty="0"/>
              <a:t> </a:t>
            </a:r>
            <a:r>
              <a:rPr lang="fr-FR" i="1" dirty="0" err="1"/>
              <a:t>unnatural</a:t>
            </a:r>
            <a:r>
              <a:rPr lang="fr-FR" i="1" dirty="0"/>
              <a:t>. For people to </a:t>
            </a:r>
            <a:r>
              <a:rPr lang="fr-FR" i="1" dirty="0" err="1"/>
              <a:t>get</a:t>
            </a:r>
            <a:r>
              <a:rPr lang="fr-FR" i="1" dirty="0"/>
              <a:t> over </a:t>
            </a:r>
            <a:r>
              <a:rPr lang="fr-FR" i="1" dirty="0" err="1"/>
              <a:t>that</a:t>
            </a:r>
            <a:r>
              <a:rPr lang="fr-FR" i="1" dirty="0"/>
              <a:t> moral </a:t>
            </a:r>
            <a:r>
              <a:rPr lang="fr-FR" i="1" dirty="0" err="1"/>
              <a:t>hurdle</a:t>
            </a:r>
            <a:r>
              <a:rPr lang="fr-FR" i="1" dirty="0"/>
              <a:t>, </a:t>
            </a:r>
            <a:r>
              <a:rPr lang="fr-FR" i="1" dirty="0" err="1"/>
              <a:t>they</a:t>
            </a:r>
            <a:r>
              <a:rPr lang="fr-FR" i="1" dirty="0"/>
              <a:t> have to </a:t>
            </a:r>
            <a:r>
              <a:rPr lang="fr-FR" i="1" dirty="0" err="1"/>
              <a:t>feel</a:t>
            </a:r>
            <a:r>
              <a:rPr lang="fr-FR" i="1" dirty="0"/>
              <a:t> </a:t>
            </a:r>
            <a:r>
              <a:rPr lang="fr-FR" i="1" dirty="0" err="1"/>
              <a:t>involved</a:t>
            </a:r>
            <a:r>
              <a:rPr lang="fr-FR" i="1" dirty="0"/>
              <a:t>, and not </a:t>
            </a:r>
            <a:r>
              <a:rPr lang="fr-FR" i="1" dirty="0" err="1"/>
              <a:t>just</a:t>
            </a:r>
            <a:r>
              <a:rPr lang="fr-FR" i="1" dirty="0"/>
              <a:t> </a:t>
            </a:r>
            <a:r>
              <a:rPr lang="fr-FR" i="1" dirty="0" err="1"/>
              <a:t>give</a:t>
            </a:r>
            <a:r>
              <a:rPr lang="fr-FR" i="1" dirty="0"/>
              <a:t> money for information or a magazine, but </a:t>
            </a:r>
            <a:r>
              <a:rPr lang="fr-FR" i="1" dirty="0" err="1"/>
              <a:t>also</a:t>
            </a:r>
            <a:r>
              <a:rPr lang="fr-FR" i="1" dirty="0"/>
              <a:t> </a:t>
            </a:r>
            <a:r>
              <a:rPr lang="fr-FR" i="1" dirty="0" err="1"/>
              <a:t>because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embrace</a:t>
            </a:r>
            <a:r>
              <a:rPr lang="fr-FR" i="1" dirty="0"/>
              <a:t> the </a:t>
            </a:r>
            <a:r>
              <a:rPr lang="fr-FR" i="1" dirty="0" err="1"/>
              <a:t>philosophy</a:t>
            </a:r>
            <a:r>
              <a:rPr lang="fr-FR" i="1" dirty="0"/>
              <a:t> </a:t>
            </a:r>
            <a:r>
              <a:rPr lang="fr-FR" i="1" dirty="0" err="1"/>
              <a:t>conveyed</a:t>
            </a:r>
            <a:r>
              <a:rPr lang="fr-FR" i="1" dirty="0"/>
              <a:t> by the medium </a:t>
            </a:r>
            <a:r>
              <a:rPr lang="fr-FR" i="1" dirty="0" err="1"/>
              <a:t>you're</a:t>
            </a:r>
            <a:r>
              <a:rPr lang="fr-FR" i="1" dirty="0"/>
              <a:t> </a:t>
            </a:r>
            <a:r>
              <a:rPr lang="fr-FR" i="1" dirty="0" err="1"/>
              <a:t>supporting</a:t>
            </a:r>
            <a:r>
              <a:rPr lang="fr-FR" i="1" dirty="0"/>
              <a:t> </a:t>
            </a:r>
            <a:r>
              <a:rPr lang="fr-FR" dirty="0"/>
              <a:t>». </a:t>
            </a:r>
            <a:r>
              <a:rPr lang="fr-FR" b="1" dirty="0"/>
              <a:t>Kevin </a:t>
            </a:r>
            <a:r>
              <a:rPr lang="fr-FR" b="1" dirty="0" err="1"/>
              <a:t>Bitterlin</a:t>
            </a:r>
            <a:r>
              <a:rPr lang="fr-FR" b="1" dirty="0"/>
              <a:t>, JV Le </a:t>
            </a:r>
            <a:r>
              <a:rPr lang="fr-FR" b="1" dirty="0" err="1"/>
              <a:t>Mag’s</a:t>
            </a:r>
            <a:r>
              <a:rPr lang="fr-FR" b="1" dirty="0"/>
              <a:t> </a:t>
            </a:r>
            <a:r>
              <a:rPr lang="fr-FR" b="1" dirty="0" err="1"/>
              <a:t>chief</a:t>
            </a:r>
            <a:r>
              <a:rPr lang="fr-FR" b="1" dirty="0"/>
              <a:t> editor</a:t>
            </a:r>
          </a:p>
        </p:txBody>
      </p:sp>
      <p:pic>
        <p:nvPicPr>
          <p:cNvPr id="4" name="Image 3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CD23045D-F6C9-DE02-50EC-B295FCF38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8737427" y="643376"/>
            <a:ext cx="2328678" cy="2619764"/>
          </a:xfrm>
          <a:prstGeom prst="rect">
            <a:avLst/>
          </a:prstGeom>
        </p:spPr>
      </p:pic>
      <p:pic>
        <p:nvPicPr>
          <p:cNvPr id="6" name="Image 5" descr="Une image contenant texte, capture d’écran, Logiciel multimédia, logiciel&#10;&#10;Description générée automatiquement">
            <a:extLst>
              <a:ext uri="{FF2B5EF4-FFF2-40B4-BE49-F238E27FC236}">
                <a16:creationId xmlns:a16="http://schemas.microsoft.com/office/drawing/2014/main" id="{3E1EBFBC-A2E1-7F46-4A24-C0532E0E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829" y="3429000"/>
            <a:ext cx="4845785" cy="32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60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862C04-5CD0-6FB7-0747-F7FE5E78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502497"/>
            <a:ext cx="6309003" cy="10138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Conclusions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B35212-94EB-E5D9-EF54-BD961512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801536"/>
            <a:ext cx="11029614" cy="478256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rint media’s video channels are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hybrid spaces 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staging a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journalistic practice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but with a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relaxed tone </a:t>
            </a:r>
            <a:r>
              <a:rPr lang="nl-BE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nl-BE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setting</a:t>
            </a:r>
            <a:r>
              <a:rPr lang="nl-BE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</a:rPr>
              <a:t>An </a:t>
            </a:r>
            <a:r>
              <a:rPr lang="nl-BE" b="1" dirty="0">
                <a:solidFill>
                  <a:schemeClr val="tx2"/>
                </a:solidFill>
                <a:latin typeface="Calibri" panose="020F0502020204030204" pitchFamily="34" charset="0"/>
              </a:rPr>
              <a:t>extension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</a:rPr>
              <a:t> of the magazine’s </a:t>
            </a:r>
            <a:r>
              <a:rPr lang="nl-BE" b="1" dirty="0">
                <a:solidFill>
                  <a:schemeClr val="tx2"/>
                </a:solidFill>
                <a:latin typeface="Calibri" panose="020F0502020204030204" pitchFamily="34" charset="0"/>
              </a:rPr>
              <a:t>editorial line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 in a space conceived more as a place for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discussion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than as a vector for information.</a:t>
            </a:r>
            <a:r>
              <a:rPr lang="fr-BE" dirty="0">
                <a:solidFill>
                  <a:schemeClr val="tx2"/>
                </a:solidFill>
                <a:effectLst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Live broadcasting implies a form of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nonchalance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but it also showcases the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expertise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journalists, who illustrate the breadth of their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specialized knowledge 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 </a:t>
            </a:r>
            <a: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performative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way. </a:t>
            </a:r>
          </a:p>
          <a:p>
            <a:pPr algn="just"/>
            <a:r>
              <a:rPr lang="en-US" kern="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ournalists </a:t>
            </a:r>
            <a:r>
              <a:rPr lang="en-US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don't swap </a:t>
            </a:r>
            <a:r>
              <a:rPr lang="en-US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professional hats for those of influencers when they invest in Twitch. </a:t>
            </a:r>
          </a:p>
          <a:p>
            <a:pPr marL="0" indent="0" algn="just">
              <a:buNone/>
            </a:pPr>
            <a:r>
              <a:rPr lang="en-US" kern="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 5" descr="Une image contenant texte, capture d’écran, Visage humain, vidéo&#10;&#10;Description générée automatiquement">
            <a:extLst>
              <a:ext uri="{FF2B5EF4-FFF2-40B4-BE49-F238E27FC236}">
                <a16:creationId xmlns:a16="http://schemas.microsoft.com/office/drawing/2014/main" id="{9D78DCFD-CC41-273F-0330-67D4758E0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9" t="4106" r="59307" b="41086"/>
          <a:stretch/>
        </p:blipFill>
        <p:spPr>
          <a:xfrm>
            <a:off x="9963103" y="4385250"/>
            <a:ext cx="2056620" cy="23402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8CBE9D-9522-3D2F-EEFA-E2E9A408C688}"/>
              </a:ext>
            </a:extLst>
          </p:cNvPr>
          <p:cNvSpPr txBox="1"/>
          <p:nvPr/>
        </p:nvSpPr>
        <p:spPr>
          <a:xfrm>
            <a:off x="2704216" y="4716988"/>
            <a:ext cx="71684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don't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intend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become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entertainers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presenters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business,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often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don't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have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strong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opinions on camera about an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feeds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trigger-happy.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We're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longer [in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balance of power]: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we're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going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do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end of story ». 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Gauthier Andres,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journalist</a:t>
            </a:r>
            <a:endParaRPr lang="fr-BE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43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B1A511E-E606-B519-DE9E-D435A400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75" y="296746"/>
            <a:ext cx="8758450" cy="37661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960E4D-8E89-2217-DE81-104E7A2F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D307EE-9CBE-9000-003B-4E48EF35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596992"/>
            <a:ext cx="7240909" cy="1607012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1800" dirty="0">
                <a:solidFill>
                  <a:srgbClr val="FFFFFF"/>
                </a:solidFill>
              </a:rPr>
              <a:t>The </a:t>
            </a:r>
            <a:r>
              <a:rPr lang="fr-FR" sz="1800" dirty="0" err="1">
                <a:solidFill>
                  <a:srgbClr val="FFFFFF"/>
                </a:solidFill>
              </a:rPr>
              <a:t>role</a:t>
            </a:r>
            <a:r>
              <a:rPr lang="fr-FR" sz="1800" dirty="0">
                <a:solidFill>
                  <a:srgbClr val="FFFFFF"/>
                </a:solidFill>
              </a:rPr>
              <a:t> of influencer </a:t>
            </a:r>
            <a:r>
              <a:rPr lang="fr-FR" sz="1800" dirty="0" err="1">
                <a:solidFill>
                  <a:srgbClr val="FFFFFF"/>
                </a:solidFill>
              </a:rPr>
              <a:t>complements</a:t>
            </a:r>
            <a:r>
              <a:rPr lang="fr-FR" sz="1800" dirty="0">
                <a:solidFill>
                  <a:srgbClr val="FFFFFF"/>
                </a:solidFill>
              </a:rPr>
              <a:t> the </a:t>
            </a:r>
            <a:r>
              <a:rPr lang="fr-FR" sz="1800" dirty="0" err="1">
                <a:solidFill>
                  <a:srgbClr val="FFFFFF"/>
                </a:solidFill>
              </a:rPr>
              <a:t>role</a:t>
            </a:r>
            <a:r>
              <a:rPr lang="fr-FR" sz="1800" dirty="0">
                <a:solidFill>
                  <a:srgbClr val="FFFFFF"/>
                </a:solidFill>
              </a:rPr>
              <a:t> of </a:t>
            </a:r>
            <a:r>
              <a:rPr lang="fr-FR" sz="1800" dirty="0" err="1">
                <a:solidFill>
                  <a:srgbClr val="FFFFFF"/>
                </a:solidFill>
              </a:rPr>
              <a:t>journalist</a:t>
            </a:r>
            <a:r>
              <a:rPr lang="fr-FR" sz="1800" dirty="0">
                <a:solidFill>
                  <a:srgbClr val="FFFFFF"/>
                </a:solidFill>
              </a:rPr>
              <a:t>, and vice versa (</a:t>
            </a:r>
            <a:r>
              <a:rPr lang="fr-FR" sz="1800" dirty="0" err="1">
                <a:solidFill>
                  <a:srgbClr val="FFFFFF"/>
                </a:solidFill>
              </a:rPr>
              <a:t>see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above</a:t>
            </a:r>
            <a:r>
              <a:rPr lang="fr-FR" sz="1800" dirty="0">
                <a:solidFill>
                  <a:srgbClr val="FFFFFF"/>
                </a:solidFill>
              </a:rPr>
              <a:t>)</a:t>
            </a:r>
          </a:p>
          <a:p>
            <a:pPr algn="just"/>
            <a:r>
              <a:rPr lang="fr-FR" sz="1800" dirty="0" err="1">
                <a:solidFill>
                  <a:srgbClr val="FFFFFF"/>
                </a:solidFill>
              </a:rPr>
              <a:t>Video</a:t>
            </a:r>
            <a:r>
              <a:rPr lang="fr-FR" sz="1800" dirty="0">
                <a:solidFill>
                  <a:srgbClr val="FFFFFF"/>
                </a:solidFill>
              </a:rPr>
              <a:t> channels are </a:t>
            </a:r>
            <a:r>
              <a:rPr lang="fr-FR" sz="1800" dirty="0" err="1">
                <a:solidFill>
                  <a:srgbClr val="FFFFFF"/>
                </a:solidFill>
              </a:rPr>
              <a:t>seen</a:t>
            </a:r>
            <a:r>
              <a:rPr lang="fr-FR" sz="1800" dirty="0">
                <a:solidFill>
                  <a:srgbClr val="FFFFFF"/>
                </a:solidFill>
              </a:rPr>
              <a:t> as </a:t>
            </a:r>
            <a:r>
              <a:rPr lang="fr-FR" sz="1800" b="1" dirty="0">
                <a:solidFill>
                  <a:srgbClr val="FFFFFF"/>
                </a:solidFill>
              </a:rPr>
              <a:t>a </a:t>
            </a:r>
            <a:r>
              <a:rPr lang="fr-FR" sz="1800" b="1" dirty="0" err="1">
                <a:solidFill>
                  <a:srgbClr val="FFFFFF"/>
                </a:solidFill>
              </a:rPr>
              <a:t>product</a:t>
            </a:r>
            <a:r>
              <a:rPr lang="fr-FR" sz="1800" b="1" dirty="0">
                <a:solidFill>
                  <a:srgbClr val="FFFFFF"/>
                </a:solidFill>
              </a:rPr>
              <a:t> of </a:t>
            </a:r>
            <a:r>
              <a:rPr lang="fr-FR" sz="1800" b="1" dirty="0" err="1">
                <a:solidFill>
                  <a:srgbClr val="FFFFFF"/>
                </a:solidFill>
              </a:rPr>
              <a:t>appeal</a:t>
            </a:r>
            <a:r>
              <a:rPr lang="fr-FR" sz="1800" b="1" dirty="0">
                <a:solidFill>
                  <a:srgbClr val="FFFFFF"/>
                </a:solidFill>
              </a:rPr>
              <a:t> </a:t>
            </a:r>
            <a:r>
              <a:rPr lang="fr-FR" sz="1800" b="1" dirty="0" err="1">
                <a:solidFill>
                  <a:srgbClr val="FFFFFF"/>
                </a:solidFill>
              </a:rPr>
              <a:t>leading</a:t>
            </a:r>
            <a:r>
              <a:rPr lang="fr-FR" sz="1800" b="1" dirty="0">
                <a:solidFill>
                  <a:srgbClr val="FFFFFF"/>
                </a:solidFill>
              </a:rPr>
              <a:t> </a:t>
            </a:r>
            <a:r>
              <a:rPr lang="fr-FR" sz="1800" b="1" dirty="0" err="1">
                <a:solidFill>
                  <a:srgbClr val="FFFFFF"/>
                </a:solidFill>
              </a:rPr>
              <a:t>viewers</a:t>
            </a:r>
            <a:r>
              <a:rPr lang="fr-FR" sz="1800" b="1" dirty="0">
                <a:solidFill>
                  <a:srgbClr val="FFFFFF"/>
                </a:solidFill>
              </a:rPr>
              <a:t> to the </a:t>
            </a:r>
            <a:r>
              <a:rPr lang="fr-FR" sz="1800" b="1" dirty="0" err="1">
                <a:solidFill>
                  <a:srgbClr val="FFFFFF"/>
                </a:solidFill>
              </a:rPr>
              <a:t>core</a:t>
            </a:r>
            <a:r>
              <a:rPr lang="fr-FR" sz="1800" b="1" dirty="0">
                <a:solidFill>
                  <a:srgbClr val="FFFFFF"/>
                </a:solidFill>
              </a:rPr>
              <a:t> business</a:t>
            </a:r>
            <a:r>
              <a:rPr lang="fr-FR" sz="1800" dirty="0">
                <a:solidFill>
                  <a:srgbClr val="FFFFFF"/>
                </a:solidFill>
              </a:rPr>
              <a:t>, the production </a:t>
            </a:r>
            <a:r>
              <a:rPr lang="fr-FR" sz="1800" dirty="0" err="1">
                <a:solidFill>
                  <a:srgbClr val="FFFFFF"/>
                </a:solidFill>
              </a:rPr>
              <a:t>that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demands</a:t>
            </a:r>
            <a:r>
              <a:rPr lang="fr-FR" sz="1800" dirty="0">
                <a:solidFill>
                  <a:srgbClr val="FFFFFF"/>
                </a:solidFill>
              </a:rPr>
              <a:t> the </a:t>
            </a:r>
            <a:r>
              <a:rPr lang="fr-FR" sz="1800" dirty="0" err="1">
                <a:solidFill>
                  <a:srgbClr val="FFFFFF"/>
                </a:solidFill>
              </a:rPr>
              <a:t>most</a:t>
            </a:r>
            <a:r>
              <a:rPr lang="fr-FR" sz="1800" dirty="0">
                <a:solidFill>
                  <a:srgbClr val="FFFFFF"/>
                </a:solidFill>
              </a:rPr>
              <a:t> time and effort: </a:t>
            </a:r>
            <a:r>
              <a:rPr lang="fr-FR" sz="1800" b="1" dirty="0">
                <a:solidFill>
                  <a:srgbClr val="FFFFFF"/>
                </a:solidFill>
              </a:rPr>
              <a:t>the </a:t>
            </a:r>
            <a:r>
              <a:rPr lang="fr-FR" sz="1800" b="1" dirty="0" err="1">
                <a:solidFill>
                  <a:srgbClr val="FFFFFF"/>
                </a:solidFill>
              </a:rPr>
              <a:t>print</a:t>
            </a:r>
            <a:r>
              <a:rPr lang="fr-FR" sz="1800" b="1" dirty="0">
                <a:solidFill>
                  <a:srgbClr val="FFFFFF"/>
                </a:solidFill>
              </a:rPr>
              <a:t> magazine </a:t>
            </a:r>
            <a:r>
              <a:rPr lang="fr-FR" sz="1800" b="1" dirty="0" err="1">
                <a:solidFill>
                  <a:srgbClr val="FFFFFF"/>
                </a:solidFill>
              </a:rPr>
              <a:t>itself</a:t>
            </a:r>
            <a:r>
              <a:rPr lang="fr-FR" sz="1800" dirty="0">
                <a:solidFill>
                  <a:srgbClr val="FFFF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8766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C4B537-B028-78CA-05CE-B7CAF7FC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0479"/>
            <a:ext cx="11029616" cy="1188720"/>
          </a:xfrm>
        </p:spPr>
        <p:txBody>
          <a:bodyPr/>
          <a:lstStyle/>
          <a:p>
            <a:r>
              <a:rPr lang="fr-FR" b="1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A8799E-EEE9-B1E9-E3E3-006067A12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303907"/>
            <a:ext cx="11029615" cy="3634486"/>
          </a:xfrm>
        </p:spPr>
        <p:txBody>
          <a:bodyPr/>
          <a:lstStyle/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a sign of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crisis in the paper industry and of professional reinvention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video platforms have recently become the place for 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decentralized, nuclearized form of investigative journalism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disconnected from traditional media companies.</a:t>
            </a:r>
          </a:p>
          <a:p>
            <a:pPr algn="just"/>
            <a:r>
              <a:rPr lang="en-US" sz="1800" dirty="0">
                <a:latin typeface="Calibri" panose="020F0502020204030204" pitchFamily="34" charset="0"/>
              </a:rPr>
              <a:t>Gauthier Andres :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began by press reviewing the work of colleagues, and then progressively carrying out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 own investigations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broadcasted on Twitch,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other media left grey areas that he decided to fill.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EC61A4-C45C-CA80-DA48-7750663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34" y="3416605"/>
            <a:ext cx="5416634" cy="31975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006189-4C73-897D-C3B4-EC18BC714D92}"/>
              </a:ext>
            </a:extLst>
          </p:cNvPr>
          <p:cNvSpPr txBox="1"/>
          <p:nvPr/>
        </p:nvSpPr>
        <p:spPr>
          <a:xfrm>
            <a:off x="332238" y="3314658"/>
            <a:ext cx="62010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BE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We're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going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talk about [the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Beyond Good and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Evil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investigative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article by </a:t>
            </a:r>
            <a:r>
              <a:rPr lang="fr-BE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Kotaku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b="1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motivated</a:t>
            </a:r>
            <a:r>
              <a:rPr lang="fr-BE" b="1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me, for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b="1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part, to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</a:t>
            </a:r>
            <a:r>
              <a:rPr lang="fr-BE" b="1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fr-BE" b="1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fr-BE" b="1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i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  <a:r>
              <a:rPr lang="fr-BE" i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0" indent="0" algn="just">
              <a:buNone/>
            </a:pP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ANDRES Gauthier, «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b="1" kern="1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’s</a:t>
            </a:r>
            <a:r>
              <a:rPr lang="fr-BE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Beyond Good and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Evil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? »,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1st </a:t>
            </a:r>
            <a:r>
              <a:rPr lang="fr-BE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march</a:t>
            </a:r>
            <a:r>
              <a:rPr lang="fr-BE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  <a:endParaRPr lang="fr-BE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capture d’écran, Visage humain, vidéo&#10;&#10;Description générée automatiquement">
            <a:extLst>
              <a:ext uri="{FF2B5EF4-FFF2-40B4-BE49-F238E27FC236}">
                <a16:creationId xmlns:a16="http://schemas.microsoft.com/office/drawing/2014/main" id="{E0F23DD2-1B66-89C4-33C6-DD9150B73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9" t="4106" r="59307" b="41086"/>
          <a:stretch/>
        </p:blipFill>
        <p:spPr>
          <a:xfrm>
            <a:off x="5079089" y="4959375"/>
            <a:ext cx="1454233" cy="16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3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8ADC45-8CBC-908C-2FD2-A639D1D2ED4C}"/>
              </a:ext>
            </a:extLst>
          </p:cNvPr>
          <p:cNvSpPr/>
          <p:nvPr/>
        </p:nvSpPr>
        <p:spPr>
          <a:xfrm>
            <a:off x="446533" y="702155"/>
            <a:ext cx="3703320" cy="6023113"/>
          </a:xfrm>
          <a:prstGeom prst="rect">
            <a:avLst/>
          </a:prstGeom>
          <a:solidFill>
            <a:srgbClr val="4553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4B0926-1777-9C9D-96C5-4A049E73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b="1" dirty="0">
                <a:solidFill>
                  <a:schemeClr val="bg1"/>
                </a:solidFill>
              </a:rPr>
              <a:t>VIDEO GAME MAGAZINES’ ICONOPHILIE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003CD9-2419-B738-F8DB-E4C8B065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visual aspect and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iconophilie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preponderant in most magazine titles in general (</a:t>
            </a:r>
            <a:r>
              <a:rPr lang="en-US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Dakhlia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2018: 50), are particularly emphasized 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layout and cover choices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specialized video game magazines (</a:t>
            </a:r>
            <a:r>
              <a:rPr lang="en-US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Mansuy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2019).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9AF1B3A-9DFB-A041-C92D-701FCC2D4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50" y="702155"/>
            <a:ext cx="4432287" cy="60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199977D-6FAF-1C9C-29ED-8801EE7F2C88}"/>
              </a:ext>
            </a:extLst>
          </p:cNvPr>
          <p:cNvSpPr txBox="1">
            <a:spLocks/>
          </p:cNvSpPr>
          <p:nvPr/>
        </p:nvSpPr>
        <p:spPr>
          <a:xfrm>
            <a:off x="8733637" y="1725823"/>
            <a:ext cx="3011830" cy="3975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« The most beautiful video game in the world »</a:t>
            </a:r>
          </a:p>
          <a:p>
            <a:pPr marL="0" indent="0" algn="just">
              <a:buNone/>
            </a:pPr>
            <a:r>
              <a:rPr lang="fr-FR" b="1" i="1" dirty="0"/>
              <a:t>Génération 4</a:t>
            </a:r>
            <a:r>
              <a:rPr lang="fr-FR" b="1" dirty="0"/>
              <a:t>, #47, sept. 92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68569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4CCF28-83E7-5FCD-B013-9136CF26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07796"/>
            <a:ext cx="11029616" cy="1188720"/>
          </a:xfrm>
        </p:spPr>
        <p:txBody>
          <a:bodyPr/>
          <a:lstStyle/>
          <a:p>
            <a:r>
              <a:rPr lang="fr-FR" b="1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49D234-FFB2-6B2B-6E89-B676A5F64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580899"/>
            <a:ext cx="11029615" cy="3634486"/>
          </a:xfrm>
        </p:spPr>
        <p:txBody>
          <a:bodyPr/>
          <a:lstStyle/>
          <a:p>
            <a:r>
              <a:rPr lang="fr-FR" dirty="0"/>
              <a:t>Origami : a </a:t>
            </a:r>
            <a:r>
              <a:rPr lang="fr-FR" b="1" dirty="0"/>
              <a:t>new perspective for </a:t>
            </a:r>
            <a:r>
              <a:rPr lang="fr-FR" b="1" dirty="0" err="1"/>
              <a:t>investigative</a:t>
            </a:r>
            <a:r>
              <a:rPr lang="fr-FR" b="1" dirty="0"/>
              <a:t> journalisme on Twitch</a:t>
            </a:r>
            <a:r>
              <a:rPr lang="fr-FR" dirty="0"/>
              <a:t>, </a:t>
            </a:r>
            <a:r>
              <a:rPr lang="fr-FR" dirty="0" err="1"/>
              <a:t>supported</a:t>
            </a:r>
            <a:r>
              <a:rPr lang="fr-FR" dirty="0"/>
              <a:t> by crowdfunding.</a:t>
            </a:r>
          </a:p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asserting the presence of investigative journalism in a space traditionally affiliated with entertainment, these journalists are defending 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transversal professional journalistic ideology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Deuze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2004), which can be exercised everywhere with the same deontology and rigor, whatever the medium. </a:t>
            </a:r>
          </a:p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freeing themselves from a lot of constraints (negotiation with publishers, printing delay, page layout issues…), journalists intend to revive a form of responsiveness and authenticity 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Twitch as a space of freedom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426B6D-FD30-1DC0-BCF4-C0BB9C5C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00" y="3522442"/>
            <a:ext cx="5547066" cy="31202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FDD9FF-0084-A6EA-4D0B-A8C43F646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98" y="4068417"/>
            <a:ext cx="2294988" cy="22949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52328F-94F5-26C9-9019-04365532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818" y="4068417"/>
            <a:ext cx="2294988" cy="2294988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2CDEA1E-3B84-963D-616D-A19C81EC6E46}"/>
              </a:ext>
            </a:extLst>
          </p:cNvPr>
          <p:cNvCxnSpPr/>
          <p:nvPr/>
        </p:nvCxnSpPr>
        <p:spPr>
          <a:xfrm flipV="1">
            <a:off x="9562164" y="4341864"/>
            <a:ext cx="1802296" cy="1895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29F4932-AE28-5782-1214-563EE2DFC8C2}"/>
              </a:ext>
            </a:extLst>
          </p:cNvPr>
          <p:cNvCxnSpPr>
            <a:cxnSpLocks/>
          </p:cNvCxnSpPr>
          <p:nvPr/>
        </p:nvCxnSpPr>
        <p:spPr>
          <a:xfrm flipH="1" flipV="1">
            <a:off x="9709709" y="4215384"/>
            <a:ext cx="1507206" cy="21480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64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B135F4E2-BCDF-A5D6-F0CA-0C1B3E35D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659" b="10071"/>
          <a:stretch/>
        </p:blipFill>
        <p:spPr>
          <a:xfrm>
            <a:off x="20" y="304811"/>
            <a:ext cx="12191980" cy="685799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95314C-E5D0-8C52-9D38-ECACEE9A2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538305"/>
            <a:ext cx="10261602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Having contributed to the demise of the video-game press with the advent of the Internet, the web now offers, through the streaming gateway,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way for video-game magazines to reinvent themself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to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finance journalism differently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to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personify the efforts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required to transmit quality information.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Picture 2" descr="Abonnement Jeux Vidéo Mag Pas Cher avec le BOUQUET À LA CARTE ePresse.fr">
            <a:extLst>
              <a:ext uri="{FF2B5EF4-FFF2-40B4-BE49-F238E27FC236}">
                <a16:creationId xmlns:a16="http://schemas.microsoft.com/office/drawing/2014/main" id="{96548FCA-1750-BEAA-AABA-882BF5F54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 r="-1" b="15982"/>
          <a:stretch/>
        </p:blipFill>
        <p:spPr bwMode="auto">
          <a:xfrm>
            <a:off x="1360234" y="589441"/>
            <a:ext cx="3147365" cy="29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619A18-1784-A521-90C0-8648BDC36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14256"/>
          <a:stretch/>
        </p:blipFill>
        <p:spPr>
          <a:xfrm>
            <a:off x="4919090" y="589441"/>
            <a:ext cx="2556110" cy="29223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1B2A86-C181-160B-9F62-F83E24A92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4181" r="2" b="13748"/>
          <a:stretch/>
        </p:blipFill>
        <p:spPr>
          <a:xfrm rot="21600000">
            <a:off x="7886691" y="589441"/>
            <a:ext cx="2586666" cy="29223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CBA519-2CFB-7306-1F32-855E29B8A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215" y="4624851"/>
            <a:ext cx="2127859" cy="20383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6CE1BC-FC14-81F9-AF4A-31018F1D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202" y="4929809"/>
            <a:ext cx="1893441" cy="13313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BD28C9-9656-DCCC-6F8A-C218447EE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1646" y="4919986"/>
            <a:ext cx="1544659" cy="154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95E643B-3C83-E35E-9E0D-719A4A516306}"/>
              </a:ext>
            </a:extLst>
          </p:cNvPr>
          <p:cNvSpPr txBox="1"/>
          <p:nvPr/>
        </p:nvSpPr>
        <p:spPr>
          <a:xfrm>
            <a:off x="429743" y="511529"/>
            <a:ext cx="11332513" cy="642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BE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BARNABÉ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Fanny, « </a:t>
            </a:r>
            <a:r>
              <a:rPr lang="fr-BE" sz="16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Réthorique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du détournement vidéoludique. Le cas de Pokémon », Thèse de doctorat, Université de Liège, 2017. </a:t>
            </a:r>
            <a:endParaRPr lang="fr-B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BREEM 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Yves, </a:t>
            </a:r>
            <a:r>
              <a:rPr lang="fr-FR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KRYWICKI Boris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fr-FR" sz="1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Presse Start ! 40 ans de magazines de jeux vidéo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fr-FR" sz="16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Omake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Books, 2020.</a:t>
            </a:r>
          </a:p>
          <a:p>
            <a:pPr algn="just">
              <a:lnSpc>
                <a:spcPct val="115000"/>
              </a:lnSpc>
            </a:pPr>
            <a:r>
              <a:rPr lang="fr-BE" sz="1600" b="1" dirty="0">
                <a:effectLst/>
                <a:latin typeface="TimesNewRomanPS"/>
              </a:rPr>
              <a:t>CONSALVO </a:t>
            </a:r>
            <a:r>
              <a:rPr lang="fr-BE" sz="1600" dirty="0">
                <a:effectLst/>
                <a:latin typeface="TimesNewRomanPSMT"/>
              </a:rPr>
              <a:t>Mia, </a:t>
            </a:r>
            <a:r>
              <a:rPr lang="fr-BE" sz="1600" i="1" dirty="0" err="1">
                <a:effectLst/>
                <a:latin typeface="TimesNewRomanPS"/>
              </a:rPr>
              <a:t>Cheating</a:t>
            </a:r>
            <a:r>
              <a:rPr lang="fr-BE" sz="1600" i="1" dirty="0">
                <a:effectLst/>
                <a:latin typeface="TimesNewRomanPS"/>
              </a:rPr>
              <a:t> : </a:t>
            </a:r>
            <a:r>
              <a:rPr lang="fr-BE" sz="1600" i="1" dirty="0" err="1">
                <a:effectLst/>
                <a:latin typeface="TimesNewRomanPS"/>
              </a:rPr>
              <a:t>Gaining</a:t>
            </a:r>
            <a:r>
              <a:rPr lang="fr-BE" sz="1600" i="1" dirty="0">
                <a:effectLst/>
                <a:latin typeface="TimesNewRomanPS"/>
              </a:rPr>
              <a:t> </a:t>
            </a:r>
            <a:r>
              <a:rPr lang="fr-BE" sz="1600" i="1" dirty="0" err="1">
                <a:effectLst/>
                <a:latin typeface="TimesNewRomanPS"/>
              </a:rPr>
              <a:t>Advantage</a:t>
            </a:r>
            <a:r>
              <a:rPr lang="fr-BE" sz="1600" i="1" dirty="0">
                <a:effectLst/>
                <a:latin typeface="TimesNewRomanPS"/>
              </a:rPr>
              <a:t> in </a:t>
            </a:r>
            <a:r>
              <a:rPr lang="fr-BE" sz="1600" i="1" dirty="0" err="1">
                <a:effectLst/>
                <a:latin typeface="TimesNewRomanPS"/>
              </a:rPr>
              <a:t>Videogames</a:t>
            </a:r>
            <a:r>
              <a:rPr lang="fr-BE" sz="1600" i="1" dirty="0">
                <a:effectLst/>
                <a:latin typeface="TimesNewRomanPS"/>
              </a:rPr>
              <a:t>, </a:t>
            </a:r>
            <a:r>
              <a:rPr lang="fr-BE" sz="1600" dirty="0">
                <a:effectLst/>
                <a:latin typeface="TimesNewRomanPSMT"/>
              </a:rPr>
              <a:t>Cambridge MIT </a:t>
            </a:r>
            <a:r>
              <a:rPr lang="fr-BE" sz="1600" dirty="0" err="1">
                <a:effectLst/>
                <a:latin typeface="TimesNewRomanPSMT"/>
              </a:rPr>
              <a:t>Press</a:t>
            </a:r>
            <a:r>
              <a:rPr lang="fr-BE" sz="1600" dirty="0">
                <a:effectLst/>
                <a:latin typeface="TimesNewRomanPSMT"/>
              </a:rPr>
              <a:t>, 2007.</a:t>
            </a:r>
          </a:p>
          <a:p>
            <a:pPr algn="just">
              <a:lnSpc>
                <a:spcPct val="115000"/>
              </a:lnSpc>
            </a:pPr>
            <a:r>
              <a:rPr lang="fr-FR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DAGIRAL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PARASIE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Sylvain, « Vidéo à la une ! L’innovation dans les formats de la presse en ligne », in </a:t>
            </a:r>
            <a:r>
              <a:rPr lang="fr-FR" sz="1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Réseaux</a:t>
            </a:r>
            <a:r>
              <a:rPr lang="fr-FR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 160-161, pp. 101-132, 2010. </a:t>
            </a:r>
            <a:endParaRPr lang="fr-FR" sz="16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BE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DAKHLIA 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Jamil, « </a:t>
            </a:r>
            <a:r>
              <a:rPr lang="fr-BE" sz="16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Propriétés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fonctions de la presse magazine », in BLANDIN Claire (</a:t>
            </a:r>
            <a:r>
              <a:rPr lang="fr-BE" sz="16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.), Manuel d’Analyse de la Presse Magazine, Armand Colin, pp. 49-62, 2018.</a:t>
            </a:r>
          </a:p>
          <a:p>
            <a:pPr algn="just">
              <a:lnSpc>
                <a:spcPct val="115000"/>
              </a:lnSpc>
            </a:pPr>
            <a:r>
              <a:rPr lang="fr-BE" sz="1600" b="1" dirty="0">
                <a:effectLst/>
                <a:latin typeface="TimesNewRomanPS"/>
              </a:rPr>
              <a:t>DOZO </a:t>
            </a:r>
            <a:r>
              <a:rPr lang="fr-BE" sz="1600" dirty="0" err="1">
                <a:effectLst/>
                <a:latin typeface="TimesNewRomanPSMT"/>
              </a:rPr>
              <a:t>Björn-Olav</a:t>
            </a:r>
            <a:r>
              <a:rPr lang="fr-BE" sz="1600" dirty="0">
                <a:effectLst/>
                <a:latin typeface="TimesNewRomanPSMT"/>
              </a:rPr>
              <a:t>, </a:t>
            </a:r>
            <a:r>
              <a:rPr lang="fr-BE" sz="1600" b="1" dirty="0">
                <a:effectLst/>
                <a:latin typeface="TimesNewRomanPS"/>
              </a:rPr>
              <a:t>KRYWICKI </a:t>
            </a:r>
            <a:r>
              <a:rPr lang="fr-BE" sz="1600" dirty="0">
                <a:effectLst/>
                <a:latin typeface="TimesNewRomanPSMT"/>
              </a:rPr>
              <a:t>Boris, « La presse </a:t>
            </a:r>
            <a:r>
              <a:rPr lang="fr-BE" sz="1600" dirty="0" err="1">
                <a:effectLst/>
                <a:latin typeface="TimesNewRomanPSMT"/>
              </a:rPr>
              <a:t>vidéoludique</a:t>
            </a:r>
            <a:r>
              <a:rPr lang="fr-BE" sz="1600" dirty="0">
                <a:effectLst/>
                <a:latin typeface="TimesNewRomanPSMT"/>
              </a:rPr>
              <a:t> », in BLANDIN Claire (</a:t>
            </a:r>
            <a:r>
              <a:rPr lang="fr-BE" sz="1600" dirty="0" err="1">
                <a:effectLst/>
                <a:latin typeface="TimesNewRomanPSMT"/>
              </a:rPr>
              <a:t>dir</a:t>
            </a:r>
            <a:r>
              <a:rPr lang="fr-BE" sz="1600" dirty="0">
                <a:effectLst/>
                <a:latin typeface="TimesNewRomanPSMT"/>
              </a:rPr>
              <a:t>.) </a:t>
            </a:r>
            <a:r>
              <a:rPr lang="fr-BE" sz="1600" i="1" dirty="0">
                <a:effectLst/>
                <a:latin typeface="TimesNewRomanPS"/>
              </a:rPr>
              <a:t>Manuel d’analyse de la presse magazine</a:t>
            </a:r>
            <a:r>
              <a:rPr lang="fr-BE" sz="1600" dirty="0">
                <a:effectLst/>
                <a:latin typeface="TimesNewRomanPSMT"/>
              </a:rPr>
              <a:t>, Armand Colin, pp. 213-227, 2018.</a:t>
            </a:r>
          </a:p>
          <a:p>
            <a:pPr algn="just">
              <a:lnSpc>
                <a:spcPct val="115000"/>
              </a:lnSpc>
            </a:pPr>
            <a:r>
              <a:rPr lang="fr-BE" sz="1600" b="1" dirty="0">
                <a:effectLst/>
                <a:latin typeface="TimesNewRomanPS"/>
              </a:rPr>
              <a:t>DOZO </a:t>
            </a:r>
            <a:r>
              <a:rPr lang="fr-BE" sz="1600" dirty="0" err="1">
                <a:effectLst/>
                <a:latin typeface="TimesNewRomanPSMT"/>
              </a:rPr>
              <a:t>Björn-Olav</a:t>
            </a:r>
            <a:r>
              <a:rPr lang="fr-BE" sz="1600" dirty="0">
                <a:effectLst/>
                <a:latin typeface="TimesNewRomanPSMT"/>
              </a:rPr>
              <a:t>, </a:t>
            </a:r>
            <a:r>
              <a:rPr lang="fr-BE" sz="1600" b="1" dirty="0">
                <a:effectLst/>
                <a:latin typeface="TimesNewRomanPS"/>
              </a:rPr>
              <a:t>KRYWICKI </a:t>
            </a:r>
            <a:r>
              <a:rPr lang="fr-BE" sz="1600" dirty="0">
                <a:effectLst/>
                <a:latin typeface="TimesNewRomanPSMT"/>
              </a:rPr>
              <a:t>Boris, </a:t>
            </a:r>
            <a:r>
              <a:rPr lang="fr-BE" sz="1600" b="1" dirty="0">
                <a:effectLst/>
                <a:latin typeface="TimesNewRomanPS"/>
              </a:rPr>
              <a:t>« </a:t>
            </a:r>
            <a:r>
              <a:rPr lang="fr-BE" sz="1600" dirty="0">
                <a:effectLst/>
                <a:latin typeface="TimesNewRomanPSMT"/>
              </a:rPr>
              <a:t>Les livres de journalistes francophones </a:t>
            </a:r>
            <a:r>
              <a:rPr lang="fr-BE" sz="1600" dirty="0" err="1">
                <a:effectLst/>
                <a:latin typeface="TimesNewRomanPSMT"/>
              </a:rPr>
              <a:t>spécialisés</a:t>
            </a:r>
            <a:r>
              <a:rPr lang="fr-BE" sz="1600" dirty="0">
                <a:effectLst/>
                <a:latin typeface="TimesNewRomanPSMT"/>
              </a:rPr>
              <a:t> en jeu </a:t>
            </a:r>
            <a:r>
              <a:rPr lang="fr-BE" sz="1600" dirty="0" err="1">
                <a:effectLst/>
                <a:latin typeface="TimesNewRomanPSMT"/>
              </a:rPr>
              <a:t>vidéo</a:t>
            </a:r>
            <a:r>
              <a:rPr lang="fr-BE" sz="1600" dirty="0">
                <a:effectLst/>
                <a:latin typeface="TimesNewRomanPSMT"/>
              </a:rPr>
              <a:t> : du capital ludique au capital journalistique », in GAMELAB UNIL-EPFL (</a:t>
            </a:r>
            <a:r>
              <a:rPr lang="fr-BE" sz="1600" dirty="0" err="1">
                <a:effectLst/>
                <a:latin typeface="TimesNewRomanPSMT"/>
              </a:rPr>
              <a:t>dir</a:t>
            </a:r>
            <a:r>
              <a:rPr lang="fr-BE" sz="1600" dirty="0">
                <a:effectLst/>
                <a:latin typeface="TimesNewRomanPSMT"/>
              </a:rPr>
              <a:t>.), </a:t>
            </a:r>
            <a:r>
              <a:rPr lang="fr-BE" sz="1600" i="1" dirty="0">
                <a:effectLst/>
                <a:latin typeface="TimesNewRomanPS"/>
              </a:rPr>
              <a:t>Penser (avec) la culture </a:t>
            </a:r>
            <a:r>
              <a:rPr lang="fr-BE" sz="1600" i="1" dirty="0" err="1">
                <a:effectLst/>
                <a:latin typeface="TimesNewRomanPS"/>
              </a:rPr>
              <a:t>vidéoludique</a:t>
            </a:r>
            <a:r>
              <a:rPr lang="fr-BE" sz="1600" dirty="0">
                <a:effectLst/>
                <a:latin typeface="TimesNewRomanPSMT"/>
              </a:rPr>
              <a:t>, Presses Universitaires de </a:t>
            </a:r>
            <a:r>
              <a:rPr lang="fr-BE" sz="1600" dirty="0" err="1">
                <a:effectLst/>
                <a:latin typeface="TimesNewRomanPSMT"/>
              </a:rPr>
              <a:t>Liège</a:t>
            </a:r>
            <a:r>
              <a:rPr lang="fr-BE" sz="1600" dirty="0">
                <a:effectLst/>
                <a:latin typeface="TimesNewRomanPSMT"/>
              </a:rPr>
              <a:t>, 2022.</a:t>
            </a:r>
            <a:endParaRPr lang="fr-BE" sz="16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BE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MANSUY 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Julien, « Usage de l’image(s) par la presse vidéoludique des années 1990 », Mémoire de Master, Université de Lille, 2019.</a:t>
            </a:r>
          </a:p>
          <a:p>
            <a:pPr algn="just">
              <a:lnSpc>
                <a:spcPct val="115000"/>
              </a:lnSpc>
            </a:pPr>
            <a:r>
              <a:rPr lang="fr-BE" sz="1600" b="1" dirty="0">
                <a:effectLst/>
                <a:latin typeface="TimesNewRomanPS"/>
              </a:rPr>
              <a:t>MARCHIETTI </a:t>
            </a:r>
            <a:r>
              <a:rPr lang="fr-BE" sz="1600" dirty="0">
                <a:effectLst/>
                <a:latin typeface="TimesNewRomanPSMT"/>
              </a:rPr>
              <a:t>Dominique, « Contribution à une sociologie des transformations du champ journalistique dans les </a:t>
            </a:r>
            <a:r>
              <a:rPr lang="fr-BE" sz="1600" dirty="0" err="1">
                <a:effectLst/>
                <a:latin typeface="TimesNewRomanPSMT"/>
              </a:rPr>
              <a:t>années</a:t>
            </a:r>
            <a:r>
              <a:rPr lang="fr-BE" sz="1600" dirty="0">
                <a:effectLst/>
                <a:latin typeface="TimesNewRomanPSMT"/>
              </a:rPr>
              <a:t> 80 et 90. À propos d’“</a:t>
            </a:r>
            <a:r>
              <a:rPr lang="fr-BE" sz="1600" dirty="0" err="1">
                <a:effectLst/>
                <a:latin typeface="TimesNewRomanPSMT"/>
              </a:rPr>
              <a:t>événement</a:t>
            </a:r>
            <a:r>
              <a:rPr lang="fr-BE" sz="1600" dirty="0">
                <a:effectLst/>
                <a:latin typeface="TimesNewRomanPSMT"/>
              </a:rPr>
              <a:t> sida” et du “scandale du sang contaminé” », </a:t>
            </a:r>
            <a:r>
              <a:rPr lang="fr-BE" sz="1600" dirty="0" err="1">
                <a:effectLst/>
                <a:latin typeface="TimesNewRomanPSMT"/>
              </a:rPr>
              <a:t>Thèse</a:t>
            </a:r>
            <a:r>
              <a:rPr lang="fr-BE" sz="1600" dirty="0">
                <a:effectLst/>
                <a:latin typeface="TimesNewRomanPSMT"/>
              </a:rPr>
              <a:t> de doctorat, </a:t>
            </a:r>
            <a:r>
              <a:rPr lang="fr-BE" sz="1600" dirty="0" err="1">
                <a:effectLst/>
                <a:latin typeface="TimesNewRomanPSMT"/>
              </a:rPr>
              <a:t>École</a:t>
            </a:r>
            <a:r>
              <a:rPr lang="fr-BE" sz="1600" dirty="0">
                <a:effectLst/>
                <a:latin typeface="TimesNewRomanPSMT"/>
              </a:rPr>
              <a:t> des Hautes </a:t>
            </a:r>
            <a:r>
              <a:rPr lang="fr-BE" sz="1600" dirty="0" err="1">
                <a:effectLst/>
                <a:latin typeface="TimesNewRomanPSMT"/>
              </a:rPr>
              <a:t>Études</a:t>
            </a:r>
            <a:r>
              <a:rPr lang="fr-BE" sz="1600" dirty="0">
                <a:effectLst/>
                <a:latin typeface="TimesNewRomanPSMT"/>
              </a:rPr>
              <a:t> en Sciences Sociales, 1997.</a:t>
            </a:r>
            <a:endParaRPr lang="fr-BE" sz="16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BE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TRICLOT </a:t>
            </a:r>
            <a:r>
              <a:rPr lang="fr-BE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Mathieu</a:t>
            </a:r>
            <a:r>
              <a:rPr lang="fr-BE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Désirs et techniques : les figures de “l’avenir des jeux vidéo” dans la presse spécialisée francophone au tournant des années 1980 et 1990 », in </a:t>
            </a:r>
            <a:r>
              <a:rPr lang="fr-BE" sz="16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Lire les magazines de jeux vidéo</a:t>
            </a:r>
            <a:r>
              <a:rPr lang="fr-BE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Presses Universitaires de Liège, 2022. </a:t>
            </a:r>
          </a:p>
          <a:p>
            <a:pPr algn="just">
              <a:lnSpc>
                <a:spcPct val="115000"/>
              </a:lnSpc>
            </a:pPr>
            <a:endParaRPr lang="fr-BE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7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DBF07-1A28-45F1-9EA6-1B337166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39B33A-95F6-4FFA-9E64-4AA8C4DC4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033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71C3BC-E4A1-76FC-237C-66B246A3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41" y="3470437"/>
            <a:ext cx="10993549" cy="12762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effectLst/>
              </a:rPr>
              <a:t>half a page of text for 3 or 4 pages of images 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727902-8CD9-46E2-2114-73A94BF93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17" y="4707781"/>
            <a:ext cx="10993546" cy="590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cap="all" dirty="0">
                <a:solidFill>
                  <a:srgbClr val="D4DA0F"/>
                </a:solidFill>
              </a:rPr>
              <a:t>« Test : Crash Bandicoot 3 », </a:t>
            </a:r>
            <a:r>
              <a:rPr lang="en-US" sz="1600" b="1" i="1" cap="all" dirty="0">
                <a:solidFill>
                  <a:srgbClr val="D4DA0F"/>
                </a:solidFill>
              </a:rPr>
              <a:t>Consoles +</a:t>
            </a:r>
            <a:r>
              <a:rPr lang="en-US" sz="1600" b="1" cap="all" dirty="0">
                <a:solidFill>
                  <a:srgbClr val="D4DA0F"/>
                </a:solidFill>
              </a:rPr>
              <a:t>, #83, pp.76-79, December 1998  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A254D7-1D9E-488F-B8F3-2359B1A2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199"/>
            <a:ext cx="5608482" cy="94997"/>
          </a:xfrm>
          <a:prstGeom prst="rect">
            <a:avLst/>
          </a:prstGeom>
          <a:solidFill>
            <a:srgbClr val="D4DA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A178CB-16DF-49C1-A256-0EC9C3E7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3934" y="453643"/>
            <a:ext cx="5591533" cy="98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4B7C3A-6517-2648-C694-D37A56E5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89"/>
          <a:stretch/>
        </p:blipFill>
        <p:spPr>
          <a:xfrm>
            <a:off x="446529" y="636397"/>
            <a:ext cx="2753496" cy="327964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D97E41-411D-D54C-23F2-59419CA37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4" r="2" b="2967"/>
          <a:stretch/>
        </p:blipFill>
        <p:spPr>
          <a:xfrm>
            <a:off x="8998825" y="634195"/>
            <a:ext cx="2746641" cy="32796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D9F0C-7EAC-9AAB-98CB-AF248F347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" r="-1" b="7218"/>
          <a:stretch/>
        </p:blipFill>
        <p:spPr>
          <a:xfrm>
            <a:off x="6153934" y="636397"/>
            <a:ext cx="2746641" cy="32796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E44DBA-453F-B518-52FD-245AE92EB1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7459"/>
          <a:stretch/>
        </p:blipFill>
        <p:spPr>
          <a:xfrm>
            <a:off x="3308375" y="636397"/>
            <a:ext cx="2746641" cy="3279644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D7E9A1E-F657-F326-54FC-697EA3BAEEAA}"/>
              </a:ext>
            </a:extLst>
          </p:cNvPr>
          <p:cNvSpPr txBox="1">
            <a:spLocks/>
          </p:cNvSpPr>
          <p:nvPr/>
        </p:nvSpPr>
        <p:spPr>
          <a:xfrm>
            <a:off x="617260" y="5833592"/>
            <a:ext cx="10993546" cy="590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600" i="1" cap="all" dirty="0">
                <a:solidFill>
                  <a:srgbClr val="D4DA0F"/>
                </a:solidFill>
              </a:rPr>
              <a:t>All these video game magazines are free and accessible on http://abandonware-</a:t>
            </a:r>
            <a:r>
              <a:rPr lang="en-US" sz="1600" i="1" cap="all" dirty="0" err="1">
                <a:solidFill>
                  <a:srgbClr val="D4DA0F"/>
                </a:solidFill>
              </a:rPr>
              <a:t>magazines.org</a:t>
            </a:r>
            <a:endParaRPr lang="en-US" sz="1600" i="1" cap="all" dirty="0">
              <a:solidFill>
                <a:srgbClr val="D4DA0F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548F3A1E-0385-884D-F63C-2D924F811819}"/>
              </a:ext>
            </a:extLst>
          </p:cNvPr>
          <p:cNvSpPr txBox="1">
            <a:spLocks/>
          </p:cNvSpPr>
          <p:nvPr/>
        </p:nvSpPr>
        <p:spPr>
          <a:xfrm>
            <a:off x="640210" y="4678619"/>
            <a:ext cx="10911580" cy="1526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1990’s, an enthusiastic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a-critical discourse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regularly unfolds, a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fascination with a powerfully desirable future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(</a:t>
            </a:r>
            <a:r>
              <a:rPr lang="en-U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Triclot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2022: 49).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DDE1A6-D913-86A9-5817-E192B413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12" y="548640"/>
            <a:ext cx="3703320" cy="1462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000" dirty="0" err="1">
                <a:solidFill>
                  <a:srgbClr val="FFFFFF"/>
                </a:solidFill>
              </a:rPr>
              <a:t>Only</a:t>
            </a:r>
            <a:r>
              <a:rPr lang="fr-FR" sz="3000" dirty="0">
                <a:solidFill>
                  <a:srgbClr val="FFFFFF"/>
                </a:solidFill>
              </a:rPr>
              <a:t> SCREENSHOTS, NO « ADDED Value »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978CF-6755-BDC0-F3D3-D116FE4AD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23" y="2559972"/>
            <a:ext cx="3478341" cy="3671936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piling up images, specialized magazines offer a form of "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vicarious play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 (</a:t>
            </a:r>
            <a:r>
              <a:rPr lang="en-US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Barnabé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2017) and transmit first-hand "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gaming capital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 (</a:t>
            </a:r>
            <a:r>
              <a:rPr lang="en-US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Consalvo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2007), of which they are the main mediators. 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 descr="Capture d’écran 2021-03-03 à 10.42.13.png">
            <a:extLst>
              <a:ext uri="{FF2B5EF4-FFF2-40B4-BE49-F238E27FC236}">
                <a16:creationId xmlns:a16="http://schemas.microsoft.com/office/drawing/2014/main" id="{2098C186-823D-5679-A610-9B4492F42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14994" b="-1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0FB5347-E1E4-845B-96C2-CA044577D222}"/>
              </a:ext>
            </a:extLst>
          </p:cNvPr>
          <p:cNvSpPr txBox="1">
            <a:spLocks/>
          </p:cNvSpPr>
          <p:nvPr/>
        </p:nvSpPr>
        <p:spPr>
          <a:xfrm>
            <a:off x="490012" y="5582880"/>
            <a:ext cx="3666263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solidFill>
                  <a:srgbClr val="D4DB0F"/>
                </a:solidFill>
              </a:rPr>
              <a:t>« FOR EYES ONLY », </a:t>
            </a:r>
            <a:r>
              <a:rPr lang="fr-FR" sz="1800" b="1" i="1" dirty="0">
                <a:solidFill>
                  <a:srgbClr val="D4DB0F"/>
                </a:solidFill>
              </a:rPr>
              <a:t>JOYPAD</a:t>
            </a:r>
            <a:r>
              <a:rPr lang="fr-FR" sz="1800" b="1" dirty="0">
                <a:solidFill>
                  <a:srgbClr val="D4DB0F"/>
                </a:solidFill>
              </a:rPr>
              <a:t>, #139, p.40, MARCH 2004 </a:t>
            </a:r>
          </a:p>
        </p:txBody>
      </p:sp>
    </p:spTree>
    <p:extLst>
      <p:ext uri="{BB962C8B-B14F-4D97-AF65-F5344CB8AC3E}">
        <p14:creationId xmlns:p14="http://schemas.microsoft.com/office/powerpoint/2010/main" val="454460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 descr="Capture d’écran 2021-03-03 à 12.03.27.png">
            <a:extLst>
              <a:ext uri="{FF2B5EF4-FFF2-40B4-BE49-F238E27FC236}">
                <a16:creationId xmlns:a16="http://schemas.microsoft.com/office/drawing/2014/main" id="{C85D72FD-3AD6-C57D-DDE9-66E0B78D3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09" y="541064"/>
            <a:ext cx="4433410" cy="34358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Capture d’écran 2021-03-03 à 12.10.59.png">
            <a:extLst>
              <a:ext uri="{FF2B5EF4-FFF2-40B4-BE49-F238E27FC236}">
                <a16:creationId xmlns:a16="http://schemas.microsoft.com/office/drawing/2014/main" id="{28EB8BE7-FBC6-868F-231C-E268DBF8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5" y="541064"/>
            <a:ext cx="3568828" cy="34358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691D51-8899-D8EF-9443-AAA844EC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fr-FR" dirty="0" err="1">
                <a:solidFill>
                  <a:srgbClr val="FFFFFF"/>
                </a:solidFill>
              </a:rPr>
              <a:t>IllustratING</a:t>
            </a:r>
            <a:r>
              <a:rPr lang="fr-FR" dirty="0">
                <a:solidFill>
                  <a:srgbClr val="FFFFFF"/>
                </a:solidFill>
              </a:rPr>
              <a:t> THEIR gamer-tester persona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085F6A-2D57-1CF9-4B4E-EF95B203E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596992"/>
            <a:ext cx="7240909" cy="1607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D4DB0F"/>
                </a:solidFill>
              </a:rPr>
              <a:t>SWITCH, « </a:t>
            </a:r>
            <a:r>
              <a:rPr lang="fr-FR" b="1" dirty="0" err="1">
                <a:solidFill>
                  <a:srgbClr val="D4DB0F"/>
                </a:solidFill>
              </a:rPr>
              <a:t>Wario</a:t>
            </a:r>
            <a:r>
              <a:rPr lang="fr-FR" b="1" dirty="0">
                <a:solidFill>
                  <a:srgbClr val="D4DB0F"/>
                </a:solidFill>
              </a:rPr>
              <a:t> Land », </a:t>
            </a:r>
            <a:r>
              <a:rPr lang="fr-FR" b="1" i="1" dirty="0">
                <a:solidFill>
                  <a:srgbClr val="D4DB0F"/>
                </a:solidFill>
              </a:rPr>
              <a:t>Consoles +, </a:t>
            </a:r>
            <a:r>
              <a:rPr lang="fr-FR" b="1" dirty="0">
                <a:solidFill>
                  <a:srgbClr val="D4DB0F"/>
                </a:solidFill>
              </a:rPr>
              <a:t>n°31,  p.86, avril 1994</a:t>
            </a:r>
          </a:p>
          <a:p>
            <a:pPr marL="0" indent="0">
              <a:buNone/>
            </a:pPr>
            <a:r>
              <a:rPr lang="fr-BE" b="1" dirty="0">
                <a:solidFill>
                  <a:srgbClr val="D4DB0F"/>
                </a:solidFill>
              </a:rPr>
              <a:t>GIA,</a:t>
            </a:r>
            <a:r>
              <a:rPr lang="fr-FR" b="1" dirty="0">
                <a:solidFill>
                  <a:srgbClr val="D4DB0F"/>
                </a:solidFill>
              </a:rPr>
              <a:t> « Ape Escape », </a:t>
            </a:r>
            <a:r>
              <a:rPr lang="fr-FR" b="1" i="1" dirty="0">
                <a:solidFill>
                  <a:srgbClr val="D4DB0F"/>
                </a:solidFill>
              </a:rPr>
              <a:t>Consoles +</a:t>
            </a:r>
            <a:r>
              <a:rPr lang="fr-FR" b="1" dirty="0">
                <a:solidFill>
                  <a:srgbClr val="D4DB0F"/>
                </a:solidFill>
              </a:rPr>
              <a:t>, n°90, pp.134-135, juillet-août 1999</a:t>
            </a:r>
            <a:endParaRPr lang="fr-BE" b="1" dirty="0">
              <a:solidFill>
                <a:srgbClr val="D4DB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091" name="Rectangle 3090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20C0AE-7292-C5CA-7200-83540620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adventurous pure players, reluctant print media</a:t>
            </a:r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01" name="Rectangle 3100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tarCraft II : Wings of Liberty - Vidéo : Iron Squid : Interview de Pomf et  Thud - Gamekult">
            <a:extLst>
              <a:ext uri="{FF2B5EF4-FFF2-40B4-BE49-F238E27FC236}">
                <a16:creationId xmlns:a16="http://schemas.microsoft.com/office/drawing/2014/main" id="{B9003EDF-A036-96BA-6D62-868FF569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1999" y="1098667"/>
            <a:ext cx="3356919" cy="188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3" name="Rectangle 3102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capture d’écran, texte, modèle&#10;&#10;Description générée automatiquement">
            <a:extLst>
              <a:ext uri="{FF2B5EF4-FFF2-40B4-BE49-F238E27FC236}">
                <a16:creationId xmlns:a16="http://schemas.microsoft.com/office/drawing/2014/main" id="{0EE17717-C490-0794-AE8A-35D9860B0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3232" y="1191321"/>
            <a:ext cx="3372551" cy="1702958"/>
          </a:xfrm>
          <a:prstGeom prst="rect">
            <a:avLst/>
          </a:prstGeom>
        </p:spPr>
      </p:pic>
      <p:sp>
        <p:nvSpPr>
          <p:cNvPr id="3105" name="Rectangle 3104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s anciens célèbrent avec nous la 500ème de Gamekult, l'Émission - Gamekult">
            <a:extLst>
              <a:ext uri="{FF2B5EF4-FFF2-40B4-BE49-F238E27FC236}">
                <a16:creationId xmlns:a16="http://schemas.microsoft.com/office/drawing/2014/main" id="{D4F8FB19-AC83-6003-CC7D-05FA4A7D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1999" y="4041795"/>
            <a:ext cx="3356919" cy="188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7" name="Rectangle 3106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anard PC Online by Canard PC — Kickstarter">
            <a:extLst>
              <a:ext uri="{FF2B5EF4-FFF2-40B4-BE49-F238E27FC236}">
                <a16:creationId xmlns:a16="http://schemas.microsoft.com/office/drawing/2014/main" id="{C14C0573-857B-419E-9169-0683421F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3232" y="4037399"/>
            <a:ext cx="3372551" cy="18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F9D954-3F70-87E8-11DB-7562560E1C28}"/>
              </a:ext>
            </a:extLst>
          </p:cNvPr>
          <p:cNvSpPr txBox="1"/>
          <p:nvPr/>
        </p:nvSpPr>
        <p:spPr>
          <a:xfrm>
            <a:off x="4412000" y="3087357"/>
            <a:ext cx="335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2012 : </a:t>
            </a:r>
            <a:r>
              <a:rPr lang="fr-FR" b="1" dirty="0" err="1"/>
              <a:t>Commenting</a:t>
            </a:r>
            <a:r>
              <a:rPr lang="fr-FR" b="1" dirty="0"/>
              <a:t> </a:t>
            </a:r>
            <a:r>
              <a:rPr lang="fr-FR" b="1" dirty="0" err="1"/>
              <a:t>video</a:t>
            </a:r>
            <a:r>
              <a:rPr lang="fr-FR" b="1" dirty="0"/>
              <a:t> </a:t>
            </a:r>
            <a:r>
              <a:rPr lang="fr-FR" b="1" dirty="0" err="1"/>
              <a:t>games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E8C0F4-C5E3-CA40-90F6-A7453BBAB2B5}"/>
              </a:ext>
            </a:extLst>
          </p:cNvPr>
          <p:cNvSpPr txBox="1"/>
          <p:nvPr/>
        </p:nvSpPr>
        <p:spPr>
          <a:xfrm>
            <a:off x="4303939" y="5875327"/>
            <a:ext cx="347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/>
              <a:t>2007 : « Broadcast </a:t>
            </a:r>
            <a:r>
              <a:rPr lang="fr-FR" sz="1400" b="1" dirty="0" err="1"/>
              <a:t>regime</a:t>
            </a:r>
            <a:r>
              <a:rPr lang="fr-FR" sz="1400" b="1" dirty="0"/>
              <a:t> » (</a:t>
            </a:r>
            <a:r>
              <a:rPr lang="fr-FR" sz="1400" b="1" dirty="0" err="1"/>
              <a:t>Dagiral</a:t>
            </a:r>
            <a:r>
              <a:rPr lang="fr-FR" sz="1400" b="1" dirty="0"/>
              <a:t> and </a:t>
            </a:r>
            <a:r>
              <a:rPr lang="fr-FR" sz="1400" b="1" dirty="0" err="1"/>
              <a:t>Parasie</a:t>
            </a:r>
            <a:r>
              <a:rPr lang="fr-FR" sz="1400" b="1" dirty="0"/>
              <a:t>, 2010 : 112)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658650-8EAE-7662-3EB7-195A3CA9D3BE}"/>
              </a:ext>
            </a:extLst>
          </p:cNvPr>
          <p:cNvSpPr txBox="1"/>
          <p:nvPr/>
        </p:nvSpPr>
        <p:spPr>
          <a:xfrm>
            <a:off x="8238865" y="2905780"/>
            <a:ext cx="335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2023 : no </a:t>
            </a:r>
            <a:r>
              <a:rPr lang="fr-FR" sz="1400" b="1" dirty="0" err="1"/>
              <a:t>website</a:t>
            </a:r>
            <a:r>
              <a:rPr lang="fr-FR" sz="1400" b="1" dirty="0"/>
              <a:t>, </a:t>
            </a:r>
            <a:r>
              <a:rPr lang="fr-FR" sz="1400" b="1" dirty="0" err="1"/>
              <a:t>just</a:t>
            </a:r>
            <a:r>
              <a:rPr lang="fr-FR" sz="1400" b="1" dirty="0"/>
              <a:t> an online shop</a:t>
            </a:r>
          </a:p>
          <a:p>
            <a:pPr algn="ctr"/>
            <a:r>
              <a:rPr lang="fr-FR" sz="1400" b="1" dirty="0"/>
              <a:t>(</a:t>
            </a:r>
            <a:r>
              <a:rPr lang="fr-FR" sz="1400" b="1" i="1" dirty="0"/>
              <a:t>Jeux Vidéo Magazine</a:t>
            </a:r>
            <a:r>
              <a:rPr lang="fr-FR" sz="1400" b="1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601FF2-DC26-A028-E9BF-07B88566BD90}"/>
              </a:ext>
            </a:extLst>
          </p:cNvPr>
          <p:cNvSpPr txBox="1"/>
          <p:nvPr/>
        </p:nvSpPr>
        <p:spPr>
          <a:xfrm>
            <a:off x="8211026" y="5886824"/>
            <a:ext cx="335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2016 : first </a:t>
            </a:r>
            <a:r>
              <a:rPr lang="fr-FR" sz="1400" b="1" dirty="0" err="1"/>
              <a:t>website</a:t>
            </a:r>
            <a:r>
              <a:rPr lang="fr-FR" sz="1400" b="1" dirty="0"/>
              <a:t>, </a:t>
            </a:r>
            <a:r>
              <a:rPr lang="fr-FR" sz="1400" b="1" dirty="0" err="1"/>
              <a:t>created</a:t>
            </a:r>
            <a:r>
              <a:rPr lang="fr-FR" sz="1400" b="1" dirty="0"/>
              <a:t> </a:t>
            </a:r>
            <a:r>
              <a:rPr lang="fr-FR" sz="1400" b="1" dirty="0" err="1"/>
              <a:t>through</a:t>
            </a:r>
            <a:r>
              <a:rPr lang="fr-FR" sz="1400" b="1" dirty="0"/>
              <a:t> crowdfunding (</a:t>
            </a:r>
            <a:r>
              <a:rPr lang="fr-FR" sz="1400" b="1" i="1" dirty="0"/>
              <a:t>Canard PC</a:t>
            </a:r>
            <a:r>
              <a:rPr lang="fr-FR" sz="1400" b="1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25DC130-B1CC-6EF7-8A28-93E9D9BE9723}"/>
              </a:ext>
            </a:extLst>
          </p:cNvPr>
          <p:cNvSpPr txBox="1"/>
          <p:nvPr/>
        </p:nvSpPr>
        <p:spPr>
          <a:xfrm>
            <a:off x="4419781" y="695987"/>
            <a:ext cx="335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E8429"/>
                </a:solidFill>
              </a:rPr>
              <a:t>Pure </a:t>
            </a:r>
            <a:r>
              <a:rPr lang="fr-FR" b="1" dirty="0" err="1">
                <a:solidFill>
                  <a:srgbClr val="EE8429"/>
                </a:solidFill>
              </a:rPr>
              <a:t>Players</a:t>
            </a:r>
            <a:endParaRPr lang="fr-FR" b="1" dirty="0">
              <a:solidFill>
                <a:srgbClr val="EE8429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EDFA0A2-11C8-190C-577F-C36B02195C6F}"/>
              </a:ext>
            </a:extLst>
          </p:cNvPr>
          <p:cNvSpPr txBox="1"/>
          <p:nvPr/>
        </p:nvSpPr>
        <p:spPr>
          <a:xfrm>
            <a:off x="8223232" y="691337"/>
            <a:ext cx="335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EE8429"/>
                </a:solidFill>
              </a:rPr>
              <a:t>Printed</a:t>
            </a:r>
            <a:r>
              <a:rPr lang="fr-FR" b="1" dirty="0">
                <a:solidFill>
                  <a:srgbClr val="EE8429"/>
                </a:solidFill>
              </a:rPr>
              <a:t> Magazines</a:t>
            </a:r>
          </a:p>
        </p:txBody>
      </p:sp>
    </p:spTree>
    <p:extLst>
      <p:ext uri="{BB962C8B-B14F-4D97-AF65-F5344CB8AC3E}">
        <p14:creationId xmlns:p14="http://schemas.microsoft.com/office/powerpoint/2010/main" val="318972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63FC0CD-F19B-4D9C-9C47-EB7E9D16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272CD5-DEDF-3555-65DC-10D512F4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23901"/>
            <a:ext cx="10993549" cy="6158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effectLst/>
              </a:rPr>
              <a:t>from online media move to video platforms </a:t>
            </a:r>
            <a:endParaRPr lang="en-US" sz="36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E70159E-5269-4C18-AA0B-D50513DB3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BBE9C8C-98B2-41C2-B47B-9A396CBA2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2ECCA3D-5ECA-4A8B-B9D7-CE6DEB72B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Espace réservé du contenu 4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4D887465-54DE-97F7-91B1-8F966428B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05" y="1339795"/>
            <a:ext cx="9333570" cy="53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van Gaudé de Canard PC appelle au lancement d'un syndicat du jeu vidéo  (MAJ)">
            <a:extLst>
              <a:ext uri="{FF2B5EF4-FFF2-40B4-BE49-F238E27FC236}">
                <a16:creationId xmlns:a16="http://schemas.microsoft.com/office/drawing/2014/main" id="{F2F12A22-A43F-CA73-EF2E-FE4CCB7F9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3AD2EC-4830-82CC-058A-F2190293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2888"/>
            <a:ext cx="10144260" cy="1013800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Being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different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influencers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0737DD-5F72-956A-575B-24A27783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870" y="3566535"/>
            <a:ext cx="10261602" cy="2340011"/>
          </a:xfrm>
          <a:solidFill>
            <a:schemeClr val="bg1">
              <a:alpha val="50044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« </a:t>
            </a:r>
            <a:r>
              <a:rPr lang="fr-FR" i="1" dirty="0" err="1"/>
              <a:t>We</a:t>
            </a:r>
            <a:r>
              <a:rPr lang="fr-FR" i="1" dirty="0"/>
              <a:t> </a:t>
            </a:r>
            <a:r>
              <a:rPr lang="fr-FR" i="1" dirty="0" err="1"/>
              <a:t>were</a:t>
            </a:r>
            <a:r>
              <a:rPr lang="fr-FR" i="1" dirty="0"/>
              <a:t> </a:t>
            </a:r>
            <a:r>
              <a:rPr lang="fr-FR" i="1" dirty="0" err="1"/>
              <a:t>dismayed</a:t>
            </a:r>
            <a:r>
              <a:rPr lang="fr-FR" i="1" dirty="0"/>
              <a:t> to </a:t>
            </a:r>
            <a:r>
              <a:rPr lang="fr-FR" i="1" dirty="0" err="1"/>
              <a:t>see</a:t>
            </a:r>
            <a:r>
              <a:rPr lang="fr-FR" i="1" dirty="0"/>
              <a:t> </a:t>
            </a:r>
            <a:r>
              <a:rPr lang="fr-FR" i="1" dirty="0" err="1"/>
              <a:t>hours</a:t>
            </a:r>
            <a:r>
              <a:rPr lang="fr-FR" i="1" dirty="0"/>
              <a:t> and </a:t>
            </a:r>
            <a:r>
              <a:rPr lang="fr-FR" i="1" dirty="0" err="1"/>
              <a:t>hours</a:t>
            </a:r>
            <a:r>
              <a:rPr lang="fr-FR" i="1" dirty="0"/>
              <a:t> of </a:t>
            </a:r>
            <a:r>
              <a:rPr lang="fr-FR" i="1" dirty="0" err="1"/>
              <a:t>distressing</a:t>
            </a:r>
            <a:r>
              <a:rPr lang="fr-FR" i="1" dirty="0"/>
              <a:t> </a:t>
            </a:r>
            <a:r>
              <a:rPr lang="fr-FR" i="1" dirty="0" err="1"/>
              <a:t>Let's</a:t>
            </a:r>
            <a:r>
              <a:rPr lang="fr-FR" i="1" dirty="0"/>
              <a:t> </a:t>
            </a:r>
            <a:r>
              <a:rPr lang="fr-FR" i="1" dirty="0" err="1"/>
              <a:t>Plays</a:t>
            </a:r>
            <a:r>
              <a:rPr lang="fr-FR" i="1" dirty="0"/>
              <a:t> </a:t>
            </a:r>
            <a:r>
              <a:rPr lang="fr-FR" i="1" dirty="0" err="1"/>
              <a:t>hosted</a:t>
            </a:r>
            <a:r>
              <a:rPr lang="fr-FR" i="1" dirty="0"/>
              <a:t> by </a:t>
            </a:r>
            <a:r>
              <a:rPr lang="fr-FR" i="1" dirty="0" err="1"/>
              <a:t>casters</a:t>
            </a:r>
            <a:r>
              <a:rPr lang="fr-FR" i="1" dirty="0"/>
              <a:t> </a:t>
            </a:r>
            <a:r>
              <a:rPr lang="fr-FR" i="1" dirty="0" err="1"/>
              <a:t>whose</a:t>
            </a:r>
            <a:r>
              <a:rPr lang="fr-FR" i="1" dirty="0"/>
              <a:t> </a:t>
            </a:r>
            <a:r>
              <a:rPr lang="fr-FR" i="1" dirty="0" err="1"/>
              <a:t>level</a:t>
            </a:r>
            <a:r>
              <a:rPr lang="fr-FR" i="1" dirty="0"/>
              <a:t> of </a:t>
            </a:r>
            <a:r>
              <a:rPr lang="fr-FR" i="1" dirty="0" err="1"/>
              <a:t>vocabulary</a:t>
            </a:r>
            <a:r>
              <a:rPr lang="fr-FR" i="1" dirty="0"/>
              <a:t>, </a:t>
            </a:r>
            <a:r>
              <a:rPr lang="fr-FR" i="1" dirty="0" err="1"/>
              <a:t>inversely</a:t>
            </a:r>
            <a:r>
              <a:rPr lang="fr-FR" i="1" dirty="0"/>
              <a:t> </a:t>
            </a:r>
            <a:r>
              <a:rPr lang="fr-FR" i="1" dirty="0" err="1"/>
              <a:t>proportional</a:t>
            </a:r>
            <a:r>
              <a:rPr lang="fr-FR" i="1" dirty="0"/>
              <a:t> to </a:t>
            </a:r>
            <a:r>
              <a:rPr lang="fr-FR" i="1" dirty="0" err="1"/>
              <a:t>their</a:t>
            </a:r>
            <a:r>
              <a:rPr lang="fr-FR" i="1" dirty="0"/>
              <a:t> </a:t>
            </a:r>
            <a:r>
              <a:rPr lang="fr-FR" i="1" dirty="0" err="1"/>
              <a:t>forced</a:t>
            </a:r>
            <a:r>
              <a:rPr lang="fr-FR" i="1" dirty="0"/>
              <a:t> </a:t>
            </a:r>
            <a:r>
              <a:rPr lang="fr-FR" i="1" dirty="0" err="1"/>
              <a:t>enthusiasm</a:t>
            </a:r>
            <a:r>
              <a:rPr lang="fr-FR" i="1" dirty="0"/>
              <a:t>, </a:t>
            </a:r>
            <a:r>
              <a:rPr lang="fr-FR" i="1" dirty="0" err="1"/>
              <a:t>would</a:t>
            </a:r>
            <a:r>
              <a:rPr lang="fr-FR" i="1" dirty="0"/>
              <a:t> </a:t>
            </a:r>
            <a:r>
              <a:rPr lang="fr-FR" i="1" dirty="0" err="1"/>
              <a:t>make</a:t>
            </a:r>
            <a:r>
              <a:rPr lang="fr-FR" i="1" dirty="0"/>
              <a:t> a </a:t>
            </a:r>
            <a:r>
              <a:rPr lang="fr-FR" i="1" dirty="0" err="1"/>
              <a:t>men's</a:t>
            </a:r>
            <a:r>
              <a:rPr lang="fr-FR" i="1" dirty="0"/>
              <a:t> </a:t>
            </a:r>
            <a:r>
              <a:rPr lang="fr-FR" i="1" dirty="0" err="1"/>
              <a:t>deodorant</a:t>
            </a:r>
            <a:r>
              <a:rPr lang="fr-FR" i="1" dirty="0"/>
              <a:t> </a:t>
            </a:r>
            <a:r>
              <a:rPr lang="fr-FR" i="1" dirty="0" err="1"/>
              <a:t>advert</a:t>
            </a:r>
            <a:r>
              <a:rPr lang="fr-FR" i="1" dirty="0"/>
              <a:t> look like a </a:t>
            </a:r>
            <a:r>
              <a:rPr lang="fr-FR" i="1" dirty="0" err="1"/>
              <a:t>reception</a:t>
            </a:r>
            <a:r>
              <a:rPr lang="fr-FR" i="1" dirty="0"/>
              <a:t> speech at the Académie française. It </a:t>
            </a:r>
            <a:r>
              <a:rPr lang="fr-FR" i="1" dirty="0" err="1"/>
              <a:t>didn't</a:t>
            </a:r>
            <a:r>
              <a:rPr lang="fr-FR" i="1" dirty="0"/>
              <a:t> help </a:t>
            </a:r>
            <a:r>
              <a:rPr lang="fr-FR" i="1" dirty="0" err="1"/>
              <a:t>that</a:t>
            </a:r>
            <a:r>
              <a:rPr lang="fr-FR" i="1" dirty="0"/>
              <a:t> YouTube and Twitch </a:t>
            </a:r>
            <a:r>
              <a:rPr lang="fr-FR" i="1" dirty="0" err="1"/>
              <a:t>were</a:t>
            </a:r>
            <a:r>
              <a:rPr lang="fr-FR" i="1" dirty="0"/>
              <a:t>, in the final </a:t>
            </a:r>
            <a:r>
              <a:rPr lang="fr-FR" i="1" dirty="0" err="1"/>
              <a:t>analysis</a:t>
            </a:r>
            <a:r>
              <a:rPr lang="fr-FR" i="1" dirty="0"/>
              <a:t>, </a:t>
            </a:r>
            <a:r>
              <a:rPr lang="fr-FR" i="1" dirty="0" err="1"/>
              <a:t>nothing</a:t>
            </a:r>
            <a:r>
              <a:rPr lang="fr-FR" i="1" dirty="0"/>
              <a:t> more </a:t>
            </a:r>
            <a:r>
              <a:rPr lang="fr-FR" i="1" dirty="0" err="1"/>
              <a:t>than</a:t>
            </a:r>
            <a:r>
              <a:rPr lang="fr-FR" i="1" dirty="0"/>
              <a:t> 21st-century blogs, </a:t>
            </a:r>
            <a:r>
              <a:rPr lang="fr-FR" i="1" dirty="0" err="1"/>
              <a:t>aimed</a:t>
            </a:r>
            <a:r>
              <a:rPr lang="fr-FR" i="1" dirty="0"/>
              <a:t> at an audience of </a:t>
            </a:r>
            <a:r>
              <a:rPr lang="fr-FR" i="1" dirty="0" err="1"/>
              <a:t>young</a:t>
            </a:r>
            <a:r>
              <a:rPr lang="fr-FR" i="1" dirty="0"/>
              <a:t> teenagers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had</a:t>
            </a:r>
            <a:r>
              <a:rPr lang="fr-FR" i="1" dirty="0"/>
              <a:t> </a:t>
            </a:r>
            <a:r>
              <a:rPr lang="fr-FR" i="1" dirty="0" err="1"/>
              <a:t>never</a:t>
            </a:r>
            <a:r>
              <a:rPr lang="fr-FR" i="1" dirty="0"/>
              <a:t> been Canard </a:t>
            </a:r>
            <a:r>
              <a:rPr lang="fr-FR" i="1" dirty="0" err="1"/>
              <a:t>PC's</a:t>
            </a:r>
            <a:r>
              <a:rPr lang="fr-FR" i="1" dirty="0"/>
              <a:t> audience. </a:t>
            </a:r>
            <a:r>
              <a:rPr lang="fr-FR" i="1" dirty="0" err="1"/>
              <a:t>Nor</a:t>
            </a:r>
            <a:r>
              <a:rPr lang="fr-FR" i="1" dirty="0"/>
              <a:t> </a:t>
            </a:r>
            <a:r>
              <a:rPr lang="fr-FR" i="1" dirty="0" err="1"/>
              <a:t>did</a:t>
            </a:r>
            <a:r>
              <a:rPr lang="fr-FR" i="1" dirty="0"/>
              <a:t> the </a:t>
            </a:r>
            <a:r>
              <a:rPr lang="fr-FR" i="1" dirty="0" err="1"/>
              <a:t>emergence</a:t>
            </a:r>
            <a:r>
              <a:rPr lang="fr-FR" i="1" dirty="0"/>
              <a:t>, as </a:t>
            </a:r>
            <a:r>
              <a:rPr lang="fr-FR" i="1" dirty="0" err="1"/>
              <a:t>youtubers</a:t>
            </a:r>
            <a:r>
              <a:rPr lang="fr-FR" i="1" dirty="0"/>
              <a:t> </a:t>
            </a:r>
            <a:r>
              <a:rPr lang="fr-FR" i="1" dirty="0" err="1"/>
              <a:t>became</a:t>
            </a:r>
            <a:r>
              <a:rPr lang="fr-FR" i="1" dirty="0"/>
              <a:t> more and more </a:t>
            </a:r>
            <a:r>
              <a:rPr lang="fr-FR" i="1" dirty="0" err="1"/>
              <a:t>professional</a:t>
            </a:r>
            <a:r>
              <a:rPr lang="fr-FR" i="1" dirty="0"/>
              <a:t>, of shows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copied</a:t>
            </a:r>
            <a:r>
              <a:rPr lang="fr-FR" i="1" dirty="0"/>
              <a:t> </a:t>
            </a:r>
            <a:r>
              <a:rPr lang="fr-FR" i="1" dirty="0" err="1"/>
              <a:t>only</a:t>
            </a:r>
            <a:r>
              <a:rPr lang="fr-FR" i="1" dirty="0"/>
              <a:t> the </a:t>
            </a:r>
            <a:r>
              <a:rPr lang="fr-FR" i="1" dirty="0" err="1"/>
              <a:t>worst</a:t>
            </a:r>
            <a:r>
              <a:rPr lang="fr-FR" i="1" dirty="0"/>
              <a:t> of </a:t>
            </a:r>
            <a:r>
              <a:rPr lang="fr-FR" i="1" dirty="0" err="1"/>
              <a:t>television</a:t>
            </a:r>
            <a:r>
              <a:rPr lang="fr-FR" i="1" dirty="0"/>
              <a:t> (</a:t>
            </a:r>
            <a:r>
              <a:rPr lang="fr-FR" i="1" dirty="0" err="1"/>
              <a:t>their</a:t>
            </a:r>
            <a:r>
              <a:rPr lang="fr-FR" i="1" dirty="0"/>
              <a:t> </a:t>
            </a:r>
            <a:r>
              <a:rPr lang="fr-FR" i="1" dirty="0" err="1"/>
              <a:t>puppet</a:t>
            </a:r>
            <a:r>
              <a:rPr lang="fr-FR" i="1" dirty="0"/>
              <a:t>-like </a:t>
            </a:r>
            <a:r>
              <a:rPr lang="fr-FR" i="1" dirty="0" err="1"/>
              <a:t>smiles</a:t>
            </a:r>
            <a:r>
              <a:rPr lang="fr-FR" i="1" dirty="0"/>
              <a:t> in prime-time </a:t>
            </a:r>
            <a:r>
              <a:rPr lang="fr-FR" i="1" dirty="0" err="1"/>
              <a:t>game</a:t>
            </a:r>
            <a:r>
              <a:rPr lang="fr-FR" i="1" dirty="0"/>
              <a:t>-show settings). There </a:t>
            </a:r>
            <a:r>
              <a:rPr lang="fr-FR" i="1" dirty="0" err="1"/>
              <a:t>was</a:t>
            </a:r>
            <a:r>
              <a:rPr lang="fr-FR" i="1" dirty="0"/>
              <a:t> no </a:t>
            </a:r>
            <a:r>
              <a:rPr lang="fr-FR" i="1" dirty="0" err="1"/>
              <a:t>way</a:t>
            </a:r>
            <a:r>
              <a:rPr lang="fr-FR" i="1" dirty="0"/>
              <a:t> </a:t>
            </a:r>
            <a:r>
              <a:rPr lang="fr-FR" i="1" dirty="0" err="1"/>
              <a:t>we</a:t>
            </a:r>
            <a:r>
              <a:rPr lang="fr-FR" i="1" dirty="0"/>
              <a:t> </a:t>
            </a:r>
            <a:r>
              <a:rPr lang="fr-FR" i="1" dirty="0" err="1"/>
              <a:t>were</a:t>
            </a:r>
            <a:r>
              <a:rPr lang="fr-FR" i="1" dirty="0"/>
              <a:t> </a:t>
            </a:r>
            <a:r>
              <a:rPr lang="fr-FR" i="1" dirty="0" err="1"/>
              <a:t>going</a:t>
            </a:r>
            <a:r>
              <a:rPr lang="fr-FR" i="1" dirty="0"/>
              <a:t> to jump </a:t>
            </a:r>
            <a:r>
              <a:rPr lang="fr-FR" i="1" dirty="0" err="1"/>
              <a:t>into</a:t>
            </a:r>
            <a:r>
              <a:rPr lang="fr-FR" i="1" dirty="0"/>
              <a:t> the </a:t>
            </a:r>
            <a:r>
              <a:rPr lang="fr-FR" i="1" dirty="0" err="1"/>
              <a:t>swamp</a:t>
            </a:r>
            <a:r>
              <a:rPr lang="fr-FR" i="1" dirty="0"/>
              <a:t> </a:t>
            </a:r>
            <a:r>
              <a:rPr lang="fr-FR" i="1" dirty="0" err="1"/>
              <a:t>just</a:t>
            </a:r>
            <a:r>
              <a:rPr lang="fr-FR" i="1" dirty="0"/>
              <a:t> to </a:t>
            </a:r>
            <a:r>
              <a:rPr lang="fr-FR" i="1" dirty="0" err="1"/>
              <a:t>be</a:t>
            </a:r>
            <a:r>
              <a:rPr lang="fr-FR" i="1" dirty="0"/>
              <a:t> like </a:t>
            </a:r>
            <a:r>
              <a:rPr lang="fr-FR" i="1" dirty="0" err="1"/>
              <a:t>everyone</a:t>
            </a:r>
            <a:r>
              <a:rPr lang="fr-FR" i="1" dirty="0"/>
              <a:t> </a:t>
            </a:r>
            <a:r>
              <a:rPr lang="fr-FR" i="1" dirty="0" err="1"/>
              <a:t>else</a:t>
            </a:r>
            <a:r>
              <a:rPr lang="fr-FR" i="1" dirty="0"/>
              <a:t> </a:t>
            </a:r>
            <a:r>
              <a:rPr lang="fr-FR" dirty="0"/>
              <a:t>».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B3C84C8-CBB7-5ABB-0638-940BF173197F}"/>
              </a:ext>
            </a:extLst>
          </p:cNvPr>
          <p:cNvSpPr txBox="1">
            <a:spLocks/>
          </p:cNvSpPr>
          <p:nvPr/>
        </p:nvSpPr>
        <p:spPr>
          <a:xfrm>
            <a:off x="4497827" y="5688091"/>
            <a:ext cx="7240909" cy="1607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rgbClr val="D4DB0F"/>
                </a:solidFill>
              </a:rPr>
              <a:t>GAUDÉ Ivan, « “Et si on faisait une </a:t>
            </a:r>
            <a:r>
              <a:rPr lang="fr-FR" b="1" dirty="0" err="1">
                <a:solidFill>
                  <a:srgbClr val="D4DB0F"/>
                </a:solidFill>
              </a:rPr>
              <a:t>émission</a:t>
            </a:r>
            <a:r>
              <a:rPr lang="fr-FR" b="1" dirty="0">
                <a:solidFill>
                  <a:srgbClr val="D4DB0F"/>
                </a:solidFill>
              </a:rPr>
              <a:t> ?” », </a:t>
            </a:r>
            <a:r>
              <a:rPr lang="fr-FR" b="1" dirty="0" err="1">
                <a:solidFill>
                  <a:srgbClr val="D4DB0F"/>
                </a:solidFill>
              </a:rPr>
              <a:t>Canardpc.com</a:t>
            </a:r>
            <a:r>
              <a:rPr lang="fr-FR" b="1" dirty="0">
                <a:solidFill>
                  <a:srgbClr val="D4DB0F"/>
                </a:solidFill>
              </a:rPr>
              <a:t>, </a:t>
            </a:r>
            <a:br>
              <a:rPr lang="fr-FR" b="1" dirty="0">
                <a:solidFill>
                  <a:srgbClr val="D4DB0F"/>
                </a:solidFill>
              </a:rPr>
            </a:br>
            <a:r>
              <a:rPr lang="fr-FR" b="1" dirty="0">
                <a:solidFill>
                  <a:srgbClr val="D4DB0F"/>
                </a:solidFill>
              </a:rPr>
              <a:t>[online] </a:t>
            </a:r>
            <a:r>
              <a:rPr lang="fr-FR" b="1" dirty="0" err="1">
                <a:solidFill>
                  <a:srgbClr val="D4DB0F"/>
                </a:solidFill>
              </a:rPr>
              <a:t>april</a:t>
            </a:r>
            <a:r>
              <a:rPr lang="fr-FR" b="1" dirty="0">
                <a:solidFill>
                  <a:srgbClr val="D4DB0F"/>
                </a:solidFill>
              </a:rPr>
              <a:t> 2019.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b="1" dirty="0">
                <a:solidFill>
                  <a:srgbClr val="D4DB0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412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AE98CC-9056-A3DA-1722-CEF9CE05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Research</a:t>
            </a:r>
            <a:r>
              <a:rPr lang="fr-FR" dirty="0">
                <a:solidFill>
                  <a:schemeClr val="tx2"/>
                </a:solidFill>
              </a:rPr>
              <a:t> question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13128DC-223E-BC0F-9B74-78E8A9F14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the investment in this new space imply a shift in ethos, from that of journalist (information) to that of host (entertainment)? </a:t>
            </a:r>
          </a:p>
          <a:p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 place is left within video streams for the materiality of print magazines and their long-term investigations? 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5" name="Picture 4" descr="Office items on a table">
            <a:extLst>
              <a:ext uri="{FF2B5EF4-FFF2-40B4-BE49-F238E27FC236}">
                <a16:creationId xmlns:a16="http://schemas.microsoft.com/office/drawing/2014/main" id="{0692CFB4-5128-9BE2-BBC1-3B3C26EF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9" r="19661" b="2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324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10249</TotalTime>
  <Words>1866</Words>
  <Application>Microsoft Macintosh PowerPoint</Application>
  <PresentationFormat>Grand écran</PresentationFormat>
  <Paragraphs>98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Calibri</vt:lpstr>
      <vt:lpstr>Times New Roman</vt:lpstr>
      <vt:lpstr>TimesNewRomanPS</vt:lpstr>
      <vt:lpstr>TimesNewRomanPSMT</vt:lpstr>
      <vt:lpstr>Tw Cen MT</vt:lpstr>
      <vt:lpstr>Wingdings 2</vt:lpstr>
      <vt:lpstr>DividendVTI</vt:lpstr>
      <vt:lpstr>Video Game magazines’ streaming practices</vt:lpstr>
      <vt:lpstr>VIDEO GAME MAGAZINES’ ICONOPHILIE</vt:lpstr>
      <vt:lpstr>half a page of text for 3 or 4 pages of images </vt:lpstr>
      <vt:lpstr>Only SCREENSHOTS, NO « ADDED Value »  </vt:lpstr>
      <vt:lpstr>IllustratING THEIR gamer-tester persona</vt:lpstr>
      <vt:lpstr>adventurous pure players, reluctant print media</vt:lpstr>
      <vt:lpstr>from online media move to video platforms </vt:lpstr>
      <vt:lpstr>Being different from influencers</vt:lpstr>
      <vt:lpstr>Research question</vt:lpstr>
      <vt:lpstr>Corpus</vt:lpstr>
      <vt:lpstr>Interactivity and horizontality</vt:lpstr>
      <vt:lpstr>Entertainment and Support</vt:lpstr>
      <vt:lpstr>Entertainment and Support</vt:lpstr>
      <vt:lpstr>Building the spectacular and staging</vt:lpstr>
      <vt:lpstr>Building the spectacular and staging</vt:lpstr>
      <vt:lpstr>Building the spectacular and staging</vt:lpstr>
      <vt:lpstr>Conclusions</vt:lpstr>
      <vt:lpstr>Conclusions</vt:lpstr>
      <vt:lpstr>Conclusions</vt:lpstr>
      <vt:lpstr>Conclusions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Game magazines’ streaming practices</dc:title>
  <dc:creator>Krywicki Boris</dc:creator>
  <cp:lastModifiedBy>Krywicki Boris</cp:lastModifiedBy>
  <cp:revision>40</cp:revision>
  <dcterms:created xsi:type="dcterms:W3CDTF">2023-06-22T12:39:46Z</dcterms:created>
  <dcterms:modified xsi:type="dcterms:W3CDTF">2023-07-20T16:36:13Z</dcterms:modified>
</cp:coreProperties>
</file>