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77" r:id="rId5"/>
    <p:sldId id="259" r:id="rId6"/>
    <p:sldId id="261" r:id="rId7"/>
    <p:sldId id="260" r:id="rId8"/>
    <p:sldId id="262" r:id="rId9"/>
    <p:sldId id="278" r:id="rId10"/>
    <p:sldId id="275" r:id="rId11"/>
    <p:sldId id="279" r:id="rId12"/>
    <p:sldId id="280" r:id="rId13"/>
    <p:sldId id="281" r:id="rId14"/>
    <p:sldId id="282"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rgio Perelman" initials="SP" lastIdx="7" clrIdx="0">
    <p:extLst>
      <p:ext uri="{19B8F6BF-5375-455C-9EA6-DF929625EA0E}">
        <p15:presenceInfo xmlns:p15="http://schemas.microsoft.com/office/powerpoint/2012/main" userId="5f0d40150e04281d" providerId="Windows Live"/>
      </p:ext>
    </p:extLst>
  </p:cmAuthor>
  <p:cmAuthor id="2" name="Jerome" initials="J" lastIdx="1" clrIdx="1">
    <p:extLst>
      <p:ext uri="{19B8F6BF-5375-455C-9EA6-DF929625EA0E}">
        <p15:presenceInfo xmlns:p15="http://schemas.microsoft.com/office/powerpoint/2012/main" userId="Jerom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56043" autoAdjust="0"/>
  </p:normalViewPr>
  <p:slideViewPr>
    <p:cSldViewPr snapToGrid="0">
      <p:cViewPr varScale="1">
        <p:scale>
          <a:sx n="50" d="100"/>
          <a:sy n="50" d="100"/>
        </p:scale>
        <p:origin x="1934" y="3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20DD2F-A63C-4D44-BBED-744AD9F74968}" type="datetimeFigureOut">
              <a:rPr lang="fr-BE" smtClean="0"/>
              <a:t>28-06-23</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004F09-A5C0-46D8-93DF-CB4147AA498E}" type="slidenum">
              <a:rPr lang="fr-BE" smtClean="0"/>
              <a:t>‹N°›</a:t>
            </a:fld>
            <a:endParaRPr lang="fr-BE"/>
          </a:p>
        </p:txBody>
      </p:sp>
    </p:spTree>
    <p:extLst>
      <p:ext uri="{BB962C8B-B14F-4D97-AF65-F5344CB8AC3E}">
        <p14:creationId xmlns:p14="http://schemas.microsoft.com/office/powerpoint/2010/main" val="654318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dirty="0" smtClean="0"/>
              <a:t>Strict </a:t>
            </a:r>
            <a:r>
              <a:rPr lang="fr-BE" dirty="0" err="1" smtClean="0"/>
              <a:t>lockdown</a:t>
            </a:r>
            <a:r>
              <a:rPr lang="fr-BE" baseline="0" dirty="0" smtClean="0"/>
              <a:t> </a:t>
            </a:r>
            <a:r>
              <a:rPr lang="fr-BE" baseline="0" dirty="0" err="1" smtClean="0"/>
              <a:t>measures</a:t>
            </a:r>
            <a:r>
              <a:rPr lang="fr-BE" baseline="0" dirty="0" smtClean="0"/>
              <a:t> </a:t>
            </a:r>
            <a:r>
              <a:rPr lang="fr-BE" baseline="0" dirty="0" err="1" smtClean="0"/>
              <a:t>led</a:t>
            </a:r>
            <a:r>
              <a:rPr lang="fr-BE" baseline="0" dirty="0" smtClean="0"/>
              <a:t> to </a:t>
            </a:r>
            <a:r>
              <a:rPr lang="fr-BE" baseline="0" dirty="0" err="1" smtClean="0"/>
              <a:t>solitary</a:t>
            </a:r>
            <a:r>
              <a:rPr lang="fr-BE" baseline="0" dirty="0" smtClean="0"/>
              <a:t> </a:t>
            </a:r>
            <a:r>
              <a:rPr lang="fr-BE" baseline="0" dirty="0" err="1" smtClean="0"/>
              <a:t>deaths</a:t>
            </a:r>
            <a:endParaRPr lang="fr-BE" baseline="0" dirty="0" smtClean="0"/>
          </a:p>
          <a:p>
            <a:r>
              <a:rPr lang="fr-BE" baseline="0" dirty="0" smtClean="0"/>
              <a:t>Question for good practices in NH management and organisation</a:t>
            </a:r>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2</a:t>
            </a:fld>
            <a:endParaRPr lang="fr-BE"/>
          </a:p>
        </p:txBody>
      </p:sp>
    </p:spTree>
    <p:extLst>
      <p:ext uri="{BB962C8B-B14F-4D97-AF65-F5344CB8AC3E}">
        <p14:creationId xmlns:p14="http://schemas.microsoft.com/office/powerpoint/2010/main" val="25149529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Difficulties of comparing people in nursing homes and private homes from linear or even multinomial probit models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This is why we selected a sample of individuals aged 65+ who had at least one ADL limitation but the characteristics of people in nursing homes can still differ significantly from those living “at home”. </a:t>
            </a:r>
            <a:endParaRPr lang="fr-BE" sz="1200" kern="1200" dirty="0" smtClean="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11</a:t>
            </a:fld>
            <a:endParaRPr lang="fr-BE"/>
          </a:p>
        </p:txBody>
      </p:sp>
    </p:spTree>
    <p:extLst>
      <p:ext uri="{BB962C8B-B14F-4D97-AF65-F5344CB8AC3E}">
        <p14:creationId xmlns:p14="http://schemas.microsoft.com/office/powerpoint/2010/main" val="27688660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The main advantage of the method is that it does not require specifying a functional form of the outcome equation and is therefore not susceptible to misspecification bias along that dimension.</a:t>
            </a:r>
            <a:endParaRPr lang="fr-BE"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Our analysis relies on the conditional independence assumption (CIA) that the life satisfaction of the individuals in the control group and in the treated group are independent of the residence status once we control for a set of observable characteristics </a:t>
            </a:r>
            <a:r>
              <a:rPr lang="en-GB" sz="1200" kern="1200" dirty="0" smtClean="0">
                <a:solidFill>
                  <a:schemeClr val="tx1"/>
                </a:solidFill>
                <a:effectLst/>
                <a:latin typeface="+mn-lt"/>
                <a:ea typeface="+mn-ea"/>
                <a:cs typeface="+mn-cs"/>
                <a:sym typeface="Wingdings" panose="05000000000000000000" pitchFamily="2" charset="2"/>
              </a:rPr>
              <a:t> you could</a:t>
            </a:r>
            <a:r>
              <a:rPr lang="en-GB" sz="1200" kern="1200" baseline="0" dirty="0" smtClean="0">
                <a:solidFill>
                  <a:schemeClr val="tx1"/>
                </a:solidFill>
                <a:effectLst/>
                <a:latin typeface="+mn-lt"/>
                <a:ea typeface="+mn-ea"/>
                <a:cs typeface="+mn-cs"/>
                <a:sym typeface="Wingdings" panose="05000000000000000000" pitchFamily="2" charset="2"/>
              </a:rPr>
              <a:t> tell me that there could be a missing variable which is really important and that we forget.</a:t>
            </a:r>
            <a:endParaRPr lang="en-GB"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To avoid matches that could bias our analysis, we request that the pairs are perfectly matched according to country, gender, marital status and wave.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With the same dataset, the matching method leads to conclude that </a:t>
            </a:r>
            <a:r>
              <a:rPr lang="en-GB" sz="1200" i="1" kern="1200" dirty="0" err="1" smtClean="0">
                <a:solidFill>
                  <a:schemeClr val="tx1"/>
                </a:solidFill>
                <a:effectLst/>
                <a:latin typeface="+mn-lt"/>
                <a:ea typeface="+mn-ea"/>
                <a:cs typeface="+mn-cs"/>
              </a:rPr>
              <a:t>cet.par</a:t>
            </a:r>
            <a:r>
              <a:rPr lang="en-GB" sz="1200" i="1" kern="1200" dirty="0" smtClean="0">
                <a:solidFill>
                  <a:schemeClr val="tx1"/>
                </a:solidFill>
                <a:effectLst/>
                <a:latin typeface="+mn-lt"/>
                <a:ea typeface="+mn-ea"/>
                <a:cs typeface="+mn-cs"/>
              </a:rPr>
              <a:t>.</a:t>
            </a:r>
            <a:r>
              <a:rPr lang="en-GB" sz="1200" kern="1200" dirty="0" smtClean="0">
                <a:solidFill>
                  <a:schemeClr val="tx1"/>
                </a:solidFill>
                <a:effectLst/>
                <a:latin typeface="+mn-lt"/>
                <a:ea typeface="+mn-ea"/>
                <a:cs typeface="+mn-cs"/>
              </a:rPr>
              <a:t> people feel worse in NH than in private homes. This in all groups of countries, except in our three Eastern countries. At the country level the association is negative in the Netherlands, Belgium and Portugal. Hence the matching method gives a slightly different result from simple OLS.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Results are robust (other</a:t>
            </a:r>
            <a:r>
              <a:rPr lang="en-GB" sz="1200" kern="1200" baseline="0" dirty="0" smtClean="0">
                <a:solidFill>
                  <a:schemeClr val="tx1"/>
                </a:solidFill>
                <a:effectLst/>
                <a:latin typeface="+mn-lt"/>
                <a:ea typeface="+mn-ea"/>
                <a:cs typeface="+mn-cs"/>
              </a:rPr>
              <a:t> algorithms, etc.)</a:t>
            </a:r>
            <a:endParaRPr lang="en-GB"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BE"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BE" sz="1200" kern="1200" dirty="0" smtClean="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12</a:t>
            </a:fld>
            <a:endParaRPr lang="fr-BE"/>
          </a:p>
        </p:txBody>
      </p:sp>
    </p:spTree>
    <p:extLst>
      <p:ext uri="{BB962C8B-B14F-4D97-AF65-F5344CB8AC3E}">
        <p14:creationId xmlns:p14="http://schemas.microsoft.com/office/powerpoint/2010/main" val="5544261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The strong impact of living in a NH on the satisfaction of men is clearly observed, whatever the region except the East. In the South, being in NH is particularly harmful for the youngest residents while it is for the oldest residents in Central Europe. The number of ADLs appears to have no effect. This could demonstrate </a:t>
            </a:r>
            <a:r>
              <a:rPr lang="en-GB" sz="1200" i="1" kern="1200" dirty="0" smtClean="0">
                <a:solidFill>
                  <a:schemeClr val="tx1"/>
                </a:solidFill>
                <a:effectLst/>
                <a:latin typeface="+mn-lt"/>
                <a:ea typeface="+mn-ea"/>
                <a:cs typeface="+mn-cs"/>
              </a:rPr>
              <a:t>a </a:t>
            </a:r>
            <a:r>
              <a:rPr lang="en-GB" sz="1200" i="1" kern="1200" dirty="0" err="1" smtClean="0">
                <a:solidFill>
                  <a:schemeClr val="tx1"/>
                </a:solidFill>
                <a:effectLst/>
                <a:latin typeface="+mn-lt"/>
                <a:ea typeface="+mn-ea"/>
                <a:cs typeface="+mn-cs"/>
              </a:rPr>
              <a:t>contrario</a:t>
            </a:r>
            <a:r>
              <a:rPr lang="en-GB" sz="1200" kern="1200" dirty="0" smtClean="0">
                <a:solidFill>
                  <a:schemeClr val="tx1"/>
                </a:solidFill>
                <a:effectLst/>
                <a:latin typeface="+mn-lt"/>
                <a:ea typeface="+mn-ea"/>
                <a:cs typeface="+mn-cs"/>
              </a:rPr>
              <a:t> the useful role of nursing homes in cases of heavy dependence. Finally, we see that it is even more difficult to be in a nursing home if one still has a partner or if one has many children, certainly considering that one would prefer to be taken care of by one's partner or by one's children.</a:t>
            </a:r>
            <a:endParaRPr lang="fr-BE"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BE" sz="1200" kern="1200" dirty="0" smtClean="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13</a:t>
            </a:fld>
            <a:endParaRPr lang="fr-BE"/>
          </a:p>
        </p:txBody>
      </p:sp>
    </p:spTree>
    <p:extLst>
      <p:ext uri="{BB962C8B-B14F-4D97-AF65-F5344CB8AC3E}">
        <p14:creationId xmlns:p14="http://schemas.microsoft.com/office/powerpoint/2010/main" val="14580190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 A margin for improvement in NH management could be to make NH more open to non-professional carers such as family members</a:t>
            </a:r>
            <a:r>
              <a:rPr lang="en-GB" smtClean="0"/>
              <a:t>. </a:t>
            </a:r>
            <a:endParaRPr lang="fr-BE" sz="1200" kern="1200" dirty="0" smtClean="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14</a:t>
            </a:fld>
            <a:endParaRPr lang="fr-BE"/>
          </a:p>
        </p:txBody>
      </p:sp>
    </p:spTree>
    <p:extLst>
      <p:ext uri="{BB962C8B-B14F-4D97-AF65-F5344CB8AC3E}">
        <p14:creationId xmlns:p14="http://schemas.microsoft.com/office/powerpoint/2010/main" val="523254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dirty="0" err="1" smtClean="0"/>
              <a:t>Ageing</a:t>
            </a:r>
            <a:r>
              <a:rPr lang="fr-BE" baseline="0" dirty="0" smtClean="0"/>
              <a:t> and Society but </a:t>
            </a:r>
            <a:r>
              <a:rPr lang="fr-BE" baseline="0" dirty="0" err="1" smtClean="0"/>
              <a:t>without</a:t>
            </a:r>
            <a:r>
              <a:rPr lang="fr-BE" baseline="0" dirty="0" smtClean="0"/>
              <a:t> </a:t>
            </a:r>
            <a:r>
              <a:rPr lang="fr-BE" baseline="0" dirty="0" err="1" smtClean="0"/>
              <a:t>tackling</a:t>
            </a:r>
            <a:r>
              <a:rPr lang="fr-BE" baseline="0" dirty="0" smtClean="0"/>
              <a:t> the issue of </a:t>
            </a:r>
            <a:r>
              <a:rPr lang="fr-BE" baseline="0" dirty="0" err="1" smtClean="0"/>
              <a:t>endogeneity</a:t>
            </a:r>
            <a:endParaRPr lang="fr-BE" baseline="0" dirty="0" smtClean="0"/>
          </a:p>
          <a:p>
            <a:r>
              <a:rPr lang="fr-BE" baseline="0" dirty="0" smtClean="0"/>
              <a:t>By holding </a:t>
            </a:r>
            <a:r>
              <a:rPr lang="fr-BE" baseline="0" dirty="0" err="1" smtClean="0"/>
              <a:t>health</a:t>
            </a:r>
            <a:r>
              <a:rPr lang="fr-BE" baseline="0" dirty="0" smtClean="0"/>
              <a:t>, </a:t>
            </a:r>
            <a:r>
              <a:rPr lang="fr-BE" baseline="0" dirty="0" err="1" smtClean="0"/>
              <a:t>functional</a:t>
            </a:r>
            <a:r>
              <a:rPr lang="fr-BE" baseline="0" dirty="0" smtClean="0"/>
              <a:t> </a:t>
            </a:r>
            <a:r>
              <a:rPr lang="fr-BE" baseline="0" dirty="0" err="1" smtClean="0"/>
              <a:t>status</a:t>
            </a:r>
            <a:r>
              <a:rPr lang="fr-BE" baseline="0" dirty="0" smtClean="0"/>
              <a:t> and </a:t>
            </a:r>
            <a:r>
              <a:rPr lang="fr-BE" baseline="0" dirty="0" err="1" smtClean="0"/>
              <a:t>income</a:t>
            </a:r>
            <a:r>
              <a:rPr lang="fr-BE" baseline="0" dirty="0" smtClean="0"/>
              <a:t> </a:t>
            </a:r>
            <a:r>
              <a:rPr lang="fr-BE" baseline="0" dirty="0" err="1" smtClean="0"/>
              <a:t>level</a:t>
            </a:r>
            <a:r>
              <a:rPr lang="fr-BE" baseline="0" dirty="0" smtClean="0"/>
              <a:t> constant</a:t>
            </a:r>
            <a:endParaRPr lang="fr-BE" dirty="0"/>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3</a:t>
            </a:fld>
            <a:endParaRPr lang="fr-BE"/>
          </a:p>
        </p:txBody>
      </p:sp>
    </p:spTree>
    <p:extLst>
      <p:ext uri="{BB962C8B-B14F-4D97-AF65-F5344CB8AC3E}">
        <p14:creationId xmlns:p14="http://schemas.microsoft.com/office/powerpoint/2010/main" val="3459127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dirty="0" smtClean="0"/>
              <a:t>Restriction</a:t>
            </a:r>
            <a:r>
              <a:rPr lang="fr-BE" baseline="0" dirty="0" smtClean="0"/>
              <a:t> on the sample in </a:t>
            </a:r>
            <a:r>
              <a:rPr lang="fr-BE" baseline="0" dirty="0" err="1" smtClean="0"/>
              <a:t>order</a:t>
            </a:r>
            <a:r>
              <a:rPr lang="fr-BE" baseline="0" dirty="0" smtClean="0"/>
              <a:t> to have people in the </a:t>
            </a:r>
            <a:r>
              <a:rPr lang="fr-BE" baseline="0" dirty="0" err="1" smtClean="0"/>
              <a:t>database</a:t>
            </a:r>
            <a:r>
              <a:rPr lang="fr-BE" baseline="0" dirty="0" smtClean="0"/>
              <a:t> </a:t>
            </a:r>
            <a:r>
              <a:rPr lang="fr-BE" baseline="0" dirty="0" err="1" smtClean="0"/>
              <a:t>who</a:t>
            </a:r>
            <a:r>
              <a:rPr lang="fr-BE" baseline="0" dirty="0" smtClean="0"/>
              <a:t> have </a:t>
            </a:r>
            <a:r>
              <a:rPr lang="fr-BE" baseline="0" dirty="0" err="1" smtClean="0"/>
              <a:t>some</a:t>
            </a:r>
            <a:r>
              <a:rPr lang="fr-BE" baseline="0" dirty="0" smtClean="0"/>
              <a:t> </a:t>
            </a:r>
            <a:r>
              <a:rPr lang="fr-BE" baseline="0" dirty="0" err="1" smtClean="0"/>
              <a:t>difficulties</a:t>
            </a:r>
            <a:r>
              <a:rPr lang="fr-BE" baseline="0" dirty="0" smtClean="0"/>
              <a:t> </a:t>
            </a:r>
            <a:r>
              <a:rPr lang="fr-BE" baseline="0" dirty="0" smtClean="0">
                <a:sym typeface="Wingdings" panose="05000000000000000000" pitchFamily="2" charset="2"/>
              </a:rPr>
              <a:t> in </a:t>
            </a:r>
            <a:r>
              <a:rPr lang="fr-BE" baseline="0" dirty="0" err="1" smtClean="0">
                <a:sym typeface="Wingdings" panose="05000000000000000000" pitchFamily="2" charset="2"/>
              </a:rPr>
              <a:t>order</a:t>
            </a:r>
            <a:r>
              <a:rPr lang="fr-BE" baseline="0" dirty="0" smtClean="0">
                <a:sym typeface="Wingdings" panose="05000000000000000000" pitchFamily="2" charset="2"/>
              </a:rPr>
              <a:t> to </a:t>
            </a:r>
            <a:r>
              <a:rPr lang="fr-BE" baseline="0" dirty="0" err="1" smtClean="0">
                <a:sym typeface="Wingdings" panose="05000000000000000000" pitchFamily="2" charset="2"/>
              </a:rPr>
              <a:t>avoid</a:t>
            </a:r>
            <a:r>
              <a:rPr lang="fr-BE" baseline="0" dirty="0" smtClean="0">
                <a:sym typeface="Wingdings" panose="05000000000000000000" pitchFamily="2" charset="2"/>
              </a:rPr>
              <a:t> or at least </a:t>
            </a:r>
            <a:r>
              <a:rPr lang="fr-BE" baseline="0" dirty="0" err="1" smtClean="0">
                <a:sym typeface="Wingdings" panose="05000000000000000000" pitchFamily="2" charset="2"/>
              </a:rPr>
              <a:t>reduce</a:t>
            </a:r>
            <a:r>
              <a:rPr lang="fr-BE" baseline="0" dirty="0" smtClean="0">
                <a:sym typeface="Wingdings" panose="05000000000000000000" pitchFamily="2" charset="2"/>
              </a:rPr>
              <a:t> </a:t>
            </a:r>
            <a:r>
              <a:rPr lang="fr-BE" baseline="0" dirty="0" err="1" smtClean="0">
                <a:sym typeface="Wingdings" panose="05000000000000000000" pitchFamily="2" charset="2"/>
              </a:rPr>
              <a:t>selection</a:t>
            </a:r>
            <a:r>
              <a:rPr lang="fr-BE" baseline="0" dirty="0" smtClean="0">
                <a:sym typeface="Wingdings" panose="05000000000000000000" pitchFamily="2" charset="2"/>
              </a:rPr>
              <a:t> </a:t>
            </a:r>
            <a:r>
              <a:rPr lang="fr-BE" baseline="0" dirty="0" err="1" smtClean="0">
                <a:sym typeface="Wingdings" panose="05000000000000000000" pitchFamily="2" charset="2"/>
              </a:rPr>
              <a:t>bias</a:t>
            </a:r>
            <a:r>
              <a:rPr lang="fr-BE" baseline="0" dirty="0" smtClean="0">
                <a:sym typeface="Wingdings" panose="05000000000000000000" pitchFamily="2" charset="2"/>
              </a:rPr>
              <a:t> in the </a:t>
            </a:r>
            <a:r>
              <a:rPr lang="fr-BE" baseline="0" dirty="0" err="1" smtClean="0">
                <a:sym typeface="Wingdings" panose="05000000000000000000" pitchFamily="2" charset="2"/>
              </a:rPr>
              <a:t>baseline</a:t>
            </a:r>
            <a:r>
              <a:rPr lang="fr-BE" baseline="0" dirty="0" smtClean="0">
                <a:sym typeface="Wingdings" panose="05000000000000000000" pitchFamily="2" charset="2"/>
              </a:rPr>
              <a:t> sample.</a:t>
            </a:r>
            <a:endParaRPr lang="fr-BE" dirty="0"/>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4</a:t>
            </a:fld>
            <a:endParaRPr lang="fr-BE"/>
          </a:p>
        </p:txBody>
      </p:sp>
    </p:spTree>
    <p:extLst>
      <p:ext uri="{BB962C8B-B14F-4D97-AF65-F5344CB8AC3E}">
        <p14:creationId xmlns:p14="http://schemas.microsoft.com/office/powerpoint/2010/main" val="35303037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GB" sz="1200" kern="1200" dirty="0" smtClean="0">
                <a:solidFill>
                  <a:schemeClr val="tx1"/>
                </a:solidFill>
                <a:effectLst/>
                <a:latin typeface="+mn-lt"/>
                <a:ea typeface="+mn-ea"/>
                <a:cs typeface="+mn-cs"/>
              </a:rPr>
              <a:t>Wave 8 stopped in February 2020 because of the COVID-19 epidemic, hence the smaller sample size.</a:t>
            </a:r>
            <a:endParaRPr lang="fr-BE"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5</a:t>
            </a:fld>
            <a:endParaRPr lang="fr-BE"/>
          </a:p>
        </p:txBody>
      </p:sp>
    </p:spTree>
    <p:extLst>
      <p:ext uri="{BB962C8B-B14F-4D97-AF65-F5344CB8AC3E}">
        <p14:creationId xmlns:p14="http://schemas.microsoft.com/office/powerpoint/2010/main" val="485059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lvl="1" algn="just"/>
            <a:r>
              <a:rPr lang="en-GB" dirty="0" smtClean="0"/>
              <a:t>1)</a:t>
            </a:r>
            <a:r>
              <a:rPr lang="en-GB" baseline="0" dirty="0" smtClean="0"/>
              <a:t> </a:t>
            </a:r>
            <a:r>
              <a:rPr lang="en-GB" sz="1200" kern="1200" dirty="0" smtClean="0">
                <a:solidFill>
                  <a:schemeClr val="tx1"/>
                </a:solidFill>
                <a:effectLst/>
                <a:latin typeface="+mn-lt"/>
                <a:ea typeface="+mn-ea"/>
                <a:cs typeface="+mn-cs"/>
              </a:rPr>
              <a:t>The question is asked to all respondents, including those living in NH. Note that it is naturally a non-proxy question, i.e. it is not asked if the respondent cannot answer by herself. The answer will be missing for those with more cognition problems, who are thus left out.</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Indeed the rating of life satisfaction was missing for 33% of those living in NH, versus 5% for those living in the community.</a:t>
            </a:r>
          </a:p>
          <a:p>
            <a:pPr lvl="1" algn="just"/>
            <a:endParaRPr lang="en-GB" sz="1200" kern="1200" dirty="0" smtClean="0">
              <a:solidFill>
                <a:schemeClr val="tx1"/>
              </a:solidFill>
              <a:effectLst/>
              <a:latin typeface="+mn-lt"/>
              <a:ea typeface="+mn-ea"/>
              <a:cs typeface="+mn-cs"/>
            </a:endParaRPr>
          </a:p>
          <a:p>
            <a:pPr lvl="1" algn="just"/>
            <a:endParaRPr lang="en-GB" dirty="0" smtClean="0"/>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6</a:t>
            </a:fld>
            <a:endParaRPr lang="fr-BE"/>
          </a:p>
        </p:txBody>
      </p:sp>
    </p:spTree>
    <p:extLst>
      <p:ext uri="{BB962C8B-B14F-4D97-AF65-F5344CB8AC3E}">
        <p14:creationId xmlns:p14="http://schemas.microsoft.com/office/powerpoint/2010/main" val="2544571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The average rating of quality of life seems quite high: 6.75/10. It is slightly lower in nursing homes: 6.45.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The distribution of rating is ordinal but not a continuous variable (Figure 1). So besides running OLS regressions we also run ordered probits as robustness checks. OLS coefficients are easier to interpret, even is one should beware that the measure of differences is full of pitfalls. It would meaningless to state “You are twice more happy, or 10% happier than I am”.</a:t>
            </a:r>
            <a:endParaRPr lang="fr-BE" sz="1200" kern="1200" dirty="0" smtClean="0">
              <a:solidFill>
                <a:schemeClr val="tx1"/>
              </a:solidFill>
              <a:effectLst/>
              <a:latin typeface="+mn-lt"/>
              <a:ea typeface="+mn-ea"/>
              <a:cs typeface="+mn-cs"/>
            </a:endParaRPr>
          </a:p>
          <a:p>
            <a:endParaRPr lang="fr-BE" dirty="0"/>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7</a:t>
            </a:fld>
            <a:endParaRPr lang="fr-BE"/>
          </a:p>
        </p:txBody>
      </p:sp>
    </p:spTree>
    <p:extLst>
      <p:ext uri="{BB962C8B-B14F-4D97-AF65-F5344CB8AC3E}">
        <p14:creationId xmlns:p14="http://schemas.microsoft.com/office/powerpoint/2010/main" val="28310678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sz="1200" kern="1200" dirty="0" err="1" smtClean="0">
                <a:solidFill>
                  <a:schemeClr val="tx1"/>
                </a:solidFill>
                <a:effectLst/>
                <a:latin typeface="+mn-lt"/>
                <a:ea typeface="+mn-ea"/>
                <a:cs typeface="+mn-cs"/>
              </a:rPr>
              <a:t>Than</a:t>
            </a:r>
            <a:r>
              <a:rPr lang="fr-BE" sz="1200" kern="1200" dirty="0" smtClean="0">
                <a:solidFill>
                  <a:schemeClr val="tx1"/>
                </a:solidFill>
                <a:effectLst/>
                <a:latin typeface="+mn-lt"/>
                <a:ea typeface="+mn-ea"/>
                <a:cs typeface="+mn-cs"/>
              </a:rPr>
              <a:t> </a:t>
            </a:r>
            <a:r>
              <a:rPr lang="fr-BE" sz="1200" kern="1200" dirty="0" err="1" smtClean="0">
                <a:solidFill>
                  <a:schemeClr val="tx1"/>
                </a:solidFill>
                <a:effectLst/>
                <a:latin typeface="+mn-lt"/>
                <a:ea typeface="+mn-ea"/>
                <a:cs typeface="+mn-cs"/>
              </a:rPr>
              <a:t>southern</a:t>
            </a:r>
            <a:r>
              <a:rPr lang="fr-BE" sz="1200" kern="1200" dirty="0" smtClean="0">
                <a:solidFill>
                  <a:schemeClr val="tx1"/>
                </a:solidFill>
                <a:effectLst/>
                <a:latin typeface="+mn-lt"/>
                <a:ea typeface="+mn-ea"/>
                <a:cs typeface="+mn-cs"/>
              </a:rPr>
              <a:t> and </a:t>
            </a:r>
            <a:r>
              <a:rPr lang="fr-BE" sz="1200" kern="1200" dirty="0" err="1" smtClean="0">
                <a:solidFill>
                  <a:schemeClr val="tx1"/>
                </a:solidFill>
                <a:effectLst/>
                <a:latin typeface="+mn-lt"/>
                <a:ea typeface="+mn-ea"/>
                <a:cs typeface="+mn-cs"/>
              </a:rPr>
              <a:t>Eastern</a:t>
            </a:r>
            <a:r>
              <a:rPr lang="fr-BE" sz="1200" kern="1200" baseline="0" dirty="0" smtClean="0">
                <a:solidFill>
                  <a:schemeClr val="tx1"/>
                </a:solidFill>
                <a:effectLst/>
                <a:latin typeface="+mn-lt"/>
                <a:ea typeface="+mn-ea"/>
                <a:cs typeface="+mn-cs"/>
              </a:rPr>
              <a:t> countries</a:t>
            </a:r>
            <a:endParaRPr lang="fr-BE"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8</a:t>
            </a:fld>
            <a:endParaRPr lang="fr-BE"/>
          </a:p>
        </p:txBody>
      </p:sp>
    </p:spTree>
    <p:extLst>
      <p:ext uri="{BB962C8B-B14F-4D97-AF65-F5344CB8AC3E}">
        <p14:creationId xmlns:p14="http://schemas.microsoft.com/office/powerpoint/2010/main" val="3726869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sz="1200" kern="1200" dirty="0" err="1" smtClean="0">
                <a:solidFill>
                  <a:schemeClr val="tx1"/>
                </a:solidFill>
                <a:effectLst/>
                <a:latin typeface="+mn-lt"/>
                <a:ea typeface="+mn-ea"/>
                <a:cs typeface="+mn-cs"/>
              </a:rPr>
              <a:t>Higher</a:t>
            </a:r>
            <a:r>
              <a:rPr lang="fr-BE" sz="1200" kern="1200" baseline="0" dirty="0" smtClean="0">
                <a:solidFill>
                  <a:schemeClr val="tx1"/>
                </a:solidFill>
                <a:effectLst/>
                <a:latin typeface="+mn-lt"/>
                <a:ea typeface="+mn-ea"/>
                <a:cs typeface="+mn-cs"/>
              </a:rPr>
              <a:t> satisfaction for men but </a:t>
            </a:r>
            <a:r>
              <a:rPr lang="fr-BE" sz="1200" kern="1200" baseline="0" dirty="0" err="1" smtClean="0">
                <a:solidFill>
                  <a:schemeClr val="tx1"/>
                </a:solidFill>
                <a:effectLst/>
                <a:latin typeface="+mn-lt"/>
                <a:ea typeface="+mn-ea"/>
                <a:cs typeface="+mn-cs"/>
              </a:rPr>
              <a:t>they</a:t>
            </a:r>
            <a:r>
              <a:rPr lang="fr-BE" sz="1200" kern="1200" baseline="0" dirty="0" smtClean="0">
                <a:solidFill>
                  <a:schemeClr val="tx1"/>
                </a:solidFill>
                <a:effectLst/>
                <a:latin typeface="+mn-lt"/>
                <a:ea typeface="+mn-ea"/>
                <a:cs typeface="+mn-cs"/>
              </a:rPr>
              <a:t> </a:t>
            </a:r>
            <a:r>
              <a:rPr lang="fr-BE" sz="1200" kern="1200" baseline="0" dirty="0" err="1" smtClean="0">
                <a:solidFill>
                  <a:schemeClr val="tx1"/>
                </a:solidFill>
                <a:effectLst/>
                <a:latin typeface="+mn-lt"/>
                <a:ea typeface="+mn-ea"/>
                <a:cs typeface="+mn-cs"/>
              </a:rPr>
              <a:t>less</a:t>
            </a:r>
            <a:r>
              <a:rPr lang="fr-BE" sz="1200" kern="1200" baseline="0" dirty="0" smtClean="0">
                <a:solidFill>
                  <a:schemeClr val="tx1"/>
                </a:solidFill>
                <a:effectLst/>
                <a:latin typeface="+mn-lt"/>
                <a:ea typeface="+mn-ea"/>
                <a:cs typeface="+mn-cs"/>
              </a:rPr>
              <a:t> </a:t>
            </a:r>
            <a:r>
              <a:rPr lang="fr-BE" sz="1200" kern="1200" baseline="0" dirty="0" err="1" smtClean="0">
                <a:solidFill>
                  <a:schemeClr val="tx1"/>
                </a:solidFill>
                <a:effectLst/>
                <a:latin typeface="+mn-lt"/>
                <a:ea typeface="+mn-ea"/>
                <a:cs typeface="+mn-cs"/>
              </a:rPr>
              <a:t>satisfied</a:t>
            </a:r>
            <a:r>
              <a:rPr lang="fr-BE" sz="1200" kern="1200" baseline="0" dirty="0" smtClean="0">
                <a:solidFill>
                  <a:schemeClr val="tx1"/>
                </a:solidFill>
                <a:effectLst/>
                <a:latin typeface="+mn-lt"/>
                <a:ea typeface="+mn-ea"/>
                <a:cs typeface="+mn-cs"/>
              </a:rPr>
              <a:t> </a:t>
            </a:r>
            <a:r>
              <a:rPr lang="fr-BE" sz="1200" kern="1200" baseline="0" dirty="0" err="1" smtClean="0">
                <a:solidFill>
                  <a:schemeClr val="tx1"/>
                </a:solidFill>
                <a:effectLst/>
                <a:latin typeface="+mn-lt"/>
                <a:ea typeface="+mn-ea"/>
                <a:cs typeface="+mn-cs"/>
              </a:rPr>
              <a:t>than</a:t>
            </a:r>
            <a:r>
              <a:rPr lang="fr-BE" sz="1200" kern="1200" baseline="0" dirty="0" smtClean="0">
                <a:solidFill>
                  <a:schemeClr val="tx1"/>
                </a:solidFill>
                <a:effectLst/>
                <a:latin typeface="+mn-lt"/>
                <a:ea typeface="+mn-ea"/>
                <a:cs typeface="+mn-cs"/>
              </a:rPr>
              <a:t> </a:t>
            </a:r>
            <a:r>
              <a:rPr lang="fr-BE" sz="1200" kern="1200" baseline="0" dirty="0" err="1" smtClean="0">
                <a:solidFill>
                  <a:schemeClr val="tx1"/>
                </a:solidFill>
                <a:effectLst/>
                <a:latin typeface="+mn-lt"/>
                <a:ea typeface="+mn-ea"/>
                <a:cs typeface="+mn-cs"/>
              </a:rPr>
              <a:t>women</a:t>
            </a:r>
            <a:r>
              <a:rPr lang="fr-BE" sz="1200" kern="1200" baseline="0" dirty="0" smtClean="0">
                <a:solidFill>
                  <a:schemeClr val="tx1"/>
                </a:solidFill>
                <a:effectLst/>
                <a:latin typeface="+mn-lt"/>
                <a:ea typeface="+mn-ea"/>
                <a:cs typeface="+mn-cs"/>
              </a:rPr>
              <a:t> </a:t>
            </a:r>
            <a:r>
              <a:rPr lang="fr-BE" sz="1200" kern="1200" baseline="0" dirty="0" err="1" smtClean="0">
                <a:solidFill>
                  <a:schemeClr val="tx1"/>
                </a:solidFill>
                <a:effectLst/>
                <a:latin typeface="+mn-lt"/>
                <a:ea typeface="+mn-ea"/>
                <a:cs typeface="+mn-cs"/>
              </a:rPr>
              <a:t>when</a:t>
            </a:r>
            <a:r>
              <a:rPr lang="fr-BE" sz="1200" kern="1200" baseline="0" dirty="0" smtClean="0">
                <a:solidFill>
                  <a:schemeClr val="tx1"/>
                </a:solidFill>
                <a:effectLst/>
                <a:latin typeface="+mn-lt"/>
                <a:ea typeface="+mn-ea"/>
                <a:cs typeface="+mn-cs"/>
              </a:rPr>
              <a:t> </a:t>
            </a:r>
            <a:r>
              <a:rPr lang="fr-BE" sz="1200" kern="1200" baseline="0" dirty="0" err="1" smtClean="0">
                <a:solidFill>
                  <a:schemeClr val="tx1"/>
                </a:solidFill>
                <a:effectLst/>
                <a:latin typeface="+mn-lt"/>
                <a:ea typeface="+mn-ea"/>
                <a:cs typeface="+mn-cs"/>
              </a:rPr>
              <a:t>they</a:t>
            </a:r>
            <a:r>
              <a:rPr lang="fr-BE" sz="1200" kern="1200" baseline="0" dirty="0" smtClean="0">
                <a:solidFill>
                  <a:schemeClr val="tx1"/>
                </a:solidFill>
                <a:effectLst/>
                <a:latin typeface="+mn-lt"/>
                <a:ea typeface="+mn-ea"/>
                <a:cs typeface="+mn-cs"/>
              </a:rPr>
              <a:t> are in NH</a:t>
            </a:r>
          </a:p>
          <a:p>
            <a:r>
              <a:rPr lang="fr-BE" sz="1200" kern="1200" baseline="0" dirty="0" smtClean="0">
                <a:solidFill>
                  <a:schemeClr val="tx1"/>
                </a:solidFill>
                <a:effectLst/>
                <a:latin typeface="+mn-lt"/>
                <a:ea typeface="+mn-ea"/>
                <a:cs typeface="+mn-cs"/>
              </a:rPr>
              <a:t>The more </a:t>
            </a:r>
            <a:r>
              <a:rPr lang="fr-BE" sz="1200" kern="1200" baseline="0" dirty="0" err="1" smtClean="0">
                <a:solidFill>
                  <a:schemeClr val="tx1"/>
                </a:solidFill>
                <a:effectLst/>
                <a:latin typeface="+mn-lt"/>
                <a:ea typeface="+mn-ea"/>
                <a:cs typeface="+mn-cs"/>
              </a:rPr>
              <a:t>ADLs</a:t>
            </a:r>
            <a:r>
              <a:rPr lang="fr-BE" sz="1200" kern="1200" baseline="0" dirty="0" smtClean="0">
                <a:solidFill>
                  <a:schemeClr val="tx1"/>
                </a:solidFill>
                <a:effectLst/>
                <a:latin typeface="+mn-lt"/>
                <a:ea typeface="+mn-ea"/>
                <a:cs typeface="+mn-cs"/>
              </a:rPr>
              <a:t>, the </a:t>
            </a:r>
            <a:r>
              <a:rPr lang="fr-BE" sz="1200" kern="1200" baseline="0" dirty="0" err="1" smtClean="0">
                <a:solidFill>
                  <a:schemeClr val="tx1"/>
                </a:solidFill>
                <a:effectLst/>
                <a:latin typeface="+mn-lt"/>
                <a:ea typeface="+mn-ea"/>
                <a:cs typeface="+mn-cs"/>
              </a:rPr>
              <a:t>less</a:t>
            </a:r>
            <a:r>
              <a:rPr lang="fr-BE" sz="1200" kern="1200" baseline="0" dirty="0" smtClean="0">
                <a:solidFill>
                  <a:schemeClr val="tx1"/>
                </a:solidFill>
                <a:effectLst/>
                <a:latin typeface="+mn-lt"/>
                <a:ea typeface="+mn-ea"/>
                <a:cs typeface="+mn-cs"/>
              </a:rPr>
              <a:t> happy but no </a:t>
            </a:r>
            <a:r>
              <a:rPr lang="fr-BE" sz="1200" kern="1200" baseline="0" dirty="0" err="1" smtClean="0">
                <a:solidFill>
                  <a:schemeClr val="tx1"/>
                </a:solidFill>
                <a:effectLst/>
                <a:latin typeface="+mn-lt"/>
                <a:ea typeface="+mn-ea"/>
                <a:cs typeface="+mn-cs"/>
              </a:rPr>
              <a:t>difference</a:t>
            </a:r>
            <a:r>
              <a:rPr lang="fr-BE" sz="1200" kern="1200" baseline="0" dirty="0" smtClean="0">
                <a:solidFill>
                  <a:schemeClr val="tx1"/>
                </a:solidFill>
                <a:effectLst/>
                <a:latin typeface="+mn-lt"/>
                <a:ea typeface="+mn-ea"/>
                <a:cs typeface="+mn-cs"/>
              </a:rPr>
              <a:t> in </a:t>
            </a:r>
            <a:r>
              <a:rPr lang="fr-BE" sz="1200" kern="1200" baseline="0" dirty="0" err="1" smtClean="0">
                <a:solidFill>
                  <a:schemeClr val="tx1"/>
                </a:solidFill>
                <a:effectLst/>
                <a:latin typeface="+mn-lt"/>
                <a:ea typeface="+mn-ea"/>
                <a:cs typeface="+mn-cs"/>
              </a:rPr>
              <a:t>terms</a:t>
            </a:r>
            <a:r>
              <a:rPr lang="fr-BE" sz="1200" kern="1200" baseline="0" dirty="0" smtClean="0">
                <a:solidFill>
                  <a:schemeClr val="tx1"/>
                </a:solidFill>
                <a:effectLst/>
                <a:latin typeface="+mn-lt"/>
                <a:ea typeface="+mn-ea"/>
                <a:cs typeface="+mn-cs"/>
              </a:rPr>
              <a:t> of satisfaction </a:t>
            </a:r>
            <a:r>
              <a:rPr lang="fr-BE" sz="1200" kern="1200" baseline="0" dirty="0" err="1" smtClean="0">
                <a:solidFill>
                  <a:schemeClr val="tx1"/>
                </a:solidFill>
                <a:effectLst/>
                <a:latin typeface="+mn-lt"/>
                <a:ea typeface="+mn-ea"/>
                <a:cs typeface="+mn-cs"/>
              </a:rPr>
              <a:t>according</a:t>
            </a:r>
            <a:r>
              <a:rPr lang="fr-BE" sz="1200" kern="1200" baseline="0" dirty="0" smtClean="0">
                <a:solidFill>
                  <a:schemeClr val="tx1"/>
                </a:solidFill>
                <a:effectLst/>
                <a:latin typeface="+mn-lt"/>
                <a:ea typeface="+mn-ea"/>
                <a:cs typeface="+mn-cs"/>
              </a:rPr>
              <a:t> to the </a:t>
            </a:r>
            <a:r>
              <a:rPr lang="fr-BE" sz="1200" kern="1200" baseline="0" dirty="0" err="1" smtClean="0">
                <a:solidFill>
                  <a:schemeClr val="tx1"/>
                </a:solidFill>
                <a:effectLst/>
                <a:latin typeface="+mn-lt"/>
                <a:ea typeface="+mn-ea"/>
                <a:cs typeface="+mn-cs"/>
              </a:rPr>
              <a:t>dwelling</a:t>
            </a:r>
            <a:endParaRPr lang="fr-BE" sz="1200" kern="1200" baseline="0" dirty="0" smtClean="0">
              <a:solidFill>
                <a:schemeClr val="tx1"/>
              </a:solidFill>
              <a:effectLst/>
              <a:latin typeface="+mn-lt"/>
              <a:ea typeface="+mn-ea"/>
              <a:cs typeface="+mn-cs"/>
            </a:endParaRPr>
          </a:p>
          <a:p>
            <a:r>
              <a:rPr lang="fr-BE" sz="1200" kern="1200" baseline="0" dirty="0" smtClean="0">
                <a:solidFill>
                  <a:schemeClr val="tx1"/>
                </a:solidFill>
                <a:effectLst/>
                <a:latin typeface="+mn-lt"/>
                <a:ea typeface="+mn-ea"/>
                <a:cs typeface="+mn-cs"/>
              </a:rPr>
              <a:t>The more </a:t>
            </a:r>
            <a:r>
              <a:rPr lang="fr-BE" sz="1200" kern="1200" baseline="0" dirty="0" err="1" smtClean="0">
                <a:solidFill>
                  <a:schemeClr val="tx1"/>
                </a:solidFill>
                <a:effectLst/>
                <a:latin typeface="+mn-lt"/>
                <a:ea typeface="+mn-ea"/>
                <a:cs typeface="+mn-cs"/>
              </a:rPr>
              <a:t>children</a:t>
            </a:r>
            <a:r>
              <a:rPr lang="fr-BE" sz="1200" kern="1200" baseline="0" dirty="0" smtClean="0">
                <a:solidFill>
                  <a:schemeClr val="tx1"/>
                </a:solidFill>
                <a:effectLst/>
                <a:latin typeface="+mn-lt"/>
                <a:ea typeface="+mn-ea"/>
                <a:cs typeface="+mn-cs"/>
              </a:rPr>
              <a:t>, the more </a:t>
            </a:r>
            <a:r>
              <a:rPr lang="fr-BE" sz="1200" kern="1200" baseline="0" dirty="0" err="1" smtClean="0">
                <a:solidFill>
                  <a:schemeClr val="tx1"/>
                </a:solidFill>
                <a:effectLst/>
                <a:latin typeface="+mn-lt"/>
                <a:ea typeface="+mn-ea"/>
                <a:cs typeface="+mn-cs"/>
              </a:rPr>
              <a:t>they</a:t>
            </a:r>
            <a:r>
              <a:rPr lang="fr-BE" sz="1200" kern="1200" baseline="0" dirty="0" smtClean="0">
                <a:solidFill>
                  <a:schemeClr val="tx1"/>
                </a:solidFill>
                <a:effectLst/>
                <a:latin typeface="+mn-lt"/>
                <a:ea typeface="+mn-ea"/>
                <a:cs typeface="+mn-cs"/>
              </a:rPr>
              <a:t> are </a:t>
            </a:r>
            <a:r>
              <a:rPr lang="fr-BE" sz="1200" kern="1200" baseline="0" dirty="0" err="1" smtClean="0">
                <a:solidFill>
                  <a:schemeClr val="tx1"/>
                </a:solidFill>
                <a:effectLst/>
                <a:latin typeface="+mn-lt"/>
                <a:ea typeface="+mn-ea"/>
                <a:cs typeface="+mn-cs"/>
              </a:rPr>
              <a:t>satisfied</a:t>
            </a:r>
            <a:r>
              <a:rPr lang="fr-BE" sz="1200" kern="1200" baseline="0" dirty="0" smtClean="0">
                <a:solidFill>
                  <a:schemeClr val="tx1"/>
                </a:solidFill>
                <a:effectLst/>
                <a:latin typeface="+mn-lt"/>
                <a:ea typeface="+mn-ea"/>
                <a:cs typeface="+mn-cs"/>
              </a:rPr>
              <a:t> but if </a:t>
            </a:r>
            <a:r>
              <a:rPr lang="fr-BE" sz="1200" kern="1200" baseline="0" dirty="0" err="1" smtClean="0">
                <a:solidFill>
                  <a:schemeClr val="tx1"/>
                </a:solidFill>
                <a:effectLst/>
                <a:latin typeface="+mn-lt"/>
                <a:ea typeface="+mn-ea"/>
                <a:cs typeface="+mn-cs"/>
              </a:rPr>
              <a:t>they</a:t>
            </a:r>
            <a:r>
              <a:rPr lang="fr-BE" sz="1200" kern="1200" baseline="0" dirty="0" smtClean="0">
                <a:solidFill>
                  <a:schemeClr val="tx1"/>
                </a:solidFill>
                <a:effectLst/>
                <a:latin typeface="+mn-lt"/>
                <a:ea typeface="+mn-ea"/>
                <a:cs typeface="+mn-cs"/>
              </a:rPr>
              <a:t> </a:t>
            </a:r>
            <a:r>
              <a:rPr lang="fr-BE" sz="1200" kern="1200" baseline="0" dirty="0" err="1" smtClean="0">
                <a:solidFill>
                  <a:schemeClr val="tx1"/>
                </a:solidFill>
                <a:effectLst/>
                <a:latin typeface="+mn-lt"/>
                <a:ea typeface="+mn-ea"/>
                <a:cs typeface="+mn-cs"/>
              </a:rPr>
              <a:t>still</a:t>
            </a:r>
            <a:r>
              <a:rPr lang="fr-BE" sz="1200" kern="1200" baseline="0" dirty="0" smtClean="0">
                <a:solidFill>
                  <a:schemeClr val="tx1"/>
                </a:solidFill>
                <a:effectLst/>
                <a:latin typeface="+mn-lt"/>
                <a:ea typeface="+mn-ea"/>
                <a:cs typeface="+mn-cs"/>
              </a:rPr>
              <a:t> have </a:t>
            </a:r>
            <a:r>
              <a:rPr lang="fr-BE" sz="1200" kern="1200" baseline="0" dirty="0" err="1" smtClean="0">
                <a:solidFill>
                  <a:schemeClr val="tx1"/>
                </a:solidFill>
                <a:effectLst/>
                <a:latin typeface="+mn-lt"/>
                <a:ea typeface="+mn-ea"/>
                <a:cs typeface="+mn-cs"/>
              </a:rPr>
              <a:t>children</a:t>
            </a:r>
            <a:r>
              <a:rPr lang="fr-BE" sz="1200" kern="1200" baseline="0" dirty="0" smtClean="0">
                <a:solidFill>
                  <a:schemeClr val="tx1"/>
                </a:solidFill>
                <a:effectLst/>
                <a:latin typeface="+mn-lt"/>
                <a:ea typeface="+mn-ea"/>
                <a:cs typeface="+mn-cs"/>
              </a:rPr>
              <a:t>, </a:t>
            </a:r>
            <a:r>
              <a:rPr lang="fr-BE" sz="1200" kern="1200" baseline="0" dirty="0" err="1" smtClean="0">
                <a:solidFill>
                  <a:schemeClr val="tx1"/>
                </a:solidFill>
                <a:effectLst/>
                <a:latin typeface="+mn-lt"/>
                <a:ea typeface="+mn-ea"/>
                <a:cs typeface="+mn-cs"/>
              </a:rPr>
              <a:t>they</a:t>
            </a:r>
            <a:r>
              <a:rPr lang="fr-BE" sz="1200" kern="1200" baseline="0" dirty="0" smtClean="0">
                <a:solidFill>
                  <a:schemeClr val="tx1"/>
                </a:solidFill>
                <a:effectLst/>
                <a:latin typeface="+mn-lt"/>
                <a:ea typeface="+mn-ea"/>
                <a:cs typeface="+mn-cs"/>
              </a:rPr>
              <a:t> are </a:t>
            </a:r>
            <a:r>
              <a:rPr lang="fr-BE" sz="1200" kern="1200" baseline="0" dirty="0" err="1" smtClean="0">
                <a:solidFill>
                  <a:schemeClr val="tx1"/>
                </a:solidFill>
                <a:effectLst/>
                <a:latin typeface="+mn-lt"/>
                <a:ea typeface="+mn-ea"/>
                <a:cs typeface="+mn-cs"/>
              </a:rPr>
              <a:t>less</a:t>
            </a:r>
            <a:r>
              <a:rPr lang="fr-BE" sz="1200" kern="1200" baseline="0" dirty="0" smtClean="0">
                <a:solidFill>
                  <a:schemeClr val="tx1"/>
                </a:solidFill>
                <a:effectLst/>
                <a:latin typeface="+mn-lt"/>
                <a:ea typeface="+mn-ea"/>
                <a:cs typeface="+mn-cs"/>
              </a:rPr>
              <a:t> </a:t>
            </a:r>
            <a:r>
              <a:rPr lang="fr-BE" sz="1200" kern="1200" baseline="0" dirty="0" err="1" smtClean="0">
                <a:solidFill>
                  <a:schemeClr val="tx1"/>
                </a:solidFill>
                <a:effectLst/>
                <a:latin typeface="+mn-lt"/>
                <a:ea typeface="+mn-ea"/>
                <a:cs typeface="+mn-cs"/>
              </a:rPr>
              <a:t>satisfied</a:t>
            </a:r>
            <a:r>
              <a:rPr lang="fr-BE" sz="1200" kern="1200" baseline="0" dirty="0" smtClean="0">
                <a:solidFill>
                  <a:schemeClr val="tx1"/>
                </a:solidFill>
                <a:effectLst/>
                <a:latin typeface="+mn-lt"/>
                <a:ea typeface="+mn-ea"/>
                <a:cs typeface="+mn-cs"/>
              </a:rPr>
              <a:t> if </a:t>
            </a:r>
            <a:r>
              <a:rPr lang="fr-BE" sz="1200" kern="1200" baseline="0" dirty="0" err="1" smtClean="0">
                <a:solidFill>
                  <a:schemeClr val="tx1"/>
                </a:solidFill>
                <a:effectLst/>
                <a:latin typeface="+mn-lt"/>
                <a:ea typeface="+mn-ea"/>
                <a:cs typeface="+mn-cs"/>
              </a:rPr>
              <a:t>they</a:t>
            </a:r>
            <a:r>
              <a:rPr lang="fr-BE" sz="1200" kern="1200" baseline="0" dirty="0" smtClean="0">
                <a:solidFill>
                  <a:schemeClr val="tx1"/>
                </a:solidFill>
                <a:effectLst/>
                <a:latin typeface="+mn-lt"/>
                <a:ea typeface="+mn-ea"/>
                <a:cs typeface="+mn-cs"/>
              </a:rPr>
              <a:t> are in NH.</a:t>
            </a:r>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9</a:t>
            </a:fld>
            <a:endParaRPr lang="fr-BE"/>
          </a:p>
        </p:txBody>
      </p:sp>
    </p:spTree>
    <p:extLst>
      <p:ext uri="{BB962C8B-B14F-4D97-AF65-F5344CB8AC3E}">
        <p14:creationId xmlns:p14="http://schemas.microsoft.com/office/powerpoint/2010/main" val="31532718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We gradually add control for various aspects of health: self-perceived health, mobility limitations, four health conditions (dementia, Parkinson, pulmonary, cardiovascular disease), then the limitations in activities of daily living (ADL) and instrumental limitations (IADL) in such activities. </a:t>
            </a:r>
            <a:r>
              <a:rPr lang="en-GB" sz="1200" kern="1200" dirty="0" smtClean="0">
                <a:solidFill>
                  <a:schemeClr val="tx1"/>
                </a:solidFill>
                <a:effectLst/>
                <a:latin typeface="+mn-lt"/>
                <a:ea typeface="+mn-ea"/>
                <a:cs typeface="+mn-cs"/>
                <a:sym typeface="Wingdings" panose="05000000000000000000" pitchFamily="2" charset="2"/>
              </a:rPr>
              <a:t> effect of being</a:t>
            </a:r>
            <a:r>
              <a:rPr lang="en-GB" sz="1200" kern="1200" baseline="0" dirty="0" smtClean="0">
                <a:solidFill>
                  <a:schemeClr val="tx1"/>
                </a:solidFill>
                <a:effectLst/>
                <a:latin typeface="+mn-lt"/>
                <a:ea typeface="+mn-ea"/>
                <a:cs typeface="+mn-cs"/>
                <a:sym typeface="Wingdings" panose="05000000000000000000" pitchFamily="2" charset="2"/>
              </a:rPr>
              <a:t> in NH tends to disappear…</a:t>
            </a:r>
            <a:endParaRPr lang="en-GB"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Results go in the same direction for ordered probits.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When we do</a:t>
            </a:r>
            <a:r>
              <a:rPr lang="en-GB" sz="1200" kern="1200" baseline="0" dirty="0" smtClean="0">
                <a:solidFill>
                  <a:schemeClr val="tx1"/>
                </a:solidFill>
                <a:effectLst/>
                <a:latin typeface="+mn-lt"/>
                <a:ea typeface="+mn-ea"/>
                <a:cs typeface="+mn-cs"/>
              </a:rPr>
              <a:t> an analysis by country, the significant and negative effect disappears for all except Italy.</a:t>
            </a:r>
            <a:endParaRPr lang="fr-BE" sz="1200" kern="1200" dirty="0" smtClean="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10</a:t>
            </a:fld>
            <a:endParaRPr lang="fr-BE"/>
          </a:p>
        </p:txBody>
      </p:sp>
    </p:spTree>
    <p:extLst>
      <p:ext uri="{BB962C8B-B14F-4D97-AF65-F5344CB8AC3E}">
        <p14:creationId xmlns:p14="http://schemas.microsoft.com/office/powerpoint/2010/main" val="2767572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BE"/>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BE"/>
          </a:p>
        </p:txBody>
      </p:sp>
      <p:sp>
        <p:nvSpPr>
          <p:cNvPr id="4" name="Espace réservé de la date 3"/>
          <p:cNvSpPr>
            <a:spLocks noGrp="1"/>
          </p:cNvSpPr>
          <p:nvPr>
            <p:ph type="dt" sz="half" idx="10"/>
          </p:nvPr>
        </p:nvSpPr>
        <p:spPr/>
        <p:txBody>
          <a:bodyPr/>
          <a:lstStyle/>
          <a:p>
            <a:fld id="{B4D33830-6CEA-4C44-910F-08A7924415CA}" type="datetimeFigureOut">
              <a:rPr lang="fr-BE" smtClean="0"/>
              <a:t>28-06-23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8C2AF9E-BEDB-4D45-8E73-8DAC2B46C44E}" type="slidenum">
              <a:rPr lang="fr-BE" smtClean="0"/>
              <a:t>‹N°›</a:t>
            </a:fld>
            <a:endParaRPr lang="fr-BE"/>
          </a:p>
        </p:txBody>
      </p:sp>
    </p:spTree>
    <p:extLst>
      <p:ext uri="{BB962C8B-B14F-4D97-AF65-F5344CB8AC3E}">
        <p14:creationId xmlns:p14="http://schemas.microsoft.com/office/powerpoint/2010/main" val="4149809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B4D33830-6CEA-4C44-910F-08A7924415CA}" type="datetimeFigureOut">
              <a:rPr lang="fr-BE" smtClean="0"/>
              <a:t>28-06-23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8C2AF9E-BEDB-4D45-8E73-8DAC2B46C44E}" type="slidenum">
              <a:rPr lang="fr-BE" smtClean="0"/>
              <a:t>‹N°›</a:t>
            </a:fld>
            <a:endParaRPr lang="fr-BE"/>
          </a:p>
        </p:txBody>
      </p:sp>
    </p:spTree>
    <p:extLst>
      <p:ext uri="{BB962C8B-B14F-4D97-AF65-F5344CB8AC3E}">
        <p14:creationId xmlns:p14="http://schemas.microsoft.com/office/powerpoint/2010/main" val="918286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BE"/>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B4D33830-6CEA-4C44-910F-08A7924415CA}" type="datetimeFigureOut">
              <a:rPr lang="fr-BE" smtClean="0"/>
              <a:t>28-06-23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8C2AF9E-BEDB-4D45-8E73-8DAC2B46C44E}" type="slidenum">
              <a:rPr lang="fr-BE" smtClean="0"/>
              <a:t>‹N°›</a:t>
            </a:fld>
            <a:endParaRPr lang="fr-BE"/>
          </a:p>
        </p:txBody>
      </p:sp>
    </p:spTree>
    <p:extLst>
      <p:ext uri="{BB962C8B-B14F-4D97-AF65-F5344CB8AC3E}">
        <p14:creationId xmlns:p14="http://schemas.microsoft.com/office/powerpoint/2010/main" val="3677064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B4D33830-6CEA-4C44-910F-08A7924415CA}" type="datetimeFigureOut">
              <a:rPr lang="fr-BE" smtClean="0"/>
              <a:t>28-06-23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8C2AF9E-BEDB-4D45-8E73-8DAC2B46C44E}" type="slidenum">
              <a:rPr lang="fr-BE" smtClean="0"/>
              <a:t>‹N°›</a:t>
            </a:fld>
            <a:endParaRPr lang="fr-BE"/>
          </a:p>
        </p:txBody>
      </p:sp>
    </p:spTree>
    <p:extLst>
      <p:ext uri="{BB962C8B-B14F-4D97-AF65-F5344CB8AC3E}">
        <p14:creationId xmlns:p14="http://schemas.microsoft.com/office/powerpoint/2010/main" val="4012058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BE"/>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B4D33830-6CEA-4C44-910F-08A7924415CA}" type="datetimeFigureOut">
              <a:rPr lang="fr-BE" smtClean="0"/>
              <a:t>28-06-23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8C2AF9E-BEDB-4D45-8E73-8DAC2B46C44E}" type="slidenum">
              <a:rPr lang="fr-BE" smtClean="0"/>
              <a:t>‹N°›</a:t>
            </a:fld>
            <a:endParaRPr lang="fr-BE"/>
          </a:p>
        </p:txBody>
      </p:sp>
    </p:spTree>
    <p:extLst>
      <p:ext uri="{BB962C8B-B14F-4D97-AF65-F5344CB8AC3E}">
        <p14:creationId xmlns:p14="http://schemas.microsoft.com/office/powerpoint/2010/main" val="429315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B4D33830-6CEA-4C44-910F-08A7924415CA}" type="datetimeFigureOut">
              <a:rPr lang="fr-BE" smtClean="0"/>
              <a:t>28-06-23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18C2AF9E-BEDB-4D45-8E73-8DAC2B46C44E}" type="slidenum">
              <a:rPr lang="fr-BE" smtClean="0"/>
              <a:t>‹N°›</a:t>
            </a:fld>
            <a:endParaRPr lang="fr-BE"/>
          </a:p>
        </p:txBody>
      </p:sp>
    </p:spTree>
    <p:extLst>
      <p:ext uri="{BB962C8B-B14F-4D97-AF65-F5344CB8AC3E}">
        <p14:creationId xmlns:p14="http://schemas.microsoft.com/office/powerpoint/2010/main" val="1326442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BE"/>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B4D33830-6CEA-4C44-910F-08A7924415CA}" type="datetimeFigureOut">
              <a:rPr lang="fr-BE" smtClean="0"/>
              <a:t>28-06-23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18C2AF9E-BEDB-4D45-8E73-8DAC2B46C44E}" type="slidenum">
              <a:rPr lang="fr-BE" smtClean="0"/>
              <a:t>‹N°›</a:t>
            </a:fld>
            <a:endParaRPr lang="fr-BE"/>
          </a:p>
        </p:txBody>
      </p:sp>
    </p:spTree>
    <p:extLst>
      <p:ext uri="{BB962C8B-B14F-4D97-AF65-F5344CB8AC3E}">
        <p14:creationId xmlns:p14="http://schemas.microsoft.com/office/powerpoint/2010/main" val="3494987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e la date 2"/>
          <p:cNvSpPr>
            <a:spLocks noGrp="1"/>
          </p:cNvSpPr>
          <p:nvPr>
            <p:ph type="dt" sz="half" idx="10"/>
          </p:nvPr>
        </p:nvSpPr>
        <p:spPr/>
        <p:txBody>
          <a:bodyPr/>
          <a:lstStyle/>
          <a:p>
            <a:fld id="{B4D33830-6CEA-4C44-910F-08A7924415CA}" type="datetimeFigureOut">
              <a:rPr lang="fr-BE" smtClean="0"/>
              <a:t>28-06-23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18C2AF9E-BEDB-4D45-8E73-8DAC2B46C44E}" type="slidenum">
              <a:rPr lang="fr-BE" smtClean="0"/>
              <a:t>‹N°›</a:t>
            </a:fld>
            <a:endParaRPr lang="fr-BE"/>
          </a:p>
        </p:txBody>
      </p:sp>
    </p:spTree>
    <p:extLst>
      <p:ext uri="{BB962C8B-B14F-4D97-AF65-F5344CB8AC3E}">
        <p14:creationId xmlns:p14="http://schemas.microsoft.com/office/powerpoint/2010/main" val="2033015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4D33830-6CEA-4C44-910F-08A7924415CA}" type="datetimeFigureOut">
              <a:rPr lang="fr-BE" smtClean="0"/>
              <a:t>28-06-23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18C2AF9E-BEDB-4D45-8E73-8DAC2B46C44E}" type="slidenum">
              <a:rPr lang="fr-BE" smtClean="0"/>
              <a:t>‹N°›</a:t>
            </a:fld>
            <a:endParaRPr lang="fr-BE"/>
          </a:p>
        </p:txBody>
      </p:sp>
    </p:spTree>
    <p:extLst>
      <p:ext uri="{BB962C8B-B14F-4D97-AF65-F5344CB8AC3E}">
        <p14:creationId xmlns:p14="http://schemas.microsoft.com/office/powerpoint/2010/main" val="175128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BE"/>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4D33830-6CEA-4C44-910F-08A7924415CA}" type="datetimeFigureOut">
              <a:rPr lang="fr-BE" smtClean="0"/>
              <a:t>28-06-23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18C2AF9E-BEDB-4D45-8E73-8DAC2B46C44E}" type="slidenum">
              <a:rPr lang="fr-BE" smtClean="0"/>
              <a:t>‹N°›</a:t>
            </a:fld>
            <a:endParaRPr lang="fr-BE"/>
          </a:p>
        </p:txBody>
      </p:sp>
    </p:spTree>
    <p:extLst>
      <p:ext uri="{BB962C8B-B14F-4D97-AF65-F5344CB8AC3E}">
        <p14:creationId xmlns:p14="http://schemas.microsoft.com/office/powerpoint/2010/main" val="4062502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BE"/>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4D33830-6CEA-4C44-910F-08A7924415CA}" type="datetimeFigureOut">
              <a:rPr lang="fr-BE" smtClean="0"/>
              <a:t>28-06-23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18C2AF9E-BEDB-4D45-8E73-8DAC2B46C44E}" type="slidenum">
              <a:rPr lang="fr-BE" smtClean="0"/>
              <a:t>‹N°›</a:t>
            </a:fld>
            <a:endParaRPr lang="fr-BE"/>
          </a:p>
        </p:txBody>
      </p:sp>
    </p:spTree>
    <p:extLst>
      <p:ext uri="{BB962C8B-B14F-4D97-AF65-F5344CB8AC3E}">
        <p14:creationId xmlns:p14="http://schemas.microsoft.com/office/powerpoint/2010/main" val="3112835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BE"/>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D33830-6CEA-4C44-910F-08A7924415CA}" type="datetimeFigureOut">
              <a:rPr lang="fr-BE" smtClean="0"/>
              <a:t>28-06-23</a:t>
            </a:fld>
            <a:endParaRPr lang="fr-BE"/>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C2AF9E-BEDB-4D45-8E73-8DAC2B46C44E}" type="slidenum">
              <a:rPr lang="fr-BE" smtClean="0"/>
              <a:t>‹N°›</a:t>
            </a:fld>
            <a:endParaRPr lang="fr-BE"/>
          </a:p>
        </p:txBody>
      </p:sp>
    </p:spTree>
    <p:extLst>
      <p:ext uri="{BB962C8B-B14F-4D97-AF65-F5344CB8AC3E}">
        <p14:creationId xmlns:p14="http://schemas.microsoft.com/office/powerpoint/2010/main" val="27985978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30989"/>
            <a:ext cx="9144000" cy="2387600"/>
          </a:xfrm>
        </p:spPr>
        <p:txBody>
          <a:bodyPr>
            <a:noAutofit/>
          </a:bodyPr>
          <a:lstStyle/>
          <a:p>
            <a:r>
              <a:rPr lang="en-US" sz="4000" dirty="0"/>
              <a:t/>
            </a:r>
            <a:br>
              <a:rPr lang="en-US" sz="4000" dirty="0"/>
            </a:br>
            <a:r>
              <a:rPr lang="en-US" sz="4000" dirty="0"/>
              <a:t>Institutionalization and subjective wellbeing in Europe:</a:t>
            </a:r>
            <a:br>
              <a:rPr lang="en-US" sz="4000" dirty="0"/>
            </a:br>
            <a:r>
              <a:rPr lang="en-US" sz="4000" dirty="0"/>
              <a:t>An attempt to compare private homes and nursing homes </a:t>
            </a:r>
          </a:p>
        </p:txBody>
      </p:sp>
      <p:sp>
        <p:nvSpPr>
          <p:cNvPr id="3" name="Sous-titre 2"/>
          <p:cNvSpPr>
            <a:spLocks noGrp="1"/>
          </p:cNvSpPr>
          <p:nvPr>
            <p:ph type="subTitle" idx="1"/>
          </p:nvPr>
        </p:nvSpPr>
        <p:spPr>
          <a:xfrm>
            <a:off x="1524000" y="4188635"/>
            <a:ext cx="9144000" cy="1655762"/>
          </a:xfrm>
        </p:spPr>
        <p:txBody>
          <a:bodyPr>
            <a:normAutofit lnSpcReduction="10000"/>
          </a:bodyPr>
          <a:lstStyle/>
          <a:p>
            <a:r>
              <a:rPr lang="fr-BE" dirty="0" smtClean="0"/>
              <a:t>Anne Laferrère (Université Paris-Dauphine) and </a:t>
            </a:r>
            <a:r>
              <a:rPr lang="fr-BE" dirty="0" smtClean="0">
                <a:solidFill>
                  <a:schemeClr val="accent5"/>
                </a:solidFill>
              </a:rPr>
              <a:t>Jérôme Schoenmaeckers (HEC-Liège)</a:t>
            </a:r>
          </a:p>
          <a:p>
            <a:endParaRPr lang="fr-BE" dirty="0">
              <a:solidFill>
                <a:schemeClr val="accent5"/>
              </a:solidFill>
            </a:endParaRPr>
          </a:p>
          <a:p>
            <a:r>
              <a:rPr lang="fr-BE" dirty="0" smtClean="0">
                <a:solidFill>
                  <a:schemeClr val="accent5"/>
                </a:solidFill>
              </a:rPr>
              <a:t>LAGV, 28-30 </a:t>
            </a:r>
            <a:r>
              <a:rPr lang="fr-BE" dirty="0" err="1" smtClean="0">
                <a:solidFill>
                  <a:schemeClr val="accent5"/>
                </a:solidFill>
              </a:rPr>
              <a:t>June</a:t>
            </a:r>
            <a:r>
              <a:rPr lang="fr-BE" dirty="0" smtClean="0">
                <a:solidFill>
                  <a:schemeClr val="accent5"/>
                </a:solidFill>
              </a:rPr>
              <a:t> 2023</a:t>
            </a:r>
            <a:endParaRPr lang="fr-BE" dirty="0">
              <a:solidFill>
                <a:schemeClr val="accent5"/>
              </a:solidFill>
            </a:endParaRPr>
          </a:p>
        </p:txBody>
      </p:sp>
    </p:spTree>
    <p:extLst>
      <p:ext uri="{BB962C8B-B14F-4D97-AF65-F5344CB8AC3E}">
        <p14:creationId xmlns:p14="http://schemas.microsoft.com/office/powerpoint/2010/main" val="7741903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a:solidFill>
                  <a:schemeClr val="accent5"/>
                </a:solidFill>
              </a:rPr>
              <a:t>Results</a:t>
            </a:r>
            <a:r>
              <a:rPr lang="fr-BE" dirty="0">
                <a:solidFill>
                  <a:schemeClr val="accent5"/>
                </a:solidFill>
              </a:rPr>
              <a:t> (1</a:t>
            </a:r>
            <a:r>
              <a:rPr lang="fr-BE" dirty="0" smtClean="0">
                <a:solidFill>
                  <a:schemeClr val="accent5"/>
                </a:solidFill>
              </a:rPr>
              <a:t>): OLS</a:t>
            </a:r>
            <a:endParaRPr lang="fr-BE" dirty="0"/>
          </a:p>
        </p:txBody>
      </p:sp>
      <p:sp>
        <p:nvSpPr>
          <p:cNvPr id="3" name="Espace réservé du contenu 2"/>
          <p:cNvSpPr>
            <a:spLocks noGrp="1"/>
          </p:cNvSpPr>
          <p:nvPr>
            <p:ph idx="1"/>
          </p:nvPr>
        </p:nvSpPr>
        <p:spPr>
          <a:xfrm>
            <a:off x="838200" y="1825624"/>
            <a:ext cx="10515600" cy="4910456"/>
          </a:xfrm>
        </p:spPr>
        <p:txBody>
          <a:bodyPr>
            <a:normAutofit fontScale="92500" lnSpcReduction="10000"/>
          </a:bodyPr>
          <a:lstStyle/>
          <a:p>
            <a:pPr marL="0" indent="0">
              <a:buNone/>
            </a:pPr>
            <a:r>
              <a:rPr lang="en-US" dirty="0"/>
              <a:t>OLS models of the life satisfaction </a:t>
            </a:r>
            <a:r>
              <a:rPr lang="en-US" dirty="0" smtClean="0"/>
              <a:t>rates (</a:t>
            </a:r>
            <a:r>
              <a:rPr lang="en-US" dirty="0" smtClean="0">
                <a:solidFill>
                  <a:schemeClr val="accent5"/>
                </a:solidFill>
              </a:rPr>
              <a:t>effect of being in NH</a:t>
            </a:r>
            <a:r>
              <a:rPr lang="en-US" dirty="0" smtClean="0"/>
              <a:t>)</a:t>
            </a:r>
          </a:p>
          <a:p>
            <a:endParaRPr lang="en-US" dirty="0"/>
          </a:p>
          <a:p>
            <a:endParaRPr lang="en-US" dirty="0" smtClean="0"/>
          </a:p>
          <a:p>
            <a:endParaRPr lang="en-US" dirty="0"/>
          </a:p>
          <a:p>
            <a:endParaRPr lang="en-US" dirty="0" smtClean="0"/>
          </a:p>
          <a:p>
            <a:endParaRPr lang="en-US" dirty="0"/>
          </a:p>
          <a:p>
            <a:endParaRPr lang="en-US" dirty="0" smtClean="0"/>
          </a:p>
          <a:p>
            <a:pPr marL="0" indent="0">
              <a:buNone/>
            </a:pPr>
            <a:endParaRPr lang="en-GB" i="1" dirty="0" smtClean="0"/>
          </a:p>
          <a:p>
            <a:pPr marL="0" indent="0">
              <a:buNone/>
            </a:pPr>
            <a:endParaRPr lang="en-GB" i="1" dirty="0"/>
          </a:p>
          <a:p>
            <a:pPr marL="0" indent="0">
              <a:buNone/>
            </a:pPr>
            <a:r>
              <a:rPr lang="en-GB" i="1" dirty="0" smtClean="0"/>
              <a:t>All </a:t>
            </a:r>
            <a:r>
              <a:rPr lang="en-GB" i="1" dirty="0"/>
              <a:t>models control for demographics (age, sex, number of children, and the presence of a spouse or </a:t>
            </a:r>
            <a:r>
              <a:rPr lang="en-GB" i="1" dirty="0" smtClean="0"/>
              <a:t>partner, country and wave fixed effects)</a:t>
            </a:r>
            <a:endParaRPr lang="en-US" i="1" dirty="0" smtClean="0"/>
          </a:p>
          <a:p>
            <a:endParaRPr lang="fr-BE" dirty="0" smtClean="0"/>
          </a:p>
          <a:p>
            <a:endParaRPr lang="fr-BE" dirty="0" smtClean="0"/>
          </a:p>
        </p:txBody>
      </p:sp>
      <p:pic>
        <p:nvPicPr>
          <p:cNvPr id="4" name="Image 3"/>
          <p:cNvPicPr>
            <a:picLocks noChangeAspect="1"/>
          </p:cNvPicPr>
          <p:nvPr/>
        </p:nvPicPr>
        <p:blipFill>
          <a:blip r:embed="rId3"/>
          <a:stretch>
            <a:fillRect/>
          </a:stretch>
        </p:blipFill>
        <p:spPr>
          <a:xfrm>
            <a:off x="838200" y="2293990"/>
            <a:ext cx="9759381" cy="3451489"/>
          </a:xfrm>
          <a:prstGeom prst="rect">
            <a:avLst/>
          </a:prstGeom>
        </p:spPr>
      </p:pic>
    </p:spTree>
    <p:extLst>
      <p:ext uri="{BB962C8B-B14F-4D97-AF65-F5344CB8AC3E}">
        <p14:creationId xmlns:p14="http://schemas.microsoft.com/office/powerpoint/2010/main" val="21856916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a:solidFill>
                  <a:schemeClr val="accent5"/>
                </a:solidFill>
              </a:rPr>
              <a:t>Results</a:t>
            </a:r>
            <a:r>
              <a:rPr lang="fr-BE" dirty="0">
                <a:solidFill>
                  <a:schemeClr val="accent5"/>
                </a:solidFill>
              </a:rPr>
              <a:t> </a:t>
            </a:r>
            <a:r>
              <a:rPr lang="fr-BE" dirty="0" smtClean="0">
                <a:solidFill>
                  <a:schemeClr val="accent5"/>
                </a:solidFill>
              </a:rPr>
              <a:t>(2): </a:t>
            </a:r>
            <a:r>
              <a:rPr lang="fr-BE" dirty="0" err="1" smtClean="0">
                <a:solidFill>
                  <a:schemeClr val="accent5"/>
                </a:solidFill>
              </a:rPr>
              <a:t>Matching</a:t>
            </a:r>
            <a:r>
              <a:rPr lang="fr-BE" dirty="0" smtClean="0">
                <a:solidFill>
                  <a:schemeClr val="accent5"/>
                </a:solidFill>
              </a:rPr>
              <a:t> </a:t>
            </a:r>
            <a:r>
              <a:rPr lang="fr-BE" dirty="0" err="1" smtClean="0">
                <a:solidFill>
                  <a:schemeClr val="accent5"/>
                </a:solidFill>
              </a:rPr>
              <a:t>methods</a:t>
            </a:r>
            <a:endParaRPr lang="fr-BE" dirty="0"/>
          </a:p>
        </p:txBody>
      </p:sp>
      <p:sp>
        <p:nvSpPr>
          <p:cNvPr id="3" name="Espace réservé du contenu 2"/>
          <p:cNvSpPr>
            <a:spLocks noGrp="1"/>
          </p:cNvSpPr>
          <p:nvPr>
            <p:ph idx="1"/>
          </p:nvPr>
        </p:nvSpPr>
        <p:spPr>
          <a:xfrm>
            <a:off x="838200" y="1825624"/>
            <a:ext cx="10515600" cy="4910456"/>
          </a:xfrm>
        </p:spPr>
        <p:txBody>
          <a:bodyPr>
            <a:normAutofit lnSpcReduction="10000"/>
          </a:bodyPr>
          <a:lstStyle/>
          <a:p>
            <a:pPr algn="just"/>
            <a:r>
              <a:rPr lang="en-GB" dirty="0" smtClean="0"/>
              <a:t>Above </a:t>
            </a:r>
            <a:r>
              <a:rPr lang="en-GB" dirty="0"/>
              <a:t>a certain level of disability it is difficult to stay at home, and the selection into nursing home may be linked to </a:t>
            </a:r>
            <a:r>
              <a:rPr lang="en-GB" dirty="0" smtClean="0"/>
              <a:t>unobservables </a:t>
            </a:r>
            <a:r>
              <a:rPr lang="en-GB" dirty="0" smtClean="0">
                <a:sym typeface="Wingdings" panose="05000000000000000000" pitchFamily="2" charset="2"/>
              </a:rPr>
              <a:t> </a:t>
            </a:r>
            <a:r>
              <a:rPr lang="en-GB" dirty="0" smtClean="0">
                <a:solidFill>
                  <a:schemeClr val="accent5"/>
                </a:solidFill>
                <a:sym typeface="Wingdings" panose="05000000000000000000" pitchFamily="2" charset="2"/>
              </a:rPr>
              <a:t>it</a:t>
            </a:r>
            <a:r>
              <a:rPr lang="en-GB" dirty="0" smtClean="0">
                <a:solidFill>
                  <a:schemeClr val="accent5"/>
                </a:solidFill>
              </a:rPr>
              <a:t> </a:t>
            </a:r>
            <a:r>
              <a:rPr lang="en-GB" dirty="0">
                <a:solidFill>
                  <a:schemeClr val="accent5"/>
                </a:solidFill>
              </a:rPr>
              <a:t>is not because I live in a NH that I feel worse, but because of my unobserved level of </a:t>
            </a:r>
            <a:r>
              <a:rPr lang="en-GB" dirty="0" smtClean="0">
                <a:solidFill>
                  <a:schemeClr val="accent5"/>
                </a:solidFill>
              </a:rPr>
              <a:t>disability</a:t>
            </a:r>
          </a:p>
          <a:p>
            <a:pPr algn="just"/>
            <a:endParaRPr lang="en-GB" dirty="0" smtClean="0">
              <a:solidFill>
                <a:schemeClr val="accent5"/>
              </a:solidFill>
            </a:endParaRPr>
          </a:p>
          <a:p>
            <a:pPr algn="just"/>
            <a:r>
              <a:rPr lang="en-GB" dirty="0" smtClean="0"/>
              <a:t>To get </a:t>
            </a:r>
            <a:r>
              <a:rPr lang="en-GB" dirty="0"/>
              <a:t>closer to </a:t>
            </a:r>
            <a:r>
              <a:rPr lang="en-GB" dirty="0" smtClean="0"/>
              <a:t>a </a:t>
            </a:r>
            <a:r>
              <a:rPr lang="en-GB" dirty="0"/>
              <a:t>causal effect of nursing homes on satisfaction, it is important to control for the possible simultaneous determination of health and housing </a:t>
            </a:r>
            <a:r>
              <a:rPr lang="en-GB" dirty="0" smtClean="0"/>
              <a:t>arrangement</a:t>
            </a:r>
          </a:p>
          <a:p>
            <a:pPr marL="0" indent="0" algn="just">
              <a:buNone/>
            </a:pPr>
            <a:r>
              <a:rPr lang="en-GB" dirty="0" smtClean="0">
                <a:sym typeface="Wingdings" panose="05000000000000000000" pitchFamily="2" charset="2"/>
              </a:rPr>
              <a:t> </a:t>
            </a:r>
            <a:r>
              <a:rPr lang="en-GB" dirty="0" smtClean="0"/>
              <a:t>we </a:t>
            </a:r>
            <a:r>
              <a:rPr lang="en-GB" dirty="0"/>
              <a:t>use a </a:t>
            </a:r>
            <a:r>
              <a:rPr lang="en-GB" dirty="0">
                <a:solidFill>
                  <a:schemeClr val="accent5"/>
                </a:solidFill>
              </a:rPr>
              <a:t>propensity score matching method</a:t>
            </a:r>
            <a:r>
              <a:rPr lang="en-GB" dirty="0"/>
              <a:t>. That is, every individual in a nursing home is matched to a set of individuals living at home with similar observable characteristics. It allows to condition on sufficient observable information to obtain a </a:t>
            </a:r>
            <a:r>
              <a:rPr lang="en-GB" dirty="0">
                <a:solidFill>
                  <a:schemeClr val="accent5"/>
                </a:solidFill>
              </a:rPr>
              <a:t>counterfactual</a:t>
            </a:r>
            <a:r>
              <a:rPr lang="en-GB" dirty="0"/>
              <a:t> against which to measure the effect of being in a nursing home. </a:t>
            </a:r>
            <a:endParaRPr lang="fr-BE" dirty="0"/>
          </a:p>
          <a:p>
            <a:pPr marL="0" indent="0">
              <a:buNone/>
            </a:pPr>
            <a:endParaRPr lang="fr-BE" dirty="0" smtClean="0"/>
          </a:p>
        </p:txBody>
      </p:sp>
    </p:spTree>
    <p:extLst>
      <p:ext uri="{BB962C8B-B14F-4D97-AF65-F5344CB8AC3E}">
        <p14:creationId xmlns:p14="http://schemas.microsoft.com/office/powerpoint/2010/main" val="7124980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a:solidFill>
                  <a:schemeClr val="accent5"/>
                </a:solidFill>
              </a:rPr>
              <a:t>Results</a:t>
            </a:r>
            <a:r>
              <a:rPr lang="fr-BE" dirty="0">
                <a:solidFill>
                  <a:schemeClr val="accent5"/>
                </a:solidFill>
              </a:rPr>
              <a:t> </a:t>
            </a:r>
            <a:r>
              <a:rPr lang="fr-BE" dirty="0" smtClean="0">
                <a:solidFill>
                  <a:schemeClr val="accent5"/>
                </a:solidFill>
              </a:rPr>
              <a:t>(3): ATT by </a:t>
            </a:r>
            <a:r>
              <a:rPr lang="fr-BE" dirty="0" err="1" smtClean="0">
                <a:solidFill>
                  <a:schemeClr val="accent5"/>
                </a:solidFill>
              </a:rPr>
              <a:t>regions</a:t>
            </a:r>
            <a:r>
              <a:rPr lang="fr-BE" dirty="0" smtClean="0">
                <a:solidFill>
                  <a:schemeClr val="accent5"/>
                </a:solidFill>
              </a:rPr>
              <a:t> and countries</a:t>
            </a:r>
            <a:endParaRPr lang="fr-BE" dirty="0"/>
          </a:p>
        </p:txBody>
      </p:sp>
      <p:sp>
        <p:nvSpPr>
          <p:cNvPr id="3" name="Espace réservé du contenu 2"/>
          <p:cNvSpPr>
            <a:spLocks noGrp="1"/>
          </p:cNvSpPr>
          <p:nvPr>
            <p:ph idx="1"/>
          </p:nvPr>
        </p:nvSpPr>
        <p:spPr>
          <a:xfrm>
            <a:off x="304799" y="1492130"/>
            <a:ext cx="5288106" cy="5442509"/>
          </a:xfrm>
        </p:spPr>
        <p:txBody>
          <a:bodyPr>
            <a:normAutofit lnSpcReduction="10000"/>
          </a:bodyPr>
          <a:lstStyle/>
          <a:p>
            <a:r>
              <a:rPr lang="en-GB" dirty="0" smtClean="0"/>
              <a:t>To </a:t>
            </a:r>
            <a:r>
              <a:rPr lang="en-GB" dirty="0"/>
              <a:t>match similar individuals from the two groups so that the differences in </a:t>
            </a:r>
            <a:r>
              <a:rPr lang="en-GB" dirty="0" smtClean="0">
                <a:solidFill>
                  <a:schemeClr val="accent5"/>
                </a:solidFill>
              </a:rPr>
              <a:t>outcomes </a:t>
            </a:r>
            <a:r>
              <a:rPr lang="en-GB" dirty="0" smtClean="0"/>
              <a:t>(here </a:t>
            </a:r>
            <a:r>
              <a:rPr lang="en-GB" dirty="0" smtClean="0">
                <a:solidFill>
                  <a:schemeClr val="accent5"/>
                </a:solidFill>
              </a:rPr>
              <a:t>self-reported life satisfaction</a:t>
            </a:r>
            <a:r>
              <a:rPr lang="en-GB" dirty="0" smtClean="0"/>
              <a:t>) </a:t>
            </a:r>
            <a:r>
              <a:rPr lang="en-GB" dirty="0"/>
              <a:t>of these matched pairs can then be attributed to the </a:t>
            </a:r>
            <a:r>
              <a:rPr lang="en-GB" dirty="0">
                <a:solidFill>
                  <a:schemeClr val="accent5"/>
                </a:solidFill>
              </a:rPr>
              <a:t>treatment</a:t>
            </a:r>
            <a:r>
              <a:rPr lang="en-GB" dirty="0"/>
              <a:t>, i.e. being in a nursing home. </a:t>
            </a:r>
            <a:endParaRPr lang="en-GB" dirty="0" smtClean="0"/>
          </a:p>
          <a:p>
            <a:r>
              <a:rPr lang="en-GB" dirty="0" smtClean="0"/>
              <a:t>No functional form of outcome equation + CIA assumption</a:t>
            </a:r>
          </a:p>
          <a:p>
            <a:r>
              <a:rPr lang="en-GB" dirty="0" smtClean="0"/>
              <a:t>Kernell algorithm + exact matching</a:t>
            </a:r>
          </a:p>
          <a:p>
            <a:r>
              <a:rPr lang="en-GB" i="1" dirty="0" err="1" smtClean="0"/>
              <a:t>Cet.par</a:t>
            </a:r>
            <a:r>
              <a:rPr lang="en-GB" dirty="0" smtClean="0"/>
              <a:t> people feel </a:t>
            </a:r>
            <a:r>
              <a:rPr lang="en-GB" dirty="0" smtClean="0">
                <a:solidFill>
                  <a:schemeClr val="accent2"/>
                </a:solidFill>
              </a:rPr>
              <a:t>worse</a:t>
            </a:r>
            <a:r>
              <a:rPr lang="en-GB" dirty="0" smtClean="0"/>
              <a:t> in NH than in private homes</a:t>
            </a:r>
          </a:p>
        </p:txBody>
      </p:sp>
      <p:pic>
        <p:nvPicPr>
          <p:cNvPr id="4" name="Image 3"/>
          <p:cNvPicPr>
            <a:picLocks noChangeAspect="1"/>
          </p:cNvPicPr>
          <p:nvPr/>
        </p:nvPicPr>
        <p:blipFill>
          <a:blip r:embed="rId3"/>
          <a:stretch>
            <a:fillRect/>
          </a:stretch>
        </p:blipFill>
        <p:spPr>
          <a:xfrm>
            <a:off x="5699585" y="1415491"/>
            <a:ext cx="5547535" cy="5320589"/>
          </a:xfrm>
          <a:prstGeom prst="rect">
            <a:avLst/>
          </a:prstGeom>
        </p:spPr>
      </p:pic>
      <p:sp>
        <p:nvSpPr>
          <p:cNvPr id="5" name="Rectangle 4"/>
          <p:cNvSpPr/>
          <p:nvPr/>
        </p:nvSpPr>
        <p:spPr>
          <a:xfrm>
            <a:off x="9509760" y="3611880"/>
            <a:ext cx="1737360" cy="289560"/>
          </a:xfrm>
          <a:prstGeom prst="rect">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6" name="Rectangle 5"/>
          <p:cNvSpPr/>
          <p:nvPr/>
        </p:nvSpPr>
        <p:spPr>
          <a:xfrm>
            <a:off x="9509760" y="2741054"/>
            <a:ext cx="1737360" cy="223723"/>
          </a:xfrm>
          <a:prstGeom prst="rect">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7" name="Rectangle 6"/>
          <p:cNvSpPr/>
          <p:nvPr/>
        </p:nvSpPr>
        <p:spPr>
          <a:xfrm>
            <a:off x="9509760" y="5532120"/>
            <a:ext cx="1737360" cy="274320"/>
          </a:xfrm>
          <a:prstGeom prst="rect">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8" name="Rectangle 7"/>
          <p:cNvSpPr/>
          <p:nvPr/>
        </p:nvSpPr>
        <p:spPr>
          <a:xfrm>
            <a:off x="9509760" y="2043646"/>
            <a:ext cx="1737360" cy="223723"/>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11526699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a:solidFill>
                  <a:schemeClr val="accent5"/>
                </a:solidFill>
              </a:rPr>
              <a:t>Results</a:t>
            </a:r>
            <a:r>
              <a:rPr lang="fr-BE" dirty="0">
                <a:solidFill>
                  <a:schemeClr val="accent5"/>
                </a:solidFill>
              </a:rPr>
              <a:t> </a:t>
            </a:r>
            <a:r>
              <a:rPr lang="fr-BE" dirty="0" smtClean="0">
                <a:solidFill>
                  <a:schemeClr val="accent5"/>
                </a:solidFill>
              </a:rPr>
              <a:t>(4): </a:t>
            </a:r>
            <a:r>
              <a:rPr lang="fr-BE" dirty="0" err="1" smtClean="0">
                <a:solidFill>
                  <a:schemeClr val="accent5"/>
                </a:solidFill>
              </a:rPr>
              <a:t>Heterogeneity</a:t>
            </a:r>
            <a:r>
              <a:rPr lang="fr-BE" dirty="0" smtClean="0">
                <a:solidFill>
                  <a:schemeClr val="accent5"/>
                </a:solidFill>
              </a:rPr>
              <a:t> of </a:t>
            </a:r>
            <a:r>
              <a:rPr lang="fr-BE" dirty="0" err="1" smtClean="0">
                <a:solidFill>
                  <a:schemeClr val="accent5"/>
                </a:solidFill>
              </a:rPr>
              <a:t>ATTs</a:t>
            </a:r>
            <a:endParaRPr lang="fr-BE" dirty="0"/>
          </a:p>
        </p:txBody>
      </p:sp>
      <p:sp>
        <p:nvSpPr>
          <p:cNvPr id="3" name="Espace réservé du contenu 2"/>
          <p:cNvSpPr>
            <a:spLocks noGrp="1"/>
          </p:cNvSpPr>
          <p:nvPr>
            <p:ph idx="1"/>
          </p:nvPr>
        </p:nvSpPr>
        <p:spPr>
          <a:xfrm>
            <a:off x="259080" y="1613536"/>
            <a:ext cx="3337560" cy="4910456"/>
          </a:xfrm>
          <a:ln>
            <a:solidFill>
              <a:schemeClr val="bg1"/>
            </a:solidFill>
          </a:ln>
        </p:spPr>
        <p:txBody>
          <a:bodyPr>
            <a:normAutofit/>
          </a:bodyPr>
          <a:lstStyle/>
          <a:p>
            <a:r>
              <a:rPr lang="en-GB" dirty="0" smtClean="0"/>
              <a:t>Strongest impact on </a:t>
            </a:r>
            <a:r>
              <a:rPr lang="en-GB" dirty="0" smtClean="0">
                <a:solidFill>
                  <a:schemeClr val="accent5"/>
                </a:solidFill>
              </a:rPr>
              <a:t>men</a:t>
            </a:r>
            <a:r>
              <a:rPr lang="en-GB" dirty="0" smtClean="0"/>
              <a:t> and </a:t>
            </a:r>
            <a:r>
              <a:rPr lang="en-GB" dirty="0" smtClean="0">
                <a:solidFill>
                  <a:schemeClr val="accent5"/>
                </a:solidFill>
              </a:rPr>
              <a:t>youngest</a:t>
            </a:r>
            <a:r>
              <a:rPr lang="en-GB" dirty="0" smtClean="0"/>
              <a:t> residents (but driven by South)</a:t>
            </a:r>
          </a:p>
          <a:p>
            <a:r>
              <a:rPr lang="en-GB" dirty="0" smtClean="0"/>
              <a:t>No effect from number of</a:t>
            </a:r>
            <a:r>
              <a:rPr lang="en-GB" dirty="0" smtClean="0">
                <a:solidFill>
                  <a:schemeClr val="accent6"/>
                </a:solidFill>
              </a:rPr>
              <a:t> ADLs </a:t>
            </a:r>
          </a:p>
          <a:p>
            <a:pPr marL="0" indent="0">
              <a:buNone/>
            </a:pPr>
            <a:r>
              <a:rPr lang="en-GB" dirty="0" smtClean="0">
                <a:sym typeface="Wingdings" panose="05000000000000000000" pitchFamily="2" charset="2"/>
              </a:rPr>
              <a:t> </a:t>
            </a:r>
            <a:r>
              <a:rPr lang="en-GB" i="1" dirty="0" smtClean="0">
                <a:sym typeface="Wingdings" panose="05000000000000000000" pitchFamily="2" charset="2"/>
              </a:rPr>
              <a:t>a </a:t>
            </a:r>
            <a:r>
              <a:rPr lang="en-GB" i="1" dirty="0" err="1" smtClean="0">
                <a:sym typeface="Wingdings" panose="05000000000000000000" pitchFamily="2" charset="2"/>
              </a:rPr>
              <a:t>contrario</a:t>
            </a:r>
            <a:r>
              <a:rPr lang="en-GB" i="1" dirty="0" smtClean="0">
                <a:sym typeface="Wingdings" panose="05000000000000000000" pitchFamily="2" charset="2"/>
              </a:rPr>
              <a:t> </a:t>
            </a:r>
            <a:r>
              <a:rPr lang="en-GB" dirty="0" smtClean="0">
                <a:sym typeface="Wingdings" panose="05000000000000000000" pitchFamily="2" charset="2"/>
              </a:rPr>
              <a:t>useful role of NH in cases of heavy dependence</a:t>
            </a:r>
          </a:p>
          <a:p>
            <a:r>
              <a:rPr lang="en-GB" dirty="0" smtClean="0">
                <a:sym typeface="Wingdings" panose="05000000000000000000" pitchFamily="2" charset="2"/>
              </a:rPr>
              <a:t>More difficult if still </a:t>
            </a:r>
            <a:r>
              <a:rPr lang="en-GB" dirty="0" smtClean="0">
                <a:solidFill>
                  <a:schemeClr val="accent2"/>
                </a:solidFill>
                <a:sym typeface="Wingdings" panose="05000000000000000000" pitchFamily="2" charset="2"/>
              </a:rPr>
              <a:t>partner</a:t>
            </a:r>
            <a:r>
              <a:rPr lang="en-GB" dirty="0" smtClean="0">
                <a:sym typeface="Wingdings" panose="05000000000000000000" pitchFamily="2" charset="2"/>
              </a:rPr>
              <a:t> or </a:t>
            </a:r>
            <a:r>
              <a:rPr lang="en-GB" dirty="0" smtClean="0">
                <a:solidFill>
                  <a:schemeClr val="accent2"/>
                </a:solidFill>
                <a:sym typeface="Wingdings" panose="05000000000000000000" pitchFamily="2" charset="2"/>
              </a:rPr>
              <a:t>children</a:t>
            </a:r>
            <a:endParaRPr lang="en-GB" dirty="0" smtClean="0">
              <a:solidFill>
                <a:schemeClr val="accent2"/>
              </a:solidFill>
            </a:endParaRPr>
          </a:p>
        </p:txBody>
      </p:sp>
      <p:pic>
        <p:nvPicPr>
          <p:cNvPr id="4" name="Image 3"/>
          <p:cNvPicPr/>
          <p:nvPr/>
        </p:nvPicPr>
        <p:blipFill>
          <a:blip r:embed="rId3">
            <a:extLst>
              <a:ext uri="{28A0092B-C50C-407E-A947-70E740481C1C}">
                <a14:useLocalDpi xmlns:a14="http://schemas.microsoft.com/office/drawing/2010/main" val="0"/>
              </a:ext>
            </a:extLst>
          </a:blip>
          <a:srcRect/>
          <a:stretch>
            <a:fillRect/>
          </a:stretch>
        </p:blipFill>
        <p:spPr bwMode="auto">
          <a:xfrm>
            <a:off x="3596640" y="1613536"/>
            <a:ext cx="8473440" cy="4910456"/>
          </a:xfrm>
          <a:prstGeom prst="rect">
            <a:avLst/>
          </a:prstGeom>
          <a:noFill/>
          <a:ln>
            <a:noFill/>
          </a:ln>
        </p:spPr>
      </p:pic>
      <p:sp>
        <p:nvSpPr>
          <p:cNvPr id="5" name="Rectangle 4"/>
          <p:cNvSpPr/>
          <p:nvPr/>
        </p:nvSpPr>
        <p:spPr>
          <a:xfrm>
            <a:off x="10805160" y="2481973"/>
            <a:ext cx="1264920" cy="1556627"/>
          </a:xfrm>
          <a:prstGeom prst="rect">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6" name="Rectangle 5"/>
          <p:cNvSpPr/>
          <p:nvPr/>
        </p:nvSpPr>
        <p:spPr>
          <a:xfrm>
            <a:off x="10805160" y="4967365"/>
            <a:ext cx="1264920" cy="1556627"/>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7" name="Rectangle 6"/>
          <p:cNvSpPr/>
          <p:nvPr/>
        </p:nvSpPr>
        <p:spPr>
          <a:xfrm>
            <a:off x="6019800" y="4038600"/>
            <a:ext cx="6050280" cy="928765"/>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24911070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solidFill>
                  <a:schemeClr val="accent5"/>
                </a:solidFill>
              </a:rPr>
              <a:t>Conclusion</a:t>
            </a:r>
            <a:endParaRPr lang="fr-BE" dirty="0"/>
          </a:p>
        </p:txBody>
      </p:sp>
      <p:sp>
        <p:nvSpPr>
          <p:cNvPr id="3" name="Espace réservé du contenu 2"/>
          <p:cNvSpPr>
            <a:spLocks noGrp="1"/>
          </p:cNvSpPr>
          <p:nvPr>
            <p:ph idx="1"/>
          </p:nvPr>
        </p:nvSpPr>
        <p:spPr>
          <a:xfrm>
            <a:off x="838200" y="1825624"/>
            <a:ext cx="10515600" cy="4910456"/>
          </a:xfrm>
        </p:spPr>
        <p:txBody>
          <a:bodyPr>
            <a:normAutofit fontScale="92500" lnSpcReduction="10000"/>
          </a:bodyPr>
          <a:lstStyle/>
          <a:p>
            <a:pPr algn="just"/>
            <a:r>
              <a:rPr lang="en-GB" dirty="0" smtClean="0"/>
              <a:t> This </a:t>
            </a:r>
            <a:r>
              <a:rPr lang="en-GB" dirty="0"/>
              <a:t>paper looked at whether people rate their quality of life lower living in a nursing home than in a private </a:t>
            </a:r>
            <a:r>
              <a:rPr lang="en-GB" dirty="0" smtClean="0"/>
              <a:t>home</a:t>
            </a:r>
            <a:endParaRPr lang="fr-BE" dirty="0"/>
          </a:p>
          <a:p>
            <a:pPr algn="just">
              <a:buFont typeface="Wingdings" panose="05000000000000000000" pitchFamily="2" charset="2"/>
              <a:buChar char="à"/>
            </a:pPr>
            <a:r>
              <a:rPr lang="en-GB" dirty="0" smtClean="0"/>
              <a:t>Using simple OLS, people </a:t>
            </a:r>
            <a:r>
              <a:rPr lang="en-GB" dirty="0"/>
              <a:t>do not seem to be less happy in nursing </a:t>
            </a:r>
            <a:r>
              <a:rPr lang="en-GB" dirty="0" smtClean="0"/>
              <a:t>homes (except for Italy)</a:t>
            </a:r>
          </a:p>
          <a:p>
            <a:pPr marL="0" indent="0" algn="just">
              <a:buNone/>
            </a:pPr>
            <a:r>
              <a:rPr lang="en-GB" dirty="0" smtClean="0">
                <a:sym typeface="Wingdings" panose="05000000000000000000" pitchFamily="2" charset="2"/>
              </a:rPr>
              <a:t>Using matching methods, </a:t>
            </a:r>
            <a:r>
              <a:rPr lang="en-GB" dirty="0"/>
              <a:t>more definite negative effect of the life in </a:t>
            </a:r>
            <a:r>
              <a:rPr lang="en-GB" dirty="0" smtClean="0"/>
              <a:t>NH</a:t>
            </a:r>
          </a:p>
          <a:p>
            <a:pPr lvl="1" algn="just"/>
            <a:r>
              <a:rPr lang="en-GB" dirty="0" smtClean="0"/>
              <a:t>Margin for improvement of the care delivered in NH</a:t>
            </a:r>
          </a:p>
          <a:p>
            <a:pPr algn="just">
              <a:buFont typeface="Wingdings" panose="05000000000000000000" pitchFamily="2" charset="2"/>
              <a:buChar char="à"/>
            </a:pPr>
            <a:r>
              <a:rPr lang="en-GB" dirty="0" smtClean="0"/>
              <a:t>Differential </a:t>
            </a:r>
            <a:r>
              <a:rPr lang="en-GB" dirty="0"/>
              <a:t>negative effect is worse for men, for younger people, for those with more children or with a </a:t>
            </a:r>
            <a:r>
              <a:rPr lang="en-GB" dirty="0" smtClean="0"/>
              <a:t>spouse</a:t>
            </a:r>
          </a:p>
          <a:p>
            <a:pPr lvl="1" algn="just"/>
            <a:r>
              <a:rPr lang="en-GB" dirty="0" smtClean="0"/>
              <a:t>important </a:t>
            </a:r>
            <a:r>
              <a:rPr lang="en-GB" dirty="0"/>
              <a:t>psychological effects beyond various local care </a:t>
            </a:r>
            <a:r>
              <a:rPr lang="en-GB" dirty="0" smtClean="0"/>
              <a:t>practices</a:t>
            </a:r>
          </a:p>
          <a:p>
            <a:pPr lvl="1" algn="just"/>
            <a:r>
              <a:rPr lang="en-GB" dirty="0" smtClean="0"/>
              <a:t>improvement </a:t>
            </a:r>
            <a:r>
              <a:rPr lang="en-GB" dirty="0"/>
              <a:t>in NH management could be to make NH more open to non-professional carers such as family </a:t>
            </a:r>
            <a:r>
              <a:rPr lang="en-GB" dirty="0" smtClean="0"/>
              <a:t>members</a:t>
            </a:r>
          </a:p>
          <a:p>
            <a:pPr algn="just"/>
            <a:r>
              <a:rPr lang="en-GB" dirty="0" smtClean="0"/>
              <a:t>Possible </a:t>
            </a:r>
            <a:r>
              <a:rPr lang="en-GB" dirty="0"/>
              <a:t>extension of this work would include data on out-of-pocket care and accommodation expenses in NH and in private </a:t>
            </a:r>
            <a:r>
              <a:rPr lang="en-GB" dirty="0" smtClean="0"/>
              <a:t>homes </a:t>
            </a:r>
          </a:p>
          <a:p>
            <a:pPr algn="just"/>
            <a:endParaRPr lang="fr-BE" dirty="0"/>
          </a:p>
          <a:p>
            <a:pPr marL="0" indent="0" algn="just">
              <a:buNone/>
            </a:pPr>
            <a:endParaRPr lang="en-GB" dirty="0" smtClean="0"/>
          </a:p>
        </p:txBody>
      </p:sp>
    </p:spTree>
    <p:extLst>
      <p:ext uri="{BB962C8B-B14F-4D97-AF65-F5344CB8AC3E}">
        <p14:creationId xmlns:p14="http://schemas.microsoft.com/office/powerpoint/2010/main" val="26588373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solidFill>
                  <a:schemeClr val="accent5"/>
                </a:solidFill>
              </a:rPr>
              <a:t>Introduction (1)</a:t>
            </a:r>
            <a:endParaRPr lang="fr-BE" dirty="0">
              <a:solidFill>
                <a:schemeClr val="accent5"/>
              </a:solidFill>
            </a:endParaRPr>
          </a:p>
        </p:txBody>
      </p:sp>
      <p:sp>
        <p:nvSpPr>
          <p:cNvPr id="3" name="Espace réservé du contenu 2"/>
          <p:cNvSpPr>
            <a:spLocks noGrp="1"/>
          </p:cNvSpPr>
          <p:nvPr>
            <p:ph idx="1"/>
          </p:nvPr>
        </p:nvSpPr>
        <p:spPr>
          <a:xfrm>
            <a:off x="838200" y="1825624"/>
            <a:ext cx="10515600" cy="4527297"/>
          </a:xfrm>
        </p:spPr>
        <p:txBody>
          <a:bodyPr>
            <a:normAutofit/>
          </a:bodyPr>
          <a:lstStyle/>
          <a:p>
            <a:pPr algn="just"/>
            <a:r>
              <a:rPr lang="en-GB" dirty="0" smtClean="0"/>
              <a:t>Statement:</a:t>
            </a:r>
          </a:p>
          <a:p>
            <a:pPr lvl="1" algn="just"/>
            <a:r>
              <a:rPr lang="en-GB" dirty="0" smtClean="0"/>
              <a:t>Desire to age « in place » avoiding nursing home (NH)</a:t>
            </a:r>
          </a:p>
          <a:p>
            <a:pPr lvl="1" algn="just"/>
            <a:r>
              <a:rPr lang="en-GB" dirty="0" smtClean="0"/>
              <a:t>Recent COVID-19 pandemic increased this willingness (</a:t>
            </a:r>
            <a:r>
              <a:rPr lang="en-GB" dirty="0" err="1" smtClean="0"/>
              <a:t>Achou</a:t>
            </a:r>
            <a:r>
              <a:rPr lang="en-GB" dirty="0" smtClean="0"/>
              <a:t> et al., 2022)</a:t>
            </a:r>
          </a:p>
          <a:p>
            <a:pPr lvl="1" algn="just"/>
            <a:endParaRPr lang="en-GB" dirty="0" smtClean="0"/>
          </a:p>
          <a:p>
            <a:pPr lvl="1" algn="just"/>
            <a:r>
              <a:rPr lang="en-GB" dirty="0" smtClean="0"/>
              <a:t>Even before the pandemic, excess mortality observed in NH in some European countries (Flawinne et al., 2023)…</a:t>
            </a:r>
            <a:r>
              <a:rPr lang="en-GB" dirty="0"/>
              <a:t> </a:t>
            </a:r>
            <a:r>
              <a:rPr lang="en-GB" dirty="0" smtClean="0"/>
              <a:t>but before the end of life, link between housing choices and wellbeing is also important and less explored</a:t>
            </a:r>
          </a:p>
          <a:p>
            <a:pPr marL="457200" lvl="1" indent="0" algn="just">
              <a:buNone/>
            </a:pPr>
            <a:endParaRPr lang="en-GB" dirty="0" smtClean="0"/>
          </a:p>
          <a:p>
            <a:pPr marL="457200" lvl="1" indent="0" algn="just">
              <a:buNone/>
            </a:pPr>
            <a:r>
              <a:rPr lang="en-GB" sz="3200" dirty="0" smtClean="0">
                <a:sym typeface="Wingdings" panose="05000000000000000000" pitchFamily="2" charset="2"/>
              </a:rPr>
              <a:t> </a:t>
            </a:r>
            <a:r>
              <a:rPr lang="en-US" sz="3200" dirty="0">
                <a:solidFill>
                  <a:schemeClr val="accent5"/>
                </a:solidFill>
                <a:sym typeface="Wingdings" panose="05000000000000000000" pitchFamily="2" charset="2"/>
              </a:rPr>
              <a:t>Are older Europeans really better off at home than in care institutions?</a:t>
            </a:r>
          </a:p>
        </p:txBody>
      </p:sp>
    </p:spTree>
    <p:extLst>
      <p:ext uri="{BB962C8B-B14F-4D97-AF65-F5344CB8AC3E}">
        <p14:creationId xmlns:p14="http://schemas.microsoft.com/office/powerpoint/2010/main" val="5006730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solidFill>
                  <a:schemeClr val="accent5"/>
                </a:solidFill>
              </a:rPr>
              <a:t>Introduction (2)</a:t>
            </a:r>
            <a:endParaRPr lang="fr-BE" dirty="0">
              <a:solidFill>
                <a:schemeClr val="accent5"/>
              </a:solidFill>
            </a:endParaRPr>
          </a:p>
        </p:txBody>
      </p:sp>
      <p:sp>
        <p:nvSpPr>
          <p:cNvPr id="3" name="Espace réservé du contenu 2"/>
          <p:cNvSpPr>
            <a:spLocks noGrp="1"/>
          </p:cNvSpPr>
          <p:nvPr>
            <p:ph idx="1"/>
          </p:nvPr>
        </p:nvSpPr>
        <p:spPr/>
        <p:txBody>
          <a:bodyPr>
            <a:normAutofit lnSpcReduction="10000"/>
          </a:bodyPr>
          <a:lstStyle/>
          <a:p>
            <a:pPr algn="just"/>
            <a:r>
              <a:rPr lang="en-GB" dirty="0" smtClean="0"/>
              <a:t>Extension of </a:t>
            </a:r>
            <a:r>
              <a:rPr lang="en-GB" i="1" dirty="0" err="1" smtClean="0"/>
              <a:t>Böckerman</a:t>
            </a:r>
            <a:r>
              <a:rPr lang="en-GB" i="1" dirty="0" smtClean="0"/>
              <a:t> et al. (2012)</a:t>
            </a:r>
            <a:r>
              <a:rPr lang="en-GB" dirty="0" smtClean="0"/>
              <a:t> research in Finland on differences in quality of life of people institutionalised</a:t>
            </a:r>
          </a:p>
          <a:p>
            <a:pPr lvl="1" algn="just"/>
            <a:r>
              <a:rPr lang="en-GB" dirty="0" smtClean="0">
                <a:solidFill>
                  <a:schemeClr val="accent5"/>
                </a:solidFill>
              </a:rPr>
              <a:t>Higher</a:t>
            </a:r>
            <a:r>
              <a:rPr lang="en-GB" dirty="0" smtClean="0"/>
              <a:t> levels of subjective wellbeing for Finns in old-age homes</a:t>
            </a:r>
          </a:p>
          <a:p>
            <a:pPr lvl="1" algn="just"/>
            <a:r>
              <a:rPr lang="en-GB" dirty="0" smtClean="0"/>
              <a:t>Some people living at home are frail and should really be living in old-age institution (subsidized) but because of the queues for that particular mode of living, they are living at home with a decreased quality of life</a:t>
            </a:r>
          </a:p>
          <a:p>
            <a:pPr algn="just"/>
            <a:r>
              <a:rPr lang="en-GB" dirty="0" smtClean="0"/>
              <a:t>Using 5 pre-COVID SHARE waves, we extend in three ways:</a:t>
            </a:r>
          </a:p>
          <a:p>
            <a:pPr lvl="1" algn="just"/>
            <a:r>
              <a:rPr lang="en-GB" dirty="0" smtClean="0"/>
              <a:t>15 countries</a:t>
            </a:r>
          </a:p>
          <a:p>
            <a:pPr lvl="1" algn="just"/>
            <a:r>
              <a:rPr lang="en-GB" dirty="0" smtClean="0"/>
              <a:t>Selection of an </a:t>
            </a:r>
            <a:r>
              <a:rPr lang="en-GB" i="1" dirty="0" smtClean="0"/>
              <a:t>a priori </a:t>
            </a:r>
            <a:r>
              <a:rPr lang="en-GB" dirty="0" smtClean="0">
                <a:solidFill>
                  <a:schemeClr val="accent5"/>
                </a:solidFill>
              </a:rPr>
              <a:t>comparable</a:t>
            </a:r>
            <a:r>
              <a:rPr lang="en-GB" dirty="0" smtClean="0"/>
              <a:t> sample of people with already at least one limitation in the activities of daily living</a:t>
            </a:r>
          </a:p>
          <a:p>
            <a:pPr lvl="1" algn="just"/>
            <a:r>
              <a:rPr lang="en-GB" dirty="0" smtClean="0"/>
              <a:t>Addition of propensity score matching methods to OLS and ordered probit models</a:t>
            </a:r>
          </a:p>
          <a:p>
            <a:pPr lvl="1"/>
            <a:endParaRPr lang="fr-FR" dirty="0" smtClean="0"/>
          </a:p>
        </p:txBody>
      </p:sp>
    </p:spTree>
    <p:extLst>
      <p:ext uri="{BB962C8B-B14F-4D97-AF65-F5344CB8AC3E}">
        <p14:creationId xmlns:p14="http://schemas.microsoft.com/office/powerpoint/2010/main" val="39347105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solidFill>
                  <a:schemeClr val="accent5"/>
                </a:solidFill>
              </a:rPr>
              <a:t>Data (1)</a:t>
            </a:r>
            <a:endParaRPr lang="fr-BE" dirty="0">
              <a:solidFill>
                <a:schemeClr val="accent5"/>
              </a:solidFill>
            </a:endParaRPr>
          </a:p>
        </p:txBody>
      </p:sp>
      <p:sp>
        <p:nvSpPr>
          <p:cNvPr id="3" name="Espace réservé du contenu 2"/>
          <p:cNvSpPr>
            <a:spLocks noGrp="1"/>
          </p:cNvSpPr>
          <p:nvPr>
            <p:ph idx="1"/>
          </p:nvPr>
        </p:nvSpPr>
        <p:spPr/>
        <p:txBody>
          <a:bodyPr>
            <a:normAutofit/>
          </a:bodyPr>
          <a:lstStyle/>
          <a:p>
            <a:pPr algn="just"/>
            <a:r>
              <a:rPr lang="en-GB" dirty="0" smtClean="0"/>
              <a:t>Data from SHARE survey</a:t>
            </a:r>
          </a:p>
          <a:p>
            <a:pPr lvl="1" algn="just"/>
            <a:r>
              <a:rPr lang="en-GB" dirty="0" smtClean="0"/>
              <a:t>Waves 4 to 8 (pre-COVID), from 2010 to 2020</a:t>
            </a:r>
          </a:p>
          <a:p>
            <a:pPr lvl="1" algn="just"/>
            <a:r>
              <a:rPr lang="en-GB" dirty="0" smtClean="0"/>
              <a:t>65+</a:t>
            </a:r>
          </a:p>
          <a:p>
            <a:pPr lvl="1" algn="just"/>
            <a:r>
              <a:rPr lang="en-GB" dirty="0" smtClean="0"/>
              <a:t>ADL &gt;= 1 (bathing, eating, …)</a:t>
            </a:r>
          </a:p>
          <a:p>
            <a:pPr lvl="1" algn="just"/>
            <a:endParaRPr lang="en-GB" dirty="0" smtClean="0"/>
          </a:p>
          <a:p>
            <a:pPr algn="just"/>
            <a:r>
              <a:rPr lang="en-GB" dirty="0"/>
              <a:t>We keep </a:t>
            </a:r>
            <a:r>
              <a:rPr lang="en-GB" dirty="0" smtClean="0"/>
              <a:t>a </a:t>
            </a:r>
            <a:r>
              <a:rPr lang="en-GB" dirty="0"/>
              <a:t>maximum of countries </a:t>
            </a:r>
            <a:r>
              <a:rPr lang="en-GB" dirty="0" smtClean="0">
                <a:sym typeface="Wingdings" panose="05000000000000000000" pitchFamily="2" charset="2"/>
              </a:rPr>
              <a:t> </a:t>
            </a:r>
            <a:r>
              <a:rPr lang="en-GB" dirty="0" smtClean="0"/>
              <a:t>to </a:t>
            </a:r>
            <a:r>
              <a:rPr lang="en-GB" dirty="0"/>
              <a:t>point to good </a:t>
            </a:r>
            <a:r>
              <a:rPr lang="en-GB" dirty="0" smtClean="0"/>
              <a:t>practices </a:t>
            </a:r>
          </a:p>
          <a:p>
            <a:pPr algn="just"/>
            <a:r>
              <a:rPr lang="en-GB" dirty="0" smtClean="0"/>
              <a:t>We </a:t>
            </a:r>
            <a:r>
              <a:rPr lang="en-GB" dirty="0"/>
              <a:t>leave aside countries such as Greece where NH are very </a:t>
            </a:r>
            <a:r>
              <a:rPr lang="en-GB" dirty="0" smtClean="0"/>
              <a:t>few </a:t>
            </a:r>
          </a:p>
          <a:p>
            <a:pPr algn="just"/>
            <a:r>
              <a:rPr lang="en-GB" dirty="0" smtClean="0"/>
              <a:t>Leaving aside </a:t>
            </a:r>
            <a:r>
              <a:rPr lang="en-GB" dirty="0"/>
              <a:t>observations with missing </a:t>
            </a:r>
            <a:r>
              <a:rPr lang="en-GB" dirty="0" smtClean="0"/>
              <a:t>values </a:t>
            </a:r>
          </a:p>
          <a:p>
            <a:pPr marL="0" indent="0" algn="ctr">
              <a:buNone/>
            </a:pPr>
            <a:r>
              <a:rPr lang="en-GB" dirty="0" smtClean="0">
                <a:solidFill>
                  <a:schemeClr val="accent5"/>
                </a:solidFill>
                <a:sym typeface="Wingdings" panose="05000000000000000000" pitchFamily="2" charset="2"/>
              </a:rPr>
              <a:t> </a:t>
            </a:r>
            <a:r>
              <a:rPr lang="en-GB" dirty="0" smtClean="0">
                <a:solidFill>
                  <a:schemeClr val="accent5"/>
                </a:solidFill>
              </a:rPr>
              <a:t>20,088 observations (5.4% in NH)</a:t>
            </a:r>
            <a:endParaRPr lang="fr-BE" dirty="0">
              <a:solidFill>
                <a:schemeClr val="accent5"/>
              </a:solidFill>
            </a:endParaRPr>
          </a:p>
          <a:p>
            <a:pPr algn="just"/>
            <a:endParaRPr lang="en-GB" dirty="0" smtClean="0"/>
          </a:p>
        </p:txBody>
      </p:sp>
    </p:spTree>
    <p:extLst>
      <p:ext uri="{BB962C8B-B14F-4D97-AF65-F5344CB8AC3E}">
        <p14:creationId xmlns:p14="http://schemas.microsoft.com/office/powerpoint/2010/main" val="2689719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solidFill>
                  <a:schemeClr val="accent5"/>
                </a:solidFill>
              </a:rPr>
              <a:t>Data (2): sample</a:t>
            </a:r>
            <a:endParaRPr lang="fr-BE" dirty="0">
              <a:solidFill>
                <a:schemeClr val="accent5"/>
              </a:solidFill>
            </a:endParaRPr>
          </a:p>
        </p:txBody>
      </p:sp>
      <p:pic>
        <p:nvPicPr>
          <p:cNvPr id="8" name="Espace réservé du contenu 7"/>
          <p:cNvPicPr>
            <a:picLocks noGrp="1" noChangeAspect="1"/>
          </p:cNvPicPr>
          <p:nvPr>
            <p:ph idx="1"/>
          </p:nvPr>
        </p:nvPicPr>
        <p:blipFill>
          <a:blip r:embed="rId3"/>
          <a:stretch>
            <a:fillRect/>
          </a:stretch>
        </p:blipFill>
        <p:spPr>
          <a:xfrm>
            <a:off x="1708845" y="1538288"/>
            <a:ext cx="8774310" cy="4679632"/>
          </a:xfrm>
          <a:prstGeom prst="rect">
            <a:avLst/>
          </a:prstGeom>
        </p:spPr>
      </p:pic>
    </p:spTree>
    <p:extLst>
      <p:ext uri="{BB962C8B-B14F-4D97-AF65-F5344CB8AC3E}">
        <p14:creationId xmlns:p14="http://schemas.microsoft.com/office/powerpoint/2010/main" val="32289154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solidFill>
                  <a:schemeClr val="accent5"/>
                </a:solidFill>
              </a:rPr>
              <a:t>Data (3)</a:t>
            </a:r>
            <a:endParaRPr lang="fr-BE" dirty="0">
              <a:solidFill>
                <a:schemeClr val="accent5"/>
              </a:solidFill>
            </a:endParaRPr>
          </a:p>
        </p:txBody>
      </p:sp>
      <p:sp>
        <p:nvSpPr>
          <p:cNvPr id="3" name="Espace réservé du contenu 2"/>
          <p:cNvSpPr>
            <a:spLocks noGrp="1"/>
          </p:cNvSpPr>
          <p:nvPr>
            <p:ph idx="1"/>
          </p:nvPr>
        </p:nvSpPr>
        <p:spPr/>
        <p:txBody>
          <a:bodyPr>
            <a:normAutofit/>
          </a:bodyPr>
          <a:lstStyle/>
          <a:p>
            <a:pPr algn="just"/>
            <a:r>
              <a:rPr lang="fr-FR" dirty="0" smtClean="0"/>
              <a:t>The two main variables in SHARE</a:t>
            </a:r>
          </a:p>
          <a:p>
            <a:pPr lvl="1" algn="just"/>
            <a:endParaRPr lang="fr-FR" dirty="0"/>
          </a:p>
          <a:p>
            <a:pPr lvl="1" algn="just"/>
            <a:r>
              <a:rPr lang="en-GB" dirty="0" smtClean="0"/>
              <a:t>1) measuring well-being</a:t>
            </a:r>
            <a:r>
              <a:rPr lang="en-GB" dirty="0"/>
              <a:t>: </a:t>
            </a:r>
            <a:r>
              <a:rPr lang="en-GB" dirty="0" smtClean="0"/>
              <a:t>“</a:t>
            </a:r>
            <a:r>
              <a:rPr lang="en-GB" i="1" dirty="0" smtClean="0"/>
              <a:t>We </a:t>
            </a:r>
            <a:r>
              <a:rPr lang="en-GB" i="1" dirty="0"/>
              <a:t>are also interested in how people think about their lives in general. On a scale from 0 to 10 where 0 means completely dissatisfied and 10 means completely satisfied, how satisfied are you with your life</a:t>
            </a:r>
            <a:r>
              <a:rPr lang="en-GB" i="1" dirty="0" smtClean="0"/>
              <a:t>?”. </a:t>
            </a:r>
          </a:p>
          <a:p>
            <a:pPr lvl="1" algn="just"/>
            <a:endParaRPr lang="en-GB" i="1" dirty="0"/>
          </a:p>
          <a:p>
            <a:pPr lvl="1" algn="just"/>
            <a:r>
              <a:rPr lang="en-GB" dirty="0" smtClean="0"/>
              <a:t>2) NH defined as : “</a:t>
            </a:r>
            <a:r>
              <a:rPr lang="en-GB" i="1" dirty="0" smtClean="0"/>
              <a:t>A nursing home provides all of the following services for its residents: dispensing of medication, available 24-hour personal assistance and supervision (not necessarily a nurse), and room &amp; meals</a:t>
            </a:r>
            <a:r>
              <a:rPr lang="en-GB" dirty="0" smtClean="0"/>
              <a:t>”. </a:t>
            </a:r>
            <a:r>
              <a:rPr lang="en-GB" b="1" i="1" dirty="0" smtClean="0">
                <a:solidFill>
                  <a:schemeClr val="accent5"/>
                </a:solidFill>
              </a:rPr>
              <a:t>+ </a:t>
            </a:r>
            <a:r>
              <a:rPr lang="en-GB" i="1" dirty="0" smtClean="0"/>
              <a:t>“</a:t>
            </a:r>
            <a:r>
              <a:rPr lang="en-US" i="1" dirty="0"/>
              <a:t>A housing  complex with services for older people (residential home or sheltered </a:t>
            </a:r>
            <a:r>
              <a:rPr lang="en-US" i="1" dirty="0" smtClean="0"/>
              <a:t>housing)”</a:t>
            </a:r>
            <a:endParaRPr lang="en-GB" i="1" dirty="0" smtClean="0"/>
          </a:p>
        </p:txBody>
      </p:sp>
    </p:spTree>
    <p:extLst>
      <p:ext uri="{BB962C8B-B14F-4D97-AF65-F5344CB8AC3E}">
        <p14:creationId xmlns:p14="http://schemas.microsoft.com/office/powerpoint/2010/main" val="29431764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solidFill>
                  <a:schemeClr val="accent5"/>
                </a:solidFill>
              </a:rPr>
              <a:t>Data (4) : Life satisfaction </a:t>
            </a:r>
            <a:r>
              <a:rPr lang="en-US" dirty="0">
                <a:solidFill>
                  <a:schemeClr val="accent5"/>
                </a:solidFill>
              </a:rPr>
              <a:t>of the 65+ (scale from 0 to 10) in fifteen European countries</a:t>
            </a:r>
            <a:endParaRPr lang="fr-BE" dirty="0">
              <a:solidFill>
                <a:schemeClr val="accent5"/>
              </a:solidFill>
            </a:endParaRPr>
          </a:p>
        </p:txBody>
      </p:sp>
      <p:graphicFrame>
        <p:nvGraphicFramePr>
          <p:cNvPr id="16" name="Espace réservé du contenu 15"/>
          <p:cNvGraphicFramePr>
            <a:graphicFrameLocks noGrp="1"/>
          </p:cNvGraphicFramePr>
          <p:nvPr>
            <p:ph idx="1"/>
            <p:extLst>
              <p:ext uri="{D42A27DB-BD31-4B8C-83A1-F6EECF244321}">
                <p14:modId xmlns:p14="http://schemas.microsoft.com/office/powerpoint/2010/main" val="444599744"/>
              </p:ext>
            </p:extLst>
          </p:nvPr>
        </p:nvGraphicFramePr>
        <p:xfrm>
          <a:off x="365759" y="2895283"/>
          <a:ext cx="3987151" cy="1249680"/>
        </p:xfrm>
        <a:graphic>
          <a:graphicData uri="http://schemas.openxmlformats.org/drawingml/2006/table">
            <a:tbl>
              <a:tblPr/>
              <a:tblGrid>
                <a:gridCol w="1923625"/>
                <a:gridCol w="979300"/>
                <a:gridCol w="1084226"/>
              </a:tblGrid>
              <a:tr h="268241">
                <a:tc>
                  <a:txBody>
                    <a:bodyPr/>
                    <a:lstStyle/>
                    <a:p>
                      <a:pPr algn="l" fontAlgn="b"/>
                      <a:r>
                        <a:rPr lang="fr-BE" sz="2000" b="0" i="0" u="none" strike="noStrike" dirty="0">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2000" b="0" i="0" u="none" strike="noStrike">
                          <a:solidFill>
                            <a:srgbClr val="000000"/>
                          </a:solidFill>
                          <a:effectLst/>
                          <a:latin typeface="Times New Roman" panose="02020603050405020304" pitchFamily="18" charset="0"/>
                        </a:rPr>
                        <a:t>Mean</a:t>
                      </a:r>
                      <a:endParaRPr lang="fr-BE" sz="2000" b="0" i="0" u="none" strike="noStrike">
                        <a:solidFill>
                          <a:srgbClr val="000000"/>
                        </a:solidFill>
                        <a:effectLst/>
                        <a:latin typeface="Times New Roman" panose="02020603050405020304" pitchFamily="18"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2000" b="0" i="0" u="none" strike="noStrike">
                          <a:solidFill>
                            <a:srgbClr val="000000"/>
                          </a:solidFill>
                          <a:effectLst/>
                          <a:latin typeface="Times New Roman" panose="02020603050405020304" pitchFamily="18" charset="0"/>
                        </a:rPr>
                        <a:t>Std. Err.</a:t>
                      </a:r>
                      <a:endParaRPr lang="fr-BE" sz="2000" b="0" i="0" u="none" strike="noStrike">
                        <a:solidFill>
                          <a:srgbClr val="000000"/>
                        </a:solidFill>
                        <a:effectLst/>
                        <a:latin typeface="Times New Roman" panose="02020603050405020304" pitchFamily="18"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241">
                <a:tc>
                  <a:txBody>
                    <a:bodyPr/>
                    <a:lstStyle/>
                    <a:p>
                      <a:pPr algn="ctr" fontAlgn="ctr"/>
                      <a:r>
                        <a:rPr lang="en-GB" sz="2000" b="0" i="0" u="none" strike="noStrike" noProof="0" dirty="0" smtClean="0">
                          <a:solidFill>
                            <a:srgbClr val="000000"/>
                          </a:solidFill>
                          <a:effectLst/>
                          <a:latin typeface="Times New Roman" panose="02020603050405020304" pitchFamily="18" charset="0"/>
                        </a:rPr>
                        <a:t>Private home</a:t>
                      </a:r>
                      <a:endParaRPr lang="en-GB" sz="2000" b="0" i="0" u="none" strike="noStrike" noProof="0" dirty="0">
                        <a:solidFill>
                          <a:srgbClr val="000000"/>
                        </a:solidFill>
                        <a:effectLst/>
                        <a:latin typeface="Times New Roman" panose="02020603050405020304" pitchFamily="18"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2000" b="0" i="0" u="none" strike="noStrike" noProof="0" dirty="0" smtClean="0">
                          <a:solidFill>
                            <a:srgbClr val="000000"/>
                          </a:solidFill>
                          <a:effectLst/>
                          <a:latin typeface="Times New Roman" panose="02020603050405020304" pitchFamily="18" charset="0"/>
                        </a:rPr>
                        <a:t>6.75</a:t>
                      </a:r>
                      <a:endParaRPr lang="en-GB" sz="2000" b="0" i="0" u="none" strike="noStrike" noProof="0" dirty="0">
                        <a:solidFill>
                          <a:srgbClr val="000000"/>
                        </a:solidFill>
                        <a:effectLst/>
                        <a:latin typeface="Times New Roman" panose="02020603050405020304" pitchFamily="18"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2000" b="0" i="0" u="none" strike="noStrike" noProof="0" dirty="0" smtClean="0">
                          <a:solidFill>
                            <a:srgbClr val="000000"/>
                          </a:solidFill>
                          <a:effectLst/>
                          <a:latin typeface="Times New Roman" panose="02020603050405020304" pitchFamily="18" charset="0"/>
                        </a:rPr>
                        <a:t>0.02</a:t>
                      </a:r>
                      <a:endParaRPr lang="en-GB" sz="2000" b="0" i="0" u="none" strike="noStrike" noProof="0" dirty="0">
                        <a:solidFill>
                          <a:srgbClr val="000000"/>
                        </a:solidFill>
                        <a:effectLst/>
                        <a:latin typeface="Times New Roman" panose="02020603050405020304" pitchFamily="18"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241">
                <a:tc>
                  <a:txBody>
                    <a:bodyPr/>
                    <a:lstStyle/>
                    <a:p>
                      <a:pPr algn="ctr" fontAlgn="ctr"/>
                      <a:r>
                        <a:rPr lang="en-GB" sz="2000" b="0" i="0" u="none" strike="noStrike" noProof="0" dirty="0" smtClean="0">
                          <a:solidFill>
                            <a:srgbClr val="000000"/>
                          </a:solidFill>
                          <a:effectLst/>
                          <a:latin typeface="Times New Roman" panose="02020603050405020304" pitchFamily="18" charset="0"/>
                        </a:rPr>
                        <a:t>Nursing home</a:t>
                      </a:r>
                      <a:endParaRPr lang="en-GB" sz="2000" b="0" i="0" u="none" strike="noStrike" noProof="0" dirty="0">
                        <a:solidFill>
                          <a:srgbClr val="000000"/>
                        </a:solidFill>
                        <a:effectLst/>
                        <a:latin typeface="Times New Roman" panose="02020603050405020304" pitchFamily="18"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2000" b="0" i="0" u="none" strike="noStrike" noProof="0" dirty="0" smtClean="0">
                          <a:solidFill>
                            <a:srgbClr val="000000"/>
                          </a:solidFill>
                          <a:effectLst/>
                          <a:latin typeface="Times New Roman" panose="02020603050405020304" pitchFamily="18" charset="0"/>
                        </a:rPr>
                        <a:t>6.45</a:t>
                      </a:r>
                      <a:endParaRPr lang="en-GB" sz="2000" b="0" i="0" u="none" strike="noStrike" noProof="0" dirty="0">
                        <a:solidFill>
                          <a:srgbClr val="000000"/>
                        </a:solidFill>
                        <a:effectLst/>
                        <a:latin typeface="Times New Roman" panose="02020603050405020304" pitchFamily="18"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2000" b="0" i="0" u="none" strike="noStrike" noProof="0" dirty="0" smtClean="0">
                          <a:solidFill>
                            <a:srgbClr val="000000"/>
                          </a:solidFill>
                          <a:effectLst/>
                          <a:latin typeface="Times New Roman" panose="02020603050405020304" pitchFamily="18" charset="0"/>
                        </a:rPr>
                        <a:t>0.08</a:t>
                      </a:r>
                      <a:endParaRPr lang="en-GB" sz="2000" b="0" i="0" u="none" strike="noStrike" noProof="0" dirty="0">
                        <a:solidFill>
                          <a:srgbClr val="000000"/>
                        </a:solidFill>
                        <a:effectLst/>
                        <a:latin typeface="Times New Roman" panose="02020603050405020304" pitchFamily="18"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241">
                <a:tc>
                  <a:txBody>
                    <a:bodyPr/>
                    <a:lstStyle/>
                    <a:p>
                      <a:pPr algn="ctr" fontAlgn="ctr"/>
                      <a:r>
                        <a:rPr lang="fr-FR" sz="2000" b="0" i="0" u="none" strike="noStrike">
                          <a:solidFill>
                            <a:srgbClr val="000000"/>
                          </a:solidFill>
                          <a:effectLst/>
                          <a:latin typeface="Times New Roman" panose="02020603050405020304" pitchFamily="18" charset="0"/>
                        </a:rPr>
                        <a:t>All</a:t>
                      </a:r>
                      <a:endParaRPr lang="fr-BE" sz="2000" b="0" i="0" u="none" strike="noStrike">
                        <a:solidFill>
                          <a:srgbClr val="000000"/>
                        </a:solidFill>
                        <a:effectLst/>
                        <a:latin typeface="Times New Roman" panose="02020603050405020304" pitchFamily="18"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2000" b="0" i="0" u="none" strike="noStrike" dirty="0">
                          <a:solidFill>
                            <a:srgbClr val="000000"/>
                          </a:solidFill>
                          <a:effectLst/>
                          <a:latin typeface="Times New Roman" panose="02020603050405020304" pitchFamily="18" charset="0"/>
                        </a:rPr>
                        <a:t>6.73</a:t>
                      </a:r>
                      <a:endParaRPr lang="fr-BE" sz="2000" b="0" i="0" u="none" strike="noStrike" dirty="0">
                        <a:solidFill>
                          <a:srgbClr val="000000"/>
                        </a:solidFill>
                        <a:effectLst/>
                        <a:latin typeface="Times New Roman" panose="02020603050405020304" pitchFamily="18"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2000" b="0" i="0" u="none" strike="noStrike" dirty="0">
                          <a:solidFill>
                            <a:srgbClr val="000000"/>
                          </a:solidFill>
                          <a:effectLst/>
                          <a:latin typeface="Times New Roman" panose="02020603050405020304" pitchFamily="18" charset="0"/>
                        </a:rPr>
                        <a:t>0.02</a:t>
                      </a:r>
                      <a:endParaRPr lang="fr-BE" sz="2000" b="0" i="0" u="none" strike="noStrike" dirty="0">
                        <a:solidFill>
                          <a:srgbClr val="000000"/>
                        </a:solidFill>
                        <a:effectLst/>
                        <a:latin typeface="Times New Roman" panose="02020603050405020304" pitchFamily="18"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pic>
        <p:nvPicPr>
          <p:cNvPr id="17" name="Image 16"/>
          <p:cNvPicPr>
            <a:picLocks noChangeAspect="1"/>
          </p:cNvPicPr>
          <p:nvPr/>
        </p:nvPicPr>
        <p:blipFill>
          <a:blip r:embed="rId3"/>
          <a:stretch>
            <a:fillRect/>
          </a:stretch>
        </p:blipFill>
        <p:spPr>
          <a:xfrm>
            <a:off x="4459590" y="1850510"/>
            <a:ext cx="7615618" cy="4342591"/>
          </a:xfrm>
          <a:prstGeom prst="rect">
            <a:avLst/>
          </a:prstGeom>
        </p:spPr>
      </p:pic>
    </p:spTree>
    <p:extLst>
      <p:ext uri="{BB962C8B-B14F-4D97-AF65-F5344CB8AC3E}">
        <p14:creationId xmlns:p14="http://schemas.microsoft.com/office/powerpoint/2010/main" val="21397068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774680" cy="1284540"/>
          </a:xfrm>
        </p:spPr>
        <p:txBody>
          <a:bodyPr/>
          <a:lstStyle/>
          <a:p>
            <a:r>
              <a:rPr lang="fr-BE" dirty="0" smtClean="0">
                <a:solidFill>
                  <a:schemeClr val="accent5"/>
                </a:solidFill>
              </a:rPr>
              <a:t>Data (5): </a:t>
            </a:r>
            <a:r>
              <a:rPr lang="en-US" dirty="0">
                <a:solidFill>
                  <a:schemeClr val="accent5"/>
                </a:solidFill>
              </a:rPr>
              <a:t>Difference in satisfaction by </a:t>
            </a:r>
            <a:r>
              <a:rPr lang="en-US" dirty="0" smtClean="0">
                <a:solidFill>
                  <a:schemeClr val="accent5"/>
                </a:solidFill>
              </a:rPr>
              <a:t>countries</a:t>
            </a:r>
            <a:endParaRPr lang="fr-BE" dirty="0">
              <a:solidFill>
                <a:schemeClr val="accent5"/>
              </a:solidFill>
            </a:endParaRPr>
          </a:p>
        </p:txBody>
      </p:sp>
      <p:pic>
        <p:nvPicPr>
          <p:cNvPr id="6" name="Image 5"/>
          <p:cNvPicPr>
            <a:picLocks noChangeAspect="1"/>
          </p:cNvPicPr>
          <p:nvPr/>
        </p:nvPicPr>
        <p:blipFill>
          <a:blip r:embed="rId3"/>
          <a:stretch>
            <a:fillRect/>
          </a:stretch>
        </p:blipFill>
        <p:spPr>
          <a:xfrm>
            <a:off x="511110" y="1410782"/>
            <a:ext cx="5600130" cy="5399482"/>
          </a:xfrm>
          <a:prstGeom prst="rect">
            <a:avLst/>
          </a:prstGeom>
        </p:spPr>
      </p:pic>
      <p:sp>
        <p:nvSpPr>
          <p:cNvPr id="7" name="Espace réservé du contenu 6"/>
          <p:cNvSpPr>
            <a:spLocks noGrp="1"/>
          </p:cNvSpPr>
          <p:nvPr>
            <p:ph idx="1"/>
          </p:nvPr>
        </p:nvSpPr>
        <p:spPr>
          <a:xfrm>
            <a:off x="6416040" y="1874519"/>
            <a:ext cx="5775960" cy="4935745"/>
          </a:xfrm>
        </p:spPr>
        <p:txBody>
          <a:bodyPr>
            <a:normAutofit fontScale="92500" lnSpcReduction="20000"/>
          </a:bodyPr>
          <a:lstStyle/>
          <a:p>
            <a:r>
              <a:rPr lang="en-GB" dirty="0" smtClean="0">
                <a:solidFill>
                  <a:schemeClr val="accent6"/>
                </a:solidFill>
              </a:rPr>
              <a:t>Large differences of satisfaction between countries</a:t>
            </a:r>
          </a:p>
          <a:p>
            <a:endParaRPr lang="en-GB" dirty="0" smtClean="0"/>
          </a:p>
          <a:p>
            <a:r>
              <a:rPr lang="en-GB" dirty="0" smtClean="0">
                <a:solidFill>
                  <a:schemeClr val="accent2"/>
                </a:solidFill>
              </a:rPr>
              <a:t>Higher share of people aged 65+ with a limitation in ADLs living in NHs in the Northern countries</a:t>
            </a:r>
          </a:p>
          <a:p>
            <a:endParaRPr lang="en-GB" dirty="0" smtClean="0"/>
          </a:p>
          <a:p>
            <a:r>
              <a:rPr lang="en-GB" dirty="0" smtClean="0">
                <a:solidFill>
                  <a:schemeClr val="accent5"/>
                </a:solidFill>
              </a:rPr>
              <a:t>Larger difference in LS between NH and private home in Italy and Portugal</a:t>
            </a:r>
          </a:p>
          <a:p>
            <a:endParaRPr lang="en-GB" dirty="0" smtClean="0"/>
          </a:p>
          <a:p>
            <a:pPr marL="0" indent="0" algn="ctr">
              <a:buNone/>
            </a:pPr>
            <a:r>
              <a:rPr lang="en-GB" dirty="0" smtClean="0">
                <a:sym typeface="Wingdings" panose="05000000000000000000" pitchFamily="2" charset="2"/>
              </a:rPr>
              <a:t> More robust analysis needed to conclude to NH leads to under-satisfaction</a:t>
            </a:r>
            <a:endParaRPr lang="en-GB" dirty="0"/>
          </a:p>
        </p:txBody>
      </p:sp>
      <p:sp>
        <p:nvSpPr>
          <p:cNvPr id="8" name="Rectangle 7"/>
          <p:cNvSpPr/>
          <p:nvPr/>
        </p:nvSpPr>
        <p:spPr>
          <a:xfrm>
            <a:off x="1691640" y="2606040"/>
            <a:ext cx="990600" cy="365760"/>
          </a:xfrm>
          <a:prstGeom prst="rect">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9" name="Rectangle 8"/>
          <p:cNvSpPr/>
          <p:nvPr/>
        </p:nvSpPr>
        <p:spPr>
          <a:xfrm>
            <a:off x="1691640" y="6004560"/>
            <a:ext cx="990600" cy="320040"/>
          </a:xfrm>
          <a:prstGeom prst="rect">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0" name="Rectangle 9"/>
          <p:cNvSpPr/>
          <p:nvPr/>
        </p:nvSpPr>
        <p:spPr>
          <a:xfrm>
            <a:off x="4907280" y="2606040"/>
            <a:ext cx="1203960" cy="609600"/>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1" name="Rectangle 10"/>
          <p:cNvSpPr/>
          <p:nvPr/>
        </p:nvSpPr>
        <p:spPr>
          <a:xfrm>
            <a:off x="4907280" y="4968240"/>
            <a:ext cx="1203960" cy="1600200"/>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2" name="Rectangle 11"/>
          <p:cNvSpPr/>
          <p:nvPr/>
        </p:nvSpPr>
        <p:spPr>
          <a:xfrm>
            <a:off x="2709195" y="4968240"/>
            <a:ext cx="2198085" cy="320040"/>
          </a:xfrm>
          <a:prstGeom prst="rect">
            <a:avLst/>
          </a:prstGeom>
          <a:no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3" name="Rectangle 12"/>
          <p:cNvSpPr/>
          <p:nvPr/>
        </p:nvSpPr>
        <p:spPr>
          <a:xfrm>
            <a:off x="2709195" y="5486400"/>
            <a:ext cx="2198085" cy="289560"/>
          </a:xfrm>
          <a:prstGeom prst="rect">
            <a:avLst/>
          </a:prstGeom>
          <a:no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4" name="Rectangle 13"/>
          <p:cNvSpPr/>
          <p:nvPr/>
        </p:nvSpPr>
        <p:spPr>
          <a:xfrm>
            <a:off x="1691640" y="4701412"/>
            <a:ext cx="990600" cy="285814"/>
          </a:xfrm>
          <a:prstGeom prst="rect">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5" name="Rectangle 14"/>
          <p:cNvSpPr/>
          <p:nvPr/>
        </p:nvSpPr>
        <p:spPr>
          <a:xfrm>
            <a:off x="4920758" y="4494792"/>
            <a:ext cx="1203960" cy="492434"/>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1642857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3"/>
          <a:stretch>
            <a:fillRect/>
          </a:stretch>
        </p:blipFill>
        <p:spPr>
          <a:xfrm>
            <a:off x="701520" y="1291659"/>
            <a:ext cx="5165880" cy="5366205"/>
          </a:xfrm>
          <a:prstGeom prst="rect">
            <a:avLst/>
          </a:prstGeom>
        </p:spPr>
      </p:pic>
      <p:sp>
        <p:nvSpPr>
          <p:cNvPr id="2" name="Titre 1"/>
          <p:cNvSpPr>
            <a:spLocks noGrp="1"/>
          </p:cNvSpPr>
          <p:nvPr>
            <p:ph type="title"/>
          </p:nvPr>
        </p:nvSpPr>
        <p:spPr>
          <a:xfrm>
            <a:off x="838200" y="365125"/>
            <a:ext cx="11353800" cy="1311273"/>
          </a:xfrm>
        </p:spPr>
        <p:txBody>
          <a:bodyPr>
            <a:normAutofit/>
          </a:bodyPr>
          <a:lstStyle/>
          <a:p>
            <a:r>
              <a:rPr lang="fr-BE" dirty="0" smtClean="0">
                <a:solidFill>
                  <a:schemeClr val="accent5"/>
                </a:solidFill>
              </a:rPr>
              <a:t>Data (6): </a:t>
            </a:r>
            <a:r>
              <a:rPr lang="en-US" dirty="0">
                <a:solidFill>
                  <a:schemeClr val="accent5"/>
                </a:solidFill>
              </a:rPr>
              <a:t>Difference in satisfaction by </a:t>
            </a:r>
            <a:r>
              <a:rPr lang="en-US" dirty="0" smtClean="0">
                <a:solidFill>
                  <a:schemeClr val="accent5"/>
                </a:solidFill>
              </a:rPr>
              <a:t>covariates</a:t>
            </a:r>
            <a:endParaRPr lang="fr-BE" dirty="0">
              <a:solidFill>
                <a:schemeClr val="accent5"/>
              </a:solidFill>
            </a:endParaRPr>
          </a:p>
        </p:txBody>
      </p:sp>
      <p:sp>
        <p:nvSpPr>
          <p:cNvPr id="7" name="Espace réservé du contenu 6"/>
          <p:cNvSpPr>
            <a:spLocks noGrp="1"/>
          </p:cNvSpPr>
          <p:nvPr>
            <p:ph idx="1"/>
          </p:nvPr>
        </p:nvSpPr>
        <p:spPr>
          <a:xfrm>
            <a:off x="6416040" y="1874519"/>
            <a:ext cx="5775960" cy="4935745"/>
          </a:xfrm>
        </p:spPr>
        <p:txBody>
          <a:bodyPr>
            <a:normAutofit lnSpcReduction="10000"/>
          </a:bodyPr>
          <a:lstStyle/>
          <a:p>
            <a:r>
              <a:rPr lang="en-GB" dirty="0" smtClean="0">
                <a:solidFill>
                  <a:schemeClr val="accent6"/>
                </a:solidFill>
              </a:rPr>
              <a:t>SSE variables (+ income, wealth)</a:t>
            </a:r>
          </a:p>
          <a:p>
            <a:endParaRPr lang="en-GB" dirty="0" smtClean="0"/>
          </a:p>
          <a:p>
            <a:r>
              <a:rPr lang="en-GB" dirty="0" smtClean="0">
                <a:solidFill>
                  <a:schemeClr val="accent2"/>
                </a:solidFill>
              </a:rPr>
              <a:t>Health variables (+ IADLs, SPH, mobility issues, health conditions issues)</a:t>
            </a:r>
          </a:p>
          <a:p>
            <a:endParaRPr lang="en-GB" dirty="0">
              <a:solidFill>
                <a:schemeClr val="accent2"/>
              </a:solidFill>
            </a:endParaRPr>
          </a:p>
          <a:p>
            <a:r>
              <a:rPr lang="en-GB" dirty="0" smtClean="0">
                <a:solidFill>
                  <a:schemeClr val="accent5"/>
                </a:solidFill>
              </a:rPr>
              <a:t>Family variables</a:t>
            </a:r>
          </a:p>
          <a:p>
            <a:endParaRPr lang="en-GB" dirty="0" smtClean="0"/>
          </a:p>
          <a:p>
            <a:pPr marL="0" indent="0" algn="ctr">
              <a:buNone/>
            </a:pPr>
            <a:r>
              <a:rPr lang="en-GB" dirty="0" smtClean="0">
                <a:sym typeface="Wingdings" panose="05000000000000000000" pitchFamily="2" charset="2"/>
              </a:rPr>
              <a:t> More robust analysis needed to conclude to NH leads to under-satisfaction</a:t>
            </a:r>
            <a:endParaRPr lang="en-GB" dirty="0"/>
          </a:p>
        </p:txBody>
      </p:sp>
      <p:sp>
        <p:nvSpPr>
          <p:cNvPr id="8" name="Rectangle 7"/>
          <p:cNvSpPr/>
          <p:nvPr/>
        </p:nvSpPr>
        <p:spPr>
          <a:xfrm>
            <a:off x="3916680" y="2381952"/>
            <a:ext cx="1950720" cy="441960"/>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1" name="Rectangle 10"/>
          <p:cNvSpPr/>
          <p:nvPr/>
        </p:nvSpPr>
        <p:spPr>
          <a:xfrm>
            <a:off x="3901440" y="4373880"/>
            <a:ext cx="1965960" cy="73152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3" name="Rectangle 12"/>
          <p:cNvSpPr/>
          <p:nvPr/>
        </p:nvSpPr>
        <p:spPr>
          <a:xfrm>
            <a:off x="2925769" y="5760720"/>
            <a:ext cx="2941631" cy="670560"/>
          </a:xfrm>
          <a:prstGeom prst="rect">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52141974"/>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5984</TotalTime>
  <Words>1750</Words>
  <Application>Microsoft Office PowerPoint</Application>
  <PresentationFormat>Grand écran</PresentationFormat>
  <Paragraphs>141</Paragraphs>
  <Slides>14</Slides>
  <Notes>13</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14</vt:i4>
      </vt:variant>
    </vt:vector>
  </HeadingPairs>
  <TitlesOfParts>
    <vt:vector size="20" baseType="lpstr">
      <vt:lpstr>Arial</vt:lpstr>
      <vt:lpstr>Calibri</vt:lpstr>
      <vt:lpstr>Calibri Light</vt:lpstr>
      <vt:lpstr>Times New Roman</vt:lpstr>
      <vt:lpstr>Wingdings</vt:lpstr>
      <vt:lpstr>Thème Office</vt:lpstr>
      <vt:lpstr> Institutionalization and subjective wellbeing in Europe: An attempt to compare private homes and nursing homes </vt:lpstr>
      <vt:lpstr>Introduction (1)</vt:lpstr>
      <vt:lpstr>Introduction (2)</vt:lpstr>
      <vt:lpstr>Data (1)</vt:lpstr>
      <vt:lpstr>Data (2): sample</vt:lpstr>
      <vt:lpstr>Data (3)</vt:lpstr>
      <vt:lpstr>Data (4) : Life satisfaction of the 65+ (scale from 0 to 10) in fifteen European countries</vt:lpstr>
      <vt:lpstr>Data (5): Difference in satisfaction by countries</vt:lpstr>
      <vt:lpstr>Data (6): Difference in satisfaction by covariates</vt:lpstr>
      <vt:lpstr>Results (1): OLS</vt:lpstr>
      <vt:lpstr>Results (2): Matching methods</vt:lpstr>
      <vt:lpstr>Results (3): ATT by regions and countries</vt:lpstr>
      <vt:lpstr>Results (4): Heterogeneity of ATTs</vt:lpstr>
      <vt:lpstr>Conclusion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Jerome</dc:creator>
  <cp:lastModifiedBy>Jerome</cp:lastModifiedBy>
  <cp:revision>155</cp:revision>
  <dcterms:created xsi:type="dcterms:W3CDTF">2023-03-11T11:01:28Z</dcterms:created>
  <dcterms:modified xsi:type="dcterms:W3CDTF">2023-06-28T09:20:48Z</dcterms:modified>
</cp:coreProperties>
</file>