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4"/>
  </p:notesMasterIdLst>
  <p:handoutMasterIdLst>
    <p:handoutMasterId r:id="rId35"/>
  </p:handoutMasterIdLst>
  <p:sldIdLst>
    <p:sldId id="409" r:id="rId2"/>
    <p:sldId id="508" r:id="rId3"/>
    <p:sldId id="410" r:id="rId4"/>
    <p:sldId id="412" r:id="rId5"/>
    <p:sldId id="496" r:id="rId6"/>
    <p:sldId id="413" r:id="rId7"/>
    <p:sldId id="509" r:id="rId8"/>
    <p:sldId id="414" r:id="rId9"/>
    <p:sldId id="415" r:id="rId10"/>
    <p:sldId id="504" r:id="rId11"/>
    <p:sldId id="418" r:id="rId12"/>
    <p:sldId id="419" r:id="rId13"/>
    <p:sldId id="420" r:id="rId14"/>
    <p:sldId id="498" r:id="rId15"/>
    <p:sldId id="507" r:id="rId16"/>
    <p:sldId id="497" r:id="rId17"/>
    <p:sldId id="513" r:id="rId18"/>
    <p:sldId id="514" r:id="rId19"/>
    <p:sldId id="428" r:id="rId20"/>
    <p:sldId id="506" r:id="rId21"/>
    <p:sldId id="436" r:id="rId22"/>
    <p:sldId id="426" r:id="rId23"/>
    <p:sldId id="501" r:id="rId24"/>
    <p:sldId id="503" r:id="rId25"/>
    <p:sldId id="502" r:id="rId26"/>
    <p:sldId id="511" r:id="rId27"/>
    <p:sldId id="515" r:id="rId28"/>
    <p:sldId id="510" r:id="rId29"/>
    <p:sldId id="499" r:id="rId30"/>
    <p:sldId id="443" r:id="rId31"/>
    <p:sldId id="445" r:id="rId32"/>
    <p:sldId id="512" r:id="rId33"/>
  </p:sldIdLst>
  <p:sldSz cx="51206400" cy="38404800"/>
  <p:notesSz cx="6669088" cy="9926638"/>
  <p:defaultTextStyle>
    <a:defPPr>
      <a:defRPr lang="en-US"/>
    </a:defPPr>
    <a:lvl1pPr marL="0" algn="l" defTabSz="3110332" rtl="0" eaLnBrk="1" latinLnBrk="0" hangingPunct="1">
      <a:defRPr sz="6123" kern="1200">
        <a:solidFill>
          <a:schemeClr val="tx1"/>
        </a:solidFill>
        <a:latin typeface="+mn-lt"/>
        <a:ea typeface="+mn-ea"/>
        <a:cs typeface="+mn-cs"/>
      </a:defRPr>
    </a:lvl1pPr>
    <a:lvl2pPr marL="1555166" algn="l" defTabSz="3110332" rtl="0" eaLnBrk="1" latinLnBrk="0" hangingPunct="1">
      <a:defRPr sz="6123" kern="1200">
        <a:solidFill>
          <a:schemeClr val="tx1"/>
        </a:solidFill>
        <a:latin typeface="+mn-lt"/>
        <a:ea typeface="+mn-ea"/>
        <a:cs typeface="+mn-cs"/>
      </a:defRPr>
    </a:lvl2pPr>
    <a:lvl3pPr marL="3110332" algn="l" defTabSz="3110332" rtl="0" eaLnBrk="1" latinLnBrk="0" hangingPunct="1">
      <a:defRPr sz="6123" kern="1200">
        <a:solidFill>
          <a:schemeClr val="tx1"/>
        </a:solidFill>
        <a:latin typeface="+mn-lt"/>
        <a:ea typeface="+mn-ea"/>
        <a:cs typeface="+mn-cs"/>
      </a:defRPr>
    </a:lvl3pPr>
    <a:lvl4pPr marL="4665497" algn="l" defTabSz="3110332" rtl="0" eaLnBrk="1" latinLnBrk="0" hangingPunct="1">
      <a:defRPr sz="6123" kern="1200">
        <a:solidFill>
          <a:schemeClr val="tx1"/>
        </a:solidFill>
        <a:latin typeface="+mn-lt"/>
        <a:ea typeface="+mn-ea"/>
        <a:cs typeface="+mn-cs"/>
      </a:defRPr>
    </a:lvl4pPr>
    <a:lvl5pPr marL="6220663" algn="l" defTabSz="3110332" rtl="0" eaLnBrk="1" latinLnBrk="0" hangingPunct="1">
      <a:defRPr sz="6123" kern="1200">
        <a:solidFill>
          <a:schemeClr val="tx1"/>
        </a:solidFill>
        <a:latin typeface="+mn-lt"/>
        <a:ea typeface="+mn-ea"/>
        <a:cs typeface="+mn-cs"/>
      </a:defRPr>
    </a:lvl5pPr>
    <a:lvl6pPr marL="7775829" algn="l" defTabSz="3110332" rtl="0" eaLnBrk="1" latinLnBrk="0" hangingPunct="1">
      <a:defRPr sz="6123" kern="1200">
        <a:solidFill>
          <a:schemeClr val="tx1"/>
        </a:solidFill>
        <a:latin typeface="+mn-lt"/>
        <a:ea typeface="+mn-ea"/>
        <a:cs typeface="+mn-cs"/>
      </a:defRPr>
    </a:lvl6pPr>
    <a:lvl7pPr marL="9330995" algn="l" defTabSz="3110332" rtl="0" eaLnBrk="1" latinLnBrk="0" hangingPunct="1">
      <a:defRPr sz="6123" kern="1200">
        <a:solidFill>
          <a:schemeClr val="tx1"/>
        </a:solidFill>
        <a:latin typeface="+mn-lt"/>
        <a:ea typeface="+mn-ea"/>
        <a:cs typeface="+mn-cs"/>
      </a:defRPr>
    </a:lvl7pPr>
    <a:lvl8pPr marL="10886161" algn="l" defTabSz="3110332" rtl="0" eaLnBrk="1" latinLnBrk="0" hangingPunct="1">
      <a:defRPr sz="6123" kern="1200">
        <a:solidFill>
          <a:schemeClr val="tx1"/>
        </a:solidFill>
        <a:latin typeface="+mn-lt"/>
        <a:ea typeface="+mn-ea"/>
        <a:cs typeface="+mn-cs"/>
      </a:defRPr>
    </a:lvl8pPr>
    <a:lvl9pPr marL="12441326" algn="l" defTabSz="3110332" rtl="0" eaLnBrk="1" latinLnBrk="0" hangingPunct="1">
      <a:defRPr sz="612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p15:clr>
            <a:srgbClr val="A4A3A4"/>
          </p15:clr>
        </p15:guide>
        <p15:guide id="2" pos="1612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B4C8"/>
    <a:srgbClr val="5BC4BE"/>
    <a:srgbClr val="AFF667"/>
    <a:srgbClr val="57C2D3"/>
    <a:srgbClr val="D4E9E8"/>
    <a:srgbClr val="EEF6F6"/>
    <a:srgbClr val="F26B21"/>
    <a:srgbClr val="005393"/>
    <a:srgbClr val="D8E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18" autoAdjust="0"/>
    <p:restoredTop sz="79330" autoAdjust="0"/>
  </p:normalViewPr>
  <p:slideViewPr>
    <p:cSldViewPr snapToGrid="0" snapToObjects="1">
      <p:cViewPr varScale="1">
        <p:scale>
          <a:sx n="16" d="100"/>
          <a:sy n="16" d="100"/>
        </p:scale>
        <p:origin x="2250" y="156"/>
      </p:cViewPr>
      <p:guideLst>
        <p:guide orient="horz" pos="12096"/>
        <p:guide pos="16128"/>
      </p:guideLst>
    </p:cSldViewPr>
  </p:slideViewPr>
  <p:notesTextViewPr>
    <p:cViewPr>
      <p:scale>
        <a:sx n="1" d="1"/>
        <a:sy n="1" d="1"/>
      </p:scale>
      <p:origin x="0" y="0"/>
    </p:cViewPr>
  </p:notesTextViewPr>
  <p:sorterViewPr>
    <p:cViewPr>
      <p:scale>
        <a:sx n="20" d="100"/>
        <a:sy n="20" d="100"/>
      </p:scale>
      <p:origin x="0" y="0"/>
    </p:cViewPr>
  </p:sorterViewPr>
  <p:notesViewPr>
    <p:cSldViewPr snapToGrid="0" snapToObjects="1">
      <p:cViewPr varScale="1">
        <p:scale>
          <a:sx n="76" d="100"/>
          <a:sy n="76" d="100"/>
        </p:scale>
        <p:origin x="2280" y="3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310E0D57-BAEC-4260-9DE6-FAA959A1E277}" type="datetimeFigureOut">
              <a:rPr lang="fr-BE" smtClean="0"/>
              <a:t>29/06/2023</a:t>
            </a:fld>
            <a:endParaRPr lang="fr-BE"/>
          </a:p>
        </p:txBody>
      </p:sp>
      <p:sp>
        <p:nvSpPr>
          <p:cNvPr id="4" name="Espace réservé du pied de page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27B14C68-08AF-4666-ABC6-C9E24658C088}" type="slidenum">
              <a:rPr lang="fr-BE" smtClean="0"/>
              <a:t>‹N°›</a:t>
            </a:fld>
            <a:endParaRPr lang="fr-BE"/>
          </a:p>
        </p:txBody>
      </p:sp>
    </p:spTree>
    <p:extLst>
      <p:ext uri="{BB962C8B-B14F-4D97-AF65-F5344CB8AC3E}">
        <p14:creationId xmlns:p14="http://schemas.microsoft.com/office/powerpoint/2010/main" val="2197840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7BCAE4F3-A7D0-7A49-8BC6-68081E334E86}" type="datetimeFigureOut">
              <a:rPr lang="en-US" smtClean="0"/>
              <a:pPr/>
              <a:t>6/29/2023</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A6DC32EB-34A8-8345-B665-F3C19AE613AC}" type="slidenum">
              <a:rPr lang="en-US" smtClean="0"/>
              <a:pPr/>
              <a:t>‹N°›</a:t>
            </a:fld>
            <a:endParaRPr lang="en-US"/>
          </a:p>
        </p:txBody>
      </p:sp>
    </p:spTree>
    <p:extLst>
      <p:ext uri="{BB962C8B-B14F-4D97-AF65-F5344CB8AC3E}">
        <p14:creationId xmlns:p14="http://schemas.microsoft.com/office/powerpoint/2010/main" val="38499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ncedirect.com/science/article/pii/S1877032022003165#bib022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 à tous, Merci pour votre intérêt pour le sujet de ce jour.</a:t>
            </a:r>
          </a:p>
          <a:p>
            <a:r>
              <a:rPr lang="fr-FR" dirty="0"/>
              <a:t>Un sujet d’ailleurs  que j’ai plaisir à partager. </a:t>
            </a:r>
          </a:p>
          <a:p>
            <a:r>
              <a:rPr lang="fr-FR" dirty="0"/>
              <a:t>Je vais tenter de vous convaincre de l’importance des analyses de biologie clinique lors de la prise en charge de l’anaphylaxie et également vous décrire le  rôle que le  biologiste peut saisir au sein d’une institution clinique.</a:t>
            </a:r>
          </a:p>
        </p:txBody>
      </p:sp>
      <p:sp>
        <p:nvSpPr>
          <p:cNvPr id="4" name="Espace réservé du numéro de diapositive 3"/>
          <p:cNvSpPr>
            <a:spLocks noGrp="1"/>
          </p:cNvSpPr>
          <p:nvPr>
            <p:ph type="sldNum" sz="quarter" idx="5"/>
          </p:nvPr>
        </p:nvSpPr>
        <p:spPr/>
        <p:txBody>
          <a:bodyPr/>
          <a:lstStyle/>
          <a:p>
            <a:fld id="{5614F910-8846-B64A-93C7-FFE96065EC53}" type="slidenum">
              <a:rPr lang="fr-FR" smtClean="0"/>
              <a:pPr/>
              <a:t>1</a:t>
            </a:fld>
            <a:endParaRPr lang="fr-FR"/>
          </a:p>
        </p:txBody>
      </p:sp>
    </p:spTree>
    <p:extLst>
      <p:ext uri="{BB962C8B-B14F-4D97-AF65-F5344CB8AC3E}">
        <p14:creationId xmlns:p14="http://schemas.microsoft.com/office/powerpoint/2010/main" val="413599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dirty="0"/>
              <a:t>Et c’est à ce moment précis, lorsque l’on a pour souhait d’améliorer le diagnostic de l’allergie,  que le laboratoire a son rôle à jouer à travers tout un réseau de professionnels. </a:t>
            </a:r>
          </a:p>
          <a:p>
            <a:r>
              <a:rPr lang="fr-BE" sz="1200" dirty="0"/>
              <a:t>Le laboratoire possède des outils auxquels les cliniciens doivent avoir l’accès, les résultats sont  rapidement partagés à travers diverses </a:t>
            </a:r>
            <a:r>
              <a:rPr lang="fr-BE" sz="1200" dirty="0" err="1"/>
              <a:t>plate-formes</a:t>
            </a:r>
            <a:r>
              <a:rPr lang="fr-BE" sz="1200" dirty="0"/>
              <a:t> avec les médecins traitants, les divers spécialistes au sein de notre pays. </a:t>
            </a:r>
          </a:p>
          <a:p>
            <a:r>
              <a:rPr lang="fr-BE" sz="1200" dirty="0"/>
              <a:t>Parce qu’il s’agit bien d’un large réseau dont nous avons besoin pour améliorer les prises en charge de l’allergie (ORL, dermato, pédiatre, pneumologue, anesthésistes, urgentistes, médecins traitants)…</a:t>
            </a:r>
          </a:p>
          <a:p>
            <a:r>
              <a:rPr lang="fr-BE" sz="1200" dirty="0"/>
              <a:t>Le laboratoire apporte une pierre à l’édifice au sein de notre système de santé</a:t>
            </a:r>
          </a:p>
          <a:p>
            <a:r>
              <a:rPr lang="fr-BE" sz="1200" dirty="0"/>
              <a:t>N’oublions pas que le patient a le droit d’être bien pris en charge</a:t>
            </a:r>
          </a:p>
          <a:p>
            <a:r>
              <a:rPr lang="fr-BE" sz="1200" dirty="0"/>
              <a:t>Le patient a besoin d’être éduqué ainsi que sa famille, ses amis…</a:t>
            </a:r>
          </a:p>
        </p:txBody>
      </p:sp>
      <p:sp>
        <p:nvSpPr>
          <p:cNvPr id="4" name="Espace réservé du numéro de diapositive 3"/>
          <p:cNvSpPr>
            <a:spLocks noGrp="1"/>
          </p:cNvSpPr>
          <p:nvPr>
            <p:ph type="sldNum" sz="quarter" idx="5"/>
          </p:nvPr>
        </p:nvSpPr>
        <p:spPr/>
        <p:txBody>
          <a:bodyPr/>
          <a:lstStyle/>
          <a:p>
            <a:fld id="{A6DC32EB-34A8-8345-B665-F3C19AE613AC}" type="slidenum">
              <a:rPr lang="en-US" smtClean="0"/>
              <a:pPr/>
              <a:t>10</a:t>
            </a:fld>
            <a:endParaRPr lang="en-US"/>
          </a:p>
        </p:txBody>
      </p:sp>
    </p:spTree>
    <p:extLst>
      <p:ext uri="{BB962C8B-B14F-4D97-AF65-F5344CB8AC3E}">
        <p14:creationId xmlns:p14="http://schemas.microsoft.com/office/powerpoint/2010/main" val="1984561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Ainsi, au cœur du laboratoire, nous avons la possibilité d’aider tout ce réseau de professionnels, de participer au bon diagnostic du patient.</a:t>
            </a:r>
          </a:p>
          <a:p>
            <a:r>
              <a:rPr lang="fr-FR" dirty="0"/>
              <a:t>Pour le diagnostic de l’anaphylaxie, tout tourne autour d’un type de cellule, le mastocyte.</a:t>
            </a:r>
          </a:p>
          <a:p>
            <a:pPr algn="just"/>
            <a:r>
              <a:rPr lang="fr-BE" sz="11200" kern="0" dirty="0">
                <a:solidFill>
                  <a:srgbClr val="3A6DAC"/>
                </a:solidFill>
                <a:latin typeface="Times New Roman" pitchFamily="18" charset="0"/>
                <a:cs typeface="Times New Roman" pitchFamily="18" charset="0"/>
              </a:rPr>
              <a:t>Il s’agit d’une Grande cellule retrouvée dans tous les tissus du corps humain.</a:t>
            </a:r>
          </a:p>
          <a:p>
            <a:pPr algn="just"/>
            <a:r>
              <a:rPr lang="fr-BE" sz="8960" kern="0" dirty="0">
                <a:solidFill>
                  <a:srgbClr val="3A6DAC"/>
                </a:solidFill>
                <a:latin typeface="Times New Roman" pitchFamily="18" charset="0"/>
                <a:cs typeface="Times New Roman" pitchFamily="18" charset="0"/>
              </a:rPr>
              <a:t>Présentes en plus grande quantité dans la peau, les muqueuses intestinales et les voies aériennes, la moelle osseuse</a:t>
            </a:r>
          </a:p>
          <a:p>
            <a:pPr algn="just"/>
            <a:r>
              <a:rPr lang="fr-BE" sz="8960" kern="0" dirty="0" err="1">
                <a:solidFill>
                  <a:srgbClr val="3A6DAC"/>
                </a:solidFill>
                <a:latin typeface="Times New Roman" pitchFamily="18" charset="0"/>
                <a:cs typeface="Times New Roman" pitchFamily="18" charset="0"/>
              </a:rPr>
              <a:t>Cest</a:t>
            </a:r>
            <a:r>
              <a:rPr lang="fr-BE" sz="8960" kern="0" dirty="0">
                <a:solidFill>
                  <a:srgbClr val="3A6DAC"/>
                </a:solidFill>
                <a:latin typeface="Times New Roman" pitchFamily="18" charset="0"/>
                <a:cs typeface="Times New Roman" pitchFamily="18" charset="0"/>
              </a:rPr>
              <a:t> une cellule déterminante de la réaction allergique.</a:t>
            </a:r>
          </a:p>
          <a:p>
            <a:pPr algn="just"/>
            <a:r>
              <a:rPr lang="fr-BE" sz="11200" b="1" kern="0" dirty="0">
                <a:solidFill>
                  <a:srgbClr val="3A6DAC"/>
                </a:solidFill>
                <a:latin typeface="Times New Roman" pitchFamily="18" charset="0"/>
                <a:cs typeface="Times New Roman" pitchFamily="18" charset="0"/>
              </a:rPr>
              <a:t>À l’état d’activation, les mastocytes </a:t>
            </a:r>
            <a:r>
              <a:rPr lang="fr-BE" sz="11200" kern="0" dirty="0">
                <a:solidFill>
                  <a:srgbClr val="3A6DAC"/>
                </a:solidFill>
                <a:latin typeface="Times New Roman" pitchFamily="18" charset="0"/>
                <a:cs typeface="Times New Roman" pitchFamily="18" charset="0"/>
              </a:rPr>
              <a:t>libèrent une variété de médiateurs qui conditionnent les signes de l’allergie. </a:t>
            </a:r>
          </a:p>
          <a:p>
            <a:pPr algn="just"/>
            <a:r>
              <a:rPr lang="fr-BE" sz="10080" b="1" kern="0" dirty="0">
                <a:solidFill>
                  <a:srgbClr val="3A6DAC"/>
                </a:solidFill>
                <a:latin typeface="Times New Roman" pitchFamily="18" charset="0"/>
                <a:cs typeface="Times New Roman" pitchFamily="18" charset="0"/>
              </a:rPr>
              <a:t>L’histamine</a:t>
            </a:r>
            <a:r>
              <a:rPr lang="fr-BE" sz="10080" kern="0" dirty="0">
                <a:solidFill>
                  <a:srgbClr val="3A6DAC"/>
                </a:solidFill>
                <a:latin typeface="Times New Roman" pitchFamily="18" charset="0"/>
                <a:cs typeface="Times New Roman" pitchFamily="18" charset="0"/>
              </a:rPr>
              <a:t> qui s’élève très rapidement en cas d’anaphylaxie</a:t>
            </a:r>
          </a:p>
          <a:p>
            <a:pPr algn="just"/>
            <a:r>
              <a:rPr lang="fr-BE" sz="10080" b="1" kern="0" dirty="0">
                <a:solidFill>
                  <a:srgbClr val="3A6DAC"/>
                </a:solidFill>
                <a:latin typeface="Times New Roman" pitchFamily="18" charset="0"/>
                <a:cs typeface="Times New Roman" pitchFamily="18" charset="0"/>
              </a:rPr>
              <a:t>La </a:t>
            </a:r>
            <a:r>
              <a:rPr lang="fr-BE" sz="10080" b="1" kern="0" dirty="0" err="1">
                <a:solidFill>
                  <a:srgbClr val="3A6DAC"/>
                </a:solidFill>
                <a:latin typeface="Times New Roman" pitchFamily="18" charset="0"/>
                <a:cs typeface="Times New Roman" pitchFamily="18" charset="0"/>
              </a:rPr>
              <a:t>Tryptase</a:t>
            </a:r>
            <a:r>
              <a:rPr lang="fr-BE" sz="10080" b="1" kern="0" dirty="0">
                <a:solidFill>
                  <a:srgbClr val="3A6DAC"/>
                </a:solidFill>
                <a:latin typeface="Times New Roman" pitchFamily="18" charset="0"/>
                <a:cs typeface="Times New Roman" pitchFamily="18" charset="0"/>
              </a:rPr>
              <a:t> </a:t>
            </a:r>
            <a:r>
              <a:rPr lang="fr-BE" sz="10080" kern="0" dirty="0">
                <a:solidFill>
                  <a:srgbClr val="3A6DAC"/>
                </a:solidFill>
                <a:latin typeface="Times New Roman" pitchFamily="18" charset="0"/>
                <a:cs typeface="Times New Roman" pitchFamily="18" charset="0"/>
              </a:rPr>
              <a:t>marqueur très spécifique de l’activation </a:t>
            </a:r>
            <a:r>
              <a:rPr lang="fr-BE" sz="10080" kern="0" dirty="0" err="1">
                <a:solidFill>
                  <a:srgbClr val="3A6DAC"/>
                </a:solidFill>
                <a:latin typeface="Times New Roman" pitchFamily="18" charset="0"/>
                <a:cs typeface="Times New Roman" pitchFamily="18" charset="0"/>
              </a:rPr>
              <a:t>mastocytaire</a:t>
            </a:r>
            <a:endParaRPr lang="fr-BE" sz="10080" kern="0" dirty="0">
              <a:solidFill>
                <a:srgbClr val="3A6DAC"/>
              </a:solidFill>
              <a:latin typeface="Times New Roman" pitchFamily="18" charset="0"/>
              <a:cs typeface="Times New Roman" pitchFamily="18" charset="0"/>
            </a:endParaRPr>
          </a:p>
          <a:p>
            <a:pPr algn="just"/>
            <a:r>
              <a:rPr lang="fr-BE" sz="10080" kern="0" dirty="0">
                <a:solidFill>
                  <a:srgbClr val="3A6DAC"/>
                </a:solidFill>
                <a:latin typeface="Times New Roman" pitchFamily="18" charset="0"/>
                <a:cs typeface="Times New Roman" pitchFamily="18" charset="0"/>
              </a:rPr>
              <a:t>  Parmi les nombreux produits de sécrétion </a:t>
            </a:r>
            <a:r>
              <a:rPr lang="fr-BE" sz="10080" kern="0" dirty="0" err="1">
                <a:solidFill>
                  <a:srgbClr val="3A6DAC"/>
                </a:solidFill>
                <a:latin typeface="Times New Roman" pitchFamily="18" charset="0"/>
                <a:cs typeface="Times New Roman" pitchFamily="18" charset="0"/>
              </a:rPr>
              <a:t>mastocytaire</a:t>
            </a:r>
            <a:r>
              <a:rPr lang="fr-BE" sz="10080" kern="0" dirty="0">
                <a:solidFill>
                  <a:srgbClr val="3A6DAC"/>
                </a:solidFill>
                <a:latin typeface="Times New Roman" pitchFamily="18" charset="0"/>
                <a:cs typeface="Times New Roman" pitchFamily="18" charset="0"/>
              </a:rPr>
              <a:t>, les </a:t>
            </a:r>
            <a:r>
              <a:rPr lang="fr-BE" sz="10080" kern="0" dirty="0" err="1">
                <a:solidFill>
                  <a:srgbClr val="3A6DAC"/>
                </a:solidFill>
                <a:latin typeface="Times New Roman" pitchFamily="18" charset="0"/>
                <a:cs typeface="Times New Roman" pitchFamily="18" charset="0"/>
              </a:rPr>
              <a:t>tryptases</a:t>
            </a:r>
            <a:r>
              <a:rPr lang="fr-BE" sz="10080" kern="0" dirty="0">
                <a:solidFill>
                  <a:srgbClr val="3A6DAC"/>
                </a:solidFill>
                <a:latin typeface="Times New Roman" pitchFamily="18" charset="0"/>
                <a:cs typeface="Times New Roman" pitchFamily="18" charset="0"/>
              </a:rPr>
              <a:t> sont </a:t>
            </a:r>
            <a:r>
              <a:rPr lang="fr-BE" sz="10080" b="1" kern="0" dirty="0">
                <a:solidFill>
                  <a:srgbClr val="3A6DAC"/>
                </a:solidFill>
                <a:latin typeface="Times New Roman" pitchFamily="18" charset="0"/>
                <a:cs typeface="Times New Roman" pitchFamily="18" charset="0"/>
              </a:rPr>
              <a:t>quasi-spécifiques</a:t>
            </a:r>
            <a:r>
              <a:rPr lang="fr-BE" sz="10080" kern="0" dirty="0">
                <a:solidFill>
                  <a:srgbClr val="3A6DAC"/>
                </a:solidFill>
                <a:latin typeface="Times New Roman" pitchFamily="18" charset="0"/>
                <a:cs typeface="Times New Roman" pitchFamily="18" charset="0"/>
              </a:rPr>
              <a:t> de ce type cellulaire. </a:t>
            </a:r>
            <a:r>
              <a:rPr lang="fr-BE" sz="10080" i="1" kern="0" dirty="0">
                <a:solidFill>
                  <a:srgbClr val="3A6DAC"/>
                </a:solidFill>
                <a:latin typeface="Times New Roman" pitchFamily="18" charset="0"/>
                <a:cs typeface="Times New Roman" pitchFamily="18" charset="0"/>
              </a:rPr>
              <a:t> </a:t>
            </a:r>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11</a:t>
            </a:fld>
            <a:endParaRPr lang="fr-FR"/>
          </a:p>
        </p:txBody>
      </p:sp>
    </p:spTree>
    <p:extLst>
      <p:ext uri="{BB962C8B-B14F-4D97-AF65-F5344CB8AC3E}">
        <p14:creationId xmlns:p14="http://schemas.microsoft.com/office/powerpoint/2010/main" val="3513944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L’histamine plasmatique s’élève dans les 15 minutes qui suivent les premiers </a:t>
            </a:r>
            <a:r>
              <a:rPr lang="fr-FR" dirty="0" err="1"/>
              <a:t>symptomes</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Sa demi-vie étant très courte, le prélèvement doit vraiment se faire dans l’urgence et la prise en charge de l’échantillon sanguin ne peut tarder.</a:t>
            </a:r>
          </a:p>
          <a:p>
            <a:pPr algn="l"/>
            <a:r>
              <a:rPr lang="fr-FR" dirty="0"/>
              <a:t>Le dosage de l’histamine a été décrit largement dans la littérature comme une molécule dosable dans le plasma humain.</a:t>
            </a:r>
            <a:br>
              <a:rPr lang="fr-FR" dirty="0"/>
            </a:br>
            <a:r>
              <a:rPr lang="fr-FR" dirty="0"/>
              <a:t>Néanmoins ce dosage est encore manuel et sa mise en œuvre est relativement complexe.</a:t>
            </a:r>
          </a:p>
          <a:p>
            <a:pPr algn="l"/>
            <a:r>
              <a:rPr lang="fr-FR" dirty="0"/>
              <a:t>Actuellement, Le chu de LIEGE ne réalise pas le dosage.</a:t>
            </a:r>
          </a:p>
          <a:p>
            <a:pPr algn="just"/>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12</a:t>
            </a:fld>
            <a:endParaRPr lang="fr-FR"/>
          </a:p>
        </p:txBody>
      </p:sp>
    </p:spTree>
    <p:extLst>
      <p:ext uri="{BB962C8B-B14F-4D97-AF65-F5344CB8AC3E}">
        <p14:creationId xmlns:p14="http://schemas.microsoft.com/office/powerpoint/2010/main" val="308562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Pour ce qui est de la </a:t>
            </a:r>
            <a:r>
              <a:rPr lang="fr-BE" dirty="0" err="1"/>
              <a:t>tryptase</a:t>
            </a:r>
            <a:r>
              <a:rPr lang="fr-BE" dirty="0"/>
              <a:t>, …nous devons plutôt parler DES </a:t>
            </a:r>
            <a:r>
              <a:rPr lang="fr-BE" dirty="0" err="1"/>
              <a:t>tryptases</a:t>
            </a:r>
            <a:r>
              <a:rPr lang="fr-BE" dirty="0"/>
              <a:t> !</a:t>
            </a:r>
            <a:br>
              <a:rPr lang="fr-BE" dirty="0"/>
            </a:br>
            <a:r>
              <a:rPr lang="fr-BE" dirty="0"/>
              <a:t>En effet, il s’agit d’un </a:t>
            </a:r>
            <a:r>
              <a:rPr lang="fr-BE" sz="9600" dirty="0">
                <a:solidFill>
                  <a:srgbClr val="3A6DAC"/>
                </a:solidFill>
                <a:latin typeface="Times New Roman" pitchFamily="18" charset="0"/>
                <a:cs typeface="Times New Roman" pitchFamily="18" charset="0"/>
              </a:rPr>
              <a:t>Groupe de sérine-peptidases (protéases) très abondantes dans les </a:t>
            </a:r>
            <a:r>
              <a:rPr lang="fr-BE" sz="9600" b="1" dirty="0">
                <a:solidFill>
                  <a:srgbClr val="3A6DAC"/>
                </a:solidFill>
                <a:latin typeface="Times New Roman" pitchFamily="18" charset="0"/>
                <a:cs typeface="Times New Roman" pitchFamily="18" charset="0"/>
              </a:rPr>
              <a:t>granules des mastocytes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9600" b="0" dirty="0">
                <a:solidFill>
                  <a:srgbClr val="3A6DAC"/>
                </a:solidFill>
                <a:latin typeface="Times New Roman" pitchFamily="18" charset="0"/>
                <a:cs typeface="Times New Roman" pitchFamily="18" charset="0"/>
              </a:rPr>
              <a:t>La </a:t>
            </a:r>
            <a:r>
              <a:rPr lang="fr-BE" sz="9600" b="0" dirty="0" err="1">
                <a:solidFill>
                  <a:srgbClr val="3A6DAC"/>
                </a:solidFill>
                <a:latin typeface="Times New Roman" pitchFamily="18" charset="0"/>
                <a:cs typeface="Times New Roman" pitchFamily="18" charset="0"/>
              </a:rPr>
              <a:t>tryptase</a:t>
            </a:r>
            <a:r>
              <a:rPr lang="fr-BE" sz="9600" b="0" dirty="0">
                <a:solidFill>
                  <a:srgbClr val="3A6DAC"/>
                </a:solidFill>
                <a:latin typeface="Times New Roman" pitchFamily="18" charset="0"/>
                <a:cs typeface="Times New Roman" pitchFamily="18" charset="0"/>
              </a:rPr>
              <a:t> circulante en dehors de tout phénomène allergique est appelée </a:t>
            </a:r>
            <a:r>
              <a:rPr lang="fr-BE" sz="9600" b="0" dirty="0" err="1">
                <a:solidFill>
                  <a:srgbClr val="3A6DAC"/>
                </a:solidFill>
                <a:latin typeface="Times New Roman" pitchFamily="18" charset="0"/>
                <a:cs typeface="Times New Roman" pitchFamily="18" charset="0"/>
              </a:rPr>
              <a:t>tryptase</a:t>
            </a:r>
            <a:r>
              <a:rPr lang="fr-BE" sz="9600" b="0" dirty="0">
                <a:solidFill>
                  <a:srgbClr val="3A6DAC"/>
                </a:solidFill>
                <a:latin typeface="Times New Roman" pitchFamily="18" charset="0"/>
                <a:cs typeface="Times New Roman" pitchFamily="18" charset="0"/>
              </a:rPr>
              <a:t> de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9600" b="0" dirty="0">
                <a:solidFill>
                  <a:srgbClr val="3A6DAC"/>
                </a:solidFill>
                <a:latin typeface="Times New Roman" pitchFamily="18" charset="0"/>
                <a:cs typeface="Times New Roman" pitchFamily="18" charset="0"/>
              </a:rPr>
              <a:t>Elle est constituée par des </a:t>
            </a:r>
            <a:r>
              <a:rPr lang="fr-BE" sz="9600" b="1" kern="0" dirty="0">
                <a:solidFill>
                  <a:srgbClr val="3A6DAC"/>
                </a:solidFill>
                <a:latin typeface="Times New Roman" pitchFamily="18" charset="0"/>
                <a:cs typeface="Times New Roman" pitchFamily="18" charset="0"/>
              </a:rPr>
              <a:t>formes monomères α ou monomère  β libérés par les mastocytes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9600" b="0" kern="0" dirty="0">
                <a:solidFill>
                  <a:srgbClr val="3A6DAC"/>
                </a:solidFill>
                <a:latin typeface="Times New Roman" pitchFamily="18" charset="0"/>
                <a:cs typeface="Times New Roman" pitchFamily="18" charset="0"/>
              </a:rPr>
              <a:t>La </a:t>
            </a:r>
            <a:r>
              <a:rPr lang="fr-BE" sz="9600" b="0" kern="0" dirty="0" err="1">
                <a:solidFill>
                  <a:srgbClr val="3A6DAC"/>
                </a:solidFill>
                <a:latin typeface="Times New Roman" pitchFamily="18" charset="0"/>
                <a:cs typeface="Times New Roman" pitchFamily="18" charset="0"/>
              </a:rPr>
              <a:t>Tryptase</a:t>
            </a:r>
            <a:r>
              <a:rPr lang="fr-BE" sz="9600" b="0" kern="0" dirty="0">
                <a:solidFill>
                  <a:srgbClr val="3A6DAC"/>
                </a:solidFill>
                <a:latin typeface="Times New Roman" pitchFamily="18" charset="0"/>
                <a:cs typeface="Times New Roman" pitchFamily="18" charset="0"/>
              </a:rPr>
              <a:t> qui circulera dans le sang lors d’une phénomène d’anaphylaxie que l’on appellera </a:t>
            </a:r>
            <a:r>
              <a:rPr lang="fr-BE" sz="9600" b="0" kern="0" dirty="0" err="1">
                <a:solidFill>
                  <a:srgbClr val="3A6DAC"/>
                </a:solidFill>
                <a:latin typeface="Times New Roman" pitchFamily="18" charset="0"/>
                <a:cs typeface="Times New Roman" pitchFamily="18" charset="0"/>
              </a:rPr>
              <a:t>tryptase</a:t>
            </a:r>
            <a:r>
              <a:rPr lang="fr-BE" sz="9600" b="0" kern="0" dirty="0">
                <a:solidFill>
                  <a:srgbClr val="3A6DAC"/>
                </a:solidFill>
                <a:latin typeface="Times New Roman" pitchFamily="18" charset="0"/>
                <a:cs typeface="Times New Roman" pitchFamily="18" charset="0"/>
              </a:rPr>
              <a:t> « aigu » est constituée de ces mêmes formes en monomère alpha ou beta</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9600" b="0" kern="0" dirty="0">
                <a:solidFill>
                  <a:srgbClr val="3A6DAC"/>
                </a:solidFill>
                <a:latin typeface="Times New Roman" pitchFamily="18" charset="0"/>
                <a:cs typeface="Times New Roman" pitchFamily="18" charset="0"/>
              </a:rPr>
              <a:t>Mais aussi de la forme mature de la beta </a:t>
            </a:r>
            <a:r>
              <a:rPr lang="fr-BE" sz="9600" b="0" kern="0" dirty="0" err="1">
                <a:solidFill>
                  <a:srgbClr val="3A6DAC"/>
                </a:solidFill>
                <a:latin typeface="Times New Roman" pitchFamily="18" charset="0"/>
                <a:cs typeface="Times New Roman" pitchFamily="18" charset="0"/>
              </a:rPr>
              <a:t>tryptase</a:t>
            </a:r>
            <a:r>
              <a:rPr lang="fr-BE" sz="9600" b="0" kern="0" dirty="0">
                <a:solidFill>
                  <a:srgbClr val="3A6DAC"/>
                </a:solidFill>
                <a:latin typeface="Times New Roman" pitchFamily="18" charset="0"/>
                <a:cs typeface="Times New Roman" pitchFamily="18" charset="0"/>
              </a:rPr>
              <a:t>  en tétramère qui est libérée lors de la </a:t>
            </a:r>
            <a:r>
              <a:rPr lang="fr-BE" sz="9600" b="0" kern="0" dirty="0" err="1">
                <a:solidFill>
                  <a:srgbClr val="3A6DAC"/>
                </a:solidFill>
                <a:latin typeface="Times New Roman" pitchFamily="18" charset="0"/>
                <a:cs typeface="Times New Roman" pitchFamily="18" charset="0"/>
              </a:rPr>
              <a:t>dégranulation</a:t>
            </a:r>
            <a:r>
              <a:rPr lang="fr-BE" sz="9600" b="0" kern="0" dirty="0">
                <a:solidFill>
                  <a:srgbClr val="3A6DAC"/>
                </a:solidFill>
                <a:latin typeface="Times New Roman" pitchFamily="18" charset="0"/>
                <a:cs typeface="Times New Roman" pitchFamily="18" charset="0"/>
              </a:rPr>
              <a:t> des mastocytes.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9600" b="0" kern="0" dirty="0">
              <a:solidFill>
                <a:srgbClr val="3A6DAC"/>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9600" b="0" kern="0" dirty="0">
                <a:solidFill>
                  <a:srgbClr val="3A6DAC"/>
                </a:solidFill>
                <a:latin typeface="Times New Roman" pitchFamily="18" charset="0"/>
                <a:cs typeface="Times New Roman" pitchFamily="18" charset="0"/>
              </a:rPr>
              <a:t>Cette analyses de la </a:t>
            </a:r>
            <a:r>
              <a:rPr lang="fr-BE" sz="9600" b="0" kern="0" dirty="0" err="1">
                <a:solidFill>
                  <a:srgbClr val="3A6DAC"/>
                </a:solidFill>
                <a:latin typeface="Times New Roman" pitchFamily="18" charset="0"/>
                <a:cs typeface="Times New Roman" pitchFamily="18" charset="0"/>
              </a:rPr>
              <a:t>tryptase</a:t>
            </a:r>
            <a:r>
              <a:rPr lang="fr-BE" sz="9600" b="0" kern="0" dirty="0">
                <a:solidFill>
                  <a:srgbClr val="3A6DAC"/>
                </a:solidFill>
                <a:latin typeface="Times New Roman" pitchFamily="18" charset="0"/>
                <a:cs typeface="Times New Roman" pitchFamily="18" charset="0"/>
              </a:rPr>
              <a:t> </a:t>
            </a:r>
            <a:r>
              <a:rPr lang="fr-BE" sz="9600" b="0" kern="0" dirty="0" err="1">
                <a:solidFill>
                  <a:srgbClr val="3A6DAC"/>
                </a:solidFill>
                <a:latin typeface="Times New Roman" pitchFamily="18" charset="0"/>
                <a:cs typeface="Times New Roman" pitchFamily="18" charset="0"/>
              </a:rPr>
              <a:t>totALe</a:t>
            </a:r>
            <a:r>
              <a:rPr lang="fr-BE" sz="9600" b="0" kern="0" dirty="0">
                <a:solidFill>
                  <a:srgbClr val="3A6DAC"/>
                </a:solidFill>
                <a:latin typeface="Times New Roman" pitchFamily="18" charset="0"/>
                <a:cs typeface="Times New Roman" pitchFamily="18" charset="0"/>
              </a:rPr>
              <a:t> est complètement </a:t>
            </a:r>
            <a:r>
              <a:rPr lang="fr-BE" sz="9600" b="0" kern="0" dirty="0" smtClean="0">
                <a:solidFill>
                  <a:srgbClr val="3A6DAC"/>
                </a:solidFill>
                <a:latin typeface="Times New Roman" pitchFamily="18" charset="0"/>
                <a:cs typeface="Times New Roman" pitchFamily="18" charset="0"/>
              </a:rPr>
              <a:t>automatisée</a:t>
            </a:r>
            <a:endParaRPr lang="fr-BE" dirty="0"/>
          </a:p>
          <a:p>
            <a:r>
              <a:rPr lang="fr-BE" dirty="0"/>
              <a:t>POUR INFO si besoin : </a:t>
            </a:r>
          </a:p>
          <a:p>
            <a:r>
              <a:rPr lang="fr-BE" dirty="0"/>
              <a:t>En France, tous les laboratoires de biologie médicale utilisent en routine, le même réactif ImmunoCAP® </a:t>
            </a:r>
            <a:r>
              <a:rPr lang="fr-BE" dirty="0" err="1"/>
              <a:t>Tryptase</a:t>
            </a:r>
            <a:r>
              <a:rPr lang="fr-BE" dirty="0"/>
              <a:t> (</a:t>
            </a:r>
            <a:r>
              <a:rPr lang="fr-BE" dirty="0" err="1"/>
              <a:t>ThermoFisher</a:t>
            </a:r>
            <a:r>
              <a:rPr lang="fr-BE" dirty="0"/>
              <a:t> Scientific, Uppsala, Suède). La </a:t>
            </a:r>
            <a:r>
              <a:rPr lang="fr-BE" dirty="0" err="1"/>
              <a:t>tryptase</a:t>
            </a:r>
            <a:r>
              <a:rPr lang="fr-BE" dirty="0"/>
              <a:t> est dosée par méthode </a:t>
            </a:r>
            <a:r>
              <a:rPr lang="fr-BE" dirty="0" err="1"/>
              <a:t>fluoro</a:t>
            </a:r>
            <a:r>
              <a:rPr lang="fr-BE" dirty="0"/>
              <a:t>-</a:t>
            </a:r>
            <a:r>
              <a:rPr lang="fr-BE" dirty="0" err="1"/>
              <a:t>immuno</a:t>
            </a:r>
            <a:r>
              <a:rPr lang="fr-BE" dirty="0"/>
              <a:t>-enzymatique (FEIA) disponible sur plusieurs automates de la gamme </a:t>
            </a:r>
            <a:r>
              <a:rPr lang="fr-BE" dirty="0" err="1"/>
              <a:t>Phadia</a:t>
            </a:r>
            <a:r>
              <a:rPr lang="fr-BE" dirty="0"/>
              <a:t>® (</a:t>
            </a:r>
            <a:r>
              <a:rPr lang="fr-BE" dirty="0" err="1"/>
              <a:t>Phadia</a:t>
            </a:r>
            <a:r>
              <a:rPr lang="fr-BE" dirty="0"/>
              <a:t> 100, 250, 1000, 5000). Ce dosage permet de mesurer la concentration en </a:t>
            </a:r>
            <a:r>
              <a:rPr lang="fr-BE" dirty="0" err="1"/>
              <a:t>μg</a:t>
            </a:r>
            <a:r>
              <a:rPr lang="fr-BE" dirty="0"/>
              <a:t>/L de </a:t>
            </a:r>
            <a:r>
              <a:rPr lang="fr-BE" dirty="0" err="1"/>
              <a:t>tryptase</a:t>
            </a:r>
            <a:r>
              <a:rPr lang="fr-BE" dirty="0"/>
              <a:t> totale circulante, avec une étendue de mesure de 1 à 200 </a:t>
            </a:r>
            <a:r>
              <a:rPr lang="fr-BE" dirty="0" err="1"/>
              <a:t>μg</a:t>
            </a:r>
            <a:r>
              <a:rPr lang="fr-BE" dirty="0"/>
              <a:t>/L et une précision de 0,1 </a:t>
            </a:r>
            <a:r>
              <a:rPr lang="fr-BE" dirty="0" err="1"/>
              <a:t>μg</a:t>
            </a:r>
            <a:r>
              <a:rPr lang="fr-BE" dirty="0"/>
              <a:t>/L. Le réactif ImmunoCAP® </a:t>
            </a:r>
            <a:r>
              <a:rPr lang="fr-BE" dirty="0" err="1"/>
              <a:t>Tryptase</a:t>
            </a:r>
            <a:r>
              <a:rPr lang="fr-BE" dirty="0"/>
              <a:t> contient deux anticorps monoclonaux qui reconnaissent sans distinction les </a:t>
            </a:r>
            <a:r>
              <a:rPr lang="fr-BE" dirty="0" err="1"/>
              <a:t>isoformes</a:t>
            </a:r>
            <a:r>
              <a:rPr lang="fr-BE" dirty="0"/>
              <a:t> alpha-</a:t>
            </a:r>
            <a:r>
              <a:rPr lang="fr-BE" dirty="0" err="1"/>
              <a:t>tryptase</a:t>
            </a:r>
            <a:r>
              <a:rPr lang="fr-BE" dirty="0"/>
              <a:t> monomérique inactive, bêta-</a:t>
            </a:r>
            <a:r>
              <a:rPr lang="fr-BE" dirty="0" err="1"/>
              <a:t>tryptase</a:t>
            </a:r>
            <a:r>
              <a:rPr lang="fr-BE" dirty="0"/>
              <a:t> monomérique inactive et bêta-</a:t>
            </a:r>
            <a:r>
              <a:rPr lang="fr-BE" dirty="0" err="1"/>
              <a:t>tryptase</a:t>
            </a:r>
            <a:r>
              <a:rPr lang="fr-BE" dirty="0"/>
              <a:t> </a:t>
            </a:r>
            <a:r>
              <a:rPr lang="fr-BE" dirty="0" err="1"/>
              <a:t>tétramérique</a:t>
            </a:r>
            <a:r>
              <a:rPr lang="fr-BE" dirty="0"/>
              <a:t> active </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13</a:t>
            </a:fld>
            <a:endParaRPr lang="fr-FR"/>
          </a:p>
        </p:txBody>
      </p:sp>
    </p:spTree>
    <p:extLst>
      <p:ext uri="{BB962C8B-B14F-4D97-AF65-F5344CB8AC3E}">
        <p14:creationId xmlns:p14="http://schemas.microsoft.com/office/powerpoint/2010/main" val="286600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Sur cette dia </a:t>
            </a:r>
            <a:r>
              <a:rPr lang="fr-BE" dirty="0" err="1"/>
              <a:t>schematisant</a:t>
            </a:r>
            <a:r>
              <a:rPr lang="fr-BE" dirty="0"/>
              <a:t> le taux de </a:t>
            </a:r>
            <a:r>
              <a:rPr lang="fr-BE" dirty="0" err="1"/>
              <a:t>tryptase</a:t>
            </a:r>
            <a:r>
              <a:rPr lang="fr-BE" dirty="0"/>
              <a:t> lors d’une anaphylaxie </a:t>
            </a:r>
            <a:r>
              <a:rPr lang="fr-BE" dirty="0" err="1"/>
              <a:t>càd</a:t>
            </a:r>
            <a:r>
              <a:rPr lang="fr-BE" dirty="0"/>
              <a:t> le taux aigu et son retour à la normale le lendemain </a:t>
            </a:r>
            <a:r>
              <a:rPr lang="fr-BE" dirty="0" err="1"/>
              <a:t>càd</a:t>
            </a:r>
            <a:r>
              <a:rPr lang="fr-BE" dirty="0"/>
              <a:t> le taux de base.</a:t>
            </a:r>
          </a:p>
          <a:p>
            <a:r>
              <a:rPr lang="fr-BE" dirty="0"/>
              <a:t>CHAQUE PATIENT a sa propre </a:t>
            </a:r>
            <a:r>
              <a:rPr lang="fr-BE" dirty="0" err="1"/>
              <a:t>baseline</a:t>
            </a:r>
            <a:r>
              <a:rPr lang="fr-BE" dirty="0"/>
              <a:t>, le CV </a:t>
            </a:r>
            <a:r>
              <a:rPr lang="fr-BE" dirty="0" err="1"/>
              <a:t>intraindividuel</a:t>
            </a:r>
            <a:r>
              <a:rPr lang="fr-BE" dirty="0"/>
              <a:t> de la </a:t>
            </a:r>
            <a:r>
              <a:rPr lang="fr-BE" dirty="0" err="1"/>
              <a:t>tryptase</a:t>
            </a:r>
            <a:r>
              <a:rPr lang="fr-BE" dirty="0"/>
              <a:t> est très faible et les valeurs de </a:t>
            </a:r>
            <a:r>
              <a:rPr lang="fr-BE" dirty="0" err="1"/>
              <a:t>tryptase</a:t>
            </a:r>
            <a:r>
              <a:rPr lang="fr-BE" dirty="0"/>
              <a:t> basales sont très reproductibles, stables dans le temps chez un même patient. Le taux de base dépend néanmoins de certaines conditions médicales : il est plus élevé en cas d ’insuffisance </a:t>
            </a:r>
            <a:r>
              <a:rPr lang="fr-BE" dirty="0" err="1"/>
              <a:t>renale</a:t>
            </a:r>
            <a:r>
              <a:rPr lang="fr-BE" dirty="0"/>
              <a:t> chronique, d’infection parasitaire, d’alpha </a:t>
            </a:r>
            <a:r>
              <a:rPr lang="fr-BE" dirty="0" err="1"/>
              <a:t>tryptasémie</a:t>
            </a:r>
            <a:r>
              <a:rPr lang="fr-BE" dirty="0"/>
              <a:t> héréditaire. Mais globalement les valeurs de base d’un patient sain sont inférieures à 8 </a:t>
            </a:r>
            <a:r>
              <a:rPr lang="fr-BE" dirty="0" err="1"/>
              <a:t>microg</a:t>
            </a:r>
            <a:r>
              <a:rPr lang="fr-BE" dirty="0"/>
              <a:t>/L</a:t>
            </a:r>
          </a:p>
          <a:p>
            <a:endParaRPr lang="fr-BE" dirty="0"/>
          </a:p>
          <a:p>
            <a:r>
              <a:rPr lang="fr-BE" dirty="0"/>
              <a:t>la confirmation d’une activation </a:t>
            </a:r>
            <a:r>
              <a:rPr lang="fr-BE" dirty="0" err="1"/>
              <a:t>mastocytaire</a:t>
            </a:r>
            <a:r>
              <a:rPr lang="fr-BE" dirty="0"/>
              <a:t> repose sur la formule proposée par les auteurs du consensus sur le diagnostic du SAMA syndrome d’activation des mastocytes.</a:t>
            </a:r>
          </a:p>
          <a:p>
            <a:endParaRPr lang="fr-BE" dirty="0"/>
          </a:p>
          <a:p>
            <a:r>
              <a:rPr lang="fr-BE" dirty="0"/>
              <a:t>La survenue et l’amplitude de l’élévation transitoire de la </a:t>
            </a:r>
            <a:r>
              <a:rPr lang="fr-BE" dirty="0" err="1"/>
              <a:t>tryptasémie</a:t>
            </a:r>
            <a:r>
              <a:rPr lang="fr-BE" dirty="0"/>
              <a:t> sont plus prononcées après une activation </a:t>
            </a:r>
            <a:r>
              <a:rPr lang="fr-BE" dirty="0" err="1"/>
              <a:t>mastocytaire</a:t>
            </a:r>
            <a:r>
              <a:rPr lang="fr-BE" dirty="0"/>
              <a:t> IgE-dépendante qu’après activation par des mécanismes non immunologiques (non IgE-dépendants). Plusieurs auteurs ont observé que l’amplitude de l’élévation transitoire de la </a:t>
            </a:r>
            <a:r>
              <a:rPr lang="fr-BE" dirty="0" err="1"/>
              <a:t>tryptasémie</a:t>
            </a:r>
            <a:r>
              <a:rPr lang="fr-BE" dirty="0"/>
              <a:t> est plus élevée dans l’anaphylaxie médicamenteuse ou induite par les venins d’hyménoptères que dans l’anaphylaxie alimentaire si la réaction ne comporte pas d’hypotension artérielle </a:t>
            </a:r>
            <a:r>
              <a:rPr lang="fr-BE" dirty="0">
                <a:hlinkClick r:id="rId3"/>
              </a:rPr>
              <a:t>[6</a:t>
            </a:r>
            <a:r>
              <a:rPr lang="fr-BE" dirty="0" smtClean="0">
                <a:hlinkClick r:id="rId3"/>
              </a:rPr>
              <a:t>]</a:t>
            </a:r>
            <a:r>
              <a:rPr lang="fr-BE" dirty="0" smtClean="0"/>
              <a:t>.</a:t>
            </a:r>
            <a:endParaRPr lang="fr-FR" dirty="0"/>
          </a:p>
        </p:txBody>
      </p:sp>
      <p:sp>
        <p:nvSpPr>
          <p:cNvPr id="4" name="Espace réservé du numéro de diapositive 3"/>
          <p:cNvSpPr>
            <a:spLocks noGrp="1"/>
          </p:cNvSpPr>
          <p:nvPr>
            <p:ph type="sldNum" sz="quarter" idx="5"/>
          </p:nvPr>
        </p:nvSpPr>
        <p:spPr/>
        <p:txBody>
          <a:bodyPr/>
          <a:lstStyle/>
          <a:p>
            <a:fld id="{A6DC32EB-34A8-8345-B665-F3C19AE613AC}" type="slidenum">
              <a:rPr lang="en-US" smtClean="0"/>
              <a:pPr/>
              <a:t>14</a:t>
            </a:fld>
            <a:endParaRPr lang="en-US"/>
          </a:p>
        </p:txBody>
      </p:sp>
    </p:spTree>
    <p:extLst>
      <p:ext uri="{BB962C8B-B14F-4D97-AF65-F5344CB8AC3E}">
        <p14:creationId xmlns:p14="http://schemas.microsoft.com/office/powerpoint/2010/main" val="60544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Alors que nous dit la littérature précisément pour les analyses de biologie clinique dans le cadre de la prise en charge d’une anaphylaxie ?</a:t>
            </a:r>
            <a:br>
              <a:rPr lang="fr-FR" dirty="0"/>
            </a:br>
            <a:r>
              <a:rPr lang="fr-FR" dirty="0"/>
              <a:t>Tout d’abord, un article a retenu l’attention des spécialistes en allergologie : il s’agit du compte-rendu d’un groupe de travail de l’académie américaine d’allergie, asthme et immunologie.</a:t>
            </a:r>
          </a:p>
          <a:p>
            <a:r>
              <a:rPr lang="fr-FR" dirty="0"/>
              <a:t>Il traite des pathologies du mastocyte.</a:t>
            </a:r>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15</a:t>
            </a:fld>
            <a:endParaRPr lang="fr-FR"/>
          </a:p>
        </p:txBody>
      </p:sp>
    </p:spTree>
    <p:extLst>
      <p:ext uri="{BB962C8B-B14F-4D97-AF65-F5344CB8AC3E}">
        <p14:creationId xmlns:p14="http://schemas.microsoft.com/office/powerpoint/2010/main" val="799856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On y recommande entre-autre d’organiser les prélèvements sanguins en consignant l’heures du début des </a:t>
            </a:r>
            <a:r>
              <a:rPr lang="fr-FR" dirty="0" err="1"/>
              <a:t>symptomes</a:t>
            </a:r>
            <a:r>
              <a:rPr lang="fr-FR" dirty="0"/>
              <a:t>, l’heure du premier </a:t>
            </a:r>
            <a:r>
              <a:rPr lang="fr-FR" dirty="0" err="1"/>
              <a:t>prélèvemnt</a:t>
            </a:r>
            <a:r>
              <a:rPr lang="fr-FR" dirty="0"/>
              <a:t> au moment aigu, l’heure du second </a:t>
            </a:r>
            <a:r>
              <a:rPr lang="fr-FR" dirty="0" err="1"/>
              <a:t>prélèvemnt</a:t>
            </a:r>
            <a:r>
              <a:rPr lang="fr-FR" dirty="0"/>
              <a:t> pour le retour au taux de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auteurs ont également tranché et ont choisi l’algorithme pour le diagnostic d’une anaphylaxie sur base des deux taux de </a:t>
            </a:r>
            <a:r>
              <a:rPr lang="fr-FR" dirty="0" err="1"/>
              <a:t>tryptase</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L’activation </a:t>
            </a:r>
            <a:r>
              <a:rPr lang="fr-BE" dirty="0" err="1"/>
              <a:t>mastocytaire</a:t>
            </a:r>
            <a:r>
              <a:rPr lang="fr-BE" dirty="0"/>
              <a:t> est confirmée si le dosage de la </a:t>
            </a:r>
            <a:r>
              <a:rPr lang="fr-BE" dirty="0" err="1"/>
              <a:t>tryptasémie</a:t>
            </a:r>
            <a:r>
              <a:rPr lang="fr-BE" dirty="0"/>
              <a:t> pendant l’épisode « aigu » est supérieur au dosage de </a:t>
            </a:r>
            <a:r>
              <a:rPr lang="fr-BE" dirty="0" err="1"/>
              <a:t>tryptase</a:t>
            </a:r>
            <a:r>
              <a:rPr lang="fr-BE" dirty="0"/>
              <a:t> de base de 20 % + 2 </a:t>
            </a:r>
            <a:r>
              <a:rPr lang="fr-BE" dirty="0" err="1"/>
              <a:t>μg</a:t>
            </a:r>
            <a:r>
              <a:rPr lang="fr-BE" dirty="0"/>
              <a:t>/L selon la formule :Activation </a:t>
            </a:r>
            <a:r>
              <a:rPr lang="fr-BE" dirty="0" err="1"/>
              <a:t>mastocytaire</a:t>
            </a:r>
            <a:r>
              <a:rPr lang="fr-BE" dirty="0"/>
              <a:t> = </a:t>
            </a:r>
            <a:r>
              <a:rPr lang="fr-BE" dirty="0" err="1"/>
              <a:t>tryptasémie</a:t>
            </a:r>
            <a:r>
              <a:rPr lang="fr-BE" dirty="0"/>
              <a:t> aiguë &gt; (</a:t>
            </a:r>
            <a:r>
              <a:rPr lang="fr-BE" dirty="0" err="1"/>
              <a:t>tryptasémie</a:t>
            </a:r>
            <a:r>
              <a:rPr lang="fr-BE" dirty="0"/>
              <a:t> basale × 1,2) + 2 </a:t>
            </a:r>
            <a:r>
              <a:rPr lang="fr-BE" dirty="0" err="1"/>
              <a:t>μg</a:t>
            </a:r>
            <a:r>
              <a:rPr lang="fr-BE" dirty="0"/>
              <a:t>/L</a:t>
            </a:r>
          </a:p>
          <a:p>
            <a:endParaRPr lang="fr-FR" dirty="0"/>
          </a:p>
          <a:p>
            <a:r>
              <a:rPr lang="fr-FR" dirty="0"/>
              <a:t>Lorsque l’anamnèse est possible et si un facteur déclenchant est hautement suspecté, les </a:t>
            </a:r>
            <a:r>
              <a:rPr lang="fr-FR" dirty="0" err="1"/>
              <a:t>IgEs</a:t>
            </a:r>
            <a:r>
              <a:rPr lang="fr-FR" dirty="0"/>
              <a:t> peuvent être inclus à la biologie.</a:t>
            </a:r>
          </a:p>
          <a:p>
            <a:r>
              <a:rPr lang="fr-FR" dirty="0"/>
              <a:t>Attention </a:t>
            </a:r>
            <a:r>
              <a:rPr lang="fr-FR" dirty="0" err="1"/>
              <a:t>auss</a:t>
            </a:r>
            <a:r>
              <a:rPr lang="fr-FR" dirty="0"/>
              <a:t> aux valeurs de référence choisies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600" dirty="0">
                <a:solidFill>
                  <a:srgbClr val="3A6DAC"/>
                </a:solidFill>
                <a:latin typeface="Times New Roman" pitchFamily="18" charset="0"/>
                <a:cs typeface="Times New Roman" pitchFamily="18" charset="0"/>
              </a:rPr>
              <a:t>Ne pas oublier que &gt;50% des </a:t>
            </a:r>
            <a:r>
              <a:rPr lang="fr-FR" sz="9600" dirty="0" err="1">
                <a:solidFill>
                  <a:srgbClr val="3A6DAC"/>
                </a:solidFill>
                <a:latin typeface="Times New Roman" pitchFamily="18" charset="0"/>
                <a:cs typeface="Times New Roman" pitchFamily="18" charset="0"/>
              </a:rPr>
              <a:t>tryptase</a:t>
            </a:r>
            <a:r>
              <a:rPr lang="fr-FR" sz="9600" dirty="0">
                <a:solidFill>
                  <a:srgbClr val="3A6DAC"/>
                </a:solidFill>
                <a:latin typeface="Times New Roman" pitchFamily="18" charset="0"/>
                <a:cs typeface="Times New Roman" pitchFamily="18" charset="0"/>
              </a:rPr>
              <a:t> en aigu est en-deçà de 11,4 </a:t>
            </a:r>
            <a:r>
              <a:rPr lang="fr-FR" sz="9600" dirty="0" err="1">
                <a:solidFill>
                  <a:srgbClr val="3A6DAC"/>
                </a:solidFill>
                <a:latin typeface="Times New Roman" pitchFamily="18" charset="0"/>
                <a:cs typeface="Times New Roman" pitchFamily="18" charset="0"/>
              </a:rPr>
              <a:t>microg</a:t>
            </a:r>
            <a:r>
              <a:rPr lang="fr-FR" sz="9600" dirty="0">
                <a:solidFill>
                  <a:srgbClr val="3A6DAC"/>
                </a:solidFill>
                <a:latin typeface="Times New Roman" pitchFamily="18" charset="0"/>
                <a:cs typeface="Times New Roman" pitchFamily="18" charset="0"/>
              </a:rPr>
              <a:t>/L </a:t>
            </a:r>
            <a:r>
              <a:rPr lang="fr-FR" sz="9600" dirty="0" smtClean="0">
                <a:solidFill>
                  <a:srgbClr val="3A6DAC"/>
                </a:solidFill>
                <a:latin typeface="Times New Roman" pitchFamily="18" charset="0"/>
                <a:cs typeface="Times New Roman" pitchFamily="18" charset="0"/>
              </a:rPr>
              <a:t>!!</a:t>
            </a:r>
            <a:endParaRPr lang="fr-FR" dirty="0"/>
          </a:p>
        </p:txBody>
      </p:sp>
      <p:sp>
        <p:nvSpPr>
          <p:cNvPr id="4" name="Espace réservé du numéro de diapositive 3"/>
          <p:cNvSpPr>
            <a:spLocks noGrp="1"/>
          </p:cNvSpPr>
          <p:nvPr>
            <p:ph type="sldNum" sz="quarter" idx="5"/>
          </p:nvPr>
        </p:nvSpPr>
        <p:spPr/>
        <p:txBody>
          <a:bodyPr/>
          <a:lstStyle/>
          <a:p>
            <a:fld id="{A6DC32EB-34A8-8345-B665-F3C19AE613AC}" type="slidenum">
              <a:rPr lang="en-US" smtClean="0"/>
              <a:pPr/>
              <a:t>16</a:t>
            </a:fld>
            <a:endParaRPr lang="en-US"/>
          </a:p>
        </p:txBody>
      </p:sp>
    </p:spTree>
    <p:extLst>
      <p:ext uri="{BB962C8B-B14F-4D97-AF65-F5344CB8AC3E}">
        <p14:creationId xmlns:p14="http://schemas.microsoft.com/office/powerpoint/2010/main" val="208638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17</a:t>
            </a:fld>
            <a:endParaRPr lang="en-US"/>
          </a:p>
        </p:txBody>
      </p:sp>
    </p:spTree>
    <p:extLst>
      <p:ext uri="{BB962C8B-B14F-4D97-AF65-F5344CB8AC3E}">
        <p14:creationId xmlns:p14="http://schemas.microsoft.com/office/powerpoint/2010/main" val="2996154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18</a:t>
            </a:fld>
            <a:endParaRPr lang="en-US"/>
          </a:p>
        </p:txBody>
      </p:sp>
    </p:spTree>
    <p:extLst>
      <p:ext uri="{BB962C8B-B14F-4D97-AF65-F5344CB8AC3E}">
        <p14:creationId xmlns:p14="http://schemas.microsoft.com/office/powerpoint/2010/main" val="110444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BE" sz="1200" dirty="0"/>
              <a:t>Récemment, les valeurs de référence ont été adaptées et franchement abaissées.</a:t>
            </a:r>
          </a:p>
          <a:p>
            <a:pPr algn="just"/>
            <a:endParaRPr lang="fr-BE" sz="1200" dirty="0"/>
          </a:p>
          <a:p>
            <a:pPr algn="just"/>
            <a:r>
              <a:rPr lang="fr-BE" sz="1200" dirty="0"/>
              <a:t>Dans la population pédiatrique âgée de plus de 6 mois à 18 ans, la valeur médiane de </a:t>
            </a:r>
            <a:r>
              <a:rPr lang="fr-BE" sz="1200" dirty="0" err="1"/>
              <a:t>tryptasémie</a:t>
            </a:r>
            <a:r>
              <a:rPr lang="fr-BE" sz="1200" dirty="0"/>
              <a:t> est à 3,5 </a:t>
            </a:r>
            <a:r>
              <a:rPr lang="fr-BE" sz="1200" dirty="0" err="1"/>
              <a:t>μg</a:t>
            </a:r>
            <a:r>
              <a:rPr lang="fr-BE" sz="1200" dirty="0"/>
              <a:t>/L </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19</a:t>
            </a:fld>
            <a:endParaRPr lang="fr-FR"/>
          </a:p>
        </p:txBody>
      </p:sp>
    </p:spTree>
    <p:extLst>
      <p:ext uri="{BB962C8B-B14F-4D97-AF65-F5344CB8AC3E}">
        <p14:creationId xmlns:p14="http://schemas.microsoft.com/office/powerpoint/2010/main" val="280354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La problématique du jour n’est pas simple, vous allez bien vite  vous en rendre compte.</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Tout d’abord par le fait que L’anaphylaxie est une pathologie gravissime pour le patient !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Le patient nécessite des soins rapides et le  médecin qui le prends en charge n’a pas de droit à l’erreur.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Et pourtant, le </a:t>
            </a:r>
            <a:r>
              <a:rPr lang="fr-BE" sz="1200" kern="1200" dirty="0" err="1">
                <a:solidFill>
                  <a:schemeClr val="tx1"/>
                </a:solidFill>
                <a:latin typeface="+mn-lt"/>
                <a:ea typeface="+mn-ea"/>
                <a:cs typeface="+mn-cs"/>
              </a:rPr>
              <a:t>diqgnostic</a:t>
            </a:r>
            <a:r>
              <a:rPr lang="fr-BE" sz="1200" kern="1200" dirty="0">
                <a:solidFill>
                  <a:schemeClr val="tx1"/>
                </a:solidFill>
                <a:latin typeface="+mn-lt"/>
                <a:ea typeface="+mn-ea"/>
                <a:cs typeface="+mn-cs"/>
              </a:rPr>
              <a:t> n’est pas si aisé de par la diversité des réactions et de par la non spécificité des </a:t>
            </a:r>
            <a:r>
              <a:rPr lang="fr-BE" sz="1200" kern="1200" dirty="0" err="1">
                <a:solidFill>
                  <a:schemeClr val="tx1"/>
                </a:solidFill>
                <a:latin typeface="+mn-lt"/>
                <a:ea typeface="+mn-ea"/>
                <a:cs typeface="+mn-cs"/>
              </a:rPr>
              <a:t>symptomes</a:t>
            </a:r>
            <a:r>
              <a:rPr lang="fr-BE" sz="1200" kern="1200" dirty="0">
                <a:solidFill>
                  <a:schemeClr val="tx1"/>
                </a:solidFill>
                <a:latin typeface="+mn-lt"/>
                <a:ea typeface="+mn-ea"/>
                <a:cs typeface="+mn-cs"/>
              </a:rPr>
              <a:t> parfois.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Et dans les suites de l’anaphylaxie, après ce moment aigu, la prise en charge sera toujours aussi complexe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car elle fera intervenir un trajet de soin particulier qui va nécessiter la participation de nombreux acteurs du milieu médical.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Tout </a:t>
            </a:r>
            <a:r>
              <a:rPr lang="en-US" sz="1200" kern="1200" dirty="0" err="1">
                <a:solidFill>
                  <a:schemeClr val="tx1"/>
                </a:solidFill>
                <a:latin typeface="+mn-lt"/>
                <a:ea typeface="+mn-ea"/>
                <a:cs typeface="+mn-cs"/>
              </a:rPr>
              <a:t>cela</a:t>
            </a:r>
            <a:r>
              <a:rPr lang="en-US" sz="1200" kern="1200" dirty="0">
                <a:solidFill>
                  <a:schemeClr val="tx1"/>
                </a:solidFill>
                <a:latin typeface="+mn-lt"/>
                <a:ea typeface="+mn-ea"/>
                <a:cs typeface="+mn-cs"/>
              </a:rPr>
              <a:t>, sans </a:t>
            </a:r>
            <a:r>
              <a:rPr lang="en-US" sz="1200" kern="1200" dirty="0" err="1">
                <a:solidFill>
                  <a:schemeClr val="tx1"/>
                </a:solidFill>
                <a:latin typeface="+mn-lt"/>
                <a:ea typeface="+mn-ea"/>
                <a:cs typeface="+mn-cs"/>
              </a:rPr>
              <a:t>réel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cours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digne</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ce</a:t>
            </a:r>
            <a:r>
              <a:rPr lang="en-US" sz="1200" kern="1200" dirty="0">
                <a:solidFill>
                  <a:schemeClr val="tx1"/>
                </a:solidFill>
                <a:latin typeface="+mn-lt"/>
                <a:ea typeface="+mn-ea"/>
                <a:cs typeface="+mn-cs"/>
              </a:rPr>
              <a:t> nom </a:t>
            </a:r>
            <a:r>
              <a:rPr lang="en-US" sz="1200" kern="1200" dirty="0" err="1">
                <a:solidFill>
                  <a:schemeClr val="tx1"/>
                </a:solidFill>
                <a:latin typeface="+mn-lt"/>
                <a:ea typeface="+mn-ea"/>
                <a:cs typeface="+mn-cs"/>
              </a:rPr>
              <a:t>d’allergologie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lors</a:t>
            </a:r>
            <a:r>
              <a:rPr lang="en-US" sz="1200" kern="1200" dirty="0">
                <a:solidFill>
                  <a:schemeClr val="tx1"/>
                </a:solidFill>
                <a:latin typeface="+mn-lt"/>
                <a:ea typeface="+mn-ea"/>
                <a:cs typeface="+mn-cs"/>
              </a:rPr>
              <a:t> de la formation </a:t>
            </a:r>
            <a:r>
              <a:rPr lang="en-US" sz="1200" kern="1200" dirty="0" err="1">
                <a:solidFill>
                  <a:schemeClr val="tx1"/>
                </a:solidFill>
                <a:latin typeface="+mn-lt"/>
                <a:ea typeface="+mn-ea"/>
                <a:cs typeface="+mn-cs"/>
              </a:rPr>
              <a:t>Universitaire</a:t>
            </a:r>
            <a:r>
              <a:rPr lang="en-US" sz="1200" kern="1200" dirty="0">
                <a:solidFill>
                  <a:schemeClr val="tx1"/>
                </a:solidFill>
                <a:latin typeface="+mn-lt"/>
                <a:ea typeface="+mn-ea"/>
                <a:cs typeface="+mn-cs"/>
              </a:rPr>
              <a:t> pour les Médecins </a:t>
            </a:r>
            <a:r>
              <a:rPr lang="en-US" sz="1200" kern="1200" dirty="0" err="1">
                <a:solidFill>
                  <a:schemeClr val="tx1"/>
                </a:solidFill>
                <a:latin typeface="+mn-lt"/>
                <a:ea typeface="+mn-ea"/>
                <a:cs typeface="+mn-cs"/>
              </a:rPr>
              <a:t>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Belgique</a:t>
            </a:r>
            <a:r>
              <a:rPr lang="en-US" sz="1200" kern="1200" dirty="0" smtClean="0">
                <a:solidFill>
                  <a:schemeClr val="tx1"/>
                </a:solidFill>
                <a:latin typeface="+mn-lt"/>
                <a:ea typeface="+mn-ea"/>
                <a:cs typeface="+mn-cs"/>
              </a:rPr>
              <a:t>…</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A6DC32EB-34A8-8345-B665-F3C19AE613AC}" type="slidenum">
              <a:rPr lang="en-US" smtClean="0"/>
              <a:pPr/>
              <a:t>2</a:t>
            </a:fld>
            <a:endParaRPr lang="en-US"/>
          </a:p>
        </p:txBody>
      </p:sp>
    </p:spTree>
    <p:extLst>
      <p:ext uri="{BB962C8B-B14F-4D97-AF65-F5344CB8AC3E}">
        <p14:creationId xmlns:p14="http://schemas.microsoft.com/office/powerpoint/2010/main" val="2753304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 second article retient également notre attention au sein de la communauté d’allergologues : c’est celui décrivant les recommandations européennes de l’</a:t>
            </a:r>
            <a:r>
              <a:rPr lang="fr-FR" dirty="0" err="1"/>
              <a:t>EAACi</a:t>
            </a:r>
            <a:r>
              <a:rPr lang="fr-FR" dirty="0"/>
              <a:t> pour la prise en charge de l’</a:t>
            </a:r>
            <a:r>
              <a:rPr lang="fr-FR" dirty="0" err="1"/>
              <a:t>anaphylaxieI</a:t>
            </a:r>
            <a:r>
              <a:rPr lang="fr-FR" dirty="0"/>
              <a:t>…</a:t>
            </a:r>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20</a:t>
            </a:fld>
            <a:endParaRPr lang="fr-FR"/>
          </a:p>
        </p:txBody>
      </p:sp>
    </p:spTree>
    <p:extLst>
      <p:ext uri="{BB962C8B-B14F-4D97-AF65-F5344CB8AC3E}">
        <p14:creationId xmlns:p14="http://schemas.microsoft.com/office/powerpoint/2010/main" val="3847206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 papier </a:t>
            </a:r>
            <a:r>
              <a:rPr lang="fr-FR" dirty="0" err="1"/>
              <a:t>PRéCONISE</a:t>
            </a:r>
            <a:r>
              <a:rPr lang="fr-FR" dirty="0"/>
              <a:t> d’inclure le dosage de la </a:t>
            </a:r>
            <a:r>
              <a:rPr lang="fr-FR" dirty="0" err="1"/>
              <a:t>tryptase</a:t>
            </a:r>
            <a:r>
              <a:rPr lang="fr-FR" dirty="0"/>
              <a:t> au moment de l’événement en aigu endéans les 30 min à 2h après le début des </a:t>
            </a:r>
            <a:r>
              <a:rPr lang="fr-FR" dirty="0" err="1"/>
              <a:t>symptomes</a:t>
            </a:r>
            <a:r>
              <a:rPr lang="fr-FR" dirty="0"/>
              <a:t> et lorsque le patient a été stabilisé.</a:t>
            </a:r>
          </a:p>
          <a:p>
            <a:r>
              <a:rPr lang="fr-FR" dirty="0"/>
              <a:t>Pas trop tôt non plus, attendre les 30 minutes car plus tôt, on risque des faux </a:t>
            </a:r>
            <a:r>
              <a:rPr lang="fr-FR" dirty="0" err="1"/>
              <a:t>negatifs</a:t>
            </a:r>
            <a:r>
              <a:rPr lang="fr-FR" dirty="0"/>
              <a:t>.</a:t>
            </a:r>
          </a:p>
          <a:p>
            <a:r>
              <a:rPr lang="fr-FR" dirty="0"/>
              <a:t>Il est également recommandé de réitérer un second dosage de la </a:t>
            </a:r>
            <a:r>
              <a:rPr lang="fr-FR" dirty="0" err="1"/>
              <a:t>tryptase</a:t>
            </a:r>
            <a:r>
              <a:rPr lang="fr-FR" dirty="0"/>
              <a:t> lors du retour au temps de base.</a:t>
            </a:r>
          </a:p>
          <a:p>
            <a:r>
              <a:rPr lang="fr-FR" dirty="0"/>
              <a:t>La demi-vie de la </a:t>
            </a:r>
            <a:r>
              <a:rPr lang="fr-FR" dirty="0" err="1"/>
              <a:t>tryptase</a:t>
            </a:r>
            <a:r>
              <a:rPr lang="fr-FR" dirty="0"/>
              <a:t> étant très courte, on s’attend à un retour au taux basal 24h après la résolution des </a:t>
            </a:r>
            <a:r>
              <a:rPr lang="fr-FR" dirty="0" err="1"/>
              <a:t>symptomes</a:t>
            </a:r>
            <a:r>
              <a:rPr lang="fr-FR" dirty="0"/>
              <a:t>.</a:t>
            </a:r>
          </a:p>
          <a:p>
            <a:r>
              <a:rPr lang="fr-FR" dirty="0"/>
              <a:t>Aussi le diagnostic de l’anaphylaxie est désormais fondée sur deux piliers : les critères cliniques et le dosage de la </a:t>
            </a:r>
            <a:r>
              <a:rPr lang="fr-FR" dirty="0" err="1"/>
              <a:t>tryptase</a:t>
            </a:r>
            <a:r>
              <a:rPr lang="fr-FR" dirty="0"/>
              <a:t>.</a:t>
            </a:r>
          </a:p>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21</a:t>
            </a:fld>
            <a:endParaRPr lang="fr-FR"/>
          </a:p>
        </p:txBody>
      </p:sp>
    </p:spTree>
    <p:extLst>
      <p:ext uri="{BB962C8B-B14F-4D97-AF65-F5344CB8AC3E}">
        <p14:creationId xmlns:p14="http://schemas.microsoft.com/office/powerpoint/2010/main" val="2850549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BE" sz="1200" dirty="0">
                <a:solidFill>
                  <a:srgbClr val="3A6DAC"/>
                </a:solidFill>
                <a:latin typeface="Times New Roman" pitchFamily="18" charset="0"/>
                <a:cs typeface="Times New Roman" pitchFamily="18" charset="0"/>
              </a:rPr>
              <a:t>LIRE LA DIA</a:t>
            </a:r>
          </a:p>
          <a:p>
            <a:pPr marL="0" marR="0" indent="0" algn="l" defTabSz="457200" rtl="0" eaLnBrk="1" fontAlgn="auto" latinLnBrk="0" hangingPunct="1">
              <a:lnSpc>
                <a:spcPct val="100000"/>
              </a:lnSpc>
              <a:spcBef>
                <a:spcPts val="0"/>
              </a:spcBef>
              <a:spcAft>
                <a:spcPts val="0"/>
              </a:spcAft>
              <a:buClrTx/>
              <a:buSzTx/>
              <a:buFontTx/>
              <a:buNone/>
              <a:tabLst/>
              <a:defRPr/>
            </a:pPr>
            <a:r>
              <a:rPr lang="fr-BE" sz="1200" dirty="0">
                <a:solidFill>
                  <a:srgbClr val="3A6DAC"/>
                </a:solidFill>
                <a:latin typeface="Times New Roman" pitchFamily="18" charset="0"/>
                <a:cs typeface="Times New Roman" pitchFamily="18" charset="0"/>
              </a:rPr>
              <a:t>La </a:t>
            </a:r>
            <a:r>
              <a:rPr lang="fr-BE" sz="1200" dirty="0" err="1">
                <a:solidFill>
                  <a:srgbClr val="3A6DAC"/>
                </a:solidFill>
                <a:latin typeface="Times New Roman" pitchFamily="18" charset="0"/>
                <a:cs typeface="Times New Roman" pitchFamily="18" charset="0"/>
              </a:rPr>
              <a:t>tryptase</a:t>
            </a:r>
            <a:r>
              <a:rPr lang="fr-BE" sz="1200" dirty="0">
                <a:solidFill>
                  <a:srgbClr val="3A6DAC"/>
                </a:solidFill>
                <a:latin typeface="Times New Roman" pitchFamily="18" charset="0"/>
                <a:cs typeface="Times New Roman" pitchFamily="18" charset="0"/>
              </a:rPr>
              <a:t> de base est un bel outil pour le diagnostic : </a:t>
            </a:r>
          </a:p>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22</a:t>
            </a:fld>
            <a:endParaRPr lang="fr-FR"/>
          </a:p>
        </p:txBody>
      </p:sp>
    </p:spTree>
    <p:extLst>
      <p:ext uri="{BB962C8B-B14F-4D97-AF65-F5344CB8AC3E}">
        <p14:creationId xmlns:p14="http://schemas.microsoft.com/office/powerpoint/2010/main" val="1543191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0" indent="0" algn="just">
              <a:buNone/>
            </a:pPr>
            <a:r>
              <a:rPr lang="fr-BE" sz="9600" kern="0" dirty="0">
                <a:solidFill>
                  <a:srgbClr val="3A6DAC"/>
                </a:solidFill>
                <a:latin typeface="Times New Roman" pitchFamily="18" charset="0"/>
                <a:ea typeface="ＭＳ Ｐゴシック" charset="0"/>
                <a:cs typeface="Times New Roman" pitchFamily="18" charset="0"/>
              </a:rPr>
              <a:t>Les premières actions du laboratoire nous ont mené à réaliser une </a:t>
            </a:r>
            <a:r>
              <a:rPr lang="fr-BE" sz="9600" b="1" kern="0" dirty="0">
                <a:solidFill>
                  <a:srgbClr val="3A6DAC"/>
                </a:solidFill>
                <a:latin typeface="Times New Roman" pitchFamily="18" charset="0"/>
                <a:cs typeface="Times New Roman" pitchFamily="18" charset="0"/>
              </a:rPr>
              <a:t>présentation </a:t>
            </a:r>
            <a:r>
              <a:rPr lang="fr-BE" sz="9600" kern="0" dirty="0">
                <a:solidFill>
                  <a:srgbClr val="3A6DAC"/>
                </a:solidFill>
                <a:latin typeface="Times New Roman" pitchFamily="18" charset="0"/>
                <a:cs typeface="Times New Roman" pitchFamily="18" charset="0"/>
              </a:rPr>
              <a:t>« </a:t>
            </a:r>
            <a:r>
              <a:rPr lang="fr-BE" sz="9600" b="1" kern="0" dirty="0">
                <a:solidFill>
                  <a:srgbClr val="3A6DAC"/>
                </a:solidFill>
                <a:latin typeface="Times New Roman" pitchFamily="18" charset="0"/>
                <a:cs typeface="Times New Roman" pitchFamily="18" charset="0"/>
              </a:rPr>
              <a:t>anaphylaxie</a:t>
            </a:r>
            <a:r>
              <a:rPr lang="fr-BE" sz="9600" kern="0" dirty="0">
                <a:solidFill>
                  <a:srgbClr val="3A6DAC"/>
                </a:solidFill>
                <a:latin typeface="Times New Roman" pitchFamily="18" charset="0"/>
                <a:cs typeface="Times New Roman" pitchFamily="18" charset="0"/>
              </a:rPr>
              <a:t> </a:t>
            </a:r>
          </a:p>
          <a:p>
            <a:pPr marL="0" lvl="0" indent="0" algn="just">
              <a:buNone/>
            </a:pPr>
            <a:r>
              <a:rPr lang="fr-BE" sz="9600" kern="0" dirty="0">
                <a:solidFill>
                  <a:srgbClr val="3A6DAC"/>
                </a:solidFill>
                <a:latin typeface="Times New Roman" pitchFamily="18" charset="0"/>
                <a:ea typeface="ＭＳ Ｐゴシック" charset="0"/>
                <a:cs typeface="Times New Roman" pitchFamily="18" charset="0"/>
              </a:rPr>
              <a:t>Participation du labo aux </a:t>
            </a:r>
            <a:r>
              <a:rPr lang="fr-BE" sz="9600" b="1" kern="0" dirty="0">
                <a:solidFill>
                  <a:srgbClr val="3A6DAC"/>
                </a:solidFill>
                <a:latin typeface="Times New Roman" pitchFamily="18" charset="0"/>
                <a:ea typeface="ＭＳ Ｐゴシック" charset="0"/>
                <a:cs typeface="Times New Roman" pitchFamily="18" charset="0"/>
              </a:rPr>
              <a:t>réunion trimestrielle</a:t>
            </a:r>
          </a:p>
          <a:p>
            <a:pPr marL="0" lvl="0" indent="0" algn="just">
              <a:buNone/>
            </a:pPr>
            <a:r>
              <a:rPr lang="fr-BE" sz="9600" kern="0" dirty="0">
                <a:solidFill>
                  <a:srgbClr val="3A6DAC"/>
                </a:solidFill>
                <a:latin typeface="Times New Roman" pitchFamily="18" charset="0"/>
                <a:ea typeface="ＭＳ Ｐゴシック" charset="0"/>
                <a:cs typeface="Times New Roman" pitchFamily="18" charset="0"/>
              </a:rPr>
              <a:t>Organisation d’un </a:t>
            </a:r>
            <a:r>
              <a:rPr lang="fr-BE" sz="9600" b="1" kern="0" dirty="0">
                <a:solidFill>
                  <a:srgbClr val="3A6DAC"/>
                </a:solidFill>
                <a:latin typeface="Times New Roman" pitchFamily="18" charset="0"/>
                <a:ea typeface="ＭＳ Ｐゴシック" charset="0"/>
                <a:cs typeface="Times New Roman" pitchFamily="18" charset="0"/>
              </a:rPr>
              <a:t>profil « anaphylaxie » dans le dossier informatisé qui facilite la prescription d’une demande d’analyse en cas d’anaphylaxie.</a:t>
            </a:r>
            <a:br>
              <a:rPr lang="fr-BE" sz="9600" b="1" kern="0" dirty="0">
                <a:solidFill>
                  <a:srgbClr val="3A6DAC"/>
                </a:solidFill>
                <a:latin typeface="Times New Roman" pitchFamily="18" charset="0"/>
                <a:ea typeface="ＭＳ Ｐゴシック" charset="0"/>
                <a:cs typeface="Times New Roman" pitchFamily="18" charset="0"/>
              </a:rPr>
            </a:br>
            <a:r>
              <a:rPr lang="fr-BE" sz="9600" b="1" kern="0" dirty="0">
                <a:solidFill>
                  <a:srgbClr val="3A6DAC"/>
                </a:solidFill>
                <a:latin typeface="Times New Roman" pitchFamily="18" charset="0"/>
                <a:ea typeface="ＭＳ Ｐゴシック" charset="0"/>
                <a:cs typeface="Times New Roman" pitchFamily="18" charset="0"/>
              </a:rPr>
              <a:t>C’est un profil pré-coché.</a:t>
            </a:r>
          </a:p>
          <a:p>
            <a:pPr marL="0" lvl="0" indent="0" algn="just">
              <a:buNone/>
            </a:pPr>
            <a:r>
              <a:rPr lang="nl-BE" sz="9600" dirty="0">
                <a:solidFill>
                  <a:srgbClr val="3A6DAC"/>
                </a:solidFill>
                <a:latin typeface="Times New Roman" pitchFamily="18" charset="0"/>
                <a:cs typeface="Times New Roman" pitchFamily="18" charset="0"/>
              </a:rPr>
              <a:t>Tubes à échantillons/prescription de la Tryptase =&gt; </a:t>
            </a:r>
            <a:r>
              <a:rPr lang="nl-BE" sz="9600" b="1" dirty="0">
                <a:solidFill>
                  <a:srgbClr val="3A6DAC"/>
                </a:solidFill>
                <a:latin typeface="Times New Roman" pitchFamily="18" charset="0"/>
                <a:cs typeface="Times New Roman" pitchFamily="18" charset="0"/>
              </a:rPr>
              <a:t>trousses d'anaphylaxie et chariots de réa</a:t>
            </a:r>
          </a:p>
          <a:p>
            <a:pPr marL="0" lvl="0" indent="0" algn="just">
              <a:buNone/>
            </a:pPr>
            <a:endParaRPr lang="nl-BE" sz="9600" b="1" kern="0" dirty="0">
              <a:solidFill>
                <a:srgbClr val="3A6DAC"/>
              </a:solidFill>
              <a:latin typeface="Times New Roman" pitchFamily="18" charset="0"/>
              <a:cs typeface="Times New Roman" pitchFamily="18" charset="0"/>
            </a:endParaRPr>
          </a:p>
          <a:p>
            <a:pPr marL="0" lvl="0" indent="0" algn="just">
              <a:buNone/>
            </a:pPr>
            <a:r>
              <a:rPr lang="nl-BE" sz="9600" b="1" kern="0" dirty="0">
                <a:solidFill>
                  <a:srgbClr val="3A6DAC"/>
                </a:solidFill>
                <a:latin typeface="Times New Roman" pitchFamily="18" charset="0"/>
                <a:cs typeface="Times New Roman" pitchFamily="18" charset="0"/>
              </a:rPr>
              <a:t>Nous avons également suggéré la création d’une checklist de sortie :</a:t>
            </a:r>
          </a:p>
          <a:p>
            <a:pPr lvl="3" algn="just"/>
            <a:r>
              <a:rPr lang="fr-BE" sz="9600" dirty="0">
                <a:solidFill>
                  <a:srgbClr val="3A6DAC"/>
                </a:solidFill>
                <a:latin typeface="Times New Roman" pitchFamily="18" charset="0"/>
                <a:cs typeface="Times New Roman" pitchFamily="18" charset="0"/>
              </a:rPr>
              <a:t>Prescription </a:t>
            </a:r>
            <a:r>
              <a:rPr lang="fr-BE" sz="9600" b="1" dirty="0">
                <a:solidFill>
                  <a:srgbClr val="3A6DAC"/>
                </a:solidFill>
                <a:latin typeface="Times New Roman" pitchFamily="18" charset="0"/>
                <a:cs typeface="Times New Roman" pitchFamily="18" charset="0"/>
              </a:rPr>
              <a:t>2 stylos auto-injecteur d’adrénaline</a:t>
            </a:r>
          </a:p>
          <a:p>
            <a:pPr lvl="3" algn="just"/>
            <a:r>
              <a:rPr lang="fr-BE" sz="9600" b="1" dirty="0">
                <a:solidFill>
                  <a:srgbClr val="3A6DAC"/>
                </a:solidFill>
                <a:latin typeface="Times New Roman" pitchFamily="18" charset="0"/>
                <a:cs typeface="Times New Roman" pitchFamily="18" charset="0"/>
              </a:rPr>
              <a:t> Consignes écrites </a:t>
            </a:r>
            <a:r>
              <a:rPr lang="fr-BE" sz="9600" dirty="0">
                <a:solidFill>
                  <a:srgbClr val="3A6DAC"/>
                </a:solidFill>
                <a:latin typeface="Times New Roman" pitchFamily="18" charset="0"/>
                <a:cs typeface="Times New Roman" pitchFamily="18" charset="0"/>
              </a:rPr>
              <a:t>: indications, posologie, mode d’emploi.</a:t>
            </a:r>
          </a:p>
          <a:p>
            <a:pPr lvl="3" algn="just"/>
            <a:r>
              <a:rPr lang="fr-BE" sz="9600" b="1" dirty="0">
                <a:solidFill>
                  <a:srgbClr val="3A6DAC"/>
                </a:solidFill>
                <a:latin typeface="Times New Roman" pitchFamily="18" charset="0"/>
                <a:cs typeface="Times New Roman" pitchFamily="18" charset="0"/>
              </a:rPr>
              <a:t> Consignes d’éviction </a:t>
            </a:r>
            <a:r>
              <a:rPr lang="fr-BE" sz="9600" dirty="0">
                <a:solidFill>
                  <a:srgbClr val="3A6DAC"/>
                </a:solidFill>
                <a:latin typeface="Times New Roman" pitchFamily="18" charset="0"/>
                <a:cs typeface="Times New Roman" pitchFamily="18" charset="0"/>
              </a:rPr>
              <a:t>d’allergène</a:t>
            </a:r>
            <a:endParaRPr lang="fr-BE" sz="9600" kern="0" dirty="0">
              <a:solidFill>
                <a:srgbClr val="3A6DAC"/>
              </a:solidFill>
              <a:latin typeface="Times New Roman" pitchFamily="18" charset="0"/>
              <a:cs typeface="Times New Roman" pitchFamily="18" charset="0"/>
            </a:endParaRPr>
          </a:p>
          <a:p>
            <a:pPr lvl="2" algn="just">
              <a:buFont typeface="Wingdings" pitchFamily="2" charset="2"/>
              <a:buChar char="ü"/>
            </a:pPr>
            <a:r>
              <a:rPr lang="fr-BE" sz="9600" kern="0" dirty="0">
                <a:solidFill>
                  <a:srgbClr val="3A6DAC"/>
                </a:solidFill>
                <a:latin typeface="Times New Roman" pitchFamily="18" charset="0"/>
                <a:cs typeface="Times New Roman" pitchFamily="18" charset="0"/>
              </a:rPr>
              <a:t> </a:t>
            </a:r>
            <a:r>
              <a:rPr lang="fr-BE" sz="9600" b="1" kern="0" dirty="0">
                <a:solidFill>
                  <a:srgbClr val="3A6DAC"/>
                </a:solidFill>
                <a:latin typeface="Times New Roman" pitchFamily="18" charset="0"/>
                <a:cs typeface="Times New Roman" pitchFamily="18" charset="0"/>
              </a:rPr>
              <a:t>Education</a:t>
            </a:r>
            <a:r>
              <a:rPr lang="fr-BE" sz="9600" kern="0" dirty="0">
                <a:solidFill>
                  <a:srgbClr val="3A6DAC"/>
                </a:solidFill>
                <a:latin typeface="Times New Roman" pitchFamily="18" charset="0"/>
                <a:cs typeface="Times New Roman" pitchFamily="18" charset="0"/>
              </a:rPr>
              <a:t> rapide : Auto-injecteurs factices</a:t>
            </a:r>
          </a:p>
          <a:p>
            <a:pPr lvl="2" algn="just">
              <a:buFont typeface="Wingdings" pitchFamily="2" charset="2"/>
              <a:buChar char="ü"/>
            </a:pPr>
            <a:r>
              <a:rPr lang="fr-BE" sz="9600" kern="0" dirty="0">
                <a:solidFill>
                  <a:srgbClr val="3A6DAC"/>
                </a:solidFill>
                <a:latin typeface="Times New Roman" pitchFamily="18" charset="0"/>
                <a:cs typeface="Times New Roman" pitchFamily="18" charset="0"/>
              </a:rPr>
              <a:t> Lettre au </a:t>
            </a:r>
            <a:r>
              <a:rPr lang="fr-BE" sz="9600" b="1" kern="0" dirty="0">
                <a:solidFill>
                  <a:srgbClr val="3A6DAC"/>
                </a:solidFill>
                <a:latin typeface="Times New Roman" pitchFamily="18" charset="0"/>
                <a:cs typeface="Times New Roman" pitchFamily="18" charset="0"/>
              </a:rPr>
              <a:t>médecin traitant </a:t>
            </a:r>
            <a:r>
              <a:rPr lang="fr-BE" sz="9600" kern="0" dirty="0">
                <a:solidFill>
                  <a:srgbClr val="3A6DAC"/>
                </a:solidFill>
                <a:latin typeface="Times New Roman" pitchFamily="18" charset="0"/>
                <a:cs typeface="Times New Roman" pitchFamily="18" charset="0"/>
              </a:rPr>
              <a:t>avec conseils</a:t>
            </a:r>
          </a:p>
          <a:p>
            <a:pPr lvl="2" algn="just">
              <a:buFont typeface="Wingdings" pitchFamily="2" charset="2"/>
              <a:buChar char="ü"/>
            </a:pPr>
            <a:r>
              <a:rPr lang="fr-BE" sz="9600" b="1" kern="0" dirty="0">
                <a:solidFill>
                  <a:srgbClr val="3A6DAC"/>
                </a:solidFill>
                <a:latin typeface="Times New Roman" pitchFamily="18" charset="0"/>
                <a:cs typeface="Times New Roman" pitchFamily="18" charset="0"/>
              </a:rPr>
              <a:t> Enregistrement de l’allergie </a:t>
            </a:r>
            <a:r>
              <a:rPr lang="fr-BE" sz="9600" kern="0" dirty="0">
                <a:solidFill>
                  <a:srgbClr val="3A6DAC"/>
                </a:solidFill>
                <a:latin typeface="Times New Roman" pitchFamily="18" charset="0"/>
                <a:cs typeface="Times New Roman" pitchFamily="18" charset="0"/>
              </a:rPr>
              <a:t>dans le dossier avec haute visibilité</a:t>
            </a:r>
          </a:p>
          <a:p>
            <a:pPr lvl="2" algn="just">
              <a:buFont typeface="Wingdings" pitchFamily="2" charset="2"/>
              <a:buChar char="ü"/>
            </a:pPr>
            <a:r>
              <a:rPr lang="fr-BE" sz="9600" kern="0" dirty="0">
                <a:solidFill>
                  <a:srgbClr val="3A6DAC"/>
                </a:solidFill>
                <a:latin typeface="Times New Roman" pitchFamily="18" charset="0"/>
                <a:cs typeface="Times New Roman" pitchFamily="18" charset="0"/>
              </a:rPr>
              <a:t> Planification d’un RDV chez </a:t>
            </a:r>
            <a:r>
              <a:rPr lang="fr-BE" sz="9600" kern="0" dirty="0" err="1" smtClean="0">
                <a:solidFill>
                  <a:srgbClr val="3A6DAC"/>
                </a:solidFill>
                <a:latin typeface="Times New Roman" pitchFamily="18" charset="0"/>
                <a:cs typeface="Times New Roman" pitchFamily="18" charset="0"/>
              </a:rPr>
              <a:t>allergo</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23</a:t>
            </a:fld>
            <a:endParaRPr lang="fr-FR"/>
          </a:p>
        </p:txBody>
      </p:sp>
    </p:spTree>
    <p:extLst>
      <p:ext uri="{BB962C8B-B14F-4D97-AF65-F5344CB8AC3E}">
        <p14:creationId xmlns:p14="http://schemas.microsoft.com/office/powerpoint/2010/main" val="1621974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dirty="0"/>
              <a:t>Les 12 travaux d’Hercules</a:t>
            </a:r>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24</a:t>
            </a:fld>
            <a:endParaRPr lang="fr-FR"/>
          </a:p>
        </p:txBody>
      </p:sp>
    </p:spTree>
    <p:extLst>
      <p:ext uri="{BB962C8B-B14F-4D97-AF65-F5344CB8AC3E}">
        <p14:creationId xmlns:p14="http://schemas.microsoft.com/office/powerpoint/2010/main" val="2739605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25</a:t>
            </a:fld>
            <a:endParaRPr lang="en-US"/>
          </a:p>
        </p:txBody>
      </p:sp>
    </p:spTree>
    <p:extLst>
      <p:ext uri="{BB962C8B-B14F-4D97-AF65-F5344CB8AC3E}">
        <p14:creationId xmlns:p14="http://schemas.microsoft.com/office/powerpoint/2010/main" val="3037295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26</a:t>
            </a:fld>
            <a:endParaRPr lang="en-US"/>
          </a:p>
        </p:txBody>
      </p:sp>
    </p:spTree>
    <p:extLst>
      <p:ext uri="{BB962C8B-B14F-4D97-AF65-F5344CB8AC3E}">
        <p14:creationId xmlns:p14="http://schemas.microsoft.com/office/powerpoint/2010/main" val="811099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27</a:t>
            </a:fld>
            <a:endParaRPr lang="en-US"/>
          </a:p>
        </p:txBody>
      </p:sp>
    </p:spTree>
    <p:extLst>
      <p:ext uri="{BB962C8B-B14F-4D97-AF65-F5344CB8AC3E}">
        <p14:creationId xmlns:p14="http://schemas.microsoft.com/office/powerpoint/2010/main" val="3482676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28</a:t>
            </a:fld>
            <a:endParaRPr lang="en-US"/>
          </a:p>
        </p:txBody>
      </p:sp>
    </p:spTree>
    <p:extLst>
      <p:ext uri="{BB962C8B-B14F-4D97-AF65-F5344CB8AC3E}">
        <p14:creationId xmlns:p14="http://schemas.microsoft.com/office/powerpoint/2010/main" val="2907553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6DC32EB-34A8-8345-B665-F3C19AE613AC}" type="slidenum">
              <a:rPr lang="en-US" smtClean="0"/>
              <a:pPr/>
              <a:t>29</a:t>
            </a:fld>
            <a:endParaRPr lang="en-US"/>
          </a:p>
        </p:txBody>
      </p:sp>
    </p:spTree>
    <p:extLst>
      <p:ext uri="{BB962C8B-B14F-4D97-AF65-F5344CB8AC3E}">
        <p14:creationId xmlns:p14="http://schemas.microsoft.com/office/powerpoint/2010/main" val="2835220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Et donc l’anaphylaxie est une </a:t>
            </a:r>
            <a:r>
              <a:rPr lang="fr-BE" sz="1200" kern="1200" dirty="0" err="1">
                <a:solidFill>
                  <a:schemeClr val="tx1"/>
                </a:solidFill>
                <a:latin typeface="+mn-lt"/>
                <a:ea typeface="+mn-ea"/>
                <a:cs typeface="+mn-cs"/>
              </a:rPr>
              <a:t>réaction</a:t>
            </a:r>
            <a:r>
              <a:rPr lang="fr-BE" sz="1200" kern="1200" dirty="0">
                <a:solidFill>
                  <a:schemeClr val="tx1"/>
                </a:solidFill>
                <a:latin typeface="+mn-lt"/>
                <a:ea typeface="+mn-ea"/>
                <a:cs typeface="+mn-cs"/>
              </a:rPr>
              <a:t> d’</a:t>
            </a:r>
            <a:r>
              <a:rPr lang="fr-BE" sz="1200" kern="1200" dirty="0" err="1">
                <a:solidFill>
                  <a:schemeClr val="tx1"/>
                </a:solidFill>
                <a:latin typeface="+mn-lt"/>
                <a:ea typeface="+mn-ea"/>
                <a:cs typeface="+mn-cs"/>
              </a:rPr>
              <a:t>hypersensibilite</a:t>
            </a:r>
            <a:r>
              <a:rPr lang="fr-BE" sz="1200" kern="1200" dirty="0">
                <a:solidFill>
                  <a:schemeClr val="tx1"/>
                </a:solidFill>
                <a:latin typeface="+mn-lt"/>
                <a:ea typeface="+mn-ea"/>
                <a:cs typeface="+mn-cs"/>
              </a:rPr>
              <a:t>́ (ou allergique) </a:t>
            </a:r>
            <a:r>
              <a:rPr lang="fr-BE" sz="1200" kern="1200" dirty="0" err="1">
                <a:solidFill>
                  <a:schemeClr val="tx1"/>
                </a:solidFill>
                <a:latin typeface="+mn-lt"/>
                <a:ea typeface="+mn-ea"/>
                <a:cs typeface="+mn-cs"/>
              </a:rPr>
              <a:t>systémique</a:t>
            </a:r>
            <a:r>
              <a:rPr lang="fr-BE" sz="1200" kern="1200" dirty="0">
                <a:solidFill>
                  <a:schemeClr val="tx1"/>
                </a:solidFill>
                <a:latin typeface="+mn-lt"/>
                <a:ea typeface="+mn-ea"/>
                <a:cs typeface="+mn-cs"/>
              </a:rPr>
              <a:t>, </a:t>
            </a:r>
            <a:r>
              <a:rPr lang="fr-BE" sz="1200" kern="1200" dirty="0" err="1">
                <a:solidFill>
                  <a:schemeClr val="tx1"/>
                </a:solidFill>
                <a:latin typeface="+mn-lt"/>
                <a:ea typeface="+mn-ea"/>
                <a:cs typeface="+mn-cs"/>
              </a:rPr>
              <a:t>généralisée</a:t>
            </a:r>
            <a:r>
              <a:rPr lang="fr-BE" sz="1200" kern="1200" dirty="0">
                <a:solidFill>
                  <a:schemeClr val="tx1"/>
                </a:solidFill>
                <a:latin typeface="+mn-lt"/>
                <a:ea typeface="+mn-ea"/>
                <a:cs typeface="+mn-cs"/>
              </a:rPr>
              <a:t>, </a:t>
            </a:r>
            <a:r>
              <a:rPr lang="fr-BE" sz="1200" kern="1200" dirty="0" err="1">
                <a:solidFill>
                  <a:schemeClr val="tx1"/>
                </a:solidFill>
                <a:latin typeface="+mn-lt"/>
                <a:ea typeface="+mn-ea"/>
                <a:cs typeface="+mn-cs"/>
              </a:rPr>
              <a:t>sévère</a:t>
            </a:r>
            <a:r>
              <a:rPr lang="fr-BE" sz="1200" kern="1200" dirty="0">
                <a:solidFill>
                  <a:schemeClr val="tx1"/>
                </a:solidFill>
                <a:latin typeface="+mn-lt"/>
                <a:ea typeface="+mn-ea"/>
                <a:cs typeface="+mn-cs"/>
              </a:rPr>
              <a:t>, pouvant engager le pronostic vital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Elle survient </a:t>
            </a:r>
            <a:r>
              <a:rPr lang="fr-BE" sz="1200" kern="1200" dirty="0" err="1">
                <a:solidFill>
                  <a:schemeClr val="tx1"/>
                </a:solidFill>
                <a:latin typeface="+mn-lt"/>
                <a:ea typeface="+mn-ea"/>
                <a:cs typeface="+mn-cs"/>
              </a:rPr>
              <a:t>après</a:t>
            </a:r>
            <a:r>
              <a:rPr lang="fr-BE" sz="1200" kern="1200" dirty="0">
                <a:solidFill>
                  <a:schemeClr val="tx1"/>
                </a:solidFill>
                <a:latin typeface="+mn-lt"/>
                <a:ea typeface="+mn-ea"/>
                <a:cs typeface="+mn-cs"/>
              </a:rPr>
              <a:t> un </a:t>
            </a:r>
            <a:r>
              <a:rPr lang="fr-BE" sz="1200" kern="1200" dirty="0" err="1">
                <a:solidFill>
                  <a:schemeClr val="tx1"/>
                </a:solidFill>
                <a:latin typeface="+mn-lt"/>
                <a:ea typeface="+mn-ea"/>
                <a:cs typeface="+mn-cs"/>
              </a:rPr>
              <a:t>délai</a:t>
            </a:r>
            <a:r>
              <a:rPr lang="fr-BE" sz="1200" kern="1200" dirty="0">
                <a:solidFill>
                  <a:schemeClr val="tx1"/>
                </a:solidFill>
                <a:latin typeface="+mn-lt"/>
                <a:ea typeface="+mn-ea"/>
                <a:cs typeface="+mn-cs"/>
              </a:rPr>
              <a:t> de quelques minutes à quelques heures suivant l’exposition à un facteur </a:t>
            </a:r>
            <a:r>
              <a:rPr lang="fr-BE" sz="1200" kern="1200" dirty="0" err="1">
                <a:solidFill>
                  <a:schemeClr val="tx1"/>
                </a:solidFill>
                <a:latin typeface="+mn-lt"/>
                <a:ea typeface="+mn-ea"/>
                <a:cs typeface="+mn-cs"/>
              </a:rPr>
              <a:t>déclenchant</a:t>
            </a:r>
            <a:r>
              <a:rPr lang="fr-BE" sz="120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Elle se </a:t>
            </a:r>
            <a:r>
              <a:rPr lang="fr-BE" sz="1200" kern="1200" dirty="0" err="1">
                <a:solidFill>
                  <a:schemeClr val="tx1"/>
                </a:solidFill>
                <a:latin typeface="+mn-lt"/>
                <a:ea typeface="+mn-ea"/>
                <a:cs typeface="+mn-cs"/>
              </a:rPr>
              <a:t>caractérise</a:t>
            </a:r>
            <a:r>
              <a:rPr lang="fr-BE" sz="1200" kern="1200" dirty="0">
                <a:solidFill>
                  <a:schemeClr val="tx1"/>
                </a:solidFill>
                <a:latin typeface="+mn-lt"/>
                <a:ea typeface="+mn-ea"/>
                <a:cs typeface="+mn-cs"/>
              </a:rPr>
              <a:t> par l’apparition brutale d’une atteinte des voies </a:t>
            </a:r>
            <a:r>
              <a:rPr lang="fr-BE" sz="1200" kern="1200" dirty="0" err="1">
                <a:solidFill>
                  <a:schemeClr val="tx1"/>
                </a:solidFill>
                <a:latin typeface="+mn-lt"/>
                <a:ea typeface="+mn-ea"/>
                <a:cs typeface="+mn-cs"/>
              </a:rPr>
              <a:t>aériennes</a:t>
            </a:r>
            <a:r>
              <a:rPr lang="fr-BE" sz="1200" kern="1200" dirty="0">
                <a:solidFill>
                  <a:schemeClr val="tx1"/>
                </a:solidFill>
                <a:latin typeface="+mn-lt"/>
                <a:ea typeface="+mn-ea"/>
                <a:cs typeface="+mn-cs"/>
              </a:rPr>
              <a:t>, </a:t>
            </a:r>
            <a:r>
              <a:rPr lang="fr-BE" sz="1200" kern="1200" dirty="0" err="1">
                <a:solidFill>
                  <a:schemeClr val="tx1"/>
                </a:solidFill>
                <a:latin typeface="+mn-lt"/>
                <a:ea typeface="+mn-ea"/>
                <a:cs typeface="+mn-cs"/>
              </a:rPr>
              <a:t>supérieures</a:t>
            </a:r>
            <a:r>
              <a:rPr lang="fr-BE" sz="1200" kern="1200" dirty="0">
                <a:solidFill>
                  <a:schemeClr val="tx1"/>
                </a:solidFill>
                <a:latin typeface="+mn-lt"/>
                <a:ea typeface="+mn-ea"/>
                <a:cs typeface="+mn-cs"/>
              </a:rPr>
              <a:t> ou </a:t>
            </a:r>
            <a:r>
              <a:rPr lang="fr-BE" sz="1200" kern="1200" dirty="0" err="1">
                <a:solidFill>
                  <a:schemeClr val="tx1"/>
                </a:solidFill>
                <a:latin typeface="+mn-lt"/>
                <a:ea typeface="+mn-ea"/>
                <a:cs typeface="+mn-cs"/>
              </a:rPr>
              <a:t>inférieures</a:t>
            </a:r>
            <a:r>
              <a:rPr lang="fr-BE" sz="1200" kern="1200" dirty="0">
                <a:solidFill>
                  <a:schemeClr val="tx1"/>
                </a:solidFill>
                <a:latin typeface="+mn-lt"/>
                <a:ea typeface="+mn-ea"/>
                <a:cs typeface="+mn-cs"/>
              </a:rPr>
              <a:t>, ou cardiovasculaire potentiellement fatale.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Elle est </a:t>
            </a:r>
            <a:r>
              <a:rPr lang="fr-BE" sz="1200" kern="1200" dirty="0" err="1">
                <a:solidFill>
                  <a:schemeClr val="tx1"/>
                </a:solidFill>
                <a:latin typeface="+mn-lt"/>
                <a:ea typeface="+mn-ea"/>
                <a:cs typeface="+mn-cs"/>
              </a:rPr>
              <a:t>généralement</a:t>
            </a:r>
            <a:r>
              <a:rPr lang="fr-BE" sz="1200" kern="1200" dirty="0">
                <a:solidFill>
                  <a:schemeClr val="tx1"/>
                </a:solidFill>
                <a:latin typeface="+mn-lt"/>
                <a:ea typeface="+mn-ea"/>
                <a:cs typeface="+mn-cs"/>
              </a:rPr>
              <a:t>, mais pas </a:t>
            </a:r>
            <a:r>
              <a:rPr lang="fr-BE" sz="1200" kern="1200" dirty="0" err="1">
                <a:solidFill>
                  <a:schemeClr val="tx1"/>
                </a:solidFill>
                <a:latin typeface="+mn-lt"/>
                <a:ea typeface="+mn-ea"/>
                <a:cs typeface="+mn-cs"/>
              </a:rPr>
              <a:t>systématiquement</a:t>
            </a:r>
            <a:r>
              <a:rPr lang="fr-BE" sz="1200" kern="1200" dirty="0">
                <a:solidFill>
                  <a:schemeClr val="tx1"/>
                </a:solidFill>
                <a:latin typeface="+mn-lt"/>
                <a:ea typeface="+mn-ea"/>
                <a:cs typeface="+mn-cs"/>
              </a:rPr>
              <a:t>, </a:t>
            </a:r>
            <a:r>
              <a:rPr lang="fr-BE" sz="1200" kern="1200" dirty="0" err="1">
                <a:solidFill>
                  <a:schemeClr val="tx1"/>
                </a:solidFill>
                <a:latin typeface="+mn-lt"/>
                <a:ea typeface="+mn-ea"/>
                <a:cs typeface="+mn-cs"/>
              </a:rPr>
              <a:t>associée</a:t>
            </a:r>
            <a:r>
              <a:rPr lang="fr-BE" sz="1200" kern="1200" dirty="0">
                <a:solidFill>
                  <a:schemeClr val="tx1"/>
                </a:solidFill>
                <a:latin typeface="+mn-lt"/>
                <a:ea typeface="+mn-ea"/>
                <a:cs typeface="+mn-cs"/>
              </a:rPr>
              <a:t> à une atteinte </a:t>
            </a:r>
            <a:r>
              <a:rPr lang="fr-BE" sz="1200" kern="1200" dirty="0" err="1">
                <a:solidFill>
                  <a:schemeClr val="tx1"/>
                </a:solidFill>
                <a:latin typeface="+mn-lt"/>
                <a:ea typeface="+mn-ea"/>
                <a:cs typeface="+mn-cs"/>
              </a:rPr>
              <a:t>cutanéomuqueuse</a:t>
            </a:r>
            <a:r>
              <a:rPr lang="fr-BE" sz="120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Des signes digestifs peuvent </a:t>
            </a:r>
            <a:r>
              <a:rPr lang="fr-BE" sz="1200" kern="1200" dirty="0" err="1">
                <a:solidFill>
                  <a:schemeClr val="tx1"/>
                </a:solidFill>
                <a:latin typeface="+mn-lt"/>
                <a:ea typeface="+mn-ea"/>
                <a:cs typeface="+mn-cs"/>
              </a:rPr>
              <a:t>également</a:t>
            </a:r>
            <a:r>
              <a:rPr lang="fr-BE" sz="1200" kern="1200" dirty="0">
                <a:solidFill>
                  <a:schemeClr val="tx1"/>
                </a:solidFill>
                <a:latin typeface="+mn-lt"/>
                <a:ea typeface="+mn-ea"/>
                <a:cs typeface="+mn-cs"/>
              </a:rPr>
              <a:t> </a:t>
            </a:r>
            <a:r>
              <a:rPr lang="fr-BE" sz="1200" kern="1200" dirty="0" err="1">
                <a:solidFill>
                  <a:schemeClr val="tx1"/>
                </a:solidFill>
                <a:latin typeface="+mn-lt"/>
                <a:ea typeface="+mn-ea"/>
                <a:cs typeface="+mn-cs"/>
              </a:rPr>
              <a:t>être</a:t>
            </a:r>
            <a:r>
              <a:rPr lang="fr-BE" sz="1200" kern="1200" dirty="0">
                <a:solidFill>
                  <a:schemeClr val="tx1"/>
                </a:solidFill>
                <a:latin typeface="+mn-lt"/>
                <a:ea typeface="+mn-ea"/>
                <a:cs typeface="+mn-cs"/>
              </a:rPr>
              <a:t> </a:t>
            </a:r>
            <a:r>
              <a:rPr lang="fr-BE" sz="1200" kern="1200" dirty="0" err="1">
                <a:solidFill>
                  <a:schemeClr val="tx1"/>
                </a:solidFill>
                <a:latin typeface="+mn-lt"/>
                <a:ea typeface="+mn-ea"/>
                <a:cs typeface="+mn-cs"/>
              </a:rPr>
              <a:t>présents</a:t>
            </a:r>
            <a:r>
              <a:rPr lang="fr-BE" sz="1200" kern="12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latin typeface="+mn-lt"/>
                <a:ea typeface="+mn-ea"/>
                <a:cs typeface="+mn-cs"/>
              </a:rPr>
              <a:t>Les </a:t>
            </a:r>
            <a:r>
              <a:rPr lang="fr-BE" sz="1200" kern="1200" dirty="0" err="1">
                <a:solidFill>
                  <a:schemeClr val="tx1"/>
                </a:solidFill>
                <a:latin typeface="+mn-lt"/>
                <a:ea typeface="+mn-ea"/>
                <a:cs typeface="+mn-cs"/>
              </a:rPr>
              <a:t>symptômes</a:t>
            </a:r>
            <a:r>
              <a:rPr lang="fr-BE" sz="1200" kern="1200" dirty="0">
                <a:solidFill>
                  <a:schemeClr val="tx1"/>
                </a:solidFill>
                <a:latin typeface="+mn-lt"/>
                <a:ea typeface="+mn-ea"/>
                <a:cs typeface="+mn-cs"/>
              </a:rPr>
              <a:t> </a:t>
            </a:r>
            <a:r>
              <a:rPr lang="fr-BE" sz="1200" kern="1200" dirty="0" err="1">
                <a:solidFill>
                  <a:schemeClr val="tx1"/>
                </a:solidFill>
                <a:latin typeface="+mn-lt"/>
                <a:ea typeface="+mn-ea"/>
                <a:cs typeface="+mn-cs"/>
              </a:rPr>
              <a:t>dépendent</a:t>
            </a:r>
            <a:r>
              <a:rPr lang="fr-BE" sz="1200" kern="1200" dirty="0">
                <a:solidFill>
                  <a:schemeClr val="tx1"/>
                </a:solidFill>
                <a:latin typeface="+mn-lt"/>
                <a:ea typeface="+mn-ea"/>
                <a:cs typeface="+mn-cs"/>
              </a:rPr>
              <a:t> des organes </a:t>
            </a:r>
            <a:r>
              <a:rPr lang="fr-BE" sz="1200" kern="1200" dirty="0" err="1">
                <a:solidFill>
                  <a:schemeClr val="tx1"/>
                </a:solidFill>
                <a:latin typeface="+mn-lt"/>
                <a:ea typeface="+mn-ea"/>
                <a:cs typeface="+mn-cs"/>
              </a:rPr>
              <a:t>impactés</a:t>
            </a:r>
            <a:r>
              <a:rPr lang="fr-BE" sz="1200" kern="1200" dirty="0">
                <a:solidFill>
                  <a:schemeClr val="tx1"/>
                </a:solidFill>
                <a:latin typeface="+mn-lt"/>
                <a:ea typeface="+mn-ea"/>
                <a:cs typeface="+mn-cs"/>
              </a:rPr>
              <a:t> et </a:t>
            </a:r>
            <a:r>
              <a:rPr lang="fr-BE" sz="1200" kern="1200" dirty="0" err="1">
                <a:solidFill>
                  <a:schemeClr val="tx1"/>
                </a:solidFill>
                <a:latin typeface="+mn-lt"/>
                <a:ea typeface="+mn-ea"/>
                <a:cs typeface="+mn-cs"/>
              </a:rPr>
              <a:t>évoluent</a:t>
            </a:r>
            <a:r>
              <a:rPr lang="fr-BE" sz="1200" kern="1200" dirty="0">
                <a:solidFill>
                  <a:schemeClr val="tx1"/>
                </a:solidFill>
                <a:latin typeface="+mn-lt"/>
                <a:ea typeface="+mn-ea"/>
                <a:cs typeface="+mn-cs"/>
              </a:rPr>
              <a:t> rapidement.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smtClean="0">
                <a:solidFill>
                  <a:schemeClr val="tx1"/>
                </a:solidFill>
                <a:latin typeface="+mn-lt"/>
                <a:ea typeface="+mn-ea"/>
                <a:cs typeface="+mn-cs"/>
              </a:rPr>
              <a:t>=====</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3</a:t>
            </a:fld>
            <a:endParaRPr lang="fr-FR"/>
          </a:p>
        </p:txBody>
      </p:sp>
    </p:spTree>
    <p:extLst>
      <p:ext uri="{BB962C8B-B14F-4D97-AF65-F5344CB8AC3E}">
        <p14:creationId xmlns:p14="http://schemas.microsoft.com/office/powerpoint/2010/main" val="866422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30</a:t>
            </a:fld>
            <a:endParaRPr lang="fr-FR"/>
          </a:p>
        </p:txBody>
      </p:sp>
    </p:spTree>
    <p:extLst>
      <p:ext uri="{BB962C8B-B14F-4D97-AF65-F5344CB8AC3E}">
        <p14:creationId xmlns:p14="http://schemas.microsoft.com/office/powerpoint/2010/main" val="3972666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31</a:t>
            </a:fld>
            <a:endParaRPr lang="fr-FR"/>
          </a:p>
        </p:txBody>
      </p:sp>
    </p:spTree>
    <p:extLst>
      <p:ext uri="{BB962C8B-B14F-4D97-AF65-F5344CB8AC3E}">
        <p14:creationId xmlns:p14="http://schemas.microsoft.com/office/powerpoint/2010/main" val="3704327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32</a:t>
            </a:fld>
            <a:endParaRPr lang="en-US"/>
          </a:p>
        </p:txBody>
      </p:sp>
    </p:spTree>
    <p:extLst>
      <p:ext uri="{BB962C8B-B14F-4D97-AF65-F5344CB8AC3E}">
        <p14:creationId xmlns:p14="http://schemas.microsoft.com/office/powerpoint/2010/main" val="1798561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en-US" sz="11200" dirty="0">
                <a:solidFill>
                  <a:srgbClr val="3A6DAC"/>
                </a:solidFill>
                <a:latin typeface="Times New Roman" pitchFamily="18" charset="0"/>
                <a:cs typeface="Times New Roman" pitchFamily="18" charset="0"/>
              </a:rPr>
              <a:t>Le diagnostic de </a:t>
            </a:r>
            <a:r>
              <a:rPr lang="en-US" sz="11200" b="1" dirty="0" err="1">
                <a:solidFill>
                  <a:srgbClr val="3A6DAC"/>
                </a:solidFill>
                <a:latin typeface="Times New Roman" pitchFamily="18" charset="0"/>
                <a:cs typeface="Times New Roman" pitchFamily="18" charset="0"/>
              </a:rPr>
              <a:t>l’anaphylaxie</a:t>
            </a:r>
            <a:r>
              <a:rPr lang="en-US" sz="11200" b="1" dirty="0">
                <a:solidFill>
                  <a:srgbClr val="3A6DAC"/>
                </a:solidFill>
                <a:latin typeface="Times New Roman" pitchFamily="18" charset="0"/>
                <a:cs typeface="Times New Roman" pitchFamily="18" charset="0"/>
              </a:rPr>
              <a:t> repose sur la </a:t>
            </a:r>
            <a:r>
              <a:rPr lang="en-US" sz="11200" b="1" dirty="0" err="1">
                <a:solidFill>
                  <a:srgbClr val="3A6DAC"/>
                </a:solidFill>
                <a:latin typeface="Times New Roman" pitchFamily="18" charset="0"/>
                <a:cs typeface="Times New Roman" pitchFamily="18" charset="0"/>
              </a:rPr>
              <a:t>clinique</a:t>
            </a:r>
            <a:r>
              <a:rPr lang="en-US" sz="11200" b="1" dirty="0">
                <a:solidFill>
                  <a:srgbClr val="3A6DAC"/>
                </a:solidFill>
                <a:latin typeface="Times New Roman" pitchFamily="18" charset="0"/>
                <a:cs typeface="Times New Roman" pitchFamily="18" charset="0"/>
              </a:rPr>
              <a:t> et </a:t>
            </a:r>
            <a:r>
              <a:rPr lang="en-US" sz="11200" b="1" dirty="0" err="1">
                <a:solidFill>
                  <a:srgbClr val="3A6DAC"/>
                </a:solidFill>
                <a:latin typeface="Times New Roman" pitchFamily="18" charset="0"/>
                <a:cs typeface="Times New Roman" pitchFamily="18" charset="0"/>
              </a:rPr>
              <a:t>l’histoire</a:t>
            </a:r>
            <a:r>
              <a:rPr lang="en-US" sz="11200" b="1" dirty="0">
                <a:solidFill>
                  <a:srgbClr val="3A6DAC"/>
                </a:solidFill>
                <a:latin typeface="Times New Roman" pitchFamily="18" charset="0"/>
                <a:cs typeface="Times New Roman" pitchFamily="18" charset="0"/>
              </a:rPr>
              <a:t> </a:t>
            </a:r>
            <a:r>
              <a:rPr lang="en-US" sz="11200" b="1" dirty="0" err="1">
                <a:solidFill>
                  <a:srgbClr val="3A6DAC"/>
                </a:solidFill>
                <a:latin typeface="Times New Roman" pitchFamily="18" charset="0"/>
                <a:cs typeface="Times New Roman" pitchFamily="18" charset="0"/>
              </a:rPr>
              <a:t>d’une</a:t>
            </a:r>
            <a:r>
              <a:rPr lang="en-US" sz="11200" b="1" dirty="0">
                <a:solidFill>
                  <a:srgbClr val="3A6DAC"/>
                </a:solidFill>
                <a:latin typeface="Times New Roman" pitchFamily="18" charset="0"/>
                <a:cs typeface="Times New Roman" pitchFamily="18" charset="0"/>
              </a:rPr>
              <a:t> exposition </a:t>
            </a:r>
            <a:r>
              <a:rPr lang="en-US" sz="11200" b="1" dirty="0" err="1">
                <a:solidFill>
                  <a:srgbClr val="3A6DAC"/>
                </a:solidFill>
                <a:latin typeface="Times New Roman" pitchFamily="18" charset="0"/>
                <a:cs typeface="Times New Roman" pitchFamily="18" charset="0"/>
              </a:rPr>
              <a:t>à</a:t>
            </a:r>
            <a:r>
              <a:rPr lang="en-US" sz="11200" b="1" dirty="0">
                <a:solidFill>
                  <a:srgbClr val="3A6DAC"/>
                </a:solidFill>
                <a:latin typeface="Times New Roman" pitchFamily="18" charset="0"/>
                <a:cs typeface="Times New Roman" pitchFamily="18" charset="0"/>
              </a:rPr>
              <a:t> un </a:t>
            </a:r>
            <a:r>
              <a:rPr lang="en-US" sz="11200" b="1" dirty="0" err="1">
                <a:solidFill>
                  <a:srgbClr val="3A6DAC"/>
                </a:solidFill>
                <a:latin typeface="Times New Roman" pitchFamily="18" charset="0"/>
                <a:cs typeface="Times New Roman" pitchFamily="18" charset="0"/>
              </a:rPr>
              <a:t>allergène</a:t>
            </a:r>
            <a:r>
              <a:rPr lang="en-US" sz="11200" b="1" dirty="0">
                <a:solidFill>
                  <a:srgbClr val="3A6DAC"/>
                </a:solidFill>
                <a:latin typeface="Times New Roman" pitchFamily="18" charset="0"/>
                <a:cs typeface="Times New Roman" pitchFamily="18" charset="0"/>
              </a:rPr>
              <a:t> </a:t>
            </a:r>
            <a:r>
              <a:rPr lang="en-US" sz="11200" b="1" dirty="0" err="1">
                <a:solidFill>
                  <a:srgbClr val="3A6DAC"/>
                </a:solidFill>
                <a:latin typeface="Times New Roman" pitchFamily="18" charset="0"/>
                <a:cs typeface="Times New Roman" pitchFamily="18" charset="0"/>
              </a:rPr>
              <a:t>potentiel</a:t>
            </a:r>
            <a:r>
              <a:rPr lang="en-US" sz="11200" b="1" dirty="0">
                <a:solidFill>
                  <a:srgbClr val="3A6DAC"/>
                </a:solidFill>
                <a:latin typeface="Times New Roman" pitchFamily="18" charset="0"/>
                <a:cs typeface="Times New Roman" pitchFamily="18" charset="0"/>
              </a:rPr>
              <a:t>. </a:t>
            </a:r>
          </a:p>
          <a:p>
            <a:pPr algn="just"/>
            <a:r>
              <a:rPr lang="en-US" sz="11200" b="1" dirty="0" err="1">
                <a:solidFill>
                  <a:srgbClr val="3A6DAC"/>
                </a:solidFill>
                <a:latin typeface="Times New Roman" pitchFamily="18" charset="0"/>
                <a:cs typeface="Times New Roman" pitchFamily="18" charset="0"/>
              </a:rPr>
              <a:t>Aussi</a:t>
            </a:r>
            <a:r>
              <a:rPr lang="en-US" sz="11200" b="1" dirty="0">
                <a:solidFill>
                  <a:srgbClr val="3A6DAC"/>
                </a:solidFill>
                <a:latin typeface="Times New Roman" pitchFamily="18" charset="0"/>
                <a:cs typeface="Times New Roman" pitchFamily="18" charset="0"/>
              </a:rPr>
              <a:t>, il faut </a:t>
            </a:r>
            <a:r>
              <a:rPr lang="en-US" sz="11200" b="1" dirty="0" err="1">
                <a:solidFill>
                  <a:srgbClr val="3A6DAC"/>
                </a:solidFill>
                <a:latin typeface="Times New Roman" pitchFamily="18" charset="0"/>
                <a:cs typeface="Times New Roman" pitchFamily="18" charset="0"/>
              </a:rPr>
              <a:t>réellement</a:t>
            </a:r>
            <a:r>
              <a:rPr lang="en-US" sz="11200" b="1" dirty="0">
                <a:solidFill>
                  <a:srgbClr val="3A6DAC"/>
                </a:solidFill>
                <a:latin typeface="Times New Roman" pitchFamily="18" charset="0"/>
                <a:cs typeface="Times New Roman" pitchFamily="18" charset="0"/>
              </a:rPr>
              <a:t> assembler </a:t>
            </a:r>
            <a:r>
              <a:rPr lang="en-US" sz="11200" b="1" dirty="0" err="1">
                <a:solidFill>
                  <a:srgbClr val="3A6DAC"/>
                </a:solidFill>
                <a:latin typeface="Times New Roman" pitchFamily="18" charset="0"/>
                <a:cs typeface="Times New Roman" pitchFamily="18" charset="0"/>
              </a:rPr>
              <a:t>toutes</a:t>
            </a:r>
            <a:r>
              <a:rPr lang="en-US" sz="11200" b="1" dirty="0">
                <a:solidFill>
                  <a:srgbClr val="3A6DAC"/>
                </a:solidFill>
                <a:latin typeface="Times New Roman" pitchFamily="18" charset="0"/>
                <a:cs typeface="Times New Roman" pitchFamily="18" charset="0"/>
              </a:rPr>
              <a:t> les pieces du puzzle pour </a:t>
            </a:r>
            <a:r>
              <a:rPr lang="en-US" sz="11200" b="1" dirty="0" err="1">
                <a:solidFill>
                  <a:srgbClr val="3A6DAC"/>
                </a:solidFill>
                <a:latin typeface="Times New Roman" pitchFamily="18" charset="0"/>
                <a:cs typeface="Times New Roman" pitchFamily="18" charset="0"/>
              </a:rPr>
              <a:t>avoir</a:t>
            </a:r>
            <a:r>
              <a:rPr lang="en-US" sz="11200" b="1" dirty="0">
                <a:solidFill>
                  <a:srgbClr val="3A6DAC"/>
                </a:solidFill>
                <a:latin typeface="Times New Roman" pitchFamily="18" charset="0"/>
                <a:cs typeface="Times New Roman" pitchFamily="18" charset="0"/>
              </a:rPr>
              <a:t> la certitude </a:t>
            </a:r>
            <a:r>
              <a:rPr lang="en-US" sz="11200" b="1" dirty="0" err="1">
                <a:solidFill>
                  <a:srgbClr val="3A6DAC"/>
                </a:solidFill>
                <a:latin typeface="Times New Roman" pitchFamily="18" charset="0"/>
                <a:cs typeface="Times New Roman" pitchFamily="18" charset="0"/>
              </a:rPr>
              <a:t>d’avoir</a:t>
            </a:r>
            <a:r>
              <a:rPr lang="en-US" sz="11200" b="1" dirty="0">
                <a:solidFill>
                  <a:srgbClr val="3A6DAC"/>
                </a:solidFill>
                <a:latin typeface="Times New Roman" pitchFamily="18" charset="0"/>
                <a:cs typeface="Times New Roman" pitchFamily="18" charset="0"/>
              </a:rPr>
              <a:t> un diagnostic précis</a:t>
            </a:r>
          </a:p>
          <a:p>
            <a:pPr algn="just"/>
            <a:r>
              <a:rPr lang="en-US" sz="10080" dirty="0">
                <a:solidFill>
                  <a:srgbClr val="3A6DAC"/>
                </a:solidFill>
                <a:latin typeface="Times New Roman" pitchFamily="18" charset="0"/>
                <a:cs typeface="Times New Roman" pitchFamily="18" charset="0"/>
              </a:rPr>
              <a:t>Il faut </a:t>
            </a:r>
            <a:r>
              <a:rPr lang="en-US" sz="10080" dirty="0" err="1">
                <a:solidFill>
                  <a:srgbClr val="3A6DAC"/>
                </a:solidFill>
                <a:latin typeface="Times New Roman" pitchFamily="18" charset="0"/>
                <a:cs typeface="Times New Roman" pitchFamily="18" charset="0"/>
              </a:rPr>
              <a:t>donc</a:t>
            </a:r>
            <a:r>
              <a:rPr lang="en-US" sz="10080" dirty="0">
                <a:solidFill>
                  <a:srgbClr val="3A6DAC"/>
                </a:solidFill>
                <a:latin typeface="Times New Roman" pitchFamily="18" charset="0"/>
                <a:cs typeface="Times New Roman" pitchFamily="18" charset="0"/>
              </a:rPr>
              <a:t>  </a:t>
            </a:r>
            <a:r>
              <a:rPr lang="en-US" sz="10080" dirty="0" err="1">
                <a:solidFill>
                  <a:srgbClr val="3A6DAC"/>
                </a:solidFill>
                <a:latin typeface="Times New Roman" pitchFamily="18" charset="0"/>
                <a:cs typeface="Times New Roman" pitchFamily="18" charset="0"/>
              </a:rPr>
              <a:t>penser</a:t>
            </a:r>
            <a:r>
              <a:rPr lang="en-US" sz="10080" dirty="0">
                <a:solidFill>
                  <a:srgbClr val="3A6DAC"/>
                </a:solidFill>
                <a:latin typeface="Times New Roman" pitchFamily="18" charset="0"/>
                <a:cs typeface="Times New Roman" pitchFamily="18" charset="0"/>
              </a:rPr>
              <a:t> </a:t>
            </a:r>
            <a:r>
              <a:rPr lang="en-US" sz="10080" dirty="0" err="1">
                <a:solidFill>
                  <a:srgbClr val="3A6DAC"/>
                </a:solidFill>
                <a:latin typeface="Times New Roman" pitchFamily="18" charset="0"/>
                <a:cs typeface="Times New Roman" pitchFamily="18" charset="0"/>
              </a:rPr>
              <a:t>à</a:t>
            </a:r>
            <a:r>
              <a:rPr lang="en-US" sz="10080" dirty="0">
                <a:solidFill>
                  <a:srgbClr val="3A6DAC"/>
                </a:solidFill>
                <a:latin typeface="Times New Roman" pitchFamily="18" charset="0"/>
                <a:cs typeface="Times New Roman" pitchFamily="18" charset="0"/>
              </a:rPr>
              <a:t> </a:t>
            </a:r>
            <a:r>
              <a:rPr lang="en-US" sz="10080" dirty="0" err="1">
                <a:solidFill>
                  <a:srgbClr val="3A6DAC"/>
                </a:solidFill>
                <a:latin typeface="Times New Roman" pitchFamily="18" charset="0"/>
                <a:cs typeface="Times New Roman" pitchFamily="18" charset="0"/>
              </a:rPr>
              <a:t>l’anaphylaxie</a:t>
            </a:r>
            <a:r>
              <a:rPr lang="en-US" sz="10080" dirty="0">
                <a:solidFill>
                  <a:srgbClr val="3A6DAC"/>
                </a:solidFill>
                <a:latin typeface="Times New Roman" pitchFamily="18" charset="0"/>
                <a:cs typeface="Times New Roman" pitchFamily="18" charset="0"/>
              </a:rPr>
              <a:t> surtout </a:t>
            </a:r>
            <a:r>
              <a:rPr lang="en-US" sz="10080" dirty="0" err="1">
                <a:solidFill>
                  <a:srgbClr val="3A6DAC"/>
                </a:solidFill>
                <a:latin typeface="Times New Roman" pitchFamily="18" charset="0"/>
                <a:cs typeface="Times New Roman" pitchFamily="18" charset="0"/>
              </a:rPr>
              <a:t>si</a:t>
            </a:r>
            <a:r>
              <a:rPr lang="en-US" sz="10080" dirty="0">
                <a:solidFill>
                  <a:srgbClr val="3A6DAC"/>
                </a:solidFill>
                <a:latin typeface="Times New Roman" pitchFamily="18" charset="0"/>
                <a:cs typeface="Times New Roman" pitchFamily="18" charset="0"/>
              </a:rPr>
              <a:t> le patient a déjà </a:t>
            </a:r>
            <a:r>
              <a:rPr lang="en-US" sz="10080" dirty="0" err="1">
                <a:solidFill>
                  <a:srgbClr val="3A6DAC"/>
                </a:solidFill>
                <a:latin typeface="Times New Roman" pitchFamily="18" charset="0"/>
                <a:cs typeface="Times New Roman" pitchFamily="18" charset="0"/>
              </a:rPr>
              <a:t>eu</a:t>
            </a:r>
            <a:r>
              <a:rPr lang="en-US" sz="10080" dirty="0">
                <a:solidFill>
                  <a:srgbClr val="3A6DAC"/>
                </a:solidFill>
                <a:latin typeface="Times New Roman" pitchFamily="18" charset="0"/>
                <a:cs typeface="Times New Roman" pitchFamily="18" charset="0"/>
              </a:rPr>
              <a:t> un </a:t>
            </a:r>
            <a:r>
              <a:rPr lang="en-US" sz="10080" dirty="0" err="1">
                <a:solidFill>
                  <a:srgbClr val="3A6DAC"/>
                </a:solidFill>
                <a:latin typeface="Times New Roman" pitchFamily="18" charset="0"/>
                <a:cs typeface="Times New Roman" pitchFamily="18" charset="0"/>
              </a:rPr>
              <a:t>épisode</a:t>
            </a:r>
            <a:r>
              <a:rPr lang="en-US" sz="10080" dirty="0">
                <a:solidFill>
                  <a:srgbClr val="3A6DAC"/>
                </a:solidFill>
                <a:latin typeface="Times New Roman" pitchFamily="18" charset="0"/>
                <a:cs typeface="Times New Roman" pitchFamily="18" charset="0"/>
              </a:rPr>
              <a:t> </a:t>
            </a:r>
            <a:r>
              <a:rPr lang="en-US" sz="10080" dirty="0" err="1">
                <a:solidFill>
                  <a:srgbClr val="3A6DAC"/>
                </a:solidFill>
                <a:latin typeface="Times New Roman" pitchFamily="18" charset="0"/>
                <a:cs typeface="Times New Roman" pitchFamily="18" charset="0"/>
              </a:rPr>
              <a:t>similaire</a:t>
            </a:r>
            <a:r>
              <a:rPr lang="en-US" sz="10080" dirty="0">
                <a:solidFill>
                  <a:srgbClr val="3A6DAC"/>
                </a:solidFill>
                <a:latin typeface="Times New Roman" pitchFamily="18" charset="0"/>
                <a:cs typeface="Times New Roman" pitchFamily="18" charset="0"/>
              </a:rPr>
              <a:t> (33% &lt;18 </a:t>
            </a:r>
            <a:r>
              <a:rPr lang="en-US" sz="10080" dirty="0" err="1">
                <a:solidFill>
                  <a:srgbClr val="3A6DAC"/>
                </a:solidFill>
                <a:latin typeface="Times New Roman" pitchFamily="18" charset="0"/>
                <a:cs typeface="Times New Roman" pitchFamily="18" charset="0"/>
              </a:rPr>
              <a:t>ans</a:t>
            </a:r>
            <a:r>
              <a:rPr lang="en-US" sz="10080" dirty="0">
                <a:solidFill>
                  <a:srgbClr val="3A6DAC"/>
                </a:solidFill>
                <a:latin typeface="Times New Roman" pitchFamily="18" charset="0"/>
                <a:cs typeface="Times New Roman" pitchFamily="18" charset="0"/>
              </a:rPr>
              <a:t> =&gt; </a:t>
            </a:r>
            <a:r>
              <a:rPr lang="en-US" sz="10080" dirty="0" err="1">
                <a:solidFill>
                  <a:srgbClr val="3A6DAC"/>
                </a:solidFill>
                <a:latin typeface="Times New Roman" pitchFamily="18" charset="0"/>
                <a:cs typeface="Times New Roman" pitchFamily="18" charset="0"/>
              </a:rPr>
              <a:t>expérience</a:t>
            </a:r>
            <a:r>
              <a:rPr lang="en-US" sz="10080" dirty="0">
                <a:solidFill>
                  <a:srgbClr val="3A6DAC"/>
                </a:solidFill>
                <a:latin typeface="Times New Roman" pitchFamily="18" charset="0"/>
                <a:cs typeface="Times New Roman" pitchFamily="18" charset="0"/>
              </a:rPr>
              <a:t> </a:t>
            </a:r>
            <a:r>
              <a:rPr lang="en-US" sz="10080" dirty="0" err="1">
                <a:solidFill>
                  <a:srgbClr val="3A6DAC"/>
                </a:solidFill>
                <a:latin typeface="Times New Roman" pitchFamily="18" charset="0"/>
                <a:cs typeface="Times New Roman" pitchFamily="18" charset="0"/>
              </a:rPr>
              <a:t>allergique</a:t>
            </a:r>
            <a:r>
              <a:rPr lang="en-US" sz="10080" dirty="0">
                <a:solidFill>
                  <a:srgbClr val="3A6DAC"/>
                </a:solidFill>
                <a:latin typeface="Times New Roman" pitchFamily="18" charset="0"/>
                <a:cs typeface="Times New Roman" pitchFamily="18" charset="0"/>
              </a:rPr>
              <a:t>)</a:t>
            </a:r>
          </a:p>
          <a:p>
            <a:pPr algn="just"/>
            <a:r>
              <a:rPr lang="en-US" sz="10080" b="1" kern="0" dirty="0">
                <a:solidFill>
                  <a:srgbClr val="3A6DAC"/>
                </a:solidFill>
                <a:latin typeface="Times New Roman" pitchFamily="18" charset="0"/>
                <a:cs typeface="Times New Roman" pitchFamily="18" charset="0"/>
              </a:rPr>
              <a:t>De manière Générale, il </a:t>
            </a:r>
            <a:r>
              <a:rPr lang="en-US" sz="10080" b="1" kern="0" dirty="0" err="1">
                <a:solidFill>
                  <a:srgbClr val="3A6DAC"/>
                </a:solidFill>
                <a:latin typeface="Times New Roman" pitchFamily="18" charset="0"/>
                <a:cs typeface="Times New Roman" pitchFamily="18" charset="0"/>
              </a:rPr>
              <a:t>existe</a:t>
            </a:r>
            <a:r>
              <a:rPr lang="en-US" sz="10080" b="1" kern="0" dirty="0">
                <a:solidFill>
                  <a:srgbClr val="3A6DAC"/>
                </a:solidFill>
                <a:latin typeface="Times New Roman" pitchFamily="18" charset="0"/>
                <a:cs typeface="Times New Roman" pitchFamily="18" charset="0"/>
              </a:rPr>
              <a:t> </a:t>
            </a:r>
            <a:r>
              <a:rPr lang="en-US" sz="10080" b="1" kern="0" dirty="0" err="1">
                <a:solidFill>
                  <a:srgbClr val="3A6DAC"/>
                </a:solidFill>
                <a:latin typeface="Times New Roman" pitchFamily="18" charset="0"/>
                <a:cs typeface="Times New Roman" pitchFamily="18" charset="0"/>
              </a:rPr>
              <a:t>une</a:t>
            </a:r>
            <a:r>
              <a:rPr lang="en-US" sz="10080" b="1" kern="0" dirty="0">
                <a:solidFill>
                  <a:srgbClr val="3A6DAC"/>
                </a:solidFill>
                <a:latin typeface="Times New Roman" pitchFamily="18" charset="0"/>
                <a:cs typeface="Times New Roman" pitchFamily="18" charset="0"/>
              </a:rPr>
              <a:t> </a:t>
            </a:r>
            <a:r>
              <a:rPr lang="en-US" sz="10080" b="1" kern="0" dirty="0" err="1">
                <a:solidFill>
                  <a:srgbClr val="3A6DAC"/>
                </a:solidFill>
                <a:latin typeface="Times New Roman" pitchFamily="18" charset="0"/>
                <a:cs typeface="Times New Roman" pitchFamily="18" charset="0"/>
              </a:rPr>
              <a:t>réelle</a:t>
            </a:r>
            <a:r>
              <a:rPr lang="en-US" sz="10080" b="1" kern="0" dirty="0">
                <a:solidFill>
                  <a:srgbClr val="3A6DAC"/>
                </a:solidFill>
                <a:latin typeface="Times New Roman" pitchFamily="18" charset="0"/>
                <a:cs typeface="Times New Roman" pitchFamily="18" charset="0"/>
              </a:rPr>
              <a:t> </a:t>
            </a:r>
            <a:r>
              <a:rPr lang="en-US" sz="10080" b="1" kern="0" dirty="0" err="1">
                <a:solidFill>
                  <a:srgbClr val="3A6DAC"/>
                </a:solidFill>
                <a:latin typeface="Times New Roman" pitchFamily="18" charset="0"/>
                <a:cs typeface="Times New Roman" pitchFamily="18" charset="0"/>
              </a:rPr>
              <a:t>Méconnaissance</a:t>
            </a:r>
            <a:r>
              <a:rPr lang="en-US" sz="10080" b="1" kern="0" dirty="0">
                <a:solidFill>
                  <a:srgbClr val="3A6DAC"/>
                </a:solidFill>
                <a:latin typeface="Times New Roman" pitchFamily="18" charset="0"/>
                <a:cs typeface="Times New Roman" pitchFamily="18" charset="0"/>
              </a:rPr>
              <a:t> de </a:t>
            </a:r>
            <a:r>
              <a:rPr lang="en-US" sz="10080" b="1" kern="0" dirty="0" err="1">
                <a:solidFill>
                  <a:srgbClr val="3A6DAC"/>
                </a:solidFill>
                <a:latin typeface="Times New Roman" pitchFamily="18" charset="0"/>
                <a:cs typeface="Times New Roman" pitchFamily="18" charset="0"/>
              </a:rPr>
              <a:t>l’allergie</a:t>
            </a:r>
            <a:r>
              <a:rPr lang="en-US" sz="10080" b="1" kern="0" dirty="0">
                <a:solidFill>
                  <a:srgbClr val="3A6DAC"/>
                </a:solidFill>
                <a:latin typeface="Times New Roman" pitchFamily="18" charset="0"/>
                <a:cs typeface="Times New Roman" pitchFamily="18" charset="0"/>
              </a:rPr>
              <a:t> et de </a:t>
            </a:r>
            <a:r>
              <a:rPr lang="en-US" sz="10080" b="1" kern="0" dirty="0" err="1">
                <a:solidFill>
                  <a:srgbClr val="3A6DAC"/>
                </a:solidFill>
                <a:latin typeface="Times New Roman" pitchFamily="18" charset="0"/>
                <a:cs typeface="Times New Roman" pitchFamily="18" charset="0"/>
              </a:rPr>
              <a:t>l’allergène</a:t>
            </a:r>
            <a:r>
              <a:rPr lang="en-US" sz="10080" b="1" kern="0" dirty="0">
                <a:solidFill>
                  <a:srgbClr val="3A6DAC"/>
                </a:solidFill>
                <a:latin typeface="Times New Roman" pitchFamily="18" charset="0"/>
                <a:cs typeface="Times New Roman" pitchFamily="18" charset="0"/>
              </a:rPr>
              <a:t> </a:t>
            </a:r>
            <a:r>
              <a:rPr lang="en-US" sz="10080" kern="0" dirty="0">
                <a:solidFill>
                  <a:srgbClr val="3A6DAC"/>
                </a:solidFill>
                <a:latin typeface="Times New Roman" pitchFamily="18" charset="0"/>
                <a:cs typeface="Times New Roman" pitchFamily="18" charset="0"/>
              </a:rPr>
              <a:t>de la part du patient </a:t>
            </a:r>
            <a:r>
              <a:rPr lang="en-US" sz="10080" kern="0" dirty="0" err="1">
                <a:solidFill>
                  <a:srgbClr val="3A6DAC"/>
                </a:solidFill>
                <a:latin typeface="Times New Roman" pitchFamily="18" charset="0"/>
                <a:cs typeface="Times New Roman" pitchFamily="18" charset="0"/>
              </a:rPr>
              <a:t>lui-même</a:t>
            </a:r>
            <a:r>
              <a:rPr lang="en-US" sz="10080" kern="0" dirty="0">
                <a:solidFill>
                  <a:srgbClr val="3A6DAC"/>
                </a:solidFill>
                <a:latin typeface="Times New Roman" pitchFamily="18" charset="0"/>
                <a:cs typeface="Times New Roman" pitchFamily="18" charset="0"/>
              </a:rPr>
              <a:t>, de </a:t>
            </a:r>
            <a:r>
              <a:rPr lang="en-US" sz="10080" kern="0" dirty="0" err="1">
                <a:solidFill>
                  <a:srgbClr val="3A6DAC"/>
                </a:solidFill>
                <a:latin typeface="Times New Roman" pitchFamily="18" charset="0"/>
                <a:cs typeface="Times New Roman" pitchFamily="18" charset="0"/>
              </a:rPr>
              <a:t>sa</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famille</a:t>
            </a:r>
            <a:r>
              <a:rPr lang="en-US" sz="10080" kern="0" dirty="0">
                <a:solidFill>
                  <a:srgbClr val="3A6DAC"/>
                </a:solidFill>
                <a:latin typeface="Times New Roman" pitchFamily="18" charset="0"/>
                <a:cs typeface="Times New Roman" pitchFamily="18" charset="0"/>
              </a:rPr>
              <a:t>, de </a:t>
            </a:r>
            <a:r>
              <a:rPr lang="en-US" sz="10080" kern="0" dirty="0" err="1">
                <a:solidFill>
                  <a:srgbClr val="3A6DAC"/>
                </a:solidFill>
                <a:latin typeface="Times New Roman" pitchFamily="18" charset="0"/>
                <a:cs typeface="Times New Roman" pitchFamily="18" charset="0"/>
              </a:rPr>
              <a:t>ses</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amis</a:t>
            </a:r>
            <a:r>
              <a:rPr lang="mr-IN" sz="10080" kern="0" dirty="0">
                <a:solidFill>
                  <a:srgbClr val="3A6DAC"/>
                </a:solidFill>
                <a:latin typeface="Times New Roman" pitchFamily="18" charset="0"/>
                <a:cs typeface="Times New Roman" pitchFamily="18" charset="0"/>
              </a:rPr>
              <a:t>…</a:t>
            </a:r>
            <a:endParaRPr lang="nl-BE" sz="8960" dirty="0">
              <a:solidFill>
                <a:srgbClr val="3A6DAC"/>
              </a:solidFill>
              <a:latin typeface="Times New Roman" pitchFamily="18" charset="0"/>
              <a:cs typeface="Times New Roman" pitchFamily="18" charset="0"/>
            </a:endParaRPr>
          </a:p>
          <a:p>
            <a:pPr lvl="1" algn="just"/>
            <a:endParaRPr lang="nl-BE" sz="8960" dirty="0">
              <a:solidFill>
                <a:srgbClr val="3A6DAC"/>
              </a:solidFill>
              <a:latin typeface="Times New Roman" pitchFamily="18" charset="0"/>
              <a:cs typeface="Times New Roman" pitchFamily="18" charset="0"/>
            </a:endParaRPr>
          </a:p>
          <a:p>
            <a:r>
              <a:rPr lang="en-US" sz="11200" dirty="0">
                <a:solidFill>
                  <a:srgbClr val="3A6DAC"/>
                </a:solidFill>
                <a:latin typeface="Times New Roman" pitchFamily="18" charset="0"/>
                <a:cs typeface="Times New Roman" pitchFamily="18" charset="0"/>
              </a:rPr>
              <a:t>Les </a:t>
            </a:r>
            <a:r>
              <a:rPr lang="en-US" sz="11200" dirty="0" err="1">
                <a:solidFill>
                  <a:srgbClr val="3A6DAC"/>
                </a:solidFill>
                <a:latin typeface="Times New Roman" pitchFamily="18" charset="0"/>
                <a:cs typeface="Times New Roman" pitchFamily="18" charset="0"/>
              </a:rPr>
              <a:t>signes</a:t>
            </a:r>
            <a:r>
              <a:rPr lang="en-US" sz="11200" dirty="0">
                <a:solidFill>
                  <a:srgbClr val="3A6DAC"/>
                </a:solidFill>
                <a:latin typeface="Times New Roman" pitchFamily="18" charset="0"/>
                <a:cs typeface="Times New Roman" pitchFamily="18" charset="0"/>
              </a:rPr>
              <a:t> </a:t>
            </a:r>
            <a:r>
              <a:rPr lang="en-US" sz="11200" dirty="0" err="1">
                <a:solidFill>
                  <a:srgbClr val="3A6DAC"/>
                </a:solidFill>
                <a:latin typeface="Times New Roman" pitchFamily="18" charset="0"/>
                <a:cs typeface="Times New Roman" pitchFamily="18" charset="0"/>
              </a:rPr>
              <a:t>cliniques</a:t>
            </a:r>
            <a:r>
              <a:rPr lang="en-US" sz="11200" dirty="0">
                <a:solidFill>
                  <a:srgbClr val="3A6DAC"/>
                </a:solidFill>
                <a:latin typeface="Times New Roman" pitchFamily="18" charset="0"/>
                <a:cs typeface="Times New Roman" pitchFamily="18" charset="0"/>
              </a:rPr>
              <a:t> </a:t>
            </a:r>
            <a:r>
              <a:rPr lang="en-US" sz="11200" dirty="0" err="1">
                <a:solidFill>
                  <a:srgbClr val="3A6DAC"/>
                </a:solidFill>
                <a:latin typeface="Times New Roman" pitchFamily="18" charset="0"/>
                <a:cs typeface="Times New Roman" pitchFamily="18" charset="0"/>
              </a:rPr>
              <a:t>apparaissent</a:t>
            </a:r>
            <a:r>
              <a:rPr lang="en-US" sz="11200" dirty="0">
                <a:solidFill>
                  <a:srgbClr val="3A6DAC"/>
                </a:solidFill>
                <a:latin typeface="Times New Roman" pitchFamily="18" charset="0"/>
                <a:cs typeface="Times New Roman" pitchFamily="18" charset="0"/>
              </a:rPr>
              <a:t> </a:t>
            </a:r>
            <a:r>
              <a:rPr lang="en-US" sz="11200" dirty="0" err="1">
                <a:solidFill>
                  <a:srgbClr val="3A6DAC"/>
                </a:solidFill>
                <a:latin typeface="Times New Roman" pitchFamily="18" charset="0"/>
                <a:cs typeface="Times New Roman" pitchFamily="18" charset="0"/>
              </a:rPr>
              <a:t>brutalement</a:t>
            </a:r>
            <a:r>
              <a:rPr lang="en-US" sz="11200" dirty="0">
                <a:solidFill>
                  <a:srgbClr val="3A6DAC"/>
                </a:solidFill>
                <a:latin typeface="Times New Roman" pitchFamily="18" charset="0"/>
                <a:cs typeface="Times New Roman" pitchFamily="18" charset="0"/>
              </a:rPr>
              <a:t> </a:t>
            </a:r>
            <a:r>
              <a:rPr lang="en-US" sz="11200" dirty="0" err="1">
                <a:solidFill>
                  <a:srgbClr val="3A6DAC"/>
                </a:solidFill>
                <a:latin typeface="Times New Roman" pitchFamily="18" charset="0"/>
                <a:cs typeface="Times New Roman" pitchFamily="18" charset="0"/>
              </a:rPr>
              <a:t>en</a:t>
            </a:r>
            <a:r>
              <a:rPr lang="en-US" sz="11200" dirty="0">
                <a:solidFill>
                  <a:srgbClr val="3A6DAC"/>
                </a:solidFill>
                <a:latin typeface="Times New Roman" pitchFamily="18" charset="0"/>
                <a:cs typeface="Times New Roman" pitchFamily="18" charset="0"/>
              </a:rPr>
              <a:t> general </a:t>
            </a:r>
            <a:r>
              <a:rPr lang="en-US" sz="11200" b="1" dirty="0" err="1">
                <a:solidFill>
                  <a:srgbClr val="3A6DAC"/>
                </a:solidFill>
                <a:latin typeface="Times New Roman" pitchFamily="18" charset="0"/>
                <a:cs typeface="Times New Roman" pitchFamily="18" charset="0"/>
              </a:rPr>
              <a:t>quelques</a:t>
            </a:r>
            <a:r>
              <a:rPr lang="en-US" sz="11200" b="1" dirty="0">
                <a:solidFill>
                  <a:srgbClr val="3A6DAC"/>
                </a:solidFill>
                <a:latin typeface="Times New Roman" pitchFamily="18" charset="0"/>
                <a:cs typeface="Times New Roman" pitchFamily="18" charset="0"/>
              </a:rPr>
              <a:t> minutes </a:t>
            </a:r>
            <a:r>
              <a:rPr lang="en-US" sz="11200" b="1" dirty="0" err="1">
                <a:solidFill>
                  <a:srgbClr val="3A6DAC"/>
                </a:solidFill>
                <a:latin typeface="Times New Roman" pitchFamily="18" charset="0"/>
                <a:cs typeface="Times New Roman" pitchFamily="18" charset="0"/>
              </a:rPr>
              <a:t>à</a:t>
            </a:r>
            <a:r>
              <a:rPr lang="en-US" sz="11200" b="1" dirty="0">
                <a:solidFill>
                  <a:srgbClr val="3A6DAC"/>
                </a:solidFill>
                <a:latin typeface="Times New Roman" pitchFamily="18" charset="0"/>
                <a:cs typeface="Times New Roman" pitchFamily="18" charset="0"/>
              </a:rPr>
              <a:t>  </a:t>
            </a:r>
            <a:r>
              <a:rPr lang="en-US" sz="11200" b="1" dirty="0" err="1">
                <a:solidFill>
                  <a:srgbClr val="3A6DAC"/>
                </a:solidFill>
                <a:latin typeface="Times New Roman" pitchFamily="18" charset="0"/>
                <a:cs typeface="Times New Roman" pitchFamily="18" charset="0"/>
              </a:rPr>
              <a:t>quelques</a:t>
            </a:r>
            <a:r>
              <a:rPr lang="en-US" sz="11200" b="1" dirty="0">
                <a:solidFill>
                  <a:srgbClr val="3A6DAC"/>
                </a:solidFill>
                <a:latin typeface="Times New Roman" pitchFamily="18" charset="0"/>
                <a:cs typeface="Times New Roman" pitchFamily="18" charset="0"/>
              </a:rPr>
              <a:t> </a:t>
            </a:r>
            <a:r>
              <a:rPr lang="en-US" sz="11200" b="1" dirty="0" err="1">
                <a:solidFill>
                  <a:srgbClr val="3A6DAC"/>
                </a:solidFill>
                <a:latin typeface="Times New Roman" pitchFamily="18" charset="0"/>
                <a:cs typeface="Times New Roman" pitchFamily="18" charset="0"/>
              </a:rPr>
              <a:t>heures</a:t>
            </a:r>
            <a:r>
              <a:rPr lang="en-US" sz="11200" b="1" dirty="0">
                <a:solidFill>
                  <a:srgbClr val="3A6DAC"/>
                </a:solidFill>
                <a:latin typeface="Times New Roman" pitchFamily="18" charset="0"/>
                <a:cs typeface="Times New Roman" pitchFamily="18" charset="0"/>
              </a:rPr>
              <a:t> </a:t>
            </a:r>
            <a:r>
              <a:rPr lang="en-US" sz="11200" dirty="0">
                <a:solidFill>
                  <a:srgbClr val="3A6DAC"/>
                </a:solidFill>
                <a:latin typeface="Times New Roman" pitchFamily="18" charset="0"/>
                <a:cs typeface="Times New Roman" pitchFamily="18" charset="0"/>
              </a:rPr>
              <a:t>après </a:t>
            </a:r>
            <a:r>
              <a:rPr lang="en-US" sz="11200" dirty="0" err="1">
                <a:solidFill>
                  <a:srgbClr val="3A6DAC"/>
                </a:solidFill>
                <a:latin typeface="Times New Roman" pitchFamily="18" charset="0"/>
                <a:cs typeface="Times New Roman" pitchFamily="18" charset="0"/>
              </a:rPr>
              <a:t>l’exposition</a:t>
            </a:r>
            <a:r>
              <a:rPr lang="en-US" sz="11200" dirty="0">
                <a:solidFill>
                  <a:srgbClr val="3A6DAC"/>
                </a:solidFill>
                <a:latin typeface="Times New Roman" pitchFamily="18" charset="0"/>
                <a:cs typeface="Times New Roman" pitchFamily="18" charset="0"/>
              </a:rPr>
              <a:t> </a:t>
            </a:r>
            <a:r>
              <a:rPr lang="en-US" sz="11200" dirty="0" err="1">
                <a:solidFill>
                  <a:srgbClr val="3A6DAC"/>
                </a:solidFill>
                <a:latin typeface="Times New Roman" pitchFamily="18" charset="0"/>
                <a:cs typeface="Times New Roman" pitchFamily="18" charset="0"/>
              </a:rPr>
              <a:t>à</a:t>
            </a:r>
            <a:r>
              <a:rPr lang="en-US" sz="11200" dirty="0">
                <a:solidFill>
                  <a:srgbClr val="3A6DAC"/>
                </a:solidFill>
                <a:latin typeface="Times New Roman" pitchFamily="18" charset="0"/>
                <a:cs typeface="Times New Roman" pitchFamily="18" charset="0"/>
              </a:rPr>
              <a:t> </a:t>
            </a:r>
            <a:r>
              <a:rPr lang="en-US" sz="11200" dirty="0" err="1">
                <a:solidFill>
                  <a:srgbClr val="3A6DAC"/>
                </a:solidFill>
                <a:latin typeface="Times New Roman" pitchFamily="18" charset="0"/>
                <a:cs typeface="Times New Roman" pitchFamily="18" charset="0"/>
              </a:rPr>
              <a:t>l’allergène</a:t>
            </a:r>
            <a:endParaRPr lang="en-US" sz="11200" dirty="0">
              <a:solidFill>
                <a:srgbClr val="3A6DAC"/>
              </a:solidFill>
              <a:latin typeface="Times New Roman" pitchFamily="18" charset="0"/>
              <a:cs typeface="Times New Roman" pitchFamily="18" charset="0"/>
            </a:endParaRPr>
          </a:p>
          <a:p>
            <a:r>
              <a:rPr lang="en-US" sz="11200" dirty="0" err="1">
                <a:solidFill>
                  <a:srgbClr val="3A6DAC"/>
                </a:solidFill>
                <a:latin typeface="Times New Roman" pitchFamily="18" charset="0"/>
                <a:cs typeface="Times New Roman" pitchFamily="18" charset="0"/>
              </a:rPr>
              <a:t>L’apparition</a:t>
            </a:r>
            <a:r>
              <a:rPr lang="en-US" sz="11200" dirty="0">
                <a:solidFill>
                  <a:srgbClr val="3A6DAC"/>
                </a:solidFill>
                <a:latin typeface="Times New Roman" pitchFamily="18" charset="0"/>
                <a:cs typeface="Times New Roman" pitchFamily="18" charset="0"/>
              </a:rPr>
              <a:t> des symptoms sera plus </a:t>
            </a:r>
            <a:r>
              <a:rPr lang="en-US" sz="11200" dirty="0" err="1">
                <a:solidFill>
                  <a:srgbClr val="3A6DAC"/>
                </a:solidFill>
                <a:latin typeface="Times New Roman" pitchFamily="18" charset="0"/>
                <a:cs typeface="Times New Roman" pitchFamily="18" charset="0"/>
              </a:rPr>
              <a:t>rapide</a:t>
            </a:r>
            <a:r>
              <a:rPr lang="en-US" sz="11200" dirty="0">
                <a:solidFill>
                  <a:srgbClr val="3A6DAC"/>
                </a:solidFill>
                <a:latin typeface="Times New Roman" pitchFamily="18" charset="0"/>
                <a:cs typeface="Times New Roman" pitchFamily="18" charset="0"/>
              </a:rPr>
              <a:t> pour les medicament </a:t>
            </a:r>
            <a:r>
              <a:rPr lang="en-US" sz="11200" dirty="0" err="1">
                <a:solidFill>
                  <a:srgbClr val="3A6DAC"/>
                </a:solidFill>
                <a:latin typeface="Times New Roman" pitchFamily="18" charset="0"/>
                <a:cs typeface="Times New Roman" pitchFamily="18" charset="0"/>
              </a:rPr>
              <a:t>en</a:t>
            </a:r>
            <a:r>
              <a:rPr lang="en-US" sz="11200" dirty="0">
                <a:solidFill>
                  <a:srgbClr val="3A6DAC"/>
                </a:solidFill>
                <a:latin typeface="Times New Roman" pitchFamily="18" charset="0"/>
                <a:cs typeface="Times New Roman" pitchFamily="18" charset="0"/>
              </a:rPr>
              <a:t> iv, les </a:t>
            </a:r>
            <a:r>
              <a:rPr lang="en-US" sz="11200" dirty="0" err="1">
                <a:solidFill>
                  <a:srgbClr val="3A6DAC"/>
                </a:solidFill>
                <a:latin typeface="Times New Roman" pitchFamily="18" charset="0"/>
                <a:cs typeface="Times New Roman" pitchFamily="18" charset="0"/>
              </a:rPr>
              <a:t>piqûres</a:t>
            </a:r>
            <a:r>
              <a:rPr lang="en-US" sz="11200" dirty="0">
                <a:solidFill>
                  <a:srgbClr val="3A6DAC"/>
                </a:solidFill>
                <a:latin typeface="Times New Roman" pitchFamily="18" charset="0"/>
                <a:cs typeface="Times New Roman" pitchFamily="18" charset="0"/>
              </a:rPr>
              <a:t> </a:t>
            </a:r>
            <a:r>
              <a:rPr lang="en-US" sz="11200" dirty="0" err="1">
                <a:solidFill>
                  <a:srgbClr val="3A6DAC"/>
                </a:solidFill>
                <a:latin typeface="Times New Roman" pitchFamily="18" charset="0"/>
                <a:cs typeface="Times New Roman" pitchFamily="18" charset="0"/>
              </a:rPr>
              <a:t>d’hymenopteres</a:t>
            </a:r>
            <a:r>
              <a:rPr lang="en-US" sz="11200" dirty="0">
                <a:solidFill>
                  <a:srgbClr val="3A6DAC"/>
                </a:solidFill>
                <a:latin typeface="Times New Roman" pitchFamily="18" charset="0"/>
                <a:cs typeface="Times New Roman" pitchFamily="18" charset="0"/>
              </a:rPr>
              <a:t> et </a:t>
            </a:r>
            <a:r>
              <a:rPr lang="en-US" sz="11200" dirty="0" err="1">
                <a:solidFill>
                  <a:srgbClr val="3A6DAC"/>
                </a:solidFill>
                <a:latin typeface="Times New Roman" pitchFamily="18" charset="0"/>
                <a:cs typeface="Times New Roman" pitchFamily="18" charset="0"/>
              </a:rPr>
              <a:t>certaines</a:t>
            </a:r>
            <a:r>
              <a:rPr lang="en-US" sz="11200" dirty="0">
                <a:solidFill>
                  <a:srgbClr val="3A6DAC"/>
                </a:solidFill>
                <a:latin typeface="Times New Roman" pitchFamily="18" charset="0"/>
                <a:cs typeface="Times New Roman" pitchFamily="18" charset="0"/>
              </a:rPr>
              <a:t> allergies </a:t>
            </a:r>
            <a:r>
              <a:rPr lang="en-US" sz="11200" dirty="0" err="1">
                <a:solidFill>
                  <a:srgbClr val="3A6DAC"/>
                </a:solidFill>
                <a:latin typeface="Times New Roman" pitchFamily="18" charset="0"/>
                <a:cs typeface="Times New Roman" pitchFamily="18" charset="0"/>
              </a:rPr>
              <a:t>alimentaires</a:t>
            </a:r>
            <a:r>
              <a:rPr lang="en-US" sz="11200" dirty="0">
                <a:solidFill>
                  <a:srgbClr val="3A6DAC"/>
                </a:solidFill>
                <a:latin typeface="Times New Roman" pitchFamily="18" charset="0"/>
                <a:cs typeface="Times New Roman" pitchFamily="18" charset="0"/>
              </a:rPr>
              <a:t>.</a:t>
            </a:r>
          </a:p>
          <a:p>
            <a:pPr lvl="1"/>
            <a:r>
              <a:rPr lang="en-US" sz="8960" dirty="0" err="1">
                <a:solidFill>
                  <a:srgbClr val="3A6DAC"/>
                </a:solidFill>
                <a:latin typeface="Times New Roman" pitchFamily="18" charset="0"/>
                <a:cs typeface="Times New Roman" pitchFamily="18" charset="0"/>
              </a:rPr>
              <a:t>Médicaments</a:t>
            </a:r>
            <a:r>
              <a:rPr lang="en-US" sz="8960" dirty="0">
                <a:solidFill>
                  <a:srgbClr val="3A6DAC"/>
                </a:solidFill>
                <a:latin typeface="Times New Roman" pitchFamily="18" charset="0"/>
                <a:cs typeface="Times New Roman" pitchFamily="18" charset="0"/>
              </a:rPr>
              <a:t> IV: 2 – 3 minutes; IM: 30 minutes</a:t>
            </a:r>
          </a:p>
          <a:p>
            <a:pPr lvl="1"/>
            <a:r>
              <a:rPr lang="en-US" sz="8960" dirty="0" err="1">
                <a:solidFill>
                  <a:srgbClr val="3A6DAC"/>
                </a:solidFill>
                <a:latin typeface="Times New Roman" pitchFamily="18" charset="0"/>
                <a:cs typeface="Times New Roman" pitchFamily="18" charset="0"/>
              </a:rPr>
              <a:t>Médicaments</a:t>
            </a:r>
            <a:r>
              <a:rPr lang="en-US" sz="8960" dirty="0">
                <a:solidFill>
                  <a:srgbClr val="3A6DAC"/>
                </a:solidFill>
                <a:latin typeface="Times New Roman" pitchFamily="18" charset="0"/>
                <a:cs typeface="Times New Roman" pitchFamily="18" charset="0"/>
              </a:rPr>
              <a:t> per </a:t>
            </a:r>
            <a:r>
              <a:rPr lang="en-US" sz="8960" dirty="0" err="1">
                <a:solidFill>
                  <a:srgbClr val="3A6DAC"/>
                </a:solidFill>
                <a:latin typeface="Times New Roman" pitchFamily="18" charset="0"/>
                <a:cs typeface="Times New Roman" pitchFamily="18" charset="0"/>
              </a:rPr>
              <a:t>os</a:t>
            </a:r>
            <a:r>
              <a:rPr lang="en-US" sz="8960" dirty="0">
                <a:solidFill>
                  <a:srgbClr val="3A6DAC"/>
                </a:solidFill>
                <a:latin typeface="Times New Roman" pitchFamily="18" charset="0"/>
                <a:cs typeface="Times New Roman" pitchFamily="18" charset="0"/>
              </a:rPr>
              <a:t>: 30 minutes – </a:t>
            </a:r>
            <a:r>
              <a:rPr lang="en-US" sz="8960" u="sng" dirty="0">
                <a:solidFill>
                  <a:srgbClr val="3A6DAC"/>
                </a:solidFill>
                <a:latin typeface="Times New Roman" pitchFamily="18" charset="0"/>
                <a:cs typeface="Times New Roman" pitchFamily="18" charset="0"/>
              </a:rPr>
              <a:t>2 </a:t>
            </a:r>
            <a:r>
              <a:rPr lang="en-US" sz="8960" u="sng" dirty="0" err="1">
                <a:solidFill>
                  <a:srgbClr val="3A6DAC"/>
                </a:solidFill>
                <a:latin typeface="Times New Roman" pitchFamily="18" charset="0"/>
                <a:cs typeface="Times New Roman" pitchFamily="18" charset="0"/>
              </a:rPr>
              <a:t>heures</a:t>
            </a:r>
            <a:endParaRPr lang="en-US" sz="8960" u="sng" dirty="0">
              <a:solidFill>
                <a:srgbClr val="3A6DAC"/>
              </a:solidFill>
              <a:latin typeface="Times New Roman" pitchFamily="18" charset="0"/>
              <a:cs typeface="Times New Roman" pitchFamily="18" charset="0"/>
            </a:endParaRPr>
          </a:p>
          <a:p>
            <a:pPr lvl="1"/>
            <a:r>
              <a:rPr lang="en-US" sz="8960" dirty="0" err="1">
                <a:solidFill>
                  <a:srgbClr val="3A6DAC"/>
                </a:solidFill>
                <a:latin typeface="Times New Roman" pitchFamily="18" charset="0"/>
                <a:cs typeface="Times New Roman" pitchFamily="18" charset="0"/>
              </a:rPr>
              <a:t>Piqure</a:t>
            </a:r>
            <a:r>
              <a:rPr lang="en-US" sz="8960" dirty="0">
                <a:solidFill>
                  <a:srgbClr val="3A6DAC"/>
                </a:solidFill>
                <a:latin typeface="Times New Roman" pitchFamily="18" charset="0"/>
                <a:cs typeface="Times New Roman" pitchFamily="18" charset="0"/>
              </a:rPr>
              <a:t> d’ </a:t>
            </a:r>
            <a:r>
              <a:rPr lang="en-US" sz="8960" dirty="0" err="1">
                <a:solidFill>
                  <a:srgbClr val="3A6DAC"/>
                </a:solidFill>
                <a:latin typeface="Times New Roman" pitchFamily="18" charset="0"/>
                <a:cs typeface="Times New Roman" pitchFamily="18" charset="0"/>
              </a:rPr>
              <a:t>Hyménoptère</a:t>
            </a:r>
            <a:r>
              <a:rPr lang="en-US" sz="8960" dirty="0">
                <a:solidFill>
                  <a:srgbClr val="3A6DAC"/>
                </a:solidFill>
                <a:latin typeface="Times New Roman" pitchFamily="18" charset="0"/>
                <a:cs typeface="Times New Roman" pitchFamily="18" charset="0"/>
              </a:rPr>
              <a:t>: 15 – 30 minutes</a:t>
            </a:r>
          </a:p>
          <a:p>
            <a:pPr lvl="1"/>
            <a:r>
              <a:rPr lang="en-US" sz="8960" dirty="0">
                <a:solidFill>
                  <a:srgbClr val="3A6DAC"/>
                </a:solidFill>
                <a:latin typeface="Times New Roman" pitchFamily="18" charset="0"/>
                <a:cs typeface="Times New Roman" pitchFamily="18" charset="0"/>
              </a:rPr>
              <a:t>Aliments: </a:t>
            </a:r>
            <a:r>
              <a:rPr lang="en-US" sz="8960" dirty="0" err="1">
                <a:solidFill>
                  <a:srgbClr val="3A6DAC"/>
                </a:solidFill>
                <a:latin typeface="Times New Roman" pitchFamily="18" charset="0"/>
                <a:cs typeface="Times New Roman" pitchFamily="18" charset="0"/>
              </a:rPr>
              <a:t>quelques</a:t>
            </a:r>
            <a:r>
              <a:rPr lang="en-US" sz="8960" dirty="0">
                <a:solidFill>
                  <a:srgbClr val="3A6DAC"/>
                </a:solidFill>
                <a:latin typeface="Times New Roman" pitchFamily="18" charset="0"/>
                <a:cs typeface="Times New Roman" pitchFamily="18" charset="0"/>
              </a:rPr>
              <a:t> minutes – </a:t>
            </a:r>
            <a:r>
              <a:rPr lang="en-US" sz="8960" u="sng" dirty="0">
                <a:solidFill>
                  <a:srgbClr val="3A6DAC"/>
                </a:solidFill>
                <a:latin typeface="Times New Roman" pitchFamily="18" charset="0"/>
                <a:cs typeface="Times New Roman" pitchFamily="18" charset="0"/>
              </a:rPr>
              <a:t>4 </a:t>
            </a:r>
            <a:r>
              <a:rPr lang="en-US" sz="8960" u="sng" dirty="0" err="1">
                <a:solidFill>
                  <a:srgbClr val="3A6DAC"/>
                </a:solidFill>
                <a:latin typeface="Times New Roman" pitchFamily="18" charset="0"/>
                <a:cs typeface="Times New Roman" pitchFamily="18" charset="0"/>
              </a:rPr>
              <a:t>heures</a:t>
            </a:r>
            <a:endParaRPr lang="en-US" sz="8960" b="0" u="sng" dirty="0">
              <a:solidFill>
                <a:srgbClr val="3A6DAC"/>
              </a:solidFill>
              <a:latin typeface="Times New Roman" pitchFamily="18" charset="0"/>
              <a:cs typeface="Times New Roman" pitchFamily="18" charset="0"/>
            </a:endParaRPr>
          </a:p>
          <a:p>
            <a:pPr lvl="1"/>
            <a:endParaRPr lang="en-US" sz="8960" b="0" u="none" dirty="0">
              <a:solidFill>
                <a:srgbClr val="3A6DAC"/>
              </a:solidFill>
              <a:latin typeface="Times New Roman" pitchFamily="18" charset="0"/>
              <a:cs typeface="Times New Roman" pitchFamily="18" charset="0"/>
            </a:endParaRPr>
          </a:p>
          <a:p>
            <a:pPr lvl="0"/>
            <a:r>
              <a:rPr lang="en-US" sz="8960" b="0" u="none" dirty="0">
                <a:solidFill>
                  <a:srgbClr val="3A6DAC"/>
                </a:solidFill>
                <a:latin typeface="Times New Roman" pitchFamily="18" charset="0"/>
                <a:cs typeface="Times New Roman" pitchFamily="18" charset="0"/>
              </a:rPr>
              <a:t>Dans </a:t>
            </a:r>
            <a:r>
              <a:rPr lang="en-US" sz="8960" b="0" u="none" dirty="0" err="1">
                <a:solidFill>
                  <a:srgbClr val="3A6DAC"/>
                </a:solidFill>
                <a:latin typeface="Times New Roman" pitchFamily="18" charset="0"/>
                <a:cs typeface="Times New Roman" pitchFamily="18" charset="0"/>
              </a:rPr>
              <a:t>certains</a:t>
            </a:r>
            <a:r>
              <a:rPr lang="en-US" sz="8960" b="0" u="none" dirty="0">
                <a:solidFill>
                  <a:srgbClr val="3A6DAC"/>
                </a:solidFill>
                <a:latin typeface="Times New Roman" pitchFamily="18" charset="0"/>
                <a:cs typeface="Times New Roman" pitchFamily="18" charset="0"/>
              </a:rPr>
              <a:t> </a:t>
            </a:r>
            <a:r>
              <a:rPr lang="en-US" sz="8960" b="0" u="none" dirty="0" err="1">
                <a:solidFill>
                  <a:srgbClr val="3A6DAC"/>
                </a:solidFill>
                <a:latin typeface="Times New Roman" pitchFamily="18" charset="0"/>
                <a:cs typeface="Times New Roman" pitchFamily="18" charset="0"/>
              </a:rPr>
              <a:t>cas</a:t>
            </a:r>
            <a:r>
              <a:rPr lang="en-US" sz="8960" b="0" u="none" dirty="0">
                <a:solidFill>
                  <a:srgbClr val="3A6DAC"/>
                </a:solidFill>
                <a:latin typeface="Times New Roman" pitchFamily="18" charset="0"/>
                <a:cs typeface="Times New Roman" pitchFamily="18" charset="0"/>
              </a:rPr>
              <a:t>, </a:t>
            </a:r>
            <a:r>
              <a:rPr lang="en-US" sz="8960" b="0" u="none" dirty="0" err="1">
                <a:solidFill>
                  <a:srgbClr val="3A6DAC"/>
                </a:solidFill>
                <a:latin typeface="Times New Roman" pitchFamily="18" charset="0"/>
                <a:cs typeface="Times New Roman" pitchFamily="18" charset="0"/>
              </a:rPr>
              <a:t>l’allergie</a:t>
            </a:r>
            <a:r>
              <a:rPr lang="en-US" sz="8960" b="0" u="none" dirty="0">
                <a:solidFill>
                  <a:srgbClr val="3A6DAC"/>
                </a:solidFill>
                <a:latin typeface="Times New Roman" pitchFamily="18" charset="0"/>
                <a:cs typeface="Times New Roman" pitchFamily="18" charset="0"/>
              </a:rPr>
              <a:t> </a:t>
            </a:r>
            <a:r>
              <a:rPr lang="en-US" sz="8960" b="0" u="none" dirty="0" err="1">
                <a:solidFill>
                  <a:srgbClr val="3A6DAC"/>
                </a:solidFill>
                <a:latin typeface="Times New Roman" pitchFamily="18" charset="0"/>
                <a:cs typeface="Times New Roman" pitchFamily="18" charset="0"/>
              </a:rPr>
              <a:t>est</a:t>
            </a:r>
            <a:r>
              <a:rPr lang="en-US" sz="8960" b="0" u="none" dirty="0">
                <a:solidFill>
                  <a:srgbClr val="3A6DAC"/>
                </a:solidFill>
                <a:latin typeface="Times New Roman" pitchFamily="18" charset="0"/>
                <a:cs typeface="Times New Roman" pitchFamily="18" charset="0"/>
              </a:rPr>
              <a:t> </a:t>
            </a:r>
            <a:r>
              <a:rPr lang="en-US" sz="8960" b="0" u="none" dirty="0" err="1">
                <a:solidFill>
                  <a:srgbClr val="3A6DAC"/>
                </a:solidFill>
                <a:latin typeface="Times New Roman" pitchFamily="18" charset="0"/>
                <a:cs typeface="Times New Roman" pitchFamily="18" charset="0"/>
              </a:rPr>
              <a:t>favorisée</a:t>
            </a:r>
            <a:r>
              <a:rPr lang="en-US" sz="8960" b="0" u="none" dirty="0">
                <a:solidFill>
                  <a:srgbClr val="3A6DAC"/>
                </a:solidFill>
                <a:latin typeface="Times New Roman" pitchFamily="18" charset="0"/>
                <a:cs typeface="Times New Roman" pitchFamily="18" charset="0"/>
              </a:rPr>
              <a:t> par la presence de </a:t>
            </a:r>
            <a:r>
              <a:rPr lang="en-US" sz="8960" b="1" dirty="0" err="1">
                <a:solidFill>
                  <a:srgbClr val="3A6DAC"/>
                </a:solidFill>
                <a:latin typeface="Times New Roman" pitchFamily="18" charset="0"/>
                <a:cs typeface="Times New Roman" pitchFamily="18" charset="0"/>
              </a:rPr>
              <a:t>Cofacteurs</a:t>
            </a:r>
            <a:r>
              <a:rPr lang="en-US" sz="8960" b="1" dirty="0">
                <a:solidFill>
                  <a:srgbClr val="3A6DAC"/>
                </a:solidFill>
                <a:latin typeface="Times New Roman" pitchFamily="18" charset="0"/>
                <a:cs typeface="Times New Roman" pitchFamily="18" charset="0"/>
              </a:rPr>
              <a:t> et ne </a:t>
            </a:r>
            <a:r>
              <a:rPr lang="en-US" sz="8960" b="1" dirty="0" err="1">
                <a:solidFill>
                  <a:srgbClr val="3A6DAC"/>
                </a:solidFill>
                <a:latin typeface="Times New Roman" pitchFamily="18" charset="0"/>
                <a:cs typeface="Times New Roman" pitchFamily="18" charset="0"/>
              </a:rPr>
              <a:t>survient</a:t>
            </a:r>
            <a:r>
              <a:rPr lang="en-US" sz="8960" b="1" dirty="0">
                <a:solidFill>
                  <a:srgbClr val="3A6DAC"/>
                </a:solidFill>
                <a:latin typeface="Times New Roman" pitchFamily="18" charset="0"/>
                <a:cs typeface="Times New Roman" pitchFamily="18" charset="0"/>
              </a:rPr>
              <a:t> pas </a:t>
            </a:r>
            <a:r>
              <a:rPr lang="en-US" sz="8960" b="1" dirty="0" err="1">
                <a:solidFill>
                  <a:srgbClr val="3A6DAC"/>
                </a:solidFill>
                <a:latin typeface="Times New Roman" pitchFamily="18" charset="0"/>
                <a:cs typeface="Times New Roman" pitchFamily="18" charset="0"/>
              </a:rPr>
              <a:t>lorsque</a:t>
            </a:r>
            <a:r>
              <a:rPr lang="en-US" sz="8960" b="1" dirty="0">
                <a:solidFill>
                  <a:srgbClr val="3A6DAC"/>
                </a:solidFill>
                <a:latin typeface="Times New Roman" pitchFamily="18" charset="0"/>
                <a:cs typeface="Times New Roman" pitchFamily="18" charset="0"/>
              </a:rPr>
              <a:t> </a:t>
            </a:r>
            <a:r>
              <a:rPr lang="en-US" sz="8960" b="1" dirty="0" err="1">
                <a:solidFill>
                  <a:srgbClr val="3A6DAC"/>
                </a:solidFill>
                <a:latin typeface="Times New Roman" pitchFamily="18" charset="0"/>
                <a:cs typeface="Times New Roman" pitchFamily="18" charset="0"/>
              </a:rPr>
              <a:t>ce</a:t>
            </a:r>
            <a:r>
              <a:rPr lang="en-US" sz="8960" b="1" dirty="0">
                <a:solidFill>
                  <a:srgbClr val="3A6DAC"/>
                </a:solidFill>
                <a:latin typeface="Times New Roman" pitchFamily="18" charset="0"/>
                <a:cs typeface="Times New Roman" pitchFamily="18" charset="0"/>
              </a:rPr>
              <a:t> </a:t>
            </a:r>
            <a:r>
              <a:rPr lang="en-US" sz="8960" b="1" dirty="0" err="1">
                <a:solidFill>
                  <a:srgbClr val="3A6DAC"/>
                </a:solidFill>
                <a:latin typeface="Times New Roman" pitchFamily="18" charset="0"/>
                <a:cs typeface="Times New Roman" pitchFamily="18" charset="0"/>
              </a:rPr>
              <a:t>cofacteur</a:t>
            </a:r>
            <a:r>
              <a:rPr lang="en-US" sz="8960" b="1" dirty="0">
                <a:solidFill>
                  <a:srgbClr val="3A6DAC"/>
                </a:solidFill>
                <a:latin typeface="Times New Roman" pitchFamily="18" charset="0"/>
                <a:cs typeface="Times New Roman" pitchFamily="18" charset="0"/>
              </a:rPr>
              <a:t> </a:t>
            </a:r>
            <a:r>
              <a:rPr lang="en-US" sz="8960" b="1" dirty="0" err="1">
                <a:solidFill>
                  <a:srgbClr val="3A6DAC"/>
                </a:solidFill>
                <a:latin typeface="Times New Roman" pitchFamily="18" charset="0"/>
                <a:cs typeface="Times New Roman" pitchFamily="18" charset="0"/>
              </a:rPr>
              <a:t>n’est</a:t>
            </a:r>
            <a:r>
              <a:rPr lang="en-US" sz="8960" b="1" dirty="0">
                <a:solidFill>
                  <a:srgbClr val="3A6DAC"/>
                </a:solidFill>
                <a:latin typeface="Times New Roman" pitchFamily="18" charset="0"/>
                <a:cs typeface="Times New Roman" pitchFamily="18" charset="0"/>
              </a:rPr>
              <a:t> pas present</a:t>
            </a:r>
          </a:p>
          <a:p>
            <a:pPr lvl="0"/>
            <a:r>
              <a:rPr lang="en-US" sz="8960" b="1" dirty="0" err="1">
                <a:solidFill>
                  <a:srgbClr val="3A6DAC"/>
                </a:solidFill>
                <a:latin typeface="Times New Roman" pitchFamily="18" charset="0"/>
                <a:cs typeface="Times New Roman" pitchFamily="18" charset="0"/>
              </a:rPr>
              <a:t>Ainsi</a:t>
            </a:r>
            <a:r>
              <a:rPr lang="en-US" sz="8960" b="1" dirty="0">
                <a:solidFill>
                  <a:srgbClr val="3A6DAC"/>
                </a:solidFill>
                <a:latin typeface="Times New Roman" pitchFamily="18" charset="0"/>
                <a:cs typeface="Times New Roman" pitchFamily="18" charset="0"/>
              </a:rPr>
              <a:t>, </a:t>
            </a:r>
            <a:r>
              <a:rPr lang="en-US" sz="8960" b="1" dirty="0" err="1">
                <a:solidFill>
                  <a:srgbClr val="3A6DAC"/>
                </a:solidFill>
                <a:latin typeface="Times New Roman" pitchFamily="18" charset="0"/>
                <a:cs typeface="Times New Roman" pitchFamily="18" charset="0"/>
              </a:rPr>
              <a:t>lors</a:t>
            </a:r>
            <a:r>
              <a:rPr lang="en-US" sz="8960" b="1" dirty="0">
                <a:solidFill>
                  <a:srgbClr val="3A6DAC"/>
                </a:solidFill>
                <a:latin typeface="Times New Roman" pitchFamily="18" charset="0"/>
                <a:cs typeface="Times New Roman" pitchFamily="18" charset="0"/>
              </a:rPr>
              <a:t> de </a:t>
            </a:r>
            <a:r>
              <a:rPr lang="en-US" sz="8960" b="1" dirty="0" err="1">
                <a:solidFill>
                  <a:srgbClr val="3A6DAC"/>
                </a:solidFill>
                <a:latin typeface="Times New Roman" pitchFamily="18" charset="0"/>
                <a:cs typeface="Times New Roman" pitchFamily="18" charset="0"/>
              </a:rPr>
              <a:t>l’anamène</a:t>
            </a:r>
            <a:r>
              <a:rPr lang="en-US" sz="8960" b="1" dirty="0">
                <a:solidFill>
                  <a:srgbClr val="3A6DAC"/>
                </a:solidFill>
                <a:latin typeface="Times New Roman" pitchFamily="18" charset="0"/>
                <a:cs typeface="Times New Roman" pitchFamily="18" charset="0"/>
              </a:rPr>
              <a:t>, on note la presence de </a:t>
            </a:r>
            <a:r>
              <a:rPr lang="en-US" sz="8960" b="1" dirty="0" err="1">
                <a:solidFill>
                  <a:srgbClr val="3A6DAC"/>
                </a:solidFill>
                <a:latin typeface="Times New Roman" pitchFamily="18" charset="0"/>
                <a:cs typeface="Times New Roman" pitchFamily="18" charset="0"/>
              </a:rPr>
              <a:t>cofacteurs</a:t>
            </a:r>
            <a:r>
              <a:rPr lang="en-US" sz="8960" b="1" dirty="0">
                <a:solidFill>
                  <a:srgbClr val="3A6DAC"/>
                </a:solidFill>
                <a:latin typeface="Times New Roman" pitchFamily="18" charset="0"/>
                <a:cs typeface="Times New Roman" pitchFamily="18" charset="0"/>
              </a:rPr>
              <a:t> </a:t>
            </a:r>
            <a:r>
              <a:rPr lang="en-US" sz="8960" b="1" dirty="0" err="1">
                <a:solidFill>
                  <a:srgbClr val="3A6DAC"/>
                </a:solidFill>
                <a:latin typeface="Times New Roman" pitchFamily="18" charset="0"/>
                <a:cs typeface="Times New Roman" pitchFamily="18" charset="0"/>
              </a:rPr>
              <a:t>tels</a:t>
            </a:r>
            <a:r>
              <a:rPr lang="en-US" sz="8960" b="1" dirty="0">
                <a:solidFill>
                  <a:srgbClr val="3A6DAC"/>
                </a:solidFill>
                <a:latin typeface="Times New Roman" pitchFamily="18" charset="0"/>
                <a:cs typeface="Times New Roman" pitchFamily="18" charset="0"/>
              </a:rPr>
              <a:t> que l’</a:t>
            </a:r>
            <a:r>
              <a:rPr lang="en-US" sz="8960" dirty="0">
                <a:solidFill>
                  <a:srgbClr val="3A6DAC"/>
                </a:solidFill>
                <a:latin typeface="Times New Roman" pitchFamily="18" charset="0"/>
                <a:cs typeface="Times New Roman" pitchFamily="18" charset="0"/>
              </a:rPr>
              <a:t> effort physique, la </a:t>
            </a:r>
            <a:r>
              <a:rPr lang="en-US" sz="8960" dirty="0" err="1">
                <a:solidFill>
                  <a:srgbClr val="3A6DAC"/>
                </a:solidFill>
                <a:latin typeface="Times New Roman" pitchFamily="18" charset="0"/>
                <a:cs typeface="Times New Roman" pitchFamily="18" charset="0"/>
              </a:rPr>
              <a:t>prise</a:t>
            </a:r>
            <a:r>
              <a:rPr lang="en-US" sz="8960" dirty="0">
                <a:solidFill>
                  <a:srgbClr val="3A6DAC"/>
                </a:solidFill>
                <a:latin typeface="Times New Roman" pitchFamily="18" charset="0"/>
                <a:cs typeface="Times New Roman" pitchFamily="18" charset="0"/>
              </a:rPr>
              <a:t> </a:t>
            </a:r>
            <a:r>
              <a:rPr lang="en-US" sz="8960" dirty="0" err="1">
                <a:solidFill>
                  <a:srgbClr val="3A6DAC"/>
                </a:solidFill>
                <a:latin typeface="Times New Roman" pitchFamily="18" charset="0"/>
                <a:cs typeface="Times New Roman" pitchFamily="18" charset="0"/>
              </a:rPr>
              <a:t>d’alcool</a:t>
            </a:r>
            <a:r>
              <a:rPr lang="en-US" sz="8960" dirty="0">
                <a:solidFill>
                  <a:srgbClr val="3A6DAC"/>
                </a:solidFill>
                <a:latin typeface="Times New Roman" pitchFamily="18" charset="0"/>
                <a:cs typeface="Times New Roman" pitchFamily="18" charset="0"/>
              </a:rPr>
              <a:t>, de </a:t>
            </a:r>
            <a:r>
              <a:rPr lang="en-US" sz="8960" dirty="0" err="1">
                <a:solidFill>
                  <a:srgbClr val="3A6DAC"/>
                </a:solidFill>
                <a:latin typeface="Times New Roman" pitchFamily="18" charset="0"/>
                <a:cs typeface="Times New Roman" pitchFamily="18" charset="0"/>
              </a:rPr>
              <a:t>médicaments</a:t>
            </a:r>
            <a:r>
              <a:rPr lang="en-US" sz="8960" dirty="0">
                <a:solidFill>
                  <a:srgbClr val="3A6DAC"/>
                </a:solidFill>
                <a:latin typeface="Times New Roman" pitchFamily="18" charset="0"/>
                <a:cs typeface="Times New Roman" pitchFamily="18" charset="0"/>
              </a:rPr>
              <a:t> (AINS), </a:t>
            </a:r>
            <a:r>
              <a:rPr lang="en-US" sz="8960" dirty="0" err="1">
                <a:solidFill>
                  <a:srgbClr val="3A6DAC"/>
                </a:solidFill>
                <a:latin typeface="Times New Roman" pitchFamily="18" charset="0"/>
                <a:cs typeface="Times New Roman" pitchFamily="18" charset="0"/>
              </a:rPr>
              <a:t>une</a:t>
            </a:r>
            <a:r>
              <a:rPr lang="en-US" sz="8960" dirty="0">
                <a:solidFill>
                  <a:srgbClr val="3A6DAC"/>
                </a:solidFill>
                <a:latin typeface="Times New Roman" pitchFamily="18" charset="0"/>
                <a:cs typeface="Times New Roman" pitchFamily="18" charset="0"/>
              </a:rPr>
              <a:t> infection </a:t>
            </a:r>
            <a:r>
              <a:rPr lang="en-US" sz="8960" dirty="0" err="1">
                <a:solidFill>
                  <a:srgbClr val="3A6DAC"/>
                </a:solidFill>
                <a:latin typeface="Times New Roman" pitchFamily="18" charset="0"/>
                <a:cs typeface="Times New Roman" pitchFamily="18" charset="0"/>
              </a:rPr>
              <a:t>virale</a:t>
            </a:r>
            <a:endParaRPr lang="en-US" sz="8960" dirty="0">
              <a:solidFill>
                <a:srgbClr val="3A6DAC"/>
              </a:solidFill>
              <a:latin typeface="Times New Roman" pitchFamily="18" charset="0"/>
              <a:cs typeface="Times New Roman" pitchFamily="18" charset="0"/>
            </a:endParaRPr>
          </a:p>
          <a:p>
            <a:endParaRPr lang="fr-FR" dirty="0"/>
          </a:p>
          <a:p>
            <a:r>
              <a:rPr lang="fr-FR" dirty="0"/>
              <a:t>De plus, viennent se surajouter des pathologies qui miment l’</a:t>
            </a:r>
            <a:r>
              <a:rPr lang="fr-FR" sz="1200" kern="1200" dirty="0">
                <a:solidFill>
                  <a:schemeClr val="tx1"/>
                </a:solidFill>
                <a:effectLst/>
                <a:latin typeface="+mn-lt"/>
                <a:ea typeface="+mn-ea"/>
                <a:cs typeface="+mn-cs"/>
              </a:rPr>
              <a:t>Hypersensibilité et qui sont liées </a:t>
            </a:r>
            <a:r>
              <a:rPr lang="fr-FR" sz="1200" kern="1200" dirty="0" err="1">
                <a:solidFill>
                  <a:schemeClr val="tx1"/>
                </a:solidFill>
                <a:effectLst/>
                <a:latin typeface="+mn-lt"/>
                <a:ea typeface="+mn-ea"/>
                <a:cs typeface="+mn-cs"/>
              </a:rPr>
              <a:t>notament</a:t>
            </a:r>
            <a:r>
              <a:rPr lang="fr-FR" sz="1200" kern="1200" dirty="0">
                <a:solidFill>
                  <a:schemeClr val="tx1"/>
                </a:solidFill>
                <a:effectLst/>
                <a:latin typeface="+mn-lt"/>
                <a:ea typeface="+mn-ea"/>
                <a:cs typeface="+mn-cs"/>
              </a:rPr>
              <a:t> à la toxicité alimentaire.</a:t>
            </a:r>
          </a:p>
          <a:p>
            <a:r>
              <a:rPr lang="fr-FR" sz="1200" kern="1200" dirty="0">
                <a:solidFill>
                  <a:schemeClr val="tx1"/>
                </a:solidFill>
                <a:effectLst/>
                <a:latin typeface="+mn-lt"/>
                <a:ea typeface="+mn-ea"/>
                <a:cs typeface="+mn-cs"/>
              </a:rPr>
              <a:t>Ou liée à un effet pharmacologique…</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4</a:t>
            </a:fld>
            <a:endParaRPr lang="fr-FR"/>
          </a:p>
        </p:txBody>
      </p:sp>
    </p:spTree>
    <p:extLst>
      <p:ext uri="{BB962C8B-B14F-4D97-AF65-F5344CB8AC3E}">
        <p14:creationId xmlns:p14="http://schemas.microsoft.com/office/powerpoint/2010/main" val="376232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0" indent="0" algn="just">
              <a:buFont typeface="Arial" panose="020B0604020202020204" pitchFamily="34" charset="0"/>
              <a:buNone/>
            </a:pPr>
            <a:r>
              <a:rPr lang="fr-BE" sz="11500" kern="0" dirty="0">
                <a:solidFill>
                  <a:srgbClr val="3A6DAC"/>
                </a:solidFill>
                <a:latin typeface="Times New Roman" pitchFamily="18" charset="0"/>
                <a:cs typeface="Times New Roman" pitchFamily="18" charset="0"/>
              </a:rPr>
              <a:t>Imaginant les difficultés au sein même de notre institution universitaire, nous avons voulu réaliser un constat de la situation de notre service d’urgence il y a quelques années.</a:t>
            </a:r>
          </a:p>
          <a:p>
            <a:pPr marL="0" lvl="0" indent="0" algn="just">
              <a:buFont typeface="Arial" panose="020B0604020202020204" pitchFamily="34" charset="0"/>
              <a:buNone/>
            </a:pPr>
            <a:r>
              <a:rPr lang="fr-BE" sz="11500" kern="0" dirty="0">
                <a:solidFill>
                  <a:srgbClr val="3A6DAC"/>
                </a:solidFill>
                <a:latin typeface="Times New Roman" pitchFamily="18" charset="0"/>
                <a:cs typeface="Times New Roman" pitchFamily="18" charset="0"/>
              </a:rPr>
              <a:t>Le constat était absolument édifiant…</a:t>
            </a:r>
          </a:p>
          <a:p>
            <a:pPr marL="0" lvl="0" indent="0" algn="just">
              <a:buFont typeface="Arial" panose="020B0604020202020204" pitchFamily="34" charset="0"/>
              <a:buNone/>
            </a:pPr>
            <a:endParaRPr lang="fr-BE" sz="11500" kern="0" dirty="0">
              <a:solidFill>
                <a:srgbClr val="3A6DAC"/>
              </a:solidFill>
              <a:latin typeface="Times New Roman" pitchFamily="18" charset="0"/>
              <a:cs typeface="Times New Roman" pitchFamily="18" charset="0"/>
            </a:endParaRPr>
          </a:p>
          <a:p>
            <a:pPr marL="0" lvl="0" indent="0" algn="just">
              <a:buFont typeface="Arial" panose="020B0604020202020204" pitchFamily="34" charset="0"/>
              <a:buNone/>
            </a:pPr>
            <a:r>
              <a:rPr lang="fr-BE" sz="11500" kern="0" dirty="0">
                <a:solidFill>
                  <a:srgbClr val="3A6DAC"/>
                </a:solidFill>
                <a:latin typeface="Times New Roman" pitchFamily="18" charset="0"/>
                <a:cs typeface="Times New Roman" pitchFamily="18" charset="0"/>
              </a:rPr>
              <a:t>Les demandes de biologie en urgence  pour des suspicions d’anaphylaxie n’incluaient que rarement des analyses d’</a:t>
            </a:r>
            <a:r>
              <a:rPr lang="fr-BE" sz="11500" kern="0" dirty="0" err="1">
                <a:solidFill>
                  <a:srgbClr val="3A6DAC"/>
                </a:solidFill>
                <a:latin typeface="Times New Roman" pitchFamily="18" charset="0"/>
                <a:cs typeface="Times New Roman" pitchFamily="18" charset="0"/>
              </a:rPr>
              <a:t>allergo</a:t>
            </a:r>
            <a:endParaRPr lang="fr-BE" sz="11500" kern="0" dirty="0">
              <a:solidFill>
                <a:srgbClr val="3A6DAC"/>
              </a:solidFill>
              <a:latin typeface="Times New Roman" pitchFamily="18" charset="0"/>
              <a:ea typeface="+mn-ea"/>
              <a:cs typeface="Times New Roman" pitchFamily="18" charset="0"/>
            </a:endParaRPr>
          </a:p>
          <a:p>
            <a:pPr marL="0" lvl="0" indent="0" algn="just">
              <a:buFont typeface="Arial" panose="020B0604020202020204" pitchFamily="34" charset="0"/>
              <a:buNone/>
            </a:pPr>
            <a:endParaRPr lang="fr-BE" sz="11500" kern="0" dirty="0">
              <a:solidFill>
                <a:srgbClr val="3A6DAC"/>
              </a:solidFill>
              <a:latin typeface="Times New Roman" pitchFamily="18" charset="0"/>
              <a:ea typeface="+mn-ea"/>
              <a:cs typeface="Times New Roman" pitchFamily="18" charset="0"/>
            </a:endParaRPr>
          </a:p>
          <a:p>
            <a:pPr marL="0" lvl="0" indent="0" algn="just">
              <a:buFont typeface="Arial" panose="020B0604020202020204" pitchFamily="34" charset="0"/>
              <a:buNone/>
            </a:pPr>
            <a:r>
              <a:rPr lang="fr-BE" sz="11500" kern="0" dirty="0">
                <a:solidFill>
                  <a:srgbClr val="3A6DAC"/>
                </a:solidFill>
                <a:latin typeface="Times New Roman" pitchFamily="18" charset="0"/>
                <a:ea typeface="ＭＳ Ｐゴシック" charset="0"/>
                <a:cs typeface="Times New Roman" pitchFamily="18" charset="0"/>
              </a:rPr>
              <a:t>A la sortie des urgences, la prescription de stylo auto-injecteur d’</a:t>
            </a:r>
            <a:r>
              <a:rPr lang="fr-BE" sz="11500" kern="0" dirty="0" err="1">
                <a:solidFill>
                  <a:srgbClr val="3A6DAC"/>
                </a:solidFill>
                <a:latin typeface="Times New Roman" pitchFamily="18" charset="0"/>
                <a:ea typeface="ＭＳ Ｐゴシック" charset="0"/>
                <a:cs typeface="Times New Roman" pitchFamily="18" charset="0"/>
              </a:rPr>
              <a:t>adrénaline</a:t>
            </a:r>
            <a:r>
              <a:rPr lang="fr-BE" sz="11500" kern="0" dirty="0">
                <a:solidFill>
                  <a:srgbClr val="3A6DAC"/>
                </a:solidFill>
                <a:latin typeface="Times New Roman" pitchFamily="18" charset="0"/>
                <a:ea typeface="ＭＳ Ｐゴシック" charset="0"/>
                <a:cs typeface="Times New Roman" pitchFamily="18" charset="0"/>
              </a:rPr>
              <a:t> était  insuffisante</a:t>
            </a:r>
          </a:p>
          <a:p>
            <a:pPr marL="0" lvl="0" indent="0" algn="just">
              <a:buFont typeface="Arial" panose="020B0604020202020204" pitchFamily="34" charset="0"/>
              <a:buNone/>
            </a:pPr>
            <a:r>
              <a:rPr lang="fr-BE" sz="10700" kern="0" dirty="0">
                <a:solidFill>
                  <a:srgbClr val="3A6DAC"/>
                </a:solidFill>
                <a:latin typeface="Times New Roman" pitchFamily="18" charset="0"/>
                <a:cs typeface="Times New Roman" pitchFamily="18" charset="0"/>
              </a:rPr>
              <a:t>Il n’y avait  pas ou peu d’éducation thérapeutique</a:t>
            </a:r>
          </a:p>
          <a:p>
            <a:pPr marL="0" lvl="0" indent="0" algn="just">
              <a:buFont typeface="Arial" panose="020B0604020202020204" pitchFamily="34" charset="0"/>
              <a:buNone/>
            </a:pPr>
            <a:r>
              <a:rPr lang="fr-BE" sz="10700" kern="0" dirty="0">
                <a:solidFill>
                  <a:srgbClr val="3A6DAC"/>
                </a:solidFill>
                <a:latin typeface="Times New Roman" pitchFamily="18" charset="0"/>
                <a:cs typeface="Times New Roman" pitchFamily="18" charset="0"/>
              </a:rPr>
              <a:t>La documentation fournie aux patients dépend du médecin urgentiste, pas de systématismes</a:t>
            </a:r>
            <a:endParaRPr lang="fr-BE" sz="10700" kern="0" dirty="0">
              <a:solidFill>
                <a:srgbClr val="3A6DAC"/>
              </a:solidFill>
              <a:latin typeface="Times New Roman" pitchFamily="18" charset="0"/>
              <a:ea typeface="ＭＳ Ｐゴシック" charset="0"/>
              <a:cs typeface="Times New Roman" pitchFamily="18" charset="0"/>
            </a:endParaRPr>
          </a:p>
          <a:p>
            <a:pPr marL="0" lvl="0" indent="0" algn="just">
              <a:buFont typeface="Arial" panose="020B0604020202020204" pitchFamily="34" charset="0"/>
              <a:buNone/>
            </a:pPr>
            <a:r>
              <a:rPr lang="fr-BE" sz="11500" kern="0" dirty="0">
                <a:solidFill>
                  <a:srgbClr val="3A6DAC"/>
                </a:solidFill>
                <a:latin typeface="Times New Roman" pitchFamily="18" charset="0"/>
                <a:cs typeface="Times New Roman" pitchFamily="18" charset="0"/>
              </a:rPr>
              <a:t>L’O</a:t>
            </a:r>
            <a:r>
              <a:rPr lang="fr-BE" sz="11500" kern="0" dirty="0">
                <a:solidFill>
                  <a:srgbClr val="3A6DAC"/>
                </a:solidFill>
                <a:latin typeface="Times New Roman" pitchFamily="18" charset="0"/>
                <a:ea typeface="ＭＳ Ｐゴシック" charset="0"/>
                <a:cs typeface="Times New Roman" pitchFamily="18" charset="0"/>
              </a:rPr>
              <a:t>rientation vers une consultation </a:t>
            </a:r>
            <a:r>
              <a:rPr lang="fr-BE" sz="11500" kern="0" dirty="0" err="1">
                <a:solidFill>
                  <a:srgbClr val="3A6DAC"/>
                </a:solidFill>
                <a:latin typeface="Times New Roman" pitchFamily="18" charset="0"/>
                <a:cs typeface="Times New Roman" pitchFamily="18" charset="0"/>
              </a:rPr>
              <a:t>allergologique</a:t>
            </a:r>
            <a:r>
              <a:rPr lang="fr-BE" sz="11500" kern="0" dirty="0">
                <a:solidFill>
                  <a:srgbClr val="3A6DAC"/>
                </a:solidFill>
                <a:latin typeface="Times New Roman" pitchFamily="18" charset="0"/>
                <a:cs typeface="Times New Roman" pitchFamily="18" charset="0"/>
              </a:rPr>
              <a:t> était insuffisamment </a:t>
            </a:r>
            <a:r>
              <a:rPr lang="fr-BE" sz="11500" kern="0" dirty="0" err="1">
                <a:solidFill>
                  <a:srgbClr val="3A6DAC"/>
                </a:solidFill>
                <a:latin typeface="Times New Roman" pitchFamily="18" charset="0"/>
                <a:cs typeface="Times New Roman" pitchFamily="18" charset="0"/>
              </a:rPr>
              <a:t>réalisées</a:t>
            </a:r>
            <a:r>
              <a:rPr lang="fr-BE" sz="11500" kern="0" dirty="0">
                <a:solidFill>
                  <a:srgbClr val="3A6DAC"/>
                </a:solidFill>
                <a:latin typeface="Times New Roman" pitchFamily="18" charset="0"/>
                <a:cs typeface="Times New Roman" pitchFamily="18" charset="0"/>
              </a:rPr>
              <a:t>. </a:t>
            </a:r>
          </a:p>
          <a:p>
            <a:pPr marL="0" lvl="0" indent="0" algn="just">
              <a:buFont typeface="Arial" panose="020B0604020202020204" pitchFamily="34" charset="0"/>
              <a:buNone/>
            </a:pPr>
            <a:r>
              <a:rPr lang="fr-BE" sz="11500" kern="0" dirty="0">
                <a:solidFill>
                  <a:srgbClr val="3A6DAC"/>
                </a:solidFill>
                <a:latin typeface="Times New Roman" pitchFamily="18" charset="0"/>
                <a:cs typeface="Times New Roman" pitchFamily="18" charset="0"/>
              </a:rPr>
              <a:t>Le médecin de famille n’avait que des bribes d’informations, vraiment insuffisant pour le suivi et l’encodage dans le dossier de </a:t>
            </a:r>
            <a:r>
              <a:rPr lang="fr-BE" sz="11500" kern="0" dirty="0" err="1">
                <a:solidFill>
                  <a:srgbClr val="3A6DAC"/>
                </a:solidFill>
                <a:latin typeface="Times New Roman" pitchFamily="18" charset="0"/>
                <a:cs typeface="Times New Roman" pitchFamily="18" charset="0"/>
              </a:rPr>
              <a:t>medecine</a:t>
            </a:r>
            <a:r>
              <a:rPr lang="fr-BE" sz="11500" kern="0" dirty="0">
                <a:solidFill>
                  <a:srgbClr val="3A6DAC"/>
                </a:solidFill>
                <a:latin typeface="Times New Roman" pitchFamily="18" charset="0"/>
                <a:cs typeface="Times New Roman" pitchFamily="18" charset="0"/>
              </a:rPr>
              <a:t> générale</a:t>
            </a:r>
          </a:p>
          <a:p>
            <a:pPr marL="0" lvl="0" indent="0" algn="just">
              <a:buFont typeface="Arial" panose="020B0604020202020204" pitchFamily="34" charset="0"/>
              <a:buNone/>
            </a:pPr>
            <a:r>
              <a:rPr lang="fr-BE" sz="11500" kern="0" dirty="0">
                <a:solidFill>
                  <a:srgbClr val="3A6DAC"/>
                </a:solidFill>
                <a:latin typeface="Times New Roman" pitchFamily="18" charset="0"/>
                <a:cs typeface="Times New Roman" pitchFamily="18" charset="0"/>
              </a:rPr>
              <a:t>Rarement un encodage haute visibilité de la notion d’allergie chez le patient dans le dossier médical informatisé e notre institution</a:t>
            </a:r>
          </a:p>
          <a:p>
            <a:pPr marL="0" lvl="0" indent="0" algn="just">
              <a:buFont typeface="Arial" panose="020B0604020202020204" pitchFamily="34" charset="0"/>
              <a:buNone/>
            </a:pPr>
            <a:endParaRPr lang="fr-BE" sz="11500" kern="0" dirty="0">
              <a:solidFill>
                <a:srgbClr val="3A6DAC"/>
              </a:solidFill>
              <a:latin typeface="Times New Roman" pitchFamily="18" charset="0"/>
              <a:cs typeface="Times New Roman" pitchFamily="18" charset="0"/>
            </a:endParaRPr>
          </a:p>
          <a:p>
            <a:pPr lvl="0" algn="just">
              <a:buFont typeface="Wingdings" pitchFamily="2" charset="2"/>
              <a:buChar char="Ø"/>
            </a:pPr>
            <a:r>
              <a:rPr lang="fr-BE" sz="11500" b="1" kern="0" dirty="0">
                <a:solidFill>
                  <a:srgbClr val="3A6DAC"/>
                </a:solidFill>
                <a:latin typeface="Times New Roman" pitchFamily="18" charset="0"/>
                <a:cs typeface="Times New Roman" pitchFamily="18" charset="0"/>
              </a:rPr>
              <a:t> Ce constat fut le début d’un travail destiné à améliorer la prise en charge </a:t>
            </a:r>
          </a:p>
          <a:p>
            <a:pPr lvl="0" algn="just">
              <a:buFont typeface="Wingdings" pitchFamily="2" charset="2"/>
              <a:buChar char="Ø"/>
            </a:pPr>
            <a:r>
              <a:rPr lang="fr-BE" sz="11500" b="1" kern="0" dirty="0">
                <a:solidFill>
                  <a:srgbClr val="3A6DAC"/>
                </a:solidFill>
                <a:latin typeface="Times New Roman" pitchFamily="18" charset="0"/>
                <a:cs typeface="Times New Roman" pitchFamily="18" charset="0"/>
              </a:rPr>
              <a:t> Et cela doit passer par la bonne sensibilisation des professionnels de santé  </a:t>
            </a:r>
            <a:r>
              <a:rPr lang="fr-BE" sz="11500" b="1" kern="0" dirty="0" smtClean="0">
                <a:solidFill>
                  <a:srgbClr val="3A6DAC"/>
                </a:solidFill>
                <a:latin typeface="Times New Roman" pitchFamily="18" charset="0"/>
                <a:cs typeface="Times New Roman" pitchFamily="18" charset="0"/>
              </a:rPr>
              <a:t>!</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5</a:t>
            </a:fld>
            <a:endParaRPr lang="fr-FR"/>
          </a:p>
        </p:txBody>
      </p:sp>
    </p:spTree>
    <p:extLst>
      <p:ext uri="{BB962C8B-B14F-4D97-AF65-F5344CB8AC3E}">
        <p14:creationId xmlns:p14="http://schemas.microsoft.com/office/powerpoint/2010/main" val="67729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dirty="0"/>
              <a:t>Quelques mots sur les registres.</a:t>
            </a:r>
          </a:p>
          <a:p>
            <a:pPr algn="just"/>
            <a:r>
              <a:rPr lang="fr-FR" dirty="0"/>
              <a:t>Un très beau papier de </a:t>
            </a:r>
            <a:r>
              <a:rPr lang="fr-FR" dirty="0" err="1"/>
              <a:t>Pouessel</a:t>
            </a:r>
            <a:r>
              <a:rPr lang="fr-FR" dirty="0"/>
              <a:t> avait mis en avant les déclarations d’anaphylaxies létales en France au cours de ces30 dernières années.</a:t>
            </a:r>
          </a:p>
          <a:p>
            <a:pPr algn="just"/>
            <a:r>
              <a:rPr lang="fr-FR" dirty="0"/>
              <a:t>Ce sont tout d’abord les médicaments qui sont majoritairement responsables des réactions induisant la mort, suivi des piqures d’hyménoptères </a:t>
            </a:r>
          </a:p>
          <a:p>
            <a:pPr algn="just"/>
            <a:r>
              <a:rPr lang="fr-FR" dirty="0"/>
              <a:t>Globalement, les aliments ne sont que rarement responsables de mortalité. </a:t>
            </a:r>
          </a:p>
          <a:p>
            <a:pPr algn="just"/>
            <a:r>
              <a:rPr lang="fr-FR" dirty="0"/>
              <a:t>On y voit aussi qu’un quart des anaphylaxies létales n’avaient pas d’origine spécifiée.</a:t>
            </a:r>
          </a:p>
          <a:p>
            <a:pPr algn="just"/>
            <a:r>
              <a:rPr lang="fr-FR" dirty="0"/>
              <a:t>Constat donc assez surprenant !</a:t>
            </a:r>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6</a:t>
            </a:fld>
            <a:endParaRPr lang="fr-FR"/>
          </a:p>
        </p:txBody>
      </p:sp>
    </p:spTree>
    <p:extLst>
      <p:ext uri="{BB962C8B-B14F-4D97-AF65-F5344CB8AC3E}">
        <p14:creationId xmlns:p14="http://schemas.microsoft.com/office/powerpoint/2010/main" val="173141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dirty="0"/>
              <a:t>Et lorsque l’on se focalise sur la période des années 2000-2010 et plus particulièrement pour les décès liés aux venins</a:t>
            </a:r>
          </a:p>
          <a:p>
            <a:pPr algn="l"/>
            <a:r>
              <a:rPr lang="fr-FR" dirty="0"/>
              <a:t>le nombre de décès par piqure d’</a:t>
            </a:r>
            <a:r>
              <a:rPr lang="fr-FR" dirty="0" err="1"/>
              <a:t>Hymenoptères</a:t>
            </a:r>
            <a:r>
              <a:rPr lang="fr-FR" dirty="0"/>
              <a:t> est précisé à 153 morts</a:t>
            </a:r>
          </a:p>
          <a:p>
            <a:pPr algn="l"/>
            <a:r>
              <a:rPr lang="fr-FR" dirty="0"/>
              <a:t>La prévalence moyenne des réactions aux piqûres anaphylactiques systémiques est d'environ 3 %. </a:t>
            </a:r>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7</a:t>
            </a:fld>
            <a:endParaRPr lang="fr-FR"/>
          </a:p>
        </p:txBody>
      </p:sp>
    </p:spTree>
    <p:extLst>
      <p:ext uri="{BB962C8B-B14F-4D97-AF65-F5344CB8AC3E}">
        <p14:creationId xmlns:p14="http://schemas.microsoft.com/office/powerpoint/2010/main" val="2512617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dirty="0"/>
              <a:t>Aux Royaume uni, on constate que les </a:t>
            </a:r>
            <a:r>
              <a:rPr lang="fr-FR" dirty="0" err="1"/>
              <a:t>anaph</a:t>
            </a:r>
            <a:r>
              <a:rPr lang="fr-FR" dirty="0"/>
              <a:t> alimentaires concernent les ado et adultes jeunes, probablement à cause de comportement à risque</a:t>
            </a:r>
          </a:p>
          <a:p>
            <a:pPr algn="just"/>
            <a:r>
              <a:rPr lang="fr-FR" dirty="0"/>
              <a:t>Chez les adultes et à </a:t>
            </a:r>
            <a:r>
              <a:rPr lang="fr-FR" dirty="0" err="1"/>
              <a:t>l’age</a:t>
            </a:r>
            <a:r>
              <a:rPr lang="fr-FR" dirty="0"/>
              <a:t> de la quarantaine, les </a:t>
            </a:r>
            <a:r>
              <a:rPr lang="fr-FR" dirty="0" err="1"/>
              <a:t>anaphyl</a:t>
            </a:r>
            <a:r>
              <a:rPr lang="fr-FR" dirty="0"/>
              <a:t> sont principalement associées à des cofacteurs comme l’alcool et le sport</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5614F910-8846-B64A-93C7-FFE96065EC53}" type="slidenum">
              <a:rPr lang="fr-FR" smtClean="0"/>
              <a:pPr/>
              <a:t>8</a:t>
            </a:fld>
            <a:endParaRPr lang="fr-FR"/>
          </a:p>
        </p:txBody>
      </p:sp>
    </p:spTree>
    <p:extLst>
      <p:ext uri="{BB962C8B-B14F-4D97-AF65-F5344CB8AC3E}">
        <p14:creationId xmlns:p14="http://schemas.microsoft.com/office/powerpoint/2010/main" val="395159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cet article européen se focalisant sur les cas </a:t>
            </a:r>
            <a:r>
              <a:rPr lang="fr-FR" dirty="0" err="1"/>
              <a:t>pediatriques</a:t>
            </a:r>
            <a:r>
              <a:rPr lang="fr-FR" dirty="0"/>
              <a:t> d’anaphylaxie, on remarque que la Dermatite </a:t>
            </a:r>
            <a:r>
              <a:rPr lang="fr-FR" dirty="0" err="1"/>
              <a:t>Atopique</a:t>
            </a:r>
            <a:r>
              <a:rPr lang="fr-FR" dirty="0"/>
              <a:t> était présente chez 41% des enfants âgés de moins de 6 ans.</a:t>
            </a:r>
          </a:p>
          <a:p>
            <a:r>
              <a:rPr lang="fr-FR" dirty="0"/>
              <a:t>Les cofacteurs comme l’</a:t>
            </a:r>
            <a:r>
              <a:rPr lang="fr-FR" dirty="0" err="1"/>
              <a:t>excercice</a:t>
            </a:r>
            <a:r>
              <a:rPr lang="fr-FR" dirty="0"/>
              <a:t> physique sont fréquemment retrouvés chez l’enfant de 6 à 18 ans</a:t>
            </a:r>
          </a:p>
          <a:p>
            <a:r>
              <a:rPr lang="fr-FR" dirty="0"/>
              <a:t>1 tiers des enfants avait déjà eu un épisode d’anaphylaxie précédemment et </a:t>
            </a:r>
            <a:r>
              <a:rPr lang="fr-FR" dirty="0" err="1"/>
              <a:t>parmis</a:t>
            </a:r>
            <a:r>
              <a:rPr lang="fr-FR" dirty="0"/>
              <a:t> ceux-ci l’allergène était déjà connu…</a:t>
            </a:r>
          </a:p>
          <a:p>
            <a:r>
              <a:rPr lang="fr-FR" dirty="0"/>
              <a:t>C’est curieux, on se pose réellement la question de l’information retenue, fournies au parents ou aux enfants, à l’éducation thérapeutique et au suivi de l’enfant…quelqu’un à qui on a bien expliqué comment éviter l’allergène, reconnaître ses </a:t>
            </a:r>
            <a:r>
              <a:rPr lang="fr-FR" dirty="0" err="1"/>
              <a:t>symptomes</a:t>
            </a:r>
            <a:r>
              <a:rPr lang="fr-FR" dirty="0"/>
              <a:t>,  comment utiliser l’adrénaline ne devrait pas se représenter aux urgences.</a:t>
            </a:r>
          </a:p>
          <a:p>
            <a:r>
              <a:rPr lang="fr-FR" dirty="0"/>
              <a:t>La publication européenne décrit également que les anaphylaxies aux piqûres d’insectes sont également bien représentées chez </a:t>
            </a:r>
            <a:r>
              <a:rPr lang="fr-FR" dirty="0" smtClean="0"/>
              <a:t>l’enfant</a:t>
            </a:r>
            <a:endParaRPr lang="fr-FR" dirty="0"/>
          </a:p>
        </p:txBody>
      </p:sp>
      <p:sp>
        <p:nvSpPr>
          <p:cNvPr id="4" name="Espace réservé du numéro de diapositive 3"/>
          <p:cNvSpPr>
            <a:spLocks noGrp="1"/>
          </p:cNvSpPr>
          <p:nvPr>
            <p:ph type="sldNum" sz="quarter" idx="5"/>
          </p:nvPr>
        </p:nvSpPr>
        <p:spPr/>
        <p:txBody>
          <a:bodyPr/>
          <a:lstStyle/>
          <a:p>
            <a:fld id="{A6DC32EB-34A8-8345-B665-F3C19AE613AC}" type="slidenum">
              <a:rPr lang="en-US" smtClean="0"/>
              <a:pPr/>
              <a:t>9</a:t>
            </a:fld>
            <a:endParaRPr lang="en-US"/>
          </a:p>
        </p:txBody>
      </p:sp>
    </p:spTree>
    <p:extLst>
      <p:ext uri="{BB962C8B-B14F-4D97-AF65-F5344CB8AC3E}">
        <p14:creationId xmlns:p14="http://schemas.microsoft.com/office/powerpoint/2010/main" val="918099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8C5991-8A03-E049-AF6B-BEC927B413EF}" type="datetime1">
              <a:rPr lang="fr-BE" smtClean="0"/>
              <a:pPr/>
              <a:t>29/06/2023</a:t>
            </a:fld>
            <a:endParaRPr lang="en-US"/>
          </a:p>
        </p:txBody>
      </p:sp>
      <p:sp>
        <p:nvSpPr>
          <p:cNvPr id="5" name="Footer Placeholder 4"/>
          <p:cNvSpPr>
            <a:spLocks noGrp="1"/>
          </p:cNvSpPr>
          <p:nvPr>
            <p:ph type="ftr" sz="quarter" idx="11"/>
          </p:nvPr>
        </p:nvSpPr>
        <p:spPr/>
        <p:txBody>
          <a:bodyPr/>
          <a:lstStyle/>
          <a:p>
            <a:r>
              <a:rPr lang="en-US"/>
              <a:t>14/12/2019 : Académie Algérienne d'Allergologie</a:t>
            </a:r>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13032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A9B709-F6FB-B74F-86B6-8080D41A8AD6}" type="datetime1">
              <a:rPr lang="fr-BE" smtClean="0"/>
              <a:pPr/>
              <a:t>29/06/2023</a:t>
            </a:fld>
            <a:endParaRPr lang="en-US"/>
          </a:p>
        </p:txBody>
      </p:sp>
      <p:sp>
        <p:nvSpPr>
          <p:cNvPr id="5" name="Footer Placeholder 4"/>
          <p:cNvSpPr>
            <a:spLocks noGrp="1"/>
          </p:cNvSpPr>
          <p:nvPr>
            <p:ph type="ftr" sz="quarter" idx="11"/>
          </p:nvPr>
        </p:nvSpPr>
        <p:spPr/>
        <p:txBody>
          <a:bodyPr/>
          <a:lstStyle/>
          <a:p>
            <a:r>
              <a:rPr lang="en-US"/>
              <a:t>14/12/2019 : Académie Algérienne d'Allergologie</a:t>
            </a:r>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149037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1906DE-D761-294B-AC01-B0FF438F1534}" type="datetime1">
              <a:rPr lang="fr-BE" smtClean="0"/>
              <a:pPr/>
              <a:t>29/06/2023</a:t>
            </a:fld>
            <a:endParaRPr lang="en-US"/>
          </a:p>
        </p:txBody>
      </p:sp>
      <p:sp>
        <p:nvSpPr>
          <p:cNvPr id="5" name="Footer Placeholder 4"/>
          <p:cNvSpPr>
            <a:spLocks noGrp="1"/>
          </p:cNvSpPr>
          <p:nvPr>
            <p:ph type="ftr" sz="quarter" idx="11"/>
          </p:nvPr>
        </p:nvSpPr>
        <p:spPr/>
        <p:txBody>
          <a:bodyPr/>
          <a:lstStyle/>
          <a:p>
            <a:r>
              <a:rPr lang="en-US"/>
              <a:t>14/12/2019 : Académie Algérienne d'Allergologie</a:t>
            </a:r>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359354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EC1F86-912C-7F48-9960-215F36DA6E86}" type="datetime1">
              <a:rPr lang="fr-BE" smtClean="0"/>
              <a:pPr/>
              <a:t>29/06/2023</a:t>
            </a:fld>
            <a:endParaRPr lang="en-US"/>
          </a:p>
        </p:txBody>
      </p:sp>
      <p:sp>
        <p:nvSpPr>
          <p:cNvPr id="5" name="Footer Placeholder 4"/>
          <p:cNvSpPr>
            <a:spLocks noGrp="1"/>
          </p:cNvSpPr>
          <p:nvPr>
            <p:ph type="ftr" sz="quarter" idx="11"/>
          </p:nvPr>
        </p:nvSpPr>
        <p:spPr/>
        <p:txBody>
          <a:bodyPr/>
          <a:lstStyle/>
          <a:p>
            <a:r>
              <a:rPr lang="en-US"/>
              <a:t>14/12/2019 : Académie Algérienne d'Allergologie</a:t>
            </a:r>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86839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446745-0CD7-0449-8439-956DEB49057E}" type="datetime1">
              <a:rPr lang="fr-BE" smtClean="0"/>
              <a:pPr/>
              <a:t>29/06/2023</a:t>
            </a:fld>
            <a:endParaRPr lang="en-US"/>
          </a:p>
        </p:txBody>
      </p:sp>
      <p:sp>
        <p:nvSpPr>
          <p:cNvPr id="5" name="Footer Placeholder 4"/>
          <p:cNvSpPr>
            <a:spLocks noGrp="1"/>
          </p:cNvSpPr>
          <p:nvPr>
            <p:ph type="ftr" sz="quarter" idx="11"/>
          </p:nvPr>
        </p:nvSpPr>
        <p:spPr/>
        <p:txBody>
          <a:bodyPr/>
          <a:lstStyle/>
          <a:p>
            <a:r>
              <a:rPr lang="en-US"/>
              <a:t>14/12/2019 : Académie Algérienne d'Allergologie</a:t>
            </a:r>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112993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9F627B-BE67-1A42-A6C3-F5CF29A2D085}" type="datetime1">
              <a:rPr lang="fr-BE" smtClean="0"/>
              <a:pPr/>
              <a:t>29/06/2023</a:t>
            </a:fld>
            <a:endParaRPr lang="en-US"/>
          </a:p>
        </p:txBody>
      </p:sp>
      <p:sp>
        <p:nvSpPr>
          <p:cNvPr id="6" name="Footer Placeholder 5"/>
          <p:cNvSpPr>
            <a:spLocks noGrp="1"/>
          </p:cNvSpPr>
          <p:nvPr>
            <p:ph type="ftr" sz="quarter" idx="11"/>
          </p:nvPr>
        </p:nvSpPr>
        <p:spPr/>
        <p:txBody>
          <a:bodyPr/>
          <a:lstStyle/>
          <a:p>
            <a:r>
              <a:rPr lang="en-US"/>
              <a:t>14/12/2019 : Académie Algérienne d'Allergologie</a:t>
            </a:r>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4042125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7B2F0D-943C-3E49-B870-01470D9910BD}" type="datetime1">
              <a:rPr lang="fr-BE" smtClean="0"/>
              <a:pPr/>
              <a:t>29/06/2023</a:t>
            </a:fld>
            <a:endParaRPr lang="en-US"/>
          </a:p>
        </p:txBody>
      </p:sp>
      <p:sp>
        <p:nvSpPr>
          <p:cNvPr id="8" name="Footer Placeholder 7"/>
          <p:cNvSpPr>
            <a:spLocks noGrp="1"/>
          </p:cNvSpPr>
          <p:nvPr>
            <p:ph type="ftr" sz="quarter" idx="11"/>
          </p:nvPr>
        </p:nvSpPr>
        <p:spPr/>
        <p:txBody>
          <a:bodyPr/>
          <a:lstStyle/>
          <a:p>
            <a:r>
              <a:rPr lang="en-US"/>
              <a:t>14/12/2019 : Académie Algérienne d'Allergologie</a:t>
            </a:r>
          </a:p>
        </p:txBody>
      </p:sp>
      <p:sp>
        <p:nvSpPr>
          <p:cNvPr id="9" name="Slide Number Placeholder 8"/>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382666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4876D-503E-9541-9A79-60E02A7070EE}" type="datetime1">
              <a:rPr lang="fr-BE" smtClean="0"/>
              <a:pPr/>
              <a:t>29/06/2023</a:t>
            </a:fld>
            <a:endParaRPr lang="en-US"/>
          </a:p>
        </p:txBody>
      </p:sp>
      <p:sp>
        <p:nvSpPr>
          <p:cNvPr id="4" name="Footer Placeholder 3"/>
          <p:cNvSpPr>
            <a:spLocks noGrp="1"/>
          </p:cNvSpPr>
          <p:nvPr>
            <p:ph type="ftr" sz="quarter" idx="11"/>
          </p:nvPr>
        </p:nvSpPr>
        <p:spPr/>
        <p:txBody>
          <a:bodyPr/>
          <a:lstStyle/>
          <a:p>
            <a:r>
              <a:rPr lang="en-US"/>
              <a:t>14/12/2019 : Académie Algérienne d'Allergologie</a:t>
            </a:r>
          </a:p>
        </p:txBody>
      </p:sp>
      <p:sp>
        <p:nvSpPr>
          <p:cNvPr id="5" name="Slide Number Placeholder 4"/>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269094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F7632-1AA1-6440-833B-A6BCE82946F7}" type="datetime1">
              <a:rPr lang="fr-BE" smtClean="0"/>
              <a:pPr/>
              <a:t>29/06/2023</a:t>
            </a:fld>
            <a:endParaRPr lang="en-US"/>
          </a:p>
        </p:txBody>
      </p:sp>
      <p:sp>
        <p:nvSpPr>
          <p:cNvPr id="3" name="Footer Placeholder 2"/>
          <p:cNvSpPr>
            <a:spLocks noGrp="1"/>
          </p:cNvSpPr>
          <p:nvPr>
            <p:ph type="ftr" sz="quarter" idx="11"/>
          </p:nvPr>
        </p:nvSpPr>
        <p:spPr/>
        <p:txBody>
          <a:bodyPr/>
          <a:lstStyle/>
          <a:p>
            <a:r>
              <a:rPr lang="en-US"/>
              <a:t>14/12/2019 : Académie Algérienne d'Allergologie</a:t>
            </a:r>
          </a:p>
        </p:txBody>
      </p:sp>
      <p:sp>
        <p:nvSpPr>
          <p:cNvPr id="4" name="Slide Number Placeholder 3"/>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35431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FA20182C-5F6C-1944-B1F4-82A446DEDF43}" type="datetime1">
              <a:rPr lang="fr-BE" smtClean="0"/>
              <a:pPr/>
              <a:t>29/06/2023</a:t>
            </a:fld>
            <a:endParaRPr lang="en-US"/>
          </a:p>
        </p:txBody>
      </p:sp>
      <p:sp>
        <p:nvSpPr>
          <p:cNvPr id="6" name="Footer Placeholder 5"/>
          <p:cNvSpPr>
            <a:spLocks noGrp="1"/>
          </p:cNvSpPr>
          <p:nvPr>
            <p:ph type="ftr" sz="quarter" idx="11"/>
          </p:nvPr>
        </p:nvSpPr>
        <p:spPr/>
        <p:txBody>
          <a:bodyPr/>
          <a:lstStyle/>
          <a:p>
            <a:r>
              <a:rPr lang="en-US"/>
              <a:t>14/12/2019 : Académie Algérienne d'Allergologie</a:t>
            </a:r>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138773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a:t>Click icon to add picture</a:t>
            </a:r>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82BC7924-D88A-5A44-ACDE-1F02285EE95A}" type="datetime1">
              <a:rPr lang="fr-BE" smtClean="0"/>
              <a:pPr/>
              <a:t>29/06/2023</a:t>
            </a:fld>
            <a:endParaRPr lang="en-US"/>
          </a:p>
        </p:txBody>
      </p:sp>
      <p:sp>
        <p:nvSpPr>
          <p:cNvPr id="6" name="Footer Placeholder 5"/>
          <p:cNvSpPr>
            <a:spLocks noGrp="1"/>
          </p:cNvSpPr>
          <p:nvPr>
            <p:ph type="ftr" sz="quarter" idx="11"/>
          </p:nvPr>
        </p:nvSpPr>
        <p:spPr/>
        <p:txBody>
          <a:bodyPr/>
          <a:lstStyle/>
          <a:p>
            <a:r>
              <a:rPr lang="en-US"/>
              <a:t>14/12/2019 : Académie Algérienne d'Allergologie</a:t>
            </a:r>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a:p>
        </p:txBody>
      </p:sp>
    </p:spTree>
    <p:extLst>
      <p:ext uri="{BB962C8B-B14F-4D97-AF65-F5344CB8AC3E}">
        <p14:creationId xmlns:p14="http://schemas.microsoft.com/office/powerpoint/2010/main" val="373024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D7158952-B1B5-9746-91F1-A9562A8157A4}" type="datetime1">
              <a:rPr lang="fr-BE" smtClean="0"/>
              <a:pPr/>
              <a:t>29/06/2023</a:t>
            </a:fld>
            <a:endParaRPr lang="en-US"/>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r>
              <a:rPr lang="en-US"/>
              <a:t>14/12/2019 : Académie Algérienne d'Allergologie</a:t>
            </a:r>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B1BCE2C6-3DFF-0247-8CC5-BC681CC654AF}" type="slidenum">
              <a:rPr lang="en-US" smtClean="0"/>
              <a:pPr/>
              <a:t>‹N°›</a:t>
            </a:fld>
            <a:endParaRPr lang="en-US"/>
          </a:p>
        </p:txBody>
      </p:sp>
    </p:spTree>
    <p:extLst>
      <p:ext uri="{BB962C8B-B14F-4D97-AF65-F5344CB8AC3E}">
        <p14:creationId xmlns:p14="http://schemas.microsoft.com/office/powerpoint/2010/main" val="31109224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google.com/imgres?imgurl=https://www.marketbeat.com/logos/thermo-fisher-scient-logo.jpg&amp;imgrefurl=https://www.marketbeat.com/stocks/NYSE/TMO/&amp;docid=hBsggJdJX-FtMM&amp;tbnid=dkv1c42qEWce9M:&amp;vet=10ahUKEwi4hrOFz4veAhVDsqQKHSVJAD4QMwg5KAMwAw..i&amp;w=3683&amp;h=877&amp;bih=703&amp;biw=1280&amp;q=thermofisher%20scinetific%20diagnostic&amp;ved=0ahUKEwi4hrOFz4veAhVDsqQKHSVJAD4QMwg5KAMwAw&amp;iact=mrc&amp;uact=8"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s://commons.wikimedia.org/wiki/File:University_of_Li%C3%A8ge_logo.svg?uselang=fr" TargetMode="External"/><Relationship Id="rId4" Type="http://schemas.openxmlformats.org/officeDocument/2006/relationships/hyperlink" Target="https://www.uliege.be/cms/c_8699436/fr/portail-ulieg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49.png"/><Relationship Id="rId18" Type="http://schemas.openxmlformats.org/officeDocument/2006/relationships/image" Target="../media/image78.svg"/><Relationship Id="rId26" Type="http://schemas.openxmlformats.org/officeDocument/2006/relationships/image" Target="../media/image4.png"/><Relationship Id="rId3" Type="http://schemas.openxmlformats.org/officeDocument/2006/relationships/image" Target="../media/image44.png"/><Relationship Id="rId21" Type="http://schemas.openxmlformats.org/officeDocument/2006/relationships/image" Target="../media/image53.png"/><Relationship Id="rId7" Type="http://schemas.openxmlformats.org/officeDocument/2006/relationships/image" Target="../media/image46.png"/><Relationship Id="rId12" Type="http://schemas.openxmlformats.org/officeDocument/2006/relationships/image" Target="../media/image72.svg"/><Relationship Id="rId17" Type="http://schemas.openxmlformats.org/officeDocument/2006/relationships/image" Target="../media/image51.png"/><Relationship Id="rId25" Type="http://schemas.openxmlformats.org/officeDocument/2006/relationships/image" Target="../media/image3.png"/><Relationship Id="rId2" Type="http://schemas.openxmlformats.org/officeDocument/2006/relationships/notesSlide" Target="../notesSlides/notesSlide10.xml"/><Relationship Id="rId16" Type="http://schemas.openxmlformats.org/officeDocument/2006/relationships/image" Target="../media/image76.svg"/><Relationship Id="rId20" Type="http://schemas.openxmlformats.org/officeDocument/2006/relationships/image" Target="../media/image80.svg"/><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48.png"/><Relationship Id="rId24" Type="http://schemas.openxmlformats.org/officeDocument/2006/relationships/image" Target="../media/image84.svg"/><Relationship Id="rId5" Type="http://schemas.openxmlformats.org/officeDocument/2006/relationships/image" Target="../media/image45.png"/><Relationship Id="rId15" Type="http://schemas.openxmlformats.org/officeDocument/2006/relationships/image" Target="../media/image50.png"/><Relationship Id="rId23" Type="http://schemas.openxmlformats.org/officeDocument/2006/relationships/image" Target="../media/image54.png"/><Relationship Id="rId10" Type="http://schemas.openxmlformats.org/officeDocument/2006/relationships/image" Target="../media/image70.svg"/><Relationship Id="rId19" Type="http://schemas.openxmlformats.org/officeDocument/2006/relationships/image" Target="../media/image52.png"/><Relationship Id="rId4" Type="http://schemas.openxmlformats.org/officeDocument/2006/relationships/image" Target="../media/image64.svg"/><Relationship Id="rId9" Type="http://schemas.openxmlformats.org/officeDocument/2006/relationships/image" Target="../media/image47.png"/><Relationship Id="rId14" Type="http://schemas.openxmlformats.org/officeDocument/2006/relationships/image" Target="../media/image74.svg"/><Relationship Id="rId22" Type="http://schemas.openxmlformats.org/officeDocument/2006/relationships/image" Target="../media/image82.sv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6.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6.tiff"/><Relationship Id="rId4" Type="http://schemas.openxmlformats.org/officeDocument/2006/relationships/image" Target="../media/image97.svg"/></Relationships>
</file>

<file path=ppt/slides/_rels/slide1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68.png"/><Relationship Id="rId4" Type="http://schemas.openxmlformats.org/officeDocument/2006/relationships/image" Target="../media/image66.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05.svg"/><Relationship Id="rId5" Type="http://schemas.openxmlformats.org/officeDocument/2006/relationships/image" Target="../media/image70.png"/><Relationship Id="rId4" Type="http://schemas.openxmlformats.org/officeDocument/2006/relationships/image" Target="../media/image10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7.sv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71.tiff"/><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9.svg"/><Relationship Id="rId5" Type="http://schemas.openxmlformats.org/officeDocument/2006/relationships/image" Target="../media/image73.png"/><Relationship Id="rId4" Type="http://schemas.openxmlformats.org/officeDocument/2006/relationships/image" Target="../media/image72.tiff"/><Relationship Id="rId9" Type="http://schemas.openxmlformats.org/officeDocument/2006/relationships/image" Target="../media/image75.tiff"/></Relationships>
</file>

<file path=ppt/slides/_rels/slide22.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78.png"/><Relationship Id="rId12"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7.png"/><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91.svg"/><Relationship Id="rId4" Type="http://schemas.openxmlformats.org/officeDocument/2006/relationships/notesSlide" Target="../notesSlides/notesSlide22.xml"/><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0.png"/><Relationship Id="rId7" Type="http://schemas.openxmlformats.org/officeDocument/2006/relationships/image" Target="../media/image122.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120.svg"/><Relationship Id="rId4" Type="http://schemas.openxmlformats.org/officeDocument/2006/relationships/image" Target="../media/image81.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25.sv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7.png"/><Relationship Id="rId12"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6.png"/><Relationship Id="rId11" Type="http://schemas.openxmlformats.org/officeDocument/2006/relationships/image" Target="../media/image79.png"/><Relationship Id="rId5" Type="http://schemas.openxmlformats.org/officeDocument/2006/relationships/image" Target="../media/image85.png"/><Relationship Id="rId10" Type="http://schemas.openxmlformats.org/officeDocument/2006/relationships/image" Target="../media/image91.svg"/><Relationship Id="rId4" Type="http://schemas.openxmlformats.org/officeDocument/2006/relationships/notesSlide" Target="../notesSlides/notesSlide25.xml"/><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tiff"/></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20.svg"/><Relationship Id="rId5" Type="http://schemas.openxmlformats.org/officeDocument/2006/relationships/image" Target="../media/image81.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39.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37.sv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21.svg"/><Relationship Id="rId26" Type="http://schemas.openxmlformats.org/officeDocument/2006/relationships/image" Target="../media/image18.png"/><Relationship Id="rId39" Type="http://schemas.openxmlformats.org/officeDocument/2006/relationships/image" Target="../media/image38.svg"/><Relationship Id="rId21" Type="http://schemas.microsoft.com/office/2007/relationships/hdphoto" Target="../media/hdphoto2.wdp"/><Relationship Id="rId34"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5.svg"/><Relationship Id="rId17" Type="http://schemas.openxmlformats.org/officeDocument/2006/relationships/image" Target="../media/image14.png"/><Relationship Id="rId25" Type="http://schemas.openxmlformats.org/officeDocument/2006/relationships/image" Target="../media/image26.svg"/><Relationship Id="rId33" Type="http://schemas.openxmlformats.org/officeDocument/2006/relationships/image" Target="../media/image22.jpg"/><Relationship Id="rId38"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0.svg"/><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11.png"/><Relationship Id="rId24" Type="http://schemas.openxmlformats.org/officeDocument/2006/relationships/image" Target="../media/image17.png"/><Relationship Id="rId32" Type="http://schemas.openxmlformats.org/officeDocument/2006/relationships/image" Target="../media/image21.jpeg"/><Relationship Id="rId37" Type="http://schemas.microsoft.com/office/2007/relationships/hdphoto" Target="../media/hdphoto5.wdp"/><Relationship Id="rId5" Type="http://schemas.openxmlformats.org/officeDocument/2006/relationships/image" Target="../media/image8.png"/><Relationship Id="rId15" Type="http://schemas.openxmlformats.org/officeDocument/2006/relationships/image" Target="../media/image13.png"/><Relationship Id="rId23" Type="http://schemas.microsoft.com/office/2007/relationships/hdphoto" Target="../media/hdphoto3.wdp"/><Relationship Id="rId28" Type="http://schemas.openxmlformats.org/officeDocument/2006/relationships/image" Target="../media/image19.png"/><Relationship Id="rId36" Type="http://schemas.openxmlformats.org/officeDocument/2006/relationships/image" Target="../media/image24.png"/><Relationship Id="rId10" Type="http://schemas.microsoft.com/office/2007/relationships/hdphoto" Target="../media/hdphoto1.wdp"/><Relationship Id="rId19" Type="http://schemas.openxmlformats.org/officeDocument/2006/relationships/image" Target="../media/image15.png"/><Relationship Id="rId31"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0.png"/><Relationship Id="rId14" Type="http://schemas.openxmlformats.org/officeDocument/2006/relationships/image" Target="../media/image17.svg"/><Relationship Id="rId22" Type="http://schemas.openxmlformats.org/officeDocument/2006/relationships/image" Target="../media/image16.png"/><Relationship Id="rId27" Type="http://schemas.openxmlformats.org/officeDocument/2006/relationships/image" Target="../media/image28.svg"/><Relationship Id="rId30" Type="http://schemas.openxmlformats.org/officeDocument/2006/relationships/image" Target="../media/image20.png"/><Relationship Id="rId35" Type="http://schemas.openxmlformats.org/officeDocument/2006/relationships/image" Target="../media/image35.svg"/><Relationship Id="rId8" Type="http://schemas.openxmlformats.org/officeDocument/2006/relationships/image" Target="../media/image12.sv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9.svg"/><Relationship Id="rId3" Type="http://schemas.openxmlformats.org/officeDocument/2006/relationships/image" Target="../media/image26.jpeg"/><Relationship Id="rId7" Type="http://schemas.openxmlformats.org/officeDocument/2006/relationships/image" Target="../media/image43.sv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5.svg"/><Relationship Id="rId1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s://images.search.yahoo.com/images/view;_ylt=AwrEwM.uMcNb098AqCg2nIlQ;_ylu=X3oDMTIyajcwcDIwBHNlYwNzcgRzbGsDaW1nBG9pZAMzZjA0NzZhNWMzMDY3MmFiY2JlNGUyODE0MzFlMzVkZQRncG9zAzEEaXQDYmluZw--?.origin=&amp;back=https://images.search.yahoo.com/yhs/search?p=medicament&amp;fr=yhs-Lkry-newtab&amp;fr2=piv-web&amp;hsimp=yhs-newtab&amp;hspart=Lkry&amp;tab=organic&amp;ri=1&amp;w=407&amp;h=295&amp;imgurl=www.lespritsorcier.org/wp-content/uploads/2015/12/medicament1.jpg&amp;rurl=https://www.lespritsorcier.org/blogs-membres/3899/&amp;size=76.3KB&amp;name=LES+BIOTECHNOLOGIES+FABRICATION+DES+MEDICAMENTS+(L+...&amp;p=medicament&amp;oid=3f0476a5c30672abcbe4e281431e35de&amp;fr2=piv-web&amp;fr=yhs-Lkry-newtab&amp;tt=LES+BIOTECHNOLOGIES+FABRICATION+DES+MEDICAMENTS+(L+...&amp;b=0&amp;ni=21&amp;no=1&amp;ts=&amp;tab=organic&amp;sigr=11i8incph&amp;sigb=144juqs05&amp;sigi=121mgveok&amp;sigt=11mcgs5tj&amp;sign=11mcgs5tj&amp;.crumb=opB.viYkvqq&amp;fr=yhs-Lkry-newtab&amp;fr2=piv-web&amp;hsimp=yhs-newtab&amp;hspart=Lkry" TargetMode="External"/><Relationship Id="rId7" Type="http://schemas.openxmlformats.org/officeDocument/2006/relationships/hyperlink" Target="https://images.search.yahoo.com/yhs/search;_ylt=AwrJ3V_xMcNbyHEA0Q0PxQt.;_ylu=X3oDMTByMjB0aG5zBGNvbG8DYmYxBHBvcwMxBHZ0aWQDBHNlYwNzYw--?p=noisette&amp;fr=yhs-Lkry-newtab&amp;th=106.3&amp;tw=160.5&amp;imgurl=http://www.made-in-togo.com/img/uploads/2014/07/NOISETTE1.jpg&amp;rurl=http://made-in-togo.com/produit/noisette-125&amp;size=1135KB&amp;name=Madeintogo+|+Noisette&amp;oid=3&amp;h=1177&amp;w=1772&amp;turl=http://ts3.mm.bing.net/th?id=OIP.zY76hybwXLr04XmqC4y-2QHaE6&amp;pid=15.1&amp;rs=1&amp;c=1&amp;qlt=95&amp;w=160&amp;h=106&amp;tt=Madeintogo+|+Noisette&amp;sigr=11ccae7ah&amp;sigit=130rnkcle&amp;sigi=11m0tdr4j&amp;sign=10llbuov0&amp;sigt=10llbuov0&amp;hspart=Lkry&amp;hsimp=yhs-newtab" TargetMode="External"/><Relationship Id="rId12" Type="http://schemas.openxmlformats.org/officeDocument/2006/relationships/image" Target="../media/image5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7.png"/><Relationship Id="rId5" Type="http://schemas.openxmlformats.org/officeDocument/2006/relationships/hyperlink" Target="https://images.search.yahoo.com/yhs/search;_ylt=A0geJNrXMcNbuKEAqtEPxQt.;_ylu=X3oDMTByMjB0aG5zBGNvbG8DYmYxBHBvcwMxBHZ0aWQDBHNlYwNzYw--?p=guepe&amp;fr=yhs-Lkry-newtab&amp;th=113.6&amp;tw=130.8&amp;imgurl=https://upload.wikimedia.org/wikipedia/commons/thumb/9/9f/Vespula_germanica-gb.jpg/1200px-Vespula_germanica-gb.jpg&amp;rurl=https://fr.wikipedia.org/wiki/Gu%C3%AApe&amp;size=249KB&amp;name=Gu%C3%AApe+%E2%80%94+Wikip%C3%A9dia&amp;oid=1&amp;h=1044&amp;w=1200&amp;turl=http://ts4.mm.bing.net/th?id=OIP.Z5JkLBok32rH8nUKOz07yQHaGc&amp;pid=15.1&amp;rs=1&amp;c=1&amp;qlt=95&amp;w=130&amp;h=113&amp;tt=Gu%C3%AApe+%E2%80%94+Wikip%C3%A9dia&amp;sigr=118of98va&amp;sigit=1305ta8jd&amp;sigi=13au68oed&amp;sign=10lbeqa5h&amp;sigt=10lbeqa5h&amp;hspart=Lkry&amp;hsimp=yhs-newtab" TargetMode="External"/><Relationship Id="rId10" Type="http://schemas.openxmlformats.org/officeDocument/2006/relationships/image" Target="../media/image36.jpeg"/><Relationship Id="rId4" Type="http://schemas.openxmlformats.org/officeDocument/2006/relationships/image" Target="../media/image33.jpeg"/><Relationship Id="rId9" Type="http://schemas.openxmlformats.org/officeDocument/2006/relationships/hyperlink" Target="https://images.search.yahoo.com/yhs/search;_ylt=A9FJtrweMsNb5yYA9V0PxQt.;_ylu=X3oDMTByMjB0aG5zBGNvbG8DYmYxBHBvcwMxBHZ0aWQDBHNlYwNzYw--?p=point+d+interrrogation&amp;fr=yhs-Lkry-newtab&amp;th=108.3&amp;tw=108.3&amp;imgurl=https://bnisuccessnet.files.wordpress.com/2012/11/fotolia_42880578_m.jpg&amp;rurl=https://bnisuccessnet.wordpress.com/2012/11/30/poser-vos-propres-questions/point-dinterrogationvecteur/&amp;size=286KB&amp;name=point+d%E2%80%99interrogation,vecteur+|+BNI+Successnet.fr&amp;oid=3&amp;h=1378&amp;w=1378&amp;turl=http://ts3.mm.bing.net/th?id=OIP.9xIU0DMrhrXz4at8565W2wHaHa&amp;pid=15.1&amp;rs=1&amp;c=1&amp;qlt=95&amp;w=108&amp;h=108&amp;tt=point+d%E2%80%99interrogation,vecteur+|+BNI+Successnet.fr&amp;sigr=137adbu75&amp;sigit=130haq3de&amp;sigi=120i8584q&amp;sign=11jel7jcm&amp;sigt=11jel7jcm&amp;hspart=Lkry&amp;hsimp=yhs-newtab"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tiff"/><Relationship Id="rId3" Type="http://schemas.openxmlformats.org/officeDocument/2006/relationships/hyperlink" Target="https://images.search.yahoo.com/images/view;_ylt=AwrEwM.uMcNb098AqCg2nIlQ;_ylu=X3oDMTIyajcwcDIwBHNlYwNzcgRzbGsDaW1nBG9pZAMzZjA0NzZhNWMzMDY3MmFiY2JlNGUyODE0MzFlMzVkZQRncG9zAzEEaXQDYmluZw--?.origin=&amp;back=https://images.search.yahoo.com/yhs/search?p=medicament&amp;fr=yhs-Lkry-newtab&amp;fr2=piv-web&amp;hsimp=yhs-newtab&amp;hspart=Lkry&amp;tab=organic&amp;ri=1&amp;w=407&amp;h=295&amp;imgurl=www.lespritsorcier.org/wp-content/uploads/2015/12/medicament1.jpg&amp;rurl=https://www.lespritsorcier.org/blogs-membres/3899/&amp;size=76.3KB&amp;name=LES+BIOTECHNOLOGIES+FABRICATION+DES+MEDICAMENTS+(L+...&amp;p=medicament&amp;oid=3f0476a5c30672abcbe4e281431e35de&amp;fr2=piv-web&amp;fr=yhs-Lkry-newtab&amp;tt=LES+BIOTECHNOLOGIES+FABRICATION+DES+MEDICAMENTS+(L+...&amp;b=0&amp;ni=21&amp;no=1&amp;ts=&amp;tab=organic&amp;sigr=11i8incph&amp;sigb=144juqs05&amp;sigi=121mgveok&amp;sigt=11mcgs5tj&amp;sign=11mcgs5tj&amp;.crumb=opB.viYkvqq&amp;fr=yhs-Lkry-newtab&amp;fr2=piv-web&amp;hsimp=yhs-newtab&amp;hspart=Lkry" TargetMode="External"/><Relationship Id="rId7" Type="http://schemas.openxmlformats.org/officeDocument/2006/relationships/hyperlink" Target="https://images.search.yahoo.com/yhs/search;_ylt=AwrJ3V_xMcNbyHEA0Q0PxQt.;_ylu=X3oDMTByMjB0aG5zBGNvbG8DYmYxBHBvcwMxBHZ0aWQDBHNlYwNzYw--?p=noisette&amp;fr=yhs-Lkry-newtab&amp;th=106.3&amp;tw=160.5&amp;imgurl=http://www.made-in-togo.com/img/uploads/2014/07/NOISETTE1.jpg&amp;rurl=http://made-in-togo.com/produit/noisette-125&amp;size=1135KB&amp;name=Madeintogo+|+Noisette&amp;oid=3&amp;h=1177&amp;w=1772&amp;turl=http://ts3.mm.bing.net/th?id=OIP.zY76hybwXLr04XmqC4y-2QHaE6&amp;pid=15.1&amp;rs=1&amp;c=1&amp;qlt=95&amp;w=160&amp;h=106&amp;tt=Madeintogo+|+Noisette&amp;sigr=11ccae7ah&amp;sigit=130rnkcle&amp;sigi=11m0tdr4j&amp;sign=10llbuov0&amp;sigt=10llbuov0&amp;hspart=Lkry&amp;hsimp=yhs-newtab" TargetMode="External"/><Relationship Id="rId12" Type="http://schemas.openxmlformats.org/officeDocument/2006/relationships/image" Target="../media/image5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7.png"/><Relationship Id="rId5" Type="http://schemas.openxmlformats.org/officeDocument/2006/relationships/hyperlink" Target="https://images.search.yahoo.com/yhs/search;_ylt=A0geJNrXMcNbuKEAqtEPxQt.;_ylu=X3oDMTByMjB0aG5zBGNvbG8DYmYxBHBvcwMxBHZ0aWQDBHNlYwNzYw--?p=guepe&amp;fr=yhs-Lkry-newtab&amp;th=113.6&amp;tw=130.8&amp;imgurl=https://upload.wikimedia.org/wikipedia/commons/thumb/9/9f/Vespula_germanica-gb.jpg/1200px-Vespula_germanica-gb.jpg&amp;rurl=https://fr.wikipedia.org/wiki/Gu%C3%AApe&amp;size=249KB&amp;name=Gu%C3%AApe+%E2%80%94+Wikip%C3%A9dia&amp;oid=1&amp;h=1044&amp;w=1200&amp;turl=http://ts4.mm.bing.net/th?id=OIP.Z5JkLBok32rH8nUKOz07yQHaGc&amp;pid=15.1&amp;rs=1&amp;c=1&amp;qlt=95&amp;w=130&amp;h=113&amp;tt=Gu%C3%AApe+%E2%80%94+Wikip%C3%A9dia&amp;sigr=118of98va&amp;sigit=1305ta8jd&amp;sigi=13au68oed&amp;sign=10lbeqa5h&amp;sigt=10lbeqa5h&amp;hspart=Lkry&amp;hsimp=yhs-newtab" TargetMode="External"/><Relationship Id="rId10" Type="http://schemas.openxmlformats.org/officeDocument/2006/relationships/image" Target="../media/image36.jpeg"/><Relationship Id="rId4" Type="http://schemas.openxmlformats.org/officeDocument/2006/relationships/image" Target="../media/image33.jpeg"/><Relationship Id="rId9" Type="http://schemas.openxmlformats.org/officeDocument/2006/relationships/hyperlink" Target="https://images.search.yahoo.com/yhs/search;_ylt=A9FJtrweMsNb5yYA9V0PxQt.;_ylu=X3oDMTByMjB0aG5zBGNvbG8DYmYxBHBvcwMxBHZ0aWQDBHNlYwNzYw--?p=point+d+interrrogation&amp;fr=yhs-Lkry-newtab&amp;th=108.3&amp;tw=108.3&amp;imgurl=https://bnisuccessnet.files.wordpress.com/2012/11/fotolia_42880578_m.jpg&amp;rurl=https://bnisuccessnet.wordpress.com/2012/11/30/poser-vos-propres-questions/point-dinterrogationvecteur/&amp;size=286KB&amp;name=point+d%E2%80%99interrogation,vecteur+|+BNI+Successnet.fr&amp;oid=3&amp;h=1378&amp;w=1378&amp;turl=http://ts3.mm.bing.net/th?id=OIP.9xIU0DMrhrXz4at8565W2wHaHa&amp;pid=15.1&amp;rs=1&amp;c=1&amp;qlt=95&amp;w=108&amp;h=108&amp;tt=point+d%E2%80%99interrogation,vecteur+|+BNI+Successnet.fr&amp;sigr=137adbu75&amp;sigit=130haq3de&amp;sigi=120i8584q&amp;sign=11jel7jcm&amp;sigt=11jel7jcm&amp;hspart=Lkry&amp;hsimp=yhs-newtab"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0.emf"/><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7256505" y="1706880"/>
            <a:ext cx="38635940" cy="10189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tx1">
                      <a:alpha val="74998"/>
                    </a:schemeClr>
                  </a:outerShdw>
                </a:effectLst>
              </a14:hiddenEffects>
            </a:ext>
          </a:extLst>
        </p:spPr>
        <p:txBody>
          <a:bodyPr anchor="ctr"/>
          <a:lstStyle/>
          <a:p>
            <a:pPr algn="ctr" eaLnBrk="0" hangingPunct="0">
              <a:defRPr/>
            </a:pPr>
            <a:endParaRPr lang="fr-FR" sz="17920" b="1" dirty="0">
              <a:solidFill>
                <a:schemeClr val="hlink"/>
              </a:solidFill>
              <a:latin typeface="Times New Roman" charset="0"/>
            </a:endParaRPr>
          </a:p>
          <a:p>
            <a:pPr algn="ctr" eaLnBrk="0" hangingPunct="0">
              <a:defRPr/>
            </a:pPr>
            <a:endParaRPr lang="fr-FR" sz="17920" b="1" dirty="0">
              <a:solidFill>
                <a:schemeClr val="hlink"/>
              </a:solidFill>
              <a:latin typeface="Times New Roman" charset="0"/>
            </a:endParaRPr>
          </a:p>
          <a:p>
            <a:pPr algn="ctr" eaLnBrk="0" hangingPunct="0">
              <a:defRPr/>
            </a:pPr>
            <a:endParaRPr lang="fr-FR" sz="17920" b="1" dirty="0">
              <a:solidFill>
                <a:schemeClr val="hlink"/>
              </a:solidFill>
              <a:latin typeface="Times New Roman" charset="0"/>
            </a:endParaRPr>
          </a:p>
          <a:p>
            <a:pPr algn="ctr" eaLnBrk="0" hangingPunct="0">
              <a:defRPr/>
            </a:pPr>
            <a:endParaRPr lang="fr-FR" sz="17920" b="1" dirty="0">
              <a:solidFill>
                <a:schemeClr val="hlink"/>
              </a:solidFill>
              <a:latin typeface="Times New Roman" charset="0"/>
            </a:endParaRPr>
          </a:p>
          <a:p>
            <a:pPr algn="ctr" eaLnBrk="0" hangingPunct="0">
              <a:defRPr/>
            </a:pPr>
            <a:r>
              <a:rPr lang="nl-BE" sz="17920" b="1" dirty="0">
                <a:solidFill>
                  <a:schemeClr val="hlink"/>
                </a:solidFill>
                <a:latin typeface="Times New Roman" charset="0"/>
              </a:rPr>
              <a:t>Urgences  en allergologie : </a:t>
            </a:r>
          </a:p>
          <a:p>
            <a:pPr algn="ctr" eaLnBrk="0" hangingPunct="0">
              <a:defRPr/>
            </a:pPr>
            <a:r>
              <a:rPr lang="nl-BE" sz="12400" b="1" dirty="0">
                <a:solidFill>
                  <a:schemeClr val="hlink"/>
                </a:solidFill>
                <a:latin typeface="Times New Roman" charset="0"/>
              </a:rPr>
              <a:t>Quels outils biologiques ?</a:t>
            </a:r>
            <a:endParaRPr lang="fr-FR" sz="12400" b="1" dirty="0">
              <a:solidFill>
                <a:schemeClr val="hlink"/>
              </a:solidFill>
              <a:latin typeface="Times New Roman" charset="0"/>
            </a:endParaRPr>
          </a:p>
          <a:p>
            <a:pPr algn="ctr" eaLnBrk="0" hangingPunct="0">
              <a:defRPr/>
            </a:pPr>
            <a:endParaRPr lang="fr-FR" sz="15680" b="1" dirty="0">
              <a:solidFill>
                <a:schemeClr val="hlink"/>
              </a:solidFill>
              <a:latin typeface="Times New Roman" charset="0"/>
            </a:endParaRPr>
          </a:p>
          <a:p>
            <a:pPr algn="ctr" eaLnBrk="0" hangingPunct="0">
              <a:defRPr/>
            </a:pPr>
            <a:endParaRPr lang="fr-FR" sz="22400" b="1" dirty="0">
              <a:solidFill>
                <a:schemeClr val="hlink"/>
              </a:solidFill>
              <a:latin typeface="Times New Roman" charset="0"/>
            </a:endParaRPr>
          </a:p>
        </p:txBody>
      </p:sp>
      <p:sp>
        <p:nvSpPr>
          <p:cNvPr id="5128" name="Text Box 8"/>
          <p:cNvSpPr txBox="1">
            <a:spLocks noChangeArrowheads="1"/>
          </p:cNvSpPr>
          <p:nvPr/>
        </p:nvSpPr>
        <p:spPr bwMode="auto">
          <a:xfrm>
            <a:off x="2013584" y="32897777"/>
            <a:ext cx="47179233" cy="4228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fr-FR" sz="6720" b="1" dirty="0">
                <a:solidFill>
                  <a:srgbClr val="3A6DAC"/>
                </a:solidFill>
                <a:latin typeface="Times New Roman" charset="0"/>
                <a:cs typeface="Arial" charset="0"/>
              </a:rPr>
              <a:t>Ph. </a:t>
            </a:r>
            <a:r>
              <a:rPr lang="fr-FR" sz="6720" b="1" dirty="0" err="1">
                <a:solidFill>
                  <a:srgbClr val="3A6DAC"/>
                </a:solidFill>
                <a:latin typeface="Times New Roman" charset="0"/>
                <a:cs typeface="Arial" charset="0"/>
              </a:rPr>
              <a:t>Biol</a:t>
            </a:r>
            <a:r>
              <a:rPr lang="fr-FR" sz="6720" b="1">
                <a:solidFill>
                  <a:srgbClr val="3A6DAC"/>
                </a:solidFill>
                <a:latin typeface="Times New Roman" charset="0"/>
                <a:cs typeface="Arial" charset="0"/>
              </a:rPr>
              <a:t>. Romy GADISSEUR</a:t>
            </a:r>
          </a:p>
          <a:p>
            <a:pPr algn="ctr">
              <a:spcBef>
                <a:spcPct val="50000"/>
              </a:spcBef>
              <a:defRPr/>
            </a:pPr>
            <a:r>
              <a:rPr lang="fr-FR" sz="6720" b="1">
                <a:solidFill>
                  <a:srgbClr val="3A6DAC"/>
                </a:solidFill>
                <a:latin typeface="Times New Roman" charset="0"/>
                <a:cs typeface="Arial" charset="0"/>
              </a:rPr>
              <a:t>04/323.45.21 </a:t>
            </a:r>
            <a:r>
              <a:rPr lang="mr-IN" sz="6720" b="1">
                <a:solidFill>
                  <a:srgbClr val="3A6DAC"/>
                </a:solidFill>
                <a:latin typeface="Times New Roman" charset="0"/>
                <a:cs typeface="Arial" charset="0"/>
              </a:rPr>
              <a:t>–</a:t>
            </a:r>
            <a:r>
              <a:rPr lang="fr-FR" sz="6720" b="1">
                <a:solidFill>
                  <a:srgbClr val="3A6DAC"/>
                </a:solidFill>
                <a:latin typeface="Times New Roman" charset="0"/>
                <a:cs typeface="Arial" charset="0"/>
              </a:rPr>
              <a:t> </a:t>
            </a:r>
            <a:r>
              <a:rPr lang="fr-FR" sz="6720" b="1" err="1">
                <a:solidFill>
                  <a:srgbClr val="3A6DAC"/>
                </a:solidFill>
                <a:latin typeface="Times New Roman" charset="0"/>
                <a:cs typeface="Arial" charset="0"/>
              </a:rPr>
              <a:t>romy.gadisseur@chuliege.be</a:t>
            </a:r>
            <a:endParaRPr lang="fr-FR" sz="6720" b="1">
              <a:solidFill>
                <a:srgbClr val="3A6DAC"/>
              </a:solidFill>
              <a:latin typeface="Times New Roman" charset="0"/>
              <a:cs typeface="Arial" charset="0"/>
            </a:endParaRPr>
          </a:p>
          <a:p>
            <a:pPr algn="ctr">
              <a:spcBef>
                <a:spcPct val="50000"/>
              </a:spcBef>
              <a:defRPr/>
            </a:pPr>
            <a:r>
              <a:rPr lang="fr-FR" sz="6720" b="1">
                <a:solidFill>
                  <a:srgbClr val="3A6DAC"/>
                </a:solidFill>
                <a:latin typeface="Times New Roman" charset="0"/>
                <a:cs typeface="Arial" charset="0"/>
              </a:rPr>
              <a:t>Service de Chimie Clinique, CHU de Liège</a:t>
            </a:r>
          </a:p>
        </p:txBody>
      </p:sp>
      <p:sp>
        <p:nvSpPr>
          <p:cNvPr id="5" name="AutoShape 5" descr="ésultat de recherche d'images pour &quot;thermo fisher scientific diagnostic&quot;">
            <a:hlinkClick r:id="rId3" invalidUrl="https://www.google.com/imgres?imgurl=https://www.marketbeat.com/logos/thermo-fisher-scient-logo.jpg&amp;imgrefurl=https://www.marketbeat.com/stocks/NYSE/TMO/&amp;docid=hBsggJdJX-FtMM&amp;tbnid=dkv1c42qEWce9M:&amp;vet=10ahUKEwi4hrOFz4veAhVDsqQKHSVJAD4QMwg5KAMwAw..i&amp;w=3683&amp;h=877&amp;bih=703&amp;biw=1280&amp;q=thermofisher scinetific diagnostic&amp;ved=0ahUKEwi4hrOFz4veAhVDsqQKHSVJAD4QMwg5KAMwAw&amp;iact=mrc&amp;uact=8"/>
          </p:cNvPr>
          <p:cNvSpPr>
            <a:spLocks noChangeAspect="1" noChangeArrowheads="1"/>
          </p:cNvSpPr>
          <p:nvPr/>
        </p:nvSpPr>
        <p:spPr bwMode="auto">
          <a:xfrm>
            <a:off x="0" y="0"/>
            <a:ext cx="1706880" cy="17068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2064" tIns="256032" rIns="512064" bIns="256032" numCol="1" anchor="t" anchorCtr="0" compatLnSpc="1">
            <a:prstTxWarp prst="textNoShape">
              <a:avLst/>
            </a:prstTxWarp>
          </a:bodyPr>
          <a:lstStyle/>
          <a:p>
            <a:endParaRPr lang="fr-FR" sz="34289"/>
          </a:p>
        </p:txBody>
      </p:sp>
      <p:sp>
        <p:nvSpPr>
          <p:cNvPr id="8" name="AutoShape 11" descr="ogo ULiege">
            <a:hlinkClick r:id="rId4"/>
          </p:cNvPr>
          <p:cNvSpPr>
            <a:spLocks noChangeAspect="1" noChangeArrowheads="1"/>
          </p:cNvSpPr>
          <p:nvPr/>
        </p:nvSpPr>
        <p:spPr bwMode="auto">
          <a:xfrm>
            <a:off x="853440" y="853440"/>
            <a:ext cx="1706880" cy="17068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2064" tIns="256032" rIns="512064" bIns="256032" numCol="1" anchor="t" anchorCtr="0" compatLnSpc="1">
            <a:prstTxWarp prst="textNoShape">
              <a:avLst/>
            </a:prstTxWarp>
          </a:bodyPr>
          <a:lstStyle/>
          <a:p>
            <a:endParaRPr lang="fr-FR" sz="34289"/>
          </a:p>
        </p:txBody>
      </p:sp>
      <p:sp>
        <p:nvSpPr>
          <p:cNvPr id="16" name="AutoShape 23" descr="niversity of Liège logo.svg">
            <a:hlinkClick r:id="rId5"/>
          </p:cNvPr>
          <p:cNvSpPr>
            <a:spLocks noChangeAspect="1" noChangeArrowheads="1"/>
          </p:cNvSpPr>
          <p:nvPr/>
        </p:nvSpPr>
        <p:spPr bwMode="auto">
          <a:xfrm>
            <a:off x="0" y="0"/>
            <a:ext cx="8001000" cy="35204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2064" tIns="256032" rIns="512064" bIns="256032" numCol="1" anchor="t" anchorCtr="0" compatLnSpc="1">
            <a:prstTxWarp prst="textNoShape">
              <a:avLst/>
            </a:prstTxWarp>
          </a:bodyPr>
          <a:lstStyle/>
          <a:p>
            <a:endParaRPr lang="fr-FR" sz="34289"/>
          </a:p>
        </p:txBody>
      </p:sp>
      <p:pic>
        <p:nvPicPr>
          <p:cNvPr id="3" name="Image 2">
            <a:extLst>
              <a:ext uri="{FF2B5EF4-FFF2-40B4-BE49-F238E27FC236}">
                <a16:creationId xmlns:a16="http://schemas.microsoft.com/office/drawing/2014/main" id="{1BFF23EF-79BD-5942-8B74-AC01D46D1C01}"/>
              </a:ext>
            </a:extLst>
          </p:cNvPr>
          <p:cNvPicPr>
            <a:picLocks noChangeAspect="1"/>
          </p:cNvPicPr>
          <p:nvPr/>
        </p:nvPicPr>
        <p:blipFill>
          <a:blip r:embed="rId6"/>
          <a:stretch>
            <a:fillRect/>
          </a:stretch>
        </p:blipFill>
        <p:spPr>
          <a:xfrm>
            <a:off x="5313956" y="11556305"/>
            <a:ext cx="40578490" cy="20289246"/>
          </a:xfrm>
          <a:prstGeom prst="rect">
            <a:avLst/>
          </a:prstGeom>
        </p:spPr>
      </p:pic>
      <p:pic>
        <p:nvPicPr>
          <p:cNvPr id="12" name="Picture 12">
            <a:extLst>
              <a:ext uri="{FF2B5EF4-FFF2-40B4-BE49-F238E27FC236}">
                <a16:creationId xmlns:a16="http://schemas.microsoft.com/office/drawing/2014/main" id="{1FF6F362-4582-8441-A3C4-0A5C8FFC4F3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3083572" y="8983732"/>
            <a:ext cx="6403318" cy="2675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0">
            <a:extLst>
              <a:ext uri="{FF2B5EF4-FFF2-40B4-BE49-F238E27FC236}">
                <a16:creationId xmlns:a16="http://schemas.microsoft.com/office/drawing/2014/main" id="{CB48D93F-FF00-E047-9E03-EF8185581160}"/>
              </a:ext>
            </a:extLst>
          </p:cNvPr>
          <p:cNvPicPr>
            <a:picLocks noChangeAspect="1"/>
          </p:cNvPicPr>
          <p:nvPr/>
        </p:nvPicPr>
        <p:blipFill>
          <a:blip r:embed="rId8"/>
          <a:stretch>
            <a:fillRect/>
          </a:stretch>
        </p:blipFill>
        <p:spPr>
          <a:xfrm>
            <a:off x="38009806" y="24807182"/>
            <a:ext cx="11183010" cy="11183010"/>
          </a:xfrm>
          <a:prstGeom prst="rect">
            <a:avLst/>
          </a:prstGeom>
        </p:spPr>
      </p:pic>
    </p:spTree>
    <p:extLst>
      <p:ext uri="{BB962C8B-B14F-4D97-AF65-F5344CB8AC3E}">
        <p14:creationId xmlns:p14="http://schemas.microsoft.com/office/powerpoint/2010/main" val="1720108879"/>
      </p:ext>
    </p:extLst>
  </p:cSld>
  <p:clrMapOvr>
    <a:masterClrMapping/>
  </p:clrMapOvr>
  <mc:AlternateContent xmlns:mc="http://schemas.openxmlformats.org/markup-compatibility/2006" xmlns:p14="http://schemas.microsoft.com/office/powerpoint/2010/main">
    <mc:Choice Requires="p14">
      <p:transition spd="slow" p14:dur="2000" advTm="13123"/>
    </mc:Choice>
    <mc:Fallback xmlns="">
      <p:transition spd="slow" advTm="131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14300" dirty="0"/>
              <a:t>Collaboration à saisir avec les cliniciens </a:t>
            </a:r>
            <a:br>
              <a:rPr lang="fr-BE" sz="14300" dirty="0"/>
            </a:br>
            <a:r>
              <a:rPr lang="fr-BE" sz="14300" dirty="0"/>
              <a:t>Spécialistes             Médecin traitant</a:t>
            </a:r>
          </a:p>
        </p:txBody>
      </p:sp>
      <p:sp>
        <p:nvSpPr>
          <p:cNvPr id="3" name="Espace réservé du contenu 2"/>
          <p:cNvSpPr>
            <a:spLocks noGrp="1"/>
          </p:cNvSpPr>
          <p:nvPr>
            <p:ph idx="1"/>
          </p:nvPr>
        </p:nvSpPr>
        <p:spPr>
          <a:xfrm>
            <a:off x="3368040" y="29063616"/>
            <a:ext cx="46009560" cy="7296476"/>
          </a:xfrm>
        </p:spPr>
        <p:txBody>
          <a:bodyPr>
            <a:normAutofit fontScale="77500" lnSpcReduction="20000"/>
          </a:bodyPr>
          <a:lstStyle/>
          <a:p>
            <a:pPr>
              <a:buFont typeface="Wingdings" pitchFamily="2" charset="2"/>
              <a:buChar char="ü"/>
            </a:pPr>
            <a:r>
              <a:rPr lang="fr-BE" sz="14300" dirty="0">
                <a:latin typeface="+mj-lt"/>
                <a:ea typeface="+mj-ea"/>
                <a:cs typeface="+mj-cs"/>
              </a:rPr>
              <a:t>Transmission des résultats inter-hôpitaux et médecine générale : RSW - EHEALTH – CYBERLAB</a:t>
            </a:r>
          </a:p>
          <a:p>
            <a:pPr>
              <a:buFont typeface="Wingdings" pitchFamily="2" charset="2"/>
              <a:buChar char="ü"/>
            </a:pPr>
            <a:r>
              <a:rPr lang="fr-FR" sz="14300" dirty="0">
                <a:latin typeface="+mj-lt"/>
                <a:ea typeface="+mj-ea"/>
                <a:cs typeface="+mj-cs"/>
              </a:rPr>
              <a:t>Réseau de professionnels pour améliorer le diagnostic et la gestion des allergies.</a:t>
            </a:r>
          </a:p>
          <a:p>
            <a:pPr lvl="1">
              <a:buFont typeface="Wingdings" pitchFamily="2" charset="2"/>
              <a:buChar char="ü"/>
            </a:pPr>
            <a:r>
              <a:rPr lang="fr-FR" sz="12060" dirty="0">
                <a:latin typeface="+mj-lt"/>
                <a:ea typeface="+mj-ea"/>
                <a:cs typeface="+mj-cs"/>
              </a:rPr>
              <a:t>Pathologie complexe et en évolution rapide</a:t>
            </a:r>
            <a:endParaRPr lang="en-US" sz="12060" dirty="0">
              <a:latin typeface="+mj-lt"/>
              <a:ea typeface="+mj-ea"/>
              <a:cs typeface="+mj-cs"/>
            </a:endParaRPr>
          </a:p>
        </p:txBody>
      </p:sp>
      <p:pic>
        <p:nvPicPr>
          <p:cNvPr id="7" name="Graphique 6" descr="Fièvre contour">
            <a:extLst>
              <a:ext uri="{FF2B5EF4-FFF2-40B4-BE49-F238E27FC236}">
                <a16:creationId xmlns:a16="http://schemas.microsoft.com/office/drawing/2014/main" id="{8779F5BC-ED25-7044-8238-73E91D074F20}"/>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r="19581"/>
          <a:stretch/>
        </p:blipFill>
        <p:spPr>
          <a:xfrm>
            <a:off x="12694415" y="12892689"/>
            <a:ext cx="3921904" cy="4876800"/>
          </a:xfrm>
          <a:prstGeom prst="rect">
            <a:avLst/>
          </a:prstGeom>
        </p:spPr>
      </p:pic>
      <p:pic>
        <p:nvPicPr>
          <p:cNvPr id="9" name="Graphique 8" descr="Homme médecin contour">
            <a:extLst>
              <a:ext uri="{FF2B5EF4-FFF2-40B4-BE49-F238E27FC236}">
                <a16:creationId xmlns:a16="http://schemas.microsoft.com/office/drawing/2014/main" id="{DD78A3BF-8DCE-234E-88BB-ABE90917130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572574" y="21750986"/>
            <a:ext cx="4876800" cy="4876800"/>
          </a:xfrm>
          <a:prstGeom prst="rect">
            <a:avLst/>
          </a:prstGeom>
        </p:spPr>
      </p:pic>
      <p:pic>
        <p:nvPicPr>
          <p:cNvPr id="13" name="Graphique 12" descr="Groupe de personnes contour">
            <a:extLst>
              <a:ext uri="{FF2B5EF4-FFF2-40B4-BE49-F238E27FC236}">
                <a16:creationId xmlns:a16="http://schemas.microsoft.com/office/drawing/2014/main" id="{0EE4636C-D095-6841-9D49-45D69A560D6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2742485" y="8398460"/>
            <a:ext cx="4876800" cy="4876800"/>
          </a:xfrm>
          <a:prstGeom prst="rect">
            <a:avLst/>
          </a:prstGeom>
        </p:spPr>
      </p:pic>
      <p:pic>
        <p:nvPicPr>
          <p:cNvPr id="14" name="Graphique 13" descr="Réseaux sociaux contour">
            <a:extLst>
              <a:ext uri="{FF2B5EF4-FFF2-40B4-BE49-F238E27FC236}">
                <a16:creationId xmlns:a16="http://schemas.microsoft.com/office/drawing/2014/main" id="{A1758EAF-0FC7-3640-BA09-0B226E35B0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3591972" y="13887147"/>
            <a:ext cx="4876800" cy="4876800"/>
          </a:xfrm>
          <a:prstGeom prst="rect">
            <a:avLst/>
          </a:prstGeom>
        </p:spPr>
      </p:pic>
      <p:pic>
        <p:nvPicPr>
          <p:cNvPr id="16" name="Graphique 15" descr="Hôpital contour">
            <a:extLst>
              <a:ext uri="{FF2B5EF4-FFF2-40B4-BE49-F238E27FC236}">
                <a16:creationId xmlns:a16="http://schemas.microsoft.com/office/drawing/2014/main" id="{5052DE8B-2B24-1145-9859-8ADFA4A8E251}"/>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2859999" y="15168161"/>
            <a:ext cx="3810001" cy="3810001"/>
          </a:xfrm>
          <a:prstGeom prst="rect">
            <a:avLst/>
          </a:prstGeom>
        </p:spPr>
      </p:pic>
      <p:pic>
        <p:nvPicPr>
          <p:cNvPr id="17" name="Graphique 16" descr="Mur de briques en construction contour">
            <a:extLst>
              <a:ext uri="{FF2B5EF4-FFF2-40B4-BE49-F238E27FC236}">
                <a16:creationId xmlns:a16="http://schemas.microsoft.com/office/drawing/2014/main" id="{B81F2D3B-7C62-EE4D-8AEA-188B91F3322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2444114" y="16325547"/>
            <a:ext cx="6318172" cy="6318172"/>
          </a:xfrm>
          <a:prstGeom prst="rect">
            <a:avLst/>
          </a:prstGeom>
        </p:spPr>
      </p:pic>
      <p:pic>
        <p:nvPicPr>
          <p:cNvPr id="20" name="Graphique 19" descr="Informatique hébergé contour">
            <a:extLst>
              <a:ext uri="{FF2B5EF4-FFF2-40B4-BE49-F238E27FC236}">
                <a16:creationId xmlns:a16="http://schemas.microsoft.com/office/drawing/2014/main" id="{A31ADBF8-2EEF-E04D-AF7F-A0B88E69CCB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6773972" y="23369274"/>
            <a:ext cx="5694342" cy="5694342"/>
          </a:xfrm>
          <a:prstGeom prst="rect">
            <a:avLst/>
          </a:prstGeom>
        </p:spPr>
      </p:pic>
      <p:pic>
        <p:nvPicPr>
          <p:cNvPr id="22" name="Graphique 21" descr="Abeille avec un remplissage uni">
            <a:extLst>
              <a:ext uri="{FF2B5EF4-FFF2-40B4-BE49-F238E27FC236}">
                <a16:creationId xmlns:a16="http://schemas.microsoft.com/office/drawing/2014/main" id="{5A97EE3E-0652-DE4E-A024-EDC42FF4AB3F}"/>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rot="14670122">
            <a:off x="11168515" y="12230524"/>
            <a:ext cx="2187198" cy="2187198"/>
          </a:xfrm>
          <a:prstGeom prst="rect">
            <a:avLst/>
          </a:prstGeom>
        </p:spPr>
      </p:pic>
      <p:sp>
        <p:nvSpPr>
          <p:cNvPr id="29" name="Double flèche verticale 28">
            <a:extLst>
              <a:ext uri="{FF2B5EF4-FFF2-40B4-BE49-F238E27FC236}">
                <a16:creationId xmlns:a16="http://schemas.microsoft.com/office/drawing/2014/main" id="{AE05CCE5-DE23-DC49-8F0F-4DA2ABD22008}"/>
              </a:ext>
            </a:extLst>
          </p:cNvPr>
          <p:cNvSpPr/>
          <p:nvPr/>
        </p:nvSpPr>
        <p:spPr>
          <a:xfrm rot="5400000">
            <a:off x="23100910" y="5340005"/>
            <a:ext cx="969194" cy="2816183"/>
          </a:xfrm>
          <a:prstGeom prst="upDownArrow">
            <a:avLst/>
          </a:prstGeom>
          <a:noFill/>
          <a:ln w="123825">
            <a:solidFill>
              <a:srgbClr val="51B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Graphique 30" descr="Flèche : incurvée dans le sens des aiguilles d’une montre contour">
            <a:extLst>
              <a:ext uri="{FF2B5EF4-FFF2-40B4-BE49-F238E27FC236}">
                <a16:creationId xmlns:a16="http://schemas.microsoft.com/office/drawing/2014/main" id="{5CB62F18-04F1-4D42-A3EA-AD3FA6145C3F}"/>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rot="3257074">
            <a:off x="31575886" y="19338294"/>
            <a:ext cx="5486404" cy="5486404"/>
          </a:xfrm>
          <a:prstGeom prst="rect">
            <a:avLst/>
          </a:prstGeom>
        </p:spPr>
      </p:pic>
      <p:pic>
        <p:nvPicPr>
          <p:cNvPr id="33" name="Graphique 32" descr="Flèche : pivoter à droite contour">
            <a:extLst>
              <a:ext uri="{FF2B5EF4-FFF2-40B4-BE49-F238E27FC236}">
                <a16:creationId xmlns:a16="http://schemas.microsoft.com/office/drawing/2014/main" id="{0B116626-C52A-6E47-805A-5B850B9A481A}"/>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rot="1360994">
            <a:off x="27135483" y="17092618"/>
            <a:ext cx="1537523" cy="1537523"/>
          </a:xfrm>
          <a:prstGeom prst="rect">
            <a:avLst/>
          </a:prstGeom>
        </p:spPr>
      </p:pic>
      <p:pic>
        <p:nvPicPr>
          <p:cNvPr id="34" name="Graphique 33" descr="Flèche : incurvée dans le sens des aiguilles d’une montre contour">
            <a:extLst>
              <a:ext uri="{FF2B5EF4-FFF2-40B4-BE49-F238E27FC236}">
                <a16:creationId xmlns:a16="http://schemas.microsoft.com/office/drawing/2014/main" id="{65ED4908-BBFC-B04E-A523-D8962EFAA0AE}"/>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rot="7341287">
            <a:off x="20245395" y="23743712"/>
            <a:ext cx="5486404" cy="5486404"/>
          </a:xfrm>
          <a:prstGeom prst="rect">
            <a:avLst/>
          </a:prstGeom>
        </p:spPr>
      </p:pic>
      <p:pic>
        <p:nvPicPr>
          <p:cNvPr id="35" name="Graphique 34" descr="Flèche : incurvée dans le sens des aiguilles d’une montre contour">
            <a:extLst>
              <a:ext uri="{FF2B5EF4-FFF2-40B4-BE49-F238E27FC236}">
                <a16:creationId xmlns:a16="http://schemas.microsoft.com/office/drawing/2014/main" id="{B1C00FB6-119D-A049-AEBF-C5470447B43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rot="10800000">
            <a:off x="11570116" y="17270270"/>
            <a:ext cx="5486404" cy="5486404"/>
          </a:xfrm>
          <a:prstGeom prst="rect">
            <a:avLst/>
          </a:prstGeom>
        </p:spPr>
      </p:pic>
      <p:pic>
        <p:nvPicPr>
          <p:cNvPr id="36" name="Graphique 35" descr="Flèche : incurvée dans le sens des aiguilles d’une montre contour">
            <a:extLst>
              <a:ext uri="{FF2B5EF4-FFF2-40B4-BE49-F238E27FC236}">
                <a16:creationId xmlns:a16="http://schemas.microsoft.com/office/drawing/2014/main" id="{2B4B1E10-760E-D641-902C-F686128DDE6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rot="18763138">
            <a:off x="29168368" y="9160488"/>
            <a:ext cx="5486404" cy="5486404"/>
          </a:xfrm>
          <a:prstGeom prst="rect">
            <a:avLst/>
          </a:prstGeom>
        </p:spPr>
      </p:pic>
      <p:pic>
        <p:nvPicPr>
          <p:cNvPr id="37" name="Graphique 36" descr="Flèche : incurvée dans le sens des aiguilles d’une montre contour">
            <a:extLst>
              <a:ext uri="{FF2B5EF4-FFF2-40B4-BE49-F238E27FC236}">
                <a16:creationId xmlns:a16="http://schemas.microsoft.com/office/drawing/2014/main" id="{E8F20F30-75E8-7E4C-90AB-B57F406D99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rot="16200000">
            <a:off x="17032204" y="8716775"/>
            <a:ext cx="5486404" cy="5486404"/>
          </a:xfrm>
          <a:prstGeom prst="rect">
            <a:avLst/>
          </a:prstGeom>
        </p:spPr>
      </p:pic>
      <p:pic>
        <p:nvPicPr>
          <p:cNvPr id="39" name="Graphique 38" descr="Seringue contour">
            <a:extLst>
              <a:ext uri="{FF2B5EF4-FFF2-40B4-BE49-F238E27FC236}">
                <a16:creationId xmlns:a16="http://schemas.microsoft.com/office/drawing/2014/main" id="{25A50CF1-4AE4-474B-AAF9-88E9943889B2}"/>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rot="16200000">
            <a:off x="9900845" y="14016589"/>
            <a:ext cx="2512982" cy="2512982"/>
          </a:xfrm>
          <a:prstGeom prst="rect">
            <a:avLst/>
          </a:prstGeom>
        </p:spPr>
      </p:pic>
      <p:pic>
        <p:nvPicPr>
          <p:cNvPr id="21" name="Picture 12">
            <a:extLst>
              <a:ext uri="{FF2B5EF4-FFF2-40B4-BE49-F238E27FC236}">
                <a16:creationId xmlns:a16="http://schemas.microsoft.com/office/drawing/2014/main" id="{855356B8-F3ED-1748-A611-06A827B0E887}"/>
              </a:ext>
            </a:extLst>
          </p:cNvPr>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41374870" y="1467155"/>
            <a:ext cx="8708575" cy="36382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 name="Picture 10">
            <a:extLst>
              <a:ext uri="{FF2B5EF4-FFF2-40B4-BE49-F238E27FC236}">
                <a16:creationId xmlns:a16="http://schemas.microsoft.com/office/drawing/2014/main" id="{BB13C90E-7D1C-B04D-ADAA-159E786DBE37}"/>
              </a:ext>
            </a:extLst>
          </p:cNvPr>
          <p:cNvPicPr>
            <a:picLocks noChangeAspect="1"/>
          </p:cNvPicPr>
          <p:nvPr/>
        </p:nvPicPr>
        <p:blipFill>
          <a:blip r:embed="rId26"/>
          <a:stretch>
            <a:fillRect/>
          </a:stretch>
        </p:blipFill>
        <p:spPr>
          <a:xfrm>
            <a:off x="423274" y="60184"/>
            <a:ext cx="9477571" cy="9477571"/>
          </a:xfrm>
          <a:prstGeom prst="rect">
            <a:avLst/>
          </a:prstGeom>
        </p:spPr>
      </p:pic>
    </p:spTree>
    <p:extLst>
      <p:ext uri="{BB962C8B-B14F-4D97-AF65-F5344CB8AC3E}">
        <p14:creationId xmlns:p14="http://schemas.microsoft.com/office/powerpoint/2010/main" val="3833496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3369833" y="-14277"/>
            <a:ext cx="44165520" cy="7423153"/>
          </a:xfrm>
        </p:spPr>
        <p:txBody>
          <a:bodyPr>
            <a:normAutofit/>
          </a:bodyPr>
          <a:lstStyle/>
          <a:p>
            <a:pPr algn="ctr"/>
            <a:r>
              <a:rPr lang="fr-BE" sz="13800" b="1" dirty="0">
                <a:solidFill>
                  <a:srgbClr val="005393"/>
                </a:solidFill>
                <a:latin typeface="Times New Roman" pitchFamily="18" charset="0"/>
                <a:cs typeface="Times New Roman" pitchFamily="18" charset="0"/>
              </a:rPr>
              <a:t>Et la biologie dans tout ça ?</a:t>
            </a:r>
            <a:br>
              <a:rPr lang="fr-BE" sz="13800" b="1" dirty="0">
                <a:solidFill>
                  <a:srgbClr val="005393"/>
                </a:solidFill>
                <a:latin typeface="Times New Roman" pitchFamily="18" charset="0"/>
                <a:cs typeface="Times New Roman" pitchFamily="18" charset="0"/>
              </a:rPr>
            </a:br>
            <a:r>
              <a:rPr lang="fr-BE" sz="13800" b="1" dirty="0">
                <a:solidFill>
                  <a:srgbClr val="005393"/>
                </a:solidFill>
                <a:latin typeface="Times New Roman" pitchFamily="18" charset="0"/>
                <a:cs typeface="Times New Roman" pitchFamily="18" charset="0"/>
              </a:rPr>
              <a:t>les mastocytes</a:t>
            </a:r>
            <a:endParaRPr lang="fr-FR" sz="13800" b="1" dirty="0">
              <a:solidFill>
                <a:srgbClr val="005393"/>
              </a:solidFill>
              <a:latin typeface="Times New Roman" pitchFamily="18" charset="0"/>
              <a:cs typeface="Times New Roman" pitchFamily="18" charset="0"/>
            </a:endParaRPr>
          </a:p>
        </p:txBody>
      </p:sp>
      <p:pic>
        <p:nvPicPr>
          <p:cNvPr id="2" name="Image 1">
            <a:extLst>
              <a:ext uri="{FF2B5EF4-FFF2-40B4-BE49-F238E27FC236}">
                <a16:creationId xmlns:a16="http://schemas.microsoft.com/office/drawing/2014/main" id="{3228164A-B4EB-5D47-9879-470FFD6783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33" b="96183" l="7170" r="93019">
                        <a14:foregroundMark x1="55660" y1="45802" x2="55660" y2="45802"/>
                        <a14:foregroundMark x1="68679" y1="51336" x2="68679" y2="51336"/>
                        <a14:foregroundMark x1="74906" y1="29962" x2="74906" y2="29962"/>
                        <a14:foregroundMark x1="83019" y1="37023" x2="83019" y2="37023"/>
                        <a14:foregroundMark x1="77170" y1="23664" x2="77170" y2="23664"/>
                        <a14:foregroundMark x1="71887" y1="19847" x2="71887" y2="19847"/>
                        <a14:foregroundMark x1="81132" y1="28817" x2="81132" y2="28817"/>
                        <a14:foregroundMark x1="88302" y1="38931" x2="88302" y2="38931"/>
                        <a14:foregroundMark x1="88679" y1="49046" x2="88679" y2="49046"/>
                        <a14:foregroundMark x1="88302" y1="46183" x2="88302" y2="46183"/>
                        <a14:foregroundMark x1="92264" y1="49046" x2="92264" y2="49046"/>
                        <a14:foregroundMark x1="92642" y1="64504" x2="92642" y2="64504"/>
                        <a14:foregroundMark x1="91887" y1="49809" x2="91887" y2="49809"/>
                        <a14:foregroundMark x1="50377" y1="11641" x2="50377" y2="11641"/>
                        <a14:foregroundMark x1="7170" y1="50191" x2="7170" y2="50191"/>
                        <a14:foregroundMark x1="7547" y1="79389" x2="7547" y2="79389"/>
                        <a14:foregroundMark x1="23774" y1="67557" x2="23774" y2="67557"/>
                        <a14:foregroundMark x1="54906" y1="43130" x2="54906" y2="43130"/>
                        <a14:foregroundMark x1="54151" y1="39313" x2="54151" y2="39313"/>
                        <a14:foregroundMark x1="89245" y1="46565" x2="89245" y2="46565"/>
                        <a14:foregroundMark x1="93019" y1="50573" x2="93019" y2="50573"/>
                        <a14:foregroundMark x1="45660" y1="50573" x2="45660" y2="50573"/>
                        <a14:foregroundMark x1="46415" y1="48664" x2="46415" y2="48664"/>
                        <a14:foregroundMark x1="67925" y1="87786" x2="67925" y2="87786"/>
                        <a14:foregroundMark x1="53774" y1="96374" x2="53774" y2="96374"/>
                        <a14:foregroundMark x1="56792" y1="41985" x2="56792" y2="41985"/>
                        <a14:foregroundMark x1="47170" y1="48664" x2="47170" y2="48664"/>
                        <a14:foregroundMark x1="49811" y1="27290" x2="49811" y2="27290"/>
                        <a14:foregroundMark x1="69057" y1="41985" x2="69057" y2="41985"/>
                        <a14:foregroundMark x1="48302" y1="9733" x2="48302" y2="9733"/>
                      </a14:backgroundRemoval>
                    </a14:imgEffect>
                  </a14:imgLayer>
                </a14:imgProps>
              </a:ext>
            </a:extLst>
          </a:blip>
          <a:stretch>
            <a:fillRect/>
          </a:stretch>
        </p:blipFill>
        <p:spPr>
          <a:xfrm>
            <a:off x="41349291" y="0"/>
            <a:ext cx="8576949" cy="8490530"/>
          </a:xfrm>
          <a:prstGeom prst="rect">
            <a:avLst/>
          </a:prstGeom>
        </p:spPr>
      </p:pic>
      <p:sp>
        <p:nvSpPr>
          <p:cNvPr id="5" name="Rectangle : coins arrondis 4">
            <a:extLst>
              <a:ext uri="{FF2B5EF4-FFF2-40B4-BE49-F238E27FC236}">
                <a16:creationId xmlns:a16="http://schemas.microsoft.com/office/drawing/2014/main" id="{01C52714-1A34-F04B-9390-F965E61295DF}"/>
              </a:ext>
            </a:extLst>
          </p:cNvPr>
          <p:cNvSpPr/>
          <p:nvPr/>
        </p:nvSpPr>
        <p:spPr>
          <a:xfrm>
            <a:off x="1280160" y="22715634"/>
            <a:ext cx="48344867" cy="2334198"/>
          </a:xfrm>
          <a:prstGeom prst="roundRect">
            <a:avLst/>
          </a:prstGeom>
          <a:solidFill>
            <a:srgbClr val="D4E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6" name="Rectangle : coins arrondis 5">
            <a:extLst>
              <a:ext uri="{FF2B5EF4-FFF2-40B4-BE49-F238E27FC236}">
                <a16:creationId xmlns:a16="http://schemas.microsoft.com/office/drawing/2014/main" id="{08EF76E9-245F-3E43-967C-A5F99AC3B391}"/>
              </a:ext>
            </a:extLst>
          </p:cNvPr>
          <p:cNvSpPr/>
          <p:nvPr/>
        </p:nvSpPr>
        <p:spPr>
          <a:xfrm>
            <a:off x="1280160" y="26249242"/>
            <a:ext cx="48344867" cy="2334198"/>
          </a:xfrm>
          <a:prstGeom prst="roundRect">
            <a:avLst/>
          </a:prstGeom>
          <a:solidFill>
            <a:srgbClr val="EE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7" name="Rectangle 3">
            <a:extLst>
              <a:ext uri="{FF2B5EF4-FFF2-40B4-BE49-F238E27FC236}">
                <a16:creationId xmlns:a16="http://schemas.microsoft.com/office/drawing/2014/main" id="{46499D49-8EE9-994A-B177-F1AE08992C21}"/>
              </a:ext>
            </a:extLst>
          </p:cNvPr>
          <p:cNvSpPr txBox="1">
            <a:spLocks noChangeArrowheads="1"/>
          </p:cNvSpPr>
          <p:nvPr/>
        </p:nvSpPr>
        <p:spPr bwMode="auto">
          <a:xfrm>
            <a:off x="1280160" y="8072120"/>
            <a:ext cx="47696286" cy="2884805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gn="just"/>
            <a:r>
              <a:rPr lang="fr-BE" sz="11200" kern="0" dirty="0">
                <a:solidFill>
                  <a:srgbClr val="3A6DAC"/>
                </a:solidFill>
                <a:latin typeface="Times New Roman" pitchFamily="18" charset="0"/>
                <a:cs typeface="Times New Roman" pitchFamily="18" charset="0"/>
              </a:rPr>
              <a:t>  Grandes cellules retrouvées dans tous les tissus du corps humain. </a:t>
            </a:r>
          </a:p>
          <a:p>
            <a:pPr lvl="1" algn="just"/>
            <a:r>
              <a:rPr lang="fr-BE" sz="8960" kern="0" dirty="0">
                <a:solidFill>
                  <a:srgbClr val="3A6DAC"/>
                </a:solidFill>
                <a:latin typeface="Times New Roman" pitchFamily="18" charset="0"/>
                <a:cs typeface="Times New Roman" pitchFamily="18" charset="0"/>
              </a:rPr>
              <a:t> Présentes en plus grande quantité dans la peau, les muqueuses intestinales et les voies aériennes, la moelle osseuse =&gt; cellule déterminante de la réaction allergique.</a:t>
            </a:r>
          </a:p>
          <a:p>
            <a:pPr marL="0" indent="0" algn="just">
              <a:buNone/>
            </a:pPr>
            <a:endParaRPr lang="fr-BE" sz="11200" b="1" kern="0" dirty="0">
              <a:solidFill>
                <a:srgbClr val="3A6DAC"/>
              </a:solidFill>
              <a:latin typeface="Times New Roman" pitchFamily="18" charset="0"/>
              <a:cs typeface="Times New Roman" pitchFamily="18" charset="0"/>
            </a:endParaRPr>
          </a:p>
          <a:p>
            <a:pPr marL="0" indent="0" algn="just">
              <a:buNone/>
            </a:pPr>
            <a:endParaRPr lang="fr-BE" sz="11200" b="1" kern="0" dirty="0">
              <a:solidFill>
                <a:srgbClr val="3A6DAC"/>
              </a:solidFill>
              <a:latin typeface="Times New Roman" pitchFamily="18" charset="0"/>
              <a:cs typeface="Times New Roman" pitchFamily="18" charset="0"/>
            </a:endParaRPr>
          </a:p>
          <a:p>
            <a:pPr algn="just"/>
            <a:r>
              <a:rPr lang="fr-BE" sz="11200" b="1" kern="0" dirty="0">
                <a:solidFill>
                  <a:srgbClr val="3A6DAC"/>
                </a:solidFill>
                <a:latin typeface="Times New Roman" pitchFamily="18" charset="0"/>
                <a:cs typeface="Times New Roman" pitchFamily="18" charset="0"/>
              </a:rPr>
              <a:t> À l’état d’activation, les mastocytes </a:t>
            </a:r>
            <a:r>
              <a:rPr lang="fr-BE" sz="11200" kern="0" dirty="0">
                <a:solidFill>
                  <a:srgbClr val="3A6DAC"/>
                </a:solidFill>
                <a:latin typeface="Times New Roman" pitchFamily="18" charset="0"/>
                <a:cs typeface="Times New Roman" pitchFamily="18" charset="0"/>
              </a:rPr>
              <a:t>libèrent une variété de médiateurs qui conditionnent les signes de l’allergie. </a:t>
            </a:r>
          </a:p>
          <a:p>
            <a:pPr algn="just"/>
            <a:endParaRPr lang="fr-BE" sz="11200" kern="0" dirty="0">
              <a:solidFill>
                <a:srgbClr val="3A6DAC"/>
              </a:solidFill>
              <a:latin typeface="Times New Roman" pitchFamily="18" charset="0"/>
              <a:cs typeface="Times New Roman" pitchFamily="18" charset="0"/>
            </a:endParaRPr>
          </a:p>
          <a:p>
            <a:pPr marL="4480560" lvl="1" indent="-1920240" algn="just">
              <a:buFont typeface="+mj-lt"/>
              <a:buAutoNum type="arabicPeriod"/>
            </a:pPr>
            <a:r>
              <a:rPr lang="fr-BE" sz="10080" b="1" kern="0" dirty="0">
                <a:solidFill>
                  <a:srgbClr val="3A6DAC"/>
                </a:solidFill>
                <a:latin typeface="Times New Roman" pitchFamily="18" charset="0"/>
                <a:cs typeface="Times New Roman" pitchFamily="18" charset="0"/>
              </a:rPr>
              <a:t>L’histamine</a:t>
            </a:r>
            <a:r>
              <a:rPr lang="fr-BE" sz="10080" kern="0" dirty="0">
                <a:solidFill>
                  <a:srgbClr val="3A6DAC"/>
                </a:solidFill>
                <a:latin typeface="Times New Roman" pitchFamily="18" charset="0"/>
                <a:cs typeface="Times New Roman" pitchFamily="18" charset="0"/>
              </a:rPr>
              <a:t> plasmatique s’élève très rapidement en cas d’anaphylaxie</a:t>
            </a:r>
          </a:p>
          <a:p>
            <a:pPr marL="4480560" lvl="1" indent="-1920240" algn="just">
              <a:buFont typeface="+mj-lt"/>
              <a:buAutoNum type="arabicPeriod"/>
            </a:pPr>
            <a:endParaRPr lang="fr-BE" sz="8960" kern="0" dirty="0">
              <a:solidFill>
                <a:srgbClr val="3A6DAC"/>
              </a:solidFill>
              <a:latin typeface="Times New Roman" pitchFamily="18" charset="0"/>
              <a:cs typeface="Times New Roman" pitchFamily="18" charset="0"/>
            </a:endParaRPr>
          </a:p>
          <a:p>
            <a:pPr marL="4480560" lvl="1" indent="-1920240" algn="just">
              <a:buFont typeface="+mj-lt"/>
              <a:buAutoNum type="arabicPeriod"/>
            </a:pPr>
            <a:r>
              <a:rPr lang="fr-BE" sz="10080" b="1" kern="0" dirty="0">
                <a:solidFill>
                  <a:srgbClr val="3A6DAC"/>
                </a:solidFill>
                <a:latin typeface="Times New Roman" pitchFamily="18" charset="0"/>
                <a:cs typeface="Times New Roman" pitchFamily="18" charset="0"/>
              </a:rPr>
              <a:t>La </a:t>
            </a:r>
            <a:r>
              <a:rPr lang="fr-BE" sz="10080" b="1" kern="0" dirty="0" err="1">
                <a:solidFill>
                  <a:srgbClr val="3A6DAC"/>
                </a:solidFill>
                <a:latin typeface="Times New Roman" pitchFamily="18" charset="0"/>
                <a:cs typeface="Times New Roman" pitchFamily="18" charset="0"/>
              </a:rPr>
              <a:t>Tryptase</a:t>
            </a:r>
            <a:r>
              <a:rPr lang="fr-BE" sz="10080" b="1" kern="0" dirty="0">
                <a:solidFill>
                  <a:srgbClr val="3A6DAC"/>
                </a:solidFill>
                <a:latin typeface="Times New Roman" pitchFamily="18" charset="0"/>
                <a:cs typeface="Times New Roman" pitchFamily="18" charset="0"/>
              </a:rPr>
              <a:t> </a:t>
            </a:r>
            <a:r>
              <a:rPr lang="fr-BE" sz="10080" kern="0" dirty="0">
                <a:solidFill>
                  <a:srgbClr val="3A6DAC"/>
                </a:solidFill>
                <a:latin typeface="Times New Roman" pitchFamily="18" charset="0"/>
                <a:cs typeface="Times New Roman" pitchFamily="18" charset="0"/>
              </a:rPr>
              <a:t>marqueur très spécifique de l’activation </a:t>
            </a:r>
            <a:r>
              <a:rPr lang="fr-BE" sz="10080" kern="0" dirty="0" err="1">
                <a:solidFill>
                  <a:srgbClr val="3A6DAC"/>
                </a:solidFill>
                <a:latin typeface="Times New Roman" pitchFamily="18" charset="0"/>
                <a:cs typeface="Times New Roman" pitchFamily="18" charset="0"/>
              </a:rPr>
              <a:t>mastocytaire</a:t>
            </a:r>
            <a:endParaRPr lang="fr-BE" sz="10080" kern="0" dirty="0">
              <a:solidFill>
                <a:srgbClr val="3A6DAC"/>
              </a:solidFill>
              <a:latin typeface="Times New Roman" pitchFamily="18" charset="0"/>
              <a:cs typeface="Times New Roman" pitchFamily="18" charset="0"/>
            </a:endParaRPr>
          </a:p>
          <a:p>
            <a:pPr algn="just"/>
            <a:endParaRPr lang="fr-BE" sz="10080" kern="0" dirty="0">
              <a:solidFill>
                <a:srgbClr val="3A6DAC"/>
              </a:solidFill>
              <a:latin typeface="Times New Roman" pitchFamily="18" charset="0"/>
              <a:cs typeface="Times New Roman" pitchFamily="18" charset="0"/>
            </a:endParaRPr>
          </a:p>
          <a:p>
            <a:pPr algn="just"/>
            <a:r>
              <a:rPr lang="fr-BE" sz="10080" kern="0" dirty="0">
                <a:solidFill>
                  <a:srgbClr val="3A6DAC"/>
                </a:solidFill>
                <a:latin typeface="Times New Roman" pitchFamily="18" charset="0"/>
                <a:cs typeface="Times New Roman" pitchFamily="18" charset="0"/>
              </a:rPr>
              <a:t>  Parmi les nombreux produits de sécrétion </a:t>
            </a:r>
            <a:r>
              <a:rPr lang="fr-BE" sz="10080" kern="0" dirty="0" err="1">
                <a:solidFill>
                  <a:srgbClr val="3A6DAC"/>
                </a:solidFill>
                <a:latin typeface="Times New Roman" pitchFamily="18" charset="0"/>
                <a:cs typeface="Times New Roman" pitchFamily="18" charset="0"/>
              </a:rPr>
              <a:t>mastocytaire</a:t>
            </a:r>
            <a:r>
              <a:rPr lang="fr-BE" sz="10080" kern="0" dirty="0">
                <a:solidFill>
                  <a:srgbClr val="3A6DAC"/>
                </a:solidFill>
                <a:latin typeface="Times New Roman" pitchFamily="18" charset="0"/>
                <a:cs typeface="Times New Roman" pitchFamily="18" charset="0"/>
              </a:rPr>
              <a:t>, les </a:t>
            </a:r>
            <a:r>
              <a:rPr lang="fr-BE" sz="10080" kern="0" dirty="0" err="1">
                <a:solidFill>
                  <a:srgbClr val="3A6DAC"/>
                </a:solidFill>
                <a:latin typeface="Times New Roman" pitchFamily="18" charset="0"/>
                <a:cs typeface="Times New Roman" pitchFamily="18" charset="0"/>
              </a:rPr>
              <a:t>tryptases</a:t>
            </a:r>
            <a:r>
              <a:rPr lang="fr-BE" sz="10080" kern="0" dirty="0">
                <a:solidFill>
                  <a:srgbClr val="3A6DAC"/>
                </a:solidFill>
                <a:latin typeface="Times New Roman" pitchFamily="18" charset="0"/>
                <a:cs typeface="Times New Roman" pitchFamily="18" charset="0"/>
              </a:rPr>
              <a:t> sont </a:t>
            </a:r>
            <a:r>
              <a:rPr lang="fr-BE" sz="10080" b="1" kern="0" dirty="0">
                <a:solidFill>
                  <a:srgbClr val="3A6DAC"/>
                </a:solidFill>
                <a:latin typeface="Times New Roman" pitchFamily="18" charset="0"/>
                <a:cs typeface="Times New Roman" pitchFamily="18" charset="0"/>
              </a:rPr>
              <a:t>quasi-spécifiques</a:t>
            </a:r>
            <a:r>
              <a:rPr lang="fr-BE" sz="10080" kern="0" dirty="0">
                <a:solidFill>
                  <a:srgbClr val="3A6DAC"/>
                </a:solidFill>
                <a:latin typeface="Times New Roman" pitchFamily="18" charset="0"/>
                <a:cs typeface="Times New Roman" pitchFamily="18" charset="0"/>
              </a:rPr>
              <a:t> de ce type cellulaire. </a:t>
            </a:r>
            <a:r>
              <a:rPr lang="fr-BE" sz="10080" i="1" kern="0" dirty="0">
                <a:solidFill>
                  <a:srgbClr val="3A6DAC"/>
                </a:solidFill>
                <a:latin typeface="Times New Roman" pitchFamily="18" charset="0"/>
                <a:cs typeface="Times New Roman" pitchFamily="18" charset="0"/>
              </a:rPr>
              <a:t> </a:t>
            </a:r>
          </a:p>
          <a:p>
            <a:pPr algn="just"/>
            <a:endParaRPr lang="fr-BE" sz="11200" kern="0" dirty="0">
              <a:solidFill>
                <a:srgbClr val="3A6DAC"/>
              </a:solidFill>
              <a:latin typeface="Times New Roman" pitchFamily="18" charset="0"/>
              <a:cs typeface="Times New Roman" pitchFamily="18" charset="0"/>
            </a:endParaRPr>
          </a:p>
        </p:txBody>
      </p:sp>
      <p:pic>
        <p:nvPicPr>
          <p:cNvPr id="8" name="Image 7">
            <a:extLst>
              <a:ext uri="{FF2B5EF4-FFF2-40B4-BE49-F238E27FC236}">
                <a16:creationId xmlns:a16="http://schemas.microsoft.com/office/drawing/2014/main" id="{6CFF4778-16D2-FB4A-8F63-124A262CC7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36" b="89617" l="9818" r="96364">
                        <a14:foregroundMark x1="96364" y1="42623" x2="96364" y2="42623"/>
                        <a14:foregroundMark x1="94182" y1="32240" x2="94182" y2="32240"/>
                      </a14:backgroundRemoval>
                    </a14:imgEffect>
                  </a14:imgLayer>
                </a14:imgProps>
              </a:ext>
            </a:extLst>
          </a:blip>
          <a:stretch>
            <a:fillRect/>
          </a:stretch>
        </p:blipFill>
        <p:spPr>
          <a:xfrm>
            <a:off x="39655633" y="13359349"/>
            <a:ext cx="9645104" cy="6406602"/>
          </a:xfrm>
          <a:prstGeom prst="rect">
            <a:avLst/>
          </a:prstGeom>
        </p:spPr>
      </p:pic>
      <p:sp>
        <p:nvSpPr>
          <p:cNvPr id="9" name="Rectangle : coins arrondis 8">
            <a:extLst>
              <a:ext uri="{FF2B5EF4-FFF2-40B4-BE49-F238E27FC236}">
                <a16:creationId xmlns:a16="http://schemas.microsoft.com/office/drawing/2014/main" id="{0D6CBAE6-9CDD-0F48-87A1-72F4AD4B97F0}"/>
              </a:ext>
            </a:extLst>
          </p:cNvPr>
          <p:cNvSpPr/>
          <p:nvPr/>
        </p:nvSpPr>
        <p:spPr>
          <a:xfrm>
            <a:off x="13054932" y="929831"/>
            <a:ext cx="24283068" cy="5318570"/>
          </a:xfrm>
          <a:prstGeom prst="roundRect">
            <a:avLst/>
          </a:prstGeom>
          <a:noFill/>
          <a:ln w="34925"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Tree>
    <p:extLst>
      <p:ext uri="{BB962C8B-B14F-4D97-AF65-F5344CB8AC3E}">
        <p14:creationId xmlns:p14="http://schemas.microsoft.com/office/powerpoint/2010/main" val="281461054"/>
      </p:ext>
    </p:extLst>
  </p:cSld>
  <p:clrMapOvr>
    <a:masterClrMapping/>
  </p:clrMapOvr>
  <mc:AlternateContent xmlns:mc="http://schemas.openxmlformats.org/markup-compatibility/2006" xmlns:p14="http://schemas.microsoft.com/office/powerpoint/2010/main">
    <mc:Choice Requires="p14">
      <p:transition spd="slow" p14:dur="2000" advTm="69673"/>
    </mc:Choice>
    <mc:Fallback xmlns="">
      <p:transition spd="slow" advTm="6967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3520440" y="2044709"/>
            <a:ext cx="44165520" cy="3433494"/>
          </a:xfrm>
        </p:spPr>
        <p:txBody>
          <a:bodyPr>
            <a:normAutofit/>
          </a:bodyPr>
          <a:lstStyle/>
          <a:p>
            <a:pPr algn="ctr"/>
            <a:r>
              <a:rPr lang="fr-BE" sz="16600" b="1" dirty="0">
                <a:solidFill>
                  <a:srgbClr val="005393"/>
                </a:solidFill>
                <a:latin typeface="Times New Roman" pitchFamily="18" charset="0"/>
                <a:cs typeface="Times New Roman" pitchFamily="18" charset="0"/>
              </a:rPr>
              <a:t>Dosage de l’histamine ?</a:t>
            </a:r>
            <a:endParaRPr lang="fr-FR" sz="16600" b="1" dirty="0">
              <a:solidFill>
                <a:srgbClr val="005393"/>
              </a:solidFill>
              <a:latin typeface="Times New Roman" pitchFamily="18" charset="0"/>
              <a:cs typeface="Times New Roman" pitchFamily="18" charset="0"/>
            </a:endParaRPr>
          </a:p>
        </p:txBody>
      </p:sp>
      <p:pic>
        <p:nvPicPr>
          <p:cNvPr id="2" name="Image 1">
            <a:extLst>
              <a:ext uri="{FF2B5EF4-FFF2-40B4-BE49-F238E27FC236}">
                <a16:creationId xmlns:a16="http://schemas.microsoft.com/office/drawing/2014/main" id="{D893A8D5-307C-0E48-82A1-AC64F1756E73}"/>
              </a:ext>
            </a:extLst>
          </p:cNvPr>
          <p:cNvPicPr>
            <a:picLocks noChangeAspect="1"/>
          </p:cNvPicPr>
          <p:nvPr/>
        </p:nvPicPr>
        <p:blipFill>
          <a:blip r:embed="rId3"/>
          <a:stretch>
            <a:fillRect/>
          </a:stretch>
        </p:blipFill>
        <p:spPr>
          <a:xfrm>
            <a:off x="39559747" y="1570287"/>
            <a:ext cx="9664474" cy="4682166"/>
          </a:xfrm>
          <a:prstGeom prst="rect">
            <a:avLst/>
          </a:prstGeom>
        </p:spPr>
      </p:pic>
      <p:pic>
        <p:nvPicPr>
          <p:cNvPr id="3" name="Image 2">
            <a:extLst>
              <a:ext uri="{FF2B5EF4-FFF2-40B4-BE49-F238E27FC236}">
                <a16:creationId xmlns:a16="http://schemas.microsoft.com/office/drawing/2014/main" id="{CF276A96-DB93-DD42-80D1-5A08D18A76B6}"/>
              </a:ext>
            </a:extLst>
          </p:cNvPr>
          <p:cNvPicPr>
            <a:picLocks noChangeAspect="1"/>
          </p:cNvPicPr>
          <p:nvPr/>
        </p:nvPicPr>
        <p:blipFill>
          <a:blip r:embed="rId4"/>
          <a:stretch>
            <a:fillRect/>
          </a:stretch>
        </p:blipFill>
        <p:spPr>
          <a:xfrm>
            <a:off x="17530269" y="26492281"/>
            <a:ext cx="13041174" cy="7094399"/>
          </a:xfrm>
          <a:prstGeom prst="rect">
            <a:avLst/>
          </a:prstGeom>
        </p:spPr>
      </p:pic>
      <p:sp>
        <p:nvSpPr>
          <p:cNvPr id="4" name="ZoneTexte 3">
            <a:extLst>
              <a:ext uri="{FF2B5EF4-FFF2-40B4-BE49-F238E27FC236}">
                <a16:creationId xmlns:a16="http://schemas.microsoft.com/office/drawing/2014/main" id="{EB6537CE-1979-AE42-8AE7-217E54FF48BA}"/>
              </a:ext>
            </a:extLst>
          </p:cNvPr>
          <p:cNvSpPr txBox="1"/>
          <p:nvPr/>
        </p:nvSpPr>
        <p:spPr>
          <a:xfrm>
            <a:off x="22692282" y="33586680"/>
            <a:ext cx="8021401" cy="954107"/>
          </a:xfrm>
          <a:prstGeom prst="rect">
            <a:avLst/>
          </a:prstGeom>
          <a:noFill/>
        </p:spPr>
        <p:txBody>
          <a:bodyPr wrap="square" rtlCol="0">
            <a:spAutoFit/>
          </a:bodyPr>
          <a:lstStyle/>
          <a:p>
            <a:r>
              <a:rPr lang="fr-FR" sz="5600" i="1" err="1"/>
              <a:t>Escribano</a:t>
            </a:r>
            <a:r>
              <a:rPr lang="fr-FR" sz="5600" i="1"/>
              <a:t> 2007</a:t>
            </a:r>
          </a:p>
        </p:txBody>
      </p:sp>
      <p:sp>
        <p:nvSpPr>
          <p:cNvPr id="8" name="Rectangle : coins arrondis 7">
            <a:extLst>
              <a:ext uri="{FF2B5EF4-FFF2-40B4-BE49-F238E27FC236}">
                <a16:creationId xmlns:a16="http://schemas.microsoft.com/office/drawing/2014/main" id="{24E6510E-A7DB-A449-B09E-B0EB1FD71E84}"/>
              </a:ext>
            </a:extLst>
          </p:cNvPr>
          <p:cNvSpPr/>
          <p:nvPr/>
        </p:nvSpPr>
        <p:spPr>
          <a:xfrm>
            <a:off x="1280157" y="13346851"/>
            <a:ext cx="48530334" cy="12130203"/>
          </a:xfrm>
          <a:prstGeom prst="roundRect">
            <a:avLst/>
          </a:prstGeom>
          <a:solidFill>
            <a:srgbClr val="D4E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12" name="Rectangle 3">
            <a:extLst>
              <a:ext uri="{FF2B5EF4-FFF2-40B4-BE49-F238E27FC236}">
                <a16:creationId xmlns:a16="http://schemas.microsoft.com/office/drawing/2014/main" id="{43FAEC91-EE02-9140-A0CB-5327E5F145FA}"/>
              </a:ext>
            </a:extLst>
          </p:cNvPr>
          <p:cNvSpPr txBox="1">
            <a:spLocks noChangeArrowheads="1"/>
          </p:cNvSpPr>
          <p:nvPr/>
        </p:nvSpPr>
        <p:spPr bwMode="auto">
          <a:xfrm>
            <a:off x="1280157" y="7761803"/>
            <a:ext cx="47944058" cy="1682226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gn="just"/>
            <a:r>
              <a:rPr lang="nl-BE" sz="11200" kern="0" dirty="0">
                <a:solidFill>
                  <a:srgbClr val="3A6DAC"/>
                </a:solidFill>
                <a:latin typeface="Times New Roman" pitchFamily="18" charset="0"/>
                <a:cs typeface="Times New Roman" pitchFamily="18" charset="0"/>
              </a:rPr>
              <a:t>  Histamine plasmatique augmentée durant les 15 à 60 minutes suivant les premiers symptômes.</a:t>
            </a:r>
          </a:p>
          <a:p>
            <a:pPr algn="just"/>
            <a:endParaRPr lang="nl-BE" sz="11200" kern="0" dirty="0">
              <a:solidFill>
                <a:srgbClr val="3A6DAC"/>
              </a:solidFill>
              <a:latin typeface="Times New Roman" pitchFamily="18" charset="0"/>
              <a:cs typeface="Times New Roman" pitchFamily="18" charset="0"/>
            </a:endParaRPr>
          </a:p>
          <a:p>
            <a:pPr lvl="1" algn="just"/>
            <a:r>
              <a:rPr lang="nl-BE" sz="11200" kern="0" dirty="0">
                <a:solidFill>
                  <a:srgbClr val="3A6DAC"/>
                </a:solidFill>
                <a:latin typeface="Times New Roman" pitchFamily="18" charset="0"/>
                <a:cs typeface="Times New Roman" pitchFamily="18" charset="0"/>
              </a:rPr>
              <a:t>  Demi-vie très courte (2min) =&gt; prélèvement rapide et prise en charge du plasma par le laboratoire</a:t>
            </a:r>
            <a:r>
              <a:rPr lang="mr-IN" sz="11200" kern="0" dirty="0">
                <a:solidFill>
                  <a:srgbClr val="3A6DAC"/>
                </a:solidFill>
                <a:latin typeface="Times New Roman" pitchFamily="18" charset="0"/>
                <a:cs typeface="Times New Roman" pitchFamily="18" charset="0"/>
              </a:rPr>
              <a:t>…</a:t>
            </a:r>
            <a:r>
              <a:rPr lang="nl-BE" sz="11200" kern="0" dirty="0">
                <a:solidFill>
                  <a:srgbClr val="3A6DAC"/>
                </a:solidFill>
                <a:latin typeface="Times New Roman" pitchFamily="18" charset="0"/>
                <a:cs typeface="Times New Roman" pitchFamily="18" charset="0"/>
              </a:rPr>
              <a:t> </a:t>
            </a:r>
          </a:p>
          <a:p>
            <a:pPr lvl="3" algn="just"/>
            <a:r>
              <a:rPr lang="nl-BE" sz="9600" i="1" kern="0" dirty="0">
                <a:solidFill>
                  <a:srgbClr val="3A6DAC"/>
                </a:solidFill>
                <a:latin typeface="Times New Roman" pitchFamily="18" charset="0"/>
                <a:cs typeface="Times New Roman" pitchFamily="18" charset="0"/>
              </a:rPr>
              <a:t>Endéans 15 min après une réaction cutanéo-muqueuse isolée (grade 1)</a:t>
            </a:r>
          </a:p>
          <a:p>
            <a:pPr lvl="3" algn="just"/>
            <a:r>
              <a:rPr lang="nl-BE" sz="9600" i="1" kern="0" dirty="0">
                <a:solidFill>
                  <a:srgbClr val="3A6DAC"/>
                </a:solidFill>
                <a:latin typeface="Times New Roman" pitchFamily="18" charset="0"/>
                <a:cs typeface="Times New Roman" pitchFamily="18" charset="0"/>
              </a:rPr>
              <a:t>Endéans 30 min après une réaction de grade 2</a:t>
            </a:r>
          </a:p>
          <a:p>
            <a:pPr lvl="3" algn="just"/>
            <a:r>
              <a:rPr lang="nl-BE" sz="9600" i="1" kern="0" dirty="0">
                <a:solidFill>
                  <a:srgbClr val="3A6DAC"/>
                </a:solidFill>
                <a:latin typeface="Times New Roman" pitchFamily="18" charset="0"/>
                <a:cs typeface="Times New Roman" pitchFamily="18" charset="0"/>
              </a:rPr>
              <a:t>Endéans 120 min après une réaction plus sévère</a:t>
            </a:r>
          </a:p>
          <a:p>
            <a:pPr lvl="1" algn="just"/>
            <a:r>
              <a:rPr lang="nl-BE" sz="11200" kern="0" dirty="0">
                <a:solidFill>
                  <a:srgbClr val="3A6DAC"/>
                </a:solidFill>
                <a:latin typeface="Times New Roman" pitchFamily="18" charset="0"/>
                <a:cs typeface="Times New Roman" pitchFamily="18" charset="0"/>
              </a:rPr>
              <a:t> Dosage non-automatisé…</a:t>
            </a:r>
          </a:p>
          <a:p>
            <a:pPr lvl="1" algn="just"/>
            <a:endParaRPr lang="nl-BE" sz="11200" kern="0" dirty="0">
              <a:solidFill>
                <a:srgbClr val="3A6DAC"/>
              </a:solidFill>
              <a:latin typeface="Times New Roman" pitchFamily="18" charset="0"/>
              <a:cs typeface="Times New Roman" pitchFamily="18" charset="0"/>
            </a:endParaRPr>
          </a:p>
          <a:p>
            <a:pPr lvl="1" algn="just"/>
            <a:endParaRPr lang="nl-BE" sz="6160" kern="0" dirty="0">
              <a:solidFill>
                <a:srgbClr val="3A6DAC"/>
              </a:solidFill>
              <a:latin typeface="Times New Roman" pitchFamily="18" charset="0"/>
              <a:cs typeface="Times New Roman" pitchFamily="18" charset="0"/>
            </a:endParaRPr>
          </a:p>
          <a:p>
            <a:pPr lvl="1" algn="just"/>
            <a:endParaRPr lang="nl-BE" sz="6160" kern="0" dirty="0">
              <a:solidFill>
                <a:srgbClr val="3A6DAC"/>
              </a:solidFill>
              <a:latin typeface="Times New Roman" pitchFamily="18" charset="0"/>
              <a:cs typeface="Times New Roman" pitchFamily="18" charset="0"/>
            </a:endParaRPr>
          </a:p>
          <a:p>
            <a:pPr lvl="1" algn="just"/>
            <a:endParaRPr lang="nl-BE" sz="6160" kern="0" dirty="0">
              <a:solidFill>
                <a:srgbClr val="3A6DAC"/>
              </a:solidFill>
              <a:latin typeface="Times New Roman" pitchFamily="18" charset="0"/>
              <a:cs typeface="Times New Roman" pitchFamily="18" charset="0"/>
            </a:endParaRPr>
          </a:p>
          <a:p>
            <a:pPr algn="just"/>
            <a:endParaRPr lang="nl-BE" sz="13440" kern="0" dirty="0">
              <a:solidFill>
                <a:srgbClr val="3A6DAC"/>
              </a:solidFill>
              <a:latin typeface="Times New Roman" pitchFamily="18" charset="0"/>
              <a:cs typeface="Times New Roman" pitchFamily="18" charset="0"/>
            </a:endParaRPr>
          </a:p>
        </p:txBody>
      </p:sp>
      <p:pic>
        <p:nvPicPr>
          <p:cNvPr id="13" name="Image 12">
            <a:extLst>
              <a:ext uri="{FF2B5EF4-FFF2-40B4-BE49-F238E27FC236}">
                <a16:creationId xmlns:a16="http://schemas.microsoft.com/office/drawing/2014/main" id="{9E986643-3317-2449-96FD-BAE0D58816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5111" y1="45333" x2="35111" y2="45333"/>
                        <a14:foregroundMark x1="37778" y1="29778" x2="37778" y2="29778"/>
                        <a14:foregroundMark x1="67556" y1="28889" x2="67556" y2="28889"/>
                        <a14:foregroundMark x1="79556" y1="35556" x2="79556" y2="35556"/>
                        <a14:foregroundMark x1="14222" y1="42667" x2="14222" y2="42667"/>
                        <a14:foregroundMark x1="15111" y1="55556" x2="15111" y2="55556"/>
                        <a14:foregroundMark x1="16889" y1="36444" x2="16889" y2="36444"/>
                        <a14:foregroundMark x1="19556" y1="33778" x2="19556" y2="33778"/>
                        <a14:foregroundMark x1="24889" y1="30667" x2="24889" y2="30667"/>
                        <a14:foregroundMark x1="32444" y1="27111" x2="32444" y2="27111"/>
                        <a14:foregroundMark x1="30667" y1="45333" x2="30667" y2="45333"/>
                        <a14:foregroundMark x1="30667" y1="52000" x2="30667" y2="52000"/>
                        <a14:foregroundMark x1="31556" y1="54667" x2="31556" y2="54667"/>
                        <a14:foregroundMark x1="53333" y1="70222" x2="53333" y2="70222"/>
                        <a14:foregroundMark x1="62222" y1="67111" x2="62222" y2="67111"/>
                        <a14:foregroundMark x1="72444" y1="53778" x2="72444" y2="53778"/>
                        <a14:foregroundMark x1="46667" y1="50222" x2="46667" y2="50222"/>
                        <a14:foregroundMark x1="39556" y1="47111" x2="39556" y2="47111"/>
                        <a14:foregroundMark x1="39556" y1="47111" x2="39556" y2="47111"/>
                        <a14:foregroundMark x1="25778" y1="47111" x2="25778" y2="47111"/>
                        <a14:foregroundMark x1="19556" y1="44444" x2="19556" y2="44444"/>
                        <a14:foregroundMark x1="20444" y1="59111" x2="20444" y2="59111"/>
                        <a14:foregroundMark x1="24000" y1="71111" x2="24000" y2="71111"/>
                        <a14:foregroundMark x1="37778" y1="76444" x2="37778" y2="76444"/>
                        <a14:foregroundMark x1="47556" y1="80889" x2="47556" y2="80889"/>
                        <a14:foregroundMark x1="58667" y1="81778" x2="58667" y2="81778"/>
                        <a14:foregroundMark x1="67556" y1="69333" x2="67556" y2="69333"/>
                        <a14:foregroundMark x1="60444" y1="49778" x2="60444" y2="49778"/>
                        <a14:foregroundMark x1="49778" y1="25778" x2="64000" y2="56444"/>
                        <a14:foregroundMark x1="64000" y1="56444" x2="28444" y2="57778"/>
                        <a14:foregroundMark x1="28444" y1="57778" x2="56444" y2="38667"/>
                        <a14:foregroundMark x1="56444" y1="38667" x2="61333" y2="72889"/>
                        <a14:foregroundMark x1="61333" y1="72889" x2="41333" y2="74667"/>
                        <a14:foregroundMark x1="20889" y1="37333" x2="28444" y2="72000"/>
                        <a14:foregroundMark x1="28444" y1="72000" x2="61333" y2="80000"/>
                        <a14:foregroundMark x1="61333" y1="80000" x2="80444" y2="47556"/>
                        <a14:foregroundMark x1="80444" y1="47556" x2="62667" y2="18667"/>
                        <a14:foregroundMark x1="62667" y1="18667" x2="28444" y2="21778"/>
                        <a14:foregroundMark x1="28444" y1="21778" x2="47556" y2="56444"/>
                        <a14:foregroundMark x1="47556" y1="56444" x2="40000" y2="24000"/>
                        <a14:foregroundMark x1="40000" y1="24000" x2="74667" y2="50667"/>
                        <a14:foregroundMark x1="74667" y1="50667" x2="42222" y2="75556"/>
                        <a14:foregroundMark x1="42222" y1="75556" x2="19556" y2="36444"/>
                        <a14:foregroundMark x1="19556" y1="36444" x2="54222" y2="24000"/>
                        <a14:foregroundMark x1="54222" y1="24000" x2="70222" y2="55111"/>
                        <a14:foregroundMark x1="70222" y1="55111" x2="55111" y2="47111"/>
                        <a14:foregroundMark x1="20889" y1="69778" x2="20000" y2="34667"/>
                        <a14:foregroundMark x1="20000" y1="34667" x2="50667" y2="16444"/>
                        <a14:foregroundMark x1="50667" y1="16444" x2="56889" y2="17333"/>
                        <a14:foregroundMark x1="48889" y1="16000" x2="27111" y2="25333"/>
                        <a14:foregroundMark x1="39111" y1="17333" x2="32444" y2="21778"/>
                        <a14:foregroundMark x1="40444" y1="16444" x2="46222" y2="16000"/>
                        <a14:foregroundMark x1="18222" y1="68000" x2="19556" y2="33333"/>
                        <a14:foregroundMark x1="19556" y1="33333" x2="48889" y2="15556"/>
                        <a14:foregroundMark x1="48889" y1="15556" x2="49778" y2="15556"/>
                      </a14:backgroundRemoval>
                    </a14:imgEffect>
                  </a14:imgLayer>
                </a14:imgProps>
              </a:ext>
            </a:extLst>
          </a:blip>
          <a:stretch>
            <a:fillRect/>
          </a:stretch>
        </p:blipFill>
        <p:spPr>
          <a:xfrm>
            <a:off x="38701276" y="19440831"/>
            <a:ext cx="7062706" cy="7062706"/>
          </a:xfrm>
          <a:prstGeom prst="rect">
            <a:avLst/>
          </a:prstGeom>
        </p:spPr>
      </p:pic>
      <p:sp>
        <p:nvSpPr>
          <p:cNvPr id="10" name="Rectangle : coins arrondis 9">
            <a:extLst>
              <a:ext uri="{FF2B5EF4-FFF2-40B4-BE49-F238E27FC236}">
                <a16:creationId xmlns:a16="http://schemas.microsoft.com/office/drawing/2014/main" id="{67C0E08D-269F-824E-AC96-00D901DEF0C9}"/>
              </a:ext>
            </a:extLst>
          </p:cNvPr>
          <p:cNvSpPr/>
          <p:nvPr/>
        </p:nvSpPr>
        <p:spPr>
          <a:xfrm>
            <a:off x="34016513" y="29864317"/>
            <a:ext cx="13669447" cy="619097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pic>
        <p:nvPicPr>
          <p:cNvPr id="11" name="Graphique 10" descr="Contrat avec un remplissage uni">
            <a:extLst>
              <a:ext uri="{FF2B5EF4-FFF2-40B4-BE49-F238E27FC236}">
                <a16:creationId xmlns:a16="http://schemas.microsoft.com/office/drawing/2014/main" id="{585C68D0-A6F2-2B4C-A22A-CCDF295261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1773545" y="30294019"/>
            <a:ext cx="5236878" cy="5236878"/>
          </a:xfrm>
          <a:prstGeom prst="rect">
            <a:avLst/>
          </a:prstGeom>
        </p:spPr>
      </p:pic>
      <p:sp>
        <p:nvSpPr>
          <p:cNvPr id="6" name="ZoneTexte 5">
            <a:extLst>
              <a:ext uri="{FF2B5EF4-FFF2-40B4-BE49-F238E27FC236}">
                <a16:creationId xmlns:a16="http://schemas.microsoft.com/office/drawing/2014/main" id="{E7E16F4A-3439-9244-A987-1B5A4D58531F}"/>
              </a:ext>
            </a:extLst>
          </p:cNvPr>
          <p:cNvSpPr txBox="1"/>
          <p:nvPr/>
        </p:nvSpPr>
        <p:spPr>
          <a:xfrm>
            <a:off x="35516803" y="31924046"/>
            <a:ext cx="6948704" cy="1976823"/>
          </a:xfrm>
          <a:prstGeom prst="rect">
            <a:avLst/>
          </a:prstGeom>
          <a:noFill/>
        </p:spPr>
        <p:txBody>
          <a:bodyPr wrap="square" rtlCol="0">
            <a:spAutoFit/>
          </a:bodyPr>
          <a:lstStyle/>
          <a:p>
            <a:r>
              <a:rPr lang="fr-FR" dirty="0"/>
              <a:t>Pas de dosage au CHU de Liège</a:t>
            </a:r>
          </a:p>
        </p:txBody>
      </p:sp>
      <p:pic>
        <p:nvPicPr>
          <p:cNvPr id="7" name="Image 6">
            <a:extLst>
              <a:ext uri="{FF2B5EF4-FFF2-40B4-BE49-F238E27FC236}">
                <a16:creationId xmlns:a16="http://schemas.microsoft.com/office/drawing/2014/main" id="{19396C85-7E4C-BB47-B99B-353FCCD68E61}"/>
              </a:ext>
            </a:extLst>
          </p:cNvPr>
          <p:cNvPicPr>
            <a:picLocks noChangeAspect="1"/>
          </p:cNvPicPr>
          <p:nvPr/>
        </p:nvPicPr>
        <p:blipFill>
          <a:blip r:embed="rId9"/>
          <a:stretch>
            <a:fillRect/>
          </a:stretch>
        </p:blipFill>
        <p:spPr>
          <a:xfrm>
            <a:off x="43121984" y="33352533"/>
            <a:ext cx="1422400" cy="1422400"/>
          </a:xfrm>
          <a:prstGeom prst="rect">
            <a:avLst/>
          </a:prstGeom>
        </p:spPr>
      </p:pic>
    </p:spTree>
    <p:extLst>
      <p:ext uri="{BB962C8B-B14F-4D97-AF65-F5344CB8AC3E}">
        <p14:creationId xmlns:p14="http://schemas.microsoft.com/office/powerpoint/2010/main" val="3304854343"/>
      </p:ext>
    </p:extLst>
  </p:cSld>
  <p:clrMapOvr>
    <a:masterClrMapping/>
  </p:clrMapOvr>
  <mc:AlternateContent xmlns:mc="http://schemas.openxmlformats.org/markup-compatibility/2006" xmlns:p14="http://schemas.microsoft.com/office/powerpoint/2010/main">
    <mc:Choice Requires="p14">
      <p:transition spd="slow" p14:dur="2000" advTm="111538"/>
    </mc:Choice>
    <mc:Fallback xmlns="">
      <p:transition spd="slow" advTm="11153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3520440" y="2044709"/>
            <a:ext cx="44165520" cy="3136892"/>
          </a:xfrm>
        </p:spPr>
        <p:txBody>
          <a:bodyPr>
            <a:normAutofit/>
          </a:bodyPr>
          <a:lstStyle/>
          <a:p>
            <a:pPr algn="ctr"/>
            <a:r>
              <a:rPr lang="fr-BE" sz="16600" b="1" dirty="0">
                <a:solidFill>
                  <a:srgbClr val="005393"/>
                </a:solidFill>
                <a:latin typeface="Times New Roman" pitchFamily="18" charset="0"/>
                <a:cs typeface="Times New Roman" pitchFamily="18" charset="0"/>
              </a:rPr>
              <a:t>Dosage de la </a:t>
            </a:r>
            <a:r>
              <a:rPr lang="fr-BE" sz="16600" b="1" dirty="0" err="1">
                <a:solidFill>
                  <a:srgbClr val="005393"/>
                </a:solidFill>
                <a:latin typeface="Times New Roman" pitchFamily="18" charset="0"/>
                <a:cs typeface="Times New Roman" pitchFamily="18" charset="0"/>
              </a:rPr>
              <a:t>tryptase</a:t>
            </a:r>
            <a:r>
              <a:rPr lang="fr-BE" sz="16600" b="1" dirty="0">
                <a:solidFill>
                  <a:srgbClr val="005393"/>
                </a:solidFill>
                <a:latin typeface="Times New Roman" pitchFamily="18" charset="0"/>
                <a:cs typeface="Times New Roman" pitchFamily="18" charset="0"/>
              </a:rPr>
              <a:t> ?</a:t>
            </a:r>
            <a:endParaRPr lang="fr-FR" sz="16600" b="1" dirty="0">
              <a:solidFill>
                <a:srgbClr val="005393"/>
              </a:solidFill>
              <a:latin typeface="Times New Roman" pitchFamily="18" charset="0"/>
              <a:cs typeface="Times New Roman" pitchFamily="18" charset="0"/>
            </a:endParaRPr>
          </a:p>
        </p:txBody>
      </p:sp>
      <p:pic>
        <p:nvPicPr>
          <p:cNvPr id="2" name="Image 1">
            <a:extLst>
              <a:ext uri="{FF2B5EF4-FFF2-40B4-BE49-F238E27FC236}">
                <a16:creationId xmlns:a16="http://schemas.microsoft.com/office/drawing/2014/main" id="{98208AC0-0154-0D44-9886-2827338ECAA7}"/>
              </a:ext>
            </a:extLst>
          </p:cNvPr>
          <p:cNvPicPr>
            <a:picLocks noChangeAspect="1"/>
          </p:cNvPicPr>
          <p:nvPr/>
        </p:nvPicPr>
        <p:blipFill>
          <a:blip r:embed="rId3"/>
          <a:stretch>
            <a:fillRect/>
          </a:stretch>
        </p:blipFill>
        <p:spPr>
          <a:xfrm>
            <a:off x="28220092" y="5826772"/>
            <a:ext cx="22372400" cy="13602414"/>
          </a:xfrm>
          <a:prstGeom prst="rect">
            <a:avLst/>
          </a:prstGeom>
        </p:spPr>
      </p:pic>
      <p:pic>
        <p:nvPicPr>
          <p:cNvPr id="3" name="Image 2">
            <a:extLst>
              <a:ext uri="{FF2B5EF4-FFF2-40B4-BE49-F238E27FC236}">
                <a16:creationId xmlns:a16="http://schemas.microsoft.com/office/drawing/2014/main" id="{B2D7F0CC-9E58-CD45-B38D-1C9229D6AD2D}"/>
              </a:ext>
            </a:extLst>
          </p:cNvPr>
          <p:cNvPicPr>
            <a:picLocks noChangeAspect="1"/>
          </p:cNvPicPr>
          <p:nvPr/>
        </p:nvPicPr>
        <p:blipFill rotWithShape="1">
          <a:blip r:embed="rId4"/>
          <a:srcRect b="54001"/>
          <a:stretch/>
        </p:blipFill>
        <p:spPr>
          <a:xfrm>
            <a:off x="29405827" y="28701197"/>
            <a:ext cx="16234915" cy="7767586"/>
          </a:xfrm>
          <a:prstGeom prst="rect">
            <a:avLst/>
          </a:prstGeom>
        </p:spPr>
      </p:pic>
      <p:sp>
        <p:nvSpPr>
          <p:cNvPr id="13" name="Rectangle 3">
            <a:extLst>
              <a:ext uri="{FF2B5EF4-FFF2-40B4-BE49-F238E27FC236}">
                <a16:creationId xmlns:a16="http://schemas.microsoft.com/office/drawing/2014/main" id="{6C17DA0B-CC7E-BE4D-8F51-1FA75FD8A1AA}"/>
              </a:ext>
            </a:extLst>
          </p:cNvPr>
          <p:cNvSpPr txBox="1">
            <a:spLocks noChangeArrowheads="1"/>
          </p:cNvSpPr>
          <p:nvPr/>
        </p:nvSpPr>
        <p:spPr>
          <a:xfrm>
            <a:off x="35664857" y="19391409"/>
            <a:ext cx="12864112" cy="2499247"/>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just">
              <a:buNone/>
            </a:pPr>
            <a:r>
              <a:rPr lang="fr-BE" sz="7200" i="1" err="1">
                <a:solidFill>
                  <a:srgbClr val="3A6DAC"/>
                </a:solidFill>
                <a:latin typeface="Times New Roman" pitchFamily="18" charset="0"/>
                <a:cs typeface="Times New Roman" pitchFamily="18" charset="0"/>
              </a:rPr>
              <a:t>Caughey</a:t>
            </a:r>
            <a:r>
              <a:rPr lang="fr-BE" sz="7200" i="1">
                <a:solidFill>
                  <a:srgbClr val="3A6DAC"/>
                </a:solidFill>
                <a:latin typeface="Times New Roman" pitchFamily="18" charset="0"/>
                <a:cs typeface="Times New Roman" pitchFamily="18" charset="0"/>
              </a:rPr>
              <a:t> J, JACI 2006</a:t>
            </a:r>
          </a:p>
          <a:p>
            <a:pPr lvl="1" algn="just"/>
            <a:endParaRPr lang="fr-BE" sz="7200" i="1">
              <a:solidFill>
                <a:srgbClr val="3A6DAC"/>
              </a:solidFill>
              <a:latin typeface="Times New Roman" pitchFamily="18" charset="0"/>
              <a:cs typeface="Times New Roman" pitchFamily="18" charset="0"/>
            </a:endParaRPr>
          </a:p>
        </p:txBody>
      </p:sp>
      <p:sp>
        <p:nvSpPr>
          <p:cNvPr id="14" name="Rectangle : coins arrondis 13">
            <a:extLst>
              <a:ext uri="{FF2B5EF4-FFF2-40B4-BE49-F238E27FC236}">
                <a16:creationId xmlns:a16="http://schemas.microsoft.com/office/drawing/2014/main" id="{4665A3A9-6447-F44B-98F2-B0521ED9F330}"/>
              </a:ext>
            </a:extLst>
          </p:cNvPr>
          <p:cNvSpPr/>
          <p:nvPr/>
        </p:nvSpPr>
        <p:spPr>
          <a:xfrm>
            <a:off x="703262" y="27942912"/>
            <a:ext cx="24899938" cy="9601200"/>
          </a:xfrm>
          <a:prstGeom prst="roundRect">
            <a:avLst/>
          </a:prstGeom>
          <a:solidFill>
            <a:srgbClr val="EE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15" name="Rectangle 3">
            <a:extLst>
              <a:ext uri="{FF2B5EF4-FFF2-40B4-BE49-F238E27FC236}">
                <a16:creationId xmlns:a16="http://schemas.microsoft.com/office/drawing/2014/main" id="{BF36A0B7-4E10-FE47-B252-245E360870D1}"/>
              </a:ext>
            </a:extLst>
          </p:cNvPr>
          <p:cNvSpPr txBox="1">
            <a:spLocks noChangeArrowheads="1"/>
          </p:cNvSpPr>
          <p:nvPr/>
        </p:nvSpPr>
        <p:spPr>
          <a:xfrm>
            <a:off x="703263" y="8915400"/>
            <a:ext cx="26367706" cy="9601200"/>
          </a:xfrm>
          <a:prstGeom prst="rect">
            <a:avLst/>
          </a:prstGeom>
        </p:spPr>
        <p:txBody>
          <a:bodyPr vert="horz" lIns="91440" tIns="45720" rIns="91440" bIns="45720" rtlCol="0">
            <a:normAutofit fontScale="92500"/>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algn="just"/>
            <a:r>
              <a:rPr lang="fr-BE" sz="10080" dirty="0">
                <a:solidFill>
                  <a:srgbClr val="3A6DAC"/>
                </a:solidFill>
                <a:latin typeface="Times New Roman" pitchFamily="18" charset="0"/>
                <a:cs typeface="Times New Roman" pitchFamily="18" charset="0"/>
              </a:rPr>
              <a:t>Groupe de sérine-peptidases (protéases) très abondantes dans les </a:t>
            </a:r>
            <a:r>
              <a:rPr lang="fr-BE" sz="10080" b="1" dirty="0">
                <a:solidFill>
                  <a:srgbClr val="3A6DAC"/>
                </a:solidFill>
                <a:latin typeface="Times New Roman" pitchFamily="18" charset="0"/>
                <a:cs typeface="Times New Roman" pitchFamily="18" charset="0"/>
              </a:rPr>
              <a:t>granules des mastocytes</a:t>
            </a:r>
          </a:p>
          <a:p>
            <a:pPr algn="just"/>
            <a:r>
              <a:rPr lang="fr-BE" sz="10080" b="1" dirty="0">
                <a:solidFill>
                  <a:srgbClr val="3A6DAC"/>
                </a:solidFill>
                <a:latin typeface="Times New Roman" pitchFamily="18" charset="0"/>
                <a:cs typeface="Times New Roman" pitchFamily="18" charset="0"/>
              </a:rPr>
              <a:t>Un dosage automatisé – </a:t>
            </a:r>
            <a:r>
              <a:rPr lang="fr-BE" sz="10080" b="1" dirty="0" err="1">
                <a:solidFill>
                  <a:srgbClr val="3A6DAC"/>
                </a:solidFill>
                <a:latin typeface="Times New Roman" pitchFamily="18" charset="0"/>
                <a:cs typeface="Times New Roman" pitchFamily="18" charset="0"/>
              </a:rPr>
              <a:t>Thermofischer</a:t>
            </a:r>
            <a:endParaRPr lang="fr-BE" sz="10080" b="1" dirty="0">
              <a:solidFill>
                <a:srgbClr val="3A6DAC"/>
              </a:solidFill>
              <a:latin typeface="Times New Roman" pitchFamily="18" charset="0"/>
              <a:cs typeface="Times New Roman" pitchFamily="18" charset="0"/>
            </a:endParaRPr>
          </a:p>
          <a:p>
            <a:pPr lvl="1"/>
            <a:r>
              <a:rPr lang="fr-BE" sz="10080" dirty="0">
                <a:solidFill>
                  <a:srgbClr val="3A6DAC"/>
                </a:solidFill>
                <a:latin typeface="Times New Roman" pitchFamily="18" charset="0"/>
                <a:cs typeface="Times New Roman" pitchFamily="18" charset="0"/>
              </a:rPr>
              <a:t>dosage </a:t>
            </a:r>
            <a:r>
              <a:rPr lang="fr-BE" sz="10080" dirty="0" err="1">
                <a:solidFill>
                  <a:srgbClr val="3A6DAC"/>
                </a:solidFill>
                <a:latin typeface="Times New Roman" pitchFamily="18" charset="0"/>
                <a:cs typeface="Times New Roman" pitchFamily="18" charset="0"/>
              </a:rPr>
              <a:t>fluoro</a:t>
            </a:r>
            <a:r>
              <a:rPr lang="fr-BE" sz="10080" dirty="0">
                <a:solidFill>
                  <a:srgbClr val="3A6DAC"/>
                </a:solidFill>
                <a:latin typeface="Times New Roman" pitchFamily="18" charset="0"/>
                <a:cs typeface="Times New Roman" pitchFamily="18" charset="0"/>
              </a:rPr>
              <a:t>-</a:t>
            </a:r>
            <a:r>
              <a:rPr lang="fr-BE" sz="10080" dirty="0" err="1">
                <a:solidFill>
                  <a:srgbClr val="3A6DAC"/>
                </a:solidFill>
                <a:latin typeface="Times New Roman" pitchFamily="18" charset="0"/>
                <a:cs typeface="Times New Roman" pitchFamily="18" charset="0"/>
              </a:rPr>
              <a:t>immuno</a:t>
            </a:r>
            <a:r>
              <a:rPr lang="fr-BE" sz="10080" dirty="0">
                <a:solidFill>
                  <a:srgbClr val="3A6DAC"/>
                </a:solidFill>
                <a:latin typeface="Times New Roman" pitchFamily="18" charset="0"/>
                <a:cs typeface="Times New Roman" pitchFamily="18" charset="0"/>
              </a:rPr>
              <a:t>-enzymatique (FEIA) de la </a:t>
            </a:r>
            <a:r>
              <a:rPr lang="fr-BE" sz="10080" dirty="0" err="1">
                <a:solidFill>
                  <a:srgbClr val="3A6DAC"/>
                </a:solidFill>
                <a:latin typeface="Times New Roman" pitchFamily="18" charset="0"/>
                <a:cs typeface="Times New Roman" pitchFamily="18" charset="0"/>
              </a:rPr>
              <a:t>tryptase</a:t>
            </a:r>
            <a:r>
              <a:rPr lang="fr-BE" sz="10080" dirty="0">
                <a:solidFill>
                  <a:srgbClr val="3A6DAC"/>
                </a:solidFill>
                <a:latin typeface="Times New Roman" pitchFamily="18" charset="0"/>
                <a:cs typeface="Times New Roman" pitchFamily="18" charset="0"/>
              </a:rPr>
              <a:t> TOTALE = monomères (α et β inactives) et tétramères (β active)</a:t>
            </a:r>
          </a:p>
          <a:p>
            <a:pPr marL="2560320" lvl="1" indent="0" algn="just">
              <a:buNone/>
            </a:pPr>
            <a:endParaRPr lang="fr-BE" sz="10080" dirty="0">
              <a:solidFill>
                <a:srgbClr val="3A6DAC"/>
              </a:solidFill>
              <a:latin typeface="Times New Roman" pitchFamily="18" charset="0"/>
              <a:cs typeface="Times New Roman" pitchFamily="18" charset="0"/>
            </a:endParaRPr>
          </a:p>
        </p:txBody>
      </p:sp>
      <p:sp>
        <p:nvSpPr>
          <p:cNvPr id="17" name="Rectangle : coins arrondis 16">
            <a:extLst>
              <a:ext uri="{FF2B5EF4-FFF2-40B4-BE49-F238E27FC236}">
                <a16:creationId xmlns:a16="http://schemas.microsoft.com/office/drawing/2014/main" id="{44C37CF2-4004-6D48-9731-78EE8FC16062}"/>
              </a:ext>
            </a:extLst>
          </p:cNvPr>
          <p:cNvSpPr/>
          <p:nvPr/>
        </p:nvSpPr>
        <p:spPr>
          <a:xfrm>
            <a:off x="703262" y="20878800"/>
            <a:ext cx="48740106" cy="5976092"/>
          </a:xfrm>
          <a:prstGeom prst="roundRect">
            <a:avLst/>
          </a:prstGeom>
          <a:solidFill>
            <a:srgbClr val="EE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18" name="Rectangle 3">
            <a:extLst>
              <a:ext uri="{FF2B5EF4-FFF2-40B4-BE49-F238E27FC236}">
                <a16:creationId xmlns:a16="http://schemas.microsoft.com/office/drawing/2014/main" id="{C8934165-0E48-964F-99FA-07ACF6FB3313}"/>
              </a:ext>
            </a:extLst>
          </p:cNvPr>
          <p:cNvSpPr txBox="1">
            <a:spLocks noChangeArrowheads="1"/>
          </p:cNvSpPr>
          <p:nvPr/>
        </p:nvSpPr>
        <p:spPr bwMode="auto">
          <a:xfrm>
            <a:off x="1763031" y="19408513"/>
            <a:ext cx="47680338" cy="2013690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lvl="1" algn="just"/>
            <a:endParaRPr lang="fr-BE" sz="10080" kern="0" dirty="0">
              <a:solidFill>
                <a:srgbClr val="3A6DAC"/>
              </a:solidFill>
              <a:latin typeface="Times New Roman" pitchFamily="18" charset="0"/>
              <a:cs typeface="Times New Roman" pitchFamily="18" charset="0"/>
            </a:endParaRPr>
          </a:p>
          <a:p>
            <a:pPr algn="just"/>
            <a:r>
              <a:rPr lang="fr-BE" sz="10080" b="1" kern="0" dirty="0" err="1">
                <a:solidFill>
                  <a:srgbClr val="3A6DAC"/>
                </a:solidFill>
                <a:latin typeface="Times New Roman" pitchFamily="18" charset="0"/>
                <a:cs typeface="Times New Roman" pitchFamily="18" charset="0"/>
              </a:rPr>
              <a:t>Tryptase</a:t>
            </a:r>
            <a:r>
              <a:rPr lang="fr-BE" sz="10080" b="1" kern="0" dirty="0">
                <a:solidFill>
                  <a:srgbClr val="3A6DAC"/>
                </a:solidFill>
                <a:latin typeface="Times New Roman" pitchFamily="18" charset="0"/>
                <a:cs typeface="Times New Roman" pitchFamily="18" charset="0"/>
              </a:rPr>
              <a:t> basale (</a:t>
            </a:r>
            <a:r>
              <a:rPr lang="fr-BE" sz="10080" b="1" kern="0" dirty="0" err="1">
                <a:solidFill>
                  <a:srgbClr val="3A6DAC"/>
                </a:solidFill>
                <a:latin typeface="Times New Roman" pitchFamily="18" charset="0"/>
                <a:cs typeface="Times New Roman" pitchFamily="18" charset="0"/>
              </a:rPr>
              <a:t>sBT</a:t>
            </a:r>
            <a:r>
              <a:rPr lang="fr-BE" sz="10080" b="1" kern="0" dirty="0">
                <a:solidFill>
                  <a:srgbClr val="3A6DAC"/>
                </a:solidFill>
                <a:latin typeface="Times New Roman" pitchFamily="18" charset="0"/>
                <a:cs typeface="Times New Roman" pitchFamily="18" charset="0"/>
              </a:rPr>
              <a:t>) : </a:t>
            </a:r>
          </a:p>
          <a:p>
            <a:pPr lvl="1" algn="just"/>
            <a:r>
              <a:rPr lang="fr-BE" sz="9680" b="1" kern="0" dirty="0">
                <a:solidFill>
                  <a:srgbClr val="3A6DAC"/>
                </a:solidFill>
                <a:latin typeface="Times New Roman" pitchFamily="18" charset="0"/>
                <a:cs typeface="Times New Roman" pitchFamily="18" charset="0"/>
              </a:rPr>
              <a:t>formes monomères α ou monomère  β libérés par les mastocytes et détectés dans le sang circulant</a:t>
            </a:r>
          </a:p>
          <a:p>
            <a:pPr marL="0" indent="0" algn="just">
              <a:buNone/>
            </a:pPr>
            <a:endParaRPr lang="fr-BE" sz="10080" b="1" kern="0" dirty="0">
              <a:solidFill>
                <a:srgbClr val="3A6DAC"/>
              </a:solidFill>
              <a:latin typeface="Times New Roman" pitchFamily="18" charset="0"/>
              <a:cs typeface="Times New Roman" pitchFamily="18" charset="0"/>
            </a:endParaRPr>
          </a:p>
          <a:p>
            <a:pPr algn="just"/>
            <a:r>
              <a:rPr lang="fr-BE" sz="10080" b="1" kern="0" dirty="0">
                <a:solidFill>
                  <a:srgbClr val="3A6DAC"/>
                </a:solidFill>
                <a:latin typeface="Times New Roman" pitchFamily="18" charset="0"/>
                <a:cs typeface="Times New Roman" pitchFamily="18" charset="0"/>
              </a:rPr>
              <a:t> </a:t>
            </a:r>
            <a:r>
              <a:rPr lang="fr-BE" sz="10080" b="1" kern="0" dirty="0" err="1">
                <a:solidFill>
                  <a:srgbClr val="3A6DAC"/>
                </a:solidFill>
                <a:latin typeface="Times New Roman" pitchFamily="18" charset="0"/>
                <a:cs typeface="Times New Roman" pitchFamily="18" charset="0"/>
              </a:rPr>
              <a:t>Tryptase</a:t>
            </a:r>
            <a:r>
              <a:rPr lang="fr-BE" sz="10080" b="1" kern="0" dirty="0">
                <a:solidFill>
                  <a:srgbClr val="3A6DAC"/>
                </a:solidFill>
                <a:latin typeface="Times New Roman" pitchFamily="18" charset="0"/>
                <a:cs typeface="Times New Roman" pitchFamily="18" charset="0"/>
              </a:rPr>
              <a:t> aigue (</a:t>
            </a:r>
            <a:r>
              <a:rPr lang="fr-BE" sz="10080" b="1" kern="0" dirty="0" err="1">
                <a:solidFill>
                  <a:srgbClr val="3A6DAC"/>
                </a:solidFill>
                <a:latin typeface="Times New Roman" pitchFamily="18" charset="0"/>
                <a:cs typeface="Times New Roman" pitchFamily="18" charset="0"/>
              </a:rPr>
              <a:t>sAT</a:t>
            </a:r>
            <a:r>
              <a:rPr lang="fr-BE" sz="10080" b="1" kern="0" dirty="0">
                <a:solidFill>
                  <a:srgbClr val="3A6DAC"/>
                </a:solidFill>
                <a:latin typeface="Times New Roman" pitchFamily="18" charset="0"/>
                <a:cs typeface="Times New Roman" pitchFamily="18" charset="0"/>
              </a:rPr>
              <a:t>)</a:t>
            </a:r>
          </a:p>
          <a:p>
            <a:pPr lvl="1"/>
            <a:r>
              <a:rPr lang="fr-BE" sz="9680" b="1" kern="0" dirty="0">
                <a:solidFill>
                  <a:srgbClr val="3A6DAC"/>
                </a:solidFill>
                <a:latin typeface="Times New Roman" pitchFamily="18" charset="0"/>
                <a:cs typeface="Times New Roman" pitchFamily="18" charset="0"/>
              </a:rPr>
              <a:t>Forme </a:t>
            </a:r>
            <a:r>
              <a:rPr lang="fr-BE" sz="9700" dirty="0">
                <a:solidFill>
                  <a:srgbClr val="3A6DAC"/>
                </a:solidFill>
                <a:latin typeface="Times New Roman" pitchFamily="18" charset="0"/>
                <a:cs typeface="Times New Roman" pitchFamily="18" charset="0"/>
              </a:rPr>
              <a:t>α</a:t>
            </a:r>
            <a:r>
              <a:rPr lang="fr-BE" sz="9680" b="1" kern="0" dirty="0">
                <a:solidFill>
                  <a:srgbClr val="3A6DAC"/>
                </a:solidFill>
                <a:latin typeface="Times New Roman" pitchFamily="18" charset="0"/>
                <a:cs typeface="Times New Roman" pitchFamily="18" charset="0"/>
              </a:rPr>
              <a:t> et </a:t>
            </a:r>
            <a:r>
              <a:rPr lang="fr-BE" sz="9700" dirty="0">
                <a:solidFill>
                  <a:srgbClr val="3A6DAC"/>
                </a:solidFill>
                <a:latin typeface="Times New Roman" pitchFamily="18" charset="0"/>
                <a:cs typeface="Times New Roman" pitchFamily="18" charset="0"/>
              </a:rPr>
              <a:t>β</a:t>
            </a:r>
            <a:r>
              <a:rPr lang="fr-BE" sz="9680" b="1" kern="0" dirty="0">
                <a:solidFill>
                  <a:srgbClr val="3A6DAC"/>
                </a:solidFill>
                <a:latin typeface="Times New Roman" pitchFamily="18" charset="0"/>
                <a:cs typeface="Times New Roman" pitchFamily="18" charset="0"/>
              </a:rPr>
              <a:t> en monomère</a:t>
            </a:r>
          </a:p>
          <a:p>
            <a:pPr lvl="1"/>
            <a:r>
              <a:rPr lang="fr-BE" sz="9680" b="1" kern="0" dirty="0">
                <a:solidFill>
                  <a:srgbClr val="3A6DAC"/>
                </a:solidFill>
                <a:latin typeface="Times New Roman" pitchFamily="18" charset="0"/>
                <a:cs typeface="Times New Roman" pitchFamily="18" charset="0"/>
              </a:rPr>
              <a:t>Forme </a:t>
            </a:r>
            <a:r>
              <a:rPr lang="fr-BE" sz="9680" b="1" kern="0" dirty="0" err="1">
                <a:solidFill>
                  <a:srgbClr val="3A6DAC"/>
                </a:solidFill>
                <a:latin typeface="Times New Roman" pitchFamily="18" charset="0"/>
                <a:cs typeface="Times New Roman" pitchFamily="18" charset="0"/>
              </a:rPr>
              <a:t>tétramérique</a:t>
            </a:r>
            <a:r>
              <a:rPr lang="fr-BE" sz="9680" b="1" kern="0" dirty="0">
                <a:solidFill>
                  <a:srgbClr val="3A6DAC"/>
                </a:solidFill>
                <a:latin typeface="Times New Roman" pitchFamily="18" charset="0"/>
                <a:cs typeface="Times New Roman" pitchFamily="18" charset="0"/>
              </a:rPr>
              <a:t> </a:t>
            </a:r>
            <a:r>
              <a:rPr lang="fr-BE" sz="9700" dirty="0">
                <a:solidFill>
                  <a:srgbClr val="3A6DAC"/>
                </a:solidFill>
                <a:latin typeface="Times New Roman" pitchFamily="18" charset="0"/>
                <a:cs typeface="Times New Roman" pitchFamily="18" charset="0"/>
              </a:rPr>
              <a:t>β</a:t>
            </a:r>
            <a:r>
              <a:rPr lang="fr-BE" sz="9680" b="1" kern="0" dirty="0">
                <a:solidFill>
                  <a:srgbClr val="3A6DAC"/>
                </a:solidFill>
                <a:latin typeface="Times New Roman" pitchFamily="18" charset="0"/>
                <a:cs typeface="Times New Roman" pitchFamily="18" charset="0"/>
              </a:rPr>
              <a:t>4 ou </a:t>
            </a:r>
            <a:r>
              <a:rPr lang="fr-BE" sz="9700" dirty="0">
                <a:solidFill>
                  <a:srgbClr val="3A6DAC"/>
                </a:solidFill>
                <a:latin typeface="Times New Roman" pitchFamily="18" charset="0"/>
                <a:cs typeface="Times New Roman" pitchFamily="18" charset="0"/>
              </a:rPr>
              <a:t>α</a:t>
            </a:r>
            <a:r>
              <a:rPr lang="fr-BE" sz="9680" b="1" kern="0" dirty="0">
                <a:solidFill>
                  <a:srgbClr val="3A6DAC"/>
                </a:solidFill>
                <a:latin typeface="Times New Roman" pitchFamily="18" charset="0"/>
                <a:cs typeface="Times New Roman" pitchFamily="18" charset="0"/>
              </a:rPr>
              <a:t>2/</a:t>
            </a:r>
            <a:r>
              <a:rPr lang="fr-BE" sz="9700" dirty="0">
                <a:solidFill>
                  <a:srgbClr val="3A6DAC"/>
                </a:solidFill>
                <a:latin typeface="Times New Roman" pitchFamily="18" charset="0"/>
                <a:cs typeface="Times New Roman" pitchFamily="18" charset="0"/>
              </a:rPr>
              <a:t> β</a:t>
            </a:r>
            <a:r>
              <a:rPr lang="fr-BE" sz="9680" b="1" kern="0" dirty="0">
                <a:solidFill>
                  <a:srgbClr val="3A6DAC"/>
                </a:solidFill>
                <a:latin typeface="Times New Roman" pitchFamily="18" charset="0"/>
                <a:cs typeface="Times New Roman" pitchFamily="18" charset="0"/>
              </a:rPr>
              <a:t>2</a:t>
            </a:r>
            <a:endParaRPr lang="fr-BE" sz="10080" b="1" kern="0" dirty="0">
              <a:solidFill>
                <a:srgbClr val="3A6DAC"/>
              </a:solidFill>
              <a:latin typeface="Times New Roman" pitchFamily="18" charset="0"/>
              <a:cs typeface="Times New Roman" pitchFamily="18" charset="0"/>
            </a:endParaRPr>
          </a:p>
          <a:p>
            <a:pPr lvl="1" algn="just">
              <a:buFont typeface="Symbol" pitchFamily="2" charset="2"/>
              <a:buChar char="Þ"/>
            </a:pPr>
            <a:r>
              <a:rPr lang="fr-BE" sz="10080" kern="0" dirty="0">
                <a:solidFill>
                  <a:srgbClr val="3A6DAC"/>
                </a:solidFill>
                <a:latin typeface="Times New Roman" pitchFamily="18" charset="0"/>
                <a:cs typeface="Times New Roman" pitchFamily="18" charset="0"/>
              </a:rPr>
              <a:t> </a:t>
            </a:r>
            <a:r>
              <a:rPr lang="fr-BE" sz="10080" kern="0" dirty="0" err="1">
                <a:solidFill>
                  <a:srgbClr val="3A6DAC"/>
                </a:solidFill>
                <a:latin typeface="Times New Roman" pitchFamily="18" charset="0"/>
                <a:cs typeface="Times New Roman" pitchFamily="18" charset="0"/>
              </a:rPr>
              <a:t>dégranulation</a:t>
            </a:r>
            <a:r>
              <a:rPr lang="fr-BE" sz="10080" kern="0" dirty="0">
                <a:solidFill>
                  <a:srgbClr val="3A6DAC"/>
                </a:solidFill>
                <a:latin typeface="Times New Roman" pitchFamily="18" charset="0"/>
                <a:cs typeface="Times New Roman" pitchFamily="18" charset="0"/>
              </a:rPr>
              <a:t> des mastocytes</a:t>
            </a:r>
          </a:p>
        </p:txBody>
      </p:sp>
    </p:spTree>
    <p:extLst>
      <p:ext uri="{BB962C8B-B14F-4D97-AF65-F5344CB8AC3E}">
        <p14:creationId xmlns:p14="http://schemas.microsoft.com/office/powerpoint/2010/main" val="1923250741"/>
      </p:ext>
    </p:extLst>
  </p:cSld>
  <p:clrMapOvr>
    <a:masterClrMapping/>
  </p:clrMapOvr>
  <mc:AlternateContent xmlns:mc="http://schemas.openxmlformats.org/markup-compatibility/2006" xmlns:p14="http://schemas.microsoft.com/office/powerpoint/2010/main">
    <mc:Choice Requires="p14">
      <p:transition spd="slow" p14:dur="2000" advTm="59103"/>
    </mc:Choice>
    <mc:Fallback xmlns="">
      <p:transition spd="slow" advTm="5910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9C0A9261-F971-9946-8EC2-FA694DF753E7}"/>
              </a:ext>
            </a:extLst>
          </p:cNvPr>
          <p:cNvSpPr>
            <a:spLocks noGrp="1"/>
          </p:cNvSpPr>
          <p:nvPr>
            <p:ph idx="1"/>
          </p:nvPr>
        </p:nvSpPr>
        <p:spPr>
          <a:xfrm>
            <a:off x="19751040" y="32994600"/>
            <a:ext cx="27934920" cy="1596393"/>
          </a:xfrm>
        </p:spPr>
        <p:txBody>
          <a:bodyPr>
            <a:normAutofit fontScale="85000" lnSpcReduction="20000"/>
          </a:bodyPr>
          <a:lstStyle/>
          <a:p>
            <a:pPr marL="0" indent="0">
              <a:buNone/>
            </a:pPr>
            <a:r>
              <a:rPr lang="fr-FR" i="1">
                <a:solidFill>
                  <a:srgbClr val="005393"/>
                </a:solidFill>
              </a:rPr>
              <a:t>JACI 2022</a:t>
            </a:r>
          </a:p>
        </p:txBody>
      </p:sp>
      <p:pic>
        <p:nvPicPr>
          <p:cNvPr id="16" name="Image 15">
            <a:extLst>
              <a:ext uri="{FF2B5EF4-FFF2-40B4-BE49-F238E27FC236}">
                <a16:creationId xmlns:a16="http://schemas.microsoft.com/office/drawing/2014/main" id="{BC38770D-F5ED-F34E-90C6-F89634BFC1C4}"/>
              </a:ext>
            </a:extLst>
          </p:cNvPr>
          <p:cNvPicPr>
            <a:picLocks noChangeAspect="1"/>
          </p:cNvPicPr>
          <p:nvPr/>
        </p:nvPicPr>
        <p:blipFill>
          <a:blip r:embed="rId3"/>
          <a:stretch>
            <a:fillRect/>
          </a:stretch>
        </p:blipFill>
        <p:spPr>
          <a:xfrm>
            <a:off x="640080" y="6004849"/>
            <a:ext cx="49785607" cy="26989751"/>
          </a:xfrm>
          <a:prstGeom prst="rect">
            <a:avLst/>
          </a:prstGeom>
        </p:spPr>
      </p:pic>
    </p:spTree>
    <p:extLst>
      <p:ext uri="{BB962C8B-B14F-4D97-AF65-F5344CB8AC3E}">
        <p14:creationId xmlns:p14="http://schemas.microsoft.com/office/powerpoint/2010/main" val="1555331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38009014" y="9573869"/>
            <a:ext cx="0" cy="699709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Rectangle 2">
            <a:extLst>
              <a:ext uri="{FF2B5EF4-FFF2-40B4-BE49-F238E27FC236}">
                <a16:creationId xmlns:a16="http://schemas.microsoft.com/office/drawing/2014/main" id="{6876035E-97EE-7847-8076-C2F42FA248E4}"/>
              </a:ext>
            </a:extLst>
          </p:cNvPr>
          <p:cNvSpPr txBox="1">
            <a:spLocks noChangeArrowheads="1"/>
          </p:cNvSpPr>
          <p:nvPr/>
        </p:nvSpPr>
        <p:spPr>
          <a:xfrm>
            <a:off x="3520440" y="1271615"/>
            <a:ext cx="44165520" cy="38929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algn="ctr"/>
            <a:r>
              <a:rPr lang="fr-FR" sz="16600" b="1" dirty="0">
                <a:solidFill>
                  <a:srgbClr val="005393"/>
                </a:solidFill>
                <a:latin typeface="Times New Roman" pitchFamily="18" charset="0"/>
                <a:cs typeface="Times New Roman" pitchFamily="18" charset="0"/>
              </a:rPr>
              <a:t>Recommandations récentes</a:t>
            </a:r>
          </a:p>
        </p:txBody>
      </p:sp>
      <p:pic>
        <p:nvPicPr>
          <p:cNvPr id="6" name="Graphique 5" descr="Création de récits contour">
            <a:extLst>
              <a:ext uri="{FF2B5EF4-FFF2-40B4-BE49-F238E27FC236}">
                <a16:creationId xmlns:a16="http://schemas.microsoft.com/office/drawing/2014/main" id="{ABB5F26D-0CD2-FF42-9418-55269DC3B8F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72261" y="11928429"/>
            <a:ext cx="14510739" cy="14510739"/>
          </a:xfrm>
          <a:prstGeom prst="rect">
            <a:avLst/>
          </a:prstGeom>
        </p:spPr>
      </p:pic>
      <p:pic>
        <p:nvPicPr>
          <p:cNvPr id="7" name="Image 6">
            <a:extLst>
              <a:ext uri="{FF2B5EF4-FFF2-40B4-BE49-F238E27FC236}">
                <a16:creationId xmlns:a16="http://schemas.microsoft.com/office/drawing/2014/main" id="{3D3FA4F7-ED22-6647-8E5B-8FAF70EB9938}"/>
              </a:ext>
            </a:extLst>
          </p:cNvPr>
          <p:cNvPicPr>
            <a:picLocks noChangeAspect="1"/>
          </p:cNvPicPr>
          <p:nvPr/>
        </p:nvPicPr>
        <p:blipFill>
          <a:blip r:embed="rId5"/>
          <a:stretch>
            <a:fillRect/>
          </a:stretch>
        </p:blipFill>
        <p:spPr>
          <a:xfrm>
            <a:off x="16943473" y="10436810"/>
            <a:ext cx="30742487" cy="16042995"/>
          </a:xfrm>
          <a:prstGeom prst="rect">
            <a:avLst/>
          </a:prstGeom>
        </p:spPr>
      </p:pic>
    </p:spTree>
    <p:extLst>
      <p:ext uri="{BB962C8B-B14F-4D97-AF65-F5344CB8AC3E}">
        <p14:creationId xmlns:p14="http://schemas.microsoft.com/office/powerpoint/2010/main" val="694165094"/>
      </p:ext>
    </p:extLst>
  </p:cSld>
  <p:clrMapOvr>
    <a:masterClrMapping/>
  </p:clrMapOvr>
  <mc:AlternateContent xmlns:mc="http://schemas.openxmlformats.org/markup-compatibility/2006" xmlns:p14="http://schemas.microsoft.com/office/powerpoint/2010/main">
    <mc:Choice Requires="p14">
      <p:transition spd="slow" p14:dur="2000" advTm="77046"/>
    </mc:Choice>
    <mc:Fallback xmlns="">
      <p:transition spd="slow" advTm="7704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E96ABB-AFBE-6341-A508-489FCD56E681}"/>
              </a:ext>
            </a:extLst>
          </p:cNvPr>
          <p:cNvSpPr>
            <a:spLocks noGrp="1"/>
          </p:cNvSpPr>
          <p:nvPr>
            <p:ph type="title"/>
          </p:nvPr>
        </p:nvSpPr>
        <p:spPr/>
        <p:txBody>
          <a:bodyPr/>
          <a:lstStyle/>
          <a:p>
            <a:r>
              <a:rPr lang="fr-FR" sz="24600" b="1">
                <a:solidFill>
                  <a:srgbClr val="005393"/>
                </a:solidFill>
                <a:latin typeface="Times New Roman" pitchFamily="18" charset="0"/>
                <a:cs typeface="Times New Roman" pitchFamily="18" charset="0"/>
              </a:rPr>
              <a:t>Recommandations récentes</a:t>
            </a:r>
            <a:br>
              <a:rPr lang="fr-FR" sz="24600" b="1">
                <a:solidFill>
                  <a:srgbClr val="005393"/>
                </a:solidFill>
                <a:latin typeface="Times New Roman" pitchFamily="18" charset="0"/>
                <a:cs typeface="Times New Roman" pitchFamily="18" charset="0"/>
              </a:rPr>
            </a:br>
            <a:endParaRPr lang="fr-FR"/>
          </a:p>
        </p:txBody>
      </p:sp>
      <p:pic>
        <p:nvPicPr>
          <p:cNvPr id="7" name="Image 6">
            <a:extLst>
              <a:ext uri="{FF2B5EF4-FFF2-40B4-BE49-F238E27FC236}">
                <a16:creationId xmlns:a16="http://schemas.microsoft.com/office/drawing/2014/main" id="{26554C47-2EF2-3940-971D-507B8F0B85EC}"/>
              </a:ext>
            </a:extLst>
          </p:cNvPr>
          <p:cNvPicPr>
            <a:picLocks noChangeAspect="1"/>
          </p:cNvPicPr>
          <p:nvPr/>
        </p:nvPicPr>
        <p:blipFill>
          <a:blip r:embed="rId3"/>
          <a:stretch>
            <a:fillRect/>
          </a:stretch>
        </p:blipFill>
        <p:spPr>
          <a:xfrm>
            <a:off x="26384152" y="6978190"/>
            <a:ext cx="21301808" cy="13355020"/>
          </a:xfrm>
          <a:prstGeom prst="rect">
            <a:avLst/>
          </a:prstGeom>
        </p:spPr>
      </p:pic>
      <p:pic>
        <p:nvPicPr>
          <p:cNvPr id="8" name="Image 7">
            <a:extLst>
              <a:ext uri="{FF2B5EF4-FFF2-40B4-BE49-F238E27FC236}">
                <a16:creationId xmlns:a16="http://schemas.microsoft.com/office/drawing/2014/main" id="{5942B118-46D0-0A4F-B986-734FBD424243}"/>
              </a:ext>
            </a:extLst>
          </p:cNvPr>
          <p:cNvPicPr>
            <a:picLocks noChangeAspect="1"/>
          </p:cNvPicPr>
          <p:nvPr/>
        </p:nvPicPr>
        <p:blipFill>
          <a:blip r:embed="rId4"/>
          <a:stretch>
            <a:fillRect/>
          </a:stretch>
        </p:blipFill>
        <p:spPr>
          <a:xfrm>
            <a:off x="3648517" y="6978190"/>
            <a:ext cx="17560790" cy="9164114"/>
          </a:xfrm>
          <a:prstGeom prst="rect">
            <a:avLst/>
          </a:prstGeom>
        </p:spPr>
      </p:pic>
      <p:sp>
        <p:nvSpPr>
          <p:cNvPr id="9" name="Rectangle : coins arrondis 8">
            <a:extLst>
              <a:ext uri="{FF2B5EF4-FFF2-40B4-BE49-F238E27FC236}">
                <a16:creationId xmlns:a16="http://schemas.microsoft.com/office/drawing/2014/main" id="{6645A042-D117-3843-A39D-477CB325436E}"/>
              </a:ext>
            </a:extLst>
          </p:cNvPr>
          <p:cNvSpPr/>
          <p:nvPr/>
        </p:nvSpPr>
        <p:spPr>
          <a:xfrm>
            <a:off x="3648517" y="21011576"/>
            <a:ext cx="44165520" cy="15348516"/>
          </a:xfrm>
          <a:prstGeom prst="roundRect">
            <a:avLst/>
          </a:prstGeom>
          <a:solidFill>
            <a:srgbClr val="D4E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12" name="Espace réservé du contenu 2">
            <a:extLst>
              <a:ext uri="{FF2B5EF4-FFF2-40B4-BE49-F238E27FC236}">
                <a16:creationId xmlns:a16="http://schemas.microsoft.com/office/drawing/2014/main" id="{D9A574EC-1D7F-3147-A329-77DE7ADEBA54}"/>
              </a:ext>
            </a:extLst>
          </p:cNvPr>
          <p:cNvSpPr txBox="1">
            <a:spLocks/>
          </p:cNvSpPr>
          <p:nvPr/>
        </p:nvSpPr>
        <p:spPr>
          <a:xfrm>
            <a:off x="5334000" y="18135601"/>
            <a:ext cx="44165520" cy="18224492"/>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endParaRPr lang="fr-FR" sz="11500" dirty="0">
              <a:solidFill>
                <a:srgbClr val="3A6DAC"/>
              </a:solidFill>
              <a:latin typeface="Times New Roman" pitchFamily="18" charset="0"/>
              <a:cs typeface="Times New Roman" pitchFamily="18" charset="0"/>
            </a:endParaRPr>
          </a:p>
          <a:p>
            <a:endParaRPr lang="fr-FR" sz="11500" dirty="0">
              <a:solidFill>
                <a:srgbClr val="3A6DAC"/>
              </a:solidFill>
              <a:latin typeface="Times New Roman" pitchFamily="18" charset="0"/>
              <a:cs typeface="Times New Roman" pitchFamily="18" charset="0"/>
            </a:endParaRPr>
          </a:p>
          <a:p>
            <a:pPr marL="0" indent="0">
              <a:buNone/>
            </a:pPr>
            <a:r>
              <a:rPr lang="fr-FR" sz="11500" dirty="0">
                <a:solidFill>
                  <a:srgbClr val="3A6DAC"/>
                </a:solidFill>
                <a:latin typeface="Times New Roman" pitchFamily="18" charset="0"/>
                <a:cs typeface="Times New Roman" pitchFamily="18" charset="0"/>
              </a:rPr>
              <a:t>Consigner : </a:t>
            </a:r>
          </a:p>
          <a:p>
            <a:pPr lvl="1"/>
            <a:r>
              <a:rPr lang="fr-FR" sz="9600" dirty="0">
                <a:solidFill>
                  <a:srgbClr val="3A6DAC"/>
                </a:solidFill>
                <a:latin typeface="Times New Roman" pitchFamily="18" charset="0"/>
                <a:cs typeface="Times New Roman" pitchFamily="18" charset="0"/>
              </a:rPr>
              <a:t>Heure du début des symptômes</a:t>
            </a:r>
          </a:p>
          <a:p>
            <a:pPr lvl="1"/>
            <a:r>
              <a:rPr lang="fr-FR" sz="9600" dirty="0">
                <a:solidFill>
                  <a:srgbClr val="3A6DAC"/>
                </a:solidFill>
                <a:latin typeface="Times New Roman" pitchFamily="18" charset="0"/>
                <a:cs typeface="Times New Roman" pitchFamily="18" charset="0"/>
              </a:rPr>
              <a:t>Heure du prélèvement pour </a:t>
            </a:r>
            <a:r>
              <a:rPr lang="fr-FR" sz="9600" dirty="0" err="1">
                <a:solidFill>
                  <a:srgbClr val="3A6DAC"/>
                </a:solidFill>
                <a:latin typeface="Times New Roman" pitchFamily="18" charset="0"/>
                <a:cs typeface="Times New Roman" pitchFamily="18" charset="0"/>
              </a:rPr>
              <a:t>sAT</a:t>
            </a:r>
            <a:endParaRPr lang="fr-FR" sz="9600" dirty="0">
              <a:solidFill>
                <a:srgbClr val="3A6DAC"/>
              </a:solidFill>
              <a:latin typeface="Times New Roman" pitchFamily="18" charset="0"/>
              <a:cs typeface="Times New Roman" pitchFamily="18" charset="0"/>
            </a:endParaRPr>
          </a:p>
          <a:p>
            <a:pPr lvl="1"/>
            <a:r>
              <a:rPr lang="fr-FR" sz="9600" dirty="0">
                <a:solidFill>
                  <a:srgbClr val="3A6DAC"/>
                </a:solidFill>
                <a:latin typeface="Times New Roman" pitchFamily="18" charset="0"/>
                <a:cs typeface="Times New Roman" pitchFamily="18" charset="0"/>
              </a:rPr>
              <a:t>Date et heure du prélèvement de la </a:t>
            </a:r>
            <a:r>
              <a:rPr lang="fr-FR" sz="9600" dirty="0" err="1">
                <a:solidFill>
                  <a:srgbClr val="3A6DAC"/>
                </a:solidFill>
                <a:latin typeface="Times New Roman" pitchFamily="18" charset="0"/>
                <a:cs typeface="Times New Roman" pitchFamily="18" charset="0"/>
              </a:rPr>
              <a:t>sBT</a:t>
            </a:r>
            <a:endParaRPr lang="fr-FR" sz="9600" dirty="0">
              <a:solidFill>
                <a:srgbClr val="3A6DAC"/>
              </a:solidFill>
              <a:latin typeface="Times New Roman" pitchFamily="18" charset="0"/>
              <a:cs typeface="Times New Roman" pitchFamily="18" charset="0"/>
            </a:endParaRPr>
          </a:p>
          <a:p>
            <a:pPr marL="0" indent="0">
              <a:buNone/>
            </a:pPr>
            <a:r>
              <a:rPr lang="fr-FR" sz="11500" dirty="0">
                <a:solidFill>
                  <a:srgbClr val="3A6DAC"/>
                </a:solidFill>
                <a:latin typeface="Times New Roman" pitchFamily="18" charset="0"/>
                <a:cs typeface="Times New Roman" pitchFamily="18" charset="0"/>
              </a:rPr>
              <a:t>+ </a:t>
            </a:r>
            <a:r>
              <a:rPr lang="fr-FR" sz="11500" dirty="0" err="1">
                <a:solidFill>
                  <a:srgbClr val="3A6DAC"/>
                </a:solidFill>
                <a:latin typeface="Times New Roman" pitchFamily="18" charset="0"/>
                <a:cs typeface="Times New Roman" pitchFamily="18" charset="0"/>
              </a:rPr>
              <a:t>IgEs</a:t>
            </a:r>
            <a:r>
              <a:rPr lang="fr-FR" sz="11500" dirty="0">
                <a:solidFill>
                  <a:srgbClr val="3A6DAC"/>
                </a:solidFill>
                <a:latin typeface="Times New Roman" pitchFamily="18" charset="0"/>
                <a:cs typeface="Times New Roman" pitchFamily="18" charset="0"/>
              </a:rPr>
              <a:t> sur la bio si facteur déclenchant suspecté </a:t>
            </a:r>
          </a:p>
          <a:p>
            <a:pPr marL="0" indent="0">
              <a:buNone/>
            </a:pPr>
            <a:r>
              <a:rPr lang="fr-FR" sz="11500" dirty="0">
                <a:solidFill>
                  <a:srgbClr val="3A6DAC"/>
                </a:solidFill>
                <a:latin typeface="Times New Roman" pitchFamily="18" charset="0"/>
                <a:cs typeface="Times New Roman" pitchFamily="18" charset="0"/>
              </a:rPr>
              <a:t>Ne pas oublier que &gt;50% des </a:t>
            </a:r>
            <a:r>
              <a:rPr lang="fr-FR" sz="11500" dirty="0" err="1">
                <a:solidFill>
                  <a:srgbClr val="3A6DAC"/>
                </a:solidFill>
                <a:latin typeface="Times New Roman" pitchFamily="18" charset="0"/>
                <a:cs typeface="Times New Roman" pitchFamily="18" charset="0"/>
              </a:rPr>
              <a:t>sAT</a:t>
            </a:r>
            <a:r>
              <a:rPr lang="fr-FR" sz="11500" dirty="0">
                <a:solidFill>
                  <a:srgbClr val="3A6DAC"/>
                </a:solidFill>
                <a:latin typeface="Times New Roman" pitchFamily="18" charset="0"/>
                <a:cs typeface="Times New Roman" pitchFamily="18" charset="0"/>
              </a:rPr>
              <a:t> est en-deçà de 11,4 </a:t>
            </a:r>
            <a:r>
              <a:rPr lang="fr-FR" sz="11500" dirty="0">
                <a:solidFill>
                  <a:srgbClr val="005393"/>
                </a:solidFill>
                <a:latin typeface="Times New Roman" pitchFamily="18" charset="0"/>
                <a:ea typeface="+mj-ea"/>
                <a:cs typeface="Times New Roman" pitchFamily="18" charset="0"/>
              </a:rPr>
              <a:t>µ</a:t>
            </a:r>
            <a:r>
              <a:rPr lang="fr-FR" sz="11500" dirty="0">
                <a:solidFill>
                  <a:srgbClr val="3A6DAC"/>
                </a:solidFill>
                <a:latin typeface="Times New Roman" pitchFamily="18" charset="0"/>
                <a:cs typeface="Times New Roman" pitchFamily="18" charset="0"/>
              </a:rPr>
              <a:t>/L !!</a:t>
            </a:r>
          </a:p>
        </p:txBody>
      </p:sp>
      <p:pic>
        <p:nvPicPr>
          <p:cNvPr id="15" name="Graphique 14" descr="Carrefour contour">
            <a:extLst>
              <a:ext uri="{FF2B5EF4-FFF2-40B4-BE49-F238E27FC236}">
                <a16:creationId xmlns:a16="http://schemas.microsoft.com/office/drawing/2014/main" id="{2CB38AE2-567D-244F-BA8C-41193F2473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8340301">
            <a:off x="20298719" y="14816825"/>
            <a:ext cx="5653547" cy="5653547"/>
          </a:xfrm>
          <a:prstGeom prst="rect">
            <a:avLst/>
          </a:prstGeom>
        </p:spPr>
      </p:pic>
    </p:spTree>
    <p:extLst>
      <p:ext uri="{BB962C8B-B14F-4D97-AF65-F5344CB8AC3E}">
        <p14:creationId xmlns:p14="http://schemas.microsoft.com/office/powerpoint/2010/main" val="2376826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7FF56-0DBC-BF4F-B7E3-966CF09C1034}"/>
              </a:ext>
            </a:extLst>
          </p:cNvPr>
          <p:cNvSpPr>
            <a:spLocks noGrp="1"/>
          </p:cNvSpPr>
          <p:nvPr>
            <p:ph type="title"/>
          </p:nvPr>
        </p:nvSpPr>
        <p:spPr/>
        <p:txBody>
          <a:bodyPr/>
          <a:lstStyle/>
          <a:p>
            <a:pPr algn="ctr"/>
            <a:r>
              <a:rPr lang="fr-FR" sz="16600" b="1" dirty="0">
                <a:solidFill>
                  <a:srgbClr val="005393"/>
                </a:solidFill>
                <a:latin typeface="Times New Roman" pitchFamily="18" charset="0"/>
                <a:cs typeface="Times New Roman" pitchFamily="18" charset="0"/>
              </a:rPr>
              <a:t>Question </a:t>
            </a:r>
          </a:p>
        </p:txBody>
      </p:sp>
      <p:sp>
        <p:nvSpPr>
          <p:cNvPr id="3" name="Espace réservé du contenu 2">
            <a:extLst>
              <a:ext uri="{FF2B5EF4-FFF2-40B4-BE49-F238E27FC236}">
                <a16:creationId xmlns:a16="http://schemas.microsoft.com/office/drawing/2014/main" id="{458806B3-FB4B-9042-9400-9E41A7A86105}"/>
              </a:ext>
            </a:extLst>
          </p:cNvPr>
          <p:cNvSpPr>
            <a:spLocks noGrp="1"/>
          </p:cNvSpPr>
          <p:nvPr>
            <p:ph idx="1"/>
          </p:nvPr>
        </p:nvSpPr>
        <p:spPr>
          <a:xfrm>
            <a:off x="3520440" y="10223500"/>
            <a:ext cx="45323760" cy="24367493"/>
          </a:xfrm>
        </p:spPr>
        <p:txBody>
          <a:bodyPr/>
          <a:lstStyle/>
          <a:p>
            <a:pPr marL="0" indent="0" algn="just">
              <a:spcBef>
                <a:spcPct val="0"/>
              </a:spcBef>
              <a:buNone/>
            </a:pPr>
            <a:r>
              <a:rPr lang="fr-FR" sz="16600" dirty="0">
                <a:solidFill>
                  <a:srgbClr val="005393"/>
                </a:solidFill>
                <a:latin typeface="Times New Roman" pitchFamily="18" charset="0"/>
                <a:ea typeface="+mj-ea"/>
                <a:cs typeface="Times New Roman" pitchFamily="18" charset="0"/>
              </a:rPr>
              <a:t>La valeur de référence à 11,4 µg/L  est la valeur proposée par la firme </a:t>
            </a:r>
            <a:r>
              <a:rPr lang="fr-FR" sz="16600" dirty="0" err="1">
                <a:solidFill>
                  <a:srgbClr val="005393"/>
                </a:solidFill>
                <a:latin typeface="Times New Roman" pitchFamily="18" charset="0"/>
                <a:ea typeface="+mj-ea"/>
                <a:cs typeface="Times New Roman" pitchFamily="18" charset="0"/>
              </a:rPr>
              <a:t>Thermofisher</a:t>
            </a:r>
            <a:r>
              <a:rPr lang="fr-FR" sz="16600" dirty="0">
                <a:solidFill>
                  <a:srgbClr val="005393"/>
                </a:solidFill>
                <a:latin typeface="Times New Roman" pitchFamily="18" charset="0"/>
                <a:ea typeface="+mj-ea"/>
                <a:cs typeface="Times New Roman" pitchFamily="18" charset="0"/>
              </a:rPr>
              <a:t> dans la documentation de son kit de réactif </a:t>
            </a:r>
            <a:r>
              <a:rPr lang="fr-FR" sz="16600" dirty="0" err="1">
                <a:solidFill>
                  <a:srgbClr val="005393"/>
                </a:solidFill>
                <a:latin typeface="Times New Roman" pitchFamily="18" charset="0"/>
                <a:ea typeface="+mj-ea"/>
                <a:cs typeface="Times New Roman" pitchFamily="18" charset="0"/>
              </a:rPr>
              <a:t>Tryptase</a:t>
            </a:r>
            <a:r>
              <a:rPr lang="fr-FR" sz="16600" dirty="0">
                <a:solidFill>
                  <a:srgbClr val="005393"/>
                </a:solidFill>
                <a:latin typeface="Times New Roman" pitchFamily="18" charset="0"/>
                <a:ea typeface="+mj-ea"/>
                <a:cs typeface="Times New Roman" pitchFamily="18" charset="0"/>
              </a:rPr>
              <a:t> totale ?</a:t>
            </a:r>
          </a:p>
          <a:p>
            <a:pPr marL="0" indent="0" algn="just">
              <a:spcBef>
                <a:spcPct val="0"/>
              </a:spcBef>
              <a:buNone/>
            </a:pPr>
            <a:endParaRPr lang="fr-FR" sz="16600" dirty="0">
              <a:solidFill>
                <a:srgbClr val="005393"/>
              </a:solidFill>
              <a:latin typeface="Times New Roman" pitchFamily="18" charset="0"/>
              <a:ea typeface="+mj-ea"/>
              <a:cs typeface="Times New Roman" pitchFamily="18" charset="0"/>
            </a:endParaRPr>
          </a:p>
          <a:p>
            <a:pPr marL="1371600" indent="-1371600" algn="just">
              <a:spcBef>
                <a:spcPct val="0"/>
              </a:spcBef>
              <a:buFont typeface="+mj-lt"/>
              <a:buAutoNum type="arabicPeriod"/>
            </a:pPr>
            <a:r>
              <a:rPr lang="fr-FR" sz="16600" dirty="0">
                <a:solidFill>
                  <a:srgbClr val="005393"/>
                </a:solidFill>
                <a:latin typeface="Times New Roman" pitchFamily="18" charset="0"/>
                <a:ea typeface="+mj-ea"/>
                <a:cs typeface="Times New Roman" pitchFamily="18" charset="0"/>
              </a:rPr>
              <a:t>  OUI</a:t>
            </a:r>
          </a:p>
          <a:p>
            <a:pPr marL="1371600" indent="-1371600" algn="just">
              <a:spcBef>
                <a:spcPct val="0"/>
              </a:spcBef>
              <a:buFont typeface="+mj-lt"/>
              <a:buAutoNum type="arabicPeriod"/>
            </a:pPr>
            <a:endParaRPr lang="fr-FR" sz="16600" dirty="0">
              <a:solidFill>
                <a:srgbClr val="005393"/>
              </a:solidFill>
              <a:latin typeface="Times New Roman" pitchFamily="18" charset="0"/>
              <a:ea typeface="+mj-ea"/>
              <a:cs typeface="Times New Roman" pitchFamily="18" charset="0"/>
            </a:endParaRPr>
          </a:p>
          <a:p>
            <a:pPr marL="1371600" indent="-1371600" algn="just">
              <a:spcBef>
                <a:spcPct val="0"/>
              </a:spcBef>
              <a:buFont typeface="+mj-lt"/>
              <a:buAutoNum type="arabicPeriod"/>
            </a:pPr>
            <a:r>
              <a:rPr lang="fr-FR" sz="16600" dirty="0">
                <a:solidFill>
                  <a:srgbClr val="005393"/>
                </a:solidFill>
                <a:latin typeface="Times New Roman" pitchFamily="18" charset="0"/>
                <a:ea typeface="+mj-ea"/>
                <a:cs typeface="Times New Roman" pitchFamily="18" charset="0"/>
              </a:rPr>
              <a:t>  NON</a:t>
            </a:r>
          </a:p>
        </p:txBody>
      </p:sp>
      <p:sp>
        <p:nvSpPr>
          <p:cNvPr id="5" name="Rectangle : coins arrondis 8">
            <a:extLst>
              <a:ext uri="{FF2B5EF4-FFF2-40B4-BE49-F238E27FC236}">
                <a16:creationId xmlns:a16="http://schemas.microsoft.com/office/drawing/2014/main" id="{9F345A4F-36CD-0C4F-B802-D5FAFDDBF561}"/>
              </a:ext>
            </a:extLst>
          </p:cNvPr>
          <p:cNvSpPr/>
          <p:nvPr/>
        </p:nvSpPr>
        <p:spPr>
          <a:xfrm>
            <a:off x="13461666" y="3852913"/>
            <a:ext cx="24283068" cy="3806741"/>
          </a:xfrm>
          <a:prstGeom prst="roundRect">
            <a:avLst/>
          </a:prstGeom>
          <a:noFill/>
          <a:ln w="34925"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Tree>
    <p:extLst>
      <p:ext uri="{BB962C8B-B14F-4D97-AF65-F5344CB8AC3E}">
        <p14:creationId xmlns:p14="http://schemas.microsoft.com/office/powerpoint/2010/main" val="1134780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7FF56-0DBC-BF4F-B7E3-966CF09C1034}"/>
              </a:ext>
            </a:extLst>
          </p:cNvPr>
          <p:cNvSpPr>
            <a:spLocks noGrp="1"/>
          </p:cNvSpPr>
          <p:nvPr>
            <p:ph type="title"/>
          </p:nvPr>
        </p:nvSpPr>
        <p:spPr/>
        <p:txBody>
          <a:bodyPr/>
          <a:lstStyle/>
          <a:p>
            <a:pPr algn="ctr"/>
            <a:r>
              <a:rPr lang="fr-FR" sz="16600" b="1" dirty="0">
                <a:solidFill>
                  <a:srgbClr val="005393"/>
                </a:solidFill>
                <a:latin typeface="Times New Roman" pitchFamily="18" charset="0"/>
                <a:cs typeface="Times New Roman" pitchFamily="18" charset="0"/>
              </a:rPr>
              <a:t>Réponse</a:t>
            </a:r>
          </a:p>
        </p:txBody>
      </p:sp>
      <p:sp>
        <p:nvSpPr>
          <p:cNvPr id="3" name="Espace réservé du contenu 2">
            <a:extLst>
              <a:ext uri="{FF2B5EF4-FFF2-40B4-BE49-F238E27FC236}">
                <a16:creationId xmlns:a16="http://schemas.microsoft.com/office/drawing/2014/main" id="{458806B3-FB4B-9042-9400-9E41A7A86105}"/>
              </a:ext>
            </a:extLst>
          </p:cNvPr>
          <p:cNvSpPr>
            <a:spLocks noGrp="1"/>
          </p:cNvSpPr>
          <p:nvPr>
            <p:ph idx="1"/>
          </p:nvPr>
        </p:nvSpPr>
        <p:spPr>
          <a:xfrm>
            <a:off x="3520440" y="10223500"/>
            <a:ext cx="45323760" cy="24367493"/>
          </a:xfrm>
        </p:spPr>
        <p:txBody>
          <a:bodyPr/>
          <a:lstStyle/>
          <a:p>
            <a:pPr marL="0" indent="0" algn="just">
              <a:spcBef>
                <a:spcPct val="0"/>
              </a:spcBef>
              <a:buNone/>
            </a:pPr>
            <a:r>
              <a:rPr lang="fr-FR" sz="16600" dirty="0">
                <a:solidFill>
                  <a:srgbClr val="005393"/>
                </a:solidFill>
                <a:latin typeface="Times New Roman" pitchFamily="18" charset="0"/>
                <a:ea typeface="+mj-ea"/>
                <a:cs typeface="Times New Roman" pitchFamily="18" charset="0"/>
              </a:rPr>
              <a:t>La valeur de référence à 11,4 µg/L  est la valeur proposée par la firme </a:t>
            </a:r>
            <a:r>
              <a:rPr lang="fr-FR" sz="16600" dirty="0" err="1">
                <a:solidFill>
                  <a:srgbClr val="005393"/>
                </a:solidFill>
                <a:latin typeface="Times New Roman" pitchFamily="18" charset="0"/>
                <a:ea typeface="+mj-ea"/>
                <a:cs typeface="Times New Roman" pitchFamily="18" charset="0"/>
              </a:rPr>
              <a:t>Thermofisher</a:t>
            </a:r>
            <a:r>
              <a:rPr lang="fr-FR" sz="16600" dirty="0">
                <a:solidFill>
                  <a:srgbClr val="005393"/>
                </a:solidFill>
                <a:latin typeface="Times New Roman" pitchFamily="18" charset="0"/>
                <a:ea typeface="+mj-ea"/>
                <a:cs typeface="Times New Roman" pitchFamily="18" charset="0"/>
              </a:rPr>
              <a:t> dans la documentation de son kit de réactif </a:t>
            </a:r>
            <a:r>
              <a:rPr lang="fr-FR" sz="16600" dirty="0" err="1">
                <a:solidFill>
                  <a:srgbClr val="005393"/>
                </a:solidFill>
                <a:latin typeface="Times New Roman" pitchFamily="18" charset="0"/>
                <a:ea typeface="+mj-ea"/>
                <a:cs typeface="Times New Roman" pitchFamily="18" charset="0"/>
              </a:rPr>
              <a:t>Tryptase</a:t>
            </a:r>
            <a:r>
              <a:rPr lang="fr-FR" sz="16600" dirty="0">
                <a:solidFill>
                  <a:srgbClr val="005393"/>
                </a:solidFill>
                <a:latin typeface="Times New Roman" pitchFamily="18" charset="0"/>
                <a:ea typeface="+mj-ea"/>
                <a:cs typeface="Times New Roman" pitchFamily="18" charset="0"/>
              </a:rPr>
              <a:t> totale ?</a:t>
            </a:r>
          </a:p>
          <a:p>
            <a:pPr marL="0" indent="0" algn="just">
              <a:spcBef>
                <a:spcPct val="0"/>
              </a:spcBef>
              <a:buNone/>
            </a:pPr>
            <a:endParaRPr lang="fr-FR" sz="16600" dirty="0">
              <a:solidFill>
                <a:srgbClr val="005393"/>
              </a:solidFill>
              <a:latin typeface="Times New Roman" pitchFamily="18" charset="0"/>
              <a:ea typeface="+mj-ea"/>
              <a:cs typeface="Times New Roman" pitchFamily="18" charset="0"/>
            </a:endParaRPr>
          </a:p>
          <a:p>
            <a:pPr marL="1371600" indent="-1371600" algn="just">
              <a:spcBef>
                <a:spcPct val="0"/>
              </a:spcBef>
              <a:buFont typeface="+mj-lt"/>
              <a:buAutoNum type="arabicPeriod"/>
            </a:pPr>
            <a:r>
              <a:rPr lang="fr-FR" sz="16600" dirty="0">
                <a:solidFill>
                  <a:srgbClr val="005393"/>
                </a:solidFill>
                <a:latin typeface="Times New Roman" pitchFamily="18" charset="0"/>
                <a:ea typeface="+mj-ea"/>
                <a:cs typeface="Times New Roman" pitchFamily="18" charset="0"/>
              </a:rPr>
              <a:t>  </a:t>
            </a:r>
            <a:r>
              <a:rPr lang="fr-FR" sz="16600" b="1" dirty="0">
                <a:solidFill>
                  <a:srgbClr val="00B050"/>
                </a:solidFill>
                <a:latin typeface="Times New Roman" pitchFamily="18" charset="0"/>
                <a:ea typeface="+mj-ea"/>
                <a:cs typeface="Times New Roman" pitchFamily="18" charset="0"/>
              </a:rPr>
              <a:t>OUI</a:t>
            </a:r>
          </a:p>
          <a:p>
            <a:pPr marL="1371600" indent="-1371600" algn="just">
              <a:spcBef>
                <a:spcPct val="0"/>
              </a:spcBef>
              <a:buFont typeface="+mj-lt"/>
              <a:buAutoNum type="arabicPeriod"/>
            </a:pPr>
            <a:endParaRPr lang="fr-FR" sz="16600" dirty="0">
              <a:solidFill>
                <a:srgbClr val="005393"/>
              </a:solidFill>
              <a:latin typeface="Times New Roman" pitchFamily="18" charset="0"/>
              <a:ea typeface="+mj-ea"/>
              <a:cs typeface="Times New Roman" pitchFamily="18" charset="0"/>
            </a:endParaRPr>
          </a:p>
          <a:p>
            <a:pPr marL="1371600" indent="-1371600" algn="just">
              <a:spcBef>
                <a:spcPct val="0"/>
              </a:spcBef>
              <a:buFont typeface="+mj-lt"/>
              <a:buAutoNum type="arabicPeriod"/>
            </a:pPr>
            <a:r>
              <a:rPr lang="fr-FR" sz="16600" dirty="0">
                <a:solidFill>
                  <a:srgbClr val="005393"/>
                </a:solidFill>
                <a:latin typeface="Times New Roman" pitchFamily="18" charset="0"/>
                <a:ea typeface="+mj-ea"/>
                <a:cs typeface="Times New Roman" pitchFamily="18" charset="0"/>
              </a:rPr>
              <a:t>  </a:t>
            </a:r>
            <a:r>
              <a:rPr lang="fr-FR" sz="16600" dirty="0">
                <a:solidFill>
                  <a:srgbClr val="FF0000"/>
                </a:solidFill>
                <a:latin typeface="Times New Roman" pitchFamily="18" charset="0"/>
                <a:ea typeface="+mj-ea"/>
                <a:cs typeface="Times New Roman" pitchFamily="18" charset="0"/>
              </a:rPr>
              <a:t>NON</a:t>
            </a:r>
          </a:p>
        </p:txBody>
      </p:sp>
    </p:spTree>
    <p:extLst>
      <p:ext uri="{BB962C8B-B14F-4D97-AF65-F5344CB8AC3E}">
        <p14:creationId xmlns:p14="http://schemas.microsoft.com/office/powerpoint/2010/main" val="3844480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1280160" y="10223916"/>
            <a:ext cx="47807357" cy="26385939"/>
          </a:xfrm>
        </p:spPr>
        <p:txBody>
          <a:bodyPr>
            <a:noAutofit/>
          </a:bodyPr>
          <a:lstStyle/>
          <a:p>
            <a:pPr marL="1205227" lvl="2" indent="-1143000" algn="just"/>
            <a:r>
              <a:rPr lang="fr-BE" sz="13400" dirty="0">
                <a:solidFill>
                  <a:srgbClr val="3A6DAC"/>
                </a:solidFill>
                <a:latin typeface="Times New Roman" pitchFamily="18" charset="0"/>
                <a:cs typeface="Times New Roman" pitchFamily="18" charset="0"/>
              </a:rPr>
              <a:t>Valeurs de référence chez l’adulte : </a:t>
            </a:r>
          </a:p>
          <a:p>
            <a:pPr marL="3765547" lvl="1" indent="-1143000" algn="just"/>
            <a:r>
              <a:rPr lang="fr-BE" sz="9700" b="1" u="sng" dirty="0" err="1">
                <a:solidFill>
                  <a:srgbClr val="3A6DAC"/>
                </a:solidFill>
                <a:latin typeface="Times New Roman" pitchFamily="18" charset="0"/>
                <a:cs typeface="Times New Roman" pitchFamily="18" charset="0"/>
              </a:rPr>
              <a:t>Tryptase</a:t>
            </a:r>
            <a:r>
              <a:rPr lang="fr-BE" sz="9700" b="1" u="sng" dirty="0">
                <a:solidFill>
                  <a:srgbClr val="3A6DAC"/>
                </a:solidFill>
                <a:latin typeface="Times New Roman" pitchFamily="18" charset="0"/>
                <a:cs typeface="Times New Roman" pitchFamily="18" charset="0"/>
              </a:rPr>
              <a:t> basale (</a:t>
            </a:r>
            <a:r>
              <a:rPr lang="fr-BE" sz="9700" b="1" u="sng" dirty="0" err="1">
                <a:solidFill>
                  <a:srgbClr val="3A6DAC"/>
                </a:solidFill>
                <a:latin typeface="Times New Roman" pitchFamily="18" charset="0"/>
                <a:cs typeface="Times New Roman" pitchFamily="18" charset="0"/>
              </a:rPr>
              <a:t>sBT</a:t>
            </a:r>
            <a:r>
              <a:rPr lang="fr-BE" sz="9700" b="1" u="sng" dirty="0">
                <a:solidFill>
                  <a:srgbClr val="3A6DAC"/>
                </a:solidFill>
                <a:latin typeface="Times New Roman" pitchFamily="18" charset="0"/>
                <a:cs typeface="Times New Roman" pitchFamily="18" charset="0"/>
              </a:rPr>
              <a:t>) = 8 µg/L</a:t>
            </a:r>
          </a:p>
          <a:p>
            <a:pPr marL="3765547" lvl="1" indent="-1143000" algn="just"/>
            <a:r>
              <a:rPr lang="fr-BE" sz="9700" dirty="0">
                <a:solidFill>
                  <a:srgbClr val="3A6DAC"/>
                </a:solidFill>
                <a:latin typeface="Times New Roman" pitchFamily="18" charset="0"/>
                <a:cs typeface="Times New Roman" pitchFamily="18" charset="0"/>
              </a:rPr>
              <a:t>8,4 µg/L (95</a:t>
            </a:r>
            <a:r>
              <a:rPr lang="fr-BE" sz="9700" baseline="30000" dirty="0">
                <a:solidFill>
                  <a:srgbClr val="3A6DAC"/>
                </a:solidFill>
                <a:latin typeface="Times New Roman" pitchFamily="18" charset="0"/>
                <a:cs typeface="Times New Roman" pitchFamily="18" charset="0"/>
              </a:rPr>
              <a:t>ème</a:t>
            </a:r>
            <a:r>
              <a:rPr lang="fr-BE" sz="9700" dirty="0">
                <a:solidFill>
                  <a:srgbClr val="3A6DAC"/>
                </a:solidFill>
                <a:latin typeface="Times New Roman" pitchFamily="18" charset="0"/>
                <a:cs typeface="Times New Roman" pitchFamily="18" charset="0"/>
              </a:rPr>
              <a:t> percentile) – moyenne 3,3 µg/L</a:t>
            </a:r>
          </a:p>
          <a:p>
            <a:pPr marL="3765547" lvl="1" indent="-1143000" algn="just"/>
            <a:r>
              <a:rPr lang="fr-BE" sz="9600" dirty="0">
                <a:solidFill>
                  <a:srgbClr val="3A6DAC"/>
                </a:solidFill>
                <a:latin typeface="Times New Roman" pitchFamily="18" charset="0"/>
                <a:cs typeface="Times New Roman" pitchFamily="18" charset="0"/>
              </a:rPr>
              <a:t>6,5 – 8 µg/L (zone grise)</a:t>
            </a:r>
          </a:p>
          <a:p>
            <a:pPr marL="6325867" lvl="2" indent="-1143000" algn="just"/>
            <a:r>
              <a:rPr lang="fr-BE" sz="8800" dirty="0">
                <a:solidFill>
                  <a:srgbClr val="3A6DAC"/>
                </a:solidFill>
                <a:latin typeface="Times New Roman" pitchFamily="18" charset="0"/>
                <a:cs typeface="Times New Roman" pitchFamily="18" charset="0"/>
              </a:rPr>
              <a:t>Histoire clinique et/ou examen évoquant une maladie </a:t>
            </a:r>
            <a:r>
              <a:rPr lang="fr-BE" sz="8800" dirty="0" err="1">
                <a:solidFill>
                  <a:srgbClr val="3A6DAC"/>
                </a:solidFill>
                <a:latin typeface="Times New Roman" pitchFamily="18" charset="0"/>
                <a:cs typeface="Times New Roman" pitchFamily="18" charset="0"/>
              </a:rPr>
              <a:t>mastocytaire</a:t>
            </a:r>
            <a:r>
              <a:rPr lang="fr-BE" sz="8800" dirty="0">
                <a:solidFill>
                  <a:srgbClr val="3A6DAC"/>
                </a:solidFill>
                <a:latin typeface="Times New Roman" pitchFamily="18" charset="0"/>
                <a:cs typeface="Times New Roman" pitchFamily="18" charset="0"/>
              </a:rPr>
              <a:t> ?</a:t>
            </a:r>
          </a:p>
          <a:p>
            <a:pPr marL="6325867" lvl="2" indent="-1143000" algn="just"/>
            <a:r>
              <a:rPr lang="fr-BE" sz="8800" dirty="0" err="1">
                <a:solidFill>
                  <a:srgbClr val="3A6DAC"/>
                </a:solidFill>
                <a:latin typeface="Times New Roman" pitchFamily="18" charset="0"/>
                <a:cs typeface="Times New Roman" pitchFamily="18" charset="0"/>
              </a:rPr>
              <a:t>sBT</a:t>
            </a:r>
            <a:r>
              <a:rPr lang="fr-BE" sz="8800" dirty="0">
                <a:solidFill>
                  <a:srgbClr val="3A6DAC"/>
                </a:solidFill>
                <a:latin typeface="Times New Roman" pitchFamily="18" charset="0"/>
                <a:cs typeface="Times New Roman" pitchFamily="18" charset="0"/>
              </a:rPr>
              <a:t> &gt; 8</a:t>
            </a:r>
            <a:r>
              <a:rPr lang="fr-BE" sz="13800" dirty="0">
                <a:solidFill>
                  <a:srgbClr val="3A6DAC"/>
                </a:solidFill>
                <a:latin typeface="Times New Roman" pitchFamily="18" charset="0"/>
                <a:cs typeface="Times New Roman" pitchFamily="18" charset="0"/>
              </a:rPr>
              <a:t> </a:t>
            </a:r>
            <a:r>
              <a:rPr lang="fr-BE" sz="8800" dirty="0">
                <a:solidFill>
                  <a:srgbClr val="3A6DAC"/>
                </a:solidFill>
                <a:latin typeface="Times New Roman" pitchFamily="18" charset="0"/>
                <a:cs typeface="Times New Roman" pitchFamily="18" charset="0"/>
              </a:rPr>
              <a:t>µg/L chez autres membres de la famille ?</a:t>
            </a:r>
          </a:p>
          <a:p>
            <a:pPr marL="3235960" lvl="2" indent="-933453" algn="just">
              <a:buFont typeface="Wingdings" charset="0"/>
              <a:buChar char="•"/>
            </a:pPr>
            <a:r>
              <a:rPr lang="fr-BE" sz="11500" dirty="0">
                <a:solidFill>
                  <a:srgbClr val="3A6DAC"/>
                </a:solidFill>
                <a:latin typeface="Times New Roman" pitchFamily="18" charset="0"/>
                <a:cs typeface="Times New Roman" pitchFamily="18" charset="0"/>
              </a:rPr>
              <a:t>&gt;20 µg/L : un des critères diagnostiques pour </a:t>
            </a:r>
            <a:r>
              <a:rPr lang="fr-BE" sz="11500" dirty="0" err="1">
                <a:solidFill>
                  <a:srgbClr val="3A6DAC"/>
                </a:solidFill>
                <a:latin typeface="Times New Roman" pitchFamily="18" charset="0"/>
                <a:cs typeface="Times New Roman" pitchFamily="18" charset="0"/>
              </a:rPr>
              <a:t>Mastocytose</a:t>
            </a:r>
            <a:r>
              <a:rPr lang="fr-BE" sz="11500" dirty="0">
                <a:solidFill>
                  <a:srgbClr val="3A6DAC"/>
                </a:solidFill>
                <a:latin typeface="Times New Roman" pitchFamily="18" charset="0"/>
                <a:cs typeface="Times New Roman" pitchFamily="18" charset="0"/>
              </a:rPr>
              <a:t>..</a:t>
            </a:r>
          </a:p>
          <a:p>
            <a:pPr marL="2302507" lvl="2" indent="0" algn="just">
              <a:buNone/>
            </a:pPr>
            <a:endParaRPr lang="fr-BE" sz="11500" dirty="0">
              <a:solidFill>
                <a:srgbClr val="3A6DAC"/>
              </a:solidFill>
              <a:latin typeface="Times New Roman" pitchFamily="18" charset="0"/>
              <a:cs typeface="Times New Roman" pitchFamily="18" charset="0"/>
            </a:endParaRPr>
          </a:p>
          <a:p>
            <a:pPr marL="5182867" lvl="4" indent="0" algn="just">
              <a:buNone/>
            </a:pPr>
            <a:endParaRPr lang="fr-BE" sz="8000" dirty="0">
              <a:solidFill>
                <a:srgbClr val="3A6DAC"/>
              </a:solidFill>
              <a:latin typeface="Times New Roman" pitchFamily="18" charset="0"/>
              <a:cs typeface="Times New Roman" pitchFamily="18" charset="0"/>
            </a:endParaRPr>
          </a:p>
          <a:p>
            <a:pPr marL="1205227" lvl="2" indent="-1143000" algn="just"/>
            <a:r>
              <a:rPr lang="fr-BE" sz="13400" dirty="0">
                <a:solidFill>
                  <a:srgbClr val="3A6DAC"/>
                </a:solidFill>
                <a:latin typeface="Times New Roman" pitchFamily="18" charset="0"/>
                <a:cs typeface="Times New Roman" pitchFamily="18" charset="0"/>
              </a:rPr>
              <a:t>Valeurs de référence chez l’enfant :</a:t>
            </a:r>
          </a:p>
          <a:p>
            <a:pPr marL="3765547" lvl="3" indent="-1143000" algn="just"/>
            <a:r>
              <a:rPr lang="fr-BE" sz="11500" dirty="0">
                <a:solidFill>
                  <a:srgbClr val="3A6DAC"/>
                </a:solidFill>
                <a:latin typeface="Times New Roman" pitchFamily="18" charset="0"/>
                <a:cs typeface="Times New Roman" pitchFamily="18" charset="0"/>
              </a:rPr>
              <a:t>6 mois à 18 ans, la valeur médiane = 3,5 </a:t>
            </a:r>
            <a:r>
              <a:rPr lang="fr-BE" sz="11500" dirty="0" err="1">
                <a:solidFill>
                  <a:srgbClr val="3A6DAC"/>
                </a:solidFill>
                <a:latin typeface="Times New Roman" pitchFamily="18" charset="0"/>
                <a:cs typeface="Times New Roman" pitchFamily="18" charset="0"/>
              </a:rPr>
              <a:t>μg</a:t>
            </a:r>
            <a:r>
              <a:rPr lang="fr-BE" sz="11500" dirty="0">
                <a:solidFill>
                  <a:srgbClr val="3A6DAC"/>
                </a:solidFill>
                <a:latin typeface="Times New Roman" pitchFamily="18" charset="0"/>
                <a:cs typeface="Times New Roman" pitchFamily="18" charset="0"/>
              </a:rPr>
              <a:t>/L </a:t>
            </a:r>
          </a:p>
          <a:p>
            <a:pPr marL="3765547" lvl="3" indent="-1143000" algn="just"/>
            <a:r>
              <a:rPr lang="fr-BE" sz="11500" dirty="0">
                <a:solidFill>
                  <a:srgbClr val="3A6DAC"/>
                </a:solidFill>
                <a:latin typeface="Times New Roman" pitchFamily="18" charset="0"/>
                <a:cs typeface="Times New Roman" pitchFamily="18" charset="0"/>
              </a:rPr>
              <a:t>L’anaphylaxie aiguë est rare chez l’enfant. </a:t>
            </a:r>
          </a:p>
          <a:p>
            <a:pPr lvl="2"/>
            <a:r>
              <a:rPr lang="fr-BE" sz="8800" dirty="0">
                <a:solidFill>
                  <a:srgbClr val="3A6DAC"/>
                </a:solidFill>
                <a:latin typeface="Times New Roman" pitchFamily="18" charset="0"/>
                <a:cs typeface="Times New Roman" pitchFamily="18" charset="0"/>
              </a:rPr>
              <a:t>Son diagnostic est difficile surtout quand il s’agit d’une manifestation inaugurale. </a:t>
            </a:r>
          </a:p>
          <a:p>
            <a:pPr marL="3765547" lvl="3" indent="-1143000" algn="just"/>
            <a:endParaRPr lang="fr-BE" sz="11500" dirty="0">
              <a:solidFill>
                <a:srgbClr val="3A6DAC"/>
              </a:solidFill>
              <a:latin typeface="Times New Roman" pitchFamily="18" charset="0"/>
              <a:cs typeface="Times New Roman" pitchFamily="18" charset="0"/>
            </a:endParaRPr>
          </a:p>
          <a:p>
            <a:pPr marL="995680" indent="-933453" algn="just"/>
            <a:endParaRPr lang="fr-BE" sz="11500" dirty="0">
              <a:solidFill>
                <a:srgbClr val="3A6DAC"/>
              </a:solidFill>
              <a:latin typeface="Times New Roman" pitchFamily="18" charset="0"/>
              <a:cs typeface="Times New Roman" pitchFamily="18" charset="0"/>
            </a:endParaRPr>
          </a:p>
        </p:txBody>
      </p:sp>
      <p:sp>
        <p:nvSpPr>
          <p:cNvPr id="8" name="Rectangle 2"/>
          <p:cNvSpPr txBox="1">
            <a:spLocks noChangeArrowheads="1"/>
          </p:cNvSpPr>
          <p:nvPr/>
        </p:nvSpPr>
        <p:spPr>
          <a:xfrm>
            <a:off x="9074087" y="1794945"/>
            <a:ext cx="34655760" cy="3965747"/>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algn="ctr"/>
            <a:r>
              <a:rPr lang="fr-BE" sz="16600" b="1" dirty="0">
                <a:solidFill>
                  <a:srgbClr val="005393"/>
                </a:solidFill>
                <a:latin typeface="Times New Roman" pitchFamily="18" charset="0"/>
                <a:cs typeface="Times New Roman" pitchFamily="18" charset="0"/>
              </a:rPr>
              <a:t>Valeurs de référence selon l’âge</a:t>
            </a:r>
            <a:endParaRPr lang="fr-FR" sz="16600" b="1" dirty="0">
              <a:solidFill>
                <a:srgbClr val="005393"/>
              </a:solidFill>
              <a:latin typeface="Times New Roman" pitchFamily="18" charset="0"/>
              <a:cs typeface="Times New Roman" pitchFamily="18" charset="0"/>
            </a:endParaRPr>
          </a:p>
        </p:txBody>
      </p:sp>
      <p:pic>
        <p:nvPicPr>
          <p:cNvPr id="4" name="Graphique 3" descr="Femme avec enfant contour">
            <a:extLst>
              <a:ext uri="{FF2B5EF4-FFF2-40B4-BE49-F238E27FC236}">
                <a16:creationId xmlns:a16="http://schemas.microsoft.com/office/drawing/2014/main" id="{4EA0FA99-894A-EF45-A678-567F881017E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1523417" y="12534900"/>
            <a:ext cx="17564100" cy="17564100"/>
          </a:xfrm>
          <a:prstGeom prst="rect">
            <a:avLst/>
          </a:prstGeom>
        </p:spPr>
      </p:pic>
      <p:pic>
        <p:nvPicPr>
          <p:cNvPr id="10" name="Graphique 9" descr="Aide contour">
            <a:extLst>
              <a:ext uri="{FF2B5EF4-FFF2-40B4-BE49-F238E27FC236}">
                <a16:creationId xmlns:a16="http://schemas.microsoft.com/office/drawing/2014/main" id="{0A90F067-25AD-1E4A-923A-200E3A88CA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886200" y="17792700"/>
            <a:ext cx="2819400" cy="2819400"/>
          </a:xfrm>
          <a:prstGeom prst="rect">
            <a:avLst/>
          </a:prstGeom>
        </p:spPr>
      </p:pic>
    </p:spTree>
    <p:extLst>
      <p:ext uri="{BB962C8B-B14F-4D97-AF65-F5344CB8AC3E}">
        <p14:creationId xmlns:p14="http://schemas.microsoft.com/office/powerpoint/2010/main" val="1818260599"/>
      </p:ext>
    </p:extLst>
  </p:cSld>
  <p:clrMapOvr>
    <a:masterClrMapping/>
  </p:clrMapOvr>
  <mc:AlternateContent xmlns:mc="http://schemas.openxmlformats.org/markup-compatibility/2006" xmlns:p14="http://schemas.microsoft.com/office/powerpoint/2010/main">
    <mc:Choice Requires="p14">
      <p:transition spd="slow" p14:dur="2000" advTm="73869"/>
    </mc:Choice>
    <mc:Fallback xmlns="">
      <p:transition spd="slow" advTm="7386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742270-1D96-2843-BF9F-59D79F8BFEB0}"/>
              </a:ext>
            </a:extLst>
          </p:cNvPr>
          <p:cNvSpPr>
            <a:spLocks noGrp="1"/>
          </p:cNvSpPr>
          <p:nvPr>
            <p:ph type="title"/>
          </p:nvPr>
        </p:nvSpPr>
        <p:spPr/>
        <p:txBody>
          <a:bodyPr>
            <a:normAutofit/>
          </a:bodyPr>
          <a:lstStyle/>
          <a:p>
            <a:pPr algn="ctr"/>
            <a:r>
              <a:rPr lang="fr-FR" sz="16600" b="1" dirty="0">
                <a:solidFill>
                  <a:srgbClr val="005393"/>
                </a:solidFill>
                <a:latin typeface="Times New Roman" pitchFamily="18" charset="0"/>
                <a:cs typeface="Times New Roman" pitchFamily="18" charset="0"/>
              </a:rPr>
              <a:t>La Problématique</a:t>
            </a:r>
          </a:p>
        </p:txBody>
      </p:sp>
      <p:sp>
        <p:nvSpPr>
          <p:cNvPr id="5" name="Espace réservé du contenu 4">
            <a:extLst>
              <a:ext uri="{FF2B5EF4-FFF2-40B4-BE49-F238E27FC236}">
                <a16:creationId xmlns:a16="http://schemas.microsoft.com/office/drawing/2014/main" id="{258774BC-BC83-5943-99F9-5EEC7600A109}"/>
              </a:ext>
            </a:extLst>
          </p:cNvPr>
          <p:cNvSpPr>
            <a:spLocks noGrp="1"/>
          </p:cNvSpPr>
          <p:nvPr>
            <p:ph idx="1"/>
          </p:nvPr>
        </p:nvSpPr>
        <p:spPr>
          <a:xfrm>
            <a:off x="3520440" y="10223500"/>
            <a:ext cx="44165520" cy="26136592"/>
          </a:xfrm>
          <a:prstGeom prst="roundRect">
            <a:avLst/>
          </a:prstGeom>
          <a:solidFill>
            <a:srgbClr val="D4E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7" name="ZoneTexte 6">
            <a:extLst>
              <a:ext uri="{FF2B5EF4-FFF2-40B4-BE49-F238E27FC236}">
                <a16:creationId xmlns:a16="http://schemas.microsoft.com/office/drawing/2014/main" id="{585D8259-2A91-FC4B-8673-4B6532068AAC}"/>
              </a:ext>
            </a:extLst>
          </p:cNvPr>
          <p:cNvSpPr txBox="1"/>
          <p:nvPr/>
        </p:nvSpPr>
        <p:spPr>
          <a:xfrm>
            <a:off x="5918200" y="10223500"/>
            <a:ext cx="40843200" cy="24837569"/>
          </a:xfrm>
          <a:prstGeom prst="rect">
            <a:avLst/>
          </a:prstGeom>
          <a:noFill/>
        </p:spPr>
        <p:txBody>
          <a:bodyPr wrap="square">
            <a:spAutoFit/>
          </a:bodyPr>
          <a:lstStyle/>
          <a:p>
            <a:pPr marL="3067053" lvl="1" indent="-1049020" algn="just">
              <a:tabLst>
                <a:tab pos="38804853" algn="l"/>
                <a:tab pos="44512233" algn="l"/>
                <a:tab pos="45481240" algn="l"/>
                <a:tab pos="46263560" algn="l"/>
              </a:tabLst>
            </a:pPr>
            <a:endParaRPr lang="nl-BE" sz="9600" b="1" kern="0" dirty="0">
              <a:solidFill>
                <a:srgbClr val="3A6DAC"/>
              </a:solidFill>
              <a:latin typeface="Times New Roman" pitchFamily="18" charset="0"/>
              <a:cs typeface="Times New Roman" pitchFamily="18" charset="0"/>
            </a:endParaRPr>
          </a:p>
          <a:p>
            <a:pPr algn="just"/>
            <a:r>
              <a:rPr lang="en-US" sz="13400" kern="0" dirty="0" err="1">
                <a:solidFill>
                  <a:srgbClr val="005393"/>
                </a:solidFill>
                <a:latin typeface="Times New Roman" pitchFamily="18" charset="0"/>
                <a:cs typeface="Times New Roman" pitchFamily="18" charset="0"/>
              </a:rPr>
              <a:t>L’anaphylaxie</a:t>
            </a:r>
            <a:r>
              <a:rPr lang="en-US" sz="13400" kern="0" dirty="0">
                <a:solidFill>
                  <a:srgbClr val="005393"/>
                </a:solidFill>
                <a:latin typeface="Times New Roman" pitchFamily="18" charset="0"/>
                <a:cs typeface="Times New Roman" pitchFamily="18" charset="0"/>
              </a:rPr>
              <a:t>, </a:t>
            </a:r>
            <a:r>
              <a:rPr lang="en-US" sz="13400" kern="0" dirty="0" err="1">
                <a:solidFill>
                  <a:srgbClr val="005393"/>
                </a:solidFill>
                <a:latin typeface="Times New Roman" pitchFamily="18" charset="0"/>
                <a:cs typeface="Times New Roman" pitchFamily="18" charset="0"/>
              </a:rPr>
              <a:t>pathologie</a:t>
            </a:r>
            <a:r>
              <a:rPr lang="en-US" sz="13400" kern="0" dirty="0">
                <a:solidFill>
                  <a:srgbClr val="005393"/>
                </a:solidFill>
                <a:latin typeface="Times New Roman" pitchFamily="18" charset="0"/>
                <a:cs typeface="Times New Roman" pitchFamily="18" charset="0"/>
              </a:rPr>
              <a:t> </a:t>
            </a:r>
            <a:r>
              <a:rPr lang="en-US" sz="13400" kern="0" dirty="0" err="1">
                <a:solidFill>
                  <a:srgbClr val="005393"/>
                </a:solidFill>
                <a:latin typeface="Times New Roman" pitchFamily="18" charset="0"/>
                <a:cs typeface="Times New Roman" pitchFamily="18" charset="0"/>
              </a:rPr>
              <a:t>potentiellement</a:t>
            </a:r>
            <a:r>
              <a:rPr lang="en-US" sz="13400" kern="0" dirty="0">
                <a:solidFill>
                  <a:srgbClr val="005393"/>
                </a:solidFill>
                <a:latin typeface="Times New Roman" pitchFamily="18" charset="0"/>
                <a:cs typeface="Times New Roman" pitchFamily="18" charset="0"/>
              </a:rPr>
              <a:t> </a:t>
            </a:r>
            <a:r>
              <a:rPr lang="en-US" sz="13400" kern="0" dirty="0" err="1">
                <a:solidFill>
                  <a:srgbClr val="005393"/>
                </a:solidFill>
                <a:latin typeface="Times New Roman" pitchFamily="18" charset="0"/>
                <a:cs typeface="Times New Roman" pitchFamily="18" charset="0"/>
              </a:rPr>
              <a:t>gravissime</a:t>
            </a:r>
            <a:endParaRPr lang="en-US" sz="13400" kern="0" dirty="0">
              <a:solidFill>
                <a:srgbClr val="005393"/>
              </a:solidFill>
              <a:latin typeface="Times New Roman" pitchFamily="18" charset="0"/>
              <a:cs typeface="Times New Roman" pitchFamily="18" charset="0"/>
            </a:endParaRPr>
          </a:p>
          <a:p>
            <a:pPr algn="just"/>
            <a:endParaRPr lang="en-US" sz="13400" kern="0" dirty="0">
              <a:solidFill>
                <a:srgbClr val="005393"/>
              </a:solidFill>
              <a:latin typeface="Times New Roman" pitchFamily="18" charset="0"/>
              <a:cs typeface="Times New Roman" pitchFamily="18" charset="0"/>
            </a:endParaRPr>
          </a:p>
          <a:p>
            <a:pPr algn="just"/>
            <a:r>
              <a:rPr lang="en-US" sz="13400" kern="0" dirty="0" err="1">
                <a:solidFill>
                  <a:srgbClr val="005393"/>
                </a:solidFill>
                <a:latin typeface="Times New Roman" pitchFamily="18" charset="0"/>
                <a:cs typeface="Times New Roman" pitchFamily="18" charset="0"/>
              </a:rPr>
              <a:t>En</a:t>
            </a:r>
            <a:r>
              <a:rPr lang="en-US" sz="13400" kern="0" dirty="0">
                <a:solidFill>
                  <a:srgbClr val="005393"/>
                </a:solidFill>
                <a:latin typeface="Times New Roman" pitchFamily="18" charset="0"/>
                <a:cs typeface="Times New Roman" pitchFamily="18" charset="0"/>
              </a:rPr>
              <a:t> salle </a:t>
            </a:r>
            <a:r>
              <a:rPr lang="en-US" sz="13400" kern="0" dirty="0" err="1">
                <a:solidFill>
                  <a:srgbClr val="005393"/>
                </a:solidFill>
                <a:latin typeface="Times New Roman" pitchFamily="18" charset="0"/>
                <a:cs typeface="Times New Roman" pitchFamily="18" charset="0"/>
              </a:rPr>
              <a:t>d’urgence</a:t>
            </a:r>
            <a:r>
              <a:rPr lang="en-US" sz="13400" kern="0" dirty="0">
                <a:solidFill>
                  <a:srgbClr val="005393"/>
                </a:solidFill>
                <a:latin typeface="Times New Roman" pitchFamily="18" charset="0"/>
                <a:cs typeface="Times New Roman" pitchFamily="18" charset="0"/>
              </a:rPr>
              <a:t>, diagnostic </a:t>
            </a:r>
            <a:r>
              <a:rPr lang="en-US" sz="13400" kern="0" dirty="0" err="1">
                <a:solidFill>
                  <a:srgbClr val="005393"/>
                </a:solidFill>
                <a:latin typeface="Times New Roman" pitchFamily="18" charset="0"/>
                <a:cs typeface="Times New Roman" pitchFamily="18" charset="0"/>
              </a:rPr>
              <a:t>d’anaphylaxie</a:t>
            </a:r>
            <a:r>
              <a:rPr lang="en-US" sz="13400" kern="0" dirty="0">
                <a:solidFill>
                  <a:srgbClr val="005393"/>
                </a:solidFill>
                <a:latin typeface="Times New Roman" pitchFamily="18" charset="0"/>
                <a:cs typeface="Times New Roman" pitchFamily="18" charset="0"/>
              </a:rPr>
              <a:t> </a:t>
            </a:r>
            <a:r>
              <a:rPr lang="en-US" sz="13400" b="1" kern="0" dirty="0" err="1">
                <a:solidFill>
                  <a:srgbClr val="005393"/>
                </a:solidFill>
                <a:latin typeface="Times New Roman" pitchFamily="18" charset="0"/>
                <a:cs typeface="Times New Roman" pitchFamily="18" charset="0"/>
              </a:rPr>
              <a:t>complexe</a:t>
            </a:r>
            <a:r>
              <a:rPr lang="en-US" sz="13400" b="1" kern="0" dirty="0">
                <a:solidFill>
                  <a:srgbClr val="005393"/>
                </a:solidFill>
                <a:latin typeface="Times New Roman" pitchFamily="18" charset="0"/>
                <a:cs typeface="Times New Roman" pitchFamily="18" charset="0"/>
              </a:rPr>
              <a:t> </a:t>
            </a:r>
          </a:p>
          <a:p>
            <a:pPr lvl="1" algn="just"/>
            <a:r>
              <a:rPr lang="en-US" sz="12100" kern="0" dirty="0">
                <a:solidFill>
                  <a:srgbClr val="005393"/>
                </a:solidFill>
                <a:latin typeface="Times New Roman" pitchFamily="18" charset="0"/>
                <a:cs typeface="Times New Roman" pitchFamily="18" charset="0"/>
              </a:rPr>
              <a:t>Des études </a:t>
            </a:r>
            <a:r>
              <a:rPr lang="en-US" sz="12100" kern="0" dirty="0" err="1">
                <a:solidFill>
                  <a:srgbClr val="005393"/>
                </a:solidFill>
                <a:latin typeface="Times New Roman" pitchFamily="18" charset="0"/>
                <a:cs typeface="Times New Roman" pitchFamily="18" charset="0"/>
              </a:rPr>
              <a:t>montrent</a:t>
            </a:r>
            <a:r>
              <a:rPr lang="en-US" sz="12100" kern="0" dirty="0">
                <a:solidFill>
                  <a:srgbClr val="005393"/>
                </a:solidFill>
                <a:latin typeface="Times New Roman" pitchFamily="18" charset="0"/>
                <a:cs typeface="Times New Roman" pitchFamily="18" charset="0"/>
              </a:rPr>
              <a:t> </a:t>
            </a:r>
            <a:r>
              <a:rPr lang="en-US" sz="12100" kern="0" dirty="0" err="1">
                <a:solidFill>
                  <a:srgbClr val="005393"/>
                </a:solidFill>
                <a:latin typeface="Times New Roman" pitchFamily="18" charset="0"/>
                <a:cs typeface="Times New Roman" pitchFamily="18" charset="0"/>
              </a:rPr>
              <a:t>qu’un</a:t>
            </a:r>
            <a:r>
              <a:rPr lang="en-US" sz="12100" kern="0" dirty="0">
                <a:solidFill>
                  <a:srgbClr val="005393"/>
                </a:solidFill>
                <a:latin typeface="Times New Roman" pitchFamily="18" charset="0"/>
                <a:cs typeface="Times New Roman" pitchFamily="18" charset="0"/>
              </a:rPr>
              <a:t> certain % de patients </a:t>
            </a:r>
            <a:r>
              <a:rPr lang="en-US" sz="12100" kern="0" dirty="0" err="1">
                <a:solidFill>
                  <a:srgbClr val="005393"/>
                </a:solidFill>
                <a:latin typeface="Times New Roman" pitchFamily="18" charset="0"/>
                <a:cs typeface="Times New Roman" pitchFamily="18" charset="0"/>
              </a:rPr>
              <a:t>arrivant</a:t>
            </a:r>
            <a:r>
              <a:rPr lang="en-US" sz="12100" kern="0" dirty="0">
                <a:solidFill>
                  <a:srgbClr val="005393"/>
                </a:solidFill>
                <a:latin typeface="Times New Roman" pitchFamily="18" charset="0"/>
                <a:cs typeface="Times New Roman" pitchFamily="18" charset="0"/>
              </a:rPr>
              <a:t> aux urgences avec </a:t>
            </a:r>
            <a:r>
              <a:rPr lang="en-US" sz="12100" kern="0" dirty="0" err="1">
                <a:solidFill>
                  <a:srgbClr val="005393"/>
                </a:solidFill>
                <a:latin typeface="Times New Roman" pitchFamily="18" charset="0"/>
                <a:cs typeface="Times New Roman" pitchFamily="18" charset="0"/>
              </a:rPr>
              <a:t>anaphylaxie</a:t>
            </a:r>
            <a:r>
              <a:rPr lang="en-US" sz="12100" kern="0" dirty="0">
                <a:solidFill>
                  <a:srgbClr val="005393"/>
                </a:solidFill>
                <a:latin typeface="Times New Roman" pitchFamily="18" charset="0"/>
                <a:cs typeface="Times New Roman" pitchFamily="18" charset="0"/>
              </a:rPr>
              <a:t> </a:t>
            </a:r>
            <a:r>
              <a:rPr lang="en-US" sz="12100" kern="0" dirty="0" err="1">
                <a:solidFill>
                  <a:srgbClr val="005393"/>
                </a:solidFill>
                <a:latin typeface="Times New Roman" pitchFamily="18" charset="0"/>
                <a:cs typeface="Times New Roman" pitchFamily="18" charset="0"/>
              </a:rPr>
              <a:t>sont</a:t>
            </a:r>
            <a:r>
              <a:rPr lang="en-US" sz="12100" kern="0" dirty="0">
                <a:solidFill>
                  <a:srgbClr val="005393"/>
                </a:solidFill>
                <a:latin typeface="Times New Roman" pitchFamily="18" charset="0"/>
                <a:cs typeface="Times New Roman" pitchFamily="18" charset="0"/>
              </a:rPr>
              <a:t> </a:t>
            </a:r>
            <a:r>
              <a:rPr lang="en-US" sz="12100" b="1" kern="0" dirty="0">
                <a:solidFill>
                  <a:srgbClr val="005393"/>
                </a:solidFill>
                <a:latin typeface="Times New Roman" pitchFamily="18" charset="0"/>
                <a:cs typeface="Times New Roman" pitchFamily="18" charset="0"/>
              </a:rPr>
              <a:t>mal </a:t>
            </a:r>
            <a:r>
              <a:rPr lang="en-US" sz="12100" b="1" kern="0" dirty="0" err="1">
                <a:solidFill>
                  <a:srgbClr val="005393"/>
                </a:solidFill>
                <a:latin typeface="Times New Roman" pitchFamily="18" charset="0"/>
                <a:cs typeface="Times New Roman" pitchFamily="18" charset="0"/>
              </a:rPr>
              <a:t>diagnostiqués</a:t>
            </a:r>
            <a:r>
              <a:rPr lang="mr-IN" sz="12100" kern="0" dirty="0">
                <a:solidFill>
                  <a:srgbClr val="005393"/>
                </a:solidFill>
                <a:latin typeface="Times New Roman" pitchFamily="18" charset="0"/>
                <a:cs typeface="Times New Roman" pitchFamily="18" charset="0"/>
              </a:rPr>
              <a:t>…</a:t>
            </a:r>
            <a:endParaRPr lang="nl-BE" sz="12100" kern="0" dirty="0">
              <a:solidFill>
                <a:srgbClr val="005393"/>
              </a:solidFill>
              <a:latin typeface="Times New Roman" pitchFamily="18" charset="0"/>
              <a:cs typeface="Times New Roman" pitchFamily="18" charset="0"/>
            </a:endParaRPr>
          </a:p>
          <a:p>
            <a:pPr marL="2286000" lvl="4" indent="-571500"/>
            <a:r>
              <a:rPr lang="fr-BE" sz="6600" i="1" dirty="0" err="1">
                <a:solidFill>
                  <a:srgbClr val="005393"/>
                </a:solidFill>
                <a:effectLst/>
                <a:latin typeface="TimesNewRomanPSMT"/>
              </a:rPr>
              <a:t>Simons</a:t>
            </a:r>
            <a:r>
              <a:rPr lang="fr-BE" sz="6600" i="1" dirty="0">
                <a:solidFill>
                  <a:srgbClr val="005393"/>
                </a:solidFill>
                <a:effectLst/>
                <a:latin typeface="TimesNewRomanPSMT"/>
              </a:rPr>
              <a:t> FE, et al (2011) World </a:t>
            </a:r>
            <a:r>
              <a:rPr lang="fr-BE" sz="6600" i="1" dirty="0" err="1">
                <a:solidFill>
                  <a:srgbClr val="005393"/>
                </a:solidFill>
                <a:effectLst/>
                <a:latin typeface="TimesNewRomanPSMT"/>
              </a:rPr>
              <a:t>Allergy</a:t>
            </a:r>
            <a:r>
              <a:rPr lang="fr-BE" sz="6600" i="1" dirty="0">
                <a:solidFill>
                  <a:srgbClr val="005393"/>
                </a:solidFill>
                <a:effectLst/>
                <a:latin typeface="TimesNewRomanPSMT"/>
              </a:rPr>
              <a:t> </a:t>
            </a:r>
            <a:r>
              <a:rPr lang="fr-BE" sz="6600" i="1" dirty="0" err="1">
                <a:solidFill>
                  <a:srgbClr val="005393"/>
                </a:solidFill>
                <a:effectLst/>
                <a:latin typeface="TimesNewRomanPSMT"/>
              </a:rPr>
              <a:t>Organ</a:t>
            </a:r>
            <a:r>
              <a:rPr lang="fr-BE" sz="6600" i="1" dirty="0">
                <a:solidFill>
                  <a:srgbClr val="005393"/>
                </a:solidFill>
                <a:effectLst/>
                <a:latin typeface="TimesNewRomanPSMT"/>
              </a:rPr>
              <a:t> J 4:13–37  </a:t>
            </a:r>
          </a:p>
          <a:p>
            <a:pPr marL="2286000" lvl="4" indent="-571500"/>
            <a:r>
              <a:rPr lang="fr-BE" sz="6600" i="1" dirty="0" err="1">
                <a:solidFill>
                  <a:srgbClr val="005393"/>
                </a:solidFill>
                <a:effectLst/>
                <a:latin typeface="TimesNewRomanPSMT"/>
              </a:rPr>
              <a:t>Simons</a:t>
            </a:r>
            <a:r>
              <a:rPr lang="fr-BE" sz="6600" i="1" dirty="0">
                <a:solidFill>
                  <a:srgbClr val="005393"/>
                </a:solidFill>
                <a:effectLst/>
                <a:latin typeface="TimesNewRomanPSMT"/>
              </a:rPr>
              <a:t> FE et al (2009) J </a:t>
            </a:r>
            <a:r>
              <a:rPr lang="fr-BE" sz="6600" i="1" dirty="0" err="1">
                <a:solidFill>
                  <a:srgbClr val="005393"/>
                </a:solidFill>
                <a:effectLst/>
                <a:latin typeface="TimesNewRomanPSMT"/>
              </a:rPr>
              <a:t>Allergy</a:t>
            </a:r>
            <a:r>
              <a:rPr lang="fr-BE" sz="6600" i="1" dirty="0">
                <a:solidFill>
                  <a:srgbClr val="005393"/>
                </a:solidFill>
                <a:effectLst/>
                <a:latin typeface="TimesNewRomanPSMT"/>
              </a:rPr>
              <a:t> Clin </a:t>
            </a:r>
            <a:r>
              <a:rPr lang="fr-BE" sz="6600" i="1" dirty="0" err="1">
                <a:solidFill>
                  <a:srgbClr val="005393"/>
                </a:solidFill>
                <a:effectLst/>
                <a:latin typeface="TimesNewRomanPSMT"/>
              </a:rPr>
              <a:t>Immunol</a:t>
            </a:r>
            <a:r>
              <a:rPr lang="fr-BE" sz="6600" i="1" dirty="0">
                <a:solidFill>
                  <a:srgbClr val="005393"/>
                </a:solidFill>
                <a:effectLst/>
                <a:latin typeface="TimesNewRomanPSMT"/>
              </a:rPr>
              <a:t> 124:301–6 </a:t>
            </a:r>
          </a:p>
          <a:p>
            <a:pPr marL="2286000" lvl="4" indent="-571500"/>
            <a:r>
              <a:rPr lang="fr-BE" sz="6600" i="1" dirty="0">
                <a:solidFill>
                  <a:srgbClr val="005393"/>
                </a:solidFill>
                <a:effectLst/>
                <a:latin typeface="TimesNewRomanPSMT"/>
              </a:rPr>
              <a:t>Worm M et al (2014)  </a:t>
            </a:r>
            <a:r>
              <a:rPr lang="fr-BE" sz="6600" i="1" dirty="0" err="1">
                <a:solidFill>
                  <a:srgbClr val="005393"/>
                </a:solidFill>
                <a:effectLst/>
                <a:latin typeface="TimesNewRomanPSMT"/>
              </a:rPr>
              <a:t>Allergy</a:t>
            </a:r>
            <a:r>
              <a:rPr lang="fr-BE" sz="6600" i="1" dirty="0">
                <a:solidFill>
                  <a:srgbClr val="005393"/>
                </a:solidFill>
                <a:effectLst/>
                <a:latin typeface="TimesNewRomanPSMT"/>
              </a:rPr>
              <a:t> 69:1397–404 </a:t>
            </a:r>
            <a:endParaRPr lang="en-US" sz="70800" b="1" kern="0" dirty="0">
              <a:solidFill>
                <a:srgbClr val="005393"/>
              </a:solidFill>
              <a:latin typeface="Times New Roman" pitchFamily="18" charset="0"/>
              <a:cs typeface="Times New Roman" pitchFamily="18" charset="0"/>
            </a:endParaRPr>
          </a:p>
          <a:p>
            <a:pPr algn="just"/>
            <a:endParaRPr lang="en-US" sz="13400" kern="0" dirty="0">
              <a:solidFill>
                <a:srgbClr val="005393"/>
              </a:solidFill>
              <a:latin typeface="Times New Roman" pitchFamily="18" charset="0"/>
              <a:cs typeface="Times New Roman" pitchFamily="18" charset="0"/>
            </a:endParaRPr>
          </a:p>
          <a:p>
            <a:pPr algn="just"/>
            <a:r>
              <a:rPr lang="en-US" sz="13400" kern="0" dirty="0" err="1">
                <a:solidFill>
                  <a:srgbClr val="005393"/>
                </a:solidFill>
                <a:latin typeface="Times New Roman" pitchFamily="18" charset="0"/>
                <a:cs typeface="Times New Roman" pitchFamily="18" charset="0"/>
              </a:rPr>
              <a:t>Demande</a:t>
            </a:r>
            <a:r>
              <a:rPr lang="en-US" sz="13400" kern="0" dirty="0">
                <a:solidFill>
                  <a:srgbClr val="005393"/>
                </a:solidFill>
                <a:latin typeface="Times New Roman" pitchFamily="18" charset="0"/>
                <a:cs typeface="Times New Roman" pitchFamily="18" charset="0"/>
              </a:rPr>
              <a:t> un </a:t>
            </a:r>
            <a:r>
              <a:rPr lang="en-US" sz="13400" kern="0" dirty="0" err="1">
                <a:solidFill>
                  <a:srgbClr val="005393"/>
                </a:solidFill>
                <a:latin typeface="Times New Roman" pitchFamily="18" charset="0"/>
                <a:cs typeface="Times New Roman" pitchFamily="18" charset="0"/>
              </a:rPr>
              <a:t>trajet</a:t>
            </a:r>
            <a:r>
              <a:rPr lang="en-US" sz="13400" kern="0" dirty="0">
                <a:solidFill>
                  <a:srgbClr val="005393"/>
                </a:solidFill>
                <a:latin typeface="Times New Roman" pitchFamily="18" charset="0"/>
                <a:cs typeface="Times New Roman" pitchFamily="18" charset="0"/>
              </a:rPr>
              <a:t> de </a:t>
            </a:r>
            <a:r>
              <a:rPr lang="en-US" sz="13400" kern="0" dirty="0" err="1">
                <a:solidFill>
                  <a:srgbClr val="005393"/>
                </a:solidFill>
                <a:latin typeface="Times New Roman" pitchFamily="18" charset="0"/>
                <a:cs typeface="Times New Roman" pitchFamily="18" charset="0"/>
              </a:rPr>
              <a:t>soin</a:t>
            </a:r>
            <a:r>
              <a:rPr lang="en-US" sz="13400" kern="0" dirty="0">
                <a:solidFill>
                  <a:srgbClr val="005393"/>
                </a:solidFill>
                <a:latin typeface="Times New Roman" pitchFamily="18" charset="0"/>
                <a:cs typeface="Times New Roman" pitchFamily="18" charset="0"/>
              </a:rPr>
              <a:t> particulier</a:t>
            </a:r>
          </a:p>
          <a:p>
            <a:pPr algn="just"/>
            <a:endParaRPr lang="en-US" sz="13400" kern="0" dirty="0">
              <a:solidFill>
                <a:srgbClr val="005393"/>
              </a:solidFill>
              <a:latin typeface="Times New Roman" pitchFamily="18" charset="0"/>
              <a:cs typeface="Times New Roman" pitchFamily="18" charset="0"/>
            </a:endParaRPr>
          </a:p>
          <a:p>
            <a:pPr algn="just"/>
            <a:r>
              <a:rPr lang="en-US" sz="13400" kern="0" dirty="0" err="1">
                <a:solidFill>
                  <a:srgbClr val="005393"/>
                </a:solidFill>
                <a:latin typeface="Times New Roman" pitchFamily="18" charset="0"/>
                <a:cs typeface="Times New Roman" pitchFamily="18" charset="0"/>
              </a:rPr>
              <a:t>Méconnaissance</a:t>
            </a:r>
            <a:r>
              <a:rPr lang="en-US" sz="13400" kern="0" dirty="0">
                <a:solidFill>
                  <a:srgbClr val="005393"/>
                </a:solidFill>
                <a:latin typeface="Times New Roman" pitchFamily="18" charset="0"/>
                <a:cs typeface="Times New Roman" pitchFamily="18" charset="0"/>
              </a:rPr>
              <a:t> de </a:t>
            </a:r>
            <a:r>
              <a:rPr lang="en-US" sz="13400" kern="0" dirty="0" err="1">
                <a:solidFill>
                  <a:srgbClr val="005393"/>
                </a:solidFill>
                <a:latin typeface="Times New Roman" pitchFamily="18" charset="0"/>
                <a:cs typeface="Times New Roman" pitchFamily="18" charset="0"/>
              </a:rPr>
              <a:t>l’allergologie</a:t>
            </a:r>
            <a:endParaRPr lang="en-US" sz="13400" kern="0" dirty="0">
              <a:solidFill>
                <a:srgbClr val="005393"/>
              </a:solidFill>
              <a:latin typeface="Times New Roman" pitchFamily="18" charset="0"/>
              <a:cs typeface="Times New Roman" pitchFamily="18" charset="0"/>
            </a:endParaRPr>
          </a:p>
          <a:p>
            <a:pPr algn="just"/>
            <a:endParaRPr lang="en-US" sz="13400" kern="0" dirty="0">
              <a:solidFill>
                <a:srgbClr val="005393"/>
              </a:solidFill>
              <a:latin typeface="Times New Roman" pitchFamily="18" charset="0"/>
              <a:cs typeface="Times New Roman" pitchFamily="18" charset="0"/>
            </a:endParaRPr>
          </a:p>
        </p:txBody>
      </p:sp>
      <p:sp>
        <p:nvSpPr>
          <p:cNvPr id="6" name="Rectangle : coins arrondis 5">
            <a:extLst>
              <a:ext uri="{FF2B5EF4-FFF2-40B4-BE49-F238E27FC236}">
                <a16:creationId xmlns:a16="http://schemas.microsoft.com/office/drawing/2014/main" id="{82E7943F-71B4-1D4C-9738-DC7FEBE021D9}"/>
              </a:ext>
            </a:extLst>
          </p:cNvPr>
          <p:cNvSpPr/>
          <p:nvPr/>
        </p:nvSpPr>
        <p:spPr>
          <a:xfrm>
            <a:off x="14935200" y="3813807"/>
            <a:ext cx="21234400" cy="4110994"/>
          </a:xfrm>
          <a:prstGeom prst="roundRect">
            <a:avLst/>
          </a:prstGeom>
          <a:noFill/>
          <a:ln w="34925"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Tree>
    <p:extLst>
      <p:ext uri="{BB962C8B-B14F-4D97-AF65-F5344CB8AC3E}">
        <p14:creationId xmlns:p14="http://schemas.microsoft.com/office/powerpoint/2010/main" val="3862621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38009014" y="9573869"/>
            <a:ext cx="0" cy="699709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23ED8892-6F11-684F-B2A5-9AD83923D42D}"/>
              </a:ext>
            </a:extLst>
          </p:cNvPr>
          <p:cNvPicPr>
            <a:picLocks noChangeAspect="1"/>
          </p:cNvPicPr>
          <p:nvPr/>
        </p:nvPicPr>
        <p:blipFill>
          <a:blip r:embed="rId3"/>
          <a:stretch>
            <a:fillRect/>
          </a:stretch>
        </p:blipFill>
        <p:spPr>
          <a:xfrm>
            <a:off x="15880770" y="9010371"/>
            <a:ext cx="29135845" cy="18014098"/>
          </a:xfrm>
          <a:prstGeom prst="rect">
            <a:avLst/>
          </a:prstGeom>
        </p:spPr>
      </p:pic>
      <p:sp>
        <p:nvSpPr>
          <p:cNvPr id="17" name="Rectangle 2">
            <a:extLst>
              <a:ext uri="{FF2B5EF4-FFF2-40B4-BE49-F238E27FC236}">
                <a16:creationId xmlns:a16="http://schemas.microsoft.com/office/drawing/2014/main" id="{6876035E-97EE-7847-8076-C2F42FA248E4}"/>
              </a:ext>
            </a:extLst>
          </p:cNvPr>
          <p:cNvSpPr txBox="1">
            <a:spLocks noChangeArrowheads="1"/>
          </p:cNvSpPr>
          <p:nvPr/>
        </p:nvSpPr>
        <p:spPr>
          <a:xfrm>
            <a:off x="3520440" y="1271615"/>
            <a:ext cx="44165520" cy="38929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algn="ctr"/>
            <a:r>
              <a:rPr lang="fr-FR" sz="16600" b="1" dirty="0">
                <a:solidFill>
                  <a:srgbClr val="005393"/>
                </a:solidFill>
                <a:latin typeface="Times New Roman" pitchFamily="18" charset="0"/>
                <a:cs typeface="Times New Roman" pitchFamily="18" charset="0"/>
              </a:rPr>
              <a:t>Recommandations récentes</a:t>
            </a:r>
          </a:p>
        </p:txBody>
      </p:sp>
      <p:pic>
        <p:nvPicPr>
          <p:cNvPr id="7" name="Graphique 6" descr="Création de récits contour">
            <a:extLst>
              <a:ext uri="{FF2B5EF4-FFF2-40B4-BE49-F238E27FC236}">
                <a16:creationId xmlns:a16="http://schemas.microsoft.com/office/drawing/2014/main" id="{F29DC484-A2CD-B448-A6EA-611AD2D4A4E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72261" y="11928429"/>
            <a:ext cx="14510739" cy="14510739"/>
          </a:xfrm>
          <a:prstGeom prst="rect">
            <a:avLst/>
          </a:prstGeom>
        </p:spPr>
      </p:pic>
    </p:spTree>
    <p:extLst>
      <p:ext uri="{BB962C8B-B14F-4D97-AF65-F5344CB8AC3E}">
        <p14:creationId xmlns:p14="http://schemas.microsoft.com/office/powerpoint/2010/main" val="2271737189"/>
      </p:ext>
    </p:extLst>
  </p:cSld>
  <p:clrMapOvr>
    <a:masterClrMapping/>
  </p:clrMapOvr>
  <mc:AlternateContent xmlns:mc="http://schemas.openxmlformats.org/markup-compatibility/2006" xmlns:p14="http://schemas.microsoft.com/office/powerpoint/2010/main">
    <mc:Choice Requires="p14">
      <p:transition spd="slow" p14:dur="2000" advTm="77046"/>
    </mc:Choice>
    <mc:Fallback xmlns="">
      <p:transition spd="slow" advTm="7704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a:cxnSpLocks/>
          </p:cNvCxnSpPr>
          <p:nvPr/>
        </p:nvCxnSpPr>
        <p:spPr>
          <a:xfrm>
            <a:off x="38009014" y="12926669"/>
            <a:ext cx="0" cy="699709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2B7001D8-CB3B-5E49-98D6-77C34BCBE856}"/>
              </a:ext>
            </a:extLst>
          </p:cNvPr>
          <p:cNvSpPr/>
          <p:nvPr/>
        </p:nvSpPr>
        <p:spPr>
          <a:xfrm>
            <a:off x="1202902" y="9731043"/>
            <a:ext cx="30715631" cy="15317975"/>
          </a:xfrm>
          <a:prstGeom prst="roundRect">
            <a:avLst/>
          </a:prstGeom>
          <a:solidFill>
            <a:srgbClr val="D4E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pic>
        <p:nvPicPr>
          <p:cNvPr id="16" name="Image 15">
            <a:extLst>
              <a:ext uri="{FF2B5EF4-FFF2-40B4-BE49-F238E27FC236}">
                <a16:creationId xmlns:a16="http://schemas.microsoft.com/office/drawing/2014/main" id="{23ED8892-6F11-684F-B2A5-9AD83923D42D}"/>
              </a:ext>
            </a:extLst>
          </p:cNvPr>
          <p:cNvPicPr>
            <a:picLocks noChangeAspect="1"/>
          </p:cNvPicPr>
          <p:nvPr/>
        </p:nvPicPr>
        <p:blipFill>
          <a:blip r:embed="rId3"/>
          <a:stretch>
            <a:fillRect/>
          </a:stretch>
        </p:blipFill>
        <p:spPr>
          <a:xfrm>
            <a:off x="36167292" y="4372026"/>
            <a:ext cx="13836206" cy="8554643"/>
          </a:xfrm>
          <a:prstGeom prst="rect">
            <a:avLst/>
          </a:prstGeom>
        </p:spPr>
      </p:pic>
      <p:sp>
        <p:nvSpPr>
          <p:cNvPr id="17" name="Rectangle 2">
            <a:extLst>
              <a:ext uri="{FF2B5EF4-FFF2-40B4-BE49-F238E27FC236}">
                <a16:creationId xmlns:a16="http://schemas.microsoft.com/office/drawing/2014/main" id="{6876035E-97EE-7847-8076-C2F42FA248E4}"/>
              </a:ext>
            </a:extLst>
          </p:cNvPr>
          <p:cNvSpPr txBox="1">
            <a:spLocks noChangeArrowheads="1"/>
          </p:cNvSpPr>
          <p:nvPr/>
        </p:nvSpPr>
        <p:spPr>
          <a:xfrm>
            <a:off x="3520440" y="1271615"/>
            <a:ext cx="44165520" cy="38929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algn="ctr"/>
            <a:r>
              <a:rPr lang="fr-FR" sz="16600" b="1">
                <a:solidFill>
                  <a:srgbClr val="005393"/>
                </a:solidFill>
                <a:latin typeface="Times New Roman" pitchFamily="18" charset="0"/>
                <a:cs typeface="Times New Roman" pitchFamily="18" charset="0"/>
              </a:rPr>
              <a:t>Recommandations récentes</a:t>
            </a:r>
          </a:p>
        </p:txBody>
      </p:sp>
      <p:sp>
        <p:nvSpPr>
          <p:cNvPr id="20" name="Rectangle : coins arrondis 19">
            <a:extLst>
              <a:ext uri="{FF2B5EF4-FFF2-40B4-BE49-F238E27FC236}">
                <a16:creationId xmlns:a16="http://schemas.microsoft.com/office/drawing/2014/main" id="{9B28FACC-92F3-044D-B06A-E61C4B369214}"/>
              </a:ext>
            </a:extLst>
          </p:cNvPr>
          <p:cNvSpPr/>
          <p:nvPr/>
        </p:nvSpPr>
        <p:spPr>
          <a:xfrm>
            <a:off x="1396354" y="26262693"/>
            <a:ext cx="30522179" cy="10870492"/>
          </a:xfrm>
          <a:prstGeom prst="roundRect">
            <a:avLst/>
          </a:prstGeom>
          <a:solidFill>
            <a:srgbClr val="EE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21" name="Rectangle 3">
            <a:extLst>
              <a:ext uri="{FF2B5EF4-FFF2-40B4-BE49-F238E27FC236}">
                <a16:creationId xmlns:a16="http://schemas.microsoft.com/office/drawing/2014/main" id="{5D7CDD61-812C-9C4B-9651-45D61E5C9626}"/>
              </a:ext>
            </a:extLst>
          </p:cNvPr>
          <p:cNvSpPr txBox="1">
            <a:spLocks noChangeArrowheads="1"/>
          </p:cNvSpPr>
          <p:nvPr/>
        </p:nvSpPr>
        <p:spPr>
          <a:xfrm>
            <a:off x="2453273" y="10813463"/>
            <a:ext cx="28706665" cy="24390937"/>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1205227" indent="-1143000" algn="just">
              <a:buFont typeface="Wingdings" pitchFamily="2" charset="2"/>
              <a:buChar char="v"/>
            </a:pPr>
            <a:r>
              <a:rPr lang="fr-BE" sz="8900" b="1" dirty="0">
                <a:solidFill>
                  <a:srgbClr val="3A6DAC"/>
                </a:solidFill>
                <a:latin typeface="Times New Roman" pitchFamily="18" charset="0"/>
                <a:cs typeface="Times New Roman" pitchFamily="18" charset="0"/>
              </a:rPr>
              <a:t>Anaphylaxie : 2 temps </a:t>
            </a:r>
          </a:p>
          <a:p>
            <a:pPr marL="995680" lvl="1" indent="-933453" algn="just">
              <a:spcBef>
                <a:spcPts val="5600"/>
              </a:spcBef>
            </a:pPr>
            <a:r>
              <a:rPr lang="fr-BE" sz="8900" dirty="0" err="1">
                <a:solidFill>
                  <a:srgbClr val="3A6DAC"/>
                </a:solidFill>
                <a:latin typeface="Times New Roman" pitchFamily="18" charset="0"/>
                <a:cs typeface="Times New Roman" pitchFamily="18" charset="0"/>
              </a:rPr>
              <a:t>sAT</a:t>
            </a:r>
            <a:r>
              <a:rPr lang="fr-BE" sz="8900" dirty="0">
                <a:solidFill>
                  <a:srgbClr val="3A6DAC"/>
                </a:solidFill>
                <a:latin typeface="Times New Roman" pitchFamily="18" charset="0"/>
                <a:cs typeface="Times New Roman" pitchFamily="18" charset="0"/>
              </a:rPr>
              <a:t> = Temps 1 : prélèvements en aigu 30 min – 2h après le début des symptômes. </a:t>
            </a:r>
          </a:p>
          <a:p>
            <a:pPr marL="3556000" lvl="2" indent="-933453" algn="just">
              <a:spcBef>
                <a:spcPts val="5600"/>
              </a:spcBef>
            </a:pPr>
            <a:r>
              <a:rPr lang="fr-BE" sz="6660" dirty="0">
                <a:solidFill>
                  <a:srgbClr val="3A6DAC"/>
                </a:solidFill>
                <a:latin typeface="Times New Roman" pitchFamily="18" charset="0"/>
                <a:cs typeface="Times New Roman" pitchFamily="18" charset="0"/>
              </a:rPr>
              <a:t>Pas avant 30 minutes car risque de FN</a:t>
            </a:r>
          </a:p>
          <a:p>
            <a:pPr marL="3556000" lvl="2" indent="-933453" algn="just">
              <a:spcBef>
                <a:spcPts val="5600"/>
              </a:spcBef>
            </a:pPr>
            <a:r>
              <a:rPr lang="fr-BE" sz="6660" dirty="0">
                <a:solidFill>
                  <a:srgbClr val="3A6DAC"/>
                </a:solidFill>
                <a:latin typeface="Times New Roman" pitchFamily="18" charset="0"/>
                <a:cs typeface="Times New Roman" pitchFamily="18" charset="0"/>
              </a:rPr>
              <a:t>Prioriser la prise en charge du patient puis prélever  </a:t>
            </a:r>
          </a:p>
          <a:p>
            <a:pPr marL="995680" lvl="1" indent="-933453" algn="just">
              <a:spcBef>
                <a:spcPts val="5600"/>
              </a:spcBef>
            </a:pPr>
            <a:r>
              <a:rPr lang="fr-BE" sz="8900" dirty="0" err="1">
                <a:solidFill>
                  <a:srgbClr val="3A6DAC"/>
                </a:solidFill>
                <a:latin typeface="Times New Roman" pitchFamily="18" charset="0"/>
                <a:cs typeface="Times New Roman" pitchFamily="18" charset="0"/>
              </a:rPr>
              <a:t>sBT</a:t>
            </a:r>
            <a:r>
              <a:rPr lang="fr-BE" sz="8900" dirty="0">
                <a:solidFill>
                  <a:srgbClr val="3A6DAC"/>
                </a:solidFill>
                <a:latin typeface="Times New Roman" pitchFamily="18" charset="0"/>
                <a:cs typeface="Times New Roman" pitchFamily="18" charset="0"/>
              </a:rPr>
              <a:t> = Temps 2 : 24H minimum après la résolution des </a:t>
            </a:r>
            <a:r>
              <a:rPr lang="fr-BE" sz="8900" dirty="0" err="1">
                <a:solidFill>
                  <a:srgbClr val="3A6DAC"/>
                </a:solidFill>
                <a:latin typeface="Times New Roman" pitchFamily="18" charset="0"/>
                <a:cs typeface="Times New Roman" pitchFamily="18" charset="0"/>
              </a:rPr>
              <a:t>symptomes</a:t>
            </a:r>
            <a:r>
              <a:rPr lang="fr-BE" sz="8900" dirty="0">
                <a:solidFill>
                  <a:srgbClr val="3A6DAC"/>
                </a:solidFill>
                <a:latin typeface="Times New Roman" pitchFamily="18" charset="0"/>
                <a:cs typeface="Times New Roman" pitchFamily="18" charset="0"/>
              </a:rPr>
              <a:t> et signes d’anaphylaxie (ou prélèvement récent avant l’accident).  </a:t>
            </a:r>
            <a:r>
              <a:rPr lang="fr-BE" sz="7200" i="1" dirty="0" err="1">
                <a:solidFill>
                  <a:srgbClr val="3A6DAC"/>
                </a:solidFill>
                <a:latin typeface="Times New Roman" pitchFamily="18" charset="0"/>
                <a:cs typeface="Times New Roman" pitchFamily="18" charset="0"/>
              </a:rPr>
              <a:t>Muraro</a:t>
            </a:r>
            <a:r>
              <a:rPr lang="fr-BE" sz="7200" i="1" dirty="0">
                <a:solidFill>
                  <a:srgbClr val="3A6DAC"/>
                </a:solidFill>
                <a:latin typeface="Times New Roman" pitchFamily="18" charset="0"/>
                <a:cs typeface="Times New Roman" pitchFamily="18" charset="0"/>
              </a:rPr>
              <a:t> et al, </a:t>
            </a:r>
            <a:r>
              <a:rPr lang="fr-BE" sz="7200" i="1" dirty="0" err="1">
                <a:solidFill>
                  <a:srgbClr val="3A6DAC"/>
                </a:solidFill>
                <a:latin typeface="Times New Roman" pitchFamily="18" charset="0"/>
                <a:cs typeface="Times New Roman" pitchFamily="18" charset="0"/>
              </a:rPr>
              <a:t>Allergy</a:t>
            </a:r>
            <a:r>
              <a:rPr lang="fr-BE" sz="7200" i="1" dirty="0">
                <a:solidFill>
                  <a:srgbClr val="3A6DAC"/>
                </a:solidFill>
                <a:latin typeface="Times New Roman" pitchFamily="18" charset="0"/>
                <a:cs typeface="Times New Roman" pitchFamily="18" charset="0"/>
              </a:rPr>
              <a:t> 2022</a:t>
            </a:r>
          </a:p>
          <a:p>
            <a:pPr marL="62227" lvl="1" indent="0" algn="just">
              <a:spcBef>
                <a:spcPts val="5600"/>
              </a:spcBef>
              <a:buNone/>
            </a:pPr>
            <a:endParaRPr lang="fr-BE" sz="8800" b="1" dirty="0">
              <a:solidFill>
                <a:srgbClr val="3A6DAC"/>
              </a:solidFill>
              <a:latin typeface="Times New Roman" pitchFamily="18" charset="0"/>
              <a:cs typeface="Times New Roman" pitchFamily="18" charset="0"/>
            </a:endParaRPr>
          </a:p>
          <a:p>
            <a:pPr marL="995680" lvl="1" indent="-933453" algn="just">
              <a:spcBef>
                <a:spcPts val="5600"/>
              </a:spcBef>
            </a:pPr>
            <a:endParaRPr lang="fr-BE" sz="8800" b="1" dirty="0">
              <a:solidFill>
                <a:srgbClr val="3A6DAC"/>
              </a:solidFill>
              <a:latin typeface="Times New Roman" pitchFamily="18" charset="0"/>
              <a:cs typeface="Times New Roman" pitchFamily="18" charset="0"/>
            </a:endParaRPr>
          </a:p>
          <a:p>
            <a:pPr marL="1205227" lvl="1" indent="-1143000" algn="just">
              <a:spcBef>
                <a:spcPts val="5600"/>
              </a:spcBef>
              <a:buFont typeface="Wingdings" pitchFamily="2" charset="2"/>
              <a:buChar char="v"/>
            </a:pPr>
            <a:r>
              <a:rPr lang="fr-BE" sz="8900" b="1" dirty="0">
                <a:solidFill>
                  <a:srgbClr val="3A6DAC"/>
                </a:solidFill>
                <a:latin typeface="Times New Roman" pitchFamily="18" charset="0"/>
                <a:cs typeface="Times New Roman" pitchFamily="18" charset="0"/>
              </a:rPr>
              <a:t>Diagnostic de l’anaphylaxie, </a:t>
            </a:r>
          </a:p>
          <a:p>
            <a:pPr marL="62227" lvl="1" indent="0" algn="just">
              <a:spcBef>
                <a:spcPts val="5600"/>
              </a:spcBef>
              <a:buNone/>
            </a:pPr>
            <a:r>
              <a:rPr lang="fr-BE" sz="8900" b="1" dirty="0">
                <a:solidFill>
                  <a:srgbClr val="3A6DAC"/>
                </a:solidFill>
                <a:latin typeface="Times New Roman" pitchFamily="18" charset="0"/>
                <a:cs typeface="Times New Roman" pitchFamily="18" charset="0"/>
              </a:rPr>
              <a:t>Guidelines EAACI: </a:t>
            </a:r>
          </a:p>
          <a:p>
            <a:pPr marL="3556000" lvl="2" indent="-933453" algn="just">
              <a:spcBef>
                <a:spcPts val="5600"/>
              </a:spcBef>
            </a:pPr>
            <a:r>
              <a:rPr lang="fr-BE" sz="8900" dirty="0">
                <a:solidFill>
                  <a:srgbClr val="3A6DAC"/>
                </a:solidFill>
                <a:latin typeface="Times New Roman" pitchFamily="18" charset="0"/>
                <a:cs typeface="Times New Roman" pitchFamily="18" charset="0"/>
              </a:rPr>
              <a:t>Critères cliniques</a:t>
            </a:r>
          </a:p>
          <a:p>
            <a:pPr marL="3556000" lvl="2" indent="-933453" algn="just">
              <a:spcBef>
                <a:spcPts val="5600"/>
              </a:spcBef>
            </a:pPr>
            <a:r>
              <a:rPr lang="fr-BE" sz="8900" dirty="0">
                <a:solidFill>
                  <a:srgbClr val="3A6DAC"/>
                </a:solidFill>
                <a:latin typeface="Times New Roman" pitchFamily="18" charset="0"/>
                <a:cs typeface="Times New Roman" pitchFamily="18" charset="0"/>
              </a:rPr>
              <a:t>Dosage de la </a:t>
            </a:r>
            <a:r>
              <a:rPr lang="fr-BE" sz="8900" dirty="0" err="1">
                <a:solidFill>
                  <a:srgbClr val="3A6DAC"/>
                </a:solidFill>
                <a:latin typeface="Times New Roman" pitchFamily="18" charset="0"/>
                <a:cs typeface="Times New Roman" pitchFamily="18" charset="0"/>
              </a:rPr>
              <a:t>Tryptase</a:t>
            </a:r>
            <a:endParaRPr lang="fr-BE" sz="8900" dirty="0">
              <a:solidFill>
                <a:srgbClr val="3A6DAC"/>
              </a:solidFill>
              <a:latin typeface="Times New Roman" pitchFamily="18" charset="0"/>
              <a:cs typeface="Times New Roman" pitchFamily="18" charset="0"/>
            </a:endParaRPr>
          </a:p>
          <a:p>
            <a:pPr marL="62227" lvl="1" indent="0" algn="just">
              <a:spcBef>
                <a:spcPts val="5600"/>
              </a:spcBef>
              <a:buNone/>
            </a:pPr>
            <a:endParaRPr lang="fr-BE" sz="7200" i="1" dirty="0">
              <a:solidFill>
                <a:srgbClr val="3A6DAC"/>
              </a:solidFill>
              <a:latin typeface="Times New Roman" pitchFamily="18" charset="0"/>
              <a:cs typeface="Times New Roman" pitchFamily="18" charset="0"/>
            </a:endParaRPr>
          </a:p>
        </p:txBody>
      </p:sp>
      <p:pic>
        <p:nvPicPr>
          <p:cNvPr id="4" name="Image 3">
            <a:extLst>
              <a:ext uri="{FF2B5EF4-FFF2-40B4-BE49-F238E27FC236}">
                <a16:creationId xmlns:a16="http://schemas.microsoft.com/office/drawing/2014/main" id="{47A5FEF5-1B70-EC43-8BEB-775BC83088F3}"/>
              </a:ext>
            </a:extLst>
          </p:cNvPr>
          <p:cNvPicPr>
            <a:picLocks noChangeAspect="1"/>
          </p:cNvPicPr>
          <p:nvPr/>
        </p:nvPicPr>
        <p:blipFill>
          <a:blip r:embed="rId4"/>
          <a:stretch>
            <a:fillRect/>
          </a:stretch>
        </p:blipFill>
        <p:spPr>
          <a:xfrm>
            <a:off x="33168905" y="13416965"/>
            <a:ext cx="17683456" cy="24554437"/>
          </a:xfrm>
          <a:prstGeom prst="rect">
            <a:avLst/>
          </a:prstGeom>
        </p:spPr>
      </p:pic>
      <p:pic>
        <p:nvPicPr>
          <p:cNvPr id="6" name="Graphique 5" descr="Création de récits contour">
            <a:extLst>
              <a:ext uri="{FF2B5EF4-FFF2-40B4-BE49-F238E27FC236}">
                <a16:creationId xmlns:a16="http://schemas.microsoft.com/office/drawing/2014/main" id="{ABB5F26D-0CD2-FF42-9418-55269DC3B8F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576646" y="1271615"/>
            <a:ext cx="5099540" cy="5099540"/>
          </a:xfrm>
          <a:prstGeom prst="rect">
            <a:avLst/>
          </a:prstGeom>
        </p:spPr>
      </p:pic>
      <p:pic>
        <p:nvPicPr>
          <p:cNvPr id="9" name="Graphique 8" descr="Flèche : courbe dans le sens des aiguilles d’une montre contour">
            <a:extLst>
              <a:ext uri="{FF2B5EF4-FFF2-40B4-BE49-F238E27FC236}">
                <a16:creationId xmlns:a16="http://schemas.microsoft.com/office/drawing/2014/main" id="{122C08F8-8362-6745-8F83-221B87E4AE4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5404380">
            <a:off x="32085501" y="7037872"/>
            <a:ext cx="6154615" cy="8073023"/>
          </a:xfrm>
          <a:prstGeom prst="rect">
            <a:avLst/>
          </a:prstGeom>
        </p:spPr>
      </p:pic>
      <p:pic>
        <p:nvPicPr>
          <p:cNvPr id="2" name="Image 1">
            <a:extLst>
              <a:ext uri="{FF2B5EF4-FFF2-40B4-BE49-F238E27FC236}">
                <a16:creationId xmlns:a16="http://schemas.microsoft.com/office/drawing/2014/main" id="{AD2532FC-76B7-D54E-806C-05F9FC8F7813}"/>
              </a:ext>
            </a:extLst>
          </p:cNvPr>
          <p:cNvPicPr>
            <a:picLocks noChangeAspect="1"/>
          </p:cNvPicPr>
          <p:nvPr/>
        </p:nvPicPr>
        <p:blipFill>
          <a:blip r:embed="rId9"/>
          <a:stretch>
            <a:fillRect/>
          </a:stretch>
        </p:blipFill>
        <p:spPr>
          <a:xfrm>
            <a:off x="19877977" y="26686226"/>
            <a:ext cx="4887828" cy="10023426"/>
          </a:xfrm>
          <a:prstGeom prst="rect">
            <a:avLst/>
          </a:prstGeom>
        </p:spPr>
      </p:pic>
    </p:spTree>
    <p:extLst>
      <p:ext uri="{BB962C8B-B14F-4D97-AF65-F5344CB8AC3E}">
        <p14:creationId xmlns:p14="http://schemas.microsoft.com/office/powerpoint/2010/main" val="1134766837"/>
      </p:ext>
    </p:extLst>
  </p:cSld>
  <p:clrMapOvr>
    <a:masterClrMapping/>
  </p:clrMapOvr>
  <mc:AlternateContent xmlns:mc="http://schemas.openxmlformats.org/markup-compatibility/2006" xmlns:p14="http://schemas.microsoft.com/office/powerpoint/2010/main">
    <mc:Choice Requires="p14">
      <p:transition spd="slow" p14:dur="2000" advTm="77046"/>
    </mc:Choice>
    <mc:Fallback xmlns="">
      <p:transition spd="slow" advTm="7704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3520440" y="2979745"/>
            <a:ext cx="44165520" cy="3711761"/>
          </a:xfrm>
        </p:spPr>
        <p:txBody>
          <a:bodyPr>
            <a:normAutofit fontScale="90000"/>
          </a:bodyPr>
          <a:lstStyle/>
          <a:p>
            <a:pPr algn="ctr"/>
            <a:r>
              <a:rPr lang="fr-BE" sz="16600" b="1" dirty="0" err="1">
                <a:solidFill>
                  <a:srgbClr val="005393"/>
                </a:solidFill>
                <a:latin typeface="Times New Roman" pitchFamily="18" charset="0"/>
                <a:cs typeface="Times New Roman" pitchFamily="18" charset="0"/>
              </a:rPr>
              <a:t>sBT</a:t>
            </a:r>
            <a:r>
              <a:rPr lang="fr-BE" sz="16600" b="1" dirty="0">
                <a:solidFill>
                  <a:srgbClr val="005393"/>
                </a:solidFill>
                <a:latin typeface="Times New Roman" pitchFamily="18" charset="0"/>
                <a:cs typeface="Times New Roman" pitchFamily="18" charset="0"/>
              </a:rPr>
              <a:t> </a:t>
            </a:r>
            <a:br>
              <a:rPr lang="fr-BE" sz="16600" b="1" dirty="0">
                <a:solidFill>
                  <a:srgbClr val="005393"/>
                </a:solidFill>
                <a:latin typeface="Times New Roman" pitchFamily="18" charset="0"/>
                <a:cs typeface="Times New Roman" pitchFamily="18" charset="0"/>
              </a:rPr>
            </a:br>
            <a:r>
              <a:rPr lang="fr-BE" sz="16600" b="1" dirty="0">
                <a:solidFill>
                  <a:srgbClr val="005393"/>
                </a:solidFill>
                <a:latin typeface="Times New Roman" pitchFamily="18" charset="0"/>
                <a:cs typeface="Times New Roman" pitchFamily="18" charset="0"/>
              </a:rPr>
              <a:t>Outil de diagnostic</a:t>
            </a:r>
            <a:endParaRPr lang="fr-FR" sz="16600" b="1" dirty="0">
              <a:solidFill>
                <a:srgbClr val="005393"/>
              </a:solidFill>
              <a:latin typeface="Times New Roman" pitchFamily="18" charset="0"/>
              <a:cs typeface="Times New Roman" pitchFamily="18" charset="0"/>
            </a:endParaRPr>
          </a:p>
        </p:txBody>
      </p:sp>
      <p:sp>
        <p:nvSpPr>
          <p:cNvPr id="5" name="Rectangle : coins arrondis 4">
            <a:extLst>
              <a:ext uri="{FF2B5EF4-FFF2-40B4-BE49-F238E27FC236}">
                <a16:creationId xmlns:a16="http://schemas.microsoft.com/office/drawing/2014/main" id="{32AE3323-01AC-B345-BE73-83F081DF1FC9}"/>
              </a:ext>
            </a:extLst>
          </p:cNvPr>
          <p:cNvSpPr/>
          <p:nvPr/>
        </p:nvSpPr>
        <p:spPr>
          <a:xfrm>
            <a:off x="1253666" y="9747451"/>
            <a:ext cx="48530334" cy="8297551"/>
          </a:xfrm>
          <a:prstGeom prst="roundRect">
            <a:avLst/>
          </a:prstGeom>
          <a:solidFill>
            <a:srgbClr val="D4E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6" name="Rectangle 3">
            <a:extLst>
              <a:ext uri="{FF2B5EF4-FFF2-40B4-BE49-F238E27FC236}">
                <a16:creationId xmlns:a16="http://schemas.microsoft.com/office/drawing/2014/main" id="{0CC2357B-B0E6-6241-A98B-C1BB6E65DF63}"/>
              </a:ext>
            </a:extLst>
          </p:cNvPr>
          <p:cNvSpPr txBox="1">
            <a:spLocks noChangeArrowheads="1"/>
          </p:cNvSpPr>
          <p:nvPr/>
        </p:nvSpPr>
        <p:spPr bwMode="auto">
          <a:xfrm>
            <a:off x="1422400" y="9965950"/>
            <a:ext cx="48361600" cy="2906485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buFont typeface="+mj-lt"/>
              <a:buAutoNum type="arabicPeriod"/>
            </a:pPr>
            <a:r>
              <a:rPr lang="fr-BE" sz="10100" kern="0" dirty="0">
                <a:solidFill>
                  <a:srgbClr val="3A6DAC"/>
                </a:solidFill>
                <a:latin typeface="Times New Roman" pitchFamily="18" charset="0"/>
                <a:cs typeface="Times New Roman" pitchFamily="18" charset="0"/>
              </a:rPr>
              <a:t>    Pour confirmer un choc anaphylactique présumé  </a:t>
            </a:r>
            <a:r>
              <a:rPr lang="fr-BE" sz="7200" kern="0" dirty="0">
                <a:solidFill>
                  <a:srgbClr val="3A6DAC"/>
                </a:solidFill>
                <a:latin typeface="Times New Roman" pitchFamily="18" charset="0"/>
                <a:cs typeface="Times New Roman" pitchFamily="18" charset="0"/>
              </a:rPr>
              <a:t>= Taux sérique dépendant de la </a:t>
            </a:r>
            <a:r>
              <a:rPr lang="el-GR" sz="7200" kern="0" dirty="0">
                <a:solidFill>
                  <a:srgbClr val="3A6DAC"/>
                </a:solidFill>
                <a:latin typeface="Times New Roman" pitchFamily="18" charset="0"/>
                <a:cs typeface="Times New Roman" pitchFamily="18" charset="0"/>
              </a:rPr>
              <a:t>β</a:t>
            </a:r>
            <a:r>
              <a:rPr lang="fr-BE" sz="7200" kern="0" dirty="0">
                <a:solidFill>
                  <a:srgbClr val="3A6DAC"/>
                </a:solidFill>
                <a:latin typeface="Times New Roman" pitchFamily="18" charset="0"/>
                <a:cs typeface="Times New Roman" pitchFamily="18" charset="0"/>
              </a:rPr>
              <a:t>-</a:t>
            </a:r>
            <a:r>
              <a:rPr lang="fr-BE" sz="7200" kern="0" dirty="0" err="1">
                <a:solidFill>
                  <a:srgbClr val="3A6DAC"/>
                </a:solidFill>
                <a:latin typeface="Times New Roman" pitchFamily="18" charset="0"/>
                <a:cs typeface="Times New Roman" pitchFamily="18" charset="0"/>
              </a:rPr>
              <a:t>Tryptase</a:t>
            </a:r>
            <a:r>
              <a:rPr lang="fr-BE" sz="7200" kern="0" dirty="0">
                <a:solidFill>
                  <a:srgbClr val="3A6DAC"/>
                </a:solidFill>
                <a:latin typeface="Times New Roman" pitchFamily="18" charset="0"/>
                <a:cs typeface="Times New Roman" pitchFamily="18" charset="0"/>
              </a:rPr>
              <a:t> </a:t>
            </a:r>
            <a:endParaRPr lang="fr-BE" sz="10100" kern="0" dirty="0">
              <a:solidFill>
                <a:srgbClr val="3A6DAC"/>
              </a:solidFill>
              <a:latin typeface="Times New Roman" pitchFamily="18" charset="0"/>
              <a:cs typeface="Times New Roman" pitchFamily="18" charset="0"/>
            </a:endParaRPr>
          </a:p>
          <a:p>
            <a:pPr marL="2560320" indent="-2560320">
              <a:buFont typeface="+mj-lt"/>
              <a:buAutoNum type="arabicPeriod"/>
            </a:pPr>
            <a:r>
              <a:rPr lang="fr-BE" sz="10100" kern="0" dirty="0">
                <a:solidFill>
                  <a:srgbClr val="3A6DAC"/>
                </a:solidFill>
                <a:latin typeface="Times New Roman" pitchFamily="18" charset="0"/>
                <a:cs typeface="Times New Roman" pitchFamily="18" charset="0"/>
              </a:rPr>
              <a:t>Evaluation du risque de survenue et de sévérité des réactions allergiques.</a:t>
            </a:r>
          </a:p>
          <a:p>
            <a:pPr marL="2560320" indent="-2560320">
              <a:buFont typeface="+mj-lt"/>
              <a:buAutoNum type="arabicPeriod"/>
            </a:pPr>
            <a:r>
              <a:rPr lang="fr-BE" sz="10100" kern="0" dirty="0">
                <a:solidFill>
                  <a:srgbClr val="3A6DAC"/>
                </a:solidFill>
                <a:latin typeface="Times New Roman" pitchFamily="18" charset="0"/>
                <a:cs typeface="Times New Roman" pitchFamily="18" charset="0"/>
              </a:rPr>
              <a:t>Mesure de la masse </a:t>
            </a:r>
            <a:r>
              <a:rPr lang="fr-BE" sz="10100" kern="0" dirty="0" err="1">
                <a:solidFill>
                  <a:srgbClr val="3A6DAC"/>
                </a:solidFill>
                <a:latin typeface="Times New Roman" pitchFamily="18" charset="0"/>
                <a:cs typeface="Times New Roman" pitchFamily="18" charset="0"/>
              </a:rPr>
              <a:t>mastocytaire</a:t>
            </a:r>
            <a:r>
              <a:rPr lang="fr-BE" sz="10100" kern="0" dirty="0">
                <a:solidFill>
                  <a:srgbClr val="3A6DAC"/>
                </a:solidFill>
                <a:latin typeface="Times New Roman" pitchFamily="18" charset="0"/>
                <a:cs typeface="Times New Roman" pitchFamily="18" charset="0"/>
              </a:rPr>
              <a:t>  : </a:t>
            </a:r>
            <a:r>
              <a:rPr lang="fr-BE" sz="7200" kern="0" dirty="0">
                <a:solidFill>
                  <a:srgbClr val="3A6DAC"/>
                </a:solidFill>
                <a:latin typeface="Times New Roman" pitchFamily="18" charset="0"/>
                <a:cs typeface="Times New Roman" pitchFamily="18" charset="0"/>
              </a:rPr>
              <a:t>Taux sérique dépendant d’</a:t>
            </a:r>
            <a:r>
              <a:rPr lang="el-GR" sz="7200" kern="0" dirty="0">
                <a:solidFill>
                  <a:srgbClr val="3A6DAC"/>
                </a:solidFill>
                <a:latin typeface="Times New Roman" pitchFamily="18" charset="0"/>
                <a:cs typeface="Times New Roman" pitchFamily="18" charset="0"/>
              </a:rPr>
              <a:t>α</a:t>
            </a:r>
            <a:r>
              <a:rPr lang="fr-BE" sz="7200" kern="0" dirty="0">
                <a:solidFill>
                  <a:srgbClr val="3A6DAC"/>
                </a:solidFill>
                <a:latin typeface="Times New Roman" pitchFamily="18" charset="0"/>
                <a:cs typeface="Times New Roman" pitchFamily="18" charset="0"/>
              </a:rPr>
              <a:t>-</a:t>
            </a:r>
            <a:r>
              <a:rPr lang="fr-BE" sz="7200" kern="0" dirty="0" err="1">
                <a:solidFill>
                  <a:srgbClr val="3A6DAC"/>
                </a:solidFill>
                <a:latin typeface="Times New Roman" pitchFamily="18" charset="0"/>
                <a:cs typeface="Times New Roman" pitchFamily="18" charset="0"/>
              </a:rPr>
              <a:t>Tryptase</a:t>
            </a:r>
            <a:endParaRPr lang="fr-BE" sz="10100" kern="0" dirty="0">
              <a:solidFill>
                <a:srgbClr val="3A6DAC"/>
              </a:solidFill>
              <a:latin typeface="Times New Roman" pitchFamily="18" charset="0"/>
              <a:cs typeface="Times New Roman" pitchFamily="18" charset="0"/>
            </a:endParaRPr>
          </a:p>
          <a:p>
            <a:pPr marL="2960370" lvl="1" indent="-2560320"/>
            <a:r>
              <a:rPr lang="fr-BE" sz="8800" kern="0" dirty="0">
                <a:solidFill>
                  <a:srgbClr val="3A6DAC"/>
                </a:solidFill>
                <a:latin typeface="Times New Roman" pitchFamily="18" charset="0"/>
                <a:cs typeface="Times New Roman" pitchFamily="18" charset="0"/>
              </a:rPr>
              <a:t>Identifier les patients à risque d’une pathologie hématologique maligne.</a:t>
            </a:r>
          </a:p>
          <a:p>
            <a:pPr marL="2560320" indent="-2560320"/>
            <a:endParaRPr lang="fr-BE" sz="9200" kern="0" dirty="0">
              <a:solidFill>
                <a:srgbClr val="3A6DAC"/>
              </a:solidFill>
              <a:latin typeface="Times New Roman" pitchFamily="18" charset="0"/>
              <a:cs typeface="Times New Roman" pitchFamily="18" charset="0"/>
            </a:endParaRPr>
          </a:p>
          <a:p>
            <a:pPr marL="2560320" indent="-2560320"/>
            <a:r>
              <a:rPr lang="fr-BE" sz="9200" kern="0" dirty="0">
                <a:solidFill>
                  <a:srgbClr val="3A6DAC"/>
                </a:solidFill>
                <a:latin typeface="Times New Roman" pitchFamily="18" charset="0"/>
                <a:cs typeface="Times New Roman" pitchFamily="18" charset="0"/>
              </a:rPr>
              <a:t>Facteurs influençant fortement la valeur de </a:t>
            </a:r>
            <a:r>
              <a:rPr lang="fr-BE" sz="9200" kern="0" dirty="0" err="1">
                <a:solidFill>
                  <a:srgbClr val="3A6DAC"/>
                </a:solidFill>
                <a:latin typeface="Times New Roman" pitchFamily="18" charset="0"/>
                <a:cs typeface="Times New Roman" pitchFamily="18" charset="0"/>
              </a:rPr>
              <a:t>sBT</a:t>
            </a:r>
            <a:endParaRPr lang="fr-BE" sz="9200" kern="0" dirty="0">
              <a:solidFill>
                <a:srgbClr val="3A6DAC"/>
              </a:solidFill>
              <a:latin typeface="Times New Roman" pitchFamily="18" charset="0"/>
              <a:cs typeface="Times New Roman" pitchFamily="18" charset="0"/>
            </a:endParaRPr>
          </a:p>
          <a:p>
            <a:endParaRPr lang="fr-BE" sz="11200" kern="0" dirty="0">
              <a:solidFill>
                <a:srgbClr val="3A6DAC"/>
              </a:solidFill>
              <a:latin typeface="Times New Roman" pitchFamily="18" charset="0"/>
              <a:cs typeface="Times New Roman" pitchFamily="18" charset="0"/>
            </a:endParaRPr>
          </a:p>
          <a:p>
            <a:endParaRPr lang="fr-BE" sz="11200" kern="0" dirty="0">
              <a:solidFill>
                <a:srgbClr val="3A6DAC"/>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503138" y="40444738"/>
            <a:ext cx="487362" cy="479418"/>
          </a:xfrm>
          <a:prstGeom prst="rect">
            <a:avLst/>
          </a:prstGeom>
        </p:spPr>
      </p:pic>
      <p:pic>
        <p:nvPicPr>
          <p:cNvPr id="8" name="Image 7">
            <a:extLst>
              <a:ext uri="{FF2B5EF4-FFF2-40B4-BE49-F238E27FC236}">
                <a16:creationId xmlns:a16="http://schemas.microsoft.com/office/drawing/2014/main" id="{15212E76-08B1-664E-8FB0-7A686330C43E}"/>
              </a:ext>
            </a:extLst>
          </p:cNvPr>
          <p:cNvPicPr>
            <a:picLocks noChangeAspect="1"/>
          </p:cNvPicPr>
          <p:nvPr/>
        </p:nvPicPr>
        <p:blipFill rotWithShape="1">
          <a:blip r:embed="rId6"/>
          <a:srcRect l="61041" t="22521" r="2993" b="18402"/>
          <a:stretch/>
        </p:blipFill>
        <p:spPr>
          <a:xfrm>
            <a:off x="3486436" y="21693426"/>
            <a:ext cx="33710881" cy="16341781"/>
          </a:xfrm>
          <a:prstGeom prst="rect">
            <a:avLst/>
          </a:prstGeom>
        </p:spPr>
      </p:pic>
      <p:pic>
        <p:nvPicPr>
          <p:cNvPr id="4" name="Graphique 3" descr="Outils contour">
            <a:extLst>
              <a:ext uri="{FF2B5EF4-FFF2-40B4-BE49-F238E27FC236}">
                <a16:creationId xmlns:a16="http://schemas.microsoft.com/office/drawing/2014/main" id="{5F5ACD22-2E92-4D46-87A6-1DE97CD0301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6470597" y="2148504"/>
            <a:ext cx="9679556" cy="9679556"/>
          </a:xfrm>
          <a:prstGeom prst="rect">
            <a:avLst/>
          </a:prstGeom>
        </p:spPr>
      </p:pic>
      <p:sp>
        <p:nvSpPr>
          <p:cNvPr id="9" name="Rectangle : coins arrondis 8">
            <a:extLst>
              <a:ext uri="{FF2B5EF4-FFF2-40B4-BE49-F238E27FC236}">
                <a16:creationId xmlns:a16="http://schemas.microsoft.com/office/drawing/2014/main" id="{3B90D17B-97BA-9345-9F18-26560DC5DEBE}"/>
              </a:ext>
            </a:extLst>
          </p:cNvPr>
          <p:cNvSpPr/>
          <p:nvPr/>
        </p:nvSpPr>
        <p:spPr>
          <a:xfrm>
            <a:off x="38412403" y="29864317"/>
            <a:ext cx="12169157" cy="6190974"/>
          </a:xfrm>
          <a:prstGeom prst="roundRect">
            <a:avLst/>
          </a:prstGeom>
          <a:solidFill>
            <a:srgbClr val="AFF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pic>
        <p:nvPicPr>
          <p:cNvPr id="10" name="Graphique 9" descr="Contrat avec un remplissage uni">
            <a:extLst>
              <a:ext uri="{FF2B5EF4-FFF2-40B4-BE49-F238E27FC236}">
                <a16:creationId xmlns:a16="http://schemas.microsoft.com/office/drawing/2014/main" id="{874D428D-6620-A44A-93DA-AF12263F712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4669145" y="30294019"/>
            <a:ext cx="5236878" cy="5236878"/>
          </a:xfrm>
          <a:prstGeom prst="rect">
            <a:avLst/>
          </a:prstGeom>
        </p:spPr>
      </p:pic>
      <p:sp>
        <p:nvSpPr>
          <p:cNvPr id="11" name="ZoneTexte 10">
            <a:extLst>
              <a:ext uri="{FF2B5EF4-FFF2-40B4-BE49-F238E27FC236}">
                <a16:creationId xmlns:a16="http://schemas.microsoft.com/office/drawing/2014/main" id="{0A9CB3D1-83E6-9840-AC08-73F4691DC0DA}"/>
              </a:ext>
            </a:extLst>
          </p:cNvPr>
          <p:cNvSpPr txBox="1"/>
          <p:nvPr/>
        </p:nvSpPr>
        <p:spPr>
          <a:xfrm>
            <a:off x="40016306" y="31986407"/>
            <a:ext cx="6948704" cy="1976823"/>
          </a:xfrm>
          <a:prstGeom prst="rect">
            <a:avLst/>
          </a:prstGeom>
          <a:noFill/>
        </p:spPr>
        <p:txBody>
          <a:bodyPr wrap="square" rtlCol="0">
            <a:spAutoFit/>
          </a:bodyPr>
          <a:lstStyle/>
          <a:p>
            <a:r>
              <a:rPr lang="fr-FR" dirty="0"/>
              <a:t>Réalisation au </a:t>
            </a:r>
          </a:p>
          <a:p>
            <a:r>
              <a:rPr lang="fr-FR" dirty="0"/>
              <a:t>CHU de Liège</a:t>
            </a:r>
          </a:p>
        </p:txBody>
      </p:sp>
      <p:pic>
        <p:nvPicPr>
          <p:cNvPr id="7" name="Image 6">
            <a:extLst>
              <a:ext uri="{FF2B5EF4-FFF2-40B4-BE49-F238E27FC236}">
                <a16:creationId xmlns:a16="http://schemas.microsoft.com/office/drawing/2014/main" id="{177D74C0-5DFD-3747-8587-0E530721B9E8}"/>
              </a:ext>
            </a:extLst>
          </p:cNvPr>
          <p:cNvPicPr>
            <a:picLocks noChangeAspect="1"/>
          </p:cNvPicPr>
          <p:nvPr/>
        </p:nvPicPr>
        <p:blipFill>
          <a:blip r:embed="rId11"/>
          <a:stretch>
            <a:fillRect/>
          </a:stretch>
        </p:blipFill>
        <p:spPr>
          <a:xfrm>
            <a:off x="46150153" y="33189669"/>
            <a:ext cx="1422400" cy="1422400"/>
          </a:xfrm>
          <a:prstGeom prst="rect">
            <a:avLst/>
          </a:prstGeom>
        </p:spPr>
      </p:pic>
      <p:pic>
        <p:nvPicPr>
          <p:cNvPr id="14" name="Picture 12">
            <a:extLst>
              <a:ext uri="{FF2B5EF4-FFF2-40B4-BE49-F238E27FC236}">
                <a16:creationId xmlns:a16="http://schemas.microsoft.com/office/drawing/2014/main" id="{ABC79A4F-21EF-0244-A320-99649ECAD503}"/>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40426502" y="33939354"/>
            <a:ext cx="3220445" cy="1345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 name="Picture 10">
            <a:extLst>
              <a:ext uri="{FF2B5EF4-FFF2-40B4-BE49-F238E27FC236}">
                <a16:creationId xmlns:a16="http://schemas.microsoft.com/office/drawing/2014/main" id="{3925D4BC-D0A8-9046-B978-129670D774E9}"/>
              </a:ext>
            </a:extLst>
          </p:cNvPr>
          <p:cNvPicPr>
            <a:picLocks noChangeAspect="1"/>
          </p:cNvPicPr>
          <p:nvPr/>
        </p:nvPicPr>
        <p:blipFill>
          <a:blip r:embed="rId13"/>
          <a:stretch>
            <a:fillRect/>
          </a:stretch>
        </p:blipFill>
        <p:spPr>
          <a:xfrm>
            <a:off x="39164675" y="27845215"/>
            <a:ext cx="3642303" cy="3642303"/>
          </a:xfrm>
          <a:prstGeom prst="rect">
            <a:avLst/>
          </a:prstGeom>
        </p:spPr>
      </p:pic>
    </p:spTree>
    <p:extLst>
      <p:ext uri="{BB962C8B-B14F-4D97-AF65-F5344CB8AC3E}">
        <p14:creationId xmlns:p14="http://schemas.microsoft.com/office/powerpoint/2010/main" val="2332448821"/>
      </p:ext>
    </p:extLst>
  </p:cSld>
  <p:clrMapOvr>
    <a:masterClrMapping/>
  </p:clrMapOvr>
  <mc:AlternateContent xmlns:mc="http://schemas.openxmlformats.org/markup-compatibility/2006" xmlns:p14="http://schemas.microsoft.com/office/powerpoint/2010/main">
    <mc:Choice Requires="p14">
      <p:transition spd="slow" p14:dur="2000" advTm="195804"/>
    </mc:Choice>
    <mc:Fallback xmlns="">
      <p:transition spd="slow" advTm="195804"/>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857EF23-8CC1-4B49-B5A7-CD2C88F5910F}"/>
              </a:ext>
            </a:extLst>
          </p:cNvPr>
          <p:cNvSpPr txBox="1">
            <a:spLocks noChangeArrowheads="1"/>
          </p:cNvSpPr>
          <p:nvPr/>
        </p:nvSpPr>
        <p:spPr>
          <a:xfrm>
            <a:off x="5029200" y="1479505"/>
            <a:ext cx="25998853" cy="5949974"/>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marL="457200" lvl="1" defTabSz="914400"/>
            <a:r>
              <a:rPr lang="fr-BE" sz="12400" b="1" kern="0" dirty="0">
                <a:solidFill>
                  <a:srgbClr val="3A6DAC"/>
                </a:solidFill>
                <a:latin typeface="Times New Roman" pitchFamily="18" charset="0"/>
                <a:ea typeface="ＭＳ Ｐゴシック" charset="0"/>
                <a:cs typeface="Times New Roman" pitchFamily="18" charset="0"/>
              </a:rPr>
              <a:t>Rôle du laboratoire :</a:t>
            </a:r>
          </a:p>
          <a:p>
            <a:pPr marL="457200" lvl="1" defTabSz="914400"/>
            <a:r>
              <a:rPr lang="fr-BE" sz="12400" b="1" kern="0" dirty="0">
                <a:solidFill>
                  <a:srgbClr val="3A6DAC"/>
                </a:solidFill>
                <a:latin typeface="Times New Roman" pitchFamily="18" charset="0"/>
                <a:ea typeface="ＭＳ Ｐゴシック" charset="0"/>
                <a:cs typeface="Times New Roman" pitchFamily="18" charset="0"/>
              </a:rPr>
              <a:t>Participation à la formation continue des urgentistes  </a:t>
            </a:r>
          </a:p>
        </p:txBody>
      </p:sp>
      <p:sp>
        <p:nvSpPr>
          <p:cNvPr id="11" name="Rectangle : coins arrondis 10">
            <a:extLst>
              <a:ext uri="{FF2B5EF4-FFF2-40B4-BE49-F238E27FC236}">
                <a16:creationId xmlns:a16="http://schemas.microsoft.com/office/drawing/2014/main" id="{420B9D1C-4870-0D42-BC6A-D61EEF3CB734}"/>
              </a:ext>
            </a:extLst>
          </p:cNvPr>
          <p:cNvSpPr/>
          <p:nvPr/>
        </p:nvSpPr>
        <p:spPr>
          <a:xfrm>
            <a:off x="14050962" y="7682161"/>
            <a:ext cx="32659637" cy="12421891"/>
          </a:xfrm>
          <a:prstGeom prst="roundRect">
            <a:avLst/>
          </a:prstGeom>
          <a:solidFill>
            <a:srgbClr val="EE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pic>
        <p:nvPicPr>
          <p:cNvPr id="9" name="Picture 2">
            <a:extLst>
              <a:ext uri="{FF2B5EF4-FFF2-40B4-BE49-F238E27FC236}">
                <a16:creationId xmlns:a16="http://schemas.microsoft.com/office/drawing/2014/main" id="{C0115160-211B-0841-8285-FD6FC754B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8054" y="1294801"/>
            <a:ext cx="15111045" cy="5949974"/>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que 2" descr="Classe contour">
            <a:extLst>
              <a:ext uri="{FF2B5EF4-FFF2-40B4-BE49-F238E27FC236}">
                <a16:creationId xmlns:a16="http://schemas.microsoft.com/office/drawing/2014/main" id="{F4DB8899-9082-724F-9FAC-87DA2FDD930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2865" y="5188864"/>
            <a:ext cx="18288000" cy="18288000"/>
          </a:xfrm>
          <a:prstGeom prst="rect">
            <a:avLst/>
          </a:prstGeom>
        </p:spPr>
      </p:pic>
      <p:sp>
        <p:nvSpPr>
          <p:cNvPr id="15" name="Rectangle 3">
            <a:extLst>
              <a:ext uri="{FF2B5EF4-FFF2-40B4-BE49-F238E27FC236}">
                <a16:creationId xmlns:a16="http://schemas.microsoft.com/office/drawing/2014/main" id="{42D0F7BB-1697-1643-B460-D35EB4314082}"/>
              </a:ext>
            </a:extLst>
          </p:cNvPr>
          <p:cNvSpPr txBox="1">
            <a:spLocks noChangeArrowheads="1"/>
          </p:cNvSpPr>
          <p:nvPr/>
        </p:nvSpPr>
        <p:spPr bwMode="auto">
          <a:xfrm>
            <a:off x="15189018" y="8755335"/>
            <a:ext cx="30378582" cy="1242189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lvl="1" algn="just"/>
            <a:r>
              <a:rPr lang="fr-BE" sz="9600" kern="0" dirty="0">
                <a:solidFill>
                  <a:srgbClr val="3A6DAC"/>
                </a:solidFill>
                <a:latin typeface="Times New Roman" pitchFamily="18" charset="0"/>
                <a:cs typeface="Times New Roman" pitchFamily="18" charset="0"/>
              </a:rPr>
              <a:t> 1 </a:t>
            </a:r>
            <a:r>
              <a:rPr lang="fr-BE" sz="9600" b="1" kern="0" dirty="0">
                <a:solidFill>
                  <a:srgbClr val="3A6DAC"/>
                </a:solidFill>
                <a:latin typeface="Times New Roman" pitchFamily="18" charset="0"/>
                <a:cs typeface="Times New Roman" pitchFamily="18" charset="0"/>
              </a:rPr>
              <a:t>présentation </a:t>
            </a:r>
            <a:r>
              <a:rPr lang="fr-BE" sz="9600" kern="0" dirty="0">
                <a:solidFill>
                  <a:srgbClr val="3A6DAC"/>
                </a:solidFill>
                <a:latin typeface="Times New Roman" pitchFamily="18" charset="0"/>
                <a:cs typeface="Times New Roman" pitchFamily="18" charset="0"/>
              </a:rPr>
              <a:t>« </a:t>
            </a:r>
            <a:r>
              <a:rPr lang="fr-BE" sz="9600" b="1" kern="0" dirty="0">
                <a:solidFill>
                  <a:srgbClr val="3A6DAC"/>
                </a:solidFill>
                <a:latin typeface="Times New Roman" pitchFamily="18" charset="0"/>
                <a:cs typeface="Times New Roman" pitchFamily="18" charset="0"/>
              </a:rPr>
              <a:t>anaphylaxie</a:t>
            </a:r>
            <a:r>
              <a:rPr lang="fr-BE" sz="9600" kern="0" dirty="0">
                <a:solidFill>
                  <a:srgbClr val="3A6DAC"/>
                </a:solidFill>
                <a:latin typeface="Times New Roman" pitchFamily="18" charset="0"/>
                <a:cs typeface="Times New Roman" pitchFamily="18" charset="0"/>
              </a:rPr>
              <a:t> »</a:t>
            </a:r>
          </a:p>
          <a:p>
            <a:pPr lvl="1" algn="just"/>
            <a:r>
              <a:rPr lang="fr-BE" sz="9600" kern="0" dirty="0">
                <a:solidFill>
                  <a:srgbClr val="3A6DAC"/>
                </a:solidFill>
                <a:latin typeface="Times New Roman" pitchFamily="18" charset="0"/>
                <a:ea typeface="ＭＳ Ｐゴシック" charset="0"/>
                <a:cs typeface="Times New Roman" pitchFamily="18" charset="0"/>
              </a:rPr>
              <a:t> Participation du labo aux </a:t>
            </a:r>
            <a:r>
              <a:rPr lang="fr-BE" sz="9600" b="1" kern="0" dirty="0">
                <a:solidFill>
                  <a:srgbClr val="3A6DAC"/>
                </a:solidFill>
                <a:latin typeface="Times New Roman" pitchFamily="18" charset="0"/>
                <a:ea typeface="ＭＳ Ｐゴシック" charset="0"/>
                <a:cs typeface="Times New Roman" pitchFamily="18" charset="0"/>
              </a:rPr>
              <a:t>réunion trimestrielles</a:t>
            </a:r>
          </a:p>
          <a:p>
            <a:pPr lvl="1" algn="just"/>
            <a:r>
              <a:rPr lang="fr-BE" sz="9600" kern="0" dirty="0">
                <a:solidFill>
                  <a:srgbClr val="3A6DAC"/>
                </a:solidFill>
                <a:latin typeface="Times New Roman" pitchFamily="18" charset="0"/>
                <a:cs typeface="Times New Roman" pitchFamily="18" charset="0"/>
              </a:rPr>
              <a:t> </a:t>
            </a:r>
            <a:r>
              <a:rPr lang="fr-BE" sz="9600" kern="0" dirty="0">
                <a:solidFill>
                  <a:srgbClr val="3A6DAC"/>
                </a:solidFill>
                <a:latin typeface="Times New Roman" pitchFamily="18" charset="0"/>
                <a:ea typeface="ＭＳ Ｐゴシック" charset="0"/>
                <a:cs typeface="Times New Roman" pitchFamily="18" charset="0"/>
              </a:rPr>
              <a:t>Organisation d’un </a:t>
            </a:r>
            <a:r>
              <a:rPr lang="fr-BE" sz="9600" b="1" kern="0" dirty="0">
                <a:solidFill>
                  <a:srgbClr val="3A6DAC"/>
                </a:solidFill>
                <a:latin typeface="Times New Roman" pitchFamily="18" charset="0"/>
                <a:ea typeface="ＭＳ Ｐゴシック" charset="0"/>
                <a:cs typeface="Times New Roman" pitchFamily="18" charset="0"/>
              </a:rPr>
              <a:t>profil « anaphylaxie » dans le dossier informatisé</a:t>
            </a:r>
          </a:p>
          <a:p>
            <a:pPr lvl="1" algn="just"/>
            <a:r>
              <a:rPr lang="nl-BE" sz="9600" dirty="0">
                <a:solidFill>
                  <a:srgbClr val="3A6DAC"/>
                </a:solidFill>
                <a:latin typeface="Times New Roman" pitchFamily="18" charset="0"/>
                <a:cs typeface="Times New Roman" pitchFamily="18" charset="0"/>
              </a:rPr>
              <a:t> Tubes à échantillons/prescription de la Tryptase =&gt; </a:t>
            </a:r>
            <a:r>
              <a:rPr lang="nl-BE" sz="9600" b="1" dirty="0">
                <a:solidFill>
                  <a:srgbClr val="3A6DAC"/>
                </a:solidFill>
                <a:latin typeface="Times New Roman" pitchFamily="18" charset="0"/>
                <a:cs typeface="Times New Roman" pitchFamily="18" charset="0"/>
              </a:rPr>
              <a:t>trousses d'anaphylaxie et chariots de réa</a:t>
            </a:r>
            <a:endParaRPr lang="fr-BE" sz="9600" kern="0" dirty="0">
              <a:solidFill>
                <a:srgbClr val="3A6DAC"/>
              </a:solidFill>
              <a:latin typeface="Times New Roman" pitchFamily="18" charset="0"/>
              <a:cs typeface="Times New Roman" pitchFamily="18" charset="0"/>
            </a:endParaRPr>
          </a:p>
          <a:p>
            <a:pPr marL="0" indent="0" algn="just">
              <a:buNone/>
            </a:pPr>
            <a:endParaRPr lang="en-US" sz="9600" kern="0" dirty="0">
              <a:solidFill>
                <a:srgbClr val="3A6DAC"/>
              </a:solidFill>
              <a:latin typeface="Times New Roman" pitchFamily="18" charset="0"/>
              <a:cs typeface="Times New Roman" pitchFamily="18" charset="0"/>
            </a:endParaRPr>
          </a:p>
        </p:txBody>
      </p:sp>
      <p:pic>
        <p:nvPicPr>
          <p:cNvPr id="7" name="Graphique 6" descr="Presse-papiers vérifié contour">
            <a:extLst>
              <a:ext uri="{FF2B5EF4-FFF2-40B4-BE49-F238E27FC236}">
                <a16:creationId xmlns:a16="http://schemas.microsoft.com/office/drawing/2014/main" id="{3178C648-16E1-694C-B558-B5A7062B5E0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2781728" y="19944857"/>
            <a:ext cx="17629408" cy="17629408"/>
          </a:xfrm>
          <a:prstGeom prst="rect">
            <a:avLst/>
          </a:prstGeom>
        </p:spPr>
      </p:pic>
      <p:sp>
        <p:nvSpPr>
          <p:cNvPr id="17" name="Rectangle : coins arrondis 16">
            <a:extLst>
              <a:ext uri="{FF2B5EF4-FFF2-40B4-BE49-F238E27FC236}">
                <a16:creationId xmlns:a16="http://schemas.microsoft.com/office/drawing/2014/main" id="{AE8EDCF5-9BA7-314F-9941-A54B9B301AC6}"/>
              </a:ext>
            </a:extLst>
          </p:cNvPr>
          <p:cNvSpPr/>
          <p:nvPr/>
        </p:nvSpPr>
        <p:spPr>
          <a:xfrm>
            <a:off x="3793295" y="21002352"/>
            <a:ext cx="40250305" cy="16571913"/>
          </a:xfrm>
          <a:prstGeom prst="roundRect">
            <a:avLst/>
          </a:prstGeom>
          <a:solidFill>
            <a:srgbClr val="EEF6F6">
              <a:alpha val="4737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18" name="Rectangle 3">
            <a:extLst>
              <a:ext uri="{FF2B5EF4-FFF2-40B4-BE49-F238E27FC236}">
                <a16:creationId xmlns:a16="http://schemas.microsoft.com/office/drawing/2014/main" id="{41D7AFCF-215A-7544-9657-7ECCEAE6B8E3}"/>
              </a:ext>
            </a:extLst>
          </p:cNvPr>
          <p:cNvSpPr txBox="1">
            <a:spLocks noChangeArrowheads="1"/>
          </p:cNvSpPr>
          <p:nvPr/>
        </p:nvSpPr>
        <p:spPr bwMode="auto">
          <a:xfrm>
            <a:off x="5657850" y="21650073"/>
            <a:ext cx="37266636" cy="1526884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lvl="1" algn="just">
              <a:buFont typeface="Wingdings" pitchFamily="2" charset="2"/>
              <a:buChar char="ü"/>
            </a:pPr>
            <a:r>
              <a:rPr lang="fr-BE" sz="9600" kern="0" dirty="0">
                <a:solidFill>
                  <a:srgbClr val="3A6DAC"/>
                </a:solidFill>
                <a:latin typeface="Times New Roman" pitchFamily="18" charset="0"/>
                <a:cs typeface="Times New Roman" pitchFamily="18" charset="0"/>
              </a:rPr>
              <a:t> Checklist de sortie : </a:t>
            </a:r>
          </a:p>
          <a:p>
            <a:pPr lvl="3" algn="just"/>
            <a:r>
              <a:rPr lang="fr-BE" sz="9600" dirty="0">
                <a:solidFill>
                  <a:srgbClr val="3A6DAC"/>
                </a:solidFill>
                <a:latin typeface="Times New Roman" pitchFamily="18" charset="0"/>
                <a:cs typeface="Times New Roman" pitchFamily="18" charset="0"/>
              </a:rPr>
              <a:t> Prescription </a:t>
            </a:r>
            <a:r>
              <a:rPr lang="fr-BE" sz="9600" b="1" dirty="0">
                <a:solidFill>
                  <a:srgbClr val="3A6DAC"/>
                </a:solidFill>
                <a:latin typeface="Times New Roman" pitchFamily="18" charset="0"/>
                <a:cs typeface="Times New Roman" pitchFamily="18" charset="0"/>
              </a:rPr>
              <a:t>2 stylos auto-injecteur d’adrénaline</a:t>
            </a:r>
          </a:p>
          <a:p>
            <a:pPr lvl="3" algn="just"/>
            <a:r>
              <a:rPr lang="fr-BE" sz="9600" b="1" dirty="0">
                <a:solidFill>
                  <a:srgbClr val="3A6DAC"/>
                </a:solidFill>
                <a:latin typeface="Times New Roman" pitchFamily="18" charset="0"/>
                <a:cs typeface="Times New Roman" pitchFamily="18" charset="0"/>
              </a:rPr>
              <a:t> Consignes écrites </a:t>
            </a:r>
            <a:r>
              <a:rPr lang="fr-BE" sz="9600" dirty="0">
                <a:solidFill>
                  <a:srgbClr val="3A6DAC"/>
                </a:solidFill>
                <a:latin typeface="Times New Roman" pitchFamily="18" charset="0"/>
                <a:cs typeface="Times New Roman" pitchFamily="18" charset="0"/>
              </a:rPr>
              <a:t>: indications, posologie, mode d’emploi.</a:t>
            </a:r>
          </a:p>
          <a:p>
            <a:pPr lvl="3" algn="just"/>
            <a:r>
              <a:rPr lang="fr-BE" sz="9600" b="1" dirty="0">
                <a:solidFill>
                  <a:srgbClr val="3A6DAC"/>
                </a:solidFill>
                <a:latin typeface="Times New Roman" pitchFamily="18" charset="0"/>
                <a:cs typeface="Times New Roman" pitchFamily="18" charset="0"/>
              </a:rPr>
              <a:t> Consignes d’éviction </a:t>
            </a:r>
            <a:r>
              <a:rPr lang="fr-BE" sz="9600" dirty="0">
                <a:solidFill>
                  <a:srgbClr val="3A6DAC"/>
                </a:solidFill>
                <a:latin typeface="Times New Roman" pitchFamily="18" charset="0"/>
                <a:cs typeface="Times New Roman" pitchFamily="18" charset="0"/>
              </a:rPr>
              <a:t>d’allergène</a:t>
            </a:r>
            <a:endParaRPr lang="fr-BE" sz="9600" kern="0" dirty="0">
              <a:solidFill>
                <a:srgbClr val="3A6DAC"/>
              </a:solidFill>
              <a:latin typeface="Times New Roman" pitchFamily="18" charset="0"/>
              <a:cs typeface="Times New Roman" pitchFamily="18" charset="0"/>
            </a:endParaRPr>
          </a:p>
          <a:p>
            <a:pPr lvl="2" algn="just">
              <a:buFont typeface="Wingdings" pitchFamily="2" charset="2"/>
              <a:buChar char="ü"/>
            </a:pPr>
            <a:r>
              <a:rPr lang="fr-BE" sz="9600" kern="0" dirty="0">
                <a:solidFill>
                  <a:srgbClr val="3A6DAC"/>
                </a:solidFill>
                <a:latin typeface="Times New Roman" pitchFamily="18" charset="0"/>
                <a:cs typeface="Times New Roman" pitchFamily="18" charset="0"/>
              </a:rPr>
              <a:t> </a:t>
            </a:r>
            <a:r>
              <a:rPr lang="fr-BE" sz="9600" b="1" kern="0" dirty="0">
                <a:solidFill>
                  <a:srgbClr val="3A6DAC"/>
                </a:solidFill>
                <a:latin typeface="Times New Roman" pitchFamily="18" charset="0"/>
                <a:cs typeface="Times New Roman" pitchFamily="18" charset="0"/>
              </a:rPr>
              <a:t>Education</a:t>
            </a:r>
            <a:r>
              <a:rPr lang="fr-BE" sz="9600" kern="0" dirty="0">
                <a:solidFill>
                  <a:srgbClr val="3A6DAC"/>
                </a:solidFill>
                <a:latin typeface="Times New Roman" pitchFamily="18" charset="0"/>
                <a:cs typeface="Times New Roman" pitchFamily="18" charset="0"/>
              </a:rPr>
              <a:t> rapide : Auto-injecteurs factices</a:t>
            </a:r>
          </a:p>
          <a:p>
            <a:pPr lvl="2" algn="just">
              <a:buFont typeface="Wingdings" pitchFamily="2" charset="2"/>
              <a:buChar char="ü"/>
            </a:pPr>
            <a:r>
              <a:rPr lang="fr-BE" sz="9600" kern="0" dirty="0">
                <a:solidFill>
                  <a:srgbClr val="3A6DAC"/>
                </a:solidFill>
                <a:latin typeface="Times New Roman" pitchFamily="18" charset="0"/>
                <a:cs typeface="Times New Roman" pitchFamily="18" charset="0"/>
              </a:rPr>
              <a:t> Lettre au </a:t>
            </a:r>
            <a:r>
              <a:rPr lang="fr-BE" sz="9600" b="1" kern="0" dirty="0">
                <a:solidFill>
                  <a:srgbClr val="3A6DAC"/>
                </a:solidFill>
                <a:latin typeface="Times New Roman" pitchFamily="18" charset="0"/>
                <a:cs typeface="Times New Roman" pitchFamily="18" charset="0"/>
              </a:rPr>
              <a:t>médecin traitant </a:t>
            </a:r>
            <a:r>
              <a:rPr lang="fr-BE" sz="9600" kern="0" dirty="0">
                <a:solidFill>
                  <a:srgbClr val="3A6DAC"/>
                </a:solidFill>
                <a:latin typeface="Times New Roman" pitchFamily="18" charset="0"/>
                <a:cs typeface="Times New Roman" pitchFamily="18" charset="0"/>
              </a:rPr>
              <a:t>avec conseils</a:t>
            </a:r>
          </a:p>
          <a:p>
            <a:pPr lvl="2" algn="just">
              <a:buFont typeface="Wingdings" pitchFamily="2" charset="2"/>
              <a:buChar char="ü"/>
            </a:pPr>
            <a:r>
              <a:rPr lang="fr-BE" sz="9600" b="1" kern="0" dirty="0">
                <a:solidFill>
                  <a:srgbClr val="3A6DAC"/>
                </a:solidFill>
                <a:latin typeface="Times New Roman" pitchFamily="18" charset="0"/>
                <a:cs typeface="Times New Roman" pitchFamily="18" charset="0"/>
              </a:rPr>
              <a:t> Enregistrement de l’allergie </a:t>
            </a:r>
            <a:r>
              <a:rPr lang="fr-BE" sz="9600" kern="0" dirty="0">
                <a:solidFill>
                  <a:srgbClr val="3A6DAC"/>
                </a:solidFill>
                <a:latin typeface="Times New Roman" pitchFamily="18" charset="0"/>
                <a:cs typeface="Times New Roman" pitchFamily="18" charset="0"/>
              </a:rPr>
              <a:t>dans le dossier avec haute visibilité</a:t>
            </a:r>
          </a:p>
          <a:p>
            <a:pPr lvl="2" algn="just">
              <a:buFont typeface="Wingdings" pitchFamily="2" charset="2"/>
              <a:buChar char="ü"/>
            </a:pPr>
            <a:r>
              <a:rPr lang="fr-BE" sz="9600" kern="0" dirty="0">
                <a:solidFill>
                  <a:srgbClr val="3A6DAC"/>
                </a:solidFill>
                <a:latin typeface="Times New Roman" pitchFamily="18" charset="0"/>
                <a:cs typeface="Times New Roman" pitchFamily="18" charset="0"/>
              </a:rPr>
              <a:t> Planification d’un RDV chez </a:t>
            </a:r>
            <a:r>
              <a:rPr lang="fr-BE" sz="9600" kern="0" dirty="0" err="1">
                <a:solidFill>
                  <a:srgbClr val="3A6DAC"/>
                </a:solidFill>
                <a:latin typeface="Times New Roman" pitchFamily="18" charset="0"/>
                <a:cs typeface="Times New Roman" pitchFamily="18" charset="0"/>
              </a:rPr>
              <a:t>allergo</a:t>
            </a:r>
            <a:endParaRPr lang="fr-BE" sz="9600" kern="0" dirty="0">
              <a:solidFill>
                <a:srgbClr val="3A6DAC"/>
              </a:solidFill>
              <a:latin typeface="Times New Roman" pitchFamily="18" charset="0"/>
              <a:cs typeface="Times New Roman" pitchFamily="18" charset="0"/>
            </a:endParaRPr>
          </a:p>
          <a:p>
            <a:pPr marL="0" indent="0" algn="just">
              <a:buNone/>
            </a:pPr>
            <a:endParaRPr lang="en-US" sz="9600" kern="0" dirty="0">
              <a:solidFill>
                <a:srgbClr val="3A6DAC"/>
              </a:solidFill>
              <a:latin typeface="Times New Roman" pitchFamily="18" charset="0"/>
              <a:cs typeface="Times New Roman" pitchFamily="18" charset="0"/>
            </a:endParaRPr>
          </a:p>
        </p:txBody>
      </p:sp>
      <p:pic>
        <p:nvPicPr>
          <p:cNvPr id="12" name="Picture 12">
            <a:extLst>
              <a:ext uri="{FF2B5EF4-FFF2-40B4-BE49-F238E27FC236}">
                <a16:creationId xmlns:a16="http://schemas.microsoft.com/office/drawing/2014/main" id="{D2464B73-4D1B-2644-9805-85F0213B790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34434377" y="5188864"/>
            <a:ext cx="1796962" cy="750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0">
            <a:extLst>
              <a:ext uri="{FF2B5EF4-FFF2-40B4-BE49-F238E27FC236}">
                <a16:creationId xmlns:a16="http://schemas.microsoft.com/office/drawing/2014/main" id="{F0C2EB12-0BFB-5C4A-98C6-839166370A1A}"/>
              </a:ext>
            </a:extLst>
          </p:cNvPr>
          <p:cNvPicPr>
            <a:picLocks noChangeAspect="1"/>
          </p:cNvPicPr>
          <p:nvPr/>
        </p:nvPicPr>
        <p:blipFill>
          <a:blip r:embed="rId9"/>
          <a:stretch>
            <a:fillRect/>
          </a:stretch>
        </p:blipFill>
        <p:spPr>
          <a:xfrm>
            <a:off x="0" y="175191"/>
            <a:ext cx="3138285" cy="3138285"/>
          </a:xfrm>
          <a:prstGeom prst="rect">
            <a:avLst/>
          </a:prstGeom>
        </p:spPr>
      </p:pic>
      <p:pic>
        <p:nvPicPr>
          <p:cNvPr id="20" name="Picture 12">
            <a:extLst>
              <a:ext uri="{FF2B5EF4-FFF2-40B4-BE49-F238E27FC236}">
                <a16:creationId xmlns:a16="http://schemas.microsoft.com/office/drawing/2014/main" id="{D9FBE6BE-F541-E748-B3EF-476737A99B2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46710599" y="878099"/>
            <a:ext cx="3220445" cy="1345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7064819"/>
      </p:ext>
    </p:extLst>
  </p:cSld>
  <p:clrMapOvr>
    <a:masterClrMapping/>
  </p:clrMapOvr>
  <mc:AlternateContent xmlns:mc="http://schemas.openxmlformats.org/markup-compatibility/2006" xmlns:p14="http://schemas.microsoft.com/office/powerpoint/2010/main">
    <mc:Choice Requires="p14">
      <p:transition spd="slow" p14:dur="2000" advTm="71613"/>
    </mc:Choice>
    <mc:Fallback xmlns="">
      <p:transition spd="slow" advTm="7161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512E58D2-D3F1-A242-96A0-1B72E6060FDC}"/>
              </a:ext>
            </a:extLst>
          </p:cNvPr>
          <p:cNvSpPr txBox="1">
            <a:spLocks noChangeArrowheads="1"/>
          </p:cNvSpPr>
          <p:nvPr/>
        </p:nvSpPr>
        <p:spPr bwMode="auto">
          <a:xfrm>
            <a:off x="3580684" y="4482686"/>
            <a:ext cx="43518111" cy="721401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gn="just"/>
            <a:endParaRPr lang="en-US" sz="11200" kern="0" dirty="0">
              <a:solidFill>
                <a:srgbClr val="FF0000"/>
              </a:solidFill>
              <a:latin typeface="Times New Roman" pitchFamily="18" charset="0"/>
              <a:cs typeface="Times New Roman" pitchFamily="18" charset="0"/>
            </a:endParaRPr>
          </a:p>
          <a:p>
            <a:pPr marL="171450" lvl="1" indent="0" algn="ctr" defTabSz="914400">
              <a:buNone/>
            </a:pPr>
            <a:r>
              <a:rPr lang="fr-BE" sz="11500" b="1" kern="0" dirty="0">
                <a:solidFill>
                  <a:srgbClr val="3A6DAC"/>
                </a:solidFill>
                <a:latin typeface="Times New Roman" pitchFamily="18" charset="0"/>
                <a:ea typeface="ＭＳ Ｐゴシック" charset="0"/>
                <a:cs typeface="Times New Roman" pitchFamily="18" charset="0"/>
              </a:rPr>
              <a:t>CHU de Liège, 2023: </a:t>
            </a:r>
          </a:p>
          <a:p>
            <a:pPr marL="171450" lvl="1" indent="0" algn="ctr" defTabSz="914400">
              <a:buNone/>
            </a:pPr>
            <a:r>
              <a:rPr lang="fr-BE" sz="11500" b="1" kern="0" dirty="0">
                <a:solidFill>
                  <a:srgbClr val="3A6DAC"/>
                </a:solidFill>
                <a:latin typeface="Times New Roman" pitchFamily="18" charset="0"/>
                <a:ea typeface="ＭＳ Ｐゴシック" charset="0"/>
                <a:cs typeface="Times New Roman" pitchFamily="18" charset="0"/>
              </a:rPr>
              <a:t>5 ans après la première « sensibilisation » des urgentistes</a:t>
            </a:r>
          </a:p>
          <a:p>
            <a:pPr marL="171450" lvl="1" indent="0" algn="ctr" defTabSz="914400">
              <a:buNone/>
            </a:pPr>
            <a:endParaRPr lang="fr-BE" sz="11500" b="1" kern="0" dirty="0">
              <a:solidFill>
                <a:srgbClr val="3A6DAC"/>
              </a:solidFill>
              <a:latin typeface="Times New Roman" pitchFamily="18" charset="0"/>
              <a:ea typeface="ＭＳ Ｐゴシック" charset="0"/>
              <a:cs typeface="Times New Roman" pitchFamily="18" charset="0"/>
            </a:endParaRPr>
          </a:p>
          <a:p>
            <a:pPr marL="171450" lvl="1" indent="0" algn="ctr" defTabSz="914400">
              <a:buNone/>
            </a:pPr>
            <a:endParaRPr lang="fr-BE" sz="11500" b="1" kern="0" dirty="0">
              <a:solidFill>
                <a:srgbClr val="3A6DAC"/>
              </a:solidFill>
              <a:latin typeface="Times New Roman" pitchFamily="18" charset="0"/>
              <a:ea typeface="ＭＳ Ｐゴシック" charset="0"/>
              <a:cs typeface="Times New Roman" pitchFamily="18" charset="0"/>
            </a:endParaRPr>
          </a:p>
          <a:p>
            <a:pPr marL="171450" lvl="1" indent="0" algn="ctr" defTabSz="914400">
              <a:buNone/>
            </a:pPr>
            <a:endParaRPr lang="fr-BE" sz="11500" b="1" kern="0" dirty="0">
              <a:solidFill>
                <a:srgbClr val="3A6DAC"/>
              </a:solidFill>
              <a:latin typeface="Times New Roman" pitchFamily="18" charset="0"/>
              <a:ea typeface="ＭＳ Ｐゴシック" charset="0"/>
              <a:cs typeface="Times New Roman" pitchFamily="18" charset="0"/>
            </a:endParaRPr>
          </a:p>
          <a:p>
            <a:pPr marL="171450" lvl="1" indent="0" algn="ctr" defTabSz="914400">
              <a:buNone/>
            </a:pPr>
            <a:endParaRPr lang="fr-BE" sz="11500" b="1" kern="0" dirty="0">
              <a:solidFill>
                <a:srgbClr val="3A6DAC"/>
              </a:solidFill>
              <a:latin typeface="Times New Roman" pitchFamily="18" charset="0"/>
              <a:ea typeface="ＭＳ Ｐゴシック" charset="0"/>
              <a:cs typeface="Times New Roman" pitchFamily="18" charset="0"/>
            </a:endParaRPr>
          </a:p>
          <a:p>
            <a:pPr marL="457200" lvl="1" indent="0" algn="just">
              <a:buNone/>
            </a:pPr>
            <a:endParaRPr lang="fr-BE" sz="11200" kern="0" dirty="0">
              <a:solidFill>
                <a:srgbClr val="3A6DAC"/>
              </a:solidFill>
              <a:latin typeface="Times New Roman" pitchFamily="18" charset="0"/>
              <a:cs typeface="Times New Roman" pitchFamily="18" charset="0"/>
            </a:endParaRPr>
          </a:p>
          <a:p>
            <a:pPr marL="457200" lvl="1" indent="0" algn="just">
              <a:buNone/>
            </a:pPr>
            <a:endParaRPr lang="fr-BE" sz="11200" kern="0" dirty="0">
              <a:solidFill>
                <a:srgbClr val="3A6DAC"/>
              </a:solidFill>
              <a:latin typeface="Times New Roman" pitchFamily="18" charset="0"/>
              <a:ea typeface="ＭＳ Ｐゴシック" charset="0"/>
              <a:cs typeface="Times New Roman" pitchFamily="18" charset="0"/>
            </a:endParaRPr>
          </a:p>
          <a:p>
            <a:pPr marL="0" indent="0" algn="just">
              <a:buNone/>
            </a:pPr>
            <a:endParaRPr lang="en-US" sz="10080" kern="0" dirty="0">
              <a:solidFill>
                <a:srgbClr val="3A6DAC"/>
              </a:solidFill>
              <a:latin typeface="Times New Roman" pitchFamily="18" charset="0"/>
              <a:cs typeface="Times New Roman" pitchFamily="18" charset="0"/>
            </a:endParaRPr>
          </a:p>
        </p:txBody>
      </p:sp>
      <p:pic>
        <p:nvPicPr>
          <p:cNvPr id="7" name="Picture 4" descr="Accueil - Les 12 Travaux d'Hercule">
            <a:extLst>
              <a:ext uri="{FF2B5EF4-FFF2-40B4-BE49-F238E27FC236}">
                <a16:creationId xmlns:a16="http://schemas.microsoft.com/office/drawing/2014/main" id="{01EECCA4-A0FA-D24F-9807-828CFBE91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702" y="15979430"/>
            <a:ext cx="29262231" cy="17323241"/>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que 3" descr="OMG contour">
            <a:extLst>
              <a:ext uri="{FF2B5EF4-FFF2-40B4-BE49-F238E27FC236}">
                <a16:creationId xmlns:a16="http://schemas.microsoft.com/office/drawing/2014/main" id="{C1060804-7480-A549-A238-33CC1138A8E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0504244" y="11696699"/>
            <a:ext cx="22603691" cy="22603691"/>
          </a:xfrm>
          <a:prstGeom prst="rect">
            <a:avLst/>
          </a:prstGeom>
        </p:spPr>
      </p:pic>
    </p:spTree>
    <p:extLst>
      <p:ext uri="{BB962C8B-B14F-4D97-AF65-F5344CB8AC3E}">
        <p14:creationId xmlns:p14="http://schemas.microsoft.com/office/powerpoint/2010/main" val="2889828281"/>
      </p:ext>
    </p:extLst>
  </p:cSld>
  <p:clrMapOvr>
    <a:masterClrMapping/>
  </p:clrMapOvr>
  <mc:AlternateContent xmlns:mc="http://schemas.openxmlformats.org/markup-compatibility/2006" xmlns:p14="http://schemas.microsoft.com/office/powerpoint/2010/main">
    <mc:Choice Requires="p14">
      <p:transition spd="slow" p14:dur="2000" advTm="71613"/>
    </mc:Choice>
    <mc:Fallback xmlns="">
      <p:transition spd="slow" advTm="7161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4E5A84-83D9-F340-B58A-03AD05FA81E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5F07960-CF41-E348-B513-5F9C11D5BEC1}"/>
              </a:ext>
            </a:extLst>
          </p:cNvPr>
          <p:cNvSpPr>
            <a:spLocks noGrp="1"/>
          </p:cNvSpPr>
          <p:nvPr>
            <p:ph idx="1"/>
          </p:nvPr>
        </p:nvSpPr>
        <p:spPr/>
        <p:txBody>
          <a:bodyPr/>
          <a:lstStyle/>
          <a:p>
            <a:endParaRPr lang="fr-FR"/>
          </a:p>
        </p:txBody>
      </p:sp>
      <p:pic>
        <p:nvPicPr>
          <p:cNvPr id="6" name="Image 5">
            <a:extLst>
              <a:ext uri="{FF2B5EF4-FFF2-40B4-BE49-F238E27FC236}">
                <a16:creationId xmlns:a16="http://schemas.microsoft.com/office/drawing/2014/main" id="{E4D07861-36B9-8848-B50C-B4F871656AD9}"/>
              </a:ext>
            </a:extLst>
          </p:cNvPr>
          <p:cNvPicPr>
            <a:picLocks noChangeAspect="1"/>
          </p:cNvPicPr>
          <p:nvPr/>
        </p:nvPicPr>
        <p:blipFill rotWithShape="1">
          <a:blip r:embed="rId5"/>
          <a:srcRect l="7448" t="25842" r="61326" b="26559"/>
          <a:stretch/>
        </p:blipFill>
        <p:spPr>
          <a:xfrm>
            <a:off x="995085" y="630339"/>
            <a:ext cx="47620591" cy="21776907"/>
          </a:xfrm>
          <a:prstGeom prst="rect">
            <a:avLst/>
          </a:prstGeom>
        </p:spPr>
      </p:pic>
      <p:pic>
        <p:nvPicPr>
          <p:cNvPr id="7" name="Image 6">
            <a:extLst>
              <a:ext uri="{FF2B5EF4-FFF2-40B4-BE49-F238E27FC236}">
                <a16:creationId xmlns:a16="http://schemas.microsoft.com/office/drawing/2014/main" id="{F65C2197-6277-8F47-B64B-AD54232246CB}"/>
              </a:ext>
            </a:extLst>
          </p:cNvPr>
          <p:cNvPicPr>
            <a:picLocks noChangeAspect="1"/>
          </p:cNvPicPr>
          <p:nvPr/>
        </p:nvPicPr>
        <p:blipFill rotWithShape="1">
          <a:blip r:embed="rId6"/>
          <a:srcRect l="9599" t="11792" r="62358" b="24839"/>
          <a:stretch/>
        </p:blipFill>
        <p:spPr>
          <a:xfrm>
            <a:off x="11912370" y="8595153"/>
            <a:ext cx="33410743" cy="22649615"/>
          </a:xfrm>
          <a:prstGeom prst="rect">
            <a:avLst/>
          </a:prstGeom>
        </p:spPr>
      </p:pic>
      <p:pic>
        <p:nvPicPr>
          <p:cNvPr id="15" name="Espace réservé du contenu 5">
            <a:extLst>
              <a:ext uri="{FF2B5EF4-FFF2-40B4-BE49-F238E27FC236}">
                <a16:creationId xmlns:a16="http://schemas.microsoft.com/office/drawing/2014/main" id="{FD7758A3-CA60-1042-8933-39D68741FD23}"/>
              </a:ext>
            </a:extLst>
          </p:cNvPr>
          <p:cNvPicPr>
            <a:picLocks noChangeAspect="1"/>
          </p:cNvPicPr>
          <p:nvPr/>
        </p:nvPicPr>
        <p:blipFill rotWithShape="1">
          <a:blip r:embed="rId7"/>
          <a:srcRect l="7229" t="27674" r="82896" b="51894"/>
          <a:stretch/>
        </p:blipFill>
        <p:spPr>
          <a:xfrm>
            <a:off x="2590724" y="25255448"/>
            <a:ext cx="19298920" cy="11978640"/>
          </a:xfrm>
          <a:prstGeom prst="rect">
            <a:avLst/>
          </a:prstGeom>
        </p:spPr>
      </p:pic>
      <p:pic>
        <p:nvPicPr>
          <p:cNvPr id="8" name="Audio 1">
            <a:hlinkClick r:id="" action="ppaction://media"/>
            <a:extLst>
              <a:ext uri="{FF2B5EF4-FFF2-40B4-BE49-F238E27FC236}">
                <a16:creationId xmlns:a16="http://schemas.microsoft.com/office/drawing/2014/main" id="{F3652A36-DF31-3648-A117-628DCA7354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503138" y="40444738"/>
            <a:ext cx="487362" cy="479418"/>
          </a:xfrm>
          <a:prstGeom prst="rect">
            <a:avLst/>
          </a:prstGeom>
        </p:spPr>
      </p:pic>
      <p:sp>
        <p:nvSpPr>
          <p:cNvPr id="9" name="Rectangle : coins arrondis 8">
            <a:extLst>
              <a:ext uri="{FF2B5EF4-FFF2-40B4-BE49-F238E27FC236}">
                <a16:creationId xmlns:a16="http://schemas.microsoft.com/office/drawing/2014/main" id="{85FCCB4E-4B46-6B4C-B564-6576D9287E89}"/>
              </a:ext>
            </a:extLst>
          </p:cNvPr>
          <p:cNvSpPr/>
          <p:nvPr/>
        </p:nvSpPr>
        <p:spPr>
          <a:xfrm>
            <a:off x="38042158" y="31542852"/>
            <a:ext cx="12169157" cy="6190974"/>
          </a:xfrm>
          <a:prstGeom prst="roundRect">
            <a:avLst/>
          </a:prstGeom>
          <a:solidFill>
            <a:srgbClr val="AFF6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pic>
        <p:nvPicPr>
          <p:cNvPr id="10" name="Graphique 9" descr="Contrat avec un remplissage uni">
            <a:extLst>
              <a:ext uri="{FF2B5EF4-FFF2-40B4-BE49-F238E27FC236}">
                <a16:creationId xmlns:a16="http://schemas.microsoft.com/office/drawing/2014/main" id="{97C0C028-2F3A-064D-B263-A8B0AD3277BB}"/>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4298900" y="31972554"/>
            <a:ext cx="5236878" cy="5236878"/>
          </a:xfrm>
          <a:prstGeom prst="rect">
            <a:avLst/>
          </a:prstGeom>
        </p:spPr>
      </p:pic>
      <p:sp>
        <p:nvSpPr>
          <p:cNvPr id="11" name="ZoneTexte 10">
            <a:extLst>
              <a:ext uri="{FF2B5EF4-FFF2-40B4-BE49-F238E27FC236}">
                <a16:creationId xmlns:a16="http://schemas.microsoft.com/office/drawing/2014/main" id="{63C31406-251A-3244-84C9-C83F62FF595B}"/>
              </a:ext>
            </a:extLst>
          </p:cNvPr>
          <p:cNvSpPr txBox="1"/>
          <p:nvPr/>
        </p:nvSpPr>
        <p:spPr>
          <a:xfrm>
            <a:off x="39646061" y="33664942"/>
            <a:ext cx="6948704" cy="1976823"/>
          </a:xfrm>
          <a:prstGeom prst="rect">
            <a:avLst/>
          </a:prstGeom>
          <a:noFill/>
        </p:spPr>
        <p:txBody>
          <a:bodyPr wrap="square" rtlCol="0">
            <a:spAutoFit/>
          </a:bodyPr>
          <a:lstStyle/>
          <a:p>
            <a:r>
              <a:rPr lang="fr-FR" dirty="0"/>
              <a:t>Dossier médical informatisé</a:t>
            </a:r>
          </a:p>
        </p:txBody>
      </p:sp>
      <p:pic>
        <p:nvPicPr>
          <p:cNvPr id="12" name="Image 11">
            <a:extLst>
              <a:ext uri="{FF2B5EF4-FFF2-40B4-BE49-F238E27FC236}">
                <a16:creationId xmlns:a16="http://schemas.microsoft.com/office/drawing/2014/main" id="{78EE08B1-E900-E34C-A05C-1B6C4C27EC74}"/>
              </a:ext>
            </a:extLst>
          </p:cNvPr>
          <p:cNvPicPr>
            <a:picLocks noChangeAspect="1"/>
          </p:cNvPicPr>
          <p:nvPr/>
        </p:nvPicPr>
        <p:blipFill>
          <a:blip r:embed="rId11"/>
          <a:stretch>
            <a:fillRect/>
          </a:stretch>
        </p:blipFill>
        <p:spPr>
          <a:xfrm>
            <a:off x="45779908" y="34868204"/>
            <a:ext cx="1422400" cy="1422400"/>
          </a:xfrm>
          <a:prstGeom prst="rect">
            <a:avLst/>
          </a:prstGeom>
        </p:spPr>
      </p:pic>
      <p:pic>
        <p:nvPicPr>
          <p:cNvPr id="13" name="Picture 12">
            <a:extLst>
              <a:ext uri="{FF2B5EF4-FFF2-40B4-BE49-F238E27FC236}">
                <a16:creationId xmlns:a16="http://schemas.microsoft.com/office/drawing/2014/main" id="{439523F5-799E-504C-8D26-82FAD16B58C7}"/>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0940" t="44054" r="30354" b="35699"/>
          <a:stretch>
            <a:fillRect/>
          </a:stretch>
        </p:blipFill>
        <p:spPr bwMode="auto">
          <a:xfrm>
            <a:off x="40225993" y="36187767"/>
            <a:ext cx="3220445" cy="1345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0">
            <a:extLst>
              <a:ext uri="{FF2B5EF4-FFF2-40B4-BE49-F238E27FC236}">
                <a16:creationId xmlns:a16="http://schemas.microsoft.com/office/drawing/2014/main" id="{F2EA6C58-14B7-3B47-AC6E-9D7453D74146}"/>
              </a:ext>
            </a:extLst>
          </p:cNvPr>
          <p:cNvPicPr>
            <a:picLocks noChangeAspect="1"/>
          </p:cNvPicPr>
          <p:nvPr/>
        </p:nvPicPr>
        <p:blipFill>
          <a:blip r:embed="rId13"/>
          <a:stretch>
            <a:fillRect/>
          </a:stretch>
        </p:blipFill>
        <p:spPr>
          <a:xfrm>
            <a:off x="35565199" y="33067925"/>
            <a:ext cx="3642303" cy="3642303"/>
          </a:xfrm>
          <a:prstGeom prst="rect">
            <a:avLst/>
          </a:prstGeom>
        </p:spPr>
      </p:pic>
    </p:spTree>
    <p:extLst>
      <p:ext uri="{BB962C8B-B14F-4D97-AF65-F5344CB8AC3E}">
        <p14:creationId xmlns:p14="http://schemas.microsoft.com/office/powerpoint/2010/main" val="712305235"/>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87A82-6B58-4F49-A7C4-8A279B8B5134}"/>
              </a:ext>
            </a:extLst>
          </p:cNvPr>
          <p:cNvSpPr>
            <a:spLocks noGrp="1"/>
          </p:cNvSpPr>
          <p:nvPr>
            <p:ph type="title"/>
          </p:nvPr>
        </p:nvSpPr>
        <p:spPr>
          <a:xfrm>
            <a:off x="4320540" y="1066805"/>
            <a:ext cx="12121515" cy="13921734"/>
          </a:xfrm>
          <a:noFill/>
        </p:spPr>
        <p:txBody>
          <a:bodyPr vert="horz" lIns="91440" tIns="45720" rIns="91440" bIns="45720" rtlCol="0" anchor="ctr">
            <a:normAutofit/>
          </a:bodyPr>
          <a:lstStyle/>
          <a:p>
            <a:pPr algn="ctr" defTabSz="914400"/>
            <a:r>
              <a:rPr lang="nl-BE" sz="17600">
                <a:solidFill>
                  <a:schemeClr val="bg1"/>
                </a:solidFill>
                <a:latin typeface="Times New Roman" pitchFamily="18" charset="0"/>
                <a:cs typeface="Times New Roman" pitchFamily="18" charset="0"/>
              </a:rPr>
              <a:t>Cas n°1</a:t>
            </a:r>
            <a:endParaRPr lang="en-US" sz="17600">
              <a:solidFill>
                <a:schemeClr val="bg1"/>
              </a:solidFill>
            </a:endParaRPr>
          </a:p>
        </p:txBody>
      </p:sp>
      <p:sp>
        <p:nvSpPr>
          <p:cNvPr id="13" name="Rectangle : coins arrondis 10">
            <a:extLst>
              <a:ext uri="{FF2B5EF4-FFF2-40B4-BE49-F238E27FC236}">
                <a16:creationId xmlns:a16="http://schemas.microsoft.com/office/drawing/2014/main" id="{0BD1924B-10BE-DA4E-96F5-EF414412F87F}"/>
              </a:ext>
            </a:extLst>
          </p:cNvPr>
          <p:cNvSpPr/>
          <p:nvPr/>
        </p:nvSpPr>
        <p:spPr>
          <a:xfrm>
            <a:off x="1258059" y="6546520"/>
            <a:ext cx="47904388" cy="16869742"/>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14" name="Rectangle 3">
            <a:extLst>
              <a:ext uri="{FF2B5EF4-FFF2-40B4-BE49-F238E27FC236}">
                <a16:creationId xmlns:a16="http://schemas.microsoft.com/office/drawing/2014/main" id="{71A2819C-8BFF-4D48-B416-A2641E1A2E17}"/>
              </a:ext>
            </a:extLst>
          </p:cNvPr>
          <p:cNvSpPr txBox="1">
            <a:spLocks noChangeArrowheads="1"/>
          </p:cNvSpPr>
          <p:nvPr/>
        </p:nvSpPr>
        <p:spPr bwMode="auto">
          <a:xfrm>
            <a:off x="2822538" y="7404413"/>
            <a:ext cx="46824004" cy="183063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None/>
            </a:pPr>
            <a:r>
              <a:rPr lang="nl-BE" sz="16100" b="1" kern="0" dirty="0">
                <a:solidFill>
                  <a:schemeClr val="bg1"/>
                </a:solidFill>
                <a:latin typeface="Times New Roman" pitchFamily="18" charset="0"/>
                <a:cs typeface="Times New Roman" pitchFamily="18" charset="0"/>
              </a:rPr>
              <a:t>Homme, 24 ans</a:t>
            </a:r>
          </a:p>
          <a:p>
            <a:pPr lvl="1"/>
            <a:r>
              <a:rPr lang="nl-BE" sz="9600" b="1" kern="0" dirty="0" err="1">
                <a:solidFill>
                  <a:schemeClr val="bg1"/>
                </a:solidFill>
                <a:latin typeface="Times New Roman" pitchFamily="18" charset="0"/>
                <a:cs typeface="Times New Roman" pitchFamily="18" charset="0"/>
              </a:rPr>
              <a:t>Pâtes</a:t>
            </a:r>
            <a:r>
              <a:rPr lang="nl-BE" sz="9600" b="1" kern="0" dirty="0">
                <a:solidFill>
                  <a:schemeClr val="bg1"/>
                </a:solidFill>
                <a:latin typeface="Times New Roman" pitchFamily="18" charset="0"/>
                <a:cs typeface="Times New Roman" pitchFamily="18" charset="0"/>
              </a:rPr>
              <a:t> </a:t>
            </a:r>
            <a:r>
              <a:rPr lang="nl-BE" sz="9600" b="1" kern="0" dirty="0" err="1">
                <a:solidFill>
                  <a:schemeClr val="bg1"/>
                </a:solidFill>
                <a:latin typeface="Times New Roman" pitchFamily="18" charset="0"/>
                <a:cs typeface="Times New Roman" pitchFamily="18" charset="0"/>
              </a:rPr>
              <a:t>aux</a:t>
            </a:r>
            <a:r>
              <a:rPr lang="nl-BE" sz="9600" b="1" kern="0" dirty="0">
                <a:solidFill>
                  <a:schemeClr val="bg1"/>
                </a:solidFill>
                <a:latin typeface="Times New Roman" pitchFamily="18" charset="0"/>
                <a:cs typeface="Times New Roman" pitchFamily="18" charset="0"/>
              </a:rPr>
              <a:t> </a:t>
            </a:r>
            <a:r>
              <a:rPr lang="nl-BE" sz="9600" b="1" kern="0" dirty="0" err="1">
                <a:solidFill>
                  <a:schemeClr val="bg1"/>
                </a:solidFill>
                <a:latin typeface="Times New Roman" pitchFamily="18" charset="0"/>
                <a:cs typeface="Times New Roman" pitchFamily="18" charset="0"/>
              </a:rPr>
              <a:t>scampis</a:t>
            </a:r>
            <a:r>
              <a:rPr lang="nl-BE" sz="9600" b="1" kern="0" dirty="0">
                <a:solidFill>
                  <a:schemeClr val="bg1"/>
                </a:solidFill>
                <a:latin typeface="Times New Roman" pitchFamily="18" charset="0"/>
                <a:cs typeface="Times New Roman" pitchFamily="18" charset="0"/>
              </a:rPr>
              <a:t> </a:t>
            </a:r>
            <a:r>
              <a:rPr lang="nl-BE" sz="9600" b="1" kern="0" dirty="0" err="1">
                <a:solidFill>
                  <a:schemeClr val="bg1"/>
                </a:solidFill>
                <a:latin typeface="Times New Roman" pitchFamily="18" charset="0"/>
                <a:cs typeface="Times New Roman" pitchFamily="18" charset="0"/>
              </a:rPr>
              <a:t>puis</a:t>
            </a:r>
            <a:r>
              <a:rPr lang="nl-BE" sz="9600" b="1" kern="0" dirty="0">
                <a:solidFill>
                  <a:schemeClr val="bg1"/>
                </a:solidFill>
                <a:latin typeface="Times New Roman" pitchFamily="18" charset="0"/>
                <a:cs typeface="Times New Roman" pitchFamily="18" charset="0"/>
              </a:rPr>
              <a:t> </a:t>
            </a:r>
            <a:r>
              <a:rPr lang="nl-BE" sz="9600" b="1" kern="0" dirty="0" err="1">
                <a:solidFill>
                  <a:schemeClr val="bg1"/>
                </a:solidFill>
                <a:latin typeface="Times New Roman" pitchFamily="18" charset="0"/>
                <a:cs typeface="Times New Roman" pitchFamily="18" charset="0"/>
              </a:rPr>
              <a:t>football</a:t>
            </a:r>
            <a:r>
              <a:rPr lang="nl-BE" sz="9600" b="1" kern="0" dirty="0">
                <a:solidFill>
                  <a:schemeClr val="bg1"/>
                </a:solidFill>
                <a:latin typeface="Times New Roman" pitchFamily="18" charset="0"/>
                <a:cs typeface="Times New Roman" pitchFamily="18" charset="0"/>
              </a:rPr>
              <a:t>.</a:t>
            </a:r>
            <a:endParaRPr lang="fr-BE" sz="17400" b="1" kern="0" dirty="0">
              <a:solidFill>
                <a:schemeClr val="bg1"/>
              </a:solidFill>
              <a:latin typeface="Times New Roman" pitchFamily="18" charset="0"/>
              <a:cs typeface="Times New Roman" pitchFamily="18" charset="0"/>
            </a:endParaRPr>
          </a:p>
          <a:p>
            <a:pPr lvl="1"/>
            <a:r>
              <a:rPr lang="nl-BE" sz="9600" b="1" kern="0" dirty="0">
                <a:solidFill>
                  <a:schemeClr val="bg1"/>
                </a:solidFill>
                <a:latin typeface="Times New Roman" pitchFamily="18" charset="0"/>
                <a:cs typeface="Times New Roman" pitchFamily="18" charset="0"/>
              </a:rPr>
              <a:t> Piqûre de guêpe pendant le jeu,</a:t>
            </a:r>
          </a:p>
          <a:p>
            <a:pPr lvl="1"/>
            <a:r>
              <a:rPr lang="nl-BE" sz="9600" b="1" kern="0" dirty="0">
                <a:solidFill>
                  <a:schemeClr val="bg1"/>
                </a:solidFill>
                <a:latin typeface="Times New Roman" pitchFamily="18" charset="0"/>
                <a:cs typeface="Times New Roman" pitchFamily="18" charset="0"/>
              </a:rPr>
              <a:t> </a:t>
            </a:r>
            <a:r>
              <a:rPr lang="nl-BE" sz="9600" b="1" kern="0" dirty="0" err="1">
                <a:solidFill>
                  <a:schemeClr val="bg1"/>
                </a:solidFill>
                <a:latin typeface="Times New Roman" pitchFamily="18" charset="0"/>
                <a:cs typeface="Times New Roman" pitchFamily="18" charset="0"/>
              </a:rPr>
              <a:t>Symptômes</a:t>
            </a:r>
            <a:r>
              <a:rPr lang="nl-BE" sz="9600" b="1" kern="0" dirty="0">
                <a:solidFill>
                  <a:schemeClr val="bg1"/>
                </a:solidFill>
                <a:latin typeface="Times New Roman" pitchFamily="18" charset="0"/>
                <a:cs typeface="Times New Roman" pitchFamily="18" charset="0"/>
              </a:rPr>
              <a:t> 5 minutes + </a:t>
            </a:r>
            <a:r>
              <a:rPr lang="nl-BE" sz="9600" b="1" kern="0" dirty="0" err="1">
                <a:solidFill>
                  <a:schemeClr val="bg1"/>
                </a:solidFill>
                <a:latin typeface="Times New Roman" pitchFamily="18" charset="0"/>
                <a:cs typeface="Times New Roman" pitchFamily="18" charset="0"/>
              </a:rPr>
              <a:t>tard</a:t>
            </a:r>
            <a:r>
              <a:rPr lang="nl-BE" sz="9600" b="1" kern="0" dirty="0">
                <a:solidFill>
                  <a:schemeClr val="bg1"/>
                </a:solidFill>
                <a:latin typeface="Times New Roman" pitchFamily="18" charset="0"/>
                <a:cs typeface="Times New Roman" pitchFamily="18" charset="0"/>
              </a:rPr>
              <a:t> :</a:t>
            </a:r>
            <a:endParaRPr lang="nl-BE" sz="25200" b="1" kern="0" dirty="0">
              <a:solidFill>
                <a:schemeClr val="bg1"/>
              </a:solidFill>
              <a:latin typeface="Times New Roman" pitchFamily="18" charset="0"/>
              <a:cs typeface="Times New Roman" pitchFamily="18" charset="0"/>
            </a:endParaRPr>
          </a:p>
          <a:p>
            <a:pPr lvl="5"/>
            <a:r>
              <a:rPr lang="nl-BE" sz="8800" b="1" kern="0" dirty="0">
                <a:solidFill>
                  <a:schemeClr val="bg1"/>
                </a:solidFill>
                <a:latin typeface="Times New Roman" pitchFamily="18" charset="0"/>
                <a:cs typeface="Times New Roman" pitchFamily="18" charset="0"/>
              </a:rPr>
              <a:t>  </a:t>
            </a:r>
            <a:r>
              <a:rPr lang="nl-BE" sz="8800" b="1" kern="0" dirty="0" err="1">
                <a:solidFill>
                  <a:schemeClr val="bg1"/>
                </a:solidFill>
                <a:latin typeface="Times New Roman" pitchFamily="18" charset="0"/>
                <a:cs typeface="Times New Roman" pitchFamily="18" charset="0"/>
              </a:rPr>
              <a:t>prurit</a:t>
            </a:r>
            <a:r>
              <a:rPr lang="nl-BE" sz="8800" b="1" kern="0" dirty="0">
                <a:solidFill>
                  <a:schemeClr val="bg1"/>
                </a:solidFill>
                <a:latin typeface="Times New Roman" pitchFamily="18" charset="0"/>
                <a:cs typeface="Times New Roman" pitchFamily="18" charset="0"/>
              </a:rPr>
              <a:t> </a:t>
            </a:r>
            <a:r>
              <a:rPr lang="nl-BE" sz="8800" b="1" kern="0" dirty="0" err="1">
                <a:solidFill>
                  <a:schemeClr val="bg1"/>
                </a:solidFill>
                <a:latin typeface="Times New Roman" pitchFamily="18" charset="0"/>
                <a:cs typeface="Times New Roman" pitchFamily="18" charset="0"/>
              </a:rPr>
              <a:t>généralisé</a:t>
            </a:r>
            <a:r>
              <a:rPr lang="nl-BE" sz="8800" b="1" kern="0" dirty="0">
                <a:solidFill>
                  <a:schemeClr val="bg1"/>
                </a:solidFill>
                <a:latin typeface="Times New Roman" pitchFamily="18" charset="0"/>
                <a:cs typeface="Times New Roman" pitchFamily="18" charset="0"/>
              </a:rPr>
              <a:t>, </a:t>
            </a:r>
            <a:r>
              <a:rPr lang="nl-BE" sz="8800" b="1" kern="0" dirty="0" err="1">
                <a:solidFill>
                  <a:schemeClr val="bg1"/>
                </a:solidFill>
                <a:latin typeface="Times New Roman" pitchFamily="18" charset="0"/>
                <a:cs typeface="Times New Roman" pitchFamily="18" charset="0"/>
              </a:rPr>
              <a:t>urticaire</a:t>
            </a:r>
            <a:r>
              <a:rPr lang="nl-BE" sz="8800" b="1" kern="0" dirty="0">
                <a:solidFill>
                  <a:schemeClr val="bg1"/>
                </a:solidFill>
                <a:latin typeface="Times New Roman" pitchFamily="18" charset="0"/>
                <a:cs typeface="Times New Roman" pitchFamily="18" charset="0"/>
              </a:rPr>
              <a:t>, </a:t>
            </a:r>
            <a:r>
              <a:rPr lang="nl-BE" sz="8800" b="1" kern="0" dirty="0" err="1">
                <a:solidFill>
                  <a:schemeClr val="bg1"/>
                </a:solidFill>
                <a:latin typeface="Times New Roman" pitchFamily="18" charset="0"/>
                <a:cs typeface="Times New Roman" pitchFamily="18" charset="0"/>
              </a:rPr>
              <a:t>puis</a:t>
            </a:r>
            <a:r>
              <a:rPr lang="nl-BE" sz="8800" b="1" kern="0" dirty="0">
                <a:solidFill>
                  <a:schemeClr val="bg1"/>
                </a:solidFill>
                <a:latin typeface="Times New Roman" pitchFamily="18" charset="0"/>
                <a:cs typeface="Times New Roman" pitchFamily="18" charset="0"/>
              </a:rPr>
              <a:t> </a:t>
            </a:r>
            <a:r>
              <a:rPr lang="nl-BE" sz="8800" b="1" kern="0" dirty="0" err="1">
                <a:solidFill>
                  <a:schemeClr val="bg1"/>
                </a:solidFill>
                <a:latin typeface="Times New Roman" pitchFamily="18" charset="0"/>
                <a:cs typeface="Times New Roman" pitchFamily="18" charset="0"/>
              </a:rPr>
              <a:t>rapidement</a:t>
            </a:r>
            <a:r>
              <a:rPr lang="nl-BE" sz="8800" b="1" kern="0" dirty="0">
                <a:solidFill>
                  <a:schemeClr val="bg1"/>
                </a:solidFill>
                <a:latin typeface="Times New Roman" pitchFamily="18" charset="0"/>
                <a:cs typeface="Times New Roman" pitchFamily="18" charset="0"/>
              </a:rPr>
              <a:t> </a:t>
            </a:r>
            <a:r>
              <a:rPr lang="nl-BE" sz="8800" b="1" kern="0" dirty="0" err="1">
                <a:solidFill>
                  <a:schemeClr val="bg1"/>
                </a:solidFill>
                <a:latin typeface="Times New Roman" pitchFamily="18" charset="0"/>
                <a:cs typeface="Times New Roman" pitchFamily="18" charset="0"/>
              </a:rPr>
              <a:t>difficultés</a:t>
            </a:r>
            <a:r>
              <a:rPr lang="nl-BE" sz="8800" b="1" kern="0" dirty="0">
                <a:solidFill>
                  <a:schemeClr val="bg1"/>
                </a:solidFill>
                <a:latin typeface="Times New Roman" pitchFamily="18" charset="0"/>
                <a:cs typeface="Times New Roman" pitchFamily="18" charset="0"/>
              </a:rPr>
              <a:t> </a:t>
            </a:r>
            <a:r>
              <a:rPr lang="nl-BE" sz="8800" b="1" kern="0" dirty="0" err="1">
                <a:solidFill>
                  <a:schemeClr val="bg1"/>
                </a:solidFill>
                <a:latin typeface="Times New Roman" pitchFamily="18" charset="0"/>
                <a:cs typeface="Times New Roman" pitchFamily="18" charset="0"/>
              </a:rPr>
              <a:t>respiratoires</a:t>
            </a:r>
            <a:r>
              <a:rPr lang="nl-BE" sz="8800" b="1" kern="0" dirty="0">
                <a:solidFill>
                  <a:schemeClr val="bg1"/>
                </a:solidFill>
                <a:latin typeface="Times New Roman" pitchFamily="18" charset="0"/>
                <a:cs typeface="Times New Roman" pitchFamily="18" charset="0"/>
              </a:rPr>
              <a:t>.</a:t>
            </a:r>
          </a:p>
          <a:p>
            <a:r>
              <a:rPr lang="nl-BE" sz="14500" b="1" kern="0" dirty="0" err="1">
                <a:solidFill>
                  <a:schemeClr val="bg1"/>
                </a:solidFill>
                <a:latin typeface="Times New Roman" pitchFamily="18" charset="0"/>
                <a:cs typeface="Times New Roman" pitchFamily="18" charset="0"/>
              </a:rPr>
              <a:t>Admission</a:t>
            </a:r>
            <a:r>
              <a:rPr lang="nl-BE" sz="14500" b="1" kern="0" dirty="0">
                <a:solidFill>
                  <a:schemeClr val="bg1"/>
                </a:solidFill>
                <a:latin typeface="Times New Roman" pitchFamily="18" charset="0"/>
                <a:cs typeface="Times New Roman" pitchFamily="18" charset="0"/>
              </a:rPr>
              <a:t> aux urgences. </a:t>
            </a:r>
          </a:p>
          <a:p>
            <a:pPr lvl="1"/>
            <a:r>
              <a:rPr lang="nl-BE" sz="9600" b="1" kern="0" dirty="0" err="1">
                <a:solidFill>
                  <a:schemeClr val="bg1"/>
                </a:solidFill>
                <a:latin typeface="Times New Roman" pitchFamily="18" charset="0"/>
                <a:cs typeface="Times New Roman" pitchFamily="18" charset="0"/>
              </a:rPr>
              <a:t>Résolution</a:t>
            </a:r>
            <a:r>
              <a:rPr lang="nl-BE" sz="9600" b="1" kern="0" dirty="0">
                <a:solidFill>
                  <a:schemeClr val="bg1"/>
                </a:solidFill>
                <a:latin typeface="Times New Roman" pitchFamily="18" charset="0"/>
                <a:cs typeface="Times New Roman" pitchFamily="18" charset="0"/>
              </a:rPr>
              <a:t> après Phenergan, </a:t>
            </a:r>
            <a:r>
              <a:rPr lang="nl-BE" sz="9600" b="1" kern="0" dirty="0" err="1">
                <a:solidFill>
                  <a:schemeClr val="bg1"/>
                </a:solidFill>
                <a:latin typeface="Times New Roman" pitchFamily="18" charset="0"/>
                <a:cs typeface="Times New Roman" pitchFamily="18" charset="0"/>
              </a:rPr>
              <a:t>Solumédrol</a:t>
            </a:r>
            <a:r>
              <a:rPr lang="nl-BE" sz="9600" b="1" kern="0" dirty="0">
                <a:solidFill>
                  <a:schemeClr val="bg1"/>
                </a:solidFill>
                <a:latin typeface="Times New Roman" pitchFamily="18" charset="0"/>
                <a:cs typeface="Times New Roman" pitchFamily="18" charset="0"/>
              </a:rPr>
              <a:t> IV, </a:t>
            </a:r>
            <a:r>
              <a:rPr lang="nl-BE" sz="9600" b="1" kern="0" dirty="0" err="1">
                <a:solidFill>
                  <a:schemeClr val="bg1"/>
                </a:solidFill>
                <a:latin typeface="Times New Roman" pitchFamily="18" charset="0"/>
                <a:cs typeface="Times New Roman" pitchFamily="18" charset="0"/>
              </a:rPr>
              <a:t>Aérosols</a:t>
            </a:r>
            <a:r>
              <a:rPr lang="nl-BE" sz="9600" b="1" kern="0" dirty="0">
                <a:solidFill>
                  <a:schemeClr val="bg1"/>
                </a:solidFill>
                <a:latin typeface="Times New Roman" pitchFamily="18" charset="0"/>
                <a:cs typeface="Times New Roman" pitchFamily="18" charset="0"/>
              </a:rPr>
              <a:t> </a:t>
            </a:r>
            <a:r>
              <a:rPr lang="nl-BE" sz="9600" b="1" kern="0" dirty="0" err="1">
                <a:solidFill>
                  <a:schemeClr val="bg1"/>
                </a:solidFill>
                <a:latin typeface="Times New Roman" pitchFamily="18" charset="0"/>
                <a:cs typeface="Times New Roman" pitchFamily="18" charset="0"/>
              </a:rPr>
              <a:t>d'adrénaline</a:t>
            </a:r>
            <a:r>
              <a:rPr lang="nl-BE" sz="9600" b="1" kern="0" dirty="0">
                <a:solidFill>
                  <a:schemeClr val="bg1"/>
                </a:solidFill>
                <a:latin typeface="Times New Roman" pitchFamily="18" charset="0"/>
                <a:cs typeface="Times New Roman" pitchFamily="18" charset="0"/>
              </a:rPr>
              <a:t>.</a:t>
            </a:r>
            <a:endParaRPr lang="nl-BE" sz="25200" b="1" kern="0" dirty="0">
              <a:solidFill>
                <a:schemeClr val="bg1"/>
              </a:solidFill>
              <a:latin typeface="Times New Roman" pitchFamily="18" charset="0"/>
              <a:cs typeface="Times New Roman" pitchFamily="18" charset="0"/>
            </a:endParaRPr>
          </a:p>
          <a:p>
            <a:pPr lvl="1"/>
            <a:endParaRPr lang="fr-BE" sz="17400" b="1" kern="0" dirty="0">
              <a:solidFill>
                <a:schemeClr val="bg1"/>
              </a:solidFill>
              <a:latin typeface="Times New Roman" pitchFamily="18" charset="0"/>
              <a:cs typeface="Times New Roman" pitchFamily="18" charset="0"/>
            </a:endParaRPr>
          </a:p>
          <a:p>
            <a:endParaRPr lang="nl-BE" sz="25200" kern="0" dirty="0">
              <a:solidFill>
                <a:srgbClr val="3A6DAC"/>
              </a:solidFill>
              <a:latin typeface="Times New Roman" pitchFamily="18" charset="0"/>
              <a:cs typeface="Times New Roman" pitchFamily="18" charset="0"/>
            </a:endParaRPr>
          </a:p>
        </p:txBody>
      </p:sp>
      <p:sp>
        <p:nvSpPr>
          <p:cNvPr id="6" name="Rectangle 2"/>
          <p:cNvSpPr txBox="1">
            <a:spLocks noChangeArrowheads="1"/>
          </p:cNvSpPr>
          <p:nvPr/>
        </p:nvSpPr>
        <p:spPr>
          <a:xfrm>
            <a:off x="17212235" y="929831"/>
            <a:ext cx="14791765" cy="380674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algn="ctr"/>
            <a:r>
              <a:rPr lang="fr-BE" sz="13800" b="1" dirty="0">
                <a:solidFill>
                  <a:srgbClr val="005393"/>
                </a:solidFill>
                <a:latin typeface="Times New Roman" pitchFamily="18" charset="0"/>
                <a:cs typeface="Times New Roman" pitchFamily="18" charset="0"/>
              </a:rPr>
              <a:t>Cas clinique</a:t>
            </a:r>
            <a:endParaRPr lang="fr-FR" sz="13800" b="1" dirty="0">
              <a:solidFill>
                <a:srgbClr val="005393"/>
              </a:solidFill>
              <a:latin typeface="Times New Roman" pitchFamily="18" charset="0"/>
              <a:cs typeface="Times New Roman" pitchFamily="18" charset="0"/>
            </a:endParaRPr>
          </a:p>
        </p:txBody>
      </p:sp>
      <p:sp>
        <p:nvSpPr>
          <p:cNvPr id="8" name="Rectangle : coins arrondis 8">
            <a:extLst>
              <a:ext uri="{FF2B5EF4-FFF2-40B4-BE49-F238E27FC236}">
                <a16:creationId xmlns:a16="http://schemas.microsoft.com/office/drawing/2014/main" id="{0D6CBAE6-9CDD-0F48-87A1-72F4AD4B97F0}"/>
              </a:ext>
            </a:extLst>
          </p:cNvPr>
          <p:cNvSpPr/>
          <p:nvPr/>
        </p:nvSpPr>
        <p:spPr>
          <a:xfrm>
            <a:off x="13054932" y="929831"/>
            <a:ext cx="24283068" cy="3806741"/>
          </a:xfrm>
          <a:prstGeom prst="roundRect">
            <a:avLst/>
          </a:prstGeom>
          <a:noFill/>
          <a:ln w="34925"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Tree>
    <p:extLst>
      <p:ext uri="{BB962C8B-B14F-4D97-AF65-F5344CB8AC3E}">
        <p14:creationId xmlns:p14="http://schemas.microsoft.com/office/powerpoint/2010/main" val="3165736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87A82-6B58-4F49-A7C4-8A279B8B5134}"/>
              </a:ext>
            </a:extLst>
          </p:cNvPr>
          <p:cNvSpPr>
            <a:spLocks noGrp="1"/>
          </p:cNvSpPr>
          <p:nvPr>
            <p:ph type="title"/>
          </p:nvPr>
        </p:nvSpPr>
        <p:spPr>
          <a:xfrm>
            <a:off x="4320540" y="1066805"/>
            <a:ext cx="12121515" cy="13921734"/>
          </a:xfrm>
          <a:noFill/>
        </p:spPr>
        <p:txBody>
          <a:bodyPr vert="horz" lIns="91440" tIns="45720" rIns="91440" bIns="45720" rtlCol="0" anchor="ctr">
            <a:normAutofit/>
          </a:bodyPr>
          <a:lstStyle/>
          <a:p>
            <a:pPr algn="ctr" defTabSz="914400"/>
            <a:r>
              <a:rPr lang="nl-BE" sz="17600">
                <a:solidFill>
                  <a:schemeClr val="bg1"/>
                </a:solidFill>
                <a:latin typeface="Times New Roman" pitchFamily="18" charset="0"/>
                <a:cs typeface="Times New Roman" pitchFamily="18" charset="0"/>
              </a:rPr>
              <a:t>Cas n°1</a:t>
            </a:r>
            <a:endParaRPr lang="en-US" sz="17600">
              <a:solidFill>
                <a:schemeClr val="bg1"/>
              </a:solidFill>
            </a:endParaRPr>
          </a:p>
        </p:txBody>
      </p:sp>
      <p:sp>
        <p:nvSpPr>
          <p:cNvPr id="6" name="Rectangle 2"/>
          <p:cNvSpPr txBox="1">
            <a:spLocks noChangeArrowheads="1"/>
          </p:cNvSpPr>
          <p:nvPr/>
        </p:nvSpPr>
        <p:spPr>
          <a:xfrm>
            <a:off x="17212235" y="929831"/>
            <a:ext cx="14791765" cy="380674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algn="ctr"/>
            <a:r>
              <a:rPr lang="fr-BE" sz="13800" b="1" dirty="0">
                <a:solidFill>
                  <a:srgbClr val="005393"/>
                </a:solidFill>
                <a:latin typeface="Times New Roman" pitchFamily="18" charset="0"/>
                <a:cs typeface="Times New Roman" pitchFamily="18" charset="0"/>
              </a:rPr>
              <a:t>Question</a:t>
            </a:r>
            <a:endParaRPr lang="fr-FR" sz="13800" b="1" dirty="0">
              <a:solidFill>
                <a:srgbClr val="005393"/>
              </a:solidFill>
              <a:latin typeface="Times New Roman" pitchFamily="18" charset="0"/>
              <a:cs typeface="Times New Roman" pitchFamily="18" charset="0"/>
            </a:endParaRPr>
          </a:p>
        </p:txBody>
      </p:sp>
      <p:sp>
        <p:nvSpPr>
          <p:cNvPr id="8" name="Rectangle : coins arrondis 8">
            <a:extLst>
              <a:ext uri="{FF2B5EF4-FFF2-40B4-BE49-F238E27FC236}">
                <a16:creationId xmlns:a16="http://schemas.microsoft.com/office/drawing/2014/main" id="{0D6CBAE6-9CDD-0F48-87A1-72F4AD4B97F0}"/>
              </a:ext>
            </a:extLst>
          </p:cNvPr>
          <p:cNvSpPr/>
          <p:nvPr/>
        </p:nvSpPr>
        <p:spPr>
          <a:xfrm>
            <a:off x="13054932" y="929831"/>
            <a:ext cx="24283068" cy="3806741"/>
          </a:xfrm>
          <a:prstGeom prst="roundRect">
            <a:avLst/>
          </a:prstGeom>
          <a:noFill/>
          <a:ln w="34925"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
        <p:nvSpPr>
          <p:cNvPr id="9" name="Rectangle 2"/>
          <p:cNvSpPr txBox="1">
            <a:spLocks noChangeArrowheads="1"/>
          </p:cNvSpPr>
          <p:nvPr/>
        </p:nvSpPr>
        <p:spPr>
          <a:xfrm>
            <a:off x="3520440" y="6858000"/>
            <a:ext cx="44165520" cy="22783800"/>
          </a:xfrm>
          <a:prstGeom prst="rect">
            <a:avLst/>
          </a:prstGeom>
        </p:spPr>
        <p:txBody>
          <a:bodyPr vert="horz" lIns="91440" tIns="45720" rIns="91440" bIns="45720" rtlCol="0" anchor="ctr">
            <a:normAutofit fontScale="92500" lnSpcReduction="20000"/>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BE" sz="13800" b="1" u="sng" dirty="0">
                <a:solidFill>
                  <a:srgbClr val="005393"/>
                </a:solidFill>
                <a:latin typeface="Times New Roman" pitchFamily="18" charset="0"/>
                <a:cs typeface="Times New Roman" pitchFamily="18" charset="0"/>
              </a:rPr>
              <a:t>Que recommandez-vous comme biologie aux urgences ?</a:t>
            </a:r>
          </a:p>
          <a:p>
            <a:pPr algn="ctr"/>
            <a:endParaRPr lang="fr-BE" sz="13800" b="1" dirty="0">
              <a:solidFill>
                <a:srgbClr val="005393"/>
              </a:solidFill>
              <a:latin typeface="Times New Roman" pitchFamily="18" charset="0"/>
              <a:cs typeface="Times New Roman" pitchFamily="18" charset="0"/>
            </a:endParaRPr>
          </a:p>
          <a:p>
            <a:pPr marL="1371600" indent="-1371600">
              <a:buFont typeface="+mj-lt"/>
              <a:buAutoNum type="arabicPeriod"/>
            </a:pPr>
            <a:r>
              <a:rPr lang="fr-BE" sz="13800" b="1" dirty="0">
                <a:solidFill>
                  <a:srgbClr val="005393"/>
                </a:solidFill>
                <a:latin typeface="Times New Roman" pitchFamily="18" charset="0"/>
                <a:cs typeface="Times New Roman" pitchFamily="18" charset="0"/>
              </a:rPr>
              <a:t>Une biologie d’urgence traditionnelle</a:t>
            </a:r>
          </a:p>
          <a:p>
            <a:pPr marL="1371600" indent="-1371600">
              <a:buFont typeface="+mj-lt"/>
              <a:buAutoNum type="arabicPeriod"/>
            </a:pPr>
            <a:endParaRPr lang="fr-BE" sz="13800" b="1" dirty="0">
              <a:solidFill>
                <a:srgbClr val="005393"/>
              </a:solidFill>
              <a:latin typeface="Times New Roman" pitchFamily="18" charset="0"/>
              <a:cs typeface="Times New Roman" pitchFamily="18" charset="0"/>
            </a:endParaRPr>
          </a:p>
          <a:p>
            <a:pPr marL="1371600" indent="-1371600">
              <a:buFont typeface="+mj-lt"/>
              <a:buAutoNum type="arabicPeriod"/>
            </a:pPr>
            <a:r>
              <a:rPr lang="fr-BE" sz="13800" b="1" dirty="0">
                <a:solidFill>
                  <a:srgbClr val="005393"/>
                </a:solidFill>
                <a:latin typeface="Times New Roman" pitchFamily="18" charset="0"/>
                <a:cs typeface="Times New Roman" pitchFamily="18" charset="0"/>
              </a:rPr>
              <a:t>Un dosage de la </a:t>
            </a:r>
            <a:r>
              <a:rPr lang="fr-BE" sz="13800" b="1" dirty="0" err="1">
                <a:solidFill>
                  <a:srgbClr val="005393"/>
                </a:solidFill>
                <a:latin typeface="Times New Roman" pitchFamily="18" charset="0"/>
                <a:cs typeface="Times New Roman" pitchFamily="18" charset="0"/>
              </a:rPr>
              <a:t>tryptase</a:t>
            </a:r>
            <a:r>
              <a:rPr lang="fr-BE" sz="13800" b="1" dirty="0">
                <a:solidFill>
                  <a:srgbClr val="005393"/>
                </a:solidFill>
                <a:latin typeface="Times New Roman" pitchFamily="18" charset="0"/>
                <a:cs typeface="Times New Roman" pitchFamily="18" charset="0"/>
              </a:rPr>
              <a:t> aigue</a:t>
            </a:r>
          </a:p>
          <a:p>
            <a:pPr marL="1371600" indent="-1371600">
              <a:buFont typeface="+mj-lt"/>
              <a:buAutoNum type="arabicPeriod"/>
            </a:pPr>
            <a:endParaRPr lang="fr-BE" sz="13800" b="1" dirty="0">
              <a:solidFill>
                <a:srgbClr val="005393"/>
              </a:solidFill>
              <a:latin typeface="Times New Roman" pitchFamily="18" charset="0"/>
              <a:cs typeface="Times New Roman" pitchFamily="18" charset="0"/>
            </a:endParaRPr>
          </a:p>
          <a:p>
            <a:pPr marL="1371600" indent="-1371600">
              <a:buFont typeface="+mj-lt"/>
              <a:buAutoNum type="arabicPeriod"/>
            </a:pPr>
            <a:r>
              <a:rPr lang="fr-BE" sz="13800" b="1" dirty="0">
                <a:solidFill>
                  <a:srgbClr val="005393"/>
                </a:solidFill>
                <a:latin typeface="Times New Roman" pitchFamily="18" charset="0"/>
                <a:cs typeface="Times New Roman" pitchFamily="18" charset="0"/>
              </a:rPr>
              <a:t>Des IgE spécifiques blé, crustacés, venin de guêpe, si anamnèse possible</a:t>
            </a:r>
          </a:p>
          <a:p>
            <a:pPr marL="1371600" indent="-1371600">
              <a:buFont typeface="+mj-lt"/>
              <a:buAutoNum type="arabicPeriod"/>
            </a:pPr>
            <a:endParaRPr lang="fr-BE" sz="13800" b="1" dirty="0">
              <a:solidFill>
                <a:srgbClr val="005393"/>
              </a:solidFill>
              <a:latin typeface="Times New Roman" pitchFamily="18" charset="0"/>
              <a:cs typeface="Times New Roman" pitchFamily="18" charset="0"/>
            </a:endParaRPr>
          </a:p>
          <a:p>
            <a:pPr marL="1371600" indent="-1371600">
              <a:buFont typeface="+mj-lt"/>
              <a:buAutoNum type="arabicPeriod"/>
            </a:pPr>
            <a:r>
              <a:rPr lang="fr-BE" sz="13800" b="1" dirty="0">
                <a:solidFill>
                  <a:srgbClr val="005393"/>
                </a:solidFill>
                <a:latin typeface="Times New Roman" pitchFamily="18" charset="0"/>
                <a:cs typeface="Times New Roman" pitchFamily="18" charset="0"/>
              </a:rPr>
              <a:t>Le prélèvement doit se faire rapidement mais après stabilisation de l’état du patient</a:t>
            </a:r>
          </a:p>
          <a:p>
            <a:pPr marL="1371600" indent="-1371600">
              <a:buFont typeface="+mj-lt"/>
              <a:buAutoNum type="arabicPeriod"/>
            </a:pPr>
            <a:endParaRPr lang="fr-BE" sz="13800" b="1" dirty="0">
              <a:solidFill>
                <a:srgbClr val="005393"/>
              </a:solidFill>
              <a:latin typeface="Times New Roman" pitchFamily="18" charset="0"/>
              <a:cs typeface="Times New Roman" pitchFamily="18" charset="0"/>
            </a:endParaRPr>
          </a:p>
          <a:p>
            <a:pPr marL="1371600" indent="-1371600">
              <a:buFont typeface="+mj-lt"/>
              <a:buAutoNum type="arabicPeriod"/>
            </a:pPr>
            <a:r>
              <a:rPr lang="fr-BE" sz="13800" b="1" i="1" dirty="0">
                <a:solidFill>
                  <a:srgbClr val="005393"/>
                </a:solidFill>
                <a:latin typeface="Times New Roman" pitchFamily="18" charset="0"/>
                <a:cs typeface="Times New Roman" pitchFamily="18" charset="0"/>
              </a:rPr>
              <a:t>Aucune des propositions</a:t>
            </a:r>
          </a:p>
          <a:p>
            <a:pPr marL="1371600" indent="-1371600">
              <a:buFont typeface="+mj-lt"/>
              <a:buAutoNum type="arabicPeriod"/>
            </a:pPr>
            <a:endParaRPr lang="fr-BE" sz="13800" b="1" i="1" dirty="0">
              <a:solidFill>
                <a:srgbClr val="005393"/>
              </a:solidFill>
              <a:latin typeface="Times New Roman" pitchFamily="18" charset="0"/>
              <a:cs typeface="Times New Roman" pitchFamily="18" charset="0"/>
            </a:endParaRPr>
          </a:p>
          <a:p>
            <a:pPr marL="1371600" indent="-1371600">
              <a:buFont typeface="+mj-lt"/>
              <a:buAutoNum type="arabicPeriod"/>
            </a:pPr>
            <a:r>
              <a:rPr lang="fr-BE" sz="13800" b="1" i="1" dirty="0">
                <a:solidFill>
                  <a:srgbClr val="005393"/>
                </a:solidFill>
                <a:latin typeface="Times New Roman" pitchFamily="18" charset="0"/>
                <a:cs typeface="Times New Roman" pitchFamily="18" charset="0"/>
              </a:rPr>
              <a:t>Toutes les propositions</a:t>
            </a:r>
          </a:p>
        </p:txBody>
      </p:sp>
    </p:spTree>
    <p:extLst>
      <p:ext uri="{BB962C8B-B14F-4D97-AF65-F5344CB8AC3E}">
        <p14:creationId xmlns:p14="http://schemas.microsoft.com/office/powerpoint/2010/main" val="217199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87A82-6B58-4F49-A7C4-8A279B8B5134}"/>
              </a:ext>
            </a:extLst>
          </p:cNvPr>
          <p:cNvSpPr>
            <a:spLocks noGrp="1"/>
          </p:cNvSpPr>
          <p:nvPr>
            <p:ph type="title"/>
          </p:nvPr>
        </p:nvSpPr>
        <p:spPr>
          <a:xfrm>
            <a:off x="4320540" y="1066805"/>
            <a:ext cx="12121515" cy="13921734"/>
          </a:xfrm>
          <a:noFill/>
        </p:spPr>
        <p:txBody>
          <a:bodyPr vert="horz" lIns="91440" tIns="45720" rIns="91440" bIns="45720" rtlCol="0" anchor="ctr">
            <a:normAutofit/>
          </a:bodyPr>
          <a:lstStyle/>
          <a:p>
            <a:pPr algn="ctr" defTabSz="914400"/>
            <a:r>
              <a:rPr lang="nl-BE" sz="17600">
                <a:solidFill>
                  <a:schemeClr val="bg1"/>
                </a:solidFill>
                <a:latin typeface="Times New Roman" pitchFamily="18" charset="0"/>
                <a:cs typeface="Times New Roman" pitchFamily="18" charset="0"/>
              </a:rPr>
              <a:t>Cas n°1</a:t>
            </a:r>
            <a:endParaRPr lang="en-US" sz="17600">
              <a:solidFill>
                <a:schemeClr val="bg1"/>
              </a:solidFill>
            </a:endParaRPr>
          </a:p>
        </p:txBody>
      </p:sp>
      <p:sp>
        <p:nvSpPr>
          <p:cNvPr id="11" name="Rectangle : coins arrondis 10">
            <a:extLst>
              <a:ext uri="{FF2B5EF4-FFF2-40B4-BE49-F238E27FC236}">
                <a16:creationId xmlns:a16="http://schemas.microsoft.com/office/drawing/2014/main" id="{0BD1924B-10BE-DA4E-96F5-EF414412F87F}"/>
              </a:ext>
            </a:extLst>
          </p:cNvPr>
          <p:cNvSpPr/>
          <p:nvPr/>
        </p:nvSpPr>
        <p:spPr>
          <a:xfrm>
            <a:off x="2318464" y="12901431"/>
            <a:ext cx="47338933" cy="2325893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20" name="Rectangle 3">
            <a:extLst>
              <a:ext uri="{FF2B5EF4-FFF2-40B4-BE49-F238E27FC236}">
                <a16:creationId xmlns:a16="http://schemas.microsoft.com/office/drawing/2014/main" id="{43161B9F-1A95-ED48-AE81-ED8225DDDCC3}"/>
              </a:ext>
            </a:extLst>
          </p:cNvPr>
          <p:cNvSpPr txBox="1">
            <a:spLocks noChangeArrowheads="1"/>
          </p:cNvSpPr>
          <p:nvPr/>
        </p:nvSpPr>
        <p:spPr bwMode="auto">
          <a:xfrm>
            <a:off x="3421222" y="14621440"/>
            <a:ext cx="46569471" cy="1738255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lvl="1"/>
            <a:r>
              <a:rPr lang="nl-BE" sz="9600" kern="0" dirty="0">
                <a:solidFill>
                  <a:schemeClr val="bg1"/>
                </a:solidFill>
                <a:latin typeface="Times New Roman" pitchFamily="18" charset="0"/>
                <a:cs typeface="Times New Roman" pitchFamily="18" charset="0"/>
              </a:rPr>
              <a:t>Prélèvement pour tryptase effectué après stabilisation du patient 	non utile pour </a:t>
            </a:r>
          </a:p>
          <a:p>
            <a:pPr lvl="1"/>
            <a:r>
              <a:rPr lang="nl-BE" sz="9600" kern="0" dirty="0">
                <a:solidFill>
                  <a:schemeClr val="bg1"/>
                </a:solidFill>
                <a:latin typeface="Times New Roman" pitchFamily="18" charset="0"/>
                <a:cs typeface="Times New Roman" pitchFamily="18" charset="0"/>
              </a:rPr>
              <a:t>Anamèse allergologique de base – cofacteurs identifiés   		l’urgentiste mais</a:t>
            </a:r>
          </a:p>
          <a:p>
            <a:pPr lvl="1"/>
            <a:r>
              <a:rPr lang="nl-BE" sz="9600" kern="0" dirty="0">
                <a:solidFill>
                  <a:schemeClr val="bg1"/>
                </a:solidFill>
                <a:latin typeface="Times New Roman" pitchFamily="18" charset="0"/>
                <a:cs typeface="Times New Roman" pitchFamily="18" charset="0"/>
              </a:rPr>
              <a:t>Ajout sIgE crevette, blé, venins						prise en charge future</a:t>
            </a:r>
          </a:p>
          <a:p>
            <a:pPr lvl="1"/>
            <a:endParaRPr lang="nl-BE" sz="9600" kern="0" dirty="0">
              <a:solidFill>
                <a:schemeClr val="bg1"/>
              </a:solidFill>
              <a:latin typeface="Times New Roman" pitchFamily="18" charset="0"/>
              <a:cs typeface="Times New Roman" pitchFamily="18" charset="0"/>
            </a:endParaRPr>
          </a:p>
          <a:p>
            <a:pPr lvl="1"/>
            <a:r>
              <a:rPr lang="nl-BE" sz="9600" kern="0" dirty="0">
                <a:solidFill>
                  <a:schemeClr val="bg1"/>
                </a:solidFill>
                <a:latin typeface="Times New Roman" pitchFamily="18" charset="0"/>
                <a:cs typeface="Times New Roman" pitchFamily="18" charset="0"/>
              </a:rPr>
              <a:t>Retour à domicile </a:t>
            </a:r>
            <a:r>
              <a:rPr lang="nl-BE" sz="9600" kern="0" dirty="0" err="1">
                <a:solidFill>
                  <a:schemeClr val="bg1"/>
                </a:solidFill>
                <a:latin typeface="Times New Roman" pitchFamily="18" charset="0"/>
                <a:cs typeface="Times New Roman" pitchFamily="18" charset="0"/>
              </a:rPr>
              <a:t>contre</a:t>
            </a:r>
            <a:r>
              <a:rPr lang="nl-BE" sz="9600" kern="0" dirty="0">
                <a:solidFill>
                  <a:schemeClr val="bg1"/>
                </a:solidFill>
                <a:latin typeface="Times New Roman" pitchFamily="18" charset="0"/>
                <a:cs typeface="Times New Roman" pitchFamily="18" charset="0"/>
              </a:rPr>
              <a:t> avis, </a:t>
            </a:r>
          </a:p>
          <a:p>
            <a:pPr lvl="1"/>
            <a:r>
              <a:rPr lang="nl-BE" sz="9600" kern="0" dirty="0">
                <a:solidFill>
                  <a:schemeClr val="bg1"/>
                </a:solidFill>
                <a:latin typeface="Times New Roman" pitchFamily="18" charset="0"/>
                <a:cs typeface="Times New Roman" pitchFamily="18" charset="0"/>
              </a:rPr>
              <a:t>Lettre au traitant =&gt; RDV allergologue conseillé</a:t>
            </a:r>
          </a:p>
          <a:p>
            <a:pPr lvl="1"/>
            <a:r>
              <a:rPr lang="nl-BE" sz="9600" kern="0" dirty="0">
                <a:solidFill>
                  <a:schemeClr val="bg1"/>
                </a:solidFill>
                <a:latin typeface="Times New Roman" pitchFamily="18" charset="0"/>
                <a:cs typeface="Times New Roman" pitchFamily="18" charset="0"/>
              </a:rPr>
              <a:t>Remise d’une demande pour Tryptase à J+1, </a:t>
            </a:r>
          </a:p>
          <a:p>
            <a:pPr lvl="1"/>
            <a:r>
              <a:rPr lang="nl-BE" sz="9600" kern="0" dirty="0">
                <a:solidFill>
                  <a:schemeClr val="bg1"/>
                </a:solidFill>
                <a:latin typeface="Times New Roman" pitchFamily="18" charset="0"/>
                <a:cs typeface="Times New Roman" pitchFamily="18" charset="0"/>
              </a:rPr>
              <a:t>Remise </a:t>
            </a:r>
            <a:r>
              <a:rPr lang="nl-BE" sz="9600" kern="0" dirty="0" err="1">
                <a:solidFill>
                  <a:schemeClr val="bg1"/>
                </a:solidFill>
                <a:latin typeface="Times New Roman" pitchFamily="18" charset="0"/>
                <a:cs typeface="Times New Roman" pitchFamily="18" charset="0"/>
              </a:rPr>
              <a:t>d’une</a:t>
            </a:r>
            <a:r>
              <a:rPr lang="nl-BE" sz="9600" kern="0" dirty="0">
                <a:solidFill>
                  <a:schemeClr val="bg1"/>
                </a:solidFill>
                <a:latin typeface="Times New Roman" pitchFamily="18" charset="0"/>
                <a:cs typeface="Times New Roman" pitchFamily="18" charset="0"/>
              </a:rPr>
              <a:t> </a:t>
            </a:r>
            <a:r>
              <a:rPr lang="nl-BE" sz="9600" kern="0" dirty="0" err="1">
                <a:solidFill>
                  <a:schemeClr val="bg1"/>
                </a:solidFill>
                <a:latin typeface="Times New Roman" pitchFamily="18" charset="0"/>
                <a:cs typeface="Times New Roman" pitchFamily="18" charset="0"/>
              </a:rPr>
              <a:t>ordonnance</a:t>
            </a:r>
            <a:r>
              <a:rPr lang="nl-BE" sz="9600" kern="0" dirty="0">
                <a:solidFill>
                  <a:schemeClr val="bg1"/>
                </a:solidFill>
                <a:latin typeface="Times New Roman" pitchFamily="18" charset="0"/>
                <a:cs typeface="Times New Roman" pitchFamily="18" charset="0"/>
              </a:rPr>
              <a:t> double </a:t>
            </a:r>
            <a:r>
              <a:rPr lang="nl-BE" sz="9600" kern="0" dirty="0" err="1">
                <a:solidFill>
                  <a:schemeClr val="bg1"/>
                </a:solidFill>
                <a:latin typeface="Times New Roman" pitchFamily="18" charset="0"/>
                <a:cs typeface="Times New Roman" pitchFamily="18" charset="0"/>
              </a:rPr>
              <a:t>épipen</a:t>
            </a:r>
            <a:r>
              <a:rPr lang="nl-BE" sz="9600" kern="0" dirty="0">
                <a:solidFill>
                  <a:schemeClr val="bg1"/>
                </a:solidFill>
                <a:latin typeface="Times New Roman" pitchFamily="18" charset="0"/>
                <a:cs typeface="Times New Roman" pitchFamily="18" charset="0"/>
              </a:rPr>
              <a:t>, </a:t>
            </a:r>
            <a:r>
              <a:rPr lang="nl-BE" sz="9600" kern="0" dirty="0" err="1">
                <a:solidFill>
                  <a:schemeClr val="bg1"/>
                </a:solidFill>
                <a:latin typeface="Times New Roman" pitchFamily="18" charset="0"/>
                <a:cs typeface="Times New Roman" pitchFamily="18" charset="0"/>
              </a:rPr>
              <a:t>Medrol</a:t>
            </a:r>
            <a:r>
              <a:rPr lang="nl-BE" sz="9600" kern="0" dirty="0">
                <a:solidFill>
                  <a:schemeClr val="bg1"/>
                </a:solidFill>
                <a:latin typeface="Times New Roman" pitchFamily="18" charset="0"/>
                <a:cs typeface="Times New Roman" pitchFamily="18" charset="0"/>
              </a:rPr>
              <a:t>/anti-</a:t>
            </a:r>
            <a:r>
              <a:rPr lang="nl-BE" sz="9600" kern="0" dirty="0" err="1">
                <a:solidFill>
                  <a:schemeClr val="bg1"/>
                </a:solidFill>
                <a:latin typeface="Times New Roman" pitchFamily="18" charset="0"/>
                <a:cs typeface="Times New Roman" pitchFamily="18" charset="0"/>
              </a:rPr>
              <a:t>histaminiques</a:t>
            </a:r>
            <a:r>
              <a:rPr lang="nl-BE" sz="9600" kern="0" dirty="0">
                <a:solidFill>
                  <a:schemeClr val="bg1"/>
                </a:solidFill>
                <a:latin typeface="Times New Roman" pitchFamily="18" charset="0"/>
                <a:cs typeface="Times New Roman" pitchFamily="18" charset="0"/>
              </a:rPr>
              <a:t>.</a:t>
            </a:r>
          </a:p>
          <a:p>
            <a:pPr lvl="1"/>
            <a:endParaRPr lang="nl-BE" sz="9600" kern="0" dirty="0">
              <a:solidFill>
                <a:schemeClr val="bg1"/>
              </a:solidFill>
              <a:latin typeface="Times New Roman" pitchFamily="18" charset="0"/>
              <a:cs typeface="Times New Roman" pitchFamily="18" charset="0"/>
            </a:endParaRPr>
          </a:p>
          <a:p>
            <a:pPr lvl="1"/>
            <a:r>
              <a:rPr lang="nl-BE" sz="9600" kern="0" dirty="0" err="1">
                <a:solidFill>
                  <a:schemeClr val="bg1"/>
                </a:solidFill>
                <a:latin typeface="Times New Roman" pitchFamily="18" charset="0"/>
                <a:cs typeface="Times New Roman" pitchFamily="18" charset="0"/>
              </a:rPr>
              <a:t>Polyclinique</a:t>
            </a:r>
            <a:r>
              <a:rPr lang="nl-BE" sz="9600" kern="0" dirty="0">
                <a:solidFill>
                  <a:schemeClr val="bg1"/>
                </a:solidFill>
                <a:latin typeface="Times New Roman" pitchFamily="18" charset="0"/>
                <a:cs typeface="Times New Roman" pitchFamily="18" charset="0"/>
              </a:rPr>
              <a:t> </a:t>
            </a:r>
            <a:r>
              <a:rPr lang="nl-BE" sz="9600" kern="0" dirty="0" err="1">
                <a:solidFill>
                  <a:schemeClr val="bg1"/>
                </a:solidFill>
                <a:latin typeface="Times New Roman" pitchFamily="18" charset="0"/>
                <a:cs typeface="Times New Roman" pitchFamily="18" charset="0"/>
              </a:rPr>
              <a:t>le</a:t>
            </a:r>
            <a:r>
              <a:rPr lang="nl-BE" sz="9600" kern="0" dirty="0">
                <a:solidFill>
                  <a:schemeClr val="bg1"/>
                </a:solidFill>
                <a:latin typeface="Times New Roman" pitchFamily="18" charset="0"/>
                <a:cs typeface="Times New Roman" pitchFamily="18" charset="0"/>
              </a:rPr>
              <a:t> </a:t>
            </a:r>
            <a:r>
              <a:rPr lang="nl-BE" sz="9600" kern="0" dirty="0" err="1">
                <a:solidFill>
                  <a:schemeClr val="bg1"/>
                </a:solidFill>
                <a:latin typeface="Times New Roman" pitchFamily="18" charset="0"/>
                <a:cs typeface="Times New Roman" pitchFamily="18" charset="0"/>
              </a:rPr>
              <a:t>lendemain</a:t>
            </a:r>
            <a:r>
              <a:rPr lang="nl-BE" sz="9600" kern="0" dirty="0">
                <a:solidFill>
                  <a:schemeClr val="bg1"/>
                </a:solidFill>
                <a:latin typeface="Times New Roman" pitchFamily="18" charset="0"/>
                <a:cs typeface="Times New Roman" pitchFamily="18" charset="0"/>
              </a:rPr>
              <a:t> pour </a:t>
            </a:r>
            <a:r>
              <a:rPr lang="nl-BE" sz="9600" kern="0" dirty="0" err="1">
                <a:solidFill>
                  <a:schemeClr val="bg1"/>
                </a:solidFill>
                <a:latin typeface="Times New Roman" pitchFamily="18" charset="0"/>
                <a:cs typeface="Times New Roman" pitchFamily="18" charset="0"/>
              </a:rPr>
              <a:t>prélèvement</a:t>
            </a:r>
            <a:endParaRPr lang="nl-BE" sz="9600" kern="0" dirty="0">
              <a:solidFill>
                <a:schemeClr val="bg1"/>
              </a:solidFill>
              <a:latin typeface="Times New Roman" pitchFamily="18" charset="0"/>
              <a:cs typeface="Times New Roman" pitchFamily="18" charset="0"/>
            </a:endParaRPr>
          </a:p>
          <a:p>
            <a:pPr lvl="1"/>
            <a:endParaRPr lang="nl-BE" sz="8800" kern="0" dirty="0">
              <a:solidFill>
                <a:schemeClr val="bg1"/>
              </a:solidFill>
              <a:latin typeface="Times New Roman" pitchFamily="18" charset="0"/>
              <a:cs typeface="Times New Roman" pitchFamily="18" charset="0"/>
            </a:endParaRPr>
          </a:p>
          <a:p>
            <a:pPr marL="457200" lvl="1" indent="0">
              <a:buNone/>
            </a:pPr>
            <a:endParaRPr lang="nl-BE" sz="14500" kern="0" dirty="0">
              <a:solidFill>
                <a:srgbClr val="3A6DAC"/>
              </a:solidFill>
              <a:latin typeface="Times New Roman" pitchFamily="18" charset="0"/>
              <a:cs typeface="Times New Roman" pitchFamily="18" charset="0"/>
            </a:endParaRPr>
          </a:p>
          <a:p>
            <a:endParaRPr lang="nl-BE" sz="14560" kern="0" dirty="0">
              <a:solidFill>
                <a:srgbClr val="3A6DAC"/>
              </a:solidFill>
              <a:latin typeface="Times New Roman" pitchFamily="18" charset="0"/>
              <a:cs typeface="Times New Roman" pitchFamily="18" charset="0"/>
            </a:endParaRPr>
          </a:p>
        </p:txBody>
      </p:sp>
      <p:sp>
        <p:nvSpPr>
          <p:cNvPr id="21" name="Accolade fermante 20">
            <a:extLst>
              <a:ext uri="{FF2B5EF4-FFF2-40B4-BE49-F238E27FC236}">
                <a16:creationId xmlns:a16="http://schemas.microsoft.com/office/drawing/2014/main" id="{B2F0C547-6D8B-E843-8E8E-AADDD98E2C0C}"/>
              </a:ext>
            </a:extLst>
          </p:cNvPr>
          <p:cNvSpPr/>
          <p:nvPr/>
        </p:nvSpPr>
        <p:spPr>
          <a:xfrm>
            <a:off x="36908507" y="14988539"/>
            <a:ext cx="1277325" cy="4572000"/>
          </a:xfrm>
          <a:custGeom>
            <a:avLst/>
            <a:gdLst>
              <a:gd name="connsiteX0" fmla="*/ 0 w 1277325"/>
              <a:gd name="connsiteY0" fmla="*/ 0 h 4572000"/>
              <a:gd name="connsiteX1" fmla="*/ 638663 w 1277325"/>
              <a:gd name="connsiteY1" fmla="*/ 106439 h 4572000"/>
              <a:gd name="connsiteX2" fmla="*/ 638663 w 1277325"/>
              <a:gd name="connsiteY2" fmla="*/ 2196157 h 4572000"/>
              <a:gd name="connsiteX3" fmla="*/ 1277326 w 1277325"/>
              <a:gd name="connsiteY3" fmla="*/ 2302596 h 4572000"/>
              <a:gd name="connsiteX4" fmla="*/ 638663 w 1277325"/>
              <a:gd name="connsiteY4" fmla="*/ 2409035 h 4572000"/>
              <a:gd name="connsiteX5" fmla="*/ 638663 w 1277325"/>
              <a:gd name="connsiteY5" fmla="*/ 4465561 h 4572000"/>
              <a:gd name="connsiteX6" fmla="*/ 0 w 1277325"/>
              <a:gd name="connsiteY6" fmla="*/ 4572000 h 4572000"/>
              <a:gd name="connsiteX7" fmla="*/ 0 w 1277325"/>
              <a:gd name="connsiteY7" fmla="*/ 0 h 4572000"/>
              <a:gd name="connsiteX0" fmla="*/ 0 w 1277325"/>
              <a:gd name="connsiteY0" fmla="*/ 0 h 4572000"/>
              <a:gd name="connsiteX1" fmla="*/ 638663 w 1277325"/>
              <a:gd name="connsiteY1" fmla="*/ 106439 h 4572000"/>
              <a:gd name="connsiteX2" fmla="*/ 638663 w 1277325"/>
              <a:gd name="connsiteY2" fmla="*/ 2196157 h 4572000"/>
              <a:gd name="connsiteX3" fmla="*/ 1277326 w 1277325"/>
              <a:gd name="connsiteY3" fmla="*/ 2302596 h 4572000"/>
              <a:gd name="connsiteX4" fmla="*/ 638663 w 1277325"/>
              <a:gd name="connsiteY4" fmla="*/ 2409035 h 4572000"/>
              <a:gd name="connsiteX5" fmla="*/ 638663 w 1277325"/>
              <a:gd name="connsiteY5" fmla="*/ 4465561 h 4572000"/>
              <a:gd name="connsiteX6" fmla="*/ 0 w 1277325"/>
              <a:gd name="connsiteY6"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7325" h="4572000" stroke="0" extrusionOk="0">
                <a:moveTo>
                  <a:pt x="0" y="0"/>
                </a:moveTo>
                <a:cubicBezTo>
                  <a:pt x="347778" y="-3051"/>
                  <a:pt x="629714" y="51013"/>
                  <a:pt x="638663" y="106439"/>
                </a:cubicBezTo>
                <a:cubicBezTo>
                  <a:pt x="505781" y="705560"/>
                  <a:pt x="723614" y="1398923"/>
                  <a:pt x="638663" y="2196157"/>
                </a:cubicBezTo>
                <a:cubicBezTo>
                  <a:pt x="632953" y="2260519"/>
                  <a:pt x="922915" y="2311919"/>
                  <a:pt x="1277326" y="2302596"/>
                </a:cubicBezTo>
                <a:cubicBezTo>
                  <a:pt x="919717" y="2299923"/>
                  <a:pt x="640272" y="2351019"/>
                  <a:pt x="638663" y="2409035"/>
                </a:cubicBezTo>
                <a:cubicBezTo>
                  <a:pt x="688196" y="3200361"/>
                  <a:pt x="653472" y="4089112"/>
                  <a:pt x="638663" y="4465561"/>
                </a:cubicBezTo>
                <a:cubicBezTo>
                  <a:pt x="625238" y="4522290"/>
                  <a:pt x="328455" y="4594849"/>
                  <a:pt x="0" y="4572000"/>
                </a:cubicBezTo>
                <a:cubicBezTo>
                  <a:pt x="48231" y="2551980"/>
                  <a:pt x="-84455" y="2181458"/>
                  <a:pt x="0" y="0"/>
                </a:cubicBezTo>
                <a:close/>
              </a:path>
              <a:path w="1277325" h="4572000" fill="none" extrusionOk="0">
                <a:moveTo>
                  <a:pt x="0" y="0"/>
                </a:moveTo>
                <a:cubicBezTo>
                  <a:pt x="357655" y="2761"/>
                  <a:pt x="640296" y="48047"/>
                  <a:pt x="638663" y="106439"/>
                </a:cubicBezTo>
                <a:cubicBezTo>
                  <a:pt x="800860" y="748371"/>
                  <a:pt x="710825" y="1244725"/>
                  <a:pt x="638663" y="2196157"/>
                </a:cubicBezTo>
                <a:cubicBezTo>
                  <a:pt x="663366" y="2291715"/>
                  <a:pt x="927512" y="2332740"/>
                  <a:pt x="1277326" y="2302596"/>
                </a:cubicBezTo>
                <a:cubicBezTo>
                  <a:pt x="926093" y="2304893"/>
                  <a:pt x="642695" y="2355189"/>
                  <a:pt x="638663" y="2409035"/>
                </a:cubicBezTo>
                <a:cubicBezTo>
                  <a:pt x="488224" y="2774968"/>
                  <a:pt x="724542" y="4199333"/>
                  <a:pt x="638663" y="4465561"/>
                </a:cubicBezTo>
                <a:cubicBezTo>
                  <a:pt x="628015" y="4526094"/>
                  <a:pt x="333690" y="4558867"/>
                  <a:pt x="0" y="4572000"/>
                </a:cubicBezTo>
              </a:path>
            </a:pathLst>
          </a:custGeom>
          <a:noFill/>
          <a:ln w="63500">
            <a:solidFill>
              <a:schemeClr val="tx1"/>
            </a:solidFill>
            <a:extLst>
              <a:ext uri="{C807C97D-BFC1-408E-A445-0C87EB9F89A2}">
                <ask:lineSketchStyleProps xmlns:ask="http://schemas.microsoft.com/office/drawing/2018/sketchyshapes" xmlns="" sd="1219033472">
                  <a:prstGeom prst="rightBrace">
                    <a:avLst>
                      <a:gd name="adj1" fmla="val 8333"/>
                      <a:gd name="adj2" fmla="val 50363"/>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n>
                <a:solidFill>
                  <a:schemeClr val="tx1"/>
                </a:solidFill>
              </a:ln>
              <a:solidFill>
                <a:sysClr val="windowText" lastClr="000000"/>
              </a:solidFill>
            </a:endParaRPr>
          </a:p>
        </p:txBody>
      </p:sp>
      <p:sp>
        <p:nvSpPr>
          <p:cNvPr id="12" name="Rectangle 2"/>
          <p:cNvSpPr txBox="1">
            <a:spLocks noChangeArrowheads="1"/>
          </p:cNvSpPr>
          <p:nvPr/>
        </p:nvSpPr>
        <p:spPr>
          <a:xfrm>
            <a:off x="5491877" y="3626226"/>
            <a:ext cx="44165520" cy="5118842"/>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BE" sz="8800" b="1" dirty="0">
                <a:solidFill>
                  <a:srgbClr val="005393"/>
                </a:solidFill>
                <a:latin typeface="Times New Roman" pitchFamily="18" charset="0"/>
                <a:cs typeface="Times New Roman" pitchFamily="18" charset="0"/>
              </a:rPr>
              <a:t>REPONSE : Que recommandez-vous comme biologie aux urgences ?</a:t>
            </a:r>
          </a:p>
          <a:p>
            <a:pPr algn="ctr"/>
            <a:endParaRPr lang="fr-BE" sz="8800" b="1" dirty="0">
              <a:solidFill>
                <a:srgbClr val="005393"/>
              </a:solidFill>
              <a:latin typeface="Times New Roman" pitchFamily="18" charset="0"/>
              <a:cs typeface="Times New Roman" pitchFamily="18" charset="0"/>
            </a:endParaRPr>
          </a:p>
          <a:p>
            <a:r>
              <a:rPr lang="fr-BE" sz="11500" b="1" dirty="0">
                <a:solidFill>
                  <a:srgbClr val="00B050"/>
                </a:solidFill>
                <a:latin typeface="Times New Roman" pitchFamily="18" charset="0"/>
                <a:cs typeface="Times New Roman" pitchFamily="18" charset="0"/>
              </a:rPr>
              <a:t>1,2,3,4 Toutes les réponses sont bonnes</a:t>
            </a:r>
          </a:p>
        </p:txBody>
      </p:sp>
    </p:spTree>
    <p:extLst>
      <p:ext uri="{BB962C8B-B14F-4D97-AF65-F5344CB8AC3E}">
        <p14:creationId xmlns:p14="http://schemas.microsoft.com/office/powerpoint/2010/main" val="1892977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49">
            <a:extLst>
              <a:ext uri="{FF2B5EF4-FFF2-40B4-BE49-F238E27FC236}">
                <a16:creationId xmlns:a16="http://schemas.microsoft.com/office/drawing/2014/main" id="{D227D8FB-85E6-4F0E-9F9E-A85A9E7DC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939418" y="-1858819"/>
            <a:ext cx="25496537" cy="29214170"/>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chemeClr val="bg1">
              <a:alpha val="5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4" name="Freeform: Shape 13">
            <a:extLst>
              <a:ext uri="{FF2B5EF4-FFF2-40B4-BE49-F238E27FC236}">
                <a16:creationId xmlns:a16="http://schemas.microsoft.com/office/drawing/2014/main" id="{45991BFE-2E28-42F0-ABB2-4AA495629B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827224" y="-5"/>
            <a:ext cx="28379176" cy="24661542"/>
          </a:xfrm>
          <a:custGeom>
            <a:avLst/>
            <a:gdLst>
              <a:gd name="connsiteX0" fmla="*/ 744562 w 6097438"/>
              <a:gd name="connsiteY0" fmla="*/ 0 h 5298683"/>
              <a:gd name="connsiteX1" fmla="*/ 5209260 w 6097438"/>
              <a:gd name="connsiteY1" fmla="*/ 0 h 5298683"/>
              <a:gd name="connsiteX2" fmla="*/ 5384861 w 6097438"/>
              <a:gd name="connsiteY2" fmla="*/ 193210 h 5298683"/>
              <a:gd name="connsiteX3" fmla="*/ 6097438 w 6097438"/>
              <a:gd name="connsiteY3" fmla="*/ 2178155 h 5298683"/>
              <a:gd name="connsiteX4" fmla="*/ 2976911 w 6097438"/>
              <a:gd name="connsiteY4" fmla="*/ 5298683 h 5298683"/>
              <a:gd name="connsiteX5" fmla="*/ 101610 w 6097438"/>
              <a:gd name="connsiteY5" fmla="*/ 3392805 h 5298683"/>
              <a:gd name="connsiteX6" fmla="*/ 0 w 6097438"/>
              <a:gd name="connsiteY6" fmla="*/ 3115184 h 5298683"/>
              <a:gd name="connsiteX7" fmla="*/ 0 w 6097438"/>
              <a:gd name="connsiteY7" fmla="*/ 1241127 h 5298683"/>
              <a:gd name="connsiteX8" fmla="*/ 101610 w 6097438"/>
              <a:gd name="connsiteY8" fmla="*/ 963506 h 5298683"/>
              <a:gd name="connsiteX9" fmla="*/ 568961 w 6097438"/>
              <a:gd name="connsiteY9" fmla="*/ 193210 h 52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7438" h="5298683">
                <a:moveTo>
                  <a:pt x="744562" y="0"/>
                </a:moveTo>
                <a:lnTo>
                  <a:pt x="5209260" y="0"/>
                </a:lnTo>
                <a:lnTo>
                  <a:pt x="5384861" y="193210"/>
                </a:lnTo>
                <a:cubicBezTo>
                  <a:pt x="5830023" y="732621"/>
                  <a:pt x="6097438" y="1424159"/>
                  <a:pt x="6097438" y="2178155"/>
                </a:cubicBezTo>
                <a:cubicBezTo>
                  <a:pt x="6097438" y="3901575"/>
                  <a:pt x="4700330" y="5298683"/>
                  <a:pt x="2976911" y="5298683"/>
                </a:cubicBezTo>
                <a:cubicBezTo>
                  <a:pt x="1684346" y="5298683"/>
                  <a:pt x="575332" y="4512810"/>
                  <a:pt x="101610" y="3392805"/>
                </a:cubicBezTo>
                <a:lnTo>
                  <a:pt x="0" y="3115184"/>
                </a:lnTo>
                <a:lnTo>
                  <a:pt x="0" y="1241127"/>
                </a:lnTo>
                <a:lnTo>
                  <a:pt x="101610" y="963506"/>
                </a:lnTo>
                <a:cubicBezTo>
                  <a:pt x="220041" y="683504"/>
                  <a:pt x="378177" y="424387"/>
                  <a:pt x="568961" y="193210"/>
                </a:cubicBez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5" name="Espace réservé du contenu 14"/>
          <p:cNvPicPr>
            <a:picLocks noGrp="1" noChangeAspect="1"/>
          </p:cNvPicPr>
          <p:nvPr>
            <p:ph idx="1"/>
          </p:nvPr>
        </p:nvPicPr>
        <p:blipFill rotWithShape="1">
          <a:blip r:embed="rId3"/>
          <a:srcRect l="691" t="17107" r="73574" b="17296"/>
          <a:stretch/>
        </p:blipFill>
        <p:spPr>
          <a:xfrm>
            <a:off x="1933733" y="5539615"/>
            <a:ext cx="32004000" cy="24473648"/>
          </a:xfrm>
          <a:prstGeom prst="rect">
            <a:avLst/>
          </a:prstGeom>
        </p:spPr>
      </p:pic>
      <p:sp>
        <p:nvSpPr>
          <p:cNvPr id="16" name="Rectangle : coins arrondis 17">
            <a:extLst>
              <a:ext uri="{FF2B5EF4-FFF2-40B4-BE49-F238E27FC236}">
                <a16:creationId xmlns:a16="http://schemas.microsoft.com/office/drawing/2014/main" id="{E33CAD24-1E6F-8F44-BCB1-1C98EE4DEB9B}"/>
              </a:ext>
            </a:extLst>
          </p:cNvPr>
          <p:cNvSpPr/>
          <p:nvPr/>
        </p:nvSpPr>
        <p:spPr>
          <a:xfrm>
            <a:off x="1933733" y="1055641"/>
            <a:ext cx="47338933" cy="4054242"/>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6" name="Titre 5"/>
          <p:cNvSpPr>
            <a:spLocks noGrp="1"/>
          </p:cNvSpPr>
          <p:nvPr>
            <p:ph type="title"/>
          </p:nvPr>
        </p:nvSpPr>
        <p:spPr>
          <a:xfrm>
            <a:off x="3520440" y="2044709"/>
            <a:ext cx="44165520" cy="2473504"/>
          </a:xfrm>
        </p:spPr>
        <p:txBody>
          <a:bodyPr>
            <a:noAutofit/>
          </a:bodyPr>
          <a:lstStyle/>
          <a:p>
            <a:r>
              <a:rPr lang="nl-BE" sz="8800" kern="0" dirty="0">
                <a:solidFill>
                  <a:schemeClr val="bg1"/>
                </a:solidFill>
                <a:latin typeface="Times New Roman" pitchFamily="18" charset="0"/>
                <a:cs typeface="Times New Roman" pitchFamily="18" charset="0"/>
              </a:rPr>
              <a:t>Tryptase = </a:t>
            </a:r>
            <a:r>
              <a:rPr lang="nl-BE" sz="8800" u="sng" kern="0" dirty="0">
                <a:solidFill>
                  <a:srgbClr val="FF0000"/>
                </a:solidFill>
                <a:latin typeface="Times New Roman" pitchFamily="18" charset="0"/>
                <a:cs typeface="Times New Roman" pitchFamily="18" charset="0"/>
              </a:rPr>
              <a:t>18</a:t>
            </a:r>
            <a:r>
              <a:rPr lang="nl-BE" sz="8800" kern="0" dirty="0">
                <a:solidFill>
                  <a:srgbClr val="FF0000"/>
                </a:solidFill>
                <a:latin typeface="Times New Roman" pitchFamily="18" charset="0"/>
                <a:cs typeface="Times New Roman" pitchFamily="18" charset="0"/>
              </a:rPr>
              <a:t> µg/L au </a:t>
            </a:r>
            <a:r>
              <a:rPr lang="nl-BE" sz="8800" kern="0" dirty="0" err="1">
                <a:solidFill>
                  <a:srgbClr val="FF0000"/>
                </a:solidFill>
                <a:latin typeface="Times New Roman" pitchFamily="18" charset="0"/>
                <a:cs typeface="Times New Roman" pitchFamily="18" charset="0"/>
              </a:rPr>
              <a:t>pic</a:t>
            </a:r>
            <a:r>
              <a:rPr lang="nl-BE" sz="8800" kern="0" dirty="0">
                <a:solidFill>
                  <a:srgbClr val="FF0000"/>
                </a:solidFill>
                <a:latin typeface="Times New Roman" pitchFamily="18" charset="0"/>
                <a:cs typeface="Times New Roman" pitchFamily="18" charset="0"/>
              </a:rPr>
              <a:t> </a:t>
            </a:r>
            <a:r>
              <a:rPr lang="nl-BE" sz="8800" kern="0" dirty="0">
                <a:solidFill>
                  <a:schemeClr val="bg1"/>
                </a:solidFill>
                <a:latin typeface="Times New Roman" pitchFamily="18" charset="0"/>
                <a:cs typeface="Times New Roman" pitchFamily="18" charset="0"/>
              </a:rPr>
              <a:t>(t+1h40min)</a:t>
            </a:r>
            <a:endParaRPr lang="fr-BE" sz="8800" dirty="0"/>
          </a:p>
        </p:txBody>
      </p:sp>
      <p:pic>
        <p:nvPicPr>
          <p:cNvPr id="7" name="Image 6"/>
          <p:cNvPicPr>
            <a:picLocks noChangeAspect="1"/>
          </p:cNvPicPr>
          <p:nvPr/>
        </p:nvPicPr>
        <p:blipFill rotWithShape="1">
          <a:blip r:embed="rId4"/>
          <a:srcRect l="732" t="36405" r="79978" b="58656"/>
          <a:stretch/>
        </p:blipFill>
        <p:spPr>
          <a:xfrm>
            <a:off x="2175780" y="34982080"/>
            <a:ext cx="28561553" cy="2193526"/>
          </a:xfrm>
          <a:prstGeom prst="rect">
            <a:avLst/>
          </a:prstGeom>
        </p:spPr>
      </p:pic>
      <p:sp>
        <p:nvSpPr>
          <p:cNvPr id="17" name="Rectangle : coins arrondis 17">
            <a:extLst>
              <a:ext uri="{FF2B5EF4-FFF2-40B4-BE49-F238E27FC236}">
                <a16:creationId xmlns:a16="http://schemas.microsoft.com/office/drawing/2014/main" id="{E33CAD24-1E6F-8F44-BCB1-1C98EE4DEB9B}"/>
              </a:ext>
            </a:extLst>
          </p:cNvPr>
          <p:cNvSpPr/>
          <p:nvPr/>
        </p:nvSpPr>
        <p:spPr>
          <a:xfrm>
            <a:off x="1933733" y="30465352"/>
            <a:ext cx="47338933" cy="4054242"/>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18" name="Rectangle 17"/>
          <p:cNvSpPr/>
          <p:nvPr/>
        </p:nvSpPr>
        <p:spPr>
          <a:xfrm>
            <a:off x="4141694" y="30851799"/>
            <a:ext cx="43544266" cy="3570208"/>
          </a:xfrm>
          <a:prstGeom prst="rect">
            <a:avLst/>
          </a:prstGeom>
        </p:spPr>
        <p:txBody>
          <a:bodyPr wrap="square">
            <a:spAutoFit/>
          </a:bodyPr>
          <a:lstStyle/>
          <a:p>
            <a:r>
              <a:rPr lang="nl-BE" sz="8000" kern="0" dirty="0">
                <a:solidFill>
                  <a:schemeClr val="bg1"/>
                </a:solidFill>
                <a:latin typeface="Times New Roman" pitchFamily="18" charset="0"/>
                <a:cs typeface="Times New Roman" pitchFamily="18" charset="0"/>
              </a:rPr>
              <a:t>Tryptase t+24h = </a:t>
            </a:r>
            <a:r>
              <a:rPr lang="nl-BE" sz="8000" u="sng" kern="0" dirty="0">
                <a:solidFill>
                  <a:schemeClr val="accent6">
                    <a:lumMod val="40000"/>
                    <a:lumOff val="60000"/>
                  </a:schemeClr>
                </a:solidFill>
                <a:latin typeface="Times New Roman" pitchFamily="18" charset="0"/>
                <a:cs typeface="Times New Roman" pitchFamily="18" charset="0"/>
              </a:rPr>
              <a:t>5,1</a:t>
            </a:r>
            <a:r>
              <a:rPr lang="nl-BE" sz="8000" kern="0" dirty="0">
                <a:solidFill>
                  <a:schemeClr val="accent6">
                    <a:lumMod val="40000"/>
                    <a:lumOff val="60000"/>
                  </a:schemeClr>
                </a:solidFill>
                <a:latin typeface="Times New Roman" pitchFamily="18" charset="0"/>
                <a:cs typeface="Times New Roman" pitchFamily="18" charset="0"/>
              </a:rPr>
              <a:t> µg/L  							</a:t>
            </a:r>
            <a:r>
              <a:rPr lang="nl-BE" sz="8000" kern="0" dirty="0">
                <a:solidFill>
                  <a:schemeClr val="bg1"/>
                </a:solidFill>
                <a:latin typeface="Times New Roman" pitchFamily="18" charset="0"/>
                <a:cs typeface="Times New Roman" pitchFamily="18" charset="0"/>
              </a:rPr>
              <a:t>t+4 </a:t>
            </a:r>
            <a:r>
              <a:rPr lang="nl-BE" sz="8000" kern="0" dirty="0" err="1">
                <a:solidFill>
                  <a:schemeClr val="bg1"/>
                </a:solidFill>
                <a:latin typeface="Times New Roman" pitchFamily="18" charset="0"/>
                <a:cs typeface="Times New Roman" pitchFamily="18" charset="0"/>
              </a:rPr>
              <a:t>semaines</a:t>
            </a:r>
            <a:r>
              <a:rPr lang="nl-BE" sz="8000" kern="0" dirty="0">
                <a:solidFill>
                  <a:schemeClr val="bg1"/>
                </a:solidFill>
                <a:latin typeface="Times New Roman" pitchFamily="18" charset="0"/>
                <a:cs typeface="Times New Roman" pitchFamily="18" charset="0"/>
              </a:rPr>
              <a:t> = 4,5 µg/L </a:t>
            </a:r>
            <a:br>
              <a:rPr lang="nl-BE" sz="8000" kern="0" dirty="0">
                <a:solidFill>
                  <a:schemeClr val="bg1"/>
                </a:solidFill>
                <a:latin typeface="Times New Roman" pitchFamily="18" charset="0"/>
                <a:cs typeface="Times New Roman" pitchFamily="18" charset="0"/>
              </a:rPr>
            </a:br>
            <a:r>
              <a:rPr lang="fr-BE" sz="6600" i="1" kern="0" dirty="0">
                <a:latin typeface="Times New Roman" pitchFamily="18" charset="0"/>
                <a:cs typeface="Times New Roman" pitchFamily="18" charset="0"/>
              </a:rPr>
              <a:t>Anaphylaxie =&gt;   &gt;&gt;&gt;  (1,2 x </a:t>
            </a:r>
            <a:r>
              <a:rPr lang="fr-BE" sz="6600" i="1" kern="0" dirty="0">
                <a:solidFill>
                  <a:srgbClr val="92D050"/>
                </a:solidFill>
                <a:latin typeface="Times New Roman" pitchFamily="18" charset="0"/>
                <a:cs typeface="Times New Roman" pitchFamily="18" charset="0"/>
              </a:rPr>
              <a:t>5,1</a:t>
            </a:r>
            <a:r>
              <a:rPr lang="fr-BE" sz="6600" i="1" kern="0" dirty="0">
                <a:latin typeface="Times New Roman" pitchFamily="18" charset="0"/>
                <a:cs typeface="Times New Roman" pitchFamily="18" charset="0"/>
              </a:rPr>
              <a:t>) + 2 = 8,12</a:t>
            </a:r>
            <a:r>
              <a:rPr lang="nl-BE" sz="6600" i="1" kern="0" dirty="0">
                <a:latin typeface="Times New Roman" pitchFamily="18" charset="0"/>
                <a:cs typeface="Times New Roman" pitchFamily="18" charset="0"/>
              </a:rPr>
              <a:t> µg/L </a:t>
            </a:r>
            <a:r>
              <a:rPr lang="fr-BE" sz="8000" kern="0" dirty="0">
                <a:latin typeface="Times New Roman" pitchFamily="18" charset="0"/>
                <a:cs typeface="Times New Roman" pitchFamily="18" charset="0"/>
              </a:rPr>
              <a:t/>
            </a:r>
            <a:br>
              <a:rPr lang="fr-BE" sz="8000" kern="0" dirty="0">
                <a:latin typeface="Times New Roman" pitchFamily="18" charset="0"/>
                <a:cs typeface="Times New Roman" pitchFamily="18" charset="0"/>
              </a:rPr>
            </a:br>
            <a:r>
              <a:rPr lang="fr-BE" sz="8000" kern="0" dirty="0">
                <a:latin typeface="Times New Roman" pitchFamily="18" charset="0"/>
                <a:cs typeface="Times New Roman" pitchFamily="18" charset="0"/>
              </a:rPr>
              <a:t> </a:t>
            </a:r>
            <a:endParaRPr lang="fr-BE" dirty="0"/>
          </a:p>
        </p:txBody>
      </p:sp>
    </p:spTree>
    <p:extLst>
      <p:ext uri="{BB962C8B-B14F-4D97-AF65-F5344CB8AC3E}">
        <p14:creationId xmlns:p14="http://schemas.microsoft.com/office/powerpoint/2010/main" val="218088945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5120640" y="1152796"/>
            <a:ext cx="40965120" cy="5102860"/>
          </a:xfrm>
        </p:spPr>
        <p:txBody>
          <a:bodyPr>
            <a:normAutofit/>
          </a:bodyPr>
          <a:lstStyle/>
          <a:p>
            <a:pPr algn="ctr"/>
            <a:r>
              <a:rPr lang="fr-BE" sz="16600" b="1" dirty="0">
                <a:solidFill>
                  <a:srgbClr val="005393"/>
                </a:solidFill>
                <a:latin typeface="Times New Roman" pitchFamily="18" charset="0"/>
                <a:cs typeface="Times New Roman" pitchFamily="18" charset="0"/>
              </a:rPr>
              <a:t>L’Anaphylaxie : définition</a:t>
            </a:r>
            <a:endParaRPr lang="fr-FR" sz="16600" b="1" dirty="0">
              <a:solidFill>
                <a:srgbClr val="005393"/>
              </a:solidFill>
              <a:latin typeface="Times New Roman" pitchFamily="18" charset="0"/>
              <a:cs typeface="Times New Roman" pitchFamily="18" charset="0"/>
            </a:endParaRPr>
          </a:p>
        </p:txBody>
      </p:sp>
      <p:sp>
        <p:nvSpPr>
          <p:cNvPr id="4" name="Rectangle : coins arrondis 3">
            <a:extLst>
              <a:ext uri="{FF2B5EF4-FFF2-40B4-BE49-F238E27FC236}">
                <a16:creationId xmlns:a16="http://schemas.microsoft.com/office/drawing/2014/main" id="{7EB6DA92-3B1F-E84D-9888-5D048009F1D3}"/>
              </a:ext>
            </a:extLst>
          </p:cNvPr>
          <p:cNvSpPr/>
          <p:nvPr/>
        </p:nvSpPr>
        <p:spPr>
          <a:xfrm>
            <a:off x="1430766" y="11204054"/>
            <a:ext cx="48344867" cy="7901331"/>
          </a:xfrm>
          <a:prstGeom prst="roundRect">
            <a:avLst/>
          </a:prstGeom>
          <a:solidFill>
            <a:srgbClr val="D4E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pic>
        <p:nvPicPr>
          <p:cNvPr id="8" name="Image 7">
            <a:extLst>
              <a:ext uri="{FF2B5EF4-FFF2-40B4-BE49-F238E27FC236}">
                <a16:creationId xmlns:a16="http://schemas.microsoft.com/office/drawing/2014/main" id="{CEB87468-6BD9-D24A-A11F-CBE830D1FED8}"/>
              </a:ext>
            </a:extLst>
          </p:cNvPr>
          <p:cNvPicPr>
            <a:picLocks noChangeAspect="1"/>
          </p:cNvPicPr>
          <p:nvPr/>
        </p:nvPicPr>
        <p:blipFill rotWithShape="1">
          <a:blip r:embed="rId3"/>
          <a:srcRect l="8916" t="17046" r="9455" b="10556"/>
          <a:stretch/>
        </p:blipFill>
        <p:spPr>
          <a:xfrm>
            <a:off x="40394188" y="1980106"/>
            <a:ext cx="7784532" cy="7415667"/>
          </a:xfrm>
          <a:prstGeom prst="rect">
            <a:avLst/>
          </a:prstGeom>
        </p:spPr>
      </p:pic>
      <p:sp>
        <p:nvSpPr>
          <p:cNvPr id="10" name="Rectangle : coins arrondis 9">
            <a:extLst>
              <a:ext uri="{FF2B5EF4-FFF2-40B4-BE49-F238E27FC236}">
                <a16:creationId xmlns:a16="http://schemas.microsoft.com/office/drawing/2014/main" id="{6CBE6BA7-BA20-464E-BF22-EA5E8303039A}"/>
              </a:ext>
            </a:extLst>
          </p:cNvPr>
          <p:cNvSpPr/>
          <p:nvPr/>
        </p:nvSpPr>
        <p:spPr>
          <a:xfrm>
            <a:off x="1430766" y="22073733"/>
            <a:ext cx="48344867" cy="10857919"/>
          </a:xfrm>
          <a:prstGeom prst="roundRect">
            <a:avLst/>
          </a:prstGeom>
          <a:solidFill>
            <a:srgbClr val="EE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13" name="ZoneTexte 12">
            <a:extLst>
              <a:ext uri="{FF2B5EF4-FFF2-40B4-BE49-F238E27FC236}">
                <a16:creationId xmlns:a16="http://schemas.microsoft.com/office/drawing/2014/main" id="{C0400311-FFCC-BD4C-8B23-ED4531C07FD0}"/>
              </a:ext>
            </a:extLst>
          </p:cNvPr>
          <p:cNvSpPr txBox="1"/>
          <p:nvPr/>
        </p:nvSpPr>
        <p:spPr>
          <a:xfrm>
            <a:off x="42666922" y="2292792"/>
            <a:ext cx="5283197" cy="781752"/>
          </a:xfrm>
          <a:prstGeom prst="rect">
            <a:avLst/>
          </a:prstGeom>
          <a:solidFill>
            <a:srgbClr val="00B050"/>
          </a:solidFill>
        </p:spPr>
        <p:txBody>
          <a:bodyPr wrap="square" rtlCol="0">
            <a:spAutoFit/>
          </a:bodyPr>
          <a:lstStyle/>
          <a:p>
            <a:r>
              <a:rPr lang="fr-FR" sz="4480">
                <a:solidFill>
                  <a:schemeClr val="bg1"/>
                </a:solidFill>
              </a:rPr>
              <a:t>ANAPHYLAXIE</a:t>
            </a:r>
          </a:p>
        </p:txBody>
      </p:sp>
      <p:pic>
        <p:nvPicPr>
          <p:cNvPr id="12" name="Image 11">
            <a:extLst>
              <a:ext uri="{FF2B5EF4-FFF2-40B4-BE49-F238E27FC236}">
                <a16:creationId xmlns:a16="http://schemas.microsoft.com/office/drawing/2014/main" id="{570AC498-406E-7743-8233-291036A620BF}"/>
              </a:ext>
            </a:extLst>
          </p:cNvPr>
          <p:cNvPicPr>
            <a:picLocks noChangeAspect="1"/>
          </p:cNvPicPr>
          <p:nvPr/>
        </p:nvPicPr>
        <p:blipFill>
          <a:blip r:embed="rId4"/>
          <a:stretch>
            <a:fillRect/>
          </a:stretch>
        </p:blipFill>
        <p:spPr>
          <a:xfrm>
            <a:off x="42094822" y="24567166"/>
            <a:ext cx="7338815" cy="5871052"/>
          </a:xfrm>
          <a:prstGeom prst="rect">
            <a:avLst/>
          </a:prstGeom>
        </p:spPr>
      </p:pic>
      <p:sp>
        <p:nvSpPr>
          <p:cNvPr id="16" name="Rectangle 3">
            <a:extLst>
              <a:ext uri="{FF2B5EF4-FFF2-40B4-BE49-F238E27FC236}">
                <a16:creationId xmlns:a16="http://schemas.microsoft.com/office/drawing/2014/main" id="{84D5B86C-EE88-444B-983D-70361E87F77B}"/>
              </a:ext>
            </a:extLst>
          </p:cNvPr>
          <p:cNvSpPr txBox="1">
            <a:spLocks noChangeArrowheads="1"/>
          </p:cNvSpPr>
          <p:nvPr/>
        </p:nvSpPr>
        <p:spPr bwMode="auto">
          <a:xfrm>
            <a:off x="2465003" y="11900967"/>
            <a:ext cx="46968634" cy="2034553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algn="just">
              <a:buFont typeface="Wingdings" pitchFamily="2" charset="2"/>
              <a:buChar char="v"/>
            </a:pPr>
            <a:r>
              <a:rPr lang="en-US" sz="13440" kern="0" dirty="0">
                <a:solidFill>
                  <a:srgbClr val="3A6DAC"/>
                </a:solidFill>
                <a:latin typeface="Times New Roman" pitchFamily="18" charset="0"/>
                <a:cs typeface="Times New Roman" pitchFamily="18" charset="0"/>
              </a:rPr>
              <a:t>    </a:t>
            </a:r>
            <a:r>
              <a:rPr lang="en-US" sz="13440" kern="0" dirty="0" err="1">
                <a:solidFill>
                  <a:srgbClr val="3A6DAC"/>
                </a:solidFill>
                <a:latin typeface="Times New Roman" pitchFamily="18" charset="0"/>
                <a:cs typeface="Times New Roman" pitchFamily="18" charset="0"/>
              </a:rPr>
              <a:t>Anaphylaxie</a:t>
            </a:r>
            <a:r>
              <a:rPr lang="en-US" sz="13440" kern="0" dirty="0">
                <a:solidFill>
                  <a:srgbClr val="3A6DAC"/>
                </a:solidFill>
                <a:latin typeface="Times New Roman" pitchFamily="18" charset="0"/>
                <a:cs typeface="Times New Roman" pitchFamily="18" charset="0"/>
              </a:rPr>
              <a:t> : </a:t>
            </a:r>
          </a:p>
          <a:p>
            <a:pPr marL="3244853" lvl="1" indent="-1226820" algn="just"/>
            <a:r>
              <a:rPr lang="en-US" sz="10080" kern="0" dirty="0" err="1">
                <a:solidFill>
                  <a:srgbClr val="3A6DAC"/>
                </a:solidFill>
                <a:latin typeface="Times New Roman" pitchFamily="18" charset="0"/>
                <a:cs typeface="Times New Roman" pitchFamily="18" charset="0"/>
              </a:rPr>
              <a:t>Réaction</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d’hypersensibilité</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ou</a:t>
            </a:r>
            <a:r>
              <a:rPr lang="en-US" sz="10080" kern="0" dirty="0">
                <a:solidFill>
                  <a:srgbClr val="3A6DAC"/>
                </a:solidFill>
                <a:latin typeface="Times New Roman" pitchFamily="18" charset="0"/>
                <a:cs typeface="Times New Roman" pitchFamily="18" charset="0"/>
              </a:rPr>
              <a:t> </a:t>
            </a:r>
            <a:r>
              <a:rPr lang="en-US" sz="10080" b="1" kern="0" dirty="0" err="1">
                <a:solidFill>
                  <a:srgbClr val="3A6DAC"/>
                </a:solidFill>
                <a:latin typeface="Times New Roman" pitchFamily="18" charset="0"/>
                <a:cs typeface="Times New Roman" pitchFamily="18" charset="0"/>
              </a:rPr>
              <a:t>allergique</a:t>
            </a:r>
            <a:r>
              <a:rPr lang="en-US" sz="10080" b="1" kern="0" dirty="0">
                <a:solidFill>
                  <a:srgbClr val="3A6DAC"/>
                </a:solidFill>
                <a:latin typeface="Times New Roman" pitchFamily="18" charset="0"/>
                <a:cs typeface="Times New Roman" pitchFamily="18" charset="0"/>
              </a:rPr>
              <a:t>)</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systémique</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sévère</a:t>
            </a:r>
            <a:r>
              <a:rPr lang="en-US" sz="10080" kern="0" dirty="0">
                <a:solidFill>
                  <a:srgbClr val="3A6DAC"/>
                </a:solidFill>
                <a:latin typeface="Times New Roman" pitchFamily="18" charset="0"/>
                <a:cs typeface="Times New Roman" pitchFamily="18" charset="0"/>
              </a:rPr>
              <a:t>, </a:t>
            </a:r>
            <a:r>
              <a:rPr lang="en-US" sz="10080" b="1" kern="0" dirty="0" err="1">
                <a:solidFill>
                  <a:srgbClr val="3A6DAC"/>
                </a:solidFill>
                <a:latin typeface="Times New Roman" pitchFamily="18" charset="0"/>
                <a:cs typeface="Times New Roman" pitchFamily="18" charset="0"/>
              </a:rPr>
              <a:t>généralisée</a:t>
            </a:r>
            <a:endParaRPr lang="en-US" sz="10080" b="1" kern="0" dirty="0">
              <a:solidFill>
                <a:srgbClr val="3A6DAC"/>
              </a:solidFill>
              <a:latin typeface="Times New Roman" pitchFamily="18" charset="0"/>
              <a:cs typeface="Times New Roman" pitchFamily="18" charset="0"/>
            </a:endParaRPr>
          </a:p>
          <a:p>
            <a:pPr marL="3244853" lvl="1" indent="-1226820" algn="just"/>
            <a:r>
              <a:rPr lang="en-US" sz="10080" b="1" kern="0" dirty="0" err="1">
                <a:solidFill>
                  <a:srgbClr val="3A6DAC"/>
                </a:solidFill>
                <a:latin typeface="Times New Roman" pitchFamily="18" charset="0"/>
                <a:cs typeface="Times New Roman" pitchFamily="18" charset="0"/>
              </a:rPr>
              <a:t>Pronostic</a:t>
            </a:r>
            <a:r>
              <a:rPr lang="en-US" sz="10080" b="1" kern="0" dirty="0">
                <a:solidFill>
                  <a:srgbClr val="3A6DAC"/>
                </a:solidFill>
                <a:latin typeface="Times New Roman" pitchFamily="18" charset="0"/>
                <a:cs typeface="Times New Roman" pitchFamily="18" charset="0"/>
              </a:rPr>
              <a:t> vital </a:t>
            </a:r>
            <a:r>
              <a:rPr lang="en-US" sz="10080" b="1" kern="0" dirty="0" err="1">
                <a:solidFill>
                  <a:srgbClr val="3A6DAC"/>
                </a:solidFill>
                <a:latin typeface="Times New Roman" pitchFamily="18" charset="0"/>
                <a:cs typeface="Times New Roman" pitchFamily="18" charset="0"/>
              </a:rPr>
              <a:t>engagé</a:t>
            </a:r>
            <a:r>
              <a:rPr lang="en-US" sz="10080" b="1" kern="0" dirty="0">
                <a:solidFill>
                  <a:srgbClr val="3A6DAC"/>
                </a:solidFill>
                <a:latin typeface="Times New Roman" pitchFamily="18" charset="0"/>
                <a:cs typeface="Times New Roman" pitchFamily="18" charset="0"/>
              </a:rPr>
              <a:t> !</a:t>
            </a:r>
          </a:p>
          <a:p>
            <a:pPr marL="3244853" lvl="1" indent="-1226820" algn="just"/>
            <a:endParaRPr lang="en-US" sz="13440" b="1" kern="0" dirty="0">
              <a:solidFill>
                <a:srgbClr val="3A6DAC"/>
              </a:solidFill>
              <a:latin typeface="Times New Roman" pitchFamily="18" charset="0"/>
              <a:cs typeface="Times New Roman" pitchFamily="18" charset="0"/>
            </a:endParaRPr>
          </a:p>
          <a:p>
            <a:pPr algn="just"/>
            <a:endParaRPr lang="en-US" sz="13440" kern="0" dirty="0">
              <a:solidFill>
                <a:srgbClr val="3A6DAC"/>
              </a:solidFill>
              <a:latin typeface="Times New Roman" pitchFamily="18" charset="0"/>
              <a:cs typeface="Times New Roman" pitchFamily="18" charset="0"/>
            </a:endParaRPr>
          </a:p>
          <a:p>
            <a:pPr algn="just">
              <a:buFont typeface="Wingdings" pitchFamily="2" charset="2"/>
              <a:buChar char="Ø"/>
            </a:pPr>
            <a:r>
              <a:rPr lang="en-US" sz="13440" kern="0" dirty="0">
                <a:solidFill>
                  <a:srgbClr val="3A6DAC"/>
                </a:solidFill>
                <a:latin typeface="Times New Roman" pitchFamily="18" charset="0"/>
                <a:cs typeface="Times New Roman" pitchFamily="18" charset="0"/>
              </a:rPr>
              <a:t>    </a:t>
            </a:r>
            <a:r>
              <a:rPr lang="en-US" sz="13440" kern="0" dirty="0" err="1">
                <a:solidFill>
                  <a:srgbClr val="3A6DAC"/>
                </a:solidFill>
                <a:latin typeface="Times New Roman" pitchFamily="18" charset="0"/>
                <a:cs typeface="Times New Roman" pitchFamily="18" charset="0"/>
              </a:rPr>
              <a:t>Sympt</a:t>
            </a:r>
            <a:r>
              <a:rPr lang="nl-BE" sz="13440" kern="0" dirty="0">
                <a:solidFill>
                  <a:srgbClr val="3A6DAC"/>
                </a:solidFill>
                <a:latin typeface="Times New Roman" pitchFamily="18" charset="0"/>
                <a:cs typeface="Times New Roman" pitchFamily="18" charset="0"/>
              </a:rPr>
              <a:t>ômes </a:t>
            </a:r>
            <a:r>
              <a:rPr lang="nl-BE" sz="8960" i="1" kern="0" dirty="0">
                <a:solidFill>
                  <a:srgbClr val="3A6DAC"/>
                </a:solidFill>
                <a:latin typeface="Times New Roman" pitchFamily="18" charset="0"/>
                <a:cs typeface="Times New Roman" pitchFamily="18" charset="0"/>
              </a:rPr>
              <a:t>(selon SFA - SFMU)</a:t>
            </a:r>
            <a:r>
              <a:rPr lang="nl-BE" sz="11200" i="1" kern="0" dirty="0">
                <a:solidFill>
                  <a:srgbClr val="3A6DAC"/>
                </a:solidFill>
                <a:latin typeface="Times New Roman" pitchFamily="18" charset="0"/>
                <a:cs typeface="Times New Roman" pitchFamily="18" charset="0"/>
              </a:rPr>
              <a:t> </a:t>
            </a:r>
            <a:r>
              <a:rPr lang="nl-BE" sz="13440" kern="0" dirty="0">
                <a:solidFill>
                  <a:srgbClr val="3A6DAC"/>
                </a:solidFill>
                <a:latin typeface="Times New Roman" pitchFamily="18" charset="0"/>
                <a:cs typeface="Times New Roman" pitchFamily="18" charset="0"/>
              </a:rPr>
              <a:t>: </a:t>
            </a:r>
          </a:p>
          <a:p>
            <a:pPr marL="3067053" lvl="1" indent="-1049020" algn="just">
              <a:tabLst>
                <a:tab pos="38804853" algn="l"/>
                <a:tab pos="44512233" algn="l"/>
                <a:tab pos="45481240" algn="l"/>
                <a:tab pos="46263560" algn="l"/>
              </a:tabLst>
            </a:pPr>
            <a:r>
              <a:rPr lang="nl-BE" sz="8960" b="1" kern="0" dirty="0">
                <a:solidFill>
                  <a:srgbClr val="3A6DAC"/>
                </a:solidFill>
                <a:latin typeface="Times New Roman" pitchFamily="18" charset="0"/>
                <a:cs typeface="Times New Roman" pitchFamily="18" charset="0"/>
              </a:rPr>
              <a:t>Après quelques minutes/heures &gt;&lt; facteur déclenchant</a:t>
            </a:r>
          </a:p>
          <a:p>
            <a:pPr marL="3067053" lvl="1" indent="-1049020" algn="just">
              <a:tabLst>
                <a:tab pos="38804853" algn="l"/>
                <a:tab pos="44512233" algn="l"/>
                <a:tab pos="45481240" algn="l"/>
                <a:tab pos="46263560" algn="l"/>
              </a:tabLst>
            </a:pPr>
            <a:r>
              <a:rPr lang="nl-BE" sz="8960" b="1" kern="0" dirty="0">
                <a:solidFill>
                  <a:srgbClr val="3A6DAC"/>
                </a:solidFill>
                <a:latin typeface="Times New Roman" pitchFamily="18" charset="0"/>
                <a:cs typeface="Times New Roman" pitchFamily="18" charset="0"/>
              </a:rPr>
              <a:t>Apparition brutale atteinte voies aériennes sup/inf-érieures, cardiovasc. </a:t>
            </a:r>
          </a:p>
          <a:p>
            <a:pPr marL="3067053" lvl="1" indent="-1049020" algn="just">
              <a:tabLst>
                <a:tab pos="38804853" algn="l"/>
                <a:tab pos="44512233" algn="l"/>
                <a:tab pos="45481240" algn="l"/>
                <a:tab pos="46263560" algn="l"/>
              </a:tabLst>
            </a:pPr>
            <a:r>
              <a:rPr lang="nl-BE" sz="8960" b="1" kern="0" dirty="0">
                <a:solidFill>
                  <a:srgbClr val="3A6DAC"/>
                </a:solidFill>
                <a:latin typeface="Times New Roman" pitchFamily="18" charset="0"/>
                <a:cs typeface="Times New Roman" pitchFamily="18" charset="0"/>
              </a:rPr>
              <a:t>Généralement atteinte cutanéomuqueuse (pas systématique)</a:t>
            </a:r>
          </a:p>
          <a:p>
            <a:pPr marL="3067053" lvl="1" indent="-1049020" algn="just">
              <a:tabLst>
                <a:tab pos="38804853" algn="l"/>
                <a:tab pos="44512233" algn="l"/>
                <a:tab pos="45481240" algn="l"/>
                <a:tab pos="46263560" algn="l"/>
              </a:tabLst>
            </a:pPr>
            <a:r>
              <a:rPr lang="nl-BE" sz="8960" b="1" kern="0" dirty="0">
                <a:solidFill>
                  <a:srgbClr val="3A6DAC"/>
                </a:solidFill>
                <a:latin typeface="Times New Roman" pitchFamily="18" charset="0"/>
                <a:cs typeface="Times New Roman" pitchFamily="18" charset="0"/>
              </a:rPr>
              <a:t>Signes digestifs parfois</a:t>
            </a:r>
          </a:p>
          <a:p>
            <a:pPr marL="3067053" lvl="1" indent="-1049020" algn="just">
              <a:tabLst>
                <a:tab pos="38804853" algn="l"/>
                <a:tab pos="44512233" algn="l"/>
                <a:tab pos="45481240" algn="l"/>
                <a:tab pos="46263560" algn="l"/>
              </a:tabLst>
            </a:pPr>
            <a:endParaRPr lang="nl-BE" sz="8960" kern="0" dirty="0">
              <a:solidFill>
                <a:srgbClr val="3A6DAC"/>
              </a:solidFill>
              <a:latin typeface="Times New Roman" pitchFamily="18" charset="0"/>
              <a:cs typeface="Times New Roman" pitchFamily="18" charset="0"/>
            </a:endParaRPr>
          </a:p>
          <a:p>
            <a:pPr marL="3067053" lvl="1" indent="-1049020" algn="just">
              <a:tabLst>
                <a:tab pos="38804853" algn="l"/>
                <a:tab pos="44512233" algn="l"/>
                <a:tab pos="45481240" algn="l"/>
                <a:tab pos="46263560" algn="l"/>
              </a:tabLst>
            </a:pPr>
            <a:endParaRPr lang="nl-BE" sz="8960" kern="0" dirty="0">
              <a:solidFill>
                <a:srgbClr val="3A6DAC"/>
              </a:solidFill>
              <a:latin typeface="Times New Roman" pitchFamily="18" charset="0"/>
              <a:cs typeface="Times New Roman" pitchFamily="18" charset="0"/>
            </a:endParaRPr>
          </a:p>
          <a:p>
            <a:pPr algn="just"/>
            <a:endParaRPr lang="nl-BE" sz="13440" kern="0" dirty="0">
              <a:solidFill>
                <a:srgbClr val="3A6DAC"/>
              </a:solidFill>
              <a:latin typeface="Times New Roman" pitchFamily="18" charset="0"/>
              <a:cs typeface="Times New Roman" pitchFamily="18" charset="0"/>
            </a:endParaRPr>
          </a:p>
          <a:p>
            <a:pPr algn="just"/>
            <a:endParaRPr lang="nl-BE" sz="13440" kern="0" dirty="0">
              <a:solidFill>
                <a:srgbClr val="3A6DAC"/>
              </a:solidFill>
              <a:latin typeface="Times New Roman" pitchFamily="18" charset="0"/>
              <a:cs typeface="Times New Roman" pitchFamily="18" charset="0"/>
            </a:endParaRPr>
          </a:p>
          <a:p>
            <a:pPr algn="just"/>
            <a:endParaRPr lang="en-US" sz="13440" kern="0" dirty="0">
              <a:solidFill>
                <a:srgbClr val="3A6DAC"/>
              </a:solidFill>
              <a:latin typeface="Times New Roman" pitchFamily="18" charset="0"/>
              <a:cs typeface="Times New Roman" pitchFamily="18" charset="0"/>
            </a:endParaRPr>
          </a:p>
        </p:txBody>
      </p:sp>
      <p:sp>
        <p:nvSpPr>
          <p:cNvPr id="11" name="Rectangle : coins arrondis 10">
            <a:extLst>
              <a:ext uri="{FF2B5EF4-FFF2-40B4-BE49-F238E27FC236}">
                <a16:creationId xmlns:a16="http://schemas.microsoft.com/office/drawing/2014/main" id="{2B2E9DCA-EC22-A945-8C3D-6A8E370277E8}"/>
              </a:ext>
            </a:extLst>
          </p:cNvPr>
          <p:cNvSpPr/>
          <p:nvPr/>
        </p:nvSpPr>
        <p:spPr>
          <a:xfrm>
            <a:off x="11144534" y="1270104"/>
            <a:ext cx="27156694" cy="5649996"/>
          </a:xfrm>
          <a:prstGeom prst="roundRect">
            <a:avLst/>
          </a:prstGeom>
          <a:noFill/>
          <a:ln w="34925"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Tree>
    <p:extLst>
      <p:ext uri="{BB962C8B-B14F-4D97-AF65-F5344CB8AC3E}">
        <p14:creationId xmlns:p14="http://schemas.microsoft.com/office/powerpoint/2010/main" val="2340645903"/>
      </p:ext>
    </p:extLst>
  </p:cSld>
  <p:clrMapOvr>
    <a:masterClrMapping/>
  </p:clrMapOvr>
  <mc:AlternateContent xmlns:mc="http://schemas.openxmlformats.org/markup-compatibility/2006" xmlns:p14="http://schemas.microsoft.com/office/powerpoint/2010/main">
    <mc:Choice Requires="p14">
      <p:transition spd="slow" p14:dur="2000" advTm="20604"/>
    </mc:Choice>
    <mc:Fallback xmlns="">
      <p:transition spd="slow" advTm="2060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3520440" y="798535"/>
            <a:ext cx="44165520" cy="3136892"/>
          </a:xfrm>
        </p:spPr>
        <p:txBody>
          <a:bodyPr>
            <a:normAutofit/>
          </a:bodyPr>
          <a:lstStyle/>
          <a:p>
            <a:pPr algn="ctr"/>
            <a:r>
              <a:rPr lang="fr-BE" sz="16600" b="1" dirty="0">
                <a:solidFill>
                  <a:srgbClr val="005393"/>
                </a:solidFill>
                <a:latin typeface="Times New Roman" pitchFamily="18" charset="0"/>
                <a:cs typeface="Times New Roman" pitchFamily="18" charset="0"/>
              </a:rPr>
              <a:t>Consignes à la sortie des urgences</a:t>
            </a:r>
            <a:endParaRPr lang="fr-FR" sz="16600" b="1" dirty="0">
              <a:solidFill>
                <a:srgbClr val="005393"/>
              </a:solidFill>
              <a:latin typeface="Times New Roman" pitchFamily="18" charset="0"/>
              <a:cs typeface="Times New Roman" pitchFamily="18" charset="0"/>
            </a:endParaRPr>
          </a:p>
        </p:txBody>
      </p:sp>
      <p:pic>
        <p:nvPicPr>
          <p:cNvPr id="2" name="Image 1"/>
          <p:cNvPicPr>
            <a:picLocks noChangeAspect="1"/>
          </p:cNvPicPr>
          <p:nvPr/>
        </p:nvPicPr>
        <p:blipFill>
          <a:blip r:embed="rId3"/>
          <a:stretch>
            <a:fillRect/>
          </a:stretch>
        </p:blipFill>
        <p:spPr>
          <a:xfrm>
            <a:off x="1219200" y="3935427"/>
            <a:ext cx="27203400" cy="17261667"/>
          </a:xfrm>
          <a:prstGeom prst="rect">
            <a:avLst/>
          </a:prstGeom>
        </p:spPr>
      </p:pic>
      <p:sp>
        <p:nvSpPr>
          <p:cNvPr id="3" name="ZoneTexte 2"/>
          <p:cNvSpPr txBox="1"/>
          <p:nvPr/>
        </p:nvSpPr>
        <p:spPr>
          <a:xfrm>
            <a:off x="11233269" y="6510236"/>
            <a:ext cx="12083931" cy="3139321"/>
          </a:xfrm>
          <a:prstGeom prst="rect">
            <a:avLst/>
          </a:prstGeom>
          <a:solidFill>
            <a:schemeClr val="accent1"/>
          </a:solidFill>
        </p:spPr>
        <p:txBody>
          <a:bodyPr wrap="square" rtlCol="0">
            <a:spAutoFit/>
          </a:bodyPr>
          <a:lstStyle/>
          <a:p>
            <a:r>
              <a:rPr lang="fr-FR" sz="6600" dirty="0">
                <a:solidFill>
                  <a:schemeClr val="bg1"/>
                </a:solidFill>
              </a:rPr>
              <a:t>Définir le spécialiste et fournir le numéro de téléphone de la prise de RDV</a:t>
            </a:r>
          </a:p>
        </p:txBody>
      </p:sp>
      <p:pic>
        <p:nvPicPr>
          <p:cNvPr id="6" name="Image 5">
            <a:extLst>
              <a:ext uri="{FF2B5EF4-FFF2-40B4-BE49-F238E27FC236}">
                <a16:creationId xmlns:a16="http://schemas.microsoft.com/office/drawing/2014/main" id="{AA254175-6AE1-DB48-9707-EE2E04FAB7B4}"/>
              </a:ext>
            </a:extLst>
          </p:cNvPr>
          <p:cNvPicPr>
            <a:picLocks noChangeAspect="1"/>
          </p:cNvPicPr>
          <p:nvPr/>
        </p:nvPicPr>
        <p:blipFill rotWithShape="1">
          <a:blip r:embed="rId4"/>
          <a:srcRect b="8658"/>
          <a:stretch/>
        </p:blipFill>
        <p:spPr>
          <a:xfrm>
            <a:off x="26192359" y="9649557"/>
            <a:ext cx="23723843" cy="19507201"/>
          </a:xfrm>
          <a:prstGeom prst="rect">
            <a:avLst/>
          </a:prstGeom>
        </p:spPr>
      </p:pic>
      <p:pic>
        <p:nvPicPr>
          <p:cNvPr id="5" name="Image 4"/>
          <p:cNvPicPr>
            <a:picLocks noChangeAspect="1"/>
          </p:cNvPicPr>
          <p:nvPr/>
        </p:nvPicPr>
        <p:blipFill rotWithShape="1">
          <a:blip r:embed="rId5"/>
          <a:srcRect t="2222" r="77294" b="72484"/>
          <a:stretch/>
        </p:blipFill>
        <p:spPr>
          <a:xfrm>
            <a:off x="1830525" y="21810439"/>
            <a:ext cx="29273007" cy="9782962"/>
          </a:xfrm>
          <a:prstGeom prst="rect">
            <a:avLst/>
          </a:prstGeom>
        </p:spPr>
      </p:pic>
      <p:sp>
        <p:nvSpPr>
          <p:cNvPr id="7" name="Rectangle à coins arrondis 6"/>
          <p:cNvSpPr/>
          <p:nvPr/>
        </p:nvSpPr>
        <p:spPr>
          <a:xfrm>
            <a:off x="5686372" y="28321842"/>
            <a:ext cx="11016103" cy="8349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à coins arrondis 8"/>
          <p:cNvSpPr/>
          <p:nvPr/>
        </p:nvSpPr>
        <p:spPr>
          <a:xfrm>
            <a:off x="3173058" y="23903680"/>
            <a:ext cx="15114942" cy="4303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coins arrondis 17">
            <a:extLst>
              <a:ext uri="{FF2B5EF4-FFF2-40B4-BE49-F238E27FC236}">
                <a16:creationId xmlns:a16="http://schemas.microsoft.com/office/drawing/2014/main" id="{69463235-155F-E14B-9647-0590CC36EAE7}"/>
              </a:ext>
            </a:extLst>
          </p:cNvPr>
          <p:cNvSpPr/>
          <p:nvPr/>
        </p:nvSpPr>
        <p:spPr>
          <a:xfrm>
            <a:off x="16965790" y="28302284"/>
            <a:ext cx="13874427" cy="1301565"/>
          </a:xfrm>
          <a:prstGeom prst="roundRect">
            <a:avLst/>
          </a:prstGeom>
          <a:noFill/>
          <a:ln w="285750"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pic>
        <p:nvPicPr>
          <p:cNvPr id="8" name="Image 7"/>
          <p:cNvPicPr>
            <a:picLocks noChangeAspect="1"/>
          </p:cNvPicPr>
          <p:nvPr/>
        </p:nvPicPr>
        <p:blipFill rotWithShape="1">
          <a:blip r:embed="rId6"/>
          <a:srcRect l="24349" t="61706" r="60683" b="29558"/>
          <a:stretch/>
        </p:blipFill>
        <p:spPr>
          <a:xfrm>
            <a:off x="7472018" y="30850329"/>
            <a:ext cx="41335898" cy="7238088"/>
          </a:xfrm>
          <a:prstGeom prst="rect">
            <a:avLst/>
          </a:prstGeom>
        </p:spPr>
      </p:pic>
    </p:spTree>
    <p:extLst>
      <p:ext uri="{BB962C8B-B14F-4D97-AF65-F5344CB8AC3E}">
        <p14:creationId xmlns:p14="http://schemas.microsoft.com/office/powerpoint/2010/main" val="3080126709"/>
      </p:ext>
    </p:extLst>
  </p:cSld>
  <p:clrMapOvr>
    <a:masterClrMapping/>
  </p:clrMapOvr>
  <mc:AlternateContent xmlns:mc="http://schemas.openxmlformats.org/markup-compatibility/2006" xmlns:p14="http://schemas.microsoft.com/office/powerpoint/2010/main">
    <mc:Choice Requires="p14">
      <p:transition spd="slow" p14:dur="2000" advTm="25872"/>
    </mc:Choice>
    <mc:Fallback xmlns="">
      <p:transition spd="slow" advTm="2587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9103360" y="1040136"/>
            <a:ext cx="40965120" cy="510286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ctr" anchorCtr="0" compatLnSpc="1">
            <a:prstTxWarp prst="textNoShape">
              <a:avLst/>
            </a:prstTxWarp>
          </a:bodyPr>
          <a:lstStyle>
            <a:lvl1pPr algn="ctr" rtl="0" eaLnBrk="1" fontAlgn="base" hangingPunct="1">
              <a:spcBef>
                <a:spcPct val="0"/>
              </a:spcBef>
              <a:spcAft>
                <a:spcPct val="0"/>
              </a:spcAft>
              <a:defRPr sz="3200" b="1">
                <a:solidFill>
                  <a:srgbClr val="3A6DAC"/>
                </a:solidFill>
                <a:latin typeface="Arial" charset="0"/>
                <a:ea typeface="+mj-ea"/>
                <a:cs typeface="ＭＳ Ｐゴシック" charset="0"/>
              </a:defRPr>
            </a:lvl1pPr>
            <a:lvl2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2pPr>
            <a:lvl3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3pPr>
            <a:lvl4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4pPr>
            <a:lvl5pPr algn="ctr" rtl="0" eaLnBrk="1" fontAlgn="base" hangingPunct="1">
              <a:spcBef>
                <a:spcPct val="0"/>
              </a:spcBef>
              <a:spcAft>
                <a:spcPct val="0"/>
              </a:spcAft>
              <a:defRPr sz="3200" b="1">
                <a:solidFill>
                  <a:srgbClr val="3A6DA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a:solidFill>
                  <a:srgbClr val="3A6DAC"/>
                </a:solidFill>
                <a:latin typeface="Arial" charset="0"/>
                <a:cs typeface="Arial" charset="0"/>
              </a:defRPr>
            </a:lvl6pPr>
            <a:lvl7pPr marL="914400" algn="ctr" rtl="0" eaLnBrk="1" fontAlgn="base" hangingPunct="1">
              <a:spcBef>
                <a:spcPct val="0"/>
              </a:spcBef>
              <a:spcAft>
                <a:spcPct val="0"/>
              </a:spcAft>
              <a:defRPr sz="3200" b="1">
                <a:solidFill>
                  <a:srgbClr val="3A6DAC"/>
                </a:solidFill>
                <a:latin typeface="Arial" charset="0"/>
                <a:cs typeface="Arial" charset="0"/>
              </a:defRPr>
            </a:lvl7pPr>
            <a:lvl8pPr marL="1371600" algn="ctr" rtl="0" eaLnBrk="1" fontAlgn="base" hangingPunct="1">
              <a:spcBef>
                <a:spcPct val="0"/>
              </a:spcBef>
              <a:spcAft>
                <a:spcPct val="0"/>
              </a:spcAft>
              <a:defRPr sz="3200" b="1">
                <a:solidFill>
                  <a:srgbClr val="3A6DAC"/>
                </a:solidFill>
                <a:latin typeface="Arial" charset="0"/>
                <a:cs typeface="Arial" charset="0"/>
              </a:defRPr>
            </a:lvl8pPr>
            <a:lvl9pPr marL="1828800" algn="ctr" rtl="0" eaLnBrk="1" fontAlgn="base" hangingPunct="1">
              <a:spcBef>
                <a:spcPct val="0"/>
              </a:spcBef>
              <a:spcAft>
                <a:spcPct val="0"/>
              </a:spcAft>
              <a:defRPr sz="3200" b="1">
                <a:solidFill>
                  <a:srgbClr val="3A6DAC"/>
                </a:solidFill>
                <a:latin typeface="Arial" charset="0"/>
                <a:cs typeface="Arial" charset="0"/>
              </a:defRPr>
            </a:lvl9pPr>
          </a:lstStyle>
          <a:p>
            <a:pPr lvl="0"/>
            <a:r>
              <a:rPr lang="nl-BE" sz="19300" kern="0">
                <a:latin typeface="Times New Roman" charset="0"/>
                <a:ea typeface="ＭＳ Ｐゴシック" charset="0"/>
              </a:rPr>
              <a:t>Conclusion </a:t>
            </a:r>
            <a:endParaRPr lang="nl-BE" sz="8000" i="1">
              <a:latin typeface="Times New Roman" pitchFamily="18" charset="0"/>
              <a:cs typeface="Times New Roman" pitchFamily="18" charset="0"/>
            </a:endParaRPr>
          </a:p>
        </p:txBody>
      </p:sp>
      <p:pic>
        <p:nvPicPr>
          <p:cNvPr id="5" name="Image 4">
            <a:extLst>
              <a:ext uri="{FF2B5EF4-FFF2-40B4-BE49-F238E27FC236}">
                <a16:creationId xmlns:a16="http://schemas.microsoft.com/office/drawing/2014/main" id="{6A35EA15-6906-7F47-A2A8-E91D3DA9A60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33" b="96183" l="7170" r="93019">
                        <a14:foregroundMark x1="55660" y1="45802" x2="55660" y2="45802"/>
                        <a14:foregroundMark x1="68679" y1="51336" x2="68679" y2="51336"/>
                        <a14:foregroundMark x1="74906" y1="29962" x2="74906" y2="29962"/>
                        <a14:foregroundMark x1="83019" y1="37023" x2="83019" y2="37023"/>
                        <a14:foregroundMark x1="77170" y1="23664" x2="77170" y2="23664"/>
                        <a14:foregroundMark x1="71887" y1="19847" x2="71887" y2="19847"/>
                        <a14:foregroundMark x1="81132" y1="28817" x2="81132" y2="28817"/>
                        <a14:foregroundMark x1="88302" y1="38931" x2="88302" y2="38931"/>
                        <a14:foregroundMark x1="88679" y1="49046" x2="88679" y2="49046"/>
                        <a14:foregroundMark x1="88302" y1="46183" x2="88302" y2="46183"/>
                        <a14:foregroundMark x1="92264" y1="49046" x2="92264" y2="49046"/>
                        <a14:foregroundMark x1="92642" y1="64504" x2="92642" y2="64504"/>
                        <a14:foregroundMark x1="91887" y1="49809" x2="91887" y2="49809"/>
                        <a14:foregroundMark x1="50377" y1="11641" x2="50377" y2="11641"/>
                        <a14:foregroundMark x1="7170" y1="50191" x2="7170" y2="50191"/>
                        <a14:foregroundMark x1="7547" y1="79389" x2="7547" y2="79389"/>
                        <a14:foregroundMark x1="23774" y1="67557" x2="23774" y2="67557"/>
                        <a14:foregroundMark x1="54906" y1="43130" x2="54906" y2="43130"/>
                        <a14:foregroundMark x1="54151" y1="39313" x2="54151" y2="39313"/>
                        <a14:foregroundMark x1="89245" y1="46565" x2="89245" y2="46565"/>
                        <a14:foregroundMark x1="93019" y1="50573" x2="93019" y2="50573"/>
                        <a14:foregroundMark x1="45660" y1="50573" x2="45660" y2="50573"/>
                        <a14:foregroundMark x1="46415" y1="48664" x2="46415" y2="48664"/>
                        <a14:foregroundMark x1="67925" y1="87786" x2="67925" y2="87786"/>
                        <a14:foregroundMark x1="53774" y1="96374" x2="53774" y2="96374"/>
                        <a14:foregroundMark x1="56792" y1="41985" x2="56792" y2="41985"/>
                        <a14:foregroundMark x1="47170" y1="48664" x2="47170" y2="48664"/>
                        <a14:foregroundMark x1="49811" y1="27290" x2="49811" y2="27290"/>
                        <a14:foregroundMark x1="69057" y1="41985" x2="69057" y2="41985"/>
                        <a14:foregroundMark x1="48302" y1="9733" x2="48302" y2="9733"/>
                      </a14:backgroundRemoval>
                    </a14:imgEffect>
                  </a14:imgLayer>
                </a14:imgProps>
              </a:ext>
            </a:extLst>
          </a:blip>
          <a:stretch>
            <a:fillRect/>
          </a:stretch>
        </p:blipFill>
        <p:spPr>
          <a:xfrm>
            <a:off x="45592019" y="215900"/>
            <a:ext cx="5154800" cy="5102860"/>
          </a:xfrm>
          <a:prstGeom prst="rect">
            <a:avLst/>
          </a:prstGeom>
        </p:spPr>
      </p:pic>
      <p:sp>
        <p:nvSpPr>
          <p:cNvPr id="7" name="Rectangle : coins arrondis 6">
            <a:extLst>
              <a:ext uri="{FF2B5EF4-FFF2-40B4-BE49-F238E27FC236}">
                <a16:creationId xmlns:a16="http://schemas.microsoft.com/office/drawing/2014/main" id="{92EF987F-1C35-0C44-915B-E8EFADBC14CC}"/>
              </a:ext>
            </a:extLst>
          </p:cNvPr>
          <p:cNvSpPr/>
          <p:nvPr/>
        </p:nvSpPr>
        <p:spPr>
          <a:xfrm>
            <a:off x="2294878" y="16050088"/>
            <a:ext cx="30989282" cy="10618820"/>
          </a:xfrm>
          <a:prstGeom prst="roundRect">
            <a:avLst/>
          </a:prstGeom>
          <a:solidFill>
            <a:srgbClr val="D4E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indent="-1143000" algn="ctr">
              <a:buFont typeface="Arial" panose="020B0604020202020204" pitchFamily="34" charset="0"/>
              <a:buChar char="•"/>
            </a:pPr>
            <a:endParaRPr lang="fr-FR" sz="34289"/>
          </a:p>
        </p:txBody>
      </p:sp>
      <p:sp>
        <p:nvSpPr>
          <p:cNvPr id="8" name="Rectangle 3">
            <a:extLst>
              <a:ext uri="{FF2B5EF4-FFF2-40B4-BE49-F238E27FC236}">
                <a16:creationId xmlns:a16="http://schemas.microsoft.com/office/drawing/2014/main" id="{D7AA8867-B690-1141-A9A8-BCF64F4D4CA0}"/>
              </a:ext>
            </a:extLst>
          </p:cNvPr>
          <p:cNvSpPr txBox="1">
            <a:spLocks noChangeArrowheads="1"/>
          </p:cNvSpPr>
          <p:nvPr/>
        </p:nvSpPr>
        <p:spPr bwMode="auto">
          <a:xfrm>
            <a:off x="1563358" y="6142996"/>
            <a:ext cx="48761653" cy="3043300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r>
              <a:rPr lang="nl-BE" sz="10080" kern="0" dirty="0">
                <a:solidFill>
                  <a:srgbClr val="3A6DAC"/>
                </a:solidFill>
                <a:latin typeface="Times New Roman" pitchFamily="18" charset="0"/>
                <a:cs typeface="Times New Roman" pitchFamily="18" charset="0"/>
              </a:rPr>
              <a:t>   </a:t>
            </a:r>
            <a:r>
              <a:rPr lang="nl-BE" sz="10080" kern="0" dirty="0" err="1">
                <a:solidFill>
                  <a:srgbClr val="3A6DAC"/>
                </a:solidFill>
                <a:latin typeface="Times New Roman" pitchFamily="18" charset="0"/>
                <a:cs typeface="Times New Roman" pitchFamily="18" charset="0"/>
              </a:rPr>
              <a:t>L’anaphylaxie</a:t>
            </a:r>
            <a:r>
              <a:rPr lang="nl-BE" sz="10080" kern="0" dirty="0">
                <a:solidFill>
                  <a:srgbClr val="3A6DAC"/>
                </a:solidFill>
                <a:latin typeface="Times New Roman" pitchFamily="18" charset="0"/>
                <a:cs typeface="Times New Roman" pitchFamily="18" charset="0"/>
              </a:rPr>
              <a:t> = pathologie complexe</a:t>
            </a:r>
          </a:p>
          <a:p>
            <a:r>
              <a:rPr lang="nl-BE" sz="10080" kern="0" dirty="0">
                <a:solidFill>
                  <a:srgbClr val="3A6DAC"/>
                </a:solidFill>
                <a:latin typeface="Times New Roman" pitchFamily="18" charset="0"/>
                <a:cs typeface="Times New Roman" pitchFamily="18" charset="0"/>
              </a:rPr>
              <a:t>  Tryptase = paramètre dosé sur plateforme </a:t>
            </a:r>
            <a:r>
              <a:rPr lang="nl-BE" sz="10080" kern="0" dirty="0" err="1">
                <a:solidFill>
                  <a:srgbClr val="3A6DAC"/>
                </a:solidFill>
                <a:latin typeface="Times New Roman" pitchFamily="18" charset="0"/>
                <a:cs typeface="Times New Roman" pitchFamily="18" charset="0"/>
              </a:rPr>
              <a:t>automatisée</a:t>
            </a:r>
            <a:r>
              <a:rPr lang="nl-BE" sz="10080" kern="0" dirty="0">
                <a:solidFill>
                  <a:srgbClr val="3A6DAC"/>
                </a:solidFill>
                <a:latin typeface="Times New Roman" pitchFamily="18" charset="0"/>
                <a:cs typeface="Times New Roman" pitchFamily="18" charset="0"/>
              </a:rPr>
              <a:t> </a:t>
            </a:r>
            <a:r>
              <a:rPr lang="nl-BE" sz="10080" kern="0" dirty="0" err="1">
                <a:solidFill>
                  <a:srgbClr val="3A6DAC"/>
                </a:solidFill>
                <a:latin typeface="Times New Roman" pitchFamily="18" charset="0"/>
                <a:cs typeface="Times New Roman" pitchFamily="18" charset="0"/>
              </a:rPr>
              <a:t>robuste</a:t>
            </a:r>
            <a:r>
              <a:rPr lang="nl-BE" sz="10080" kern="0" dirty="0">
                <a:solidFill>
                  <a:srgbClr val="3A6DAC"/>
                </a:solidFill>
                <a:latin typeface="Times New Roman" pitchFamily="18" charset="0"/>
                <a:cs typeface="Times New Roman" pitchFamily="18" charset="0"/>
              </a:rPr>
              <a:t> </a:t>
            </a:r>
          </a:p>
          <a:p>
            <a:pPr lvl="1"/>
            <a:r>
              <a:rPr lang="nl-BE" sz="7840" kern="0" dirty="0">
                <a:solidFill>
                  <a:srgbClr val="3A6DAC"/>
                </a:solidFill>
                <a:latin typeface="Times New Roman" pitchFamily="18" charset="0"/>
                <a:cs typeface="Times New Roman" pitchFamily="18" charset="0"/>
              </a:rPr>
              <a:t>  </a:t>
            </a:r>
            <a:r>
              <a:rPr lang="nl-BE" sz="7840" kern="0" dirty="0" err="1">
                <a:solidFill>
                  <a:srgbClr val="3A6DAC"/>
                </a:solidFill>
                <a:latin typeface="Times New Roman" pitchFamily="18" charset="0"/>
                <a:cs typeface="Times New Roman" pitchFamily="18" charset="0"/>
              </a:rPr>
              <a:t>Probablement</a:t>
            </a:r>
            <a:r>
              <a:rPr lang="nl-BE" sz="7840" kern="0" dirty="0">
                <a:solidFill>
                  <a:srgbClr val="3A6DAC"/>
                </a:solidFill>
                <a:latin typeface="Times New Roman" pitchFamily="18" charset="0"/>
                <a:cs typeface="Times New Roman" pitchFamily="18" charset="0"/>
              </a:rPr>
              <a:t> </a:t>
            </a:r>
            <a:r>
              <a:rPr lang="nl-BE" sz="7840" kern="0" dirty="0" err="1">
                <a:solidFill>
                  <a:srgbClr val="3A6DAC"/>
                </a:solidFill>
                <a:latin typeface="Times New Roman" pitchFamily="18" charset="0"/>
                <a:cs typeface="Times New Roman" pitchFamily="18" charset="0"/>
              </a:rPr>
              <a:t>le</a:t>
            </a:r>
            <a:r>
              <a:rPr lang="nl-BE" sz="7840" kern="0" dirty="0">
                <a:solidFill>
                  <a:srgbClr val="3A6DAC"/>
                </a:solidFill>
                <a:latin typeface="Times New Roman" pitchFamily="18" charset="0"/>
                <a:cs typeface="Times New Roman" pitchFamily="18" charset="0"/>
              </a:rPr>
              <a:t> </a:t>
            </a:r>
            <a:r>
              <a:rPr lang="nl-BE" sz="7840" kern="0" dirty="0" err="1">
                <a:solidFill>
                  <a:srgbClr val="3A6DAC"/>
                </a:solidFill>
                <a:latin typeface="Times New Roman" pitchFamily="18" charset="0"/>
                <a:cs typeface="Times New Roman" pitchFamily="18" charset="0"/>
              </a:rPr>
              <a:t>meilleur</a:t>
            </a:r>
            <a:r>
              <a:rPr lang="nl-BE" sz="7840" kern="0" dirty="0">
                <a:solidFill>
                  <a:srgbClr val="3A6DAC"/>
                </a:solidFill>
                <a:latin typeface="Times New Roman" pitchFamily="18" charset="0"/>
                <a:cs typeface="Times New Roman" pitchFamily="18" charset="0"/>
              </a:rPr>
              <a:t> </a:t>
            </a:r>
            <a:r>
              <a:rPr lang="nl-BE" sz="7840" kern="0" dirty="0" err="1">
                <a:solidFill>
                  <a:srgbClr val="3A6DAC"/>
                </a:solidFill>
                <a:latin typeface="Times New Roman" pitchFamily="18" charset="0"/>
                <a:cs typeface="Times New Roman" pitchFamily="18" charset="0"/>
              </a:rPr>
              <a:t>marqueur</a:t>
            </a:r>
            <a:r>
              <a:rPr lang="nl-BE" sz="7840" kern="0" dirty="0">
                <a:solidFill>
                  <a:srgbClr val="3A6DAC"/>
                </a:solidFill>
                <a:latin typeface="Times New Roman" pitchFamily="18" charset="0"/>
                <a:cs typeface="Times New Roman" pitchFamily="18" charset="0"/>
              </a:rPr>
              <a:t> </a:t>
            </a:r>
            <a:r>
              <a:rPr lang="nl-BE" sz="7840" kern="0" dirty="0" err="1">
                <a:solidFill>
                  <a:srgbClr val="3A6DAC"/>
                </a:solidFill>
                <a:latin typeface="Times New Roman" pitchFamily="18" charset="0"/>
                <a:cs typeface="Times New Roman" pitchFamily="18" charset="0"/>
              </a:rPr>
              <a:t>disponible</a:t>
            </a:r>
            <a:r>
              <a:rPr lang="nl-BE" sz="7840" kern="0" dirty="0">
                <a:solidFill>
                  <a:srgbClr val="3A6DAC"/>
                </a:solidFill>
                <a:latin typeface="Times New Roman" pitchFamily="18" charset="0"/>
                <a:cs typeface="Times New Roman" pitchFamily="18" charset="0"/>
              </a:rPr>
              <a:t>.</a:t>
            </a:r>
            <a:endParaRPr lang="nl-BE" sz="3920" kern="0" dirty="0">
              <a:solidFill>
                <a:srgbClr val="3A6DAC"/>
              </a:solidFill>
              <a:latin typeface="Times New Roman" pitchFamily="18" charset="0"/>
              <a:cs typeface="Times New Roman" pitchFamily="18" charset="0"/>
            </a:endParaRPr>
          </a:p>
          <a:p>
            <a:r>
              <a:rPr lang="fr-BE" sz="10080" kern="0" dirty="0">
                <a:solidFill>
                  <a:srgbClr val="3A6DAC"/>
                </a:solidFill>
                <a:latin typeface="Times New Roman" pitchFamily="18" charset="0"/>
                <a:cs typeface="Times New Roman" pitchFamily="18" charset="0"/>
              </a:rPr>
              <a:t>  Participer à l’éducation des urgentistes, anesthésistes.</a:t>
            </a:r>
          </a:p>
          <a:p>
            <a:pPr lvl="1"/>
            <a:r>
              <a:rPr lang="fr-BE" sz="7840" kern="0" dirty="0">
                <a:solidFill>
                  <a:srgbClr val="3A6DAC"/>
                </a:solidFill>
                <a:latin typeface="Times New Roman" pitchFamily="18" charset="0"/>
                <a:cs typeface="Times New Roman" pitchFamily="18" charset="0"/>
              </a:rPr>
              <a:t>   Résultats non disponibles en urgences en temps réel mais d’importance capitale pour les patients !</a:t>
            </a:r>
          </a:p>
          <a:p>
            <a:pPr lvl="1"/>
            <a:endParaRPr lang="fr-BE" sz="3920" kern="0" dirty="0">
              <a:solidFill>
                <a:srgbClr val="3A6DAC"/>
              </a:solidFill>
              <a:latin typeface="Times New Roman" pitchFamily="18" charset="0"/>
              <a:cs typeface="Times New Roman" pitchFamily="18" charset="0"/>
            </a:endParaRPr>
          </a:p>
          <a:p>
            <a:pPr lvl="1"/>
            <a:endParaRPr lang="fr-BE" sz="3920" kern="0" dirty="0">
              <a:solidFill>
                <a:srgbClr val="3A6DAC"/>
              </a:solidFill>
              <a:latin typeface="Times New Roman" pitchFamily="18" charset="0"/>
              <a:cs typeface="Times New Roman" pitchFamily="18" charset="0"/>
            </a:endParaRPr>
          </a:p>
          <a:p>
            <a:pPr marL="800100" lvl="2" indent="0">
              <a:buNone/>
            </a:pPr>
            <a:r>
              <a:rPr lang="fr-BE" sz="13800" kern="0" dirty="0">
                <a:solidFill>
                  <a:srgbClr val="005393"/>
                </a:solidFill>
                <a:latin typeface="Times New Roman" pitchFamily="18" charset="0"/>
                <a:cs typeface="Times New Roman" pitchFamily="18" charset="0"/>
              </a:rPr>
              <a:t>     </a:t>
            </a:r>
            <a:r>
              <a:rPr lang="fr-BE" sz="11500" kern="0" dirty="0">
                <a:solidFill>
                  <a:srgbClr val="005393"/>
                </a:solidFill>
                <a:latin typeface="Times New Roman" pitchFamily="18" charset="0"/>
                <a:cs typeface="Times New Roman" pitchFamily="18" charset="0"/>
              </a:rPr>
              <a:t>Recommander la </a:t>
            </a:r>
            <a:r>
              <a:rPr lang="fr-BE" sz="11500" kern="0" dirty="0" err="1">
                <a:solidFill>
                  <a:srgbClr val="005393"/>
                </a:solidFill>
                <a:latin typeface="Times New Roman" pitchFamily="18" charset="0"/>
                <a:cs typeface="Times New Roman" pitchFamily="18" charset="0"/>
              </a:rPr>
              <a:t>Tryptase</a:t>
            </a:r>
            <a:r>
              <a:rPr lang="fr-BE" sz="11500" kern="0" dirty="0">
                <a:solidFill>
                  <a:srgbClr val="005393"/>
                </a:solidFill>
                <a:latin typeface="Times New Roman" pitchFamily="18" charset="0"/>
                <a:cs typeface="Times New Roman" pitchFamily="18" charset="0"/>
              </a:rPr>
              <a:t> </a:t>
            </a:r>
          </a:p>
          <a:p>
            <a:pPr lvl="3"/>
            <a:r>
              <a:rPr lang="fr-BE" sz="8800" kern="0" dirty="0">
                <a:solidFill>
                  <a:srgbClr val="005393"/>
                </a:solidFill>
                <a:latin typeface="Times New Roman" pitchFamily="18" charset="0"/>
                <a:cs typeface="Times New Roman" pitchFamily="18" charset="0"/>
              </a:rPr>
              <a:t>Pour tout grade &gt; ou = 2</a:t>
            </a:r>
          </a:p>
          <a:p>
            <a:pPr lvl="3"/>
            <a:r>
              <a:rPr lang="fr-BE" sz="8800" kern="0" dirty="0">
                <a:solidFill>
                  <a:srgbClr val="005393"/>
                </a:solidFill>
                <a:latin typeface="Times New Roman" pitchFamily="18" charset="0"/>
                <a:cs typeface="Times New Roman" pitchFamily="18" charset="0"/>
              </a:rPr>
              <a:t>Temps 1 : t+30 minutes - 2h après réaction = </a:t>
            </a:r>
            <a:r>
              <a:rPr lang="fr-BE" sz="8800" b="1" kern="0" dirty="0" err="1">
                <a:solidFill>
                  <a:srgbClr val="005393"/>
                </a:solidFill>
                <a:latin typeface="Times New Roman" pitchFamily="18" charset="0"/>
                <a:cs typeface="Times New Roman" pitchFamily="18" charset="0"/>
              </a:rPr>
              <a:t>sBT</a:t>
            </a:r>
            <a:r>
              <a:rPr lang="fr-BE" sz="8800" b="1" kern="0" dirty="0">
                <a:solidFill>
                  <a:srgbClr val="005393"/>
                </a:solidFill>
                <a:latin typeface="Times New Roman" pitchFamily="18" charset="0"/>
                <a:cs typeface="Times New Roman" pitchFamily="18" charset="0"/>
              </a:rPr>
              <a:t> </a:t>
            </a:r>
            <a:endParaRPr lang="fr-BE" sz="8800" kern="0" dirty="0">
              <a:solidFill>
                <a:srgbClr val="005393"/>
              </a:solidFill>
              <a:latin typeface="Times New Roman" pitchFamily="18" charset="0"/>
              <a:cs typeface="Times New Roman" pitchFamily="18" charset="0"/>
            </a:endParaRPr>
          </a:p>
          <a:p>
            <a:pPr lvl="3"/>
            <a:r>
              <a:rPr lang="fr-BE" sz="8800" kern="0" dirty="0">
                <a:solidFill>
                  <a:srgbClr val="005393"/>
                </a:solidFill>
                <a:latin typeface="Times New Roman" pitchFamily="18" charset="0"/>
                <a:cs typeface="Times New Roman" pitchFamily="18" charset="0"/>
              </a:rPr>
              <a:t>Temps 2 : t+24h  - établir la valeur basale = </a:t>
            </a:r>
            <a:r>
              <a:rPr lang="fr-BE" sz="8800" b="1" kern="0" dirty="0" err="1">
                <a:solidFill>
                  <a:srgbClr val="005393"/>
                </a:solidFill>
                <a:latin typeface="Times New Roman" pitchFamily="18" charset="0"/>
                <a:cs typeface="Times New Roman" pitchFamily="18" charset="0"/>
              </a:rPr>
              <a:t>sAT</a:t>
            </a:r>
            <a:r>
              <a:rPr lang="fr-BE" sz="8800" b="1" kern="0" dirty="0">
                <a:solidFill>
                  <a:srgbClr val="005393"/>
                </a:solidFill>
                <a:latin typeface="Times New Roman" pitchFamily="18" charset="0"/>
                <a:cs typeface="Times New Roman" pitchFamily="18" charset="0"/>
              </a:rPr>
              <a:t> </a:t>
            </a:r>
            <a:endParaRPr lang="nl-BE" sz="8800" b="1" kern="0" dirty="0">
              <a:solidFill>
                <a:srgbClr val="005393"/>
              </a:solidFill>
              <a:latin typeface="Times New Roman" pitchFamily="18" charset="0"/>
              <a:cs typeface="Times New Roman" pitchFamily="18" charset="0"/>
            </a:endParaRPr>
          </a:p>
          <a:p>
            <a:pPr lvl="3"/>
            <a:r>
              <a:rPr lang="nl-BE" sz="8800" b="1" kern="0" dirty="0">
                <a:solidFill>
                  <a:srgbClr val="005393"/>
                </a:solidFill>
                <a:latin typeface="Times New Roman" pitchFamily="18" charset="0"/>
                <a:cs typeface="Times New Roman" pitchFamily="18" charset="0"/>
              </a:rPr>
              <a:t> Delta/différence significative = 1,2 x Taux basal + 2</a:t>
            </a:r>
            <a:r>
              <a:rPr lang="fr-BE" sz="8800" b="1" kern="0" dirty="0">
                <a:solidFill>
                  <a:srgbClr val="005393"/>
                </a:solidFill>
                <a:latin typeface="Times New Roman" pitchFamily="18" charset="0"/>
                <a:cs typeface="Times New Roman" pitchFamily="18" charset="0"/>
              </a:rPr>
              <a:t> µg/L</a:t>
            </a:r>
            <a:endParaRPr lang="fr-BE" sz="13800" b="1" kern="0" dirty="0">
              <a:solidFill>
                <a:srgbClr val="005393"/>
              </a:solidFill>
              <a:latin typeface="Times New Roman" pitchFamily="18" charset="0"/>
              <a:cs typeface="Times New Roman" pitchFamily="18" charset="0"/>
            </a:endParaRPr>
          </a:p>
          <a:p>
            <a:endParaRPr lang="en-US" sz="10080" kern="0" dirty="0">
              <a:solidFill>
                <a:srgbClr val="3A6DAC"/>
              </a:solidFill>
              <a:latin typeface="Times New Roman" pitchFamily="18" charset="0"/>
              <a:cs typeface="Times New Roman" pitchFamily="18" charset="0"/>
            </a:endParaRPr>
          </a:p>
          <a:p>
            <a:r>
              <a:rPr lang="en-US" sz="10080" kern="0" dirty="0">
                <a:solidFill>
                  <a:srgbClr val="3A6DAC"/>
                </a:solidFill>
                <a:latin typeface="Times New Roman" pitchFamily="18" charset="0"/>
                <a:cs typeface="Times New Roman" pitchFamily="18" charset="0"/>
              </a:rPr>
              <a:t>   Ne </a:t>
            </a:r>
            <a:r>
              <a:rPr lang="en-US" sz="10080" kern="0" dirty="0" err="1">
                <a:solidFill>
                  <a:srgbClr val="3A6DAC"/>
                </a:solidFill>
                <a:latin typeface="Times New Roman" pitchFamily="18" charset="0"/>
                <a:cs typeface="Times New Roman" pitchFamily="18" charset="0"/>
              </a:rPr>
              <a:t>permet</a:t>
            </a:r>
            <a:r>
              <a:rPr lang="en-US" sz="10080" kern="0" dirty="0">
                <a:solidFill>
                  <a:srgbClr val="3A6DAC"/>
                </a:solidFill>
                <a:latin typeface="Times New Roman" pitchFamily="18" charset="0"/>
                <a:cs typeface="Times New Roman" pitchFamily="18" charset="0"/>
              </a:rPr>
              <a:t> pas </a:t>
            </a:r>
            <a:r>
              <a:rPr lang="en-US" sz="10080" kern="0" dirty="0" err="1">
                <a:solidFill>
                  <a:srgbClr val="3A6DAC"/>
                </a:solidFill>
                <a:latin typeface="Times New Roman" pitchFamily="18" charset="0"/>
                <a:cs typeface="Times New Roman" pitchFamily="18" charset="0"/>
              </a:rPr>
              <a:t>d’identifier</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précisément</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l’agent</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responsable</a:t>
            </a:r>
            <a:r>
              <a:rPr lang="en-US" sz="10080" kern="0" dirty="0">
                <a:solidFill>
                  <a:srgbClr val="3A6DAC"/>
                </a:solidFill>
                <a:latin typeface="Times New Roman" pitchFamily="18" charset="0"/>
                <a:cs typeface="Times New Roman" pitchFamily="18" charset="0"/>
              </a:rPr>
              <a:t> </a:t>
            </a:r>
            <a:r>
              <a:rPr lang="en-US" sz="10080" kern="0" dirty="0" err="1">
                <a:solidFill>
                  <a:srgbClr val="3A6DAC"/>
                </a:solidFill>
                <a:latin typeface="Times New Roman" pitchFamily="18" charset="0"/>
                <a:cs typeface="Times New Roman" pitchFamily="18" charset="0"/>
              </a:rPr>
              <a:t>tel</a:t>
            </a:r>
            <a:r>
              <a:rPr lang="en-US" sz="10080" kern="0" dirty="0">
                <a:solidFill>
                  <a:srgbClr val="3A6DAC"/>
                </a:solidFill>
                <a:latin typeface="Times New Roman" pitchFamily="18" charset="0"/>
                <a:cs typeface="Times New Roman" pitchFamily="18" charset="0"/>
              </a:rPr>
              <a:t> le dosage des </a:t>
            </a:r>
            <a:r>
              <a:rPr lang="en-US" sz="10080" kern="0" dirty="0" err="1">
                <a:solidFill>
                  <a:srgbClr val="3A6DAC"/>
                </a:solidFill>
                <a:latin typeface="Times New Roman" pitchFamily="18" charset="0"/>
                <a:cs typeface="Times New Roman" pitchFamily="18" charset="0"/>
              </a:rPr>
              <a:t>IgEs</a:t>
            </a:r>
            <a:r>
              <a:rPr lang="mr-IN" sz="10080" kern="0" dirty="0">
                <a:solidFill>
                  <a:srgbClr val="3A6DAC"/>
                </a:solidFill>
                <a:latin typeface="Times New Roman" pitchFamily="18" charset="0"/>
                <a:cs typeface="Times New Roman" pitchFamily="18" charset="0"/>
              </a:rPr>
              <a:t>…</a:t>
            </a:r>
            <a:endParaRPr lang="fr-BE" sz="10080" kern="0" dirty="0">
              <a:solidFill>
                <a:srgbClr val="3A6DAC"/>
              </a:solidFill>
              <a:latin typeface="Times New Roman" pitchFamily="18" charset="0"/>
              <a:cs typeface="Times New Roman" pitchFamily="18" charset="0"/>
            </a:endParaRPr>
          </a:p>
          <a:p>
            <a:r>
              <a:rPr lang="fr-BE" sz="10080" kern="0" dirty="0">
                <a:solidFill>
                  <a:srgbClr val="3A6DAC"/>
                </a:solidFill>
                <a:latin typeface="Times New Roman" pitchFamily="18" charset="0"/>
                <a:cs typeface="Times New Roman" pitchFamily="18" charset="0"/>
              </a:rPr>
              <a:t>   Référer en allergologie les patients à 6 semaines idéalement</a:t>
            </a:r>
          </a:p>
          <a:p>
            <a:r>
              <a:rPr lang="fr-BE" sz="10080" kern="0" dirty="0">
                <a:solidFill>
                  <a:srgbClr val="3A6DAC"/>
                </a:solidFill>
                <a:latin typeface="Times New Roman" pitchFamily="18" charset="0"/>
                <a:cs typeface="Times New Roman" pitchFamily="18" charset="0"/>
              </a:rPr>
              <a:t>   Le biologiste a un rôle clé et doit saisir l’opportunité de s’intégrer au réseau !</a:t>
            </a:r>
            <a:endParaRPr lang="nl-BE" sz="10080" kern="0" dirty="0">
              <a:solidFill>
                <a:srgbClr val="3A6DAC"/>
              </a:solidFill>
              <a:latin typeface="Times New Roman" pitchFamily="18" charset="0"/>
              <a:cs typeface="Times New Roman" pitchFamily="18" charset="0"/>
            </a:endParaRPr>
          </a:p>
        </p:txBody>
      </p:sp>
      <p:pic>
        <p:nvPicPr>
          <p:cNvPr id="9" name="Graphique 8" descr="Classe contour">
            <a:extLst>
              <a:ext uri="{FF2B5EF4-FFF2-40B4-BE49-F238E27FC236}">
                <a16:creationId xmlns:a16="http://schemas.microsoft.com/office/drawing/2014/main" id="{155100F4-3855-C64A-8FFF-B9F61B8A37F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5872143" y="15715900"/>
            <a:ext cx="13770899" cy="12991414"/>
          </a:xfrm>
          <a:prstGeom prst="rect">
            <a:avLst/>
          </a:prstGeom>
        </p:spPr>
      </p:pic>
    </p:spTree>
    <p:extLst>
      <p:ext uri="{BB962C8B-B14F-4D97-AF65-F5344CB8AC3E}">
        <p14:creationId xmlns:p14="http://schemas.microsoft.com/office/powerpoint/2010/main" val="907268259"/>
      </p:ext>
    </p:extLst>
  </p:cSld>
  <p:clrMapOvr>
    <a:masterClrMapping/>
  </p:clrMapOvr>
  <mc:AlternateContent xmlns:mc="http://schemas.openxmlformats.org/markup-compatibility/2006" xmlns:p14="http://schemas.microsoft.com/office/powerpoint/2010/main">
    <mc:Choice Requires="p14">
      <p:transition spd="slow" p14:dur="2000" advTm="120740"/>
    </mc:Choice>
    <mc:Fallback xmlns="">
      <p:transition spd="slow" advTm="12074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9F26692-F12A-4F9E-9C6D-FABE9A277F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946"/>
            <a:ext cx="51206405" cy="38357878"/>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3" name="Picture 32">
            <a:extLst>
              <a:ext uri="{FF2B5EF4-FFF2-40B4-BE49-F238E27FC236}">
                <a16:creationId xmlns:a16="http://schemas.microsoft.com/office/drawing/2014/main" id="{19BDF44E-531A-4177-A2D6-2D2310D0583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4979"/>
          <a:stretch/>
        </p:blipFill>
        <p:spPr>
          <a:xfrm flipH="1">
            <a:off x="-5" y="10970"/>
            <a:ext cx="51206393" cy="38393830"/>
          </a:xfrm>
          <a:prstGeom prst="rect">
            <a:avLst/>
          </a:prstGeom>
        </p:spPr>
      </p:pic>
      <p:sp>
        <p:nvSpPr>
          <p:cNvPr id="35" name="Freeform: Shape 34">
            <a:extLst>
              <a:ext uri="{FF2B5EF4-FFF2-40B4-BE49-F238E27FC236}">
                <a16:creationId xmlns:a16="http://schemas.microsoft.com/office/drawing/2014/main" id="{6BFB173A-5EF2-43F4-B3BB-6EA1975FA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88757" y="-72156"/>
            <a:ext cx="20881420" cy="12381611"/>
          </a:xfrm>
          <a:custGeom>
            <a:avLst/>
            <a:gdLst>
              <a:gd name="connsiteX0" fmla="*/ 34084 w 3801784"/>
              <a:gd name="connsiteY0" fmla="*/ 0 h 2254263"/>
              <a:gd name="connsiteX1" fmla="*/ 3767702 w 3801784"/>
              <a:gd name="connsiteY1" fmla="*/ 0 h 2254263"/>
              <a:gd name="connsiteX2" fmla="*/ 3791970 w 3801784"/>
              <a:gd name="connsiteY2" fmla="*/ 159016 h 2254263"/>
              <a:gd name="connsiteX3" fmla="*/ 3801784 w 3801784"/>
              <a:gd name="connsiteY3" fmla="*/ 353371 h 2254263"/>
              <a:gd name="connsiteX4" fmla="*/ 1900892 w 3801784"/>
              <a:gd name="connsiteY4" fmla="*/ 2254263 h 2254263"/>
              <a:gd name="connsiteX5" fmla="*/ 0 w 3801784"/>
              <a:gd name="connsiteY5" fmla="*/ 353371 h 2254263"/>
              <a:gd name="connsiteX6" fmla="*/ 9815 w 3801784"/>
              <a:gd name="connsiteY6" fmla="*/ 159016 h 22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784" h="2254263">
                <a:moveTo>
                  <a:pt x="34084" y="0"/>
                </a:moveTo>
                <a:lnTo>
                  <a:pt x="3767702" y="0"/>
                </a:lnTo>
                <a:lnTo>
                  <a:pt x="3791970" y="159016"/>
                </a:lnTo>
                <a:cubicBezTo>
                  <a:pt x="3798459" y="222918"/>
                  <a:pt x="3801784" y="287757"/>
                  <a:pt x="3801784" y="353371"/>
                </a:cubicBezTo>
                <a:cubicBezTo>
                  <a:pt x="3801784" y="1403205"/>
                  <a:pt x="2950726" y="2254263"/>
                  <a:pt x="1900892" y="2254263"/>
                </a:cubicBezTo>
                <a:cubicBezTo>
                  <a:pt x="851058" y="2254263"/>
                  <a:pt x="0" y="1403205"/>
                  <a:pt x="0" y="353371"/>
                </a:cubicBezTo>
                <a:cubicBezTo>
                  <a:pt x="0" y="287757"/>
                  <a:pt x="3325" y="222918"/>
                  <a:pt x="9815" y="15901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Espace réservé du contenu 5" descr="Aide contour">
            <a:extLst>
              <a:ext uri="{FF2B5EF4-FFF2-40B4-BE49-F238E27FC236}">
                <a16:creationId xmlns:a16="http://schemas.microsoft.com/office/drawing/2014/main" id="{D0157CEC-2E84-3043-B93F-536753148831}"/>
              </a:ext>
            </a:extLst>
          </p:cNvPr>
          <p:cNvPicPr>
            <a:picLocks noGrp="1" noChangeAspect="1"/>
          </p:cNvPicPr>
          <p:nvPr>
            <p:ph idx="1"/>
          </p:nvPr>
        </p:nvPicPr>
        <p:blipFill>
          <a:blip r:embed="rId4">
            <a:extLst>
              <a:ext uri="{96DAC541-7B7A-43D3-8B79-37D633B846F1}">
                <asvg:svgBlip xmlns:asvg="http://schemas.microsoft.com/office/drawing/2016/SVG/main" xmlns="" r:embed="rId5"/>
              </a:ext>
            </a:extLst>
          </a:blip>
          <a:stretch>
            <a:fillRect/>
          </a:stretch>
        </p:blipFill>
        <p:spPr>
          <a:xfrm>
            <a:off x="25963405" y="368866"/>
            <a:ext cx="8932112" cy="8932112"/>
          </a:xfrm>
          <a:prstGeom prst="rect">
            <a:avLst/>
          </a:prstGeom>
        </p:spPr>
      </p:pic>
      <p:sp>
        <p:nvSpPr>
          <p:cNvPr id="37" name="Freeform 67">
            <a:extLst>
              <a:ext uri="{FF2B5EF4-FFF2-40B4-BE49-F238E27FC236}">
                <a16:creationId xmlns:a16="http://schemas.microsoft.com/office/drawing/2014/main" id="{726FC37F-1DE8-4A19-A1DE-0A2176ED8D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8289" y="14554674"/>
            <a:ext cx="27388111" cy="23850126"/>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 name="Titre 1">
            <a:extLst>
              <a:ext uri="{FF2B5EF4-FFF2-40B4-BE49-F238E27FC236}">
                <a16:creationId xmlns:a16="http://schemas.microsoft.com/office/drawing/2014/main" id="{F4ABBE18-0AAA-024E-BFBC-C309B912B9E7}"/>
              </a:ext>
            </a:extLst>
          </p:cNvPr>
          <p:cNvSpPr>
            <a:spLocks noGrp="1"/>
          </p:cNvSpPr>
          <p:nvPr>
            <p:ph type="title"/>
          </p:nvPr>
        </p:nvSpPr>
        <p:spPr>
          <a:xfrm>
            <a:off x="1932755" y="20678112"/>
            <a:ext cx="24975631" cy="6359578"/>
          </a:xfrm>
        </p:spPr>
        <p:txBody>
          <a:bodyPr vert="horz" lIns="91440" tIns="45720" rIns="91440" bIns="45720" rtlCol="0" anchor="t">
            <a:normAutofit/>
          </a:bodyPr>
          <a:lstStyle/>
          <a:p>
            <a:pPr defTabSz="914400"/>
            <a:r>
              <a:rPr lang="en-US" sz="14300" b="1" kern="1200" dirty="0">
                <a:solidFill>
                  <a:schemeClr val="tx2">
                    <a:lumMod val="60000"/>
                    <a:lumOff val="40000"/>
                  </a:schemeClr>
                </a:solidFill>
                <a:latin typeface="+mj-lt"/>
                <a:ea typeface="+mj-ea"/>
                <a:cs typeface="+mj-cs"/>
              </a:rPr>
              <a:t>Merci</a:t>
            </a:r>
            <a:br>
              <a:rPr lang="en-US" sz="14300" b="1" kern="1200" dirty="0">
                <a:solidFill>
                  <a:schemeClr val="tx2">
                    <a:lumMod val="60000"/>
                    <a:lumOff val="40000"/>
                  </a:schemeClr>
                </a:solidFill>
                <a:latin typeface="+mj-lt"/>
                <a:ea typeface="+mj-ea"/>
                <a:cs typeface="+mj-cs"/>
              </a:rPr>
            </a:br>
            <a:r>
              <a:rPr lang="en-US" sz="14300" b="1" kern="1200" dirty="0">
                <a:solidFill>
                  <a:schemeClr val="tx2">
                    <a:lumMod val="60000"/>
                    <a:lumOff val="40000"/>
                  </a:schemeClr>
                </a:solidFill>
                <a:latin typeface="+mj-lt"/>
                <a:ea typeface="+mj-ea"/>
                <a:cs typeface="+mj-cs"/>
              </a:rPr>
              <a:t/>
            </a:r>
            <a:br>
              <a:rPr lang="en-US" sz="14300" b="1" kern="1200" dirty="0">
                <a:solidFill>
                  <a:schemeClr val="tx2">
                    <a:lumMod val="60000"/>
                    <a:lumOff val="40000"/>
                  </a:schemeClr>
                </a:solidFill>
                <a:latin typeface="+mj-lt"/>
                <a:ea typeface="+mj-ea"/>
                <a:cs typeface="+mj-cs"/>
              </a:rPr>
            </a:br>
            <a:r>
              <a:rPr lang="en-US" sz="14300" b="1" kern="1200" dirty="0" err="1">
                <a:solidFill>
                  <a:schemeClr val="tx2">
                    <a:lumMod val="60000"/>
                    <a:lumOff val="40000"/>
                  </a:schemeClr>
                </a:solidFill>
                <a:latin typeface="+mj-lt"/>
                <a:ea typeface="+mj-ea"/>
                <a:cs typeface="+mj-cs"/>
              </a:rPr>
              <a:t>Avez-vous</a:t>
            </a:r>
            <a:r>
              <a:rPr lang="en-US" sz="14300" b="1" kern="1200" dirty="0">
                <a:solidFill>
                  <a:schemeClr val="tx2">
                    <a:lumMod val="60000"/>
                    <a:lumOff val="40000"/>
                  </a:schemeClr>
                </a:solidFill>
                <a:latin typeface="+mj-lt"/>
                <a:ea typeface="+mj-ea"/>
                <a:cs typeface="+mj-cs"/>
              </a:rPr>
              <a:t> des questions ?</a:t>
            </a:r>
          </a:p>
        </p:txBody>
      </p:sp>
      <p:pic>
        <p:nvPicPr>
          <p:cNvPr id="8" name="Graphique 7" descr="Avis des clients contour">
            <a:extLst>
              <a:ext uri="{FF2B5EF4-FFF2-40B4-BE49-F238E27FC236}">
                <a16:creationId xmlns:a16="http://schemas.microsoft.com/office/drawing/2014/main" id="{2F3E5A3B-F474-6047-8821-E6CBCD833FF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0501301" y="20298745"/>
            <a:ext cx="17112172" cy="17112172"/>
          </a:xfrm>
          <a:prstGeom prst="rect">
            <a:avLst/>
          </a:prstGeom>
        </p:spPr>
      </p:pic>
    </p:spTree>
    <p:extLst>
      <p:ext uri="{BB962C8B-B14F-4D97-AF65-F5344CB8AC3E}">
        <p14:creationId xmlns:p14="http://schemas.microsoft.com/office/powerpoint/2010/main" val="1515213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56FE38ED-CB45-2549-B81D-8376C5CB9E08}"/>
              </a:ext>
            </a:extLst>
          </p:cNvPr>
          <p:cNvSpPr/>
          <p:nvPr/>
        </p:nvSpPr>
        <p:spPr>
          <a:xfrm>
            <a:off x="1345226" y="7894548"/>
            <a:ext cx="16519587" cy="5534937"/>
          </a:xfrm>
          <a:prstGeom prst="roundRect">
            <a:avLst/>
          </a:prstGeom>
          <a:noFill/>
          <a:ln w="34925"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
        <p:nvSpPr>
          <p:cNvPr id="12" name="Rectangle 2"/>
          <p:cNvSpPr txBox="1">
            <a:spLocks noChangeArrowheads="1"/>
          </p:cNvSpPr>
          <p:nvPr/>
        </p:nvSpPr>
        <p:spPr>
          <a:xfrm>
            <a:off x="-447053" y="7321544"/>
            <a:ext cx="20320001" cy="637563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algn="ctr"/>
            <a:r>
              <a:rPr lang="fr-FR" sz="16600" dirty="0">
                <a:solidFill>
                  <a:srgbClr val="0070C0"/>
                </a:solidFill>
                <a:latin typeface="Times New Roman" pitchFamily="18" charset="0"/>
                <a:cs typeface="Times New Roman" pitchFamily="18" charset="0"/>
              </a:rPr>
              <a:t>Le diagnostic de </a:t>
            </a:r>
            <a:r>
              <a:rPr lang="fr-FR" sz="16600" b="1" dirty="0">
                <a:solidFill>
                  <a:srgbClr val="0070C0"/>
                </a:solidFill>
                <a:latin typeface="Times New Roman" pitchFamily="18" charset="0"/>
                <a:cs typeface="Times New Roman" pitchFamily="18" charset="0"/>
              </a:rPr>
              <a:t>l’anaphylaxie </a:t>
            </a:r>
            <a:endParaRPr lang="fr-FR" sz="16600" b="1" dirty="0">
              <a:solidFill>
                <a:srgbClr val="0070C0"/>
              </a:solidFill>
              <a:latin typeface="Times New Roman" charset="0"/>
              <a:ea typeface="ＭＳ Ｐゴシック" charset="0"/>
            </a:endParaRPr>
          </a:p>
        </p:txBody>
      </p:sp>
      <p:pic>
        <p:nvPicPr>
          <p:cNvPr id="59" name="Graphique 58" descr="Tête avec engrenages contour">
            <a:extLst>
              <a:ext uri="{FF2B5EF4-FFF2-40B4-BE49-F238E27FC236}">
                <a16:creationId xmlns:a16="http://schemas.microsoft.com/office/drawing/2014/main" id="{A2A3EAAB-A74C-4A4E-B6C7-9D8974A1A3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1345227" y="1590555"/>
            <a:ext cx="5052114" cy="5052114"/>
          </a:xfrm>
          <a:prstGeom prst="rect">
            <a:avLst/>
          </a:prstGeom>
        </p:spPr>
      </p:pic>
      <p:pic>
        <p:nvPicPr>
          <p:cNvPr id="61" name="Graphique 60" descr="Perdu avec un remplissage uni">
            <a:extLst>
              <a:ext uri="{FF2B5EF4-FFF2-40B4-BE49-F238E27FC236}">
                <a16:creationId xmlns:a16="http://schemas.microsoft.com/office/drawing/2014/main" id="{B66948A2-3CC1-6E45-B080-787AC2B8F70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15355" y="2621622"/>
            <a:ext cx="4071641" cy="4071641"/>
          </a:xfrm>
          <a:prstGeom prst="rect">
            <a:avLst/>
          </a:prstGeom>
        </p:spPr>
      </p:pic>
      <p:pic>
        <p:nvPicPr>
          <p:cNvPr id="66" name="Graphique 65" descr="Pièces de puzzle contour">
            <a:extLst>
              <a:ext uri="{FF2B5EF4-FFF2-40B4-BE49-F238E27FC236}">
                <a16:creationId xmlns:a16="http://schemas.microsoft.com/office/drawing/2014/main" id="{F3CA78A4-7591-774F-A96C-2D53886AD3D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2025131" y="1736391"/>
            <a:ext cx="5839683" cy="5839683"/>
          </a:xfrm>
          <a:prstGeom prst="rect">
            <a:avLst/>
          </a:prstGeom>
        </p:spPr>
      </p:pic>
      <p:pic>
        <p:nvPicPr>
          <p:cNvPr id="5122" name="Picture 2" descr="Pin on Printable Patterns at PatternUniverse.com">
            <a:extLst>
              <a:ext uri="{FF2B5EF4-FFF2-40B4-BE49-F238E27FC236}">
                <a16:creationId xmlns:a16="http://schemas.microsoft.com/office/drawing/2014/main" id="{020EBAA2-3DF6-7C42-BC15-D4784807F95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1059" b="88706" l="5091" r="92182">
                        <a14:foregroundMark x1="22909" y1="15059" x2="34364" y2="10353"/>
                        <a14:foregroundMark x1="34364" y1="10353" x2="38364" y2="10588"/>
                        <a14:foregroundMark x1="38364" y1="10588" x2="40182" y2="11529"/>
                        <a14:foregroundMark x1="40182" y1="11529" x2="41818" y2="13176"/>
                        <a14:foregroundMark x1="41818" y1="13176" x2="42727" y2="15294"/>
                        <a14:foregroundMark x1="42727" y1="15294" x2="42182" y2="25882"/>
                        <a14:foregroundMark x1="42182" y1="25882" x2="41636" y2="28235"/>
                        <a14:foregroundMark x1="41636" y1="28235" x2="46182" y2="34353"/>
                        <a14:foregroundMark x1="46182" y1="34353" x2="50727" y2="36000"/>
                        <a14:foregroundMark x1="50727" y1="36000" x2="52727" y2="35294"/>
                        <a14:foregroundMark x1="52727" y1="35294" x2="56545" y2="30353"/>
                        <a14:foregroundMark x1="56545" y1="30353" x2="57273" y2="28000"/>
                        <a14:foregroundMark x1="57273" y1="28000" x2="56909" y2="21882"/>
                        <a14:foregroundMark x1="56909" y1="21882" x2="55091" y2="15529"/>
                        <a14:foregroundMark x1="55091" y1="15529" x2="55273" y2="12000"/>
                        <a14:foregroundMark x1="55273" y1="12000" x2="56182" y2="9882"/>
                        <a14:foregroundMark x1="56182" y1="9882" x2="59091" y2="10824"/>
                        <a14:foregroundMark x1="59091" y1="10824" x2="62364" y2="13647"/>
                        <a14:foregroundMark x1="62364" y1="13647" x2="63636" y2="16941"/>
                        <a14:foregroundMark x1="63636" y1="16941" x2="58364" y2="45176"/>
                        <a14:foregroundMark x1="58364" y1="45176" x2="37273" y2="48235"/>
                        <a14:foregroundMark x1="37273" y1="48235" x2="34909" y2="41647"/>
                        <a14:foregroundMark x1="34909" y1="41647" x2="28364" y2="49176"/>
                        <a14:foregroundMark x1="28364" y1="49176" x2="20727" y2="48235"/>
                        <a14:foregroundMark x1="20727" y1="48235" x2="13455" y2="44235"/>
                        <a14:foregroundMark x1="13455" y1="44235" x2="11273" y2="40235"/>
                        <a14:foregroundMark x1="11273" y1="40235" x2="7455" y2="41176"/>
                        <a14:foregroundMark x1="7455" y1="41176" x2="5455" y2="44471"/>
                        <a14:foregroundMark x1="5455" y1="44471" x2="5091" y2="52471"/>
                        <a14:foregroundMark x1="5091" y1="52471" x2="6545" y2="56706"/>
                        <a14:foregroundMark x1="6545" y1="56706" x2="10545" y2="59529"/>
                        <a14:foregroundMark x1="10545" y1="59529" x2="15273" y2="60000"/>
                        <a14:foregroundMark x1="15273" y1="60000" x2="22182" y2="59294"/>
                        <a14:foregroundMark x1="22182" y1="59294" x2="22727" y2="61882"/>
                        <a14:foregroundMark x1="22727" y1="61882" x2="22000" y2="84706"/>
                        <a14:foregroundMark x1="22000" y1="84706" x2="35273" y2="88941"/>
                        <a14:foregroundMark x1="35273" y1="88941" x2="39818" y2="89176"/>
                        <a14:foregroundMark x1="39818" y1="89176" x2="43818" y2="86824"/>
                        <a14:foregroundMark x1="43818" y1="86824" x2="44727" y2="80235"/>
                        <a14:foregroundMark x1="44727" y1="80235" x2="42909" y2="75059"/>
                        <a14:foregroundMark x1="42909" y1="75059" x2="46182" y2="66588"/>
                        <a14:foregroundMark x1="46182" y1="66588" x2="48182" y2="64706"/>
                        <a14:foregroundMark x1="48182" y1="64706" x2="52182" y2="64235"/>
                        <a14:foregroundMark x1="52182" y1="64235" x2="56727" y2="68471"/>
                        <a14:foregroundMark x1="56727" y1="68471" x2="57273" y2="82353"/>
                        <a14:foregroundMark x1="57273" y1="82353" x2="59273" y2="86824"/>
                        <a14:foregroundMark x1="59273" y1="86824" x2="66000" y2="89647"/>
                        <a14:foregroundMark x1="66000" y1="89647" x2="75636" y2="83765"/>
                        <a14:foregroundMark x1="75636" y1="83765" x2="73818" y2="75529"/>
                        <a14:foregroundMark x1="73818" y1="75529" x2="76000" y2="59294"/>
                        <a14:foregroundMark x1="76000" y1="59294" x2="84364" y2="62118"/>
                        <a14:foregroundMark x1="84364" y1="62118" x2="88000" y2="59059"/>
                        <a14:foregroundMark x1="88000" y1="59059" x2="89455" y2="56941"/>
                        <a14:foregroundMark x1="89455" y1="56941" x2="90727" y2="49412"/>
                        <a14:foregroundMark x1="90727" y1="49412" x2="88909" y2="43529"/>
                        <a14:foregroundMark x1="88909" y1="43529" x2="74364" y2="40000"/>
                        <a14:foregroundMark x1="74364" y1="40000" x2="74364" y2="21647"/>
                        <a14:foregroundMark x1="74364" y1="21647" x2="57818" y2="11059"/>
                        <a14:foregroundMark x1="9818" y1="40235" x2="5455" y2="43529"/>
                        <a14:foregroundMark x1="5455" y1="43529" x2="2909" y2="47765"/>
                        <a14:foregroundMark x1="2909" y1="47765" x2="3091" y2="51059"/>
                        <a14:foregroundMark x1="3091" y1="51059" x2="5636" y2="55765"/>
                        <a14:foregroundMark x1="5636" y1="55765" x2="10000" y2="59529"/>
                        <a14:foregroundMark x1="10000" y1="59529" x2="12909" y2="60000"/>
                        <a14:foregroundMark x1="20727" y1="85176" x2="22364" y2="88706"/>
                        <a14:foregroundMark x1="22364" y1="88706" x2="26909" y2="92235"/>
                        <a14:foregroundMark x1="26909" y1="92235" x2="35091" y2="92941"/>
                        <a14:foregroundMark x1="35091" y1="92941" x2="40727" y2="91765"/>
                        <a14:foregroundMark x1="40727" y1="91765" x2="42364" y2="89882"/>
                        <a14:foregroundMark x1="42364" y1="89882" x2="43455" y2="87529"/>
                        <a14:foregroundMark x1="43455" y1="87529" x2="43818" y2="85176"/>
                        <a14:foregroundMark x1="43818" y1="85176" x2="42909" y2="82588"/>
                        <a14:foregroundMark x1="42909" y1="82588" x2="42909" y2="82588"/>
                        <a14:foregroundMark x1="54364" y1="85647" x2="66909" y2="88941"/>
                        <a14:foregroundMark x1="66909" y1="88941" x2="69091" y2="88706"/>
                        <a14:foregroundMark x1="69091" y1="88706" x2="72545" y2="86353"/>
                        <a14:foregroundMark x1="87273" y1="40000" x2="92364" y2="43765"/>
                        <a14:foregroundMark x1="92364" y1="43765" x2="93818" y2="46118"/>
                        <a14:foregroundMark x1="93818" y1="46118" x2="94727" y2="50824"/>
                        <a14:foregroundMark x1="94727" y1="50824" x2="94364" y2="55059"/>
                        <a14:foregroundMark x1="94364" y1="55059" x2="93636" y2="57412"/>
                        <a14:foregroundMark x1="93636" y1="57412" x2="92182" y2="59059"/>
                        <a14:foregroundMark x1="92182" y1="59059" x2="87636" y2="62588"/>
                        <a14:foregroundMark x1="7818" y1="40706" x2="5091" y2="44941"/>
                        <a14:foregroundMark x1="5091" y1="44941" x2="3818" y2="49412"/>
                        <a14:foregroundMark x1="3818" y1="49412" x2="3818" y2="52235"/>
                        <a14:foregroundMark x1="3818" y1="52235" x2="5091" y2="55765"/>
                        <a14:foregroundMark x1="5091" y1="55765" x2="6909" y2="57647"/>
                      </a14:backgroundRemoval>
                    </a14:imgEffect>
                  </a14:imgLayer>
                </a14:imgProps>
              </a:ext>
              <a:ext uri="{28A0092B-C50C-407E-A947-70E740481C1C}">
                <a14:useLocalDpi xmlns:a14="http://schemas.microsoft.com/office/drawing/2010/main" val="0"/>
              </a:ext>
            </a:extLst>
          </a:blip>
          <a:srcRect l="4321" t="9310" r="4110" b="9116"/>
          <a:stretch/>
        </p:blipFill>
        <p:spPr bwMode="auto">
          <a:xfrm>
            <a:off x="25603200" y="20746869"/>
            <a:ext cx="24367266" cy="16774102"/>
          </a:xfrm>
          <a:prstGeom prst="rect">
            <a:avLst/>
          </a:prstGeom>
          <a:noFill/>
          <a:extLst>
            <a:ext uri="{909E8E84-426E-40DD-AFC4-6F175D3DCCD1}">
              <a14:hiddenFill xmlns:a14="http://schemas.microsoft.com/office/drawing/2010/main">
                <a:solidFill>
                  <a:srgbClr val="FFFFFF"/>
                </a:solidFill>
              </a14:hiddenFill>
            </a:ext>
          </a:extLst>
        </p:spPr>
      </p:pic>
      <p:pic>
        <p:nvPicPr>
          <p:cNvPr id="74" name="Graphique 73" descr="Vin avec un remplissage uni">
            <a:extLst>
              <a:ext uri="{FF2B5EF4-FFF2-40B4-BE49-F238E27FC236}">
                <a16:creationId xmlns:a16="http://schemas.microsoft.com/office/drawing/2014/main" id="{07A316A0-4E29-8C42-942A-A71C560F0EA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1365615" y="21403927"/>
            <a:ext cx="4267200" cy="4267200"/>
          </a:xfrm>
          <a:prstGeom prst="rect">
            <a:avLst/>
          </a:prstGeom>
        </p:spPr>
      </p:pic>
      <p:pic>
        <p:nvPicPr>
          <p:cNvPr id="75" name="Graphique 74" descr="Médecine avec un remplissage uni">
            <a:extLst>
              <a:ext uri="{FF2B5EF4-FFF2-40B4-BE49-F238E27FC236}">
                <a16:creationId xmlns:a16="http://schemas.microsoft.com/office/drawing/2014/main" id="{C1B14E4E-3F4C-7A4D-8A88-023040F46F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2051415" y="32737499"/>
            <a:ext cx="3581400" cy="3581400"/>
          </a:xfrm>
          <a:prstGeom prst="rect">
            <a:avLst/>
          </a:prstGeom>
        </p:spPr>
      </p:pic>
      <p:pic>
        <p:nvPicPr>
          <p:cNvPr id="76" name="Graphique 75" descr="Football avec un remplissage uni">
            <a:extLst>
              <a:ext uri="{FF2B5EF4-FFF2-40B4-BE49-F238E27FC236}">
                <a16:creationId xmlns:a16="http://schemas.microsoft.com/office/drawing/2014/main" id="{E5F0D61C-4D1C-5847-8829-34DCF977349E}"/>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6159239" y="26883889"/>
            <a:ext cx="4223281" cy="4223281"/>
          </a:xfrm>
          <a:prstGeom prst="rect">
            <a:avLst/>
          </a:prstGeom>
        </p:spPr>
      </p:pic>
      <p:pic>
        <p:nvPicPr>
          <p:cNvPr id="77" name="Graphique 76" descr="Microbe avec un remplissage uni">
            <a:extLst>
              <a:ext uri="{FF2B5EF4-FFF2-40B4-BE49-F238E27FC236}">
                <a16:creationId xmlns:a16="http://schemas.microsoft.com/office/drawing/2014/main" id="{10D5766A-C968-7E41-B0DB-7583AD8C1ACF}"/>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5179470" y="26846306"/>
            <a:ext cx="4223281" cy="4223281"/>
          </a:xfrm>
          <a:prstGeom prst="rect">
            <a:avLst/>
          </a:prstGeom>
        </p:spPr>
      </p:pic>
      <p:pic>
        <p:nvPicPr>
          <p:cNvPr id="78" name="Graphique 77" descr="Pensée contour">
            <a:extLst>
              <a:ext uri="{FF2B5EF4-FFF2-40B4-BE49-F238E27FC236}">
                <a16:creationId xmlns:a16="http://schemas.microsoft.com/office/drawing/2014/main" id="{4263C6EF-356B-BC45-AE88-B0AB846495A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33762697" y="25705594"/>
            <a:ext cx="10948016" cy="10948016"/>
          </a:xfrm>
          <a:prstGeom prst="rect">
            <a:avLst/>
          </a:prstGeom>
        </p:spPr>
      </p:pic>
      <p:sp>
        <p:nvSpPr>
          <p:cNvPr id="79" name="ZoneTexte 78">
            <a:extLst>
              <a:ext uri="{FF2B5EF4-FFF2-40B4-BE49-F238E27FC236}">
                <a16:creationId xmlns:a16="http://schemas.microsoft.com/office/drawing/2014/main" id="{51099FD5-3FAD-E041-9925-2A5332A48FF4}"/>
              </a:ext>
            </a:extLst>
          </p:cNvPr>
          <p:cNvSpPr txBox="1"/>
          <p:nvPr/>
        </p:nvSpPr>
        <p:spPr>
          <a:xfrm>
            <a:off x="35959830" y="27599787"/>
            <a:ext cx="5587806" cy="3065904"/>
          </a:xfrm>
          <a:prstGeom prst="rect">
            <a:avLst/>
          </a:prstGeom>
          <a:noFill/>
        </p:spPr>
        <p:txBody>
          <a:bodyPr wrap="square" rtlCol="0">
            <a:spAutoFit/>
          </a:bodyPr>
          <a:lstStyle/>
          <a:p>
            <a:r>
              <a:rPr lang="fr-FR" sz="6600" b="1" dirty="0">
                <a:solidFill>
                  <a:srgbClr val="0070C0"/>
                </a:solidFill>
                <a:latin typeface="Times New Roman" pitchFamily="18" charset="0"/>
                <a:cs typeface="Times New Roman" pitchFamily="18" charset="0"/>
              </a:rPr>
              <a:t>Penser aux Cofacteurs</a:t>
            </a:r>
            <a:endParaRPr lang="en-US" sz="9600" dirty="0">
              <a:solidFill>
                <a:srgbClr val="0070C0"/>
              </a:solidFill>
              <a:latin typeface="Times New Roman" pitchFamily="18" charset="0"/>
              <a:cs typeface="Times New Roman" pitchFamily="18" charset="0"/>
            </a:endParaRPr>
          </a:p>
          <a:p>
            <a:endParaRPr lang="fr-FR" dirty="0">
              <a:solidFill>
                <a:srgbClr val="0070C0"/>
              </a:solidFill>
            </a:endParaRPr>
          </a:p>
        </p:txBody>
      </p:sp>
      <p:pic>
        <p:nvPicPr>
          <p:cNvPr id="80" name="Picture 2" descr="Pin on Printable Patterns at PatternUniverse.com">
            <a:extLst>
              <a:ext uri="{FF2B5EF4-FFF2-40B4-BE49-F238E27FC236}">
                <a16:creationId xmlns:a16="http://schemas.microsoft.com/office/drawing/2014/main" id="{70517C6C-0E9F-3A4F-B5F8-BA01A1748335}"/>
              </a:ext>
            </a:extLst>
          </p:cNvPr>
          <p:cNvPicPr>
            <a:picLocks noChangeAspect="1" noChangeArrowheads="1"/>
          </p:cNvPicPr>
          <p:nvPr/>
        </p:nvPicPr>
        <p:blipFill rotWithShape="1">
          <a:blip r:embed="rId9">
            <a:extLst>
              <a:ext uri="{BEBA8EAE-BF5A-486C-A8C5-ECC9F3942E4B}">
                <a14:imgProps xmlns:a14="http://schemas.microsoft.com/office/drawing/2010/main">
                  <a14:imgLayer r:embed="rId21">
                    <a14:imgEffect>
                      <a14:backgroundRemoval t="11059" b="88706" l="5091" r="92182">
                        <a14:foregroundMark x1="22909" y1="15059" x2="34364" y2="10353"/>
                        <a14:foregroundMark x1="34364" y1="10353" x2="38364" y2="10588"/>
                        <a14:foregroundMark x1="38364" y1="10588" x2="40182" y2="11529"/>
                        <a14:foregroundMark x1="40182" y1="11529" x2="41818" y2="13176"/>
                        <a14:foregroundMark x1="41818" y1="13176" x2="42727" y2="15294"/>
                        <a14:foregroundMark x1="42727" y1="15294" x2="42182" y2="25882"/>
                        <a14:foregroundMark x1="42182" y1="25882" x2="41636" y2="28235"/>
                        <a14:foregroundMark x1="41636" y1="28235" x2="46182" y2="34353"/>
                        <a14:foregroundMark x1="46182" y1="34353" x2="50727" y2="36000"/>
                        <a14:foregroundMark x1="50727" y1="36000" x2="52727" y2="35294"/>
                        <a14:foregroundMark x1="52727" y1="35294" x2="56545" y2="30353"/>
                        <a14:foregroundMark x1="56545" y1="30353" x2="57273" y2="28000"/>
                        <a14:foregroundMark x1="57273" y1="28000" x2="56909" y2="21882"/>
                        <a14:foregroundMark x1="56909" y1="21882" x2="55091" y2="15529"/>
                        <a14:foregroundMark x1="55091" y1="15529" x2="55273" y2="12000"/>
                        <a14:foregroundMark x1="55273" y1="12000" x2="56182" y2="9882"/>
                        <a14:foregroundMark x1="56182" y1="9882" x2="59091" y2="10824"/>
                        <a14:foregroundMark x1="59091" y1="10824" x2="62364" y2="13647"/>
                        <a14:foregroundMark x1="62364" y1="13647" x2="63636" y2="16941"/>
                        <a14:foregroundMark x1="63636" y1="16941" x2="58364" y2="45176"/>
                        <a14:foregroundMark x1="58364" y1="45176" x2="37273" y2="48235"/>
                        <a14:foregroundMark x1="37273" y1="48235" x2="34909" y2="41647"/>
                        <a14:foregroundMark x1="34909" y1="41647" x2="28364" y2="49176"/>
                        <a14:foregroundMark x1="28364" y1="49176" x2="20727" y2="48235"/>
                        <a14:foregroundMark x1="20727" y1="48235" x2="13455" y2="44235"/>
                        <a14:foregroundMark x1="13455" y1="44235" x2="11273" y2="40235"/>
                        <a14:foregroundMark x1="11273" y1="40235" x2="7455" y2="41176"/>
                        <a14:foregroundMark x1="7455" y1="41176" x2="5455" y2="44471"/>
                        <a14:foregroundMark x1="5455" y1="44471" x2="5091" y2="52471"/>
                        <a14:foregroundMark x1="5091" y1="52471" x2="6545" y2="56706"/>
                        <a14:foregroundMark x1="6545" y1="56706" x2="10545" y2="59529"/>
                        <a14:foregroundMark x1="10545" y1="59529" x2="15273" y2="60000"/>
                        <a14:foregroundMark x1="15273" y1="60000" x2="22182" y2="59294"/>
                        <a14:foregroundMark x1="22182" y1="59294" x2="22727" y2="61882"/>
                        <a14:foregroundMark x1="22727" y1="61882" x2="22000" y2="84706"/>
                        <a14:foregroundMark x1="22000" y1="84706" x2="35273" y2="88941"/>
                        <a14:foregroundMark x1="35273" y1="88941" x2="39818" y2="89176"/>
                        <a14:foregroundMark x1="39818" y1="89176" x2="43818" y2="86824"/>
                        <a14:foregroundMark x1="43818" y1="86824" x2="44727" y2="80235"/>
                        <a14:foregroundMark x1="44727" y1="80235" x2="42909" y2="75059"/>
                        <a14:foregroundMark x1="42909" y1="75059" x2="46182" y2="66588"/>
                        <a14:foregroundMark x1="46182" y1="66588" x2="48182" y2="64706"/>
                        <a14:foregroundMark x1="48182" y1="64706" x2="52182" y2="64235"/>
                        <a14:foregroundMark x1="52182" y1="64235" x2="56727" y2="68471"/>
                        <a14:foregroundMark x1="56727" y1="68471" x2="57273" y2="82353"/>
                        <a14:foregroundMark x1="57273" y1="82353" x2="59273" y2="86824"/>
                        <a14:foregroundMark x1="59273" y1="86824" x2="66000" y2="89647"/>
                        <a14:foregroundMark x1="66000" y1="89647" x2="75636" y2="83765"/>
                        <a14:foregroundMark x1="75636" y1="83765" x2="73818" y2="75529"/>
                        <a14:foregroundMark x1="73818" y1="75529" x2="76000" y2="59294"/>
                        <a14:foregroundMark x1="76000" y1="59294" x2="84364" y2="62118"/>
                        <a14:foregroundMark x1="84364" y1="62118" x2="88000" y2="59059"/>
                        <a14:foregroundMark x1="88000" y1="59059" x2="89455" y2="56941"/>
                        <a14:foregroundMark x1="89455" y1="56941" x2="90727" y2="49412"/>
                        <a14:foregroundMark x1="90727" y1="49412" x2="88909" y2="43529"/>
                        <a14:foregroundMark x1="88909" y1="43529" x2="74364" y2="40000"/>
                        <a14:foregroundMark x1="74364" y1="40000" x2="74364" y2="21647"/>
                        <a14:foregroundMark x1="74364" y1="21647" x2="57818" y2="11059"/>
                        <a14:foregroundMark x1="9818" y1="40235" x2="5455" y2="43529"/>
                        <a14:foregroundMark x1="5455" y1="43529" x2="2909" y2="47765"/>
                        <a14:foregroundMark x1="2909" y1="47765" x2="3091" y2="51059"/>
                        <a14:foregroundMark x1="3091" y1="51059" x2="5636" y2="55765"/>
                        <a14:foregroundMark x1="5636" y1="55765" x2="10000" y2="59529"/>
                        <a14:foregroundMark x1="10000" y1="59529" x2="12909" y2="60000"/>
                        <a14:foregroundMark x1="20727" y1="85176" x2="22364" y2="88706"/>
                        <a14:foregroundMark x1="22364" y1="88706" x2="26909" y2="92235"/>
                        <a14:foregroundMark x1="26909" y1="92235" x2="35091" y2="92941"/>
                        <a14:foregroundMark x1="35091" y1="92941" x2="40727" y2="91765"/>
                        <a14:foregroundMark x1="40727" y1="91765" x2="42364" y2="89882"/>
                        <a14:foregroundMark x1="42364" y1="89882" x2="43455" y2="87529"/>
                        <a14:foregroundMark x1="43455" y1="87529" x2="43818" y2="85176"/>
                        <a14:foregroundMark x1="43818" y1="85176" x2="42909" y2="82588"/>
                        <a14:foregroundMark x1="42909" y1="82588" x2="42909" y2="82588"/>
                        <a14:foregroundMark x1="54364" y1="85647" x2="66909" y2="88941"/>
                        <a14:foregroundMark x1="66909" y1="88941" x2="69091" y2="88706"/>
                        <a14:foregroundMark x1="69091" y1="88706" x2="72545" y2="86353"/>
                        <a14:foregroundMark x1="87273" y1="40000" x2="92364" y2="43765"/>
                        <a14:foregroundMark x1="92364" y1="43765" x2="93818" y2="46118"/>
                        <a14:foregroundMark x1="93818" y1="46118" x2="94727" y2="50824"/>
                        <a14:foregroundMark x1="94727" y1="50824" x2="94364" y2="55059"/>
                        <a14:foregroundMark x1="94364" y1="55059" x2="93636" y2="57412"/>
                        <a14:foregroundMark x1="93636" y1="57412" x2="92182" y2="59059"/>
                        <a14:foregroundMark x1="92182" y1="59059" x2="87636" y2="62588"/>
                        <a14:foregroundMark x1="7818" y1="40706" x2="5091" y2="44941"/>
                        <a14:foregroundMark x1="5091" y1="44941" x2="3818" y2="49412"/>
                        <a14:foregroundMark x1="3818" y1="49412" x2="3818" y2="52235"/>
                        <a14:foregroundMark x1="3818" y1="52235" x2="5091" y2="55765"/>
                        <a14:foregroundMark x1="5091" y1="55765" x2="6909" y2="57647"/>
                      </a14:backgroundRemoval>
                    </a14:imgEffect>
                  </a14:imgLayer>
                </a14:imgProps>
              </a:ext>
              <a:ext uri="{28A0092B-C50C-407E-A947-70E740481C1C}">
                <a14:useLocalDpi xmlns:a14="http://schemas.microsoft.com/office/drawing/2010/main" val="0"/>
              </a:ext>
            </a:extLst>
          </a:blip>
          <a:srcRect l="4321" t="9310" r="4110" b="9116"/>
          <a:stretch/>
        </p:blipFill>
        <p:spPr bwMode="auto">
          <a:xfrm rot="10800000" flipH="1">
            <a:off x="20484879" y="581469"/>
            <a:ext cx="27050104" cy="186209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23A074D-CA40-E14D-A9A4-FB747B439B2C}"/>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4198" b="89877" l="8736" r="90805">
                        <a14:foregroundMark x1="9195" y1="20988" x2="10115" y2="45185"/>
                        <a14:foregroundMark x1="10115" y1="45185" x2="11954" y2="49383"/>
                        <a14:foregroundMark x1="11954" y1="49383" x2="14483" y2="51358"/>
                        <a14:foregroundMark x1="14483" y1="51358" x2="23448" y2="53580"/>
                        <a14:foregroundMark x1="23448" y1="53580" x2="24368" y2="58765"/>
                        <a14:foregroundMark x1="24368" y1="58765" x2="22529" y2="62963"/>
                        <a14:foregroundMark x1="22529" y1="62963" x2="19540" y2="63951"/>
                        <a14:foregroundMark x1="19540" y1="63951" x2="11034" y2="61235"/>
                        <a14:foregroundMark x1="11034" y1="61235" x2="9885" y2="64444"/>
                        <a14:foregroundMark x1="9885" y1="64444" x2="11724" y2="89136"/>
                        <a14:foregroundMark x1="11724" y1="89136" x2="16322" y2="92840"/>
                        <a14:foregroundMark x1="16322" y1="92840" x2="34023" y2="90370"/>
                        <a14:foregroundMark x1="34023" y1="90370" x2="39770" y2="87160"/>
                        <a14:foregroundMark x1="39770" y1="87160" x2="41149" y2="81975"/>
                        <a14:foregroundMark x1="41149" y1="81975" x2="46897" y2="79506"/>
                        <a14:foregroundMark x1="46897" y1="79506" x2="47126" y2="89136"/>
                        <a14:foregroundMark x1="47126" y1="89136" x2="52644" y2="91111"/>
                        <a14:foregroundMark x1="52644" y1="91111" x2="64828" y2="90123"/>
                        <a14:foregroundMark x1="64828" y1="90123" x2="76552" y2="90864"/>
                        <a14:foregroundMark x1="76552" y1="90864" x2="79770" y2="89383"/>
                        <a14:foregroundMark x1="79770" y1="89383" x2="81839" y2="84691"/>
                        <a14:foregroundMark x1="81839" y1="84691" x2="82529" y2="79753"/>
                        <a14:foregroundMark x1="82529" y1="79753" x2="81609" y2="65432"/>
                        <a14:foregroundMark x1="81609" y1="65432" x2="89425" y2="61975"/>
                        <a14:foregroundMark x1="89425" y1="61975" x2="91494" y2="52593"/>
                        <a14:foregroundMark x1="91494" y1="52593" x2="91034" y2="46914"/>
                        <a14:foregroundMark x1="91034" y1="46914" x2="87586" y2="42716"/>
                        <a14:foregroundMark x1="87586" y1="42716" x2="82069" y2="42222"/>
                        <a14:foregroundMark x1="82069" y1="42222" x2="79080" y2="40247"/>
                        <a14:foregroundMark x1="79080" y1="40247" x2="78621" y2="23210"/>
                        <a14:foregroundMark x1="78621" y1="23210" x2="73793" y2="18519"/>
                        <a14:foregroundMark x1="73793" y1="18519" x2="57471" y2="16790"/>
                        <a14:foregroundMark x1="57471" y1="16790" x2="54253" y2="12593"/>
                        <a14:foregroundMark x1="54253" y1="12593" x2="52644" y2="7654"/>
                        <a14:foregroundMark x1="52644" y1="7654" x2="46207" y2="4198"/>
                        <a14:foregroundMark x1="46207" y1="4198" x2="38851" y2="3704"/>
                        <a14:foregroundMark x1="38851" y1="3704" x2="34483" y2="7407"/>
                        <a14:foregroundMark x1="34483" y1="7407" x2="34023" y2="12099"/>
                        <a14:foregroundMark x1="34023" y1="12099" x2="35172" y2="16543"/>
                        <a14:foregroundMark x1="35172" y1="16543" x2="30575" y2="18272"/>
                        <a14:foregroundMark x1="30575" y1="18272" x2="22069" y2="16543"/>
                        <a14:foregroundMark x1="22069" y1="16543" x2="14483" y2="18025"/>
                        <a14:foregroundMark x1="14483" y1="18025" x2="8736" y2="21481"/>
                        <a14:foregroundMark x1="8736" y1="21481" x2="10345" y2="23704"/>
                        <a14:foregroundMark x1="10345" y1="23704" x2="23908" y2="27901"/>
                        <a14:foregroundMark x1="23908" y1="27901" x2="25287" y2="30617"/>
                        <a14:foregroundMark x1="25287" y1="30617" x2="34483" y2="33580"/>
                        <a14:foregroundMark x1="34483" y1="33580" x2="33793" y2="61235"/>
                        <a14:foregroundMark x1="33793" y1="61235" x2="60460" y2="54568"/>
                        <a14:foregroundMark x1="60460" y1="54568" x2="63448" y2="54568"/>
                        <a14:foregroundMark x1="52184" y1="32593" x2="61609" y2="58025"/>
                        <a14:foregroundMark x1="61609" y1="58025" x2="61609" y2="61728"/>
                        <a14:foregroundMark x1="61609" y1="61728" x2="59310" y2="18765"/>
                        <a14:foregroundMark x1="59310" y1="18765" x2="62299" y2="22469"/>
                        <a14:foregroundMark x1="62299" y1="22469" x2="65517" y2="68889"/>
                        <a14:foregroundMark x1="65517" y1="68889" x2="64368" y2="72099"/>
                        <a14:foregroundMark x1="64368" y1="72099" x2="63448" y2="60000"/>
                        <a14:foregroundMark x1="63448" y1="60000" x2="64828" y2="51605"/>
                        <a14:foregroundMark x1="64828" y1="51605" x2="68046" y2="58025"/>
                        <a14:foregroundMark x1="68046" y1="58025" x2="66207" y2="73333"/>
                        <a14:foregroundMark x1="66207" y1="73333" x2="56322" y2="70123"/>
                        <a14:foregroundMark x1="56322" y1="70123" x2="49655" y2="31852"/>
                        <a14:foregroundMark x1="49655" y1="31852" x2="56092" y2="34074"/>
                        <a14:foregroundMark x1="56092" y1="34074" x2="54713" y2="56543"/>
                        <a14:foregroundMark x1="54713" y1="56543" x2="47816" y2="51358"/>
                        <a14:foregroundMark x1="47816" y1="51358" x2="51954" y2="41235"/>
                        <a14:foregroundMark x1="51954" y1="41235" x2="50345" y2="57778"/>
                        <a14:foregroundMark x1="50345" y1="57778" x2="35862" y2="49383"/>
                        <a14:foregroundMark x1="35862" y1="49383" x2="42759" y2="33333"/>
                        <a14:foregroundMark x1="42759" y1="33333" x2="39770" y2="54815"/>
                        <a14:foregroundMark x1="39770" y1="54815" x2="27356" y2="49630"/>
                        <a14:foregroundMark x1="27356" y1="49630" x2="32874" y2="43210"/>
                        <a14:foregroundMark x1="32874" y1="43210" x2="24828" y2="69383"/>
                        <a14:foregroundMark x1="24828" y1="69383" x2="15632" y2="65185"/>
                        <a14:foregroundMark x1="15632" y1="65185" x2="26207" y2="56543"/>
                        <a14:foregroundMark x1="26207" y1="56543" x2="22299" y2="79506"/>
                        <a14:foregroundMark x1="22299" y1="79506" x2="25517" y2="63210"/>
                        <a14:foregroundMark x1="25517" y1="63210" x2="31034" y2="61975"/>
                        <a14:foregroundMark x1="31034" y1="61975" x2="31264" y2="63951"/>
                        <a14:foregroundMark x1="52874" y1="75556" x2="55402" y2="75802"/>
                        <a14:foregroundMark x1="55402" y1="75802" x2="58161" y2="72346"/>
                        <a14:foregroundMark x1="58161" y1="72346" x2="59310" y2="62222"/>
                        <a14:foregroundMark x1="59310" y1="62222" x2="56322" y2="58765"/>
                        <a14:foregroundMark x1="56322" y1="58765" x2="52414" y2="67654"/>
                        <a14:foregroundMark x1="52414" y1="67654" x2="53333" y2="84198"/>
                        <a14:foregroundMark x1="53333" y1="84198" x2="62299" y2="92840"/>
                        <a14:foregroundMark x1="62299" y1="92840" x2="66437" y2="89383"/>
                        <a14:foregroundMark x1="66437" y1="89383" x2="66667" y2="81728"/>
                        <a14:foregroundMark x1="66667" y1="81728" x2="64368" y2="81481"/>
                        <a14:foregroundMark x1="64368" y1="81481" x2="64598" y2="87407"/>
                        <a14:foregroundMark x1="64598" y1="87407" x2="72874" y2="81481"/>
                        <a14:foregroundMark x1="72874" y1="81481" x2="72874" y2="71111"/>
                        <a14:foregroundMark x1="72874" y1="71111" x2="67126" y2="71358"/>
                        <a14:foregroundMark x1="67126" y1="71358" x2="65517" y2="81481"/>
                        <a14:foregroundMark x1="65517" y1="81481" x2="70345" y2="81728"/>
                        <a14:foregroundMark x1="70345" y1="81728" x2="70575" y2="75309"/>
                        <a14:foregroundMark x1="70575" y1="75309" x2="63218" y2="78025"/>
                        <a14:foregroundMark x1="63218" y1="78025" x2="62069" y2="83210"/>
                        <a14:foregroundMark x1="62069" y1="83210" x2="70575" y2="78519"/>
                        <a14:foregroundMark x1="70575" y1="78519" x2="66897" y2="70864"/>
                        <a14:foregroundMark x1="66897" y1="70864" x2="57701" y2="74568"/>
                        <a14:foregroundMark x1="57701" y1="74568" x2="64368" y2="78272"/>
                        <a14:foregroundMark x1="64368" y1="78272" x2="74253" y2="66420"/>
                        <a14:foregroundMark x1="74253" y1="66420" x2="72184" y2="55556"/>
                        <a14:foregroundMark x1="72184" y1="55556" x2="70805" y2="59506"/>
                        <a14:foregroundMark x1="70805" y1="59506" x2="75862" y2="55309"/>
                        <a14:foregroundMark x1="75862" y1="55309" x2="74943" y2="44198"/>
                        <a14:foregroundMark x1="74943" y1="44198" x2="71954" y2="59506"/>
                        <a14:foregroundMark x1="71954" y1="59506" x2="78621" y2="62469"/>
                        <a14:foregroundMark x1="78621" y1="62469" x2="79310" y2="60000"/>
                        <a14:foregroundMark x1="79310" y1="60000" x2="82069" y2="57778"/>
                        <a14:foregroundMark x1="82069" y1="57778" x2="80000" y2="60741"/>
                        <a14:foregroundMark x1="80000" y1="60741" x2="82989" y2="51852"/>
                        <a14:foregroundMark x1="82989" y1="51852" x2="78161" y2="57531"/>
                        <a14:foregroundMark x1="78161" y1="57531" x2="80000" y2="60247"/>
                        <a14:foregroundMark x1="80000" y1="60247" x2="68966" y2="50617"/>
                        <a14:foregroundMark x1="68966" y1="50617" x2="65517" y2="51358"/>
                        <a14:foregroundMark x1="65517" y1="51358" x2="68736" y2="36790"/>
                        <a14:foregroundMark x1="68736" y1="36790" x2="63908" y2="33827"/>
                        <a14:foregroundMark x1="63908" y1="33827" x2="69195" y2="35309"/>
                        <a14:foregroundMark x1="69195" y1="35309" x2="66207" y2="26914"/>
                        <a14:foregroundMark x1="66207" y1="26914" x2="65747" y2="35802"/>
                        <a14:foregroundMark x1="65747" y1="35802" x2="68276" y2="24938"/>
                        <a14:foregroundMark x1="68276" y1="24938" x2="60920" y2="28642"/>
                        <a14:foregroundMark x1="60920" y1="28642" x2="39770" y2="14074"/>
                        <a14:foregroundMark x1="39770" y1="14074" x2="43678" y2="13827"/>
                        <a14:foregroundMark x1="43678" y1="13827" x2="41609" y2="12840"/>
                        <a14:foregroundMark x1="41609" y1="12840" x2="43218" y2="9383"/>
                        <a14:foregroundMark x1="43218" y1="9383" x2="45057" y2="12593"/>
                        <a14:foregroundMark x1="45057" y1="12593" x2="43908" y2="9383"/>
                        <a14:foregroundMark x1="43908" y1="9383" x2="46207" y2="10864"/>
                        <a14:foregroundMark x1="46207" y1="10864" x2="46207" y2="10617"/>
                        <a14:foregroundMark x1="39310" y1="5432" x2="48046" y2="5679"/>
                        <a14:foregroundMark x1="48046" y1="5679" x2="39770" y2="4444"/>
                        <a14:foregroundMark x1="39770" y1="4444" x2="47356" y2="4691"/>
                        <a14:foregroundMark x1="47356" y1="4691" x2="49195" y2="5432"/>
                        <a14:foregroundMark x1="49195" y1="5185" x2="51264" y2="7407"/>
                        <a14:foregroundMark x1="51264" y1="7407" x2="52414" y2="10123"/>
                        <a14:foregroundMark x1="52414" y1="10123" x2="47356" y2="4198"/>
                        <a14:foregroundMark x1="47356" y1="4198" x2="51264" y2="4691"/>
                        <a14:foregroundMark x1="51264" y1="4691" x2="53563" y2="6173"/>
                        <a14:foregroundMark x1="53563" y1="6173" x2="54483" y2="8395"/>
                        <a14:foregroundMark x1="54483" y1="8395" x2="51954" y2="6914"/>
                        <a14:foregroundMark x1="51954" y1="6914" x2="51954" y2="6173"/>
                        <a14:foregroundMark x1="53563" y1="9136" x2="53563" y2="11852"/>
                        <a14:foregroundMark x1="53563" y1="11852" x2="52874" y2="7160"/>
                        <a14:foregroundMark x1="90115" y1="45432" x2="89655" y2="56296"/>
                        <a14:foregroundMark x1="89655" y1="56296" x2="90575" y2="53333"/>
                        <a14:foregroundMark x1="90575" y1="53333" x2="92414" y2="66420"/>
                        <a14:foregroundMark x1="92414" y1="66420" x2="92184" y2="57284"/>
                        <a14:foregroundMark x1="92184" y1="57284" x2="92184" y2="62222"/>
                        <a14:foregroundMark x1="92184" y1="62222" x2="92644" y2="47654"/>
                        <a14:foregroundMark x1="92644" y1="47654" x2="92184" y2="61481"/>
                        <a14:foregroundMark x1="92184" y1="61481" x2="90805" y2="56790"/>
                        <a14:foregroundMark x1="90805" y1="56790" x2="88966" y2="64198"/>
                        <a14:foregroundMark x1="88966" y1="64198" x2="88046" y2="60000"/>
                        <a14:foregroundMark x1="88046" y1="60000" x2="87586" y2="64198"/>
                        <a14:foregroundMark x1="87586" y1="64198" x2="83908" y2="65432"/>
                        <a14:foregroundMark x1="83908" y1="65432" x2="86897" y2="65185"/>
                        <a14:foregroundMark x1="86897" y1="65185" x2="88046" y2="64198"/>
                      </a14:backgroundRemoval>
                    </a14:imgEffect>
                  </a14:imgLayer>
                </a14:imgProps>
              </a:ext>
              <a:ext uri="{28A0092B-C50C-407E-A947-70E740481C1C}">
                <a14:useLocalDpi xmlns:a14="http://schemas.microsoft.com/office/drawing/2010/main" val="0"/>
              </a:ext>
            </a:extLst>
          </a:blip>
          <a:srcRect/>
          <a:stretch>
            <a:fillRect/>
          </a:stretch>
        </p:blipFill>
        <p:spPr bwMode="auto">
          <a:xfrm>
            <a:off x="328264" y="15575023"/>
            <a:ext cx="25830975" cy="24049528"/>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3">
            <a:extLst>
              <a:ext uri="{FF2B5EF4-FFF2-40B4-BE49-F238E27FC236}">
                <a16:creationId xmlns:a16="http://schemas.microsoft.com/office/drawing/2014/main" id="{DBBB4157-B0B3-0F4D-AA94-8F1417F126E6}"/>
              </a:ext>
            </a:extLst>
          </p:cNvPr>
          <p:cNvSpPr txBox="1">
            <a:spLocks noChangeArrowheads="1"/>
          </p:cNvSpPr>
          <p:nvPr/>
        </p:nvSpPr>
        <p:spPr>
          <a:xfrm>
            <a:off x="3592730" y="21960348"/>
            <a:ext cx="17092992" cy="11771978"/>
          </a:xfrm>
          <a:prstGeom prst="rect">
            <a:avLst/>
          </a:prstGeom>
        </p:spPr>
        <p:txBody>
          <a:bodyPr vert="horz" lIns="91440" tIns="45720" rIns="91440" bIns="45720" rtlCol="0">
            <a:normAutofit fontScale="92500"/>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buNone/>
            </a:pPr>
            <a:r>
              <a:rPr lang="fr-FR" sz="8000" b="1" dirty="0">
                <a:solidFill>
                  <a:srgbClr val="0070C0"/>
                </a:solidFill>
                <a:latin typeface="Times New Roman" pitchFamily="18" charset="0"/>
                <a:cs typeface="Times New Roman" pitchFamily="18" charset="0"/>
              </a:rPr>
              <a:t>Symptômes  après exposition &gt;&lt; allergène</a:t>
            </a:r>
          </a:p>
          <a:p>
            <a:pPr marL="2560320" lvl="1" indent="0">
              <a:buNone/>
            </a:pPr>
            <a:r>
              <a:rPr lang="fr-FR" sz="7200" b="1" dirty="0">
                <a:solidFill>
                  <a:srgbClr val="0070C0"/>
                </a:solidFill>
                <a:latin typeface="Times New Roman" pitchFamily="18" charset="0"/>
                <a:cs typeface="Times New Roman" pitchFamily="18" charset="0"/>
              </a:rPr>
              <a:t>                Médicaments :</a:t>
            </a:r>
          </a:p>
          <a:p>
            <a:pPr marL="5120640" lvl="2" indent="0">
              <a:buNone/>
            </a:pPr>
            <a:r>
              <a:rPr lang="fr-FR" sz="7200" dirty="0">
                <a:solidFill>
                  <a:srgbClr val="0070C0"/>
                </a:solidFill>
                <a:latin typeface="Times New Roman" pitchFamily="18" charset="0"/>
                <a:cs typeface="Times New Roman" pitchFamily="18" charset="0"/>
              </a:rPr>
              <a:t>IV: 2 – 3 minutes; </a:t>
            </a:r>
          </a:p>
          <a:p>
            <a:pPr marL="5120640" lvl="2" indent="0">
              <a:buNone/>
            </a:pPr>
            <a:r>
              <a:rPr lang="fr-FR" sz="7200" dirty="0">
                <a:solidFill>
                  <a:srgbClr val="0070C0"/>
                </a:solidFill>
                <a:latin typeface="Times New Roman" pitchFamily="18" charset="0"/>
                <a:cs typeface="Times New Roman" pitchFamily="18" charset="0"/>
              </a:rPr>
              <a:t>IM: 30 minutes</a:t>
            </a:r>
          </a:p>
          <a:p>
            <a:pPr marL="5120640" lvl="2" indent="0">
              <a:buNone/>
            </a:pPr>
            <a:r>
              <a:rPr lang="fr-FR" sz="7200" dirty="0">
                <a:solidFill>
                  <a:srgbClr val="0070C0"/>
                </a:solidFill>
                <a:latin typeface="Times New Roman" pitchFamily="18" charset="0"/>
                <a:cs typeface="Times New Roman" pitchFamily="18" charset="0"/>
              </a:rPr>
              <a:t>per os: 30 minutes – </a:t>
            </a:r>
            <a:r>
              <a:rPr lang="fr-FR" sz="7200" u="sng" dirty="0">
                <a:solidFill>
                  <a:srgbClr val="0070C0"/>
                </a:solidFill>
                <a:latin typeface="Times New Roman" pitchFamily="18" charset="0"/>
                <a:cs typeface="Times New Roman" pitchFamily="18" charset="0"/>
              </a:rPr>
              <a:t>2 heures</a:t>
            </a:r>
          </a:p>
          <a:p>
            <a:pPr marL="2560320" lvl="1" indent="0">
              <a:buNone/>
            </a:pPr>
            <a:r>
              <a:rPr lang="fr-FR" sz="7200" b="1" dirty="0">
                <a:solidFill>
                  <a:srgbClr val="0070C0"/>
                </a:solidFill>
                <a:latin typeface="Times New Roman" pitchFamily="18" charset="0"/>
                <a:cs typeface="Times New Roman" pitchFamily="18" charset="0"/>
              </a:rPr>
              <a:t>                    Guêpe : </a:t>
            </a:r>
          </a:p>
          <a:p>
            <a:pPr marL="2560320" lvl="1" indent="0">
              <a:buNone/>
            </a:pPr>
            <a:r>
              <a:rPr lang="fr-FR" sz="7200" dirty="0">
                <a:solidFill>
                  <a:srgbClr val="0070C0"/>
                </a:solidFill>
                <a:latin typeface="Times New Roman" pitchFamily="18" charset="0"/>
                <a:cs typeface="Times New Roman" pitchFamily="18" charset="0"/>
              </a:rPr>
              <a:t>             2 – 30 minutes</a:t>
            </a:r>
          </a:p>
          <a:p>
            <a:pPr marL="2560320" lvl="1" indent="0">
              <a:buNone/>
            </a:pPr>
            <a:r>
              <a:rPr lang="fr-FR" sz="7200" b="1" dirty="0">
                <a:solidFill>
                  <a:srgbClr val="0070C0"/>
                </a:solidFill>
                <a:latin typeface="Times New Roman" pitchFamily="18" charset="0"/>
                <a:cs typeface="Times New Roman" pitchFamily="18" charset="0"/>
              </a:rPr>
              <a:t>                   Aliments : </a:t>
            </a:r>
          </a:p>
          <a:p>
            <a:pPr marL="2560320" lvl="1" indent="0">
              <a:buNone/>
            </a:pPr>
            <a:r>
              <a:rPr lang="fr-FR" sz="7200" dirty="0">
                <a:solidFill>
                  <a:srgbClr val="0070C0"/>
                </a:solidFill>
                <a:latin typeface="Times New Roman" pitchFamily="18" charset="0"/>
                <a:cs typeface="Times New Roman" pitchFamily="18" charset="0"/>
              </a:rPr>
              <a:t>           quelques minutes – </a:t>
            </a:r>
            <a:r>
              <a:rPr lang="fr-FR" sz="7200" u="sng" dirty="0">
                <a:solidFill>
                  <a:srgbClr val="0070C0"/>
                </a:solidFill>
                <a:latin typeface="Times New Roman" pitchFamily="18" charset="0"/>
                <a:cs typeface="Times New Roman" pitchFamily="18" charset="0"/>
              </a:rPr>
              <a:t>4 heures</a:t>
            </a:r>
            <a:endParaRPr lang="fr-FR" sz="7200" b="1" dirty="0">
              <a:solidFill>
                <a:srgbClr val="0070C0"/>
              </a:solidFill>
              <a:latin typeface="Times New Roman" pitchFamily="18" charset="0"/>
              <a:cs typeface="Times New Roman" pitchFamily="18" charset="0"/>
            </a:endParaRPr>
          </a:p>
        </p:txBody>
      </p:sp>
      <p:pic>
        <p:nvPicPr>
          <p:cNvPr id="93" name="Graphique 92" descr="Poumons atteints d’un virus contour">
            <a:extLst>
              <a:ext uri="{FF2B5EF4-FFF2-40B4-BE49-F238E27FC236}">
                <a16:creationId xmlns:a16="http://schemas.microsoft.com/office/drawing/2014/main" id="{DA4D9DB2-D92B-3D4E-AA72-7CBD7FA9AC69}"/>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15824354" y="34103580"/>
            <a:ext cx="2799521" cy="2799521"/>
          </a:xfrm>
          <a:prstGeom prst="rect">
            <a:avLst/>
          </a:prstGeom>
        </p:spPr>
      </p:pic>
      <p:pic>
        <p:nvPicPr>
          <p:cNvPr id="94" name="Graphique 93" descr="Fièvre contour">
            <a:extLst>
              <a:ext uri="{FF2B5EF4-FFF2-40B4-BE49-F238E27FC236}">
                <a16:creationId xmlns:a16="http://schemas.microsoft.com/office/drawing/2014/main" id="{8E53E188-FFEF-A94E-83A3-143532559A1E}"/>
              </a:ext>
            </a:extLst>
          </p:cNvPr>
          <p:cNvPicPr>
            <a:picLocks noChangeAspect="1"/>
          </p:cNvPicPr>
          <p:nvPr/>
        </p:nvPicPr>
        <p:blipFill rotWithShape="1">
          <a:blip r:embed="rId26">
            <a:extLst>
              <a:ext uri="{96DAC541-7B7A-43D3-8B79-37D633B846F1}">
                <asvg:svgBlip xmlns:asvg="http://schemas.microsoft.com/office/drawing/2016/SVG/main" xmlns="" r:embed="rId27"/>
              </a:ext>
            </a:extLst>
          </a:blip>
          <a:srcRect r="21445"/>
          <a:stretch/>
        </p:blipFill>
        <p:spPr>
          <a:xfrm>
            <a:off x="4349369" y="33350000"/>
            <a:ext cx="2799521" cy="3563785"/>
          </a:xfrm>
          <a:prstGeom prst="rect">
            <a:avLst/>
          </a:prstGeom>
        </p:spPr>
      </p:pic>
      <p:pic>
        <p:nvPicPr>
          <p:cNvPr id="95" name="Graphique 94" descr="Cœur avec battements avec un remplissage uni">
            <a:extLst>
              <a:ext uri="{FF2B5EF4-FFF2-40B4-BE49-F238E27FC236}">
                <a16:creationId xmlns:a16="http://schemas.microsoft.com/office/drawing/2014/main" id="{53944AB8-308B-A146-992F-9C7F1706ABE4}"/>
              </a:ext>
            </a:extLst>
          </p:cNvPr>
          <p:cNvPicPr>
            <a:picLocks noChangeAspect="1"/>
          </p:cNvPicPr>
          <p:nvPr/>
        </p:nvPicPr>
        <p:blipFill>
          <a:blip r:embed="rId28">
            <a:extLst>
              <a:ext uri="{96DAC541-7B7A-43D3-8B79-37D633B846F1}">
                <asvg:svgBlip xmlns:asvg="http://schemas.microsoft.com/office/drawing/2016/SVG/main" xmlns="" r:embed="rId29"/>
              </a:ext>
            </a:extLst>
          </a:blip>
          <a:stretch>
            <a:fillRect/>
          </a:stretch>
        </p:blipFill>
        <p:spPr>
          <a:xfrm>
            <a:off x="21100479" y="27315076"/>
            <a:ext cx="3383280" cy="3383280"/>
          </a:xfrm>
          <a:prstGeom prst="rect">
            <a:avLst/>
          </a:prstGeom>
        </p:spPr>
      </p:pic>
      <p:sp>
        <p:nvSpPr>
          <p:cNvPr id="96" name="Chevron 95">
            <a:extLst>
              <a:ext uri="{FF2B5EF4-FFF2-40B4-BE49-F238E27FC236}">
                <a16:creationId xmlns:a16="http://schemas.microsoft.com/office/drawing/2014/main" id="{6C4F343D-65C8-7648-93C5-260B659C55C7}"/>
              </a:ext>
            </a:extLst>
          </p:cNvPr>
          <p:cNvSpPr/>
          <p:nvPr/>
        </p:nvSpPr>
        <p:spPr>
          <a:xfrm rot="16200000">
            <a:off x="7006702" y="30834147"/>
            <a:ext cx="1388255" cy="1139692"/>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97" name="Chevron 96">
            <a:extLst>
              <a:ext uri="{FF2B5EF4-FFF2-40B4-BE49-F238E27FC236}">
                <a16:creationId xmlns:a16="http://schemas.microsoft.com/office/drawing/2014/main" id="{3B66A5E0-BF66-3A48-AEAA-96871147F39A}"/>
              </a:ext>
            </a:extLst>
          </p:cNvPr>
          <p:cNvSpPr/>
          <p:nvPr/>
        </p:nvSpPr>
        <p:spPr>
          <a:xfrm rot="16200000">
            <a:off x="7006702" y="29156288"/>
            <a:ext cx="1388255" cy="1139692"/>
          </a:xfrm>
          <a:prstGeom prst="chevro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98" name="Chevron 97">
            <a:extLst>
              <a:ext uri="{FF2B5EF4-FFF2-40B4-BE49-F238E27FC236}">
                <a16:creationId xmlns:a16="http://schemas.microsoft.com/office/drawing/2014/main" id="{58461D84-CAB0-F74E-BB46-DDCCA3DE0C6D}"/>
              </a:ext>
            </a:extLst>
          </p:cNvPr>
          <p:cNvSpPr/>
          <p:nvPr/>
        </p:nvSpPr>
        <p:spPr>
          <a:xfrm rot="16200000">
            <a:off x="7006702" y="27550242"/>
            <a:ext cx="1388255" cy="1139692"/>
          </a:xfrm>
          <a:prstGeom prst="chevr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99" name="Chevron 98">
            <a:extLst>
              <a:ext uri="{FF2B5EF4-FFF2-40B4-BE49-F238E27FC236}">
                <a16:creationId xmlns:a16="http://schemas.microsoft.com/office/drawing/2014/main" id="{F2C10DD4-86DA-3442-AB60-51B8B9CCC794}"/>
              </a:ext>
            </a:extLst>
          </p:cNvPr>
          <p:cNvSpPr/>
          <p:nvPr/>
        </p:nvSpPr>
        <p:spPr>
          <a:xfrm rot="16200000">
            <a:off x="7006702" y="26044899"/>
            <a:ext cx="1388255" cy="1139692"/>
          </a:xfrm>
          <a:prstGeom prst="chevr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sp>
        <p:nvSpPr>
          <p:cNvPr id="100" name="Chevron 99">
            <a:extLst>
              <a:ext uri="{FF2B5EF4-FFF2-40B4-BE49-F238E27FC236}">
                <a16:creationId xmlns:a16="http://schemas.microsoft.com/office/drawing/2014/main" id="{DD304F52-D267-1447-91B4-DA445685A873}"/>
              </a:ext>
            </a:extLst>
          </p:cNvPr>
          <p:cNvSpPr/>
          <p:nvPr/>
        </p:nvSpPr>
        <p:spPr>
          <a:xfrm rot="16200000">
            <a:off x="7006701" y="24425479"/>
            <a:ext cx="1388255" cy="113969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C0"/>
              </a:solidFill>
            </a:endParaRPr>
          </a:p>
        </p:txBody>
      </p:sp>
      <p:pic>
        <p:nvPicPr>
          <p:cNvPr id="101" name="Image 100" descr="Sablier sur arrière-plan blanc">
            <a:extLst>
              <a:ext uri="{FF2B5EF4-FFF2-40B4-BE49-F238E27FC236}">
                <a16:creationId xmlns:a16="http://schemas.microsoft.com/office/drawing/2014/main" id="{5350F4E0-A3E3-B34C-8356-6A29D860F28E}"/>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6093" b="90000" l="9963" r="89984">
                        <a14:foregroundMark x1="45459" y1="39777" x2="45459" y2="39777"/>
                        <a14:foregroundMark x1="48745" y1="42967" x2="48745" y2="42967"/>
                        <a14:foregroundMark x1="50000" y1="41978" x2="50000" y2="41978"/>
                        <a14:foregroundMark x1="46287" y1="41244" x2="46287" y2="41244"/>
                        <a14:foregroundMark x1="61939" y1="36826" x2="61939" y2="36826"/>
                        <a14:foregroundMark x1="69738" y1="29697" x2="69738" y2="29697"/>
                        <a14:foregroundMark x1="73878" y1="25758" x2="73878" y2="25758"/>
                        <a14:foregroundMark x1="74679" y1="17400" x2="74679" y2="17400"/>
                        <a14:foregroundMark x1="60283" y1="7321" x2="60283" y2="7321"/>
                        <a14:foregroundMark x1="29808" y1="8054" x2="23237" y2="21340"/>
                        <a14:foregroundMark x1="23237" y1="21340" x2="23237" y2="21340"/>
                        <a14:foregroundMark x1="19525" y1="19617" x2="36806" y2="38293"/>
                        <a14:foregroundMark x1="36806" y1="38293" x2="21982" y2="26986"/>
                        <a14:foregroundMark x1="21982" y1="26746" x2="21982" y2="26746"/>
                        <a14:foregroundMark x1="19925" y1="65582" x2="43002" y2="47879"/>
                        <a14:foregroundMark x1="43002" y1="47879" x2="43002" y2="47879"/>
                        <a14:foregroundMark x1="44231" y1="49362" x2="36405" y2="53285"/>
                        <a14:foregroundMark x1="36405" y1="53285" x2="36405" y2="53285"/>
                        <a14:foregroundMark x1="40518" y1="49601" x2="40518" y2="49601"/>
                        <a14:foregroundMark x1="49172" y1="47879" x2="49172" y2="47879"/>
                        <a14:foregroundMark x1="53686" y1="49856" x2="53686" y2="49856"/>
                        <a14:foregroundMark x1="58226" y1="51563" x2="58226" y2="51563"/>
                        <a14:foregroundMark x1="63996" y1="55742" x2="73878" y2="65088"/>
                        <a14:foregroundMark x1="73878" y1="65088" x2="73878" y2="65088"/>
                        <a14:foregroundMark x1="19925" y1="21340" x2="19925" y2="21340"/>
                        <a14:foregroundMark x1="23638" y1="20096" x2="41747" y2="27719"/>
                        <a14:foregroundMark x1="41747" y1="27719" x2="41747" y2="27719"/>
                        <a14:foregroundMark x1="56571" y1="19856" x2="39290" y2="13461"/>
                        <a14:foregroundMark x1="39290" y1="13461" x2="39290" y2="13461"/>
                        <a14:foregroundMark x1="38462" y1="56491" x2="57399" y2="54769"/>
                        <a14:foregroundMark x1="57399" y1="54769" x2="57399" y2="54769"/>
                        <a14:foregroundMark x1="52457" y1="48612" x2="73878" y2="68038"/>
                        <a14:foregroundMark x1="73878" y1="68038" x2="73878" y2="68038"/>
                        <a14:foregroundMark x1="73451" y1="67799" x2="66880" y2="65343"/>
                        <a14:foregroundMark x1="66880" y1="65343" x2="58226" y2="55502"/>
                        <a14:foregroundMark x1="58226" y1="55263" x2="58226" y2="55263"/>
                        <a14:foregroundMark x1="59054" y1="58692" x2="59054" y2="58692"/>
                        <a14:foregroundMark x1="59054" y1="58692" x2="59054" y2="58692"/>
                        <a14:foregroundMark x1="54941" y1="58692" x2="54941" y2="58692"/>
                        <a14:foregroundMark x1="54941" y1="58692" x2="54941" y2="58692"/>
                        <a14:foregroundMark x1="54941" y1="58692" x2="54941" y2="58692"/>
                        <a14:foregroundMark x1="45059" y1="31898" x2="44631" y2="26986"/>
                        <a14:foregroundMark x1="44631" y1="26986" x2="44631" y2="31898"/>
                        <a14:foregroundMark x1="44631" y1="31898" x2="44631" y2="31898"/>
                        <a14:foregroundMark x1="34348" y1="19362" x2="49573" y2="29697"/>
                        <a14:foregroundMark x1="49573" y1="29697" x2="49573" y2="29697"/>
                        <a14:foregroundMark x1="57799" y1="39282" x2="57799" y2="39282"/>
                        <a14:foregroundMark x1="28980" y1="9043" x2="28980" y2="9043"/>
                        <a14:foregroundMark x1="28980" y1="9043" x2="57799" y2="7560"/>
                        <a14:foregroundMark x1="57799" y1="7560" x2="57799" y2="7560"/>
                        <a14:foregroundMark x1="69338" y1="10766" x2="56170" y2="36077"/>
                        <a14:foregroundMark x1="56170" y1="36077" x2="56170" y2="36077"/>
                        <a14:foregroundMark x1="55342" y1="38293" x2="66880" y2="10766"/>
                        <a14:foregroundMark x1="66880" y1="10766" x2="66880" y2="10766"/>
                        <a14:foregroundMark x1="50801" y1="17895" x2="50801" y2="17895"/>
                        <a14:foregroundMark x1="51629" y1="21818" x2="49573" y2="29697"/>
                        <a14:foregroundMark x1="49573" y1="29697" x2="49573" y2="29697"/>
                        <a14:foregroundMark x1="49573" y1="29442" x2="51229" y2="23301"/>
                        <a14:foregroundMark x1="51229" y1="23301" x2="51229" y2="23301"/>
                        <a14:foregroundMark x1="52057" y1="22807" x2="62740" y2="16906"/>
                        <a14:foregroundMark x1="62740" y1="16906" x2="62740" y2="16906"/>
                        <a14:foregroundMark x1="62740" y1="16667" x2="62740" y2="16667"/>
                        <a14:foregroundMark x1="56170" y1="39777" x2="63568" y2="6093"/>
                        <a14:foregroundMark x1="63568" y1="6093" x2="63568" y2="6093"/>
                        <a14:foregroundMark x1="64396" y1="14689" x2="62340" y2="29936"/>
                        <a14:foregroundMark x1="62340" y1="29936" x2="62340" y2="29936"/>
                        <a14:foregroundMark x1="52858" y1="16667" x2="51229" y2="34115"/>
                        <a14:foregroundMark x1="51229" y1="34115" x2="51229" y2="34115"/>
                        <a14:foregroundMark x1="44231" y1="26491" x2="45459" y2="35104"/>
                        <a14:foregroundMark x1="45459" y1="35104" x2="45459" y2="35104"/>
                      </a14:backgroundRemoval>
                    </a14:imgEffect>
                  </a14:imgLayer>
                </a14:imgProps>
              </a:ext>
            </a:extLst>
          </a:blip>
          <a:stretch>
            <a:fillRect/>
          </a:stretch>
        </p:blipFill>
        <p:spPr>
          <a:xfrm>
            <a:off x="10757084" y="17756347"/>
            <a:ext cx="2548742" cy="4268326"/>
          </a:xfrm>
          <a:prstGeom prst="rect">
            <a:avLst/>
          </a:prstGeom>
        </p:spPr>
      </p:pic>
      <p:pic>
        <p:nvPicPr>
          <p:cNvPr id="102" name="Image 101">
            <a:extLst>
              <a:ext uri="{FF2B5EF4-FFF2-40B4-BE49-F238E27FC236}">
                <a16:creationId xmlns:a16="http://schemas.microsoft.com/office/drawing/2014/main" id="{F98E5AC2-A5FB-694A-A354-0064F3162A18}"/>
              </a:ext>
            </a:extLst>
          </p:cNvPr>
          <p:cNvPicPr>
            <a:picLocks noChangeAspect="1"/>
          </p:cNvPicPr>
          <p:nvPr/>
        </p:nvPicPr>
        <p:blipFill rotWithShape="1">
          <a:blip r:embed="rId32"/>
          <a:srcRect l="10473" t="9196" r="4570" b="16450"/>
          <a:stretch/>
        </p:blipFill>
        <p:spPr>
          <a:xfrm>
            <a:off x="26829716" y="15311281"/>
            <a:ext cx="4543991" cy="2227054"/>
          </a:xfrm>
          <a:prstGeom prst="rect">
            <a:avLst/>
          </a:prstGeom>
        </p:spPr>
      </p:pic>
      <p:pic>
        <p:nvPicPr>
          <p:cNvPr id="103" name="Image 102" descr="Abeille collectant du pollen">
            <a:extLst>
              <a:ext uri="{FF2B5EF4-FFF2-40B4-BE49-F238E27FC236}">
                <a16:creationId xmlns:a16="http://schemas.microsoft.com/office/drawing/2014/main" id="{F7ED02D5-9FBF-E848-9DD9-52D5DD69036C}"/>
              </a:ext>
            </a:extLst>
          </p:cNvPr>
          <p:cNvPicPr>
            <a:picLocks noChangeAspect="1"/>
          </p:cNvPicPr>
          <p:nvPr/>
        </p:nvPicPr>
        <p:blipFill>
          <a:blip r:embed="rId33"/>
          <a:stretch>
            <a:fillRect/>
          </a:stretch>
        </p:blipFill>
        <p:spPr>
          <a:xfrm>
            <a:off x="36617380" y="14928667"/>
            <a:ext cx="4606407" cy="3069738"/>
          </a:xfrm>
          <a:prstGeom prst="rect">
            <a:avLst/>
          </a:prstGeom>
        </p:spPr>
      </p:pic>
      <p:sp>
        <p:nvSpPr>
          <p:cNvPr id="104" name="Rectangle 3">
            <a:extLst>
              <a:ext uri="{FF2B5EF4-FFF2-40B4-BE49-F238E27FC236}">
                <a16:creationId xmlns:a16="http://schemas.microsoft.com/office/drawing/2014/main" id="{3F16BA4A-3921-D648-8577-AA6D7832224C}"/>
              </a:ext>
            </a:extLst>
          </p:cNvPr>
          <p:cNvSpPr txBox="1">
            <a:spLocks noChangeArrowheads="1"/>
          </p:cNvSpPr>
          <p:nvPr/>
        </p:nvSpPr>
        <p:spPr>
          <a:xfrm>
            <a:off x="27849061" y="7424607"/>
            <a:ext cx="13505428" cy="6050351"/>
          </a:xfrm>
          <a:prstGeom prst="rect">
            <a:avLst/>
          </a:prstGeom>
        </p:spPr>
        <p:txBody>
          <a:bodyPr vert="horz" lIns="91440" tIns="45720" rIns="91440" bIns="45720" rtlCol="0">
            <a:normAutofit fontScale="92500"/>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0" indent="0" algn="just">
              <a:buNone/>
            </a:pPr>
            <a:r>
              <a:rPr lang="fr-FR" sz="7200" b="1" dirty="0">
                <a:solidFill>
                  <a:srgbClr val="0070C0"/>
                </a:solidFill>
                <a:latin typeface="Times New Roman" pitchFamily="18" charset="0"/>
                <a:cs typeface="Times New Roman" pitchFamily="18" charset="0"/>
              </a:rPr>
              <a:t>Exposition à un allergène potentiel</a:t>
            </a:r>
          </a:p>
          <a:p>
            <a:pPr marL="0" indent="0" algn="just">
              <a:buNone/>
            </a:pPr>
            <a:r>
              <a:rPr lang="fr-FR" sz="7200" dirty="0">
                <a:solidFill>
                  <a:srgbClr val="0070C0"/>
                </a:solidFill>
                <a:latin typeface="Times New Roman" pitchFamily="18" charset="0"/>
                <a:cs typeface="Times New Roman" pitchFamily="18" charset="0"/>
              </a:rPr>
              <a:t>Episode similaire antérieur ?</a:t>
            </a:r>
          </a:p>
          <a:p>
            <a:pPr marL="0" indent="0" algn="just">
              <a:buNone/>
            </a:pPr>
            <a:r>
              <a:rPr lang="fr-FR" sz="7200" dirty="0">
                <a:solidFill>
                  <a:srgbClr val="0070C0"/>
                </a:solidFill>
                <a:latin typeface="Times New Roman" pitchFamily="18" charset="0"/>
                <a:cs typeface="Times New Roman" pitchFamily="18" charset="0"/>
              </a:rPr>
              <a:t>33% &lt;18 ans =&gt; expérience allergique</a:t>
            </a:r>
          </a:p>
          <a:p>
            <a:pPr marL="0" indent="0" algn="just">
              <a:buNone/>
            </a:pPr>
            <a:r>
              <a:rPr lang="fr-FR" sz="7200" b="1" kern="0" dirty="0">
                <a:solidFill>
                  <a:srgbClr val="0070C0"/>
                </a:solidFill>
                <a:latin typeface="Times New Roman" pitchFamily="18" charset="0"/>
                <a:cs typeface="Times New Roman" pitchFamily="18" charset="0"/>
              </a:rPr>
              <a:t>Méconnaissance allergie/allergène</a:t>
            </a:r>
            <a:endParaRPr lang="fr-FR" sz="7200" dirty="0">
              <a:solidFill>
                <a:srgbClr val="0070C0"/>
              </a:solidFill>
              <a:latin typeface="Times New Roman" pitchFamily="18" charset="0"/>
              <a:cs typeface="Times New Roman" pitchFamily="18" charset="0"/>
            </a:endParaRPr>
          </a:p>
        </p:txBody>
      </p:sp>
      <p:pic>
        <p:nvPicPr>
          <p:cNvPr id="105" name="Graphique 104" descr="Famille avec deux enfants contour">
            <a:extLst>
              <a:ext uri="{FF2B5EF4-FFF2-40B4-BE49-F238E27FC236}">
                <a16:creationId xmlns:a16="http://schemas.microsoft.com/office/drawing/2014/main" id="{CA1FADFE-ADED-FB46-B7AF-77D8F26FA9E7}"/>
              </a:ext>
            </a:extLst>
          </p:cNvPr>
          <p:cNvPicPr>
            <a:picLocks noChangeAspect="1"/>
          </p:cNvPicPr>
          <p:nvPr/>
        </p:nvPicPr>
        <p:blipFill>
          <a:blip r:embed="rId34">
            <a:extLst>
              <a:ext uri="{96DAC541-7B7A-43D3-8B79-37D633B846F1}">
                <asvg:svgBlip xmlns:asvg="http://schemas.microsoft.com/office/drawing/2016/SVG/main" xmlns="" r:embed="rId35"/>
              </a:ext>
            </a:extLst>
          </a:blip>
          <a:stretch>
            <a:fillRect/>
          </a:stretch>
        </p:blipFill>
        <p:spPr>
          <a:xfrm>
            <a:off x="26556335" y="2671731"/>
            <a:ext cx="5480832" cy="5480832"/>
          </a:xfrm>
          <a:prstGeom prst="rect">
            <a:avLst/>
          </a:prstGeom>
        </p:spPr>
      </p:pic>
      <p:pic>
        <p:nvPicPr>
          <p:cNvPr id="106" name="Image 105">
            <a:extLst>
              <a:ext uri="{FF2B5EF4-FFF2-40B4-BE49-F238E27FC236}">
                <a16:creationId xmlns:a16="http://schemas.microsoft.com/office/drawing/2014/main" id="{B5F0E206-0C5E-7D49-A98A-4FE8DF8998C3}"/>
              </a:ext>
            </a:extLst>
          </p:cNvPr>
          <p:cNvPicPr>
            <a:picLocks noChangeAspect="1"/>
          </p:cNvPicPr>
          <p:nvPr/>
        </p:nvPicPr>
        <p:blipFill>
          <a:blip r:embed="rId36">
            <a:extLst>
              <a:ext uri="{BEBA8EAE-BF5A-486C-A8C5-ECC9F3942E4B}">
                <a14:imgProps xmlns:a14="http://schemas.microsoft.com/office/drawing/2010/main">
                  <a14:imgLayer r:embed="rId37">
                    <a14:imgEffect>
                      <a14:backgroundRemoval t="3279" b="89071" l="9455" r="89455">
                        <a14:foregroundMark x1="42545" y1="9290" x2="42545" y2="9290"/>
                        <a14:foregroundMark x1="43273" y1="3279" x2="43273" y2="3279"/>
                      </a14:backgroundRemoval>
                    </a14:imgEffect>
                  </a14:imgLayer>
                </a14:imgProps>
              </a:ext>
            </a:extLst>
          </a:blip>
          <a:stretch>
            <a:fillRect/>
          </a:stretch>
        </p:blipFill>
        <p:spPr>
          <a:xfrm>
            <a:off x="41450309" y="8310702"/>
            <a:ext cx="5278312" cy="3506032"/>
          </a:xfrm>
          <a:prstGeom prst="rect">
            <a:avLst/>
          </a:prstGeom>
        </p:spPr>
      </p:pic>
      <p:pic>
        <p:nvPicPr>
          <p:cNvPr id="71" name="Graphique 70" descr="Point d’interrogation contour">
            <a:extLst>
              <a:ext uri="{FF2B5EF4-FFF2-40B4-BE49-F238E27FC236}">
                <a16:creationId xmlns:a16="http://schemas.microsoft.com/office/drawing/2014/main" id="{D688D5D4-F397-D346-B9BC-D43920CB4E7C}"/>
              </a:ext>
            </a:extLst>
          </p:cNvPr>
          <p:cNvPicPr>
            <a:picLocks noChangeAspect="1"/>
          </p:cNvPicPr>
          <p:nvPr/>
        </p:nvPicPr>
        <p:blipFill>
          <a:blip r:embed="rId38">
            <a:extLst>
              <a:ext uri="{96DAC541-7B7A-43D3-8B79-37D633B846F1}">
                <asvg:svgBlip xmlns:asvg="http://schemas.microsoft.com/office/drawing/2016/SVG/main" xmlns="" r:embed="rId39"/>
              </a:ext>
            </a:extLst>
          </a:blip>
          <a:stretch>
            <a:fillRect/>
          </a:stretch>
        </p:blipFill>
        <p:spPr>
          <a:xfrm>
            <a:off x="26425251" y="1565948"/>
            <a:ext cx="2574782" cy="2574782"/>
          </a:xfrm>
          <a:prstGeom prst="rect">
            <a:avLst/>
          </a:prstGeom>
        </p:spPr>
      </p:pic>
      <p:pic>
        <p:nvPicPr>
          <p:cNvPr id="109" name="Graphique 108" descr="Point d’interrogation contour">
            <a:extLst>
              <a:ext uri="{FF2B5EF4-FFF2-40B4-BE49-F238E27FC236}">
                <a16:creationId xmlns:a16="http://schemas.microsoft.com/office/drawing/2014/main" id="{ABC04608-1CD2-AA4C-8AC0-38637DB5CBC6}"/>
              </a:ext>
            </a:extLst>
          </p:cNvPr>
          <p:cNvPicPr>
            <a:picLocks noChangeAspect="1"/>
          </p:cNvPicPr>
          <p:nvPr/>
        </p:nvPicPr>
        <p:blipFill>
          <a:blip r:embed="rId38">
            <a:extLst>
              <a:ext uri="{96DAC541-7B7A-43D3-8B79-37D633B846F1}">
                <asvg:svgBlip xmlns:asvg="http://schemas.microsoft.com/office/drawing/2016/SVG/main" xmlns="" r:embed="rId39"/>
              </a:ext>
            </a:extLst>
          </a:blip>
          <a:stretch>
            <a:fillRect/>
          </a:stretch>
        </p:blipFill>
        <p:spPr>
          <a:xfrm>
            <a:off x="28063710" y="988813"/>
            <a:ext cx="2574782" cy="2574782"/>
          </a:xfrm>
          <a:prstGeom prst="rect">
            <a:avLst/>
          </a:prstGeom>
        </p:spPr>
      </p:pic>
      <p:pic>
        <p:nvPicPr>
          <p:cNvPr id="110" name="Graphique 109" descr="Point d’interrogation contour">
            <a:extLst>
              <a:ext uri="{FF2B5EF4-FFF2-40B4-BE49-F238E27FC236}">
                <a16:creationId xmlns:a16="http://schemas.microsoft.com/office/drawing/2014/main" id="{5AB43790-D305-104E-B37F-04C4D4FCFCEF}"/>
              </a:ext>
            </a:extLst>
          </p:cNvPr>
          <p:cNvPicPr>
            <a:picLocks noChangeAspect="1"/>
          </p:cNvPicPr>
          <p:nvPr/>
        </p:nvPicPr>
        <p:blipFill>
          <a:blip r:embed="rId38">
            <a:extLst>
              <a:ext uri="{96DAC541-7B7A-43D3-8B79-37D633B846F1}">
                <asvg:svgBlip xmlns:asvg="http://schemas.microsoft.com/office/drawing/2016/SVG/main" xmlns="" r:embed="rId39"/>
              </a:ext>
            </a:extLst>
          </a:blip>
          <a:stretch>
            <a:fillRect/>
          </a:stretch>
        </p:blipFill>
        <p:spPr>
          <a:xfrm>
            <a:off x="29966294" y="2612556"/>
            <a:ext cx="1214999" cy="1214999"/>
          </a:xfrm>
          <a:prstGeom prst="rect">
            <a:avLst/>
          </a:prstGeom>
        </p:spPr>
      </p:pic>
    </p:spTree>
    <p:extLst>
      <p:ext uri="{BB962C8B-B14F-4D97-AF65-F5344CB8AC3E}">
        <p14:creationId xmlns:p14="http://schemas.microsoft.com/office/powerpoint/2010/main" val="248722402"/>
      </p:ext>
    </p:extLst>
  </p:cSld>
  <p:clrMapOvr>
    <a:masterClrMapping/>
  </p:clrMapOvr>
  <mc:AlternateContent xmlns:mc="http://schemas.openxmlformats.org/markup-compatibility/2006" xmlns:p14="http://schemas.microsoft.com/office/powerpoint/2010/main">
    <mc:Choice Requires="p14">
      <p:transition spd="slow" p14:dur="2000" advTm="76524"/>
    </mc:Choice>
    <mc:Fallback xmlns="">
      <p:transition spd="slow" advTm="7652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857EF23-8CC1-4B49-B5A7-CD2C88F5910F}"/>
              </a:ext>
            </a:extLst>
          </p:cNvPr>
          <p:cNvSpPr txBox="1">
            <a:spLocks noChangeArrowheads="1"/>
          </p:cNvSpPr>
          <p:nvPr/>
        </p:nvSpPr>
        <p:spPr>
          <a:xfrm>
            <a:off x="2996907" y="1630843"/>
            <a:ext cx="40965120" cy="5102860"/>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marL="457200" lvl="1" algn="ctr" defTabSz="914400"/>
            <a:r>
              <a:rPr lang="fr-BE" sz="12400" b="1" kern="0">
                <a:solidFill>
                  <a:srgbClr val="0070C0"/>
                </a:solidFill>
                <a:latin typeface="Times New Roman" pitchFamily="18" charset="0"/>
                <a:ea typeface="ＭＳ Ｐゴシック" charset="0"/>
                <a:cs typeface="Times New Roman" pitchFamily="18" charset="0"/>
              </a:rPr>
              <a:t>CHU de Liège : </a:t>
            </a:r>
            <a:br>
              <a:rPr lang="fr-BE" sz="12400" b="1" kern="0">
                <a:solidFill>
                  <a:srgbClr val="0070C0"/>
                </a:solidFill>
                <a:latin typeface="Times New Roman" pitchFamily="18" charset="0"/>
                <a:ea typeface="ＭＳ Ｐゴシック" charset="0"/>
                <a:cs typeface="Times New Roman" pitchFamily="18" charset="0"/>
              </a:rPr>
            </a:br>
            <a:r>
              <a:rPr lang="fr-BE" sz="12400" b="1" kern="0">
                <a:solidFill>
                  <a:srgbClr val="0070C0"/>
                </a:solidFill>
                <a:latin typeface="Times New Roman" pitchFamily="18" charset="0"/>
                <a:ea typeface="ＭＳ Ｐゴシック" charset="0"/>
                <a:cs typeface="Times New Roman" pitchFamily="18" charset="0"/>
              </a:rPr>
              <a:t>Constat de la situation aux urgences</a:t>
            </a:r>
          </a:p>
        </p:txBody>
      </p:sp>
      <p:sp>
        <p:nvSpPr>
          <p:cNvPr id="11" name="Rectangle : coins arrondis 10">
            <a:extLst>
              <a:ext uri="{FF2B5EF4-FFF2-40B4-BE49-F238E27FC236}">
                <a16:creationId xmlns:a16="http://schemas.microsoft.com/office/drawing/2014/main" id="{420B9D1C-4870-0D42-BC6A-D61EEF3CB734}"/>
              </a:ext>
            </a:extLst>
          </p:cNvPr>
          <p:cNvSpPr/>
          <p:nvPr/>
        </p:nvSpPr>
        <p:spPr>
          <a:xfrm>
            <a:off x="3782744" y="7859820"/>
            <a:ext cx="14679057" cy="822790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pic>
        <p:nvPicPr>
          <p:cNvPr id="14" name="Image 13">
            <a:extLst>
              <a:ext uri="{FF2B5EF4-FFF2-40B4-BE49-F238E27FC236}">
                <a16:creationId xmlns:a16="http://schemas.microsoft.com/office/drawing/2014/main" id="{7AC7B333-22F2-2E4C-9F95-15309B40526C}"/>
              </a:ext>
            </a:extLst>
          </p:cNvPr>
          <p:cNvPicPr>
            <a:picLocks noChangeAspect="1"/>
          </p:cNvPicPr>
          <p:nvPr/>
        </p:nvPicPr>
        <p:blipFill>
          <a:blip r:embed="rId3"/>
          <a:stretch>
            <a:fillRect/>
          </a:stretch>
        </p:blipFill>
        <p:spPr>
          <a:xfrm>
            <a:off x="38562541" y="504258"/>
            <a:ext cx="9789418" cy="7495022"/>
          </a:xfrm>
          <a:prstGeom prst="rect">
            <a:avLst/>
          </a:prstGeom>
          <a:effectLst>
            <a:softEdge rad="641449"/>
          </a:effectLst>
        </p:spPr>
      </p:pic>
      <p:pic>
        <p:nvPicPr>
          <p:cNvPr id="15" name="Graphique 14" descr="Seringue avec un remplissage uni">
            <a:extLst>
              <a:ext uri="{FF2B5EF4-FFF2-40B4-BE49-F238E27FC236}">
                <a16:creationId xmlns:a16="http://schemas.microsoft.com/office/drawing/2014/main" id="{0275C594-79A3-9648-A7CE-675420A393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713756" y="8853523"/>
            <a:ext cx="6240493" cy="6240493"/>
          </a:xfrm>
          <a:prstGeom prst="rect">
            <a:avLst/>
          </a:prstGeom>
        </p:spPr>
      </p:pic>
      <p:sp>
        <p:nvSpPr>
          <p:cNvPr id="22" name="Rectangle : coins arrondis 21">
            <a:extLst>
              <a:ext uri="{FF2B5EF4-FFF2-40B4-BE49-F238E27FC236}">
                <a16:creationId xmlns:a16="http://schemas.microsoft.com/office/drawing/2014/main" id="{B8588BA0-6620-4747-966E-D95A81923F80}"/>
              </a:ext>
            </a:extLst>
          </p:cNvPr>
          <p:cNvSpPr/>
          <p:nvPr/>
        </p:nvSpPr>
        <p:spPr>
          <a:xfrm>
            <a:off x="34729840" y="20094711"/>
            <a:ext cx="13669447" cy="754062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sp>
        <p:nvSpPr>
          <p:cNvPr id="23" name="Rectangle : coins arrondis 22">
            <a:extLst>
              <a:ext uri="{FF2B5EF4-FFF2-40B4-BE49-F238E27FC236}">
                <a16:creationId xmlns:a16="http://schemas.microsoft.com/office/drawing/2014/main" id="{E82E2DFB-D482-444F-AD8D-DE578A5746D1}"/>
              </a:ext>
            </a:extLst>
          </p:cNvPr>
          <p:cNvSpPr/>
          <p:nvPr/>
        </p:nvSpPr>
        <p:spPr>
          <a:xfrm>
            <a:off x="32757689" y="10586280"/>
            <a:ext cx="17647636" cy="822790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sp>
        <p:nvSpPr>
          <p:cNvPr id="24" name="Rectangle : coins arrondis 23">
            <a:extLst>
              <a:ext uri="{FF2B5EF4-FFF2-40B4-BE49-F238E27FC236}">
                <a16:creationId xmlns:a16="http://schemas.microsoft.com/office/drawing/2014/main" id="{FF007077-D6D5-944E-83DA-D28D993C8882}"/>
              </a:ext>
            </a:extLst>
          </p:cNvPr>
          <p:cNvSpPr/>
          <p:nvPr/>
        </p:nvSpPr>
        <p:spPr>
          <a:xfrm>
            <a:off x="1395052" y="18354119"/>
            <a:ext cx="15933475" cy="928121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sp>
        <p:nvSpPr>
          <p:cNvPr id="25" name="Rectangle 3">
            <a:extLst>
              <a:ext uri="{FF2B5EF4-FFF2-40B4-BE49-F238E27FC236}">
                <a16:creationId xmlns:a16="http://schemas.microsoft.com/office/drawing/2014/main" id="{7BBD42FA-8381-1F49-A6AA-DD75D752FF8D}"/>
              </a:ext>
            </a:extLst>
          </p:cNvPr>
          <p:cNvSpPr txBox="1">
            <a:spLocks noChangeArrowheads="1"/>
          </p:cNvSpPr>
          <p:nvPr/>
        </p:nvSpPr>
        <p:spPr bwMode="auto">
          <a:xfrm>
            <a:off x="3850392" y="9310342"/>
            <a:ext cx="14595546" cy="42906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fr-BE" sz="11500" b="1" kern="0" dirty="0">
                <a:solidFill>
                  <a:srgbClr val="0070C0"/>
                </a:solidFill>
                <a:latin typeface="Times New Roman" pitchFamily="18" charset="0"/>
                <a:ea typeface="ＭＳ Ｐゴシック" charset="0"/>
                <a:cs typeface="Times New Roman" pitchFamily="18" charset="0"/>
              </a:rPr>
              <a:t>Bilan sanguin</a:t>
            </a:r>
          </a:p>
          <a:p>
            <a:pPr marL="457200" lvl="1" indent="0">
              <a:buNone/>
            </a:pPr>
            <a:r>
              <a:rPr lang="fr-BE" sz="11500" b="1" kern="0" dirty="0" err="1">
                <a:solidFill>
                  <a:srgbClr val="0070C0"/>
                </a:solidFill>
                <a:latin typeface="Times New Roman" pitchFamily="18" charset="0"/>
                <a:ea typeface="ＭＳ Ｐゴシック" charset="0"/>
                <a:cs typeface="Times New Roman" pitchFamily="18" charset="0"/>
              </a:rPr>
              <a:t>allergo</a:t>
            </a:r>
            <a:endParaRPr lang="fr-BE" sz="11500" b="1" kern="0" dirty="0">
              <a:solidFill>
                <a:srgbClr val="0070C0"/>
              </a:solidFill>
              <a:latin typeface="Times New Roman" pitchFamily="18" charset="0"/>
              <a:ea typeface="ＭＳ Ｐゴシック" charset="0"/>
              <a:cs typeface="Times New Roman" pitchFamily="18" charset="0"/>
            </a:endParaRPr>
          </a:p>
          <a:p>
            <a:pPr marL="457200" lvl="1" indent="0">
              <a:buNone/>
            </a:pPr>
            <a:r>
              <a:rPr lang="fr-BE" sz="11500" b="1" kern="0" dirty="0">
                <a:solidFill>
                  <a:srgbClr val="0070C0"/>
                </a:solidFill>
                <a:latin typeface="Times New Roman" pitchFamily="18" charset="0"/>
                <a:cs typeface="Times New Roman" pitchFamily="18" charset="0"/>
              </a:rPr>
              <a:t>trop rare</a:t>
            </a:r>
          </a:p>
          <a:p>
            <a:pPr marL="0" indent="0">
              <a:buNone/>
            </a:pPr>
            <a:endParaRPr lang="en-US" sz="10080" b="1" kern="0" dirty="0">
              <a:solidFill>
                <a:srgbClr val="0070C0"/>
              </a:solidFill>
              <a:latin typeface="Times New Roman" pitchFamily="18" charset="0"/>
              <a:cs typeface="Times New Roman" pitchFamily="18" charset="0"/>
            </a:endParaRPr>
          </a:p>
        </p:txBody>
      </p:sp>
      <p:sp>
        <p:nvSpPr>
          <p:cNvPr id="28" name="Rectangle 3">
            <a:extLst>
              <a:ext uri="{FF2B5EF4-FFF2-40B4-BE49-F238E27FC236}">
                <a16:creationId xmlns:a16="http://schemas.microsoft.com/office/drawing/2014/main" id="{181F514E-F46F-C14A-99ED-156644E7B385}"/>
              </a:ext>
            </a:extLst>
          </p:cNvPr>
          <p:cNvSpPr txBox="1">
            <a:spLocks noChangeArrowheads="1"/>
          </p:cNvSpPr>
          <p:nvPr/>
        </p:nvSpPr>
        <p:spPr bwMode="auto">
          <a:xfrm>
            <a:off x="33194257" y="9556160"/>
            <a:ext cx="16594120" cy="659779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857250" lvl="2" indent="0">
              <a:buNone/>
            </a:pPr>
            <a:endParaRPr lang="fr-BE" sz="11500" b="1" kern="0">
              <a:solidFill>
                <a:srgbClr val="0070C0"/>
              </a:solidFill>
              <a:latin typeface="Times New Roman" pitchFamily="18" charset="0"/>
              <a:cs typeface="Times New Roman" pitchFamily="18" charset="0"/>
            </a:endParaRPr>
          </a:p>
          <a:p>
            <a:pPr marL="857250" lvl="2" indent="0">
              <a:buNone/>
            </a:pPr>
            <a:r>
              <a:rPr lang="fr-BE" sz="11500" b="1" kern="0">
                <a:solidFill>
                  <a:srgbClr val="0070C0"/>
                </a:solidFill>
                <a:latin typeface="Times New Roman" pitchFamily="18" charset="0"/>
                <a:cs typeface="Times New Roman" pitchFamily="18" charset="0"/>
              </a:rPr>
              <a:t>Manque d’      éducation thérapeutique</a:t>
            </a:r>
          </a:p>
        </p:txBody>
      </p:sp>
      <p:pic>
        <p:nvPicPr>
          <p:cNvPr id="29" name="Graphique 28" descr="Homme médecin avec un remplissage uni">
            <a:extLst>
              <a:ext uri="{FF2B5EF4-FFF2-40B4-BE49-F238E27FC236}">
                <a16:creationId xmlns:a16="http://schemas.microsoft.com/office/drawing/2014/main" id="{59868C6A-60D6-834D-8F1E-5A3C1811E95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395053" y="20050681"/>
            <a:ext cx="5444836" cy="5444836"/>
          </a:xfrm>
          <a:prstGeom prst="rect">
            <a:avLst/>
          </a:prstGeom>
        </p:spPr>
      </p:pic>
      <p:sp>
        <p:nvSpPr>
          <p:cNvPr id="30" name="Rectangle 3">
            <a:extLst>
              <a:ext uri="{FF2B5EF4-FFF2-40B4-BE49-F238E27FC236}">
                <a16:creationId xmlns:a16="http://schemas.microsoft.com/office/drawing/2014/main" id="{7A7CDB4F-5EF3-5B41-AD3A-69CA952447D5}"/>
              </a:ext>
            </a:extLst>
          </p:cNvPr>
          <p:cNvSpPr txBox="1">
            <a:spLocks noChangeArrowheads="1"/>
          </p:cNvSpPr>
          <p:nvPr/>
        </p:nvSpPr>
        <p:spPr bwMode="auto">
          <a:xfrm>
            <a:off x="6106969" y="18889123"/>
            <a:ext cx="11847280" cy="8746211"/>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lgn="just">
              <a:buNone/>
            </a:pPr>
            <a:r>
              <a:rPr lang="fr-BE" sz="11500" b="1" kern="0">
                <a:solidFill>
                  <a:srgbClr val="0070C0"/>
                </a:solidFill>
                <a:latin typeface="Times New Roman" pitchFamily="18" charset="0"/>
                <a:cs typeface="Times New Roman" pitchFamily="18" charset="0"/>
              </a:rPr>
              <a:t>Pas d’o</a:t>
            </a:r>
            <a:r>
              <a:rPr lang="fr-BE" sz="11500" b="1" kern="0">
                <a:solidFill>
                  <a:srgbClr val="0070C0"/>
                </a:solidFill>
                <a:latin typeface="Times New Roman" pitchFamily="18" charset="0"/>
                <a:ea typeface="ＭＳ Ｐゴシック" charset="0"/>
                <a:cs typeface="Times New Roman" pitchFamily="18" charset="0"/>
              </a:rPr>
              <a:t>rientation consultation </a:t>
            </a:r>
            <a:r>
              <a:rPr lang="fr-BE" sz="11500" b="1" kern="0" err="1">
                <a:solidFill>
                  <a:srgbClr val="0070C0"/>
                </a:solidFill>
                <a:latin typeface="Times New Roman" pitchFamily="18" charset="0"/>
                <a:cs typeface="Times New Roman" pitchFamily="18" charset="0"/>
              </a:rPr>
              <a:t>allergologique</a:t>
            </a:r>
            <a:endParaRPr lang="en-US" sz="10080" b="1" kern="0">
              <a:solidFill>
                <a:srgbClr val="0070C0"/>
              </a:solidFill>
              <a:latin typeface="Times New Roman" pitchFamily="18" charset="0"/>
              <a:cs typeface="Times New Roman" pitchFamily="18" charset="0"/>
            </a:endParaRPr>
          </a:p>
        </p:txBody>
      </p:sp>
      <p:pic>
        <p:nvPicPr>
          <p:cNvPr id="31" name="Graphique 30" descr="Médecine avec un remplissage uni">
            <a:extLst>
              <a:ext uri="{FF2B5EF4-FFF2-40B4-BE49-F238E27FC236}">
                <a16:creationId xmlns:a16="http://schemas.microsoft.com/office/drawing/2014/main" id="{C26C6A59-D50B-C04B-827F-A49E675C524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4130955" y="12375417"/>
            <a:ext cx="5108649" cy="5108649"/>
          </a:xfrm>
          <a:prstGeom prst="rect">
            <a:avLst/>
          </a:prstGeom>
        </p:spPr>
      </p:pic>
      <p:pic>
        <p:nvPicPr>
          <p:cNvPr id="36" name="Graphique 35" descr="Contrat avec un remplissage uni">
            <a:extLst>
              <a:ext uri="{FF2B5EF4-FFF2-40B4-BE49-F238E27FC236}">
                <a16:creationId xmlns:a16="http://schemas.microsoft.com/office/drawing/2014/main" id="{2E51B684-DA36-FE46-A976-E085E9B6692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1852051" y="21424092"/>
            <a:ext cx="5236878" cy="5236878"/>
          </a:xfrm>
          <a:prstGeom prst="rect">
            <a:avLst/>
          </a:prstGeom>
        </p:spPr>
      </p:pic>
      <p:sp>
        <p:nvSpPr>
          <p:cNvPr id="37" name="Rectangle 3">
            <a:extLst>
              <a:ext uri="{FF2B5EF4-FFF2-40B4-BE49-F238E27FC236}">
                <a16:creationId xmlns:a16="http://schemas.microsoft.com/office/drawing/2014/main" id="{0CB19610-FBA0-FF4C-ADDE-64C9E8C0BD70}"/>
              </a:ext>
            </a:extLst>
          </p:cNvPr>
          <p:cNvSpPr txBox="1">
            <a:spLocks noChangeArrowheads="1"/>
          </p:cNvSpPr>
          <p:nvPr/>
        </p:nvSpPr>
        <p:spPr bwMode="auto">
          <a:xfrm>
            <a:off x="34161268" y="20892958"/>
            <a:ext cx="11311494" cy="523687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857250" lvl="2" indent="0">
              <a:buNone/>
            </a:pPr>
            <a:r>
              <a:rPr lang="fr-BE" sz="11500" b="1" kern="0">
                <a:solidFill>
                  <a:srgbClr val="0070C0"/>
                </a:solidFill>
                <a:latin typeface="Times New Roman" pitchFamily="18" charset="0"/>
                <a:cs typeface="Times New Roman" pitchFamily="18" charset="0"/>
              </a:rPr>
              <a:t>Pas de consignes claires</a:t>
            </a:r>
            <a:endParaRPr lang="en-US" sz="10080" b="1" kern="0">
              <a:solidFill>
                <a:srgbClr val="0070C0"/>
              </a:solidFill>
              <a:latin typeface="Times New Roman" pitchFamily="18" charset="0"/>
              <a:cs typeface="Times New Roman" pitchFamily="18" charset="0"/>
            </a:endParaRPr>
          </a:p>
        </p:txBody>
      </p:sp>
      <p:sp>
        <p:nvSpPr>
          <p:cNvPr id="45" name="Rectangle : coins arrondis 44">
            <a:extLst>
              <a:ext uri="{FF2B5EF4-FFF2-40B4-BE49-F238E27FC236}">
                <a16:creationId xmlns:a16="http://schemas.microsoft.com/office/drawing/2014/main" id="{A562ABB7-3F04-B94E-B483-1D326135FC7F}"/>
              </a:ext>
            </a:extLst>
          </p:cNvPr>
          <p:cNvSpPr/>
          <p:nvPr/>
        </p:nvSpPr>
        <p:spPr>
          <a:xfrm>
            <a:off x="6555562" y="29870368"/>
            <a:ext cx="40430510" cy="754062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pic>
        <p:nvPicPr>
          <p:cNvPr id="46" name="Graphique 45" descr="Pensée avec un remplissage uni">
            <a:extLst>
              <a:ext uri="{FF2B5EF4-FFF2-40B4-BE49-F238E27FC236}">
                <a16:creationId xmlns:a16="http://schemas.microsoft.com/office/drawing/2014/main" id="{1C1080C8-21BC-6E4F-B718-F5C6DEEFBD91}"/>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471853" y="30211890"/>
            <a:ext cx="6525792" cy="6525792"/>
          </a:xfrm>
          <a:prstGeom prst="rect">
            <a:avLst/>
          </a:prstGeom>
        </p:spPr>
      </p:pic>
      <p:sp>
        <p:nvSpPr>
          <p:cNvPr id="47" name="Rectangle 3">
            <a:extLst>
              <a:ext uri="{FF2B5EF4-FFF2-40B4-BE49-F238E27FC236}">
                <a16:creationId xmlns:a16="http://schemas.microsoft.com/office/drawing/2014/main" id="{68672AAE-4256-4646-873A-4667400E1FA7}"/>
              </a:ext>
            </a:extLst>
          </p:cNvPr>
          <p:cNvSpPr txBox="1">
            <a:spLocks noChangeArrowheads="1"/>
          </p:cNvSpPr>
          <p:nvPr/>
        </p:nvSpPr>
        <p:spPr bwMode="auto">
          <a:xfrm>
            <a:off x="15997645" y="30380513"/>
            <a:ext cx="29475117" cy="771775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lgn="just">
              <a:buNone/>
            </a:pPr>
            <a:r>
              <a:rPr lang="fr-BE" sz="11500" b="1" kern="0">
                <a:solidFill>
                  <a:srgbClr val="0070C0"/>
                </a:solidFill>
                <a:latin typeface="Times New Roman" pitchFamily="18" charset="0"/>
                <a:cs typeface="Times New Roman" pitchFamily="18" charset="0"/>
              </a:rPr>
              <a:t>Réflexions pour une bonne sensibilisation des professionnels de santé  &amp; aboutir à</a:t>
            </a:r>
          </a:p>
          <a:p>
            <a:pPr marL="457200" lvl="1" indent="0" algn="just">
              <a:buNone/>
            </a:pPr>
            <a:r>
              <a:rPr lang="fr-BE" sz="11500" b="1" kern="0">
                <a:solidFill>
                  <a:srgbClr val="0070C0"/>
                </a:solidFill>
                <a:latin typeface="Times New Roman" pitchFamily="18" charset="0"/>
                <a:cs typeface="Times New Roman" pitchFamily="18" charset="0"/>
              </a:rPr>
              <a:t>une meilleure prise en charge du patient</a:t>
            </a:r>
          </a:p>
          <a:p>
            <a:pPr algn="just"/>
            <a:endParaRPr lang="en-US" sz="10080" kern="0">
              <a:solidFill>
                <a:srgbClr val="0070C0"/>
              </a:solidFill>
              <a:latin typeface="Times New Roman" pitchFamily="18" charset="0"/>
              <a:cs typeface="Times New Roman" pitchFamily="18" charset="0"/>
            </a:endParaRPr>
          </a:p>
        </p:txBody>
      </p:sp>
      <p:pic>
        <p:nvPicPr>
          <p:cNvPr id="4098" name="Picture 2" descr=" Covid-19 : seul un patient hospitalisé sur quatre totalement rétabli après un an  ">
            <a:extLst>
              <a:ext uri="{FF2B5EF4-FFF2-40B4-BE49-F238E27FC236}">
                <a16:creationId xmlns:a16="http://schemas.microsoft.com/office/drawing/2014/main" id="{399C0D7E-75AE-334C-9F93-E6C4F9859FE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454" t="13448" r="29079"/>
          <a:stretch/>
        </p:blipFill>
        <p:spPr bwMode="auto">
          <a:xfrm>
            <a:off x="20105543" y="10049583"/>
            <a:ext cx="11847281" cy="10843375"/>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00"/>
          </a:effectLst>
          <a:extLst>
            <a:ext uri="{909E8E84-426E-40DD-AFC4-6F175D3DCCD1}">
              <a14:hiddenFill xmlns:a14="http://schemas.microsoft.com/office/drawing/2010/main">
                <a:solidFill>
                  <a:srgbClr val="FFFFFF"/>
                </a:solidFill>
              </a14:hiddenFill>
            </a:ext>
          </a:extLst>
        </p:spPr>
      </p:pic>
      <p:sp>
        <p:nvSpPr>
          <p:cNvPr id="21" name="Rectangle : coins arrondis 20">
            <a:extLst>
              <a:ext uri="{FF2B5EF4-FFF2-40B4-BE49-F238E27FC236}">
                <a16:creationId xmlns:a16="http://schemas.microsoft.com/office/drawing/2014/main" id="{F96F5A30-5D5F-4840-BF20-78EE0A9264BD}"/>
              </a:ext>
            </a:extLst>
          </p:cNvPr>
          <p:cNvSpPr/>
          <p:nvPr/>
        </p:nvSpPr>
        <p:spPr>
          <a:xfrm>
            <a:off x="11144534" y="1270104"/>
            <a:ext cx="25634666" cy="5649996"/>
          </a:xfrm>
          <a:prstGeom prst="roundRect">
            <a:avLst/>
          </a:prstGeom>
          <a:noFill/>
          <a:ln w="34925"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
        <p:nvSpPr>
          <p:cNvPr id="26" name="Rectangle : coins arrondis 25">
            <a:extLst>
              <a:ext uri="{FF2B5EF4-FFF2-40B4-BE49-F238E27FC236}">
                <a16:creationId xmlns:a16="http://schemas.microsoft.com/office/drawing/2014/main" id="{DEC24B85-D9C9-9940-BC6F-7030EAF8D383}"/>
              </a:ext>
            </a:extLst>
          </p:cNvPr>
          <p:cNvSpPr/>
          <p:nvPr/>
        </p:nvSpPr>
        <p:spPr>
          <a:xfrm>
            <a:off x="19242316" y="21168941"/>
            <a:ext cx="14679057" cy="767969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b="1">
              <a:solidFill>
                <a:srgbClr val="0070C0"/>
              </a:solidFill>
            </a:endParaRPr>
          </a:p>
        </p:txBody>
      </p:sp>
      <p:sp>
        <p:nvSpPr>
          <p:cNvPr id="32" name="Rectangle 3">
            <a:extLst>
              <a:ext uri="{FF2B5EF4-FFF2-40B4-BE49-F238E27FC236}">
                <a16:creationId xmlns:a16="http://schemas.microsoft.com/office/drawing/2014/main" id="{C34165D6-7BDF-894A-AAF8-3D698DC4A475}"/>
              </a:ext>
            </a:extLst>
          </p:cNvPr>
          <p:cNvSpPr txBox="1">
            <a:spLocks noChangeArrowheads="1"/>
          </p:cNvSpPr>
          <p:nvPr/>
        </p:nvSpPr>
        <p:spPr bwMode="auto">
          <a:xfrm>
            <a:off x="19309964" y="22619463"/>
            <a:ext cx="14595546" cy="429067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457200" lvl="1" indent="0">
              <a:buNone/>
            </a:pPr>
            <a:r>
              <a:rPr lang="fr-BE" sz="11500" b="1" kern="0" dirty="0">
                <a:solidFill>
                  <a:srgbClr val="0070C0"/>
                </a:solidFill>
                <a:latin typeface="Times New Roman" pitchFamily="18" charset="0"/>
                <a:cs typeface="Times New Roman" pitchFamily="18" charset="0"/>
              </a:rPr>
              <a:t>Méd. Traitant</a:t>
            </a:r>
          </a:p>
          <a:p>
            <a:pPr marL="457200" lvl="1" indent="0">
              <a:buNone/>
            </a:pPr>
            <a:r>
              <a:rPr lang="fr-BE" sz="11500" b="1" kern="0" dirty="0">
                <a:solidFill>
                  <a:srgbClr val="0070C0"/>
                </a:solidFill>
                <a:latin typeface="Times New Roman" pitchFamily="18" charset="0"/>
                <a:cs typeface="Times New Roman" pitchFamily="18" charset="0"/>
              </a:rPr>
              <a:t>Information ?</a:t>
            </a:r>
          </a:p>
          <a:p>
            <a:pPr marL="0" indent="0">
              <a:buNone/>
            </a:pPr>
            <a:endParaRPr lang="en-US" sz="10080" b="1" kern="0" dirty="0">
              <a:solidFill>
                <a:srgbClr val="0070C0"/>
              </a:solidFill>
              <a:latin typeface="Times New Roman" pitchFamily="18" charset="0"/>
              <a:cs typeface="Times New Roman" pitchFamily="18" charset="0"/>
            </a:endParaRPr>
          </a:p>
        </p:txBody>
      </p:sp>
      <p:pic>
        <p:nvPicPr>
          <p:cNvPr id="33" name="Graphique 32" descr="Homme médecin avec un remplissage uni">
            <a:extLst>
              <a:ext uri="{FF2B5EF4-FFF2-40B4-BE49-F238E27FC236}">
                <a16:creationId xmlns:a16="http://schemas.microsoft.com/office/drawing/2014/main" id="{DE1A8577-6747-044F-AFB7-95B2A743680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409445" y="23127992"/>
            <a:ext cx="5444836" cy="5444836"/>
          </a:xfrm>
          <a:prstGeom prst="rect">
            <a:avLst/>
          </a:prstGeom>
        </p:spPr>
      </p:pic>
    </p:spTree>
    <p:extLst>
      <p:ext uri="{BB962C8B-B14F-4D97-AF65-F5344CB8AC3E}">
        <p14:creationId xmlns:p14="http://schemas.microsoft.com/office/powerpoint/2010/main" val="503346650"/>
      </p:ext>
    </p:extLst>
  </p:cSld>
  <p:clrMapOvr>
    <a:masterClrMapping/>
  </p:clrMapOvr>
  <mc:AlternateContent xmlns:mc="http://schemas.openxmlformats.org/markup-compatibility/2006" xmlns:p14="http://schemas.microsoft.com/office/powerpoint/2010/main">
    <mc:Choice Requires="p14">
      <p:transition spd="slow" p14:dur="2000" advTm="71613"/>
    </mc:Choice>
    <mc:Fallback xmlns="">
      <p:transition spd="slow" advTm="7161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5647731" y="2830575"/>
            <a:ext cx="44165520" cy="4227869"/>
          </a:xfrm>
        </p:spPr>
        <p:txBody>
          <a:bodyPr>
            <a:normAutofit/>
          </a:bodyPr>
          <a:lstStyle/>
          <a:p>
            <a:pPr algn="ctr"/>
            <a:r>
              <a:rPr lang="fr-BE" sz="16600" b="1" dirty="0">
                <a:solidFill>
                  <a:srgbClr val="005393"/>
                </a:solidFill>
                <a:latin typeface="Times New Roman" pitchFamily="18" charset="0"/>
                <a:cs typeface="Times New Roman" pitchFamily="18" charset="0"/>
              </a:rPr>
              <a:t>Ce que les registrent nous rapportent…</a:t>
            </a:r>
            <a:endParaRPr lang="fr-FR" sz="16600" b="1" dirty="0">
              <a:solidFill>
                <a:srgbClr val="005393"/>
              </a:solidFill>
              <a:latin typeface="Times New Roman" pitchFamily="18" charset="0"/>
              <a:cs typeface="Times New Roman" pitchFamily="18" charset="0"/>
            </a:endParaRPr>
          </a:p>
        </p:txBody>
      </p:sp>
      <p:sp>
        <p:nvSpPr>
          <p:cNvPr id="8194" name="Rectangle 3"/>
          <p:cNvSpPr>
            <a:spLocks noGrp="1" noChangeArrowheads="1"/>
          </p:cNvSpPr>
          <p:nvPr>
            <p:ph type="body" idx="4294967295"/>
          </p:nvPr>
        </p:nvSpPr>
        <p:spPr>
          <a:xfrm>
            <a:off x="1280160" y="6111469"/>
            <a:ext cx="48788320" cy="33360132"/>
          </a:xfrm>
        </p:spPr>
        <p:txBody>
          <a:bodyPr>
            <a:normAutofit/>
          </a:bodyPr>
          <a:lstStyle/>
          <a:p>
            <a:pPr lvl="1">
              <a:spcBef>
                <a:spcPts val="0"/>
              </a:spcBef>
            </a:pPr>
            <a:endParaRPr lang="en-US" sz="8960" dirty="0">
              <a:solidFill>
                <a:srgbClr val="3A6DAC"/>
              </a:solidFill>
              <a:latin typeface="Times New Roman" pitchFamily="18" charset="0"/>
              <a:cs typeface="Times New Roman" pitchFamily="18" charset="0"/>
            </a:endParaRPr>
          </a:p>
          <a:p>
            <a:pPr>
              <a:spcBef>
                <a:spcPts val="0"/>
              </a:spcBef>
            </a:pPr>
            <a:endParaRPr lang="en-US" sz="11200" dirty="0">
              <a:solidFill>
                <a:srgbClr val="3A6DAC"/>
              </a:solidFill>
              <a:latin typeface="Times New Roman" pitchFamily="18" charset="0"/>
              <a:cs typeface="Times New Roman" pitchFamily="18" charset="0"/>
            </a:endParaRPr>
          </a:p>
          <a:p>
            <a:pPr>
              <a:spcBef>
                <a:spcPts val="0"/>
              </a:spcBef>
            </a:pPr>
            <a:r>
              <a:rPr lang="en-US" sz="11200" dirty="0">
                <a:solidFill>
                  <a:srgbClr val="3A6DAC"/>
                </a:solidFill>
                <a:latin typeface="Times New Roman" pitchFamily="18" charset="0"/>
                <a:cs typeface="Times New Roman" pitchFamily="18" charset="0"/>
              </a:rPr>
              <a:t>INSERM </a:t>
            </a:r>
            <a:r>
              <a:rPr lang="en-US" sz="11200" dirty="0" err="1">
                <a:solidFill>
                  <a:srgbClr val="3A6DAC"/>
                </a:solidFill>
                <a:latin typeface="Times New Roman" pitchFamily="18" charset="0"/>
                <a:cs typeface="Times New Roman" pitchFamily="18" charset="0"/>
              </a:rPr>
              <a:t>recherches</a:t>
            </a:r>
            <a:r>
              <a:rPr lang="en-US" sz="11200" dirty="0">
                <a:solidFill>
                  <a:srgbClr val="3A6DAC"/>
                </a:solidFill>
                <a:latin typeface="Times New Roman" pitchFamily="18" charset="0"/>
                <a:cs typeface="Times New Roman" pitchFamily="18" charset="0"/>
              </a:rPr>
              <a:t> de 1979 </a:t>
            </a:r>
            <a:r>
              <a:rPr lang="en-US" sz="11200" dirty="0" err="1">
                <a:solidFill>
                  <a:srgbClr val="3A6DAC"/>
                </a:solidFill>
                <a:latin typeface="Times New Roman" pitchFamily="18" charset="0"/>
                <a:cs typeface="Times New Roman" pitchFamily="18" charset="0"/>
              </a:rPr>
              <a:t>à</a:t>
            </a:r>
            <a:r>
              <a:rPr lang="en-US" sz="11200" dirty="0">
                <a:solidFill>
                  <a:srgbClr val="3A6DAC"/>
                </a:solidFill>
                <a:latin typeface="Times New Roman" pitchFamily="18" charset="0"/>
                <a:cs typeface="Times New Roman" pitchFamily="18" charset="0"/>
              </a:rPr>
              <a:t> 2011</a:t>
            </a:r>
            <a:endParaRPr lang="en-US" sz="7840" i="1" dirty="0">
              <a:solidFill>
                <a:srgbClr val="3A6DAC"/>
              </a:solidFill>
              <a:latin typeface="Times New Roman" pitchFamily="18" charset="0"/>
              <a:cs typeface="Times New Roman" pitchFamily="18" charset="0"/>
            </a:endParaRPr>
          </a:p>
          <a:p>
            <a:pPr lvl="1">
              <a:spcBef>
                <a:spcPts val="0"/>
              </a:spcBef>
            </a:pPr>
            <a:r>
              <a:rPr lang="en-US" sz="8960" dirty="0">
                <a:solidFill>
                  <a:srgbClr val="3A6DAC"/>
                </a:solidFill>
                <a:latin typeface="Times New Roman" pitchFamily="18" charset="0"/>
                <a:cs typeface="Times New Roman" pitchFamily="18" charset="0"/>
              </a:rPr>
              <a:t>1603 </a:t>
            </a:r>
            <a:r>
              <a:rPr lang="en-US" sz="8960" dirty="0" err="1">
                <a:solidFill>
                  <a:srgbClr val="3A6DAC"/>
                </a:solidFill>
                <a:latin typeface="Times New Roman" pitchFamily="18" charset="0"/>
                <a:cs typeface="Times New Roman" pitchFamily="18" charset="0"/>
              </a:rPr>
              <a:t>individus</a:t>
            </a:r>
            <a:r>
              <a:rPr lang="en-US" sz="8960" dirty="0">
                <a:solidFill>
                  <a:srgbClr val="3A6DAC"/>
                </a:solidFill>
                <a:latin typeface="Times New Roman" pitchFamily="18" charset="0"/>
                <a:cs typeface="Times New Roman" pitchFamily="18" charset="0"/>
              </a:rPr>
              <a:t> </a:t>
            </a:r>
            <a:r>
              <a:rPr lang="en-US" sz="8960" dirty="0" err="1">
                <a:solidFill>
                  <a:srgbClr val="3A6DAC"/>
                </a:solidFill>
                <a:latin typeface="Times New Roman" pitchFamily="18" charset="0"/>
                <a:cs typeface="Times New Roman" pitchFamily="18" charset="0"/>
              </a:rPr>
              <a:t>déclarés</a:t>
            </a:r>
            <a:r>
              <a:rPr lang="en-US" sz="8960" dirty="0">
                <a:solidFill>
                  <a:srgbClr val="3A6DAC"/>
                </a:solidFill>
                <a:latin typeface="Times New Roman" pitchFamily="18" charset="0"/>
                <a:cs typeface="Times New Roman" pitchFamily="18" charset="0"/>
              </a:rPr>
              <a:t> (39 enfants) </a:t>
            </a:r>
            <a:r>
              <a:rPr lang="en-US" sz="8960" dirty="0" err="1">
                <a:solidFill>
                  <a:srgbClr val="3A6DAC"/>
                </a:solidFill>
                <a:latin typeface="Times New Roman" pitchFamily="18" charset="0"/>
                <a:cs typeface="Times New Roman" pitchFamily="18" charset="0"/>
              </a:rPr>
              <a:t>ayant</a:t>
            </a:r>
            <a:r>
              <a:rPr lang="en-US" sz="8960" dirty="0">
                <a:solidFill>
                  <a:srgbClr val="3A6DAC"/>
                </a:solidFill>
                <a:latin typeface="Times New Roman" pitchFamily="18" charset="0"/>
                <a:cs typeface="Times New Roman" pitchFamily="18" charset="0"/>
              </a:rPr>
              <a:t> </a:t>
            </a:r>
            <a:r>
              <a:rPr lang="en-US" sz="8960" dirty="0" err="1">
                <a:solidFill>
                  <a:srgbClr val="3A6DAC"/>
                </a:solidFill>
                <a:latin typeface="Times New Roman" pitchFamily="18" charset="0"/>
                <a:cs typeface="Times New Roman" pitchFamily="18" charset="0"/>
              </a:rPr>
              <a:t>anaphylaxie</a:t>
            </a:r>
            <a:r>
              <a:rPr lang="en-US" sz="8960" dirty="0">
                <a:solidFill>
                  <a:srgbClr val="3A6DAC"/>
                </a:solidFill>
                <a:latin typeface="Times New Roman" pitchFamily="18" charset="0"/>
                <a:cs typeface="Times New Roman" pitchFamily="18" charset="0"/>
              </a:rPr>
              <a:t> </a:t>
            </a:r>
            <a:r>
              <a:rPr lang="en-US" sz="8960" dirty="0" err="1">
                <a:solidFill>
                  <a:srgbClr val="3A6DAC"/>
                </a:solidFill>
                <a:latin typeface="Times New Roman" pitchFamily="18" charset="0"/>
                <a:cs typeface="Times New Roman" pitchFamily="18" charset="0"/>
              </a:rPr>
              <a:t>létale</a:t>
            </a:r>
            <a:endParaRPr lang="en-US" sz="8960" dirty="0">
              <a:solidFill>
                <a:srgbClr val="3A6DAC"/>
              </a:solidFill>
              <a:latin typeface="Times New Roman" pitchFamily="18" charset="0"/>
              <a:cs typeface="Times New Roman" pitchFamily="18" charset="0"/>
            </a:endParaRPr>
          </a:p>
          <a:p>
            <a:pPr lvl="1">
              <a:spcBef>
                <a:spcPts val="0"/>
              </a:spcBef>
            </a:pPr>
            <a:endParaRPr lang="en-US" sz="784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marL="2560320" lvl="1" indent="0">
              <a:spcBef>
                <a:spcPts val="0"/>
              </a:spcBef>
              <a:buNone/>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61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lvl="1">
              <a:spcBef>
                <a:spcPts val="0"/>
              </a:spcBef>
            </a:pPr>
            <a:endParaRPr lang="en-US" sz="8960" dirty="0">
              <a:solidFill>
                <a:srgbClr val="3A6DAC"/>
              </a:solidFill>
              <a:latin typeface="Times New Roman" pitchFamily="18" charset="0"/>
              <a:cs typeface="Times New Roman" pitchFamily="18" charset="0"/>
            </a:endParaRPr>
          </a:p>
          <a:p>
            <a:pPr marL="2560320" lvl="1" indent="0">
              <a:spcBef>
                <a:spcPts val="0"/>
              </a:spcBef>
              <a:buNone/>
            </a:pPr>
            <a:endParaRPr lang="en-US" sz="8960" dirty="0">
              <a:solidFill>
                <a:srgbClr val="3A6DAC"/>
              </a:solidFill>
              <a:latin typeface="Times New Roman" pitchFamily="18" charset="0"/>
              <a:cs typeface="Times New Roman" pitchFamily="18" charset="0"/>
            </a:endParaRPr>
          </a:p>
          <a:p>
            <a:pPr marL="2560320" lvl="1" indent="0">
              <a:spcBef>
                <a:spcPts val="0"/>
              </a:spcBef>
              <a:buNone/>
            </a:pPr>
            <a:endParaRPr lang="en-US" sz="8960" i="1" dirty="0">
              <a:solidFill>
                <a:srgbClr val="3A6DAC"/>
              </a:solidFill>
              <a:latin typeface="Times New Roman" pitchFamily="18" charset="0"/>
              <a:cs typeface="Times New Roman" pitchFamily="18" charset="0"/>
            </a:endParaRPr>
          </a:p>
          <a:p>
            <a:pPr marL="2560320" lvl="1" indent="0">
              <a:spcBef>
                <a:spcPts val="0"/>
              </a:spcBef>
              <a:buNone/>
            </a:pPr>
            <a:endParaRPr lang="en-US" sz="8960" i="1" dirty="0">
              <a:solidFill>
                <a:srgbClr val="3A6DAC"/>
              </a:solidFill>
              <a:latin typeface="Times New Roman" pitchFamily="18" charset="0"/>
              <a:cs typeface="Times New Roman" pitchFamily="18" charset="0"/>
            </a:endParaRPr>
          </a:p>
          <a:p>
            <a:pPr marL="9921240" lvl="4" indent="0">
              <a:spcBef>
                <a:spcPts val="0"/>
              </a:spcBef>
              <a:buNone/>
            </a:pPr>
            <a:r>
              <a:rPr lang="en-US" sz="7840" b="1" i="1" dirty="0">
                <a:solidFill>
                  <a:srgbClr val="3A6DAC"/>
                </a:solidFill>
                <a:latin typeface="Times New Roman" pitchFamily="18" charset="0"/>
                <a:cs typeface="Times New Roman" pitchFamily="18" charset="0"/>
              </a:rPr>
              <a:t>        (</a:t>
            </a:r>
            <a:r>
              <a:rPr lang="en-US" sz="7840" b="1" i="1" dirty="0" err="1">
                <a:solidFill>
                  <a:srgbClr val="3A6DAC"/>
                </a:solidFill>
                <a:latin typeface="Times New Roman" pitchFamily="18" charset="0"/>
                <a:cs typeface="Times New Roman" pitchFamily="18" charset="0"/>
              </a:rPr>
              <a:t>Pouessel</a:t>
            </a:r>
            <a:r>
              <a:rPr lang="en-US" sz="7840" b="1" i="1" dirty="0">
                <a:solidFill>
                  <a:srgbClr val="3A6DAC"/>
                </a:solidFill>
                <a:latin typeface="Times New Roman" pitchFamily="18" charset="0"/>
                <a:cs typeface="Times New Roman" pitchFamily="18" charset="0"/>
              </a:rPr>
              <a:t> et al, </a:t>
            </a:r>
            <a:r>
              <a:rPr lang="en-US" sz="7840" b="1" i="1" dirty="0" err="1">
                <a:solidFill>
                  <a:srgbClr val="3A6DAC"/>
                </a:solidFill>
                <a:latin typeface="Times New Roman" pitchFamily="18" charset="0"/>
                <a:cs typeface="Times New Roman" pitchFamily="18" charset="0"/>
              </a:rPr>
              <a:t>Pediatr</a:t>
            </a:r>
            <a:r>
              <a:rPr lang="en-US" sz="7840" b="1" i="1" dirty="0">
                <a:solidFill>
                  <a:srgbClr val="3A6DAC"/>
                </a:solidFill>
                <a:latin typeface="Times New Roman" pitchFamily="18" charset="0"/>
                <a:cs typeface="Times New Roman" pitchFamily="18" charset="0"/>
              </a:rPr>
              <a:t>. Allergy Immunol.2017)</a:t>
            </a:r>
            <a:endParaRPr lang="en-US" sz="7840" b="1" dirty="0">
              <a:solidFill>
                <a:srgbClr val="3A6DAC"/>
              </a:solidFill>
              <a:latin typeface="Times New Roman" pitchFamily="18" charset="0"/>
              <a:cs typeface="Times New Roman" pitchFamily="18" charset="0"/>
            </a:endParaRPr>
          </a:p>
          <a:p>
            <a:pPr>
              <a:spcBef>
                <a:spcPts val="0"/>
              </a:spcBef>
            </a:pPr>
            <a:endParaRPr lang="en-US" sz="11200" dirty="0">
              <a:solidFill>
                <a:srgbClr val="3A6DAC"/>
              </a:solidFill>
              <a:latin typeface="Times New Roman" pitchFamily="18" charset="0"/>
              <a:cs typeface="Times New Roman" pitchFamily="18" charset="0"/>
            </a:endParaRPr>
          </a:p>
        </p:txBody>
      </p:sp>
      <p:sp>
        <p:nvSpPr>
          <p:cNvPr id="7" name="Rectangle à coins arrondis 6"/>
          <p:cNvSpPr/>
          <p:nvPr/>
        </p:nvSpPr>
        <p:spPr>
          <a:xfrm>
            <a:off x="7727255" y="19789380"/>
            <a:ext cx="7281523" cy="7769244"/>
          </a:xfrm>
          <a:prstGeom prst="roundRect">
            <a:avLst/>
          </a:prstGeom>
          <a:solidFill>
            <a:srgbClr val="D8EE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Iatrogénique 1011</a:t>
            </a:r>
          </a:p>
          <a:p>
            <a:pPr algn="ctr"/>
            <a:r>
              <a:rPr lang="fr-FR" sz="7840">
                <a:solidFill>
                  <a:srgbClr val="3A6DAC"/>
                </a:solidFill>
              </a:rPr>
              <a:t>(63%)</a:t>
            </a:r>
          </a:p>
          <a:p>
            <a:pPr algn="ctr"/>
            <a:r>
              <a:rPr lang="fr-FR" sz="7840">
                <a:solidFill>
                  <a:srgbClr val="3A6DAC"/>
                </a:solidFill>
              </a:rPr>
              <a:t>18 enfants</a:t>
            </a:r>
          </a:p>
        </p:txBody>
      </p:sp>
      <p:sp>
        <p:nvSpPr>
          <p:cNvPr id="10" name="Rectangle à coins arrondis 9"/>
          <p:cNvSpPr/>
          <p:nvPr/>
        </p:nvSpPr>
        <p:spPr>
          <a:xfrm>
            <a:off x="16286788" y="19789375"/>
            <a:ext cx="7808304" cy="7769244"/>
          </a:xfrm>
          <a:prstGeom prst="roundRect">
            <a:avLst/>
          </a:prstGeom>
          <a:solidFill>
            <a:srgbClr val="FF8A9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Insectes</a:t>
            </a:r>
          </a:p>
          <a:p>
            <a:pPr algn="ctr"/>
            <a:r>
              <a:rPr lang="fr-FR" sz="7840">
                <a:solidFill>
                  <a:srgbClr val="3A6DAC"/>
                </a:solidFill>
              </a:rPr>
              <a:t>220</a:t>
            </a:r>
          </a:p>
          <a:p>
            <a:pPr algn="ctr"/>
            <a:r>
              <a:rPr lang="fr-FR" sz="7840">
                <a:solidFill>
                  <a:srgbClr val="3A6DAC"/>
                </a:solidFill>
              </a:rPr>
              <a:t>(13,7%)</a:t>
            </a:r>
          </a:p>
          <a:p>
            <a:pPr algn="ctr"/>
            <a:r>
              <a:rPr lang="fr-FR" sz="7840">
                <a:solidFill>
                  <a:srgbClr val="3A6DAC"/>
                </a:solidFill>
              </a:rPr>
              <a:t>217 adultes</a:t>
            </a:r>
          </a:p>
          <a:p>
            <a:pPr algn="ctr"/>
            <a:r>
              <a:rPr lang="fr-FR" sz="7840">
                <a:solidFill>
                  <a:srgbClr val="3A6DAC"/>
                </a:solidFill>
              </a:rPr>
              <a:t>3 enfants</a:t>
            </a:r>
          </a:p>
        </p:txBody>
      </p:sp>
      <p:sp>
        <p:nvSpPr>
          <p:cNvPr id="11" name="Rectangle à coins arrondis 10"/>
          <p:cNvSpPr/>
          <p:nvPr/>
        </p:nvSpPr>
        <p:spPr>
          <a:xfrm>
            <a:off x="25157524" y="19789369"/>
            <a:ext cx="7773539" cy="7769244"/>
          </a:xfrm>
          <a:prstGeom prst="round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Aliments</a:t>
            </a:r>
          </a:p>
          <a:p>
            <a:pPr algn="ctr"/>
            <a:r>
              <a:rPr lang="fr-FR" sz="7840">
                <a:solidFill>
                  <a:srgbClr val="3A6DAC"/>
                </a:solidFill>
              </a:rPr>
              <a:t>8</a:t>
            </a:r>
          </a:p>
          <a:p>
            <a:pPr algn="ctr"/>
            <a:r>
              <a:rPr lang="fr-FR" sz="7840">
                <a:solidFill>
                  <a:srgbClr val="3A6DAC"/>
                </a:solidFill>
              </a:rPr>
              <a:t>(0,5%)</a:t>
            </a:r>
          </a:p>
          <a:p>
            <a:pPr algn="ctr"/>
            <a:r>
              <a:rPr lang="fr-FR" sz="7840">
                <a:solidFill>
                  <a:srgbClr val="3A6DAC"/>
                </a:solidFill>
              </a:rPr>
              <a:t>6 adultes</a:t>
            </a:r>
          </a:p>
          <a:p>
            <a:pPr algn="ctr"/>
            <a:r>
              <a:rPr lang="fr-FR" sz="7840">
                <a:solidFill>
                  <a:srgbClr val="3A6DAC"/>
                </a:solidFill>
              </a:rPr>
              <a:t>2 enfants</a:t>
            </a:r>
          </a:p>
        </p:txBody>
      </p:sp>
      <p:sp>
        <p:nvSpPr>
          <p:cNvPr id="12" name="Rectangle à coins arrondis 11"/>
          <p:cNvSpPr/>
          <p:nvPr/>
        </p:nvSpPr>
        <p:spPr>
          <a:xfrm>
            <a:off x="33675099" y="19789369"/>
            <a:ext cx="7281518" cy="7769244"/>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Non spécifié</a:t>
            </a:r>
          </a:p>
          <a:p>
            <a:pPr algn="ctr"/>
            <a:r>
              <a:rPr lang="fr-FR" sz="7840">
                <a:solidFill>
                  <a:srgbClr val="3A6DAC"/>
                </a:solidFill>
              </a:rPr>
              <a:t>164</a:t>
            </a:r>
          </a:p>
          <a:p>
            <a:pPr algn="ctr"/>
            <a:r>
              <a:rPr lang="fr-FR" sz="7840">
                <a:solidFill>
                  <a:srgbClr val="3A6DAC"/>
                </a:solidFill>
              </a:rPr>
              <a:t>(22,7%)</a:t>
            </a:r>
          </a:p>
          <a:p>
            <a:pPr algn="ctr"/>
            <a:r>
              <a:rPr lang="fr-FR" sz="7840">
                <a:solidFill>
                  <a:srgbClr val="3A6DAC"/>
                </a:solidFill>
              </a:rPr>
              <a:t>348 adultes</a:t>
            </a:r>
          </a:p>
          <a:p>
            <a:pPr algn="ctr"/>
            <a:r>
              <a:rPr lang="fr-FR" sz="7840">
                <a:solidFill>
                  <a:srgbClr val="3A6DAC"/>
                </a:solidFill>
              </a:rPr>
              <a:t>16 enfants</a:t>
            </a:r>
          </a:p>
        </p:txBody>
      </p:sp>
      <p:sp>
        <p:nvSpPr>
          <p:cNvPr id="13" name="Rectangle à coins arrondis 12"/>
          <p:cNvSpPr/>
          <p:nvPr/>
        </p:nvSpPr>
        <p:spPr>
          <a:xfrm>
            <a:off x="7727255" y="28618237"/>
            <a:ext cx="7387654" cy="4472989"/>
          </a:xfrm>
          <a:prstGeom prst="roundRect">
            <a:avLst/>
          </a:prstGeom>
          <a:solidFill>
            <a:srgbClr val="D8EE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Age médian H/F </a:t>
            </a:r>
          </a:p>
          <a:p>
            <a:pPr algn="ctr"/>
            <a:r>
              <a:rPr lang="fr-FR" sz="7840">
                <a:solidFill>
                  <a:srgbClr val="3A6DAC"/>
                </a:solidFill>
              </a:rPr>
              <a:t> 63/77</a:t>
            </a:r>
          </a:p>
        </p:txBody>
      </p:sp>
      <p:sp>
        <p:nvSpPr>
          <p:cNvPr id="14" name="Rectangle à coins arrondis 13"/>
          <p:cNvSpPr/>
          <p:nvPr/>
        </p:nvSpPr>
        <p:spPr>
          <a:xfrm>
            <a:off x="16046610" y="28618237"/>
            <a:ext cx="7942323" cy="4472989"/>
          </a:xfrm>
          <a:prstGeom prst="roundRect">
            <a:avLst/>
          </a:prstGeom>
          <a:solidFill>
            <a:srgbClr val="FF8A9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Age médian </a:t>
            </a:r>
          </a:p>
          <a:p>
            <a:pPr algn="ctr"/>
            <a:r>
              <a:rPr lang="fr-FR" sz="7840">
                <a:solidFill>
                  <a:srgbClr val="3A6DAC"/>
                </a:solidFill>
              </a:rPr>
              <a:t>H/F</a:t>
            </a:r>
          </a:p>
          <a:p>
            <a:pPr algn="ctr"/>
            <a:r>
              <a:rPr lang="fr-FR" sz="7840">
                <a:solidFill>
                  <a:srgbClr val="3A6DAC"/>
                </a:solidFill>
              </a:rPr>
              <a:t>58/60</a:t>
            </a:r>
          </a:p>
        </p:txBody>
      </p:sp>
      <p:sp>
        <p:nvSpPr>
          <p:cNvPr id="15" name="Rectangle à coins arrondis 14"/>
          <p:cNvSpPr/>
          <p:nvPr/>
        </p:nvSpPr>
        <p:spPr>
          <a:xfrm>
            <a:off x="25051373" y="28618237"/>
            <a:ext cx="7879687" cy="4472989"/>
          </a:xfrm>
          <a:prstGeom prst="round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&lt;32 ans</a:t>
            </a:r>
          </a:p>
          <a:p>
            <a:pPr algn="ctr"/>
            <a:r>
              <a:rPr lang="fr-FR" sz="7840">
                <a:solidFill>
                  <a:srgbClr val="3A6DAC"/>
                </a:solidFill>
              </a:rPr>
              <a:t>28/17,5</a:t>
            </a:r>
          </a:p>
        </p:txBody>
      </p:sp>
      <p:sp>
        <p:nvSpPr>
          <p:cNvPr id="16" name="Rectangle à coins arrondis 15"/>
          <p:cNvSpPr/>
          <p:nvPr/>
        </p:nvSpPr>
        <p:spPr>
          <a:xfrm>
            <a:off x="33541052" y="28618237"/>
            <a:ext cx="7415559" cy="4472989"/>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Age médian</a:t>
            </a:r>
          </a:p>
          <a:p>
            <a:pPr algn="ctr"/>
            <a:r>
              <a:rPr lang="fr-FR" sz="7840">
                <a:solidFill>
                  <a:srgbClr val="3A6DAC"/>
                </a:solidFill>
              </a:rPr>
              <a:t>H/F</a:t>
            </a:r>
          </a:p>
          <a:p>
            <a:pPr algn="ctr"/>
            <a:r>
              <a:rPr lang="fr-FR" sz="7840">
                <a:solidFill>
                  <a:srgbClr val="3A6DAC"/>
                </a:solidFill>
              </a:rPr>
              <a:t>64/67,5</a:t>
            </a:r>
          </a:p>
        </p:txBody>
      </p:sp>
      <p:pic>
        <p:nvPicPr>
          <p:cNvPr id="6146" name="Picture 2" descr="https://tse4.mm.bing.net/th?id=OIP.0At-rQeF5GZqgMoz2xu-uwHaFX&amp;pid=15.1&amp;P=0&amp;w=219&amp;h=15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902" y="14627446"/>
            <a:ext cx="5650361" cy="410231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uêpe — Wikipédia">
            <a:hlinkClick r:id="rId5" tooltip="Guêpe — Wikipédi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8811" y="14681100"/>
            <a:ext cx="4318826" cy="375405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adeintogo | Noisette">
            <a:hlinkClick r:id="rId7" tooltip="Madeintogo | Noisett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74323" y="14612609"/>
            <a:ext cx="6130113" cy="4061198"/>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oint d’interrogation,vecteur | BNI Successnet.fr">
            <a:hlinkClick r:id="rId9" tooltip="point d’interrogation,vecteur | BNI Successnet.fr"/>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255" t="10601" r="10816" b="18908"/>
          <a:stretch/>
        </p:blipFill>
        <p:spPr bwMode="auto">
          <a:xfrm>
            <a:off x="34844085" y="13987750"/>
            <a:ext cx="4973304" cy="4741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 coins arrondis 17">
            <a:extLst>
              <a:ext uri="{FF2B5EF4-FFF2-40B4-BE49-F238E27FC236}">
                <a16:creationId xmlns:a16="http://schemas.microsoft.com/office/drawing/2014/main" id="{F119DA63-C273-0640-A421-6E9CB9549CDF}"/>
              </a:ext>
            </a:extLst>
          </p:cNvPr>
          <p:cNvSpPr/>
          <p:nvPr/>
        </p:nvSpPr>
        <p:spPr>
          <a:xfrm>
            <a:off x="2164080" y="13106400"/>
            <a:ext cx="44165520" cy="23405521"/>
          </a:xfrm>
          <a:prstGeom prst="roundRect">
            <a:avLst/>
          </a:prstGeom>
          <a:noFill/>
          <a:ln w="34925" cap="rnd">
            <a:solidFill>
              <a:srgbClr val="FF8A99">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pic>
        <p:nvPicPr>
          <p:cNvPr id="5" name="Graphique 4" descr="Recherche de dossiers contour">
            <a:extLst>
              <a:ext uri="{FF2B5EF4-FFF2-40B4-BE49-F238E27FC236}">
                <a16:creationId xmlns:a16="http://schemas.microsoft.com/office/drawing/2014/main" id="{8AE0DF15-34AC-744B-B82D-72A42FF66FC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460132" y="1892879"/>
            <a:ext cx="6103263" cy="6103263"/>
          </a:xfrm>
          <a:prstGeom prst="rect">
            <a:avLst/>
          </a:prstGeom>
        </p:spPr>
      </p:pic>
      <p:sp>
        <p:nvSpPr>
          <p:cNvPr id="20" name="Rectangle : coins arrondis 19">
            <a:extLst>
              <a:ext uri="{FF2B5EF4-FFF2-40B4-BE49-F238E27FC236}">
                <a16:creationId xmlns:a16="http://schemas.microsoft.com/office/drawing/2014/main" id="{995F1DD3-0AC3-5D42-88D6-0CB3292E1B4D}"/>
              </a:ext>
            </a:extLst>
          </p:cNvPr>
          <p:cNvSpPr/>
          <p:nvPr/>
        </p:nvSpPr>
        <p:spPr>
          <a:xfrm>
            <a:off x="15678316" y="13720905"/>
            <a:ext cx="8763066" cy="20252572"/>
          </a:xfrm>
          <a:prstGeom prst="roundRect">
            <a:avLst/>
          </a:prstGeom>
          <a:noFill/>
          <a:ln w="285750"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Tree>
    <p:extLst>
      <p:ext uri="{BB962C8B-B14F-4D97-AF65-F5344CB8AC3E}">
        <p14:creationId xmlns:p14="http://schemas.microsoft.com/office/powerpoint/2010/main" val="2983235828"/>
      </p:ext>
    </p:extLst>
  </p:cSld>
  <p:clrMapOvr>
    <a:masterClrMapping/>
  </p:clrMapOvr>
  <mc:AlternateContent xmlns:mc="http://schemas.openxmlformats.org/markup-compatibility/2006" xmlns:p14="http://schemas.microsoft.com/office/powerpoint/2010/main">
    <mc:Choice Requires="p14">
      <p:transition spd="slow" p14:dur="2000" advTm="156730"/>
    </mc:Choice>
    <mc:Fallback xmlns="">
      <p:transition spd="slow" advTm="15673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5647731" y="2830575"/>
            <a:ext cx="44165520" cy="4227869"/>
          </a:xfrm>
        </p:spPr>
        <p:txBody>
          <a:bodyPr>
            <a:normAutofit/>
          </a:bodyPr>
          <a:lstStyle/>
          <a:p>
            <a:pPr algn="ctr"/>
            <a:r>
              <a:rPr lang="fr-BE" sz="16600" b="1" dirty="0">
                <a:solidFill>
                  <a:srgbClr val="005393"/>
                </a:solidFill>
                <a:latin typeface="Times New Roman" pitchFamily="18" charset="0"/>
                <a:cs typeface="Times New Roman" pitchFamily="18" charset="0"/>
              </a:rPr>
              <a:t>Ce que les registrent nous rapportent…</a:t>
            </a:r>
            <a:endParaRPr lang="fr-FR" sz="16600" b="1" dirty="0">
              <a:solidFill>
                <a:srgbClr val="005393"/>
              </a:solidFill>
              <a:latin typeface="Times New Roman" pitchFamily="18" charset="0"/>
              <a:cs typeface="Times New Roman" pitchFamily="18" charset="0"/>
            </a:endParaRPr>
          </a:p>
        </p:txBody>
      </p:sp>
      <p:sp>
        <p:nvSpPr>
          <p:cNvPr id="8194" name="Rectangle 3"/>
          <p:cNvSpPr>
            <a:spLocks noGrp="1" noChangeArrowheads="1"/>
          </p:cNvSpPr>
          <p:nvPr>
            <p:ph type="body" idx="4294967295"/>
          </p:nvPr>
        </p:nvSpPr>
        <p:spPr>
          <a:xfrm>
            <a:off x="1280160" y="6111469"/>
            <a:ext cx="48788320" cy="33360132"/>
          </a:xfrm>
        </p:spPr>
        <p:txBody>
          <a:bodyPr>
            <a:normAutofit/>
          </a:bodyPr>
          <a:lstStyle/>
          <a:p>
            <a:pPr lvl="1">
              <a:spcBef>
                <a:spcPts val="0"/>
              </a:spcBef>
            </a:pPr>
            <a:endParaRPr lang="en-US" sz="8960">
              <a:solidFill>
                <a:srgbClr val="3A6DAC"/>
              </a:solidFill>
              <a:latin typeface="Times New Roman" pitchFamily="18" charset="0"/>
              <a:cs typeface="Times New Roman" pitchFamily="18" charset="0"/>
            </a:endParaRPr>
          </a:p>
          <a:p>
            <a:pPr>
              <a:spcBef>
                <a:spcPts val="0"/>
              </a:spcBef>
            </a:pPr>
            <a:endParaRPr lang="en-US" sz="11200">
              <a:solidFill>
                <a:srgbClr val="3A6DAC"/>
              </a:solidFill>
              <a:latin typeface="Times New Roman" pitchFamily="18" charset="0"/>
              <a:cs typeface="Times New Roman" pitchFamily="18" charset="0"/>
            </a:endParaRPr>
          </a:p>
          <a:p>
            <a:pPr>
              <a:spcBef>
                <a:spcPts val="0"/>
              </a:spcBef>
            </a:pPr>
            <a:r>
              <a:rPr lang="en-US" sz="11200">
                <a:solidFill>
                  <a:srgbClr val="3A6DAC"/>
                </a:solidFill>
                <a:latin typeface="Times New Roman" pitchFamily="18" charset="0"/>
                <a:cs typeface="Times New Roman" pitchFamily="18" charset="0"/>
              </a:rPr>
              <a:t>INSERM </a:t>
            </a:r>
            <a:r>
              <a:rPr lang="en-US" sz="11200" err="1">
                <a:solidFill>
                  <a:srgbClr val="3A6DAC"/>
                </a:solidFill>
                <a:latin typeface="Times New Roman" pitchFamily="18" charset="0"/>
                <a:cs typeface="Times New Roman" pitchFamily="18" charset="0"/>
              </a:rPr>
              <a:t>recherches</a:t>
            </a:r>
            <a:r>
              <a:rPr lang="en-US" sz="11200">
                <a:solidFill>
                  <a:srgbClr val="3A6DAC"/>
                </a:solidFill>
                <a:latin typeface="Times New Roman" pitchFamily="18" charset="0"/>
                <a:cs typeface="Times New Roman" pitchFamily="18" charset="0"/>
              </a:rPr>
              <a:t> de 1979 à 2011</a:t>
            </a:r>
            <a:endParaRPr lang="en-US" sz="7840" i="1">
              <a:solidFill>
                <a:srgbClr val="3A6DAC"/>
              </a:solidFill>
              <a:latin typeface="Times New Roman" pitchFamily="18" charset="0"/>
              <a:cs typeface="Times New Roman" pitchFamily="18" charset="0"/>
            </a:endParaRPr>
          </a:p>
          <a:p>
            <a:pPr lvl="1">
              <a:spcBef>
                <a:spcPts val="0"/>
              </a:spcBef>
            </a:pPr>
            <a:r>
              <a:rPr lang="en-US" sz="8960">
                <a:solidFill>
                  <a:srgbClr val="3A6DAC"/>
                </a:solidFill>
                <a:latin typeface="Times New Roman" pitchFamily="18" charset="0"/>
                <a:cs typeface="Times New Roman" pitchFamily="18" charset="0"/>
              </a:rPr>
              <a:t>1603 </a:t>
            </a:r>
            <a:r>
              <a:rPr lang="en-US" sz="8960" err="1">
                <a:solidFill>
                  <a:srgbClr val="3A6DAC"/>
                </a:solidFill>
                <a:latin typeface="Times New Roman" pitchFamily="18" charset="0"/>
                <a:cs typeface="Times New Roman" pitchFamily="18" charset="0"/>
              </a:rPr>
              <a:t>individus</a:t>
            </a:r>
            <a:r>
              <a:rPr lang="en-US" sz="8960">
                <a:solidFill>
                  <a:srgbClr val="3A6DAC"/>
                </a:solidFill>
                <a:latin typeface="Times New Roman" pitchFamily="18" charset="0"/>
                <a:cs typeface="Times New Roman" pitchFamily="18" charset="0"/>
              </a:rPr>
              <a:t> </a:t>
            </a:r>
            <a:r>
              <a:rPr lang="en-US" sz="8960" err="1">
                <a:solidFill>
                  <a:srgbClr val="3A6DAC"/>
                </a:solidFill>
                <a:latin typeface="Times New Roman" pitchFamily="18" charset="0"/>
                <a:cs typeface="Times New Roman" pitchFamily="18" charset="0"/>
              </a:rPr>
              <a:t>déclarés</a:t>
            </a:r>
            <a:r>
              <a:rPr lang="en-US" sz="8960">
                <a:solidFill>
                  <a:srgbClr val="3A6DAC"/>
                </a:solidFill>
                <a:latin typeface="Times New Roman" pitchFamily="18" charset="0"/>
                <a:cs typeface="Times New Roman" pitchFamily="18" charset="0"/>
              </a:rPr>
              <a:t> (39 enfants) </a:t>
            </a:r>
            <a:r>
              <a:rPr lang="en-US" sz="8960" err="1">
                <a:solidFill>
                  <a:srgbClr val="3A6DAC"/>
                </a:solidFill>
                <a:latin typeface="Times New Roman" pitchFamily="18" charset="0"/>
                <a:cs typeface="Times New Roman" pitchFamily="18" charset="0"/>
              </a:rPr>
              <a:t>ayant</a:t>
            </a:r>
            <a:r>
              <a:rPr lang="en-US" sz="8960">
                <a:solidFill>
                  <a:srgbClr val="3A6DAC"/>
                </a:solidFill>
                <a:latin typeface="Times New Roman" pitchFamily="18" charset="0"/>
                <a:cs typeface="Times New Roman" pitchFamily="18" charset="0"/>
              </a:rPr>
              <a:t> </a:t>
            </a:r>
            <a:r>
              <a:rPr lang="en-US" sz="8960" err="1">
                <a:solidFill>
                  <a:srgbClr val="3A6DAC"/>
                </a:solidFill>
                <a:latin typeface="Times New Roman" pitchFamily="18" charset="0"/>
                <a:cs typeface="Times New Roman" pitchFamily="18" charset="0"/>
              </a:rPr>
              <a:t>anaphylaxie</a:t>
            </a:r>
            <a:r>
              <a:rPr lang="en-US" sz="8960">
                <a:solidFill>
                  <a:srgbClr val="3A6DAC"/>
                </a:solidFill>
                <a:latin typeface="Times New Roman" pitchFamily="18" charset="0"/>
                <a:cs typeface="Times New Roman" pitchFamily="18" charset="0"/>
              </a:rPr>
              <a:t> </a:t>
            </a:r>
            <a:r>
              <a:rPr lang="en-US" sz="8960" err="1">
                <a:solidFill>
                  <a:srgbClr val="3A6DAC"/>
                </a:solidFill>
                <a:latin typeface="Times New Roman" pitchFamily="18" charset="0"/>
                <a:cs typeface="Times New Roman" pitchFamily="18" charset="0"/>
              </a:rPr>
              <a:t>létale</a:t>
            </a:r>
            <a:endParaRPr lang="en-US" sz="8960">
              <a:solidFill>
                <a:srgbClr val="3A6DAC"/>
              </a:solidFill>
              <a:latin typeface="Times New Roman" pitchFamily="18" charset="0"/>
              <a:cs typeface="Times New Roman" pitchFamily="18" charset="0"/>
            </a:endParaRPr>
          </a:p>
          <a:p>
            <a:pPr lvl="1">
              <a:spcBef>
                <a:spcPts val="0"/>
              </a:spcBef>
            </a:pPr>
            <a:endParaRPr lang="en-US" sz="784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marL="2560320" lvl="1" indent="0">
              <a:spcBef>
                <a:spcPts val="0"/>
              </a:spcBef>
              <a:buNone/>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61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lvl="1">
              <a:spcBef>
                <a:spcPts val="0"/>
              </a:spcBef>
            </a:pPr>
            <a:endParaRPr lang="en-US" sz="8960">
              <a:solidFill>
                <a:srgbClr val="3A6DAC"/>
              </a:solidFill>
              <a:latin typeface="Times New Roman" pitchFamily="18" charset="0"/>
              <a:cs typeface="Times New Roman" pitchFamily="18" charset="0"/>
            </a:endParaRPr>
          </a:p>
          <a:p>
            <a:pPr marL="2560320" lvl="1" indent="0">
              <a:spcBef>
                <a:spcPts val="0"/>
              </a:spcBef>
              <a:buNone/>
            </a:pPr>
            <a:endParaRPr lang="en-US" sz="8960">
              <a:solidFill>
                <a:srgbClr val="3A6DAC"/>
              </a:solidFill>
              <a:latin typeface="Times New Roman" pitchFamily="18" charset="0"/>
              <a:cs typeface="Times New Roman" pitchFamily="18" charset="0"/>
            </a:endParaRPr>
          </a:p>
          <a:p>
            <a:pPr marL="2560320" lvl="1" indent="0">
              <a:spcBef>
                <a:spcPts val="0"/>
              </a:spcBef>
              <a:buNone/>
            </a:pPr>
            <a:endParaRPr lang="en-US" sz="8960" i="1">
              <a:solidFill>
                <a:srgbClr val="3A6DAC"/>
              </a:solidFill>
              <a:latin typeface="Times New Roman" pitchFamily="18" charset="0"/>
              <a:cs typeface="Times New Roman" pitchFamily="18" charset="0"/>
            </a:endParaRPr>
          </a:p>
          <a:p>
            <a:pPr marL="2560320" lvl="1" indent="0">
              <a:spcBef>
                <a:spcPts val="0"/>
              </a:spcBef>
              <a:buNone/>
            </a:pPr>
            <a:endParaRPr lang="en-US" sz="8960" i="1">
              <a:solidFill>
                <a:srgbClr val="3A6DAC"/>
              </a:solidFill>
              <a:latin typeface="Times New Roman" pitchFamily="18" charset="0"/>
              <a:cs typeface="Times New Roman" pitchFamily="18" charset="0"/>
            </a:endParaRPr>
          </a:p>
          <a:p>
            <a:pPr marL="9921240" lvl="4" indent="0">
              <a:spcBef>
                <a:spcPts val="0"/>
              </a:spcBef>
              <a:buNone/>
            </a:pPr>
            <a:r>
              <a:rPr lang="en-US" sz="7840" b="1" i="1">
                <a:solidFill>
                  <a:srgbClr val="3A6DAC"/>
                </a:solidFill>
                <a:latin typeface="Times New Roman" pitchFamily="18" charset="0"/>
                <a:cs typeface="Times New Roman" pitchFamily="18" charset="0"/>
              </a:rPr>
              <a:t>        (</a:t>
            </a:r>
            <a:r>
              <a:rPr lang="en-US" sz="7840" b="1" i="1" err="1">
                <a:solidFill>
                  <a:srgbClr val="3A6DAC"/>
                </a:solidFill>
                <a:latin typeface="Times New Roman" pitchFamily="18" charset="0"/>
                <a:cs typeface="Times New Roman" pitchFamily="18" charset="0"/>
              </a:rPr>
              <a:t>Pouessel</a:t>
            </a:r>
            <a:r>
              <a:rPr lang="en-US" sz="7840" b="1" i="1">
                <a:solidFill>
                  <a:srgbClr val="3A6DAC"/>
                </a:solidFill>
                <a:latin typeface="Times New Roman" pitchFamily="18" charset="0"/>
                <a:cs typeface="Times New Roman" pitchFamily="18" charset="0"/>
              </a:rPr>
              <a:t> et al, </a:t>
            </a:r>
            <a:r>
              <a:rPr lang="en-US" sz="7840" b="1" i="1" err="1">
                <a:solidFill>
                  <a:srgbClr val="3A6DAC"/>
                </a:solidFill>
                <a:latin typeface="Times New Roman" pitchFamily="18" charset="0"/>
                <a:cs typeface="Times New Roman" pitchFamily="18" charset="0"/>
              </a:rPr>
              <a:t>Pediatr</a:t>
            </a:r>
            <a:r>
              <a:rPr lang="en-US" sz="7840" b="1" i="1">
                <a:solidFill>
                  <a:srgbClr val="3A6DAC"/>
                </a:solidFill>
                <a:latin typeface="Times New Roman" pitchFamily="18" charset="0"/>
                <a:cs typeface="Times New Roman" pitchFamily="18" charset="0"/>
              </a:rPr>
              <a:t>. Allergy Immunol.2017)</a:t>
            </a:r>
            <a:endParaRPr lang="en-US" sz="7840" b="1">
              <a:solidFill>
                <a:srgbClr val="3A6DAC"/>
              </a:solidFill>
              <a:latin typeface="Times New Roman" pitchFamily="18" charset="0"/>
              <a:cs typeface="Times New Roman" pitchFamily="18" charset="0"/>
            </a:endParaRPr>
          </a:p>
          <a:p>
            <a:pPr>
              <a:spcBef>
                <a:spcPts val="0"/>
              </a:spcBef>
            </a:pPr>
            <a:endParaRPr lang="en-US" sz="11200">
              <a:solidFill>
                <a:srgbClr val="3A6DAC"/>
              </a:solidFill>
              <a:latin typeface="Times New Roman" pitchFamily="18" charset="0"/>
              <a:cs typeface="Times New Roman" pitchFamily="18" charset="0"/>
            </a:endParaRPr>
          </a:p>
        </p:txBody>
      </p:sp>
      <p:sp>
        <p:nvSpPr>
          <p:cNvPr id="7" name="Rectangle à coins arrondis 6"/>
          <p:cNvSpPr/>
          <p:nvPr/>
        </p:nvSpPr>
        <p:spPr>
          <a:xfrm>
            <a:off x="7727255" y="19789380"/>
            <a:ext cx="7281523" cy="7769244"/>
          </a:xfrm>
          <a:prstGeom prst="roundRect">
            <a:avLst/>
          </a:prstGeom>
          <a:solidFill>
            <a:srgbClr val="D8EE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Iatrogénique 1011</a:t>
            </a:r>
          </a:p>
          <a:p>
            <a:pPr algn="ctr"/>
            <a:r>
              <a:rPr lang="fr-FR" sz="7840">
                <a:solidFill>
                  <a:srgbClr val="3A6DAC"/>
                </a:solidFill>
              </a:rPr>
              <a:t>(63%)</a:t>
            </a:r>
          </a:p>
          <a:p>
            <a:pPr algn="ctr"/>
            <a:r>
              <a:rPr lang="fr-FR" sz="7840">
                <a:solidFill>
                  <a:srgbClr val="3A6DAC"/>
                </a:solidFill>
              </a:rPr>
              <a:t>18 enfants</a:t>
            </a:r>
          </a:p>
        </p:txBody>
      </p:sp>
      <p:sp>
        <p:nvSpPr>
          <p:cNvPr id="10" name="Rectangle à coins arrondis 9"/>
          <p:cNvSpPr/>
          <p:nvPr/>
        </p:nvSpPr>
        <p:spPr>
          <a:xfrm>
            <a:off x="16286788" y="19789375"/>
            <a:ext cx="7808304" cy="7769244"/>
          </a:xfrm>
          <a:prstGeom prst="roundRect">
            <a:avLst/>
          </a:prstGeom>
          <a:solidFill>
            <a:srgbClr val="FF8A9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Insectes</a:t>
            </a:r>
          </a:p>
          <a:p>
            <a:pPr algn="ctr"/>
            <a:r>
              <a:rPr lang="fr-FR" sz="7840">
                <a:solidFill>
                  <a:srgbClr val="3A6DAC"/>
                </a:solidFill>
              </a:rPr>
              <a:t>220</a:t>
            </a:r>
          </a:p>
          <a:p>
            <a:pPr algn="ctr"/>
            <a:r>
              <a:rPr lang="fr-FR" sz="7840">
                <a:solidFill>
                  <a:srgbClr val="3A6DAC"/>
                </a:solidFill>
              </a:rPr>
              <a:t>(13,7%)</a:t>
            </a:r>
          </a:p>
          <a:p>
            <a:pPr algn="ctr"/>
            <a:r>
              <a:rPr lang="fr-FR" sz="7840">
                <a:solidFill>
                  <a:srgbClr val="3A6DAC"/>
                </a:solidFill>
              </a:rPr>
              <a:t>217 adultes</a:t>
            </a:r>
          </a:p>
          <a:p>
            <a:pPr algn="ctr"/>
            <a:r>
              <a:rPr lang="fr-FR" sz="7840">
                <a:solidFill>
                  <a:srgbClr val="3A6DAC"/>
                </a:solidFill>
              </a:rPr>
              <a:t>3 enfants</a:t>
            </a:r>
          </a:p>
        </p:txBody>
      </p:sp>
      <p:sp>
        <p:nvSpPr>
          <p:cNvPr id="11" name="Rectangle à coins arrondis 10"/>
          <p:cNvSpPr/>
          <p:nvPr/>
        </p:nvSpPr>
        <p:spPr>
          <a:xfrm>
            <a:off x="25157524" y="19789369"/>
            <a:ext cx="7773539" cy="7769244"/>
          </a:xfrm>
          <a:prstGeom prst="round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Aliments</a:t>
            </a:r>
          </a:p>
          <a:p>
            <a:pPr algn="ctr"/>
            <a:r>
              <a:rPr lang="fr-FR" sz="7840">
                <a:solidFill>
                  <a:srgbClr val="3A6DAC"/>
                </a:solidFill>
              </a:rPr>
              <a:t>8</a:t>
            </a:r>
          </a:p>
          <a:p>
            <a:pPr algn="ctr"/>
            <a:r>
              <a:rPr lang="fr-FR" sz="7840">
                <a:solidFill>
                  <a:srgbClr val="3A6DAC"/>
                </a:solidFill>
              </a:rPr>
              <a:t>(0,5%)</a:t>
            </a:r>
          </a:p>
          <a:p>
            <a:pPr algn="ctr"/>
            <a:r>
              <a:rPr lang="fr-FR" sz="7840">
                <a:solidFill>
                  <a:srgbClr val="3A6DAC"/>
                </a:solidFill>
              </a:rPr>
              <a:t>6 adultes</a:t>
            </a:r>
          </a:p>
          <a:p>
            <a:pPr algn="ctr"/>
            <a:r>
              <a:rPr lang="fr-FR" sz="7840">
                <a:solidFill>
                  <a:srgbClr val="3A6DAC"/>
                </a:solidFill>
              </a:rPr>
              <a:t>2 enfants</a:t>
            </a:r>
          </a:p>
        </p:txBody>
      </p:sp>
      <p:sp>
        <p:nvSpPr>
          <p:cNvPr id="12" name="Rectangle à coins arrondis 11"/>
          <p:cNvSpPr/>
          <p:nvPr/>
        </p:nvSpPr>
        <p:spPr>
          <a:xfrm>
            <a:off x="33675099" y="19789369"/>
            <a:ext cx="7281518" cy="7769244"/>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Non spécifié</a:t>
            </a:r>
          </a:p>
          <a:p>
            <a:pPr algn="ctr"/>
            <a:r>
              <a:rPr lang="fr-FR" sz="7840">
                <a:solidFill>
                  <a:srgbClr val="3A6DAC"/>
                </a:solidFill>
              </a:rPr>
              <a:t>164</a:t>
            </a:r>
          </a:p>
          <a:p>
            <a:pPr algn="ctr"/>
            <a:r>
              <a:rPr lang="fr-FR" sz="7840">
                <a:solidFill>
                  <a:srgbClr val="3A6DAC"/>
                </a:solidFill>
              </a:rPr>
              <a:t>(22,7%)</a:t>
            </a:r>
          </a:p>
          <a:p>
            <a:pPr algn="ctr"/>
            <a:r>
              <a:rPr lang="fr-FR" sz="7840">
                <a:solidFill>
                  <a:srgbClr val="3A6DAC"/>
                </a:solidFill>
              </a:rPr>
              <a:t>348 adultes</a:t>
            </a:r>
          </a:p>
          <a:p>
            <a:pPr algn="ctr"/>
            <a:r>
              <a:rPr lang="fr-FR" sz="7840">
                <a:solidFill>
                  <a:srgbClr val="3A6DAC"/>
                </a:solidFill>
              </a:rPr>
              <a:t>16 enfants</a:t>
            </a:r>
          </a:p>
        </p:txBody>
      </p:sp>
      <p:sp>
        <p:nvSpPr>
          <p:cNvPr id="13" name="Rectangle à coins arrondis 12"/>
          <p:cNvSpPr/>
          <p:nvPr/>
        </p:nvSpPr>
        <p:spPr>
          <a:xfrm>
            <a:off x="7727255" y="28618237"/>
            <a:ext cx="7387654" cy="4472989"/>
          </a:xfrm>
          <a:prstGeom prst="roundRect">
            <a:avLst/>
          </a:prstGeom>
          <a:solidFill>
            <a:srgbClr val="D8EE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Age médian H/F </a:t>
            </a:r>
          </a:p>
          <a:p>
            <a:pPr algn="ctr"/>
            <a:r>
              <a:rPr lang="fr-FR" sz="7840">
                <a:solidFill>
                  <a:srgbClr val="3A6DAC"/>
                </a:solidFill>
              </a:rPr>
              <a:t> 63/77</a:t>
            </a:r>
          </a:p>
        </p:txBody>
      </p:sp>
      <p:sp>
        <p:nvSpPr>
          <p:cNvPr id="14" name="Rectangle à coins arrondis 13"/>
          <p:cNvSpPr/>
          <p:nvPr/>
        </p:nvSpPr>
        <p:spPr>
          <a:xfrm>
            <a:off x="16046610" y="28618237"/>
            <a:ext cx="7942323" cy="4472989"/>
          </a:xfrm>
          <a:prstGeom prst="roundRect">
            <a:avLst/>
          </a:prstGeom>
          <a:solidFill>
            <a:srgbClr val="FF8A9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Age médian </a:t>
            </a:r>
          </a:p>
          <a:p>
            <a:pPr algn="ctr"/>
            <a:r>
              <a:rPr lang="fr-FR" sz="7840">
                <a:solidFill>
                  <a:srgbClr val="3A6DAC"/>
                </a:solidFill>
              </a:rPr>
              <a:t>H/F</a:t>
            </a:r>
          </a:p>
          <a:p>
            <a:pPr algn="ctr"/>
            <a:r>
              <a:rPr lang="fr-FR" sz="7840">
                <a:solidFill>
                  <a:srgbClr val="3A6DAC"/>
                </a:solidFill>
              </a:rPr>
              <a:t>58/60</a:t>
            </a:r>
          </a:p>
        </p:txBody>
      </p:sp>
      <p:sp>
        <p:nvSpPr>
          <p:cNvPr id="15" name="Rectangle à coins arrondis 14"/>
          <p:cNvSpPr/>
          <p:nvPr/>
        </p:nvSpPr>
        <p:spPr>
          <a:xfrm>
            <a:off x="25051373" y="28618237"/>
            <a:ext cx="7879687" cy="4472989"/>
          </a:xfrm>
          <a:prstGeom prst="roundRect">
            <a:avLst/>
          </a:prstGeom>
          <a:solidFill>
            <a:srgbClr val="FFFF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&lt;32 ans</a:t>
            </a:r>
          </a:p>
          <a:p>
            <a:pPr algn="ctr"/>
            <a:r>
              <a:rPr lang="fr-FR" sz="7840">
                <a:solidFill>
                  <a:srgbClr val="3A6DAC"/>
                </a:solidFill>
              </a:rPr>
              <a:t>28/17,5</a:t>
            </a:r>
          </a:p>
        </p:txBody>
      </p:sp>
      <p:sp>
        <p:nvSpPr>
          <p:cNvPr id="16" name="Rectangle à coins arrondis 15"/>
          <p:cNvSpPr/>
          <p:nvPr/>
        </p:nvSpPr>
        <p:spPr>
          <a:xfrm>
            <a:off x="33541052" y="28618237"/>
            <a:ext cx="7415559" cy="4472989"/>
          </a:xfrm>
          <a:prstGeom prst="roundRect">
            <a:avLst/>
          </a:prstGeom>
          <a:solidFill>
            <a:srgbClr val="00B0F0">
              <a:alpha val="4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840">
                <a:solidFill>
                  <a:srgbClr val="3A6DAC"/>
                </a:solidFill>
              </a:rPr>
              <a:t>Age médian</a:t>
            </a:r>
          </a:p>
          <a:p>
            <a:pPr algn="ctr"/>
            <a:r>
              <a:rPr lang="fr-FR" sz="7840">
                <a:solidFill>
                  <a:srgbClr val="3A6DAC"/>
                </a:solidFill>
              </a:rPr>
              <a:t>H/F</a:t>
            </a:r>
          </a:p>
          <a:p>
            <a:pPr algn="ctr"/>
            <a:r>
              <a:rPr lang="fr-FR" sz="7840">
                <a:solidFill>
                  <a:srgbClr val="3A6DAC"/>
                </a:solidFill>
              </a:rPr>
              <a:t>64/67,5</a:t>
            </a:r>
          </a:p>
        </p:txBody>
      </p:sp>
      <p:pic>
        <p:nvPicPr>
          <p:cNvPr id="6146" name="Picture 2" descr="https://tse4.mm.bing.net/th?id=OIP.0At-rQeF5GZqgMoz2xu-uwHaFX&amp;pid=15.1&amp;P=0&amp;w=219&amp;h=15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902" y="14627446"/>
            <a:ext cx="5650361" cy="410231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uêpe — Wikipédia">
            <a:hlinkClick r:id="rId5" tooltip="Guêpe — Wikipédia"/>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8811" y="14681100"/>
            <a:ext cx="4318826" cy="375405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adeintogo | Noisette">
            <a:hlinkClick r:id="rId7" tooltip="Madeintogo | Noisett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74323" y="14612609"/>
            <a:ext cx="6130113" cy="4061198"/>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oint d’interrogation,vecteur | BNI Successnet.fr">
            <a:hlinkClick r:id="rId9" tooltip="point d’interrogation,vecteur | BNI Successnet.fr"/>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255" t="10601" r="10816" b="18908"/>
          <a:stretch/>
        </p:blipFill>
        <p:spPr bwMode="auto">
          <a:xfrm>
            <a:off x="34844085" y="13987750"/>
            <a:ext cx="4973304" cy="4741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 coins arrondis 17">
            <a:extLst>
              <a:ext uri="{FF2B5EF4-FFF2-40B4-BE49-F238E27FC236}">
                <a16:creationId xmlns:a16="http://schemas.microsoft.com/office/drawing/2014/main" id="{F119DA63-C273-0640-A421-6E9CB9549CDF}"/>
              </a:ext>
            </a:extLst>
          </p:cNvPr>
          <p:cNvSpPr/>
          <p:nvPr/>
        </p:nvSpPr>
        <p:spPr>
          <a:xfrm>
            <a:off x="2164080" y="13106400"/>
            <a:ext cx="44165520" cy="23405521"/>
          </a:xfrm>
          <a:prstGeom prst="roundRect">
            <a:avLst/>
          </a:prstGeom>
          <a:noFill/>
          <a:ln w="34925" cap="rnd">
            <a:solidFill>
              <a:srgbClr val="FF8A99">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pic>
        <p:nvPicPr>
          <p:cNvPr id="5" name="Graphique 4" descr="Recherche de dossiers contour">
            <a:extLst>
              <a:ext uri="{FF2B5EF4-FFF2-40B4-BE49-F238E27FC236}">
                <a16:creationId xmlns:a16="http://schemas.microsoft.com/office/drawing/2014/main" id="{8AE0DF15-34AC-744B-B82D-72A42FF66FC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460132" y="1892879"/>
            <a:ext cx="6103263" cy="6103263"/>
          </a:xfrm>
          <a:prstGeom prst="rect">
            <a:avLst/>
          </a:prstGeom>
        </p:spPr>
      </p:pic>
      <p:sp>
        <p:nvSpPr>
          <p:cNvPr id="21" name="ZoneTexte 20">
            <a:extLst>
              <a:ext uri="{FF2B5EF4-FFF2-40B4-BE49-F238E27FC236}">
                <a16:creationId xmlns:a16="http://schemas.microsoft.com/office/drawing/2014/main" id="{440E2567-334B-9840-BE57-CB418E608A20}"/>
              </a:ext>
            </a:extLst>
          </p:cNvPr>
          <p:cNvSpPr txBox="1"/>
          <p:nvPr/>
        </p:nvSpPr>
        <p:spPr>
          <a:xfrm>
            <a:off x="8829770" y="36794489"/>
            <a:ext cx="25603200" cy="1015663"/>
          </a:xfrm>
          <a:prstGeom prst="rect">
            <a:avLst/>
          </a:prstGeom>
          <a:noFill/>
        </p:spPr>
        <p:txBody>
          <a:bodyPr wrap="square">
            <a:spAutoFit/>
          </a:bodyPr>
          <a:lstStyle/>
          <a:p>
            <a:r>
              <a:rPr lang="fr-BE" sz="6000" b="1" i="1" dirty="0">
                <a:solidFill>
                  <a:srgbClr val="0070C0"/>
                </a:solidFill>
                <a:effectLst/>
                <a:latin typeface="ApolloMT"/>
              </a:rPr>
              <a:t>G. </a:t>
            </a:r>
            <a:r>
              <a:rPr lang="fr-BE" sz="6000" b="1" i="1" dirty="0" err="1">
                <a:solidFill>
                  <a:srgbClr val="0070C0"/>
                </a:solidFill>
                <a:effectLst/>
                <a:latin typeface="ApolloMT"/>
              </a:rPr>
              <a:t>Pédrono</a:t>
            </a:r>
            <a:r>
              <a:rPr lang="fr-BE" sz="6000" b="1" i="1" dirty="0">
                <a:solidFill>
                  <a:srgbClr val="0070C0"/>
                </a:solidFill>
                <a:effectLst/>
                <a:latin typeface="ApolloMT"/>
              </a:rPr>
              <a:t>, L. </a:t>
            </a:r>
            <a:r>
              <a:rPr lang="fr-BE" sz="6000" b="1" i="1" dirty="0" err="1">
                <a:solidFill>
                  <a:srgbClr val="0070C0"/>
                </a:solidFill>
                <a:effectLst/>
                <a:latin typeface="ApolloMT"/>
              </a:rPr>
              <a:t>Lasbeur</a:t>
            </a:r>
            <a:r>
              <a:rPr lang="fr-BE" sz="6000" b="1" i="1" dirty="0">
                <a:solidFill>
                  <a:srgbClr val="0070C0"/>
                </a:solidFill>
                <a:effectLst/>
                <a:latin typeface="ApolloMT"/>
              </a:rPr>
              <a:t>, B. </a:t>
            </a:r>
            <a:r>
              <a:rPr lang="fr-BE" sz="6000" b="1" i="1" dirty="0" err="1">
                <a:solidFill>
                  <a:srgbClr val="0070C0"/>
                </a:solidFill>
                <a:effectLst/>
                <a:latin typeface="ApolloMT"/>
              </a:rPr>
              <a:t>Thélot</a:t>
            </a:r>
            <a:r>
              <a:rPr lang="fr-BE" sz="6000" b="1" i="1" dirty="0">
                <a:solidFill>
                  <a:srgbClr val="0070C0"/>
                </a:solidFill>
                <a:effectLst/>
                <a:latin typeface="ApolloMT"/>
              </a:rPr>
              <a:t>, Institut de Veille Sanitaire, France. </a:t>
            </a:r>
            <a:endParaRPr lang="fr-BE" sz="6000" i="1" dirty="0">
              <a:solidFill>
                <a:srgbClr val="0070C0"/>
              </a:solidFill>
            </a:endParaRPr>
          </a:p>
        </p:txBody>
      </p:sp>
      <p:pic>
        <p:nvPicPr>
          <p:cNvPr id="22" name="Image 21">
            <a:extLst>
              <a:ext uri="{FF2B5EF4-FFF2-40B4-BE49-F238E27FC236}">
                <a16:creationId xmlns:a16="http://schemas.microsoft.com/office/drawing/2014/main" id="{F476F843-D8D6-014A-94C8-3480F82D40AA}"/>
              </a:ext>
            </a:extLst>
          </p:cNvPr>
          <p:cNvPicPr>
            <a:picLocks noChangeAspect="1"/>
          </p:cNvPicPr>
          <p:nvPr/>
        </p:nvPicPr>
        <p:blipFill>
          <a:blip r:embed="rId13"/>
          <a:stretch>
            <a:fillRect/>
          </a:stretch>
        </p:blipFill>
        <p:spPr>
          <a:xfrm>
            <a:off x="12939" y="8032497"/>
            <a:ext cx="50490199" cy="28255243"/>
          </a:xfrm>
          <a:prstGeom prst="rect">
            <a:avLst/>
          </a:prstGeom>
        </p:spPr>
      </p:pic>
      <p:pic>
        <p:nvPicPr>
          <p:cNvPr id="23" name="Picture 5" descr="uêpe — Wikipédia">
            <a:hlinkClick r:id="rId5" tooltip="Guêpe — Wikipédia"/>
            <a:extLst>
              <a:ext uri="{FF2B5EF4-FFF2-40B4-BE49-F238E27FC236}">
                <a16:creationId xmlns:a16="http://schemas.microsoft.com/office/drawing/2014/main" id="{D312EB93-40BE-654D-AB9F-411308B81A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70187" y="1190454"/>
            <a:ext cx="4318826" cy="375405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 coins arrondis 23">
            <a:extLst>
              <a:ext uri="{FF2B5EF4-FFF2-40B4-BE49-F238E27FC236}">
                <a16:creationId xmlns:a16="http://schemas.microsoft.com/office/drawing/2014/main" id="{58F556C8-E52B-2B4E-A9FC-BFCEA4F45692}"/>
              </a:ext>
            </a:extLst>
          </p:cNvPr>
          <p:cNvSpPr/>
          <p:nvPr/>
        </p:nvSpPr>
        <p:spPr>
          <a:xfrm>
            <a:off x="703261" y="12753494"/>
            <a:ext cx="47785751" cy="23970657"/>
          </a:xfrm>
          <a:prstGeom prst="roundRect">
            <a:avLst/>
          </a:prstGeom>
          <a:noFill/>
          <a:ln w="285750"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Tree>
    <p:extLst>
      <p:ext uri="{BB962C8B-B14F-4D97-AF65-F5344CB8AC3E}">
        <p14:creationId xmlns:p14="http://schemas.microsoft.com/office/powerpoint/2010/main" val="128807048"/>
      </p:ext>
    </p:extLst>
  </p:cSld>
  <p:clrMapOvr>
    <a:masterClrMapping/>
  </p:clrMapOvr>
  <mc:AlternateContent xmlns:mc="http://schemas.openxmlformats.org/markup-compatibility/2006" xmlns:p14="http://schemas.microsoft.com/office/powerpoint/2010/main">
    <mc:Choice Requires="p14">
      <p:transition spd="slow" p14:dur="2000" advTm="156730"/>
    </mc:Choice>
    <mc:Fallback xmlns="">
      <p:transition spd="slow" advTm="15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a:xfrm>
            <a:off x="3520440" y="2044709"/>
            <a:ext cx="44165520" cy="3964206"/>
          </a:xfrm>
        </p:spPr>
        <p:txBody>
          <a:bodyPr>
            <a:normAutofit/>
          </a:bodyPr>
          <a:lstStyle/>
          <a:p>
            <a:pPr algn="ctr"/>
            <a:r>
              <a:rPr lang="en-US" sz="16600" b="1" err="1">
                <a:solidFill>
                  <a:srgbClr val="005393"/>
                </a:solidFill>
                <a:latin typeface="Times New Roman" pitchFamily="18" charset="0"/>
                <a:cs typeface="Times New Roman" pitchFamily="18" charset="0"/>
              </a:rPr>
              <a:t>Registre</a:t>
            </a:r>
            <a:r>
              <a:rPr lang="en-US" sz="16600" b="1">
                <a:solidFill>
                  <a:srgbClr val="005393"/>
                </a:solidFill>
                <a:latin typeface="Times New Roman" pitchFamily="18" charset="0"/>
                <a:cs typeface="Times New Roman" pitchFamily="18" charset="0"/>
              </a:rPr>
              <a:t> National du </a:t>
            </a:r>
            <a:r>
              <a:rPr lang="en-US" sz="16600" b="1" err="1">
                <a:solidFill>
                  <a:srgbClr val="005393"/>
                </a:solidFill>
                <a:latin typeface="Times New Roman" pitchFamily="18" charset="0"/>
                <a:cs typeface="Times New Roman" pitchFamily="18" charset="0"/>
              </a:rPr>
              <a:t>Royaume</a:t>
            </a:r>
            <a:r>
              <a:rPr lang="en-US" sz="16600" b="1">
                <a:solidFill>
                  <a:srgbClr val="005393"/>
                </a:solidFill>
                <a:latin typeface="Times New Roman" pitchFamily="18" charset="0"/>
                <a:cs typeface="Times New Roman" pitchFamily="18" charset="0"/>
              </a:rPr>
              <a:t> </a:t>
            </a:r>
            <a:r>
              <a:rPr lang="en-US" sz="16600" b="1" err="1">
                <a:solidFill>
                  <a:srgbClr val="005393"/>
                </a:solidFill>
                <a:latin typeface="Times New Roman" pitchFamily="18" charset="0"/>
                <a:cs typeface="Times New Roman" pitchFamily="18" charset="0"/>
              </a:rPr>
              <a:t>Uni</a:t>
            </a:r>
            <a:r>
              <a:rPr lang="en-US" sz="16600" b="1">
                <a:solidFill>
                  <a:srgbClr val="005393"/>
                </a:solidFill>
                <a:latin typeface="Times New Roman" pitchFamily="18" charset="0"/>
                <a:cs typeface="Times New Roman" pitchFamily="18" charset="0"/>
              </a:rPr>
              <a:t/>
            </a:r>
            <a:br>
              <a:rPr lang="en-US" sz="16600" b="1">
                <a:solidFill>
                  <a:srgbClr val="005393"/>
                </a:solidFill>
                <a:latin typeface="Times New Roman" pitchFamily="18" charset="0"/>
                <a:cs typeface="Times New Roman" pitchFamily="18" charset="0"/>
              </a:rPr>
            </a:br>
            <a:r>
              <a:rPr lang="en-US" sz="8000" b="1" i="1">
                <a:solidFill>
                  <a:srgbClr val="005393"/>
                </a:solidFill>
                <a:latin typeface="Times New Roman" pitchFamily="18" charset="0"/>
                <a:cs typeface="Times New Roman" pitchFamily="18" charset="0"/>
              </a:rPr>
              <a:t>Paul J. Tuner et al., JACI 2015</a:t>
            </a:r>
            <a:endParaRPr lang="fr-FR" sz="8000" b="1" i="1">
              <a:solidFill>
                <a:srgbClr val="005393"/>
              </a:solidFill>
              <a:latin typeface="Times New Roman" pitchFamily="18" charset="0"/>
              <a:cs typeface="Times New Roman" pitchFamily="18" charset="0"/>
            </a:endParaRPr>
          </a:p>
        </p:txBody>
      </p:sp>
      <p:pic>
        <p:nvPicPr>
          <p:cNvPr id="2" name="Image 1"/>
          <p:cNvPicPr>
            <a:picLocks noChangeAspect="1"/>
          </p:cNvPicPr>
          <p:nvPr/>
        </p:nvPicPr>
        <p:blipFill>
          <a:blip r:embed="rId3"/>
          <a:stretch>
            <a:fillRect/>
          </a:stretch>
        </p:blipFill>
        <p:spPr>
          <a:xfrm>
            <a:off x="27381125" y="8191818"/>
            <a:ext cx="18719875" cy="29204920"/>
          </a:xfrm>
          <a:prstGeom prst="rect">
            <a:avLst/>
          </a:prstGeom>
        </p:spPr>
      </p:pic>
      <p:sp>
        <p:nvSpPr>
          <p:cNvPr id="6" name="Rectangle : coins arrondis 5">
            <a:extLst>
              <a:ext uri="{FF2B5EF4-FFF2-40B4-BE49-F238E27FC236}">
                <a16:creationId xmlns:a16="http://schemas.microsoft.com/office/drawing/2014/main" id="{1A6E83C2-3866-3E4A-85EA-4B5FA7C90654}"/>
              </a:ext>
            </a:extLst>
          </p:cNvPr>
          <p:cNvSpPr/>
          <p:nvPr/>
        </p:nvSpPr>
        <p:spPr>
          <a:xfrm>
            <a:off x="1280163" y="14630400"/>
            <a:ext cx="22875237" cy="14935200"/>
          </a:xfrm>
          <a:prstGeom prst="roundRect">
            <a:avLst/>
          </a:prstGeom>
          <a:solidFill>
            <a:srgbClr val="EEF6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a:p>
        </p:txBody>
      </p:sp>
      <p:sp>
        <p:nvSpPr>
          <p:cNvPr id="7" name="Rectangle 3">
            <a:extLst>
              <a:ext uri="{FF2B5EF4-FFF2-40B4-BE49-F238E27FC236}">
                <a16:creationId xmlns:a16="http://schemas.microsoft.com/office/drawing/2014/main" id="{2137EC80-CA57-CA46-850F-9F662AC388B1}"/>
              </a:ext>
            </a:extLst>
          </p:cNvPr>
          <p:cNvSpPr txBox="1">
            <a:spLocks noChangeArrowheads="1"/>
          </p:cNvSpPr>
          <p:nvPr/>
        </p:nvSpPr>
        <p:spPr bwMode="auto">
          <a:xfrm>
            <a:off x="2057400" y="13845706"/>
            <a:ext cx="22098000" cy="14935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charset="0"/>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ＭＳ Ｐゴシック" charset="0"/>
                <a:cs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ea typeface="ＭＳ Ｐゴシック" charset="0"/>
                <a:cs typeface="Arial" charset="0"/>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fontAlgn="auto">
              <a:spcBef>
                <a:spcPts val="0"/>
              </a:spcBef>
              <a:spcAft>
                <a:spcPts val="0"/>
              </a:spcAft>
            </a:pPr>
            <a:endParaRPr lang="en-US" sz="10080" b="1" kern="0">
              <a:solidFill>
                <a:srgbClr val="3A6DAC"/>
              </a:solidFill>
              <a:latin typeface="Times New Roman" pitchFamily="18" charset="0"/>
              <a:cs typeface="Times New Roman" pitchFamily="18" charset="0"/>
            </a:endParaRPr>
          </a:p>
          <a:p>
            <a:pPr fontAlgn="auto">
              <a:spcBef>
                <a:spcPts val="0"/>
              </a:spcBef>
              <a:spcAft>
                <a:spcPts val="0"/>
              </a:spcAft>
            </a:pPr>
            <a:endParaRPr lang="en-US" sz="3920" b="1" kern="0">
              <a:solidFill>
                <a:srgbClr val="3A6DAC"/>
              </a:solidFill>
              <a:latin typeface="Times New Roman" pitchFamily="18" charset="0"/>
              <a:cs typeface="Times New Roman" pitchFamily="18" charset="0"/>
            </a:endParaRPr>
          </a:p>
          <a:p>
            <a:pPr fontAlgn="auto">
              <a:spcBef>
                <a:spcPts val="0"/>
              </a:spcBef>
              <a:spcAft>
                <a:spcPts val="0"/>
              </a:spcAft>
            </a:pPr>
            <a:r>
              <a:rPr lang="en-US" sz="10080" b="1" kern="0">
                <a:solidFill>
                  <a:srgbClr val="3A6DAC"/>
                </a:solidFill>
                <a:latin typeface="Times New Roman" pitchFamily="18" charset="0"/>
                <a:cs typeface="Times New Roman" pitchFamily="18" charset="0"/>
              </a:rPr>
              <a:t>  </a:t>
            </a:r>
            <a:r>
              <a:rPr lang="en-US" sz="10080" b="1" kern="0" err="1">
                <a:solidFill>
                  <a:srgbClr val="3A6DAC"/>
                </a:solidFill>
                <a:latin typeface="Times New Roman" pitchFamily="18" charset="0"/>
                <a:cs typeface="Times New Roman" pitchFamily="18" charset="0"/>
              </a:rPr>
              <a:t>Décès</a:t>
            </a:r>
            <a:r>
              <a:rPr lang="en-US" sz="10080" kern="0">
                <a:solidFill>
                  <a:srgbClr val="3A6DAC"/>
                </a:solidFill>
                <a:latin typeface="Times New Roman" pitchFamily="18" charset="0"/>
                <a:cs typeface="Times New Roman" pitchFamily="18" charset="0"/>
              </a:rPr>
              <a:t> par </a:t>
            </a:r>
            <a:r>
              <a:rPr lang="en-US" sz="10080" kern="0" err="1">
                <a:solidFill>
                  <a:srgbClr val="3A6DAC"/>
                </a:solidFill>
                <a:latin typeface="Times New Roman" pitchFamily="18" charset="0"/>
                <a:cs typeface="Times New Roman" pitchFamily="18" charset="0"/>
              </a:rPr>
              <a:t>anaphylaxie</a:t>
            </a:r>
            <a:r>
              <a:rPr lang="en-US" sz="10080" kern="0">
                <a:solidFill>
                  <a:srgbClr val="3A6DAC"/>
                </a:solidFill>
                <a:latin typeface="Times New Roman" pitchFamily="18" charset="0"/>
                <a:cs typeface="Times New Roman" pitchFamily="18" charset="0"/>
              </a:rPr>
              <a:t> </a:t>
            </a:r>
            <a:r>
              <a:rPr lang="en-US" sz="10080" b="1" kern="0" err="1">
                <a:solidFill>
                  <a:srgbClr val="3A6DAC"/>
                </a:solidFill>
                <a:latin typeface="Times New Roman" pitchFamily="18" charset="0"/>
                <a:cs typeface="Times New Roman" pitchFamily="18" charset="0"/>
              </a:rPr>
              <a:t>alimentaire</a:t>
            </a:r>
            <a:r>
              <a:rPr lang="en-US" sz="10080" kern="0">
                <a:solidFill>
                  <a:srgbClr val="3A6DAC"/>
                </a:solidFill>
                <a:latin typeface="Times New Roman" pitchFamily="18" charset="0"/>
                <a:cs typeface="Times New Roman" pitchFamily="18" charset="0"/>
              </a:rPr>
              <a:t> : </a:t>
            </a:r>
          </a:p>
          <a:p>
            <a:pPr marL="0" indent="0" fontAlgn="auto">
              <a:spcBef>
                <a:spcPts val="0"/>
              </a:spcBef>
              <a:spcAft>
                <a:spcPts val="0"/>
              </a:spcAft>
              <a:buNone/>
            </a:pPr>
            <a:r>
              <a:rPr lang="en-US" sz="10080" kern="0">
                <a:solidFill>
                  <a:srgbClr val="3A6DAC"/>
                </a:solidFill>
                <a:latin typeface="Times New Roman" pitchFamily="18" charset="0"/>
                <a:cs typeface="Times New Roman" pitchFamily="18" charset="0"/>
              </a:rPr>
              <a:t>=&gt; </a:t>
            </a:r>
            <a:r>
              <a:rPr lang="en-US" sz="10080" b="1" kern="0">
                <a:solidFill>
                  <a:srgbClr val="3A6DAC"/>
                </a:solidFill>
                <a:latin typeface="Times New Roman" pitchFamily="18" charset="0"/>
                <a:cs typeface="Times New Roman" pitchFamily="18" charset="0"/>
              </a:rPr>
              <a:t>adolescents , </a:t>
            </a:r>
            <a:r>
              <a:rPr lang="en-US" sz="10080" b="1" kern="0" err="1">
                <a:solidFill>
                  <a:srgbClr val="3A6DAC"/>
                </a:solidFill>
                <a:latin typeface="Times New Roman" pitchFamily="18" charset="0"/>
                <a:cs typeface="Times New Roman" pitchFamily="18" charset="0"/>
              </a:rPr>
              <a:t>adultes</a:t>
            </a:r>
            <a:r>
              <a:rPr lang="en-US" sz="10080" b="1" kern="0">
                <a:solidFill>
                  <a:srgbClr val="3A6DAC"/>
                </a:solidFill>
                <a:latin typeface="Times New Roman" pitchFamily="18" charset="0"/>
                <a:cs typeface="Times New Roman" pitchFamily="18" charset="0"/>
              </a:rPr>
              <a:t> </a:t>
            </a:r>
            <a:r>
              <a:rPr lang="en-US" sz="10080" b="1" kern="0" err="1">
                <a:solidFill>
                  <a:srgbClr val="3A6DAC"/>
                </a:solidFill>
                <a:latin typeface="Times New Roman" pitchFamily="18" charset="0"/>
                <a:cs typeface="Times New Roman" pitchFamily="18" charset="0"/>
              </a:rPr>
              <a:t>jeunes</a:t>
            </a:r>
            <a:r>
              <a:rPr lang="en-US" sz="10080" kern="0">
                <a:solidFill>
                  <a:srgbClr val="3A6DAC"/>
                </a:solidFill>
                <a:latin typeface="Times New Roman" pitchFamily="18" charset="0"/>
                <a:cs typeface="Times New Roman" pitchFamily="18" charset="0"/>
              </a:rPr>
              <a:t>.</a:t>
            </a:r>
          </a:p>
          <a:p>
            <a:pPr lvl="1" fontAlgn="auto">
              <a:spcBef>
                <a:spcPts val="0"/>
              </a:spcBef>
              <a:spcAft>
                <a:spcPts val="0"/>
              </a:spcAft>
            </a:pPr>
            <a:r>
              <a:rPr lang="en-US" sz="8960" kern="0">
                <a:solidFill>
                  <a:srgbClr val="3A6DAC"/>
                </a:solidFill>
                <a:latin typeface="Times New Roman" pitchFamily="18" charset="0"/>
                <a:cs typeface="Times New Roman" pitchFamily="18" charset="0"/>
              </a:rPr>
              <a:t> </a:t>
            </a:r>
            <a:r>
              <a:rPr lang="en-US" sz="8960" kern="0" err="1">
                <a:solidFill>
                  <a:srgbClr val="3A6DAC"/>
                </a:solidFill>
                <a:latin typeface="Times New Roman" pitchFamily="18" charset="0"/>
                <a:cs typeface="Times New Roman" pitchFamily="18" charset="0"/>
              </a:rPr>
              <a:t>Comportement</a:t>
            </a:r>
            <a:r>
              <a:rPr lang="en-US" sz="8960" kern="0">
                <a:solidFill>
                  <a:srgbClr val="3A6DAC"/>
                </a:solidFill>
                <a:latin typeface="Times New Roman" pitchFamily="18" charset="0"/>
                <a:cs typeface="Times New Roman" pitchFamily="18" charset="0"/>
              </a:rPr>
              <a:t> - </a:t>
            </a:r>
            <a:r>
              <a:rPr lang="en-US" sz="8960" kern="0" err="1">
                <a:solidFill>
                  <a:srgbClr val="3A6DAC"/>
                </a:solidFill>
                <a:latin typeface="Times New Roman" pitchFamily="18" charset="0"/>
                <a:cs typeface="Times New Roman" pitchFamily="18" charset="0"/>
              </a:rPr>
              <a:t>prises</a:t>
            </a:r>
            <a:r>
              <a:rPr lang="en-US" sz="8960" kern="0">
                <a:solidFill>
                  <a:srgbClr val="3A6DAC"/>
                </a:solidFill>
                <a:latin typeface="Times New Roman" pitchFamily="18" charset="0"/>
                <a:cs typeface="Times New Roman" pitchFamily="18" charset="0"/>
              </a:rPr>
              <a:t> de </a:t>
            </a:r>
            <a:r>
              <a:rPr lang="en-US" sz="8960" kern="0" err="1">
                <a:solidFill>
                  <a:srgbClr val="3A6DAC"/>
                </a:solidFill>
                <a:latin typeface="Times New Roman" pitchFamily="18" charset="0"/>
                <a:cs typeface="Times New Roman" pitchFamily="18" charset="0"/>
              </a:rPr>
              <a:t>risque</a:t>
            </a:r>
            <a:r>
              <a:rPr lang="en-US" sz="8960" kern="0">
                <a:solidFill>
                  <a:srgbClr val="3A6DAC"/>
                </a:solidFill>
                <a:latin typeface="Times New Roman" pitchFamily="18" charset="0"/>
                <a:cs typeface="Times New Roman" pitchFamily="18" charset="0"/>
              </a:rPr>
              <a:t> ?</a:t>
            </a:r>
          </a:p>
          <a:p>
            <a:pPr lvl="1" fontAlgn="auto">
              <a:spcBef>
                <a:spcPts val="0"/>
              </a:spcBef>
              <a:spcAft>
                <a:spcPts val="0"/>
              </a:spcAft>
            </a:pPr>
            <a:endParaRPr lang="en-US" sz="6160" kern="0">
              <a:solidFill>
                <a:srgbClr val="3A6DAC"/>
              </a:solidFill>
              <a:latin typeface="Times New Roman" pitchFamily="18" charset="0"/>
              <a:cs typeface="Times New Roman" pitchFamily="18" charset="0"/>
            </a:endParaRPr>
          </a:p>
          <a:p>
            <a:pPr marL="0" indent="0" fontAlgn="auto">
              <a:spcBef>
                <a:spcPts val="0"/>
              </a:spcBef>
              <a:spcAft>
                <a:spcPts val="0"/>
              </a:spcAft>
              <a:buNone/>
            </a:pPr>
            <a:r>
              <a:rPr lang="en-US" sz="10080" kern="0">
                <a:solidFill>
                  <a:srgbClr val="3A6DAC"/>
                </a:solidFill>
                <a:latin typeface="Times New Roman" pitchFamily="18" charset="0"/>
                <a:cs typeface="Times New Roman" pitchFamily="18" charset="0"/>
              </a:rPr>
              <a:t>=&gt; </a:t>
            </a:r>
            <a:r>
              <a:rPr lang="en-US" sz="10080" kern="0" err="1">
                <a:solidFill>
                  <a:srgbClr val="3A6DAC"/>
                </a:solidFill>
                <a:latin typeface="Times New Roman" pitchFamily="18" charset="0"/>
                <a:cs typeface="Times New Roman" pitchFamily="18" charset="0"/>
              </a:rPr>
              <a:t>Adultes</a:t>
            </a:r>
            <a:r>
              <a:rPr lang="en-US" sz="10080" kern="0">
                <a:solidFill>
                  <a:srgbClr val="3A6DAC"/>
                </a:solidFill>
                <a:latin typeface="Times New Roman" pitchFamily="18" charset="0"/>
                <a:cs typeface="Times New Roman" pitchFamily="18" charset="0"/>
              </a:rPr>
              <a:t> +/- </a:t>
            </a:r>
            <a:r>
              <a:rPr lang="en-US" sz="10080" kern="0" err="1">
                <a:solidFill>
                  <a:srgbClr val="3A6DAC"/>
                </a:solidFill>
                <a:latin typeface="Times New Roman" pitchFamily="18" charset="0"/>
                <a:cs typeface="Times New Roman" pitchFamily="18" charset="0"/>
              </a:rPr>
              <a:t>quarantaine</a:t>
            </a:r>
            <a:r>
              <a:rPr lang="en-US" sz="10080" kern="0">
                <a:solidFill>
                  <a:srgbClr val="3A6DAC"/>
                </a:solidFill>
                <a:latin typeface="Times New Roman" pitchFamily="18" charset="0"/>
                <a:cs typeface="Times New Roman" pitchFamily="18" charset="0"/>
              </a:rPr>
              <a:t> : </a:t>
            </a:r>
            <a:r>
              <a:rPr lang="en-US" sz="10080" kern="0" err="1">
                <a:solidFill>
                  <a:srgbClr val="3A6DAC"/>
                </a:solidFill>
                <a:latin typeface="Times New Roman" pitchFamily="18" charset="0"/>
                <a:cs typeface="Times New Roman" pitchFamily="18" charset="0"/>
              </a:rPr>
              <a:t>anaphylaxies</a:t>
            </a:r>
            <a:r>
              <a:rPr lang="en-US" sz="10080" kern="0">
                <a:solidFill>
                  <a:srgbClr val="3A6DAC"/>
                </a:solidFill>
                <a:latin typeface="Times New Roman" pitchFamily="18" charset="0"/>
                <a:cs typeface="Times New Roman" pitchFamily="18" charset="0"/>
              </a:rPr>
              <a:t> due aux </a:t>
            </a:r>
            <a:r>
              <a:rPr lang="en-US" sz="10080" b="1" kern="0" err="1">
                <a:solidFill>
                  <a:srgbClr val="3A6DAC"/>
                </a:solidFill>
                <a:latin typeface="Times New Roman" pitchFamily="18" charset="0"/>
                <a:cs typeface="Times New Roman" pitchFamily="18" charset="0"/>
              </a:rPr>
              <a:t>cofacteurs</a:t>
            </a:r>
            <a:r>
              <a:rPr lang="en-US" sz="10080" kern="0">
                <a:solidFill>
                  <a:srgbClr val="3A6DAC"/>
                </a:solidFill>
                <a:latin typeface="Times New Roman" pitchFamily="18" charset="0"/>
                <a:cs typeface="Times New Roman" pitchFamily="18" charset="0"/>
              </a:rPr>
              <a:t> (</a:t>
            </a:r>
            <a:r>
              <a:rPr lang="en-US" sz="10080" kern="0" err="1">
                <a:solidFill>
                  <a:srgbClr val="3A6DAC"/>
                </a:solidFill>
                <a:latin typeface="Times New Roman" pitchFamily="18" charset="0"/>
                <a:cs typeface="Times New Roman" pitchFamily="18" charset="0"/>
              </a:rPr>
              <a:t>alcool</a:t>
            </a:r>
            <a:r>
              <a:rPr lang="en-US" sz="10080" kern="0">
                <a:solidFill>
                  <a:srgbClr val="3A6DAC"/>
                </a:solidFill>
                <a:latin typeface="Times New Roman" pitchFamily="18" charset="0"/>
                <a:cs typeface="Times New Roman" pitchFamily="18" charset="0"/>
              </a:rPr>
              <a:t>, </a:t>
            </a:r>
            <a:r>
              <a:rPr lang="en-US" sz="10080" kern="0" err="1">
                <a:solidFill>
                  <a:srgbClr val="3A6DAC"/>
                </a:solidFill>
                <a:latin typeface="Times New Roman" pitchFamily="18" charset="0"/>
                <a:cs typeface="Times New Roman" pitchFamily="18" charset="0"/>
              </a:rPr>
              <a:t>exercice</a:t>
            </a:r>
            <a:r>
              <a:rPr lang="en-US" sz="10080" kern="0">
                <a:solidFill>
                  <a:srgbClr val="3A6DAC"/>
                </a:solidFill>
                <a:latin typeface="Times New Roman" pitchFamily="18" charset="0"/>
                <a:cs typeface="Times New Roman" pitchFamily="18" charset="0"/>
              </a:rPr>
              <a:t> physique)</a:t>
            </a:r>
            <a:r>
              <a:rPr lang="mr-IN" sz="10080" kern="0">
                <a:solidFill>
                  <a:srgbClr val="3A6DAC"/>
                </a:solidFill>
                <a:latin typeface="Times New Roman" pitchFamily="18" charset="0"/>
                <a:cs typeface="Times New Roman" pitchFamily="18" charset="0"/>
              </a:rPr>
              <a:t>…</a:t>
            </a:r>
            <a:endParaRPr lang="nl-BE" sz="10080" kern="0">
              <a:solidFill>
                <a:srgbClr val="3A6DAC"/>
              </a:solidFill>
              <a:latin typeface="Times New Roman" pitchFamily="18" charset="0"/>
              <a:cs typeface="Times New Roman" pitchFamily="18" charset="0"/>
            </a:endParaRPr>
          </a:p>
          <a:p>
            <a:pPr algn="just" fontAlgn="auto">
              <a:spcBef>
                <a:spcPts val="0"/>
              </a:spcBef>
              <a:spcAft>
                <a:spcPts val="0"/>
              </a:spcAft>
            </a:pPr>
            <a:endParaRPr lang="en-US" sz="6720" kern="0">
              <a:solidFill>
                <a:srgbClr val="3A6DAC"/>
              </a:solidFill>
              <a:latin typeface="Times New Roman" pitchFamily="18" charset="0"/>
              <a:cs typeface="Times New Roman" pitchFamily="18" charset="0"/>
            </a:endParaRPr>
          </a:p>
          <a:p>
            <a:pPr fontAlgn="auto">
              <a:spcBef>
                <a:spcPts val="0"/>
              </a:spcBef>
              <a:spcAft>
                <a:spcPts val="0"/>
              </a:spcAft>
            </a:pPr>
            <a:endParaRPr lang="en-US" sz="10080" kern="0">
              <a:solidFill>
                <a:srgbClr val="3A6DAC"/>
              </a:solidFill>
              <a:latin typeface="Times New Roman" pitchFamily="18" charset="0"/>
              <a:cs typeface="Times New Roman" pitchFamily="18" charset="0"/>
            </a:endParaRPr>
          </a:p>
        </p:txBody>
      </p:sp>
    </p:spTree>
    <p:extLst>
      <p:ext uri="{BB962C8B-B14F-4D97-AF65-F5344CB8AC3E}">
        <p14:creationId xmlns:p14="http://schemas.microsoft.com/office/powerpoint/2010/main" val="2108007533"/>
      </p:ext>
    </p:extLst>
  </p:cSld>
  <p:clrMapOvr>
    <a:masterClrMapping/>
  </p:clrMapOvr>
  <mc:AlternateContent xmlns:mc="http://schemas.openxmlformats.org/markup-compatibility/2006" xmlns:p14="http://schemas.microsoft.com/office/powerpoint/2010/main">
    <mc:Choice Requires="p14">
      <p:transition spd="slow" p14:dur="2000" advTm="113698"/>
    </mc:Choice>
    <mc:Fallback xmlns="">
      <p:transition spd="slow" advTm="11369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0173005" y="556646"/>
            <a:ext cx="23947526" cy="5881848"/>
          </a:xfrm>
          <a:prstGeom prst="rect">
            <a:avLst/>
          </a:prstGeom>
        </p:spPr>
      </p:pic>
      <p:pic>
        <p:nvPicPr>
          <p:cNvPr id="5" name="Image 4"/>
          <p:cNvPicPr>
            <a:picLocks noChangeAspect="1"/>
          </p:cNvPicPr>
          <p:nvPr/>
        </p:nvPicPr>
        <p:blipFill>
          <a:blip r:embed="rId4"/>
          <a:stretch>
            <a:fillRect/>
          </a:stretch>
        </p:blipFill>
        <p:spPr>
          <a:xfrm>
            <a:off x="33886748" y="621589"/>
            <a:ext cx="6827520" cy="1564640"/>
          </a:xfrm>
          <a:prstGeom prst="rect">
            <a:avLst/>
          </a:prstGeom>
        </p:spPr>
      </p:pic>
      <p:pic>
        <p:nvPicPr>
          <p:cNvPr id="7" name="Image 6"/>
          <p:cNvPicPr>
            <a:picLocks noChangeAspect="1"/>
          </p:cNvPicPr>
          <p:nvPr/>
        </p:nvPicPr>
        <p:blipFill>
          <a:blip r:embed="rId5"/>
          <a:stretch>
            <a:fillRect/>
          </a:stretch>
        </p:blipFill>
        <p:spPr>
          <a:xfrm>
            <a:off x="1228349" y="6925528"/>
            <a:ext cx="28129382" cy="18060342"/>
          </a:xfrm>
          <a:prstGeom prst="rect">
            <a:avLst/>
          </a:prstGeom>
        </p:spPr>
      </p:pic>
      <p:sp>
        <p:nvSpPr>
          <p:cNvPr id="8" name="Rectangle 7"/>
          <p:cNvSpPr/>
          <p:nvPr/>
        </p:nvSpPr>
        <p:spPr>
          <a:xfrm>
            <a:off x="25466649" y="9278282"/>
            <a:ext cx="1228954" cy="614477"/>
          </a:xfrm>
          <a:prstGeom prst="rect">
            <a:avLst/>
          </a:prstGeom>
          <a:noFill/>
          <a:ln>
            <a:solidFill>
              <a:schemeClr val="dk1">
                <a:shade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34289"/>
          </a:p>
        </p:txBody>
      </p:sp>
      <p:sp>
        <p:nvSpPr>
          <p:cNvPr id="9" name="Rectangle 8"/>
          <p:cNvSpPr/>
          <p:nvPr/>
        </p:nvSpPr>
        <p:spPr>
          <a:xfrm>
            <a:off x="12331121" y="11994791"/>
            <a:ext cx="1228954" cy="614477"/>
          </a:xfrm>
          <a:prstGeom prst="rect">
            <a:avLst/>
          </a:prstGeom>
          <a:noFill/>
          <a:ln>
            <a:solidFill>
              <a:schemeClr val="dk1">
                <a:shade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34289"/>
          </a:p>
        </p:txBody>
      </p:sp>
      <p:sp>
        <p:nvSpPr>
          <p:cNvPr id="11" name="Rectangle 10"/>
          <p:cNvSpPr/>
          <p:nvPr/>
        </p:nvSpPr>
        <p:spPr>
          <a:xfrm>
            <a:off x="12331121" y="16641072"/>
            <a:ext cx="1228954" cy="614477"/>
          </a:xfrm>
          <a:prstGeom prst="rect">
            <a:avLst/>
          </a:prstGeom>
          <a:noFill/>
          <a:ln>
            <a:solidFill>
              <a:schemeClr val="dk1">
                <a:shade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34289"/>
          </a:p>
        </p:txBody>
      </p:sp>
      <p:sp>
        <p:nvSpPr>
          <p:cNvPr id="12" name="Rectangle 11"/>
          <p:cNvSpPr/>
          <p:nvPr/>
        </p:nvSpPr>
        <p:spPr>
          <a:xfrm>
            <a:off x="22865791" y="14587742"/>
            <a:ext cx="1228954" cy="614477"/>
          </a:xfrm>
          <a:prstGeom prst="rect">
            <a:avLst/>
          </a:prstGeom>
          <a:noFill/>
          <a:ln>
            <a:solidFill>
              <a:schemeClr val="dk1">
                <a:shade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34289"/>
          </a:p>
        </p:txBody>
      </p:sp>
      <p:sp>
        <p:nvSpPr>
          <p:cNvPr id="13" name="Rectangle 12"/>
          <p:cNvSpPr/>
          <p:nvPr/>
        </p:nvSpPr>
        <p:spPr>
          <a:xfrm>
            <a:off x="17330919" y="14723688"/>
            <a:ext cx="1228954" cy="614477"/>
          </a:xfrm>
          <a:prstGeom prst="rect">
            <a:avLst/>
          </a:prstGeom>
          <a:noFill/>
          <a:ln>
            <a:solidFill>
              <a:schemeClr val="dk1">
                <a:shade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34289"/>
          </a:p>
        </p:txBody>
      </p:sp>
      <p:sp>
        <p:nvSpPr>
          <p:cNvPr id="14" name="Rectangle 13"/>
          <p:cNvSpPr/>
          <p:nvPr/>
        </p:nvSpPr>
        <p:spPr>
          <a:xfrm>
            <a:off x="27687699" y="19875033"/>
            <a:ext cx="1228954" cy="614477"/>
          </a:xfrm>
          <a:prstGeom prst="rect">
            <a:avLst/>
          </a:prstGeom>
          <a:noFill/>
          <a:ln>
            <a:solidFill>
              <a:schemeClr val="dk1">
                <a:shade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34289"/>
          </a:p>
        </p:txBody>
      </p:sp>
      <p:sp>
        <p:nvSpPr>
          <p:cNvPr id="15" name="Rectangle 14"/>
          <p:cNvSpPr/>
          <p:nvPr/>
        </p:nvSpPr>
        <p:spPr>
          <a:xfrm>
            <a:off x="22865791" y="15664074"/>
            <a:ext cx="1228954" cy="614477"/>
          </a:xfrm>
          <a:prstGeom prst="rect">
            <a:avLst/>
          </a:prstGeom>
          <a:noFill/>
          <a:ln>
            <a:solidFill>
              <a:schemeClr val="dk1">
                <a:shade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34289"/>
          </a:p>
        </p:txBody>
      </p:sp>
      <p:pic>
        <p:nvPicPr>
          <p:cNvPr id="16" name="Image 15"/>
          <p:cNvPicPr>
            <a:picLocks noChangeAspect="1"/>
          </p:cNvPicPr>
          <p:nvPr/>
        </p:nvPicPr>
        <p:blipFill>
          <a:blip r:embed="rId6"/>
          <a:stretch>
            <a:fillRect/>
          </a:stretch>
        </p:blipFill>
        <p:spPr>
          <a:xfrm>
            <a:off x="28916658" y="20488317"/>
            <a:ext cx="22016882" cy="16661422"/>
          </a:xfrm>
          <a:prstGeom prst="rect">
            <a:avLst/>
          </a:prstGeom>
        </p:spPr>
      </p:pic>
      <p:sp>
        <p:nvSpPr>
          <p:cNvPr id="17" name="Rectangle 16"/>
          <p:cNvSpPr/>
          <p:nvPr/>
        </p:nvSpPr>
        <p:spPr>
          <a:xfrm flipH="1">
            <a:off x="32270717" y="20288951"/>
            <a:ext cx="2720323" cy="4696922"/>
          </a:xfrm>
          <a:prstGeom prst="rect">
            <a:avLst/>
          </a:prstGeom>
          <a:noFill/>
          <a:ln>
            <a:solidFill>
              <a:schemeClr val="dk1">
                <a:shade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sz="34289"/>
          </a:p>
        </p:txBody>
      </p:sp>
      <p:sp>
        <p:nvSpPr>
          <p:cNvPr id="20" name="Rectangle 2">
            <a:extLst>
              <a:ext uri="{FF2B5EF4-FFF2-40B4-BE49-F238E27FC236}">
                <a16:creationId xmlns:a16="http://schemas.microsoft.com/office/drawing/2014/main" id="{5BC5BF86-DD48-5A40-A431-E5FF0DE7E682}"/>
              </a:ext>
            </a:extLst>
          </p:cNvPr>
          <p:cNvSpPr txBox="1">
            <a:spLocks noChangeArrowheads="1"/>
          </p:cNvSpPr>
          <p:nvPr/>
        </p:nvSpPr>
        <p:spPr>
          <a:xfrm>
            <a:off x="28950532" y="11066462"/>
            <a:ext cx="22039968" cy="5881848"/>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pPr algn="ctr"/>
            <a:r>
              <a:rPr lang="fr-BE" sz="16600" b="1" dirty="0">
                <a:solidFill>
                  <a:srgbClr val="005393"/>
                </a:solidFill>
                <a:latin typeface="Times New Roman" pitchFamily="18" charset="0"/>
                <a:cs typeface="Times New Roman" pitchFamily="18" charset="0"/>
              </a:rPr>
              <a:t>Ce que les registrent nous rapportent…</a:t>
            </a:r>
            <a:endParaRPr lang="fr-FR" sz="16600" b="1" dirty="0">
              <a:solidFill>
                <a:srgbClr val="005393"/>
              </a:solidFill>
              <a:latin typeface="Times New Roman" pitchFamily="18" charset="0"/>
              <a:cs typeface="Times New Roman" pitchFamily="18" charset="0"/>
            </a:endParaRPr>
          </a:p>
        </p:txBody>
      </p:sp>
      <p:pic>
        <p:nvPicPr>
          <p:cNvPr id="21" name="Graphique 20" descr="Recherche de dossiers contour">
            <a:extLst>
              <a:ext uri="{FF2B5EF4-FFF2-40B4-BE49-F238E27FC236}">
                <a16:creationId xmlns:a16="http://schemas.microsoft.com/office/drawing/2014/main" id="{F439AF91-8D6E-9E4C-A7B5-F1F2763E252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408871" y="6121287"/>
            <a:ext cx="6103263" cy="6103263"/>
          </a:xfrm>
          <a:prstGeom prst="rect">
            <a:avLst/>
          </a:prstGeom>
        </p:spPr>
      </p:pic>
      <p:sp>
        <p:nvSpPr>
          <p:cNvPr id="18" name="Rectangle : coins arrondis 17">
            <a:extLst>
              <a:ext uri="{FF2B5EF4-FFF2-40B4-BE49-F238E27FC236}">
                <a16:creationId xmlns:a16="http://schemas.microsoft.com/office/drawing/2014/main" id="{69463235-155F-E14B-9647-0590CC36EAE7}"/>
              </a:ext>
            </a:extLst>
          </p:cNvPr>
          <p:cNvSpPr/>
          <p:nvPr/>
        </p:nvSpPr>
        <p:spPr>
          <a:xfrm>
            <a:off x="32270717" y="27607752"/>
            <a:ext cx="18232421" cy="4696922"/>
          </a:xfrm>
          <a:prstGeom prst="roundRect">
            <a:avLst/>
          </a:prstGeom>
          <a:noFill/>
          <a:ln w="285750" cap="rnd">
            <a:solidFill>
              <a:srgbClr val="00B0F0">
                <a:alpha val="5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4289" dirty="0">
              <a:solidFill>
                <a:srgbClr val="0070C0"/>
              </a:solidFill>
            </a:endParaRPr>
          </a:p>
        </p:txBody>
      </p:sp>
    </p:spTree>
    <p:extLst>
      <p:ext uri="{BB962C8B-B14F-4D97-AF65-F5344CB8AC3E}">
        <p14:creationId xmlns:p14="http://schemas.microsoft.com/office/powerpoint/2010/main" val="2995540881"/>
      </p:ext>
    </p:extLst>
  </p:cSld>
  <p:clrMapOvr>
    <a:masterClrMapping/>
  </p:clrMapOvr>
  <mc:AlternateContent xmlns:mc="http://schemas.openxmlformats.org/markup-compatibility/2006" xmlns:p14="http://schemas.microsoft.com/office/powerpoint/2010/main">
    <mc:Choice Requires="p14">
      <p:transition spd="slow" p14:dur="2000" advTm="139376"/>
    </mc:Choice>
    <mc:Fallback xmlns="">
      <p:transition spd="slow" advTm="139376"/>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57414</TotalTime>
  <Words>4187</Words>
  <Application>Microsoft Office PowerPoint</Application>
  <PresentationFormat>Personnalisé</PresentationFormat>
  <Paragraphs>533</Paragraphs>
  <Slides>32</Slides>
  <Notes>32</Notes>
  <HiddenSlides>0</HiddenSlides>
  <MMClips>2</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32</vt:i4>
      </vt:variant>
    </vt:vector>
  </HeadingPairs>
  <TitlesOfParts>
    <vt:vector size="42" baseType="lpstr">
      <vt:lpstr>ＭＳ Ｐゴシック</vt:lpstr>
      <vt:lpstr>ApolloMT</vt:lpstr>
      <vt:lpstr>Arial</vt:lpstr>
      <vt:lpstr>Calibri</vt:lpstr>
      <vt:lpstr>Calibri Light</vt:lpstr>
      <vt:lpstr>Symbol</vt:lpstr>
      <vt:lpstr>Times New Roman</vt:lpstr>
      <vt:lpstr>TimesNewRomanPSMT</vt:lpstr>
      <vt:lpstr>Wingdings</vt:lpstr>
      <vt:lpstr>Office Theme</vt:lpstr>
      <vt:lpstr>Présentation PowerPoint</vt:lpstr>
      <vt:lpstr>La Problématique</vt:lpstr>
      <vt:lpstr>L’Anaphylaxie : définition</vt:lpstr>
      <vt:lpstr>Présentation PowerPoint</vt:lpstr>
      <vt:lpstr>Présentation PowerPoint</vt:lpstr>
      <vt:lpstr>Ce que les registrent nous rapportent…</vt:lpstr>
      <vt:lpstr>Ce que les registrent nous rapportent…</vt:lpstr>
      <vt:lpstr>Registre National du Royaume Uni Paul J. Tuner et al., JACI 2015</vt:lpstr>
      <vt:lpstr>Présentation PowerPoint</vt:lpstr>
      <vt:lpstr>Collaboration à saisir avec les cliniciens  Spécialistes             Médecin traitant</vt:lpstr>
      <vt:lpstr>Et la biologie dans tout ça ? les mastocytes</vt:lpstr>
      <vt:lpstr>Dosage de l’histamine ?</vt:lpstr>
      <vt:lpstr>Dosage de la tryptase ?</vt:lpstr>
      <vt:lpstr>Présentation PowerPoint</vt:lpstr>
      <vt:lpstr>Présentation PowerPoint</vt:lpstr>
      <vt:lpstr>Recommandations récentes </vt:lpstr>
      <vt:lpstr>Question </vt:lpstr>
      <vt:lpstr>Réponse</vt:lpstr>
      <vt:lpstr>Présentation PowerPoint</vt:lpstr>
      <vt:lpstr>Présentation PowerPoint</vt:lpstr>
      <vt:lpstr>Présentation PowerPoint</vt:lpstr>
      <vt:lpstr>sBT  Outil de diagnostic</vt:lpstr>
      <vt:lpstr>Présentation PowerPoint</vt:lpstr>
      <vt:lpstr>Présentation PowerPoint</vt:lpstr>
      <vt:lpstr>Présentation PowerPoint</vt:lpstr>
      <vt:lpstr>Cas n°1</vt:lpstr>
      <vt:lpstr>Cas n°1</vt:lpstr>
      <vt:lpstr>Cas n°1</vt:lpstr>
      <vt:lpstr>Tryptase = 18 µg/L au pic (t+1h40min)</vt:lpstr>
      <vt:lpstr>Consignes à la sortie des urgences</vt:lpstr>
      <vt:lpstr>Présentation PowerPoint</vt:lpstr>
      <vt:lpstr>Merci  Avez-vous des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Dai Kumen</dc:creator>
  <cp:lastModifiedBy>GADISSEUR Romy</cp:lastModifiedBy>
  <cp:revision>469</cp:revision>
  <cp:lastPrinted>2023-06-29T12:08:00Z</cp:lastPrinted>
  <dcterms:created xsi:type="dcterms:W3CDTF">2018-11-07T14:53:17Z</dcterms:created>
  <dcterms:modified xsi:type="dcterms:W3CDTF">2023-06-29T12:49:25Z</dcterms:modified>
</cp:coreProperties>
</file>