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15"/>
  </p:notesMasterIdLst>
  <p:sldIdLst>
    <p:sldId id="270" r:id="rId2"/>
    <p:sldId id="277" r:id="rId3"/>
    <p:sldId id="285" r:id="rId4"/>
    <p:sldId id="307" r:id="rId5"/>
    <p:sldId id="308" r:id="rId6"/>
    <p:sldId id="318" r:id="rId7"/>
    <p:sldId id="311" r:id="rId8"/>
    <p:sldId id="312" r:id="rId9"/>
    <p:sldId id="313" r:id="rId10"/>
    <p:sldId id="316" r:id="rId11"/>
    <p:sldId id="309" r:id="rId12"/>
    <p:sldId id="317" r:id="rId13"/>
    <p:sldId id="314" r:id="rId14"/>
  </p:sldIdLst>
  <p:sldSz cx="10287000" cy="6858000" type="35mm"/>
  <p:notesSz cx="6858000" cy="9144000"/>
  <p:defaultTextStyle>
    <a:defPPr>
      <a:defRPr lang="fr-FR"/>
    </a:defPPr>
    <a:lvl1pPr algn="l" rtl="0" fontAlgn="base">
      <a:spcBef>
        <a:spcPct val="0"/>
      </a:spcBef>
      <a:spcAft>
        <a:spcPct val="0"/>
      </a:spcAft>
      <a:defRPr u="sng" kern="1200">
        <a:solidFill>
          <a:schemeClr val="tx1"/>
        </a:solidFill>
        <a:latin typeface="Verdana" pitchFamily="34" charset="0"/>
        <a:ea typeface="+mn-ea"/>
        <a:cs typeface="Arial" charset="0"/>
      </a:defRPr>
    </a:lvl1pPr>
    <a:lvl2pPr marL="457200" algn="l" rtl="0" fontAlgn="base">
      <a:spcBef>
        <a:spcPct val="0"/>
      </a:spcBef>
      <a:spcAft>
        <a:spcPct val="0"/>
      </a:spcAft>
      <a:defRPr u="sng" kern="1200">
        <a:solidFill>
          <a:schemeClr val="tx1"/>
        </a:solidFill>
        <a:latin typeface="Verdana" pitchFamily="34" charset="0"/>
        <a:ea typeface="+mn-ea"/>
        <a:cs typeface="Arial" charset="0"/>
      </a:defRPr>
    </a:lvl2pPr>
    <a:lvl3pPr marL="914400" algn="l" rtl="0" fontAlgn="base">
      <a:spcBef>
        <a:spcPct val="0"/>
      </a:spcBef>
      <a:spcAft>
        <a:spcPct val="0"/>
      </a:spcAft>
      <a:defRPr u="sng" kern="1200">
        <a:solidFill>
          <a:schemeClr val="tx1"/>
        </a:solidFill>
        <a:latin typeface="Verdana" pitchFamily="34" charset="0"/>
        <a:ea typeface="+mn-ea"/>
        <a:cs typeface="Arial" charset="0"/>
      </a:defRPr>
    </a:lvl3pPr>
    <a:lvl4pPr marL="1371600" algn="l" rtl="0" fontAlgn="base">
      <a:spcBef>
        <a:spcPct val="0"/>
      </a:spcBef>
      <a:spcAft>
        <a:spcPct val="0"/>
      </a:spcAft>
      <a:defRPr u="sng" kern="1200">
        <a:solidFill>
          <a:schemeClr val="tx1"/>
        </a:solidFill>
        <a:latin typeface="Verdana" pitchFamily="34" charset="0"/>
        <a:ea typeface="+mn-ea"/>
        <a:cs typeface="Arial" charset="0"/>
      </a:defRPr>
    </a:lvl4pPr>
    <a:lvl5pPr marL="1828800" algn="l" rtl="0" fontAlgn="base">
      <a:spcBef>
        <a:spcPct val="0"/>
      </a:spcBef>
      <a:spcAft>
        <a:spcPct val="0"/>
      </a:spcAft>
      <a:defRPr u="sng" kern="1200">
        <a:solidFill>
          <a:schemeClr val="tx1"/>
        </a:solidFill>
        <a:latin typeface="Verdana" pitchFamily="34" charset="0"/>
        <a:ea typeface="+mn-ea"/>
        <a:cs typeface="Arial" charset="0"/>
      </a:defRPr>
    </a:lvl5pPr>
    <a:lvl6pPr marL="2286000" algn="l" defTabSz="914400" rtl="0" eaLnBrk="1" latinLnBrk="0" hangingPunct="1">
      <a:defRPr u="sng" kern="1200">
        <a:solidFill>
          <a:schemeClr val="tx1"/>
        </a:solidFill>
        <a:latin typeface="Verdana" pitchFamily="34" charset="0"/>
        <a:ea typeface="+mn-ea"/>
        <a:cs typeface="Arial" charset="0"/>
      </a:defRPr>
    </a:lvl6pPr>
    <a:lvl7pPr marL="2743200" algn="l" defTabSz="914400" rtl="0" eaLnBrk="1" latinLnBrk="0" hangingPunct="1">
      <a:defRPr u="sng" kern="1200">
        <a:solidFill>
          <a:schemeClr val="tx1"/>
        </a:solidFill>
        <a:latin typeface="Verdana" pitchFamily="34" charset="0"/>
        <a:ea typeface="+mn-ea"/>
        <a:cs typeface="Arial" charset="0"/>
      </a:defRPr>
    </a:lvl7pPr>
    <a:lvl8pPr marL="3200400" algn="l" defTabSz="914400" rtl="0" eaLnBrk="1" latinLnBrk="0" hangingPunct="1">
      <a:defRPr u="sng" kern="1200">
        <a:solidFill>
          <a:schemeClr val="tx1"/>
        </a:solidFill>
        <a:latin typeface="Verdana" pitchFamily="34" charset="0"/>
        <a:ea typeface="+mn-ea"/>
        <a:cs typeface="Arial" charset="0"/>
      </a:defRPr>
    </a:lvl8pPr>
    <a:lvl9pPr marL="3657600" algn="l" defTabSz="914400" rtl="0" eaLnBrk="1" latinLnBrk="0" hangingPunct="1">
      <a:defRPr u="sng"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ADD"/>
    <a:srgbClr val="CCFFCC"/>
    <a:srgbClr val="56E1F4"/>
    <a:srgbClr val="088292"/>
    <a:srgbClr val="D0F7FC"/>
    <a:srgbClr val="FFFFCC"/>
    <a:srgbClr val="FFCC99"/>
    <a:srgbClr val="FF9966"/>
    <a:srgbClr val="076D7B"/>
    <a:srgbClr val="CED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0144" autoAdjust="0"/>
  </p:normalViewPr>
  <p:slideViewPr>
    <p:cSldViewPr>
      <p:cViewPr>
        <p:scale>
          <a:sx n="50" d="100"/>
          <a:sy n="50" d="100"/>
        </p:scale>
        <p:origin x="426" y="678"/>
      </p:cViewPr>
      <p:guideLst>
        <p:guide orient="horz" pos="2160"/>
        <p:guide pos="3240"/>
      </p:guideLst>
    </p:cSldViewPr>
  </p:slideViewPr>
  <p:outlineViewPr>
    <p:cViewPr>
      <p:scale>
        <a:sx n="33" d="100"/>
        <a:sy n="33" d="100"/>
      </p:scale>
      <p:origin x="0" y="0"/>
    </p:cViewPr>
  </p:outlineViewPr>
  <p:notesTextViewPr>
    <p:cViewPr>
      <p:scale>
        <a:sx n="100" d="100"/>
        <a:sy n="100" d="100"/>
      </p:scale>
      <p:origin x="0" y="-432"/>
    </p:cViewPr>
  </p:notesTextViewPr>
  <p:sorterViewPr>
    <p:cViewPr>
      <p:scale>
        <a:sx n="66" d="100"/>
        <a:sy n="66" d="100"/>
      </p:scale>
      <p:origin x="0" y="0"/>
    </p:cViewPr>
  </p:sorterViewPr>
  <p:notesViewPr>
    <p:cSldViewPr>
      <p:cViewPr varScale="1">
        <p:scale>
          <a:sx n="82" d="100"/>
          <a:sy n="82" d="100"/>
        </p:scale>
        <p:origin x="-31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j-lt"/>
                <a:ea typeface="+mn-ea"/>
                <a:cs typeface="+mn-cs"/>
              </a:defRPr>
            </a:pPr>
            <a:r>
              <a:rPr lang="en-US" sz="1400" b="1" dirty="0" smtClean="0">
                <a:solidFill>
                  <a:schemeClr val="accent4"/>
                </a:solidFill>
                <a:latin typeface="Calibri" pitchFamily="34" charset="0"/>
              </a:rPr>
              <a:t>Request of at least 2 </a:t>
            </a:r>
            <a:r>
              <a:rPr lang="en-US" sz="1400" b="1" dirty="0" err="1" smtClean="0">
                <a:solidFill>
                  <a:schemeClr val="accent4"/>
                </a:solidFill>
                <a:latin typeface="Calibri" pitchFamily="34" charset="0"/>
              </a:rPr>
              <a:t>creatinin</a:t>
            </a:r>
            <a:r>
              <a:rPr lang="en-US" sz="1400" b="1" dirty="0" smtClean="0">
                <a:solidFill>
                  <a:schemeClr val="accent4"/>
                </a:solidFill>
                <a:latin typeface="Calibri" pitchFamily="34" charset="0"/>
              </a:rPr>
              <a:t> / patient </a:t>
            </a:r>
            <a:endParaRPr lang="en-US" sz="1400" b="1" dirty="0">
              <a:solidFill>
                <a:schemeClr val="accent4"/>
              </a:solidFill>
              <a:latin typeface="Calibri" pitchFamily="34" charset="0"/>
            </a:endParaRPr>
          </a:p>
        </c:rich>
      </c:tx>
      <c:layout>
        <c:manualLayout>
          <c:xMode val="edge"/>
          <c:yMode val="edge"/>
          <c:x val="9.3126226715550237E-2"/>
          <c:y val="6.4415919598677113E-4"/>
        </c:manualLayout>
      </c:layout>
      <c:overlay val="0"/>
      <c:spPr>
        <a:noFill/>
        <a:ln>
          <a:noFill/>
        </a:ln>
        <a:effectLst/>
      </c:spPr>
    </c:title>
    <c:autoTitleDeleted val="0"/>
    <c:plotArea>
      <c:layout/>
      <c:pieChart>
        <c:varyColors val="1"/>
        <c:ser>
          <c:idx val="0"/>
          <c:order val="0"/>
          <c:tx>
            <c:strRef>
              <c:f>'More than 2 creatinine'!$D$11</c:f>
              <c:strCache>
                <c:ptCount val="1"/>
                <c:pt idx="0">
                  <c:v>No. of Patients </c:v>
                </c:pt>
              </c:strCache>
            </c:strRef>
          </c:tx>
          <c:spPr>
            <a:solidFill>
              <a:schemeClr val="accent1"/>
            </a:solidFill>
            <a:ln>
              <a:noFill/>
            </a:ln>
            <a:effectLst/>
          </c:spPr>
          <c:dPt>
            <c:idx val="0"/>
            <c:bubble3D val="0"/>
            <c:spPr>
              <a:solidFill>
                <a:srgbClr val="56E1F4"/>
              </a:solidFill>
              <a:ln>
                <a:noFill/>
              </a:ln>
              <a:effectLst/>
            </c:spPr>
            <c:extLst xmlns:c16r2="http://schemas.microsoft.com/office/drawing/2015/06/chart">
              <c:ext xmlns:c16="http://schemas.microsoft.com/office/drawing/2014/chart" uri="{C3380CC4-5D6E-409C-BE32-E72D297353CC}">
                <c16:uniqueId val="{00000002-AB80-4627-8024-A21F21C3908C}"/>
              </c:ext>
            </c:extLst>
          </c:dPt>
          <c:dPt>
            <c:idx val="1"/>
            <c:bubble3D val="0"/>
            <c:spPr>
              <a:solidFill>
                <a:srgbClr val="FFFF00"/>
              </a:solidFill>
              <a:ln>
                <a:noFill/>
              </a:ln>
              <a:effectLst/>
            </c:spPr>
            <c:extLst xmlns:c16r2="http://schemas.microsoft.com/office/drawing/2015/06/chart">
              <c:ext xmlns:c16="http://schemas.microsoft.com/office/drawing/2014/chart" uri="{C3380CC4-5D6E-409C-BE32-E72D297353CC}">
                <c16:uniqueId val="{00000003-AB80-4627-8024-A21F21C3908C}"/>
              </c:ext>
            </c:extLst>
          </c:dPt>
          <c:dPt>
            <c:idx val="2"/>
            <c:bubble3D val="0"/>
            <c:spPr>
              <a:solidFill>
                <a:srgbClr val="FF0000"/>
              </a:solidFill>
              <a:ln>
                <a:noFill/>
              </a:ln>
              <a:effectLst/>
            </c:spPr>
            <c:extLst xmlns:c16r2="http://schemas.microsoft.com/office/drawing/2015/06/chart">
              <c:ext xmlns:c16="http://schemas.microsoft.com/office/drawing/2014/chart" uri="{C3380CC4-5D6E-409C-BE32-E72D297353CC}">
                <c16:uniqueId val="{00000004-AB80-4627-8024-A21F21C3908C}"/>
              </c:ext>
            </c:extLst>
          </c:dPt>
          <c:dPt>
            <c:idx val="3"/>
            <c:bubble3D val="0"/>
            <c:spPr>
              <a:solidFill>
                <a:srgbClr val="00CC99"/>
              </a:solidFill>
              <a:ln>
                <a:noFill/>
              </a:ln>
              <a:effectLst/>
            </c:spPr>
            <c:extLst xmlns:c16r2="http://schemas.microsoft.com/office/drawing/2015/06/chart">
              <c:ext xmlns:c16="http://schemas.microsoft.com/office/drawing/2014/chart" uri="{C3380CC4-5D6E-409C-BE32-E72D297353CC}">
                <c16:uniqueId val="{00000001-AB80-4627-8024-A21F21C3908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'More than 2 creatinine'!$C$12:$C$15</c:f>
              <c:strCache>
                <c:ptCount val="4"/>
                <c:pt idx="0">
                  <c:v>&lt; 24 Hours </c:v>
                </c:pt>
                <c:pt idx="1">
                  <c:v>&lt; 8 Hours </c:v>
                </c:pt>
                <c:pt idx="2">
                  <c:v>&lt; 1 Hour </c:v>
                </c:pt>
                <c:pt idx="3">
                  <c:v>&gt;24 hours</c:v>
                </c:pt>
              </c:strCache>
            </c:strRef>
          </c:cat>
          <c:val>
            <c:numRef>
              <c:f>'More than 2 creatinine'!$D$12:$D$15</c:f>
              <c:numCache>
                <c:formatCode>General</c:formatCode>
                <c:ptCount val="4"/>
                <c:pt idx="0">
                  <c:v>15347</c:v>
                </c:pt>
                <c:pt idx="1">
                  <c:v>12286</c:v>
                </c:pt>
                <c:pt idx="2">
                  <c:v>4386</c:v>
                </c:pt>
                <c:pt idx="3" formatCode="0">
                  <c:v>54511</c:v>
                </c:pt>
              </c:numCache>
            </c:numRef>
          </c:val>
          <c:extLst xmlns:c16r2="http://schemas.microsoft.com/office/drawing/2015/06/chart">
            <c:ext xmlns:c16="http://schemas.microsoft.com/office/drawing/2014/chart" uri="{C3380CC4-5D6E-409C-BE32-E72D297353CC}">
              <c16:uniqueId val="{00000000-AB80-4627-8024-A21F21C3908C}"/>
            </c:ext>
          </c:extLst>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4.9999891079640431E-2"/>
          <c:y val="0.15563584103190825"/>
          <c:w val="0.89999994553982077"/>
          <c:h val="0.10280624090200809"/>
        </c:manualLayout>
      </c:layout>
      <c:overlay val="0"/>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Arial" charset="0"/>
                <a:cs typeface="+mn-cs"/>
              </a:defRPr>
            </a:lvl1pPr>
          </a:lstStyle>
          <a:p>
            <a:pPr>
              <a:defRPr/>
            </a:pPr>
            <a:endParaRPr lang="fr-FR"/>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Arial" charset="0"/>
                <a:cs typeface="+mn-cs"/>
              </a:defRPr>
            </a:lvl1pPr>
          </a:lstStyle>
          <a:p>
            <a:pPr>
              <a:defRPr/>
            </a:pPr>
            <a:endParaRPr lang="fr-FR"/>
          </a:p>
        </p:txBody>
      </p:sp>
      <p:sp>
        <p:nvSpPr>
          <p:cNvPr id="32772" name="Rectangle 4"/>
          <p:cNvSpPr>
            <a:spLocks noGrp="1" noRot="1" noChangeAspect="1"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Arial" charset="0"/>
                <a:cs typeface="+mn-cs"/>
              </a:defRPr>
            </a:lvl1pPr>
          </a:lstStyle>
          <a:p>
            <a:pPr>
              <a:defRPr/>
            </a:pPr>
            <a:endParaRPr lang="fr-FR"/>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charset="0"/>
                <a:cs typeface="+mn-cs"/>
              </a:defRPr>
            </a:lvl1pPr>
          </a:lstStyle>
          <a:p>
            <a:pPr>
              <a:defRPr/>
            </a:pPr>
            <a:fld id="{C952ADB3-0095-42BB-949E-A44FD7504DA5}" type="slidenum">
              <a:rPr lang="fr-FR"/>
              <a:pPr>
                <a:defRPr/>
              </a:pPr>
              <a:t>‹N°›</a:t>
            </a:fld>
            <a:endParaRPr lang="fr-FR"/>
          </a:p>
        </p:txBody>
      </p:sp>
    </p:spTree>
    <p:extLst>
      <p:ext uri="{BB962C8B-B14F-4D97-AF65-F5344CB8AC3E}">
        <p14:creationId xmlns:p14="http://schemas.microsoft.com/office/powerpoint/2010/main" val="1258871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University Hospital of LIEGE is constituted by 2 main sites, each sites has its laboratory. Both of them uses the same lab diagnostic </a:t>
            </a:r>
            <a:r>
              <a:rPr lang="en-US" sz="1200" kern="1200" dirty="0" err="1" smtClean="0">
                <a:solidFill>
                  <a:schemeClr val="tx1"/>
                </a:solidFill>
                <a:effectLst/>
                <a:latin typeface="Arial" charset="0"/>
                <a:ea typeface="+mn-ea"/>
                <a:cs typeface="+mn-cs"/>
              </a:rPr>
              <a:t>plateforms</a:t>
            </a:r>
            <a:r>
              <a:rPr lang="en-US" sz="1200" kern="1200" dirty="0" smtClean="0">
                <a:solidFill>
                  <a:schemeClr val="tx1"/>
                </a:solidFill>
                <a:effectLst/>
                <a:latin typeface="Arial" charset="0"/>
                <a:ea typeface="+mn-ea"/>
                <a:cs typeface="+mn-cs"/>
              </a:rPr>
              <a:t>. We provide diagnostic services for a large population of in-out-patients. Our laboratory performs an estimated 25,000 tests a month, covering the full spectrum of laboratory medicine.</a:t>
            </a:r>
            <a:endParaRPr lang="fr-BE" sz="1200" kern="1200" dirty="0" smtClean="0">
              <a:solidFill>
                <a:schemeClr val="tx1"/>
              </a:solidFill>
              <a:effectLst/>
              <a:latin typeface="Arial" charset="0"/>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pPr>
              <a:defRPr/>
            </a:pPr>
            <a:fld id="{C952ADB3-0095-42BB-949E-A44FD7504DA5}" type="slidenum">
              <a:rPr lang="fr-FR" smtClean="0"/>
              <a:pPr>
                <a:defRPr/>
              </a:pPr>
              <a:t>1</a:t>
            </a:fld>
            <a:endParaRPr lang="fr-FR"/>
          </a:p>
        </p:txBody>
      </p:sp>
    </p:spTree>
    <p:extLst>
      <p:ext uri="{BB962C8B-B14F-4D97-AF65-F5344CB8AC3E}">
        <p14:creationId xmlns:p14="http://schemas.microsoft.com/office/powerpoint/2010/main" val="196710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 </a:t>
            </a:r>
            <a:r>
              <a:rPr lang="en-US" sz="1200" kern="1200" dirty="0" err="1" smtClean="0">
                <a:solidFill>
                  <a:schemeClr val="tx1"/>
                </a:solidFill>
                <a:effectLst/>
                <a:latin typeface="Arial" charset="0"/>
                <a:ea typeface="+mn-ea"/>
                <a:cs typeface="+mn-cs"/>
              </a:rPr>
              <a:t>peut</a:t>
            </a:r>
            <a:r>
              <a:rPr lang="en-US" sz="1200" kern="1200" dirty="0" smtClean="0">
                <a:solidFill>
                  <a:schemeClr val="tx1"/>
                </a:solidFill>
                <a:effectLst/>
                <a:latin typeface="Arial" charset="0"/>
                <a:ea typeface="+mn-ea"/>
                <a:cs typeface="+mn-cs"/>
              </a:rPr>
              <a:t> faire court pour dire tout</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cela</a:t>
            </a:r>
            <a:r>
              <a:rPr lang="en-US" sz="1200" kern="1200" baseline="0" dirty="0" smtClean="0">
                <a:solidFill>
                  <a:schemeClr val="tx1"/>
                </a:solidFill>
                <a:effectLst/>
                <a:latin typeface="Arial" charset="0"/>
                <a:ea typeface="+mn-ea"/>
                <a:cs typeface="+mn-cs"/>
              </a:rPr>
              <a:t> : </a:t>
            </a:r>
          </a:p>
          <a:p>
            <a:endParaRPr lang="en-US" sz="1200" kern="1200" baseline="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We have a 15 189 accreditation for XXX analysis for many years. The CHU labs count approximately 400 medical technicians and xxx Clinical Biologists. </a:t>
            </a:r>
          </a:p>
          <a:p>
            <a:r>
              <a:rPr lang="en-US" dirty="0" smtClean="0"/>
              <a:t>In our large laboratory that use "high-throughput" equipment, we use for more</a:t>
            </a:r>
            <a:r>
              <a:rPr lang="en-US" baseline="0" dirty="0" smtClean="0"/>
              <a:t> than 15 years, </a:t>
            </a:r>
            <a:r>
              <a:rPr lang="en-US" dirty="0" smtClean="0"/>
              <a:t>VALAB, an expert system that permits real-time validation of data.</a:t>
            </a:r>
            <a:r>
              <a:rPr lang="en-US" baseline="0" dirty="0" smtClean="0"/>
              <a:t> This tool</a:t>
            </a:r>
            <a:r>
              <a:rPr lang="en-US" dirty="0" smtClean="0"/>
              <a:t> is designed to be equivalent to validation by the Clinical Chemist.</a:t>
            </a:r>
          </a:p>
          <a:p>
            <a:endParaRPr lang="en-US" dirty="0" smtClean="0"/>
          </a:p>
          <a:p>
            <a:r>
              <a:rPr lang="en-US" dirty="0" smtClean="0"/>
              <a:t>it is now possible to use artificial intelligence techniques to aid decision making and validation of data</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Auto-validation rate is 95%, percentage automatically approved by VALAB</a:t>
            </a:r>
          </a:p>
          <a:p>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CHU of LIEGE, in partnership with Abbott, completed a pilot project to establish how the use of Abbott’s </a:t>
            </a:r>
            <a:r>
              <a:rPr lang="en-US" sz="1200" kern="1200" dirty="0" err="1" smtClean="0">
                <a:solidFill>
                  <a:schemeClr val="tx1"/>
                </a:solidFill>
                <a:effectLst/>
                <a:latin typeface="Arial" charset="0"/>
                <a:ea typeface="+mn-ea"/>
                <a:cs typeface="+mn-cs"/>
              </a:rPr>
              <a:t>AlinIQ</a:t>
            </a:r>
            <a:r>
              <a:rPr lang="en-US" sz="1200" kern="1200" dirty="0" smtClean="0">
                <a:solidFill>
                  <a:schemeClr val="tx1"/>
                </a:solidFill>
                <a:effectLst/>
                <a:latin typeface="Arial" charset="0"/>
                <a:ea typeface="+mn-ea"/>
                <a:cs typeface="+mn-cs"/>
              </a:rPr>
              <a:t> CDS solution could standardize the medical validation of clinical chemistry analysis thanks to the application of clinical guidelines. We also wanted to evaluate if it could help some bad clinician test-ordering practices and save laboratory time and resources.</a:t>
            </a:r>
            <a:endParaRPr lang="fr-BE" sz="1200" kern="1200" dirty="0" smtClean="0">
              <a:solidFill>
                <a:schemeClr val="tx1"/>
              </a:solidFill>
              <a:effectLst/>
              <a:latin typeface="Arial" charset="0"/>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pPr>
              <a:defRPr/>
            </a:pPr>
            <a:fld id="{C952ADB3-0095-42BB-949E-A44FD7504DA5}" type="slidenum">
              <a:rPr lang="fr-FR" smtClean="0"/>
              <a:pPr>
                <a:defRPr/>
              </a:pPr>
              <a:t>2</a:t>
            </a:fld>
            <a:endParaRPr lang="fr-FR"/>
          </a:p>
        </p:txBody>
      </p:sp>
    </p:spTree>
    <p:extLst>
      <p:ext uri="{BB962C8B-B14F-4D97-AF65-F5344CB8AC3E}">
        <p14:creationId xmlns:p14="http://schemas.microsoft.com/office/powerpoint/2010/main" val="116256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CHU of LIEGE, in partnership with Abbott, completed a pilot project to establish how the use of Abbott’s </a:t>
            </a:r>
            <a:r>
              <a:rPr lang="en-US" sz="1200" kern="1200" dirty="0" err="1" smtClean="0">
                <a:solidFill>
                  <a:schemeClr val="tx1"/>
                </a:solidFill>
                <a:effectLst/>
                <a:latin typeface="Arial" charset="0"/>
                <a:ea typeface="+mn-ea"/>
                <a:cs typeface="+mn-cs"/>
              </a:rPr>
              <a:t>AlinIQ</a:t>
            </a:r>
            <a:r>
              <a:rPr lang="en-US" sz="1200" kern="1200" dirty="0" smtClean="0">
                <a:solidFill>
                  <a:schemeClr val="tx1"/>
                </a:solidFill>
                <a:effectLst/>
                <a:latin typeface="Arial" charset="0"/>
                <a:ea typeface="+mn-ea"/>
                <a:cs typeface="+mn-cs"/>
              </a:rPr>
              <a:t> CDS solution could standardize the medical validation of clinical chemistry analyze.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Therefore, we</a:t>
            </a:r>
            <a:r>
              <a:rPr lang="en-US" sz="1200" kern="1200" baseline="0" dirty="0" smtClean="0">
                <a:solidFill>
                  <a:schemeClr val="tx1"/>
                </a:solidFill>
                <a:effectLst/>
                <a:latin typeface="Arial" charset="0"/>
                <a:ea typeface="+mn-ea"/>
                <a:cs typeface="+mn-cs"/>
              </a:rPr>
              <a:t> defined our internal human resource at CHU of Liège. In all, we were two clinical chemists, our Lab manager (</a:t>
            </a:r>
            <a:r>
              <a:rPr lang="en-US" sz="1200" kern="1200" baseline="0" dirty="0" err="1" smtClean="0">
                <a:solidFill>
                  <a:schemeClr val="tx1"/>
                </a:solidFill>
                <a:effectLst/>
                <a:latin typeface="Arial" charset="0"/>
                <a:ea typeface="+mn-ea"/>
                <a:cs typeface="+mn-cs"/>
              </a:rPr>
              <a:t>Professeur</a:t>
            </a:r>
            <a:r>
              <a:rPr lang="en-US" sz="1200" kern="1200" baseline="0" dirty="0" smtClean="0">
                <a:solidFill>
                  <a:schemeClr val="tx1"/>
                </a:solidFill>
                <a:effectLst/>
                <a:latin typeface="Arial" charset="0"/>
                <a:ea typeface="+mn-ea"/>
                <a:cs typeface="+mn-cs"/>
              </a:rPr>
              <a:t> Cavalier) and 2 colleagues from the IT team.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During xxx weeks, </a:t>
            </a:r>
            <a:r>
              <a:rPr lang="en-US" sz="1200" kern="1200" dirty="0" smtClean="0">
                <a:solidFill>
                  <a:schemeClr val="tx1"/>
                </a:solidFill>
                <a:effectLst/>
                <a:latin typeface="Arial" charset="0"/>
                <a:ea typeface="+mn-ea"/>
                <a:cs typeface="+mn-cs"/>
              </a:rPr>
              <a:t>we let ourselves be guided by our partner</a:t>
            </a:r>
            <a:r>
              <a:rPr lang="en-US" sz="1200" kern="1200" baseline="0" dirty="0" smtClean="0">
                <a:solidFill>
                  <a:schemeClr val="tx1"/>
                </a:solidFill>
                <a:effectLst/>
                <a:latin typeface="Arial" charset="0"/>
                <a:ea typeface="+mn-ea"/>
                <a:cs typeface="+mn-cs"/>
              </a:rPr>
              <a:t> and we spent time in developing the tool. We also had regular virtual meetings to work together and improve the tool.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The IT team spent time to integrate the application into our IT system so that it could be possible for CDS to use our historical “raw” </a:t>
            </a:r>
            <a:r>
              <a:rPr lang="en-US" sz="1200" kern="1200" baseline="0" dirty="0" err="1" smtClean="0">
                <a:solidFill>
                  <a:schemeClr val="tx1"/>
                </a:solidFill>
                <a:effectLst/>
                <a:latin typeface="Arial" charset="0"/>
                <a:ea typeface="+mn-ea"/>
                <a:cs typeface="+mn-cs"/>
              </a:rPr>
              <a:t>datas</a:t>
            </a:r>
            <a:r>
              <a:rPr lang="en-US" sz="1200" kern="1200" baseline="0" dirty="0" smtClean="0">
                <a:solidFill>
                  <a:schemeClr val="tx1"/>
                </a:solidFill>
                <a:effectLst/>
                <a:latin typeface="Arial" charset="0"/>
                <a:ea typeface="+mn-ea"/>
                <a:cs typeface="+mn-cs"/>
              </a:rPr>
              <a:t>. </a:t>
            </a:r>
            <a:r>
              <a:rPr lang="fr-BE" sz="1200" kern="1200" baseline="0" dirty="0" smtClean="0">
                <a:solidFill>
                  <a:schemeClr val="tx1"/>
                </a:solidFill>
                <a:effectLst/>
                <a:latin typeface="Arial" charset="0"/>
                <a:ea typeface="+mn-ea"/>
                <a:cs typeface="+mn-cs"/>
              </a:rPr>
              <a:t>This </a:t>
            </a:r>
            <a:r>
              <a:rPr lang="fr-BE" sz="1200" kern="1200" baseline="0" dirty="0" err="1" smtClean="0">
                <a:solidFill>
                  <a:schemeClr val="tx1"/>
                </a:solidFill>
                <a:effectLst/>
                <a:latin typeface="Arial" charset="0"/>
                <a:ea typeface="+mn-ea"/>
                <a:cs typeface="+mn-cs"/>
              </a:rPr>
              <a:t>was</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done</a:t>
            </a:r>
            <a:r>
              <a:rPr lang="fr-BE" sz="1200" kern="1200" baseline="0" dirty="0" smtClean="0">
                <a:solidFill>
                  <a:schemeClr val="tx1"/>
                </a:solidFill>
                <a:effectLst/>
                <a:latin typeface="Arial" charset="0"/>
                <a:ea typeface="+mn-ea"/>
                <a:cs typeface="+mn-cs"/>
              </a:rPr>
              <a:t> i</a:t>
            </a:r>
            <a:r>
              <a:rPr lang="fr-BE" sz="1200" kern="1200" dirty="0" smtClean="0">
                <a:solidFill>
                  <a:schemeClr val="tx1"/>
                </a:solidFill>
                <a:effectLst/>
                <a:latin typeface="Arial" charset="0"/>
                <a:ea typeface="+mn-ea"/>
                <a:cs typeface="+mn-cs"/>
              </a:rPr>
              <a:t>n accordance </a:t>
            </a:r>
            <a:r>
              <a:rPr lang="fr-BE" sz="1200" kern="1200" dirty="0" err="1" smtClean="0">
                <a:solidFill>
                  <a:schemeClr val="tx1"/>
                </a:solidFill>
                <a:effectLst/>
                <a:latin typeface="Arial" charset="0"/>
                <a:ea typeface="+mn-ea"/>
                <a:cs typeface="+mn-cs"/>
              </a:rPr>
              <a:t>with</a:t>
            </a:r>
            <a:r>
              <a:rPr lang="fr-BE" sz="1200" kern="1200" dirty="0" smtClean="0">
                <a:solidFill>
                  <a:schemeClr val="tx1"/>
                </a:solidFill>
                <a:effectLst/>
                <a:latin typeface="Arial" charset="0"/>
                <a:ea typeface="+mn-ea"/>
                <a:cs typeface="+mn-cs"/>
              </a:rPr>
              <a:t> the </a:t>
            </a:r>
            <a:r>
              <a:rPr lang="fr-BE" sz="1200" kern="1200" dirty="0" err="1" smtClean="0">
                <a:solidFill>
                  <a:schemeClr val="tx1"/>
                </a:solidFill>
                <a:effectLst/>
                <a:latin typeface="Arial" charset="0"/>
                <a:ea typeface="+mn-ea"/>
                <a:cs typeface="+mn-cs"/>
              </a:rPr>
              <a:t>hospital's</a:t>
            </a:r>
            <a:r>
              <a:rPr lang="fr-BE" sz="1200" kern="1200" dirty="0" smtClean="0">
                <a:solidFill>
                  <a:schemeClr val="tx1"/>
                </a:solidFill>
                <a:effectLst/>
                <a:latin typeface="Arial" charset="0"/>
                <a:ea typeface="+mn-ea"/>
                <a:cs typeface="+mn-cs"/>
              </a:rPr>
              <a:t> </a:t>
            </a:r>
            <a:r>
              <a:rPr lang="fr-BE" sz="1200" kern="1200" dirty="0" err="1" smtClean="0">
                <a:solidFill>
                  <a:schemeClr val="tx1"/>
                </a:solidFill>
                <a:effectLst/>
                <a:latin typeface="Arial" charset="0"/>
                <a:ea typeface="+mn-ea"/>
                <a:cs typeface="+mn-cs"/>
              </a:rPr>
              <a:t>confidentiality</a:t>
            </a:r>
            <a:r>
              <a:rPr lang="fr-BE" sz="1200" kern="1200" dirty="0" smtClean="0">
                <a:solidFill>
                  <a:schemeClr val="tx1"/>
                </a:solidFill>
                <a:effectLst/>
                <a:latin typeface="Arial" charset="0"/>
                <a:ea typeface="+mn-ea"/>
                <a:cs typeface="+mn-cs"/>
              </a:rPr>
              <a:t> charter.</a:t>
            </a:r>
            <a:r>
              <a:rPr lang="fr-BE" sz="1200" kern="1200" baseline="0" dirty="0" smtClean="0">
                <a:solidFill>
                  <a:schemeClr val="tx1"/>
                </a:solidFill>
                <a:effectLst/>
                <a:latin typeface="Arial" charset="0"/>
                <a:ea typeface="+mn-ea"/>
                <a:cs typeface="+mn-cs"/>
              </a:rPr>
              <a:t> </a:t>
            </a:r>
            <a:endParaRPr lang="en-US" sz="120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CHU implementation team defined an initial set of XXX rules for several diseases (CKD, </a:t>
            </a:r>
            <a:r>
              <a:rPr lang="en-US" sz="1200" kern="1200" dirty="0" err="1" smtClean="0">
                <a:solidFill>
                  <a:schemeClr val="tx1"/>
                </a:solidFill>
                <a:effectLst/>
                <a:latin typeface="Arial" charset="0"/>
                <a:ea typeface="+mn-ea"/>
                <a:cs typeface="+mn-cs"/>
              </a:rPr>
              <a:t>Phosphocalcic</a:t>
            </a:r>
            <a:r>
              <a:rPr lang="en-US" sz="1200" kern="1200" dirty="0" smtClean="0">
                <a:solidFill>
                  <a:schemeClr val="tx1"/>
                </a:solidFill>
                <a:effectLst/>
                <a:latin typeface="Arial" charset="0"/>
                <a:ea typeface="+mn-ea"/>
                <a:cs typeface="+mn-cs"/>
              </a:rPr>
              <a:t> metabolism, diabetes) and defined our “use cases”. </a:t>
            </a:r>
            <a:r>
              <a:rPr lang="en-US" sz="1200" kern="1200" baseline="0" dirty="0" smtClean="0">
                <a:solidFill>
                  <a:schemeClr val="tx1"/>
                </a:solidFill>
                <a:effectLst/>
                <a:latin typeface="Arial" charset="0"/>
                <a:ea typeface="+mn-ea"/>
                <a:cs typeface="+mn-cs"/>
              </a:rPr>
              <a:t> During that first phase, the CHU of Liège team could </a:t>
            </a:r>
            <a:r>
              <a:rPr lang="en-US" sz="1200" kern="1200" dirty="0" smtClean="0">
                <a:solidFill>
                  <a:schemeClr val="tx1"/>
                </a:solidFill>
                <a:effectLst/>
                <a:latin typeface="Arial" charset="0"/>
                <a:ea typeface="+mn-ea"/>
                <a:cs typeface="+mn-cs"/>
              </a:rPr>
              <a:t>evaluate the ease of creating rules and the potential comments, reflex tests..…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pPr>
              <a:defRPr/>
            </a:pPr>
            <a:fld id="{C952ADB3-0095-42BB-949E-A44FD7504DA5}" type="slidenum">
              <a:rPr lang="fr-FR" smtClean="0"/>
              <a:pPr>
                <a:defRPr/>
              </a:pPr>
              <a:t>4</a:t>
            </a:fld>
            <a:endParaRPr lang="fr-FR"/>
          </a:p>
        </p:txBody>
      </p:sp>
    </p:spTree>
    <p:extLst>
      <p:ext uri="{BB962C8B-B14F-4D97-AF65-F5344CB8AC3E}">
        <p14:creationId xmlns:p14="http://schemas.microsoft.com/office/powerpoint/2010/main" val="280470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a:t>
            </a:r>
            <a:r>
              <a:rPr lang="en-US" sz="1200" kern="1200" baseline="0" dirty="0" smtClean="0">
                <a:solidFill>
                  <a:schemeClr val="tx1"/>
                </a:solidFill>
                <a:effectLst/>
                <a:latin typeface="Arial" charset="0"/>
                <a:ea typeface="+mn-ea"/>
                <a:cs typeface="+mn-cs"/>
              </a:rPr>
              <a:t> first aim of the Phase1 was to evaluate how </a:t>
            </a:r>
            <a:r>
              <a:rPr lang="en-US" sz="1200" kern="1200" dirty="0" smtClean="0">
                <a:solidFill>
                  <a:schemeClr val="tx1"/>
                </a:solidFill>
                <a:effectLst/>
                <a:latin typeface="Arial" charset="0"/>
                <a:ea typeface="+mn-ea"/>
                <a:cs typeface="+mn-cs"/>
              </a:rPr>
              <a:t>Auto-validation could be possible with CDS. </a:t>
            </a:r>
          </a:p>
          <a:p>
            <a:r>
              <a:rPr lang="en-US" sz="1200" kern="1200" dirty="0" smtClean="0">
                <a:solidFill>
                  <a:schemeClr val="tx1"/>
                </a:solidFill>
                <a:effectLst/>
                <a:latin typeface="Arial" charset="0"/>
                <a:ea typeface="+mn-ea"/>
                <a:cs typeface="+mn-cs"/>
              </a:rPr>
              <a:t>We decided to challenge</a:t>
            </a:r>
            <a:r>
              <a:rPr lang="en-US" sz="1200" kern="1200" baseline="0" dirty="0" smtClean="0">
                <a:solidFill>
                  <a:schemeClr val="tx1"/>
                </a:solidFill>
                <a:effectLst/>
                <a:latin typeface="Arial" charset="0"/>
                <a:ea typeface="+mn-ea"/>
                <a:cs typeface="+mn-cs"/>
              </a:rPr>
              <a:t> CDS  with </a:t>
            </a:r>
            <a:r>
              <a:rPr lang="en-US" sz="1200" kern="1200" dirty="0" smtClean="0">
                <a:solidFill>
                  <a:schemeClr val="tx1"/>
                </a:solidFill>
                <a:effectLst/>
                <a:latin typeface="Arial" charset="0"/>
                <a:ea typeface="+mn-ea"/>
                <a:cs typeface="+mn-cs"/>
              </a:rPr>
              <a:t>21 rules that we used to analyze historical data of a</a:t>
            </a:r>
            <a:r>
              <a:rPr lang="en-US" sz="1200" kern="1200" baseline="0" dirty="0" smtClean="0">
                <a:solidFill>
                  <a:schemeClr val="tx1"/>
                </a:solidFill>
                <a:effectLst/>
                <a:latin typeface="Arial" charset="0"/>
                <a:ea typeface="+mn-ea"/>
                <a:cs typeface="+mn-cs"/>
              </a:rPr>
              <a:t> “one-day” routine. </a:t>
            </a:r>
            <a:r>
              <a:rPr lang="en-US" sz="1200" kern="1200" baseline="0" dirty="0" err="1" smtClean="0">
                <a:solidFill>
                  <a:schemeClr val="tx1"/>
                </a:solidFill>
                <a:effectLst/>
                <a:latin typeface="Arial" charset="0"/>
                <a:ea typeface="+mn-ea"/>
                <a:cs typeface="+mn-cs"/>
              </a:rPr>
              <a:t>Datas</a:t>
            </a:r>
            <a:r>
              <a:rPr lang="en-US" sz="1200" kern="1200" baseline="0" dirty="0" smtClean="0">
                <a:solidFill>
                  <a:schemeClr val="tx1"/>
                </a:solidFill>
                <a:effectLst/>
                <a:latin typeface="Arial" charset="0"/>
                <a:ea typeface="+mn-ea"/>
                <a:cs typeface="+mn-cs"/>
              </a:rPr>
              <a:t> came from a one-day extraction form our LIS. In all, we included </a:t>
            </a:r>
            <a:r>
              <a:rPr lang="en-US" sz="1200" kern="1200" dirty="0" smtClean="0">
                <a:solidFill>
                  <a:schemeClr val="tx1"/>
                </a:solidFill>
                <a:effectLst/>
                <a:latin typeface="Arial" charset="0"/>
                <a:ea typeface="+mn-ea"/>
                <a:cs typeface="+mn-cs"/>
              </a:rPr>
              <a:t>959 lab orders from our in-out-patients.  </a:t>
            </a:r>
          </a:p>
          <a:p>
            <a:r>
              <a:rPr lang="en-US" sz="1200" kern="1200" dirty="0" smtClean="0">
                <a:solidFill>
                  <a:schemeClr val="tx1"/>
                </a:solidFill>
                <a:effectLst/>
                <a:latin typeface="Arial" charset="0"/>
                <a:ea typeface="+mn-ea"/>
                <a:cs typeface="+mn-cs"/>
              </a:rPr>
              <a:t>518 lab</a:t>
            </a:r>
            <a:r>
              <a:rPr lang="en-US" sz="1200" kern="1200" baseline="0" dirty="0" smtClean="0">
                <a:solidFill>
                  <a:schemeClr val="tx1"/>
                </a:solidFill>
                <a:effectLst/>
                <a:latin typeface="Arial" charset="0"/>
                <a:ea typeface="+mn-ea"/>
                <a:cs typeface="+mn-cs"/>
              </a:rPr>
              <a:t> orders were fully auto-validated.  CDS decided to block auto-validation of 42% lab order </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CDS</a:t>
            </a:r>
            <a:r>
              <a:rPr lang="en-US" sz="1200" kern="1200" baseline="0" dirty="0" smtClean="0">
                <a:solidFill>
                  <a:schemeClr val="tx1"/>
                </a:solidFill>
                <a:effectLst/>
                <a:latin typeface="Arial" charset="0"/>
                <a:ea typeface="+mn-ea"/>
                <a:cs typeface="+mn-cs"/>
              </a:rPr>
              <a:t> was able to find 3 lab orders corresponding to one rule “do not validate the vitamin D result upper than 50 if patient is aged upper 65yo”</a:t>
            </a:r>
          </a:p>
          <a:p>
            <a:endParaRPr lang="en-US" sz="120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CDS</a:t>
            </a:r>
            <a:r>
              <a:rPr lang="en-US" sz="1200" kern="1200" baseline="0" dirty="0" smtClean="0">
                <a:solidFill>
                  <a:schemeClr val="tx1"/>
                </a:solidFill>
                <a:effectLst/>
                <a:latin typeface="Arial" charset="0"/>
                <a:ea typeface="+mn-ea"/>
                <a:cs typeface="+mn-cs"/>
              </a:rPr>
              <a:t> was able to find 3 lab orders corresponding to one rule “do not validate the vitamin D result upper than 50 if patient is aged upper 65yo” as it is </a:t>
            </a:r>
            <a:r>
              <a:rPr lang="en-US" sz="1200" kern="1200" baseline="0" smtClean="0">
                <a:solidFill>
                  <a:schemeClr val="tx1"/>
                </a:solidFill>
                <a:effectLst/>
                <a:latin typeface="Arial" charset="0"/>
                <a:ea typeface="+mn-ea"/>
                <a:cs typeface="+mn-cs"/>
              </a:rPr>
              <a:t>not frequent</a:t>
            </a:r>
            <a:endParaRPr lang="en-US" sz="1200" kern="1200" baseline="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and on  retroactively provide treatment and testing guidance.</a:t>
            </a:r>
          </a:p>
          <a:p>
            <a:endParaRPr lang="en-US" sz="1200" kern="1200" dirty="0" smtClean="0">
              <a:solidFill>
                <a:schemeClr val="tx1"/>
              </a:solidFill>
              <a:effectLst/>
              <a:latin typeface="Arial" charset="0"/>
              <a:ea typeface="+mn-ea"/>
              <a:cs typeface="+mn-cs"/>
            </a:endParaRPr>
          </a:p>
          <a:p>
            <a:endParaRPr lang="fr-B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It analyzed xxx cases from XXX  to XXX extracted from our medical record (</a:t>
            </a:r>
            <a:r>
              <a:rPr lang="en-US" sz="1200" kern="1200" dirty="0" err="1" smtClean="0">
                <a:solidFill>
                  <a:schemeClr val="tx1"/>
                </a:solidFill>
                <a:effectLst/>
                <a:latin typeface="Arial" charset="0"/>
                <a:ea typeface="+mn-ea"/>
                <a:cs typeface="+mn-cs"/>
              </a:rPr>
              <a:t>Omnipro</a:t>
            </a:r>
            <a:r>
              <a:rPr lang="en-US" sz="1200" kern="1200" dirty="0" smtClean="0">
                <a:solidFill>
                  <a:schemeClr val="tx1"/>
                </a:solidFill>
                <a:effectLst/>
                <a:latin typeface="Arial" charset="0"/>
                <a:ea typeface="+mn-ea"/>
                <a:cs typeface="+mn-cs"/>
              </a:rPr>
              <a:t>) from CHU of Liege  and provided a validation study our rules as well as interpretation, testing…</a:t>
            </a:r>
            <a:endParaRPr lang="fr-B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Automatic comments integration</a:t>
            </a:r>
            <a:endParaRPr lang="fr-BE"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BE" sz="1200" kern="1200" dirty="0" smtClean="0">
              <a:solidFill>
                <a:schemeClr val="tx1"/>
              </a:solidFill>
              <a:effectLst/>
              <a:latin typeface="Arial" charset="0"/>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pPr>
              <a:defRPr/>
            </a:pPr>
            <a:fld id="{C952ADB3-0095-42BB-949E-A44FD7504DA5}" type="slidenum">
              <a:rPr lang="fr-FR" smtClean="0"/>
              <a:pPr>
                <a:defRPr/>
              </a:pPr>
              <a:t>5</a:t>
            </a:fld>
            <a:endParaRPr lang="fr-FR"/>
          </a:p>
        </p:txBody>
      </p:sp>
    </p:spTree>
    <p:extLst>
      <p:ext uri="{BB962C8B-B14F-4D97-AF65-F5344CB8AC3E}">
        <p14:creationId xmlns:p14="http://schemas.microsoft.com/office/powerpoint/2010/main" val="3690807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3" name="Group 7"/>
          <p:cNvGrpSpPr>
            <a:grpSpLocks/>
          </p:cNvGrpSpPr>
          <p:nvPr/>
        </p:nvGrpSpPr>
        <p:grpSpPr bwMode="auto">
          <a:xfrm>
            <a:off x="257175" y="2889250"/>
            <a:ext cx="9686925" cy="201613"/>
            <a:chOff x="144" y="1680"/>
            <a:chExt cx="5424" cy="144"/>
          </a:xfrm>
        </p:grpSpPr>
        <p:sp>
          <p:nvSpPr>
            <p:cNvPr id="4" name="Rectangle 8"/>
            <p:cNvSpPr>
              <a:spLocks noChangeArrowheads="1"/>
            </p:cNvSpPr>
            <p:nvPr userDrawn="1"/>
          </p:nvSpPr>
          <p:spPr bwMode="auto">
            <a:xfrm>
              <a:off x="144" y="1680"/>
              <a:ext cx="1808" cy="144"/>
            </a:xfrm>
            <a:prstGeom prst="rect">
              <a:avLst/>
            </a:prstGeom>
            <a:solidFill>
              <a:srgbClr val="088292"/>
            </a:solidFill>
            <a:ln w="9525">
              <a:noFill/>
              <a:miter lim="800000"/>
              <a:headEnd/>
              <a:tailEnd/>
            </a:ln>
            <a:effectLst/>
          </p:spPr>
          <p:txBody>
            <a:bodyPr wrap="none" anchor="ctr"/>
            <a:lstStyle/>
            <a:p>
              <a:pPr>
                <a:defRPr/>
              </a:pPr>
              <a:endParaRPr lang="fr-BE">
                <a:cs typeface="+mn-cs"/>
              </a:endParaRPr>
            </a:p>
          </p:txBody>
        </p:sp>
        <p:sp>
          <p:nvSpPr>
            <p:cNvPr id="5" name="Rectangle 9"/>
            <p:cNvSpPr>
              <a:spLocks noChangeArrowheads="1"/>
            </p:cNvSpPr>
            <p:nvPr userDrawn="1"/>
          </p:nvSpPr>
          <p:spPr bwMode="auto">
            <a:xfrm>
              <a:off x="1952" y="1680"/>
              <a:ext cx="1808" cy="144"/>
            </a:xfrm>
            <a:prstGeom prst="rect">
              <a:avLst/>
            </a:prstGeom>
            <a:solidFill>
              <a:srgbClr val="76B0BC"/>
            </a:solidFill>
            <a:ln w="9525">
              <a:noFill/>
              <a:miter lim="800000"/>
              <a:headEnd/>
              <a:tailEnd/>
            </a:ln>
            <a:effectLst/>
          </p:spPr>
          <p:txBody>
            <a:bodyPr wrap="none" anchor="ctr"/>
            <a:lstStyle/>
            <a:p>
              <a:pPr>
                <a:defRPr/>
              </a:pPr>
              <a:endParaRPr lang="fr-BE">
                <a:cs typeface="+mn-cs"/>
              </a:endParaRPr>
            </a:p>
          </p:txBody>
        </p:sp>
        <p:sp>
          <p:nvSpPr>
            <p:cNvPr id="6" name="Rectangle 10"/>
            <p:cNvSpPr>
              <a:spLocks noChangeArrowheads="1"/>
            </p:cNvSpPr>
            <p:nvPr userDrawn="1"/>
          </p:nvSpPr>
          <p:spPr bwMode="auto">
            <a:xfrm>
              <a:off x="3760" y="1680"/>
              <a:ext cx="1808" cy="144"/>
            </a:xfrm>
            <a:prstGeom prst="rect">
              <a:avLst/>
            </a:prstGeom>
            <a:solidFill>
              <a:srgbClr val="088292"/>
            </a:solidFill>
            <a:ln w="9525">
              <a:noFill/>
              <a:miter lim="800000"/>
              <a:headEnd/>
              <a:tailEnd/>
            </a:ln>
            <a:effectLst/>
          </p:spPr>
          <p:txBody>
            <a:bodyPr wrap="none" anchor="ctr"/>
            <a:lstStyle/>
            <a:p>
              <a:pPr>
                <a:defRPr/>
              </a:pPr>
              <a:endParaRPr lang="fr-BE">
                <a:cs typeface="+mn-cs"/>
              </a:endParaRPr>
            </a:p>
          </p:txBody>
        </p:sp>
      </p:grpSp>
      <p:pic>
        <p:nvPicPr>
          <p:cNvPr id="7" name="Picture 11" descr="4611-CHU-Unilab Lg-logo"/>
          <p:cNvPicPr>
            <a:picLocks noChangeAspect="1" noChangeArrowheads="1"/>
          </p:cNvPicPr>
          <p:nvPr userDrawn="1"/>
        </p:nvPicPr>
        <p:blipFill>
          <a:blip r:embed="rId3" cstate="print"/>
          <a:srcRect/>
          <a:stretch>
            <a:fillRect/>
          </a:stretch>
        </p:blipFill>
        <p:spPr bwMode="auto">
          <a:xfrm>
            <a:off x="9000356" y="44624"/>
            <a:ext cx="1255712" cy="524446"/>
          </a:xfrm>
          <a:prstGeom prst="rect">
            <a:avLst/>
          </a:prstGeom>
          <a:noFill/>
          <a:ln w="9525">
            <a:noFill/>
            <a:miter lim="800000"/>
            <a:headEnd/>
            <a:tailEnd/>
          </a:ln>
        </p:spPr>
      </p:pic>
      <p:sp>
        <p:nvSpPr>
          <p:cNvPr id="8" name="Rectangle 2"/>
          <p:cNvSpPr>
            <a:spLocks noChangeArrowheads="1"/>
          </p:cNvSpPr>
          <p:nvPr userDrawn="1"/>
        </p:nvSpPr>
        <p:spPr bwMode="auto">
          <a:xfrm>
            <a:off x="0" y="-184150"/>
            <a:ext cx="184150" cy="368300"/>
          </a:xfrm>
          <a:prstGeom prst="rect">
            <a:avLst/>
          </a:prstGeom>
          <a:noFill/>
          <a:ln w="9525">
            <a:noFill/>
            <a:miter lim="800000"/>
            <a:headEnd/>
            <a:tailEnd/>
          </a:ln>
          <a:effectLst/>
        </p:spPr>
        <p:txBody>
          <a:bodyPr wrap="none" anchor="ctr">
            <a:spAutoFit/>
          </a:bodyPr>
          <a:lstStyle/>
          <a:p>
            <a:pPr>
              <a:defRPr/>
            </a:pPr>
            <a:endParaRPr lang="fr-BE"/>
          </a:p>
        </p:txBody>
      </p:sp>
      <p:graphicFrame>
        <p:nvGraphicFramePr>
          <p:cNvPr id="9" name="Object 1"/>
          <p:cNvGraphicFramePr>
            <a:graphicFrameLocks noChangeAspect="1"/>
          </p:cNvGraphicFramePr>
          <p:nvPr/>
        </p:nvGraphicFramePr>
        <p:xfrm>
          <a:off x="0" y="0"/>
          <a:ext cx="1039813" cy="587375"/>
        </p:xfrm>
        <a:graphic>
          <a:graphicData uri="http://schemas.openxmlformats.org/presentationml/2006/ole">
            <mc:AlternateContent xmlns:mc="http://schemas.openxmlformats.org/markup-compatibility/2006">
              <mc:Choice xmlns:v="urn:schemas-microsoft-com:vml" Requires="v">
                <p:oleObj spid="_x0000_s33803" r:id="rId4" imgW="3809524" imgH="2180952" progId="">
                  <p:embed/>
                </p:oleObj>
              </mc:Choice>
              <mc:Fallback>
                <p:oleObj r:id="rId4" imgW="3809524" imgH="2180952"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39813"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1" name="Rectangle 3"/>
          <p:cNvSpPr>
            <a:spLocks noGrp="1" noChangeArrowheads="1"/>
          </p:cNvSpPr>
          <p:nvPr>
            <p:ph type="subTitle" idx="1"/>
          </p:nvPr>
        </p:nvSpPr>
        <p:spPr>
          <a:xfrm>
            <a:off x="1543050" y="3270250"/>
            <a:ext cx="7200900" cy="2209800"/>
          </a:xfrm>
        </p:spPr>
        <p:txBody>
          <a:bodyPr/>
          <a:lstStyle>
            <a:lvl1pPr marL="0" indent="0" algn="ctr">
              <a:buFont typeface="Wingdings" pitchFamily="2" charset="2"/>
              <a:buNone/>
              <a:defRPr sz="3000"/>
            </a:lvl1pPr>
          </a:lstStyle>
          <a:p>
            <a:r>
              <a:rPr lang="fr-FR"/>
              <a:t>Cliquez pour modifier le style des sous-titres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257175" cy="2286000"/>
          </a:xfrm>
          <a:prstGeom prst="rect">
            <a:avLst/>
          </a:prstGeom>
          <a:solidFill>
            <a:srgbClr val="088292"/>
          </a:solidFill>
          <a:ln w="9525">
            <a:noFill/>
            <a:miter lim="800000"/>
            <a:headEnd/>
            <a:tailEnd/>
          </a:ln>
          <a:effectLst/>
        </p:spPr>
        <p:txBody>
          <a:bodyPr wrap="none" anchor="ctr"/>
          <a:lstStyle/>
          <a:p>
            <a:pPr algn="ctr">
              <a:defRPr/>
            </a:pPr>
            <a:endParaRPr lang="fr-FR" sz="2400" u="none">
              <a:latin typeface="Times New Roman" pitchFamily="18" charset="0"/>
              <a:cs typeface="+mn-cs"/>
            </a:endParaRPr>
          </a:p>
        </p:txBody>
      </p:sp>
      <p:sp>
        <p:nvSpPr>
          <p:cNvPr id="5" name="Line 8"/>
          <p:cNvSpPr>
            <a:spLocks noChangeShapeType="1"/>
          </p:cNvSpPr>
          <p:nvPr/>
        </p:nvSpPr>
        <p:spPr bwMode="auto">
          <a:xfrm>
            <a:off x="514350" y="1447800"/>
            <a:ext cx="9086850" cy="0"/>
          </a:xfrm>
          <a:prstGeom prst="line">
            <a:avLst/>
          </a:prstGeom>
          <a:noFill/>
          <a:ln w="19050">
            <a:solidFill>
              <a:schemeClr val="tx2"/>
            </a:solidFill>
            <a:round/>
            <a:headEnd/>
            <a:tailEnd/>
          </a:ln>
          <a:effectLst/>
        </p:spPr>
        <p:txBody>
          <a:bodyPr/>
          <a:lstStyle/>
          <a:p>
            <a:pPr>
              <a:defRPr/>
            </a:pPr>
            <a:endParaRPr lang="fr-BE">
              <a:cs typeface="+mn-cs"/>
            </a:endParaRPr>
          </a:p>
        </p:txBody>
      </p:sp>
      <p:sp>
        <p:nvSpPr>
          <p:cNvPr id="6" name="Rectangle 9"/>
          <p:cNvSpPr>
            <a:spLocks noChangeArrowheads="1"/>
          </p:cNvSpPr>
          <p:nvPr/>
        </p:nvSpPr>
        <p:spPr bwMode="auto">
          <a:xfrm>
            <a:off x="0" y="2286000"/>
            <a:ext cx="257175" cy="2286000"/>
          </a:xfrm>
          <a:prstGeom prst="rect">
            <a:avLst/>
          </a:prstGeom>
          <a:solidFill>
            <a:srgbClr val="76B0BC"/>
          </a:solidFill>
          <a:ln w="9525">
            <a:noFill/>
            <a:miter lim="800000"/>
            <a:headEnd/>
            <a:tailEnd/>
          </a:ln>
          <a:effectLst/>
        </p:spPr>
        <p:txBody>
          <a:bodyPr wrap="none" anchor="ctr"/>
          <a:lstStyle/>
          <a:p>
            <a:pPr algn="ctr">
              <a:defRPr/>
            </a:pPr>
            <a:endParaRPr lang="fr-FR" sz="2400" u="none">
              <a:latin typeface="Times New Roman" pitchFamily="18" charset="0"/>
              <a:cs typeface="+mn-cs"/>
            </a:endParaRPr>
          </a:p>
        </p:txBody>
      </p:sp>
      <p:sp>
        <p:nvSpPr>
          <p:cNvPr id="7" name="Rectangle 10"/>
          <p:cNvSpPr>
            <a:spLocks noChangeArrowheads="1"/>
          </p:cNvSpPr>
          <p:nvPr/>
        </p:nvSpPr>
        <p:spPr bwMode="auto">
          <a:xfrm>
            <a:off x="0" y="4572000"/>
            <a:ext cx="257175" cy="2286000"/>
          </a:xfrm>
          <a:prstGeom prst="rect">
            <a:avLst/>
          </a:prstGeom>
          <a:solidFill>
            <a:srgbClr val="088292"/>
          </a:solidFill>
          <a:ln w="9525">
            <a:noFill/>
            <a:miter lim="800000"/>
            <a:headEnd/>
            <a:tailEnd/>
          </a:ln>
          <a:effectLst/>
        </p:spPr>
        <p:txBody>
          <a:bodyPr wrap="none" anchor="ctr"/>
          <a:lstStyle/>
          <a:p>
            <a:pPr algn="ctr">
              <a:defRPr/>
            </a:pPr>
            <a:endParaRPr lang="fr-FR" sz="2400" u="none">
              <a:latin typeface="Times New Roman" pitchFamily="18" charset="0"/>
              <a:cs typeface="+mn-cs"/>
            </a:endParaRPr>
          </a:p>
        </p:txBody>
      </p:sp>
      <p:sp>
        <p:nvSpPr>
          <p:cNvPr id="9" name="Rectangle 2"/>
          <p:cNvSpPr>
            <a:spLocks noChangeArrowheads="1"/>
          </p:cNvSpPr>
          <p:nvPr userDrawn="1"/>
        </p:nvSpPr>
        <p:spPr bwMode="auto">
          <a:xfrm>
            <a:off x="0" y="-184150"/>
            <a:ext cx="184150" cy="368300"/>
          </a:xfrm>
          <a:prstGeom prst="rect">
            <a:avLst/>
          </a:prstGeom>
          <a:noFill/>
          <a:ln w="9525">
            <a:noFill/>
            <a:miter lim="800000"/>
            <a:headEnd/>
            <a:tailEnd/>
          </a:ln>
          <a:effectLst/>
        </p:spPr>
        <p:txBody>
          <a:bodyPr wrap="none" anchor="ctr">
            <a:spAutoFit/>
          </a:bodyPr>
          <a:lstStyle/>
          <a:p>
            <a:pPr>
              <a:defRPr/>
            </a:pPr>
            <a:endParaRPr lang="fr-BE"/>
          </a:p>
        </p:txBody>
      </p:sp>
      <p:graphicFrame>
        <p:nvGraphicFramePr>
          <p:cNvPr id="10" name="Object 1"/>
          <p:cNvGraphicFramePr>
            <a:graphicFrameLocks noChangeAspect="1"/>
          </p:cNvGraphicFramePr>
          <p:nvPr/>
        </p:nvGraphicFramePr>
        <p:xfrm>
          <a:off x="0" y="0"/>
          <a:ext cx="1039813" cy="587375"/>
        </p:xfrm>
        <a:graphic>
          <a:graphicData uri="http://schemas.openxmlformats.org/presentationml/2006/ole">
            <mc:AlternateContent xmlns:mc="http://schemas.openxmlformats.org/markup-compatibility/2006">
              <mc:Choice xmlns:v="urn:schemas-microsoft-com:vml" Requires="v">
                <p:oleObj spid="_x0000_s34827" r:id="rId3" imgW="3809524" imgH="2180952" progId="">
                  <p:embed/>
                </p:oleObj>
              </mc:Choice>
              <mc:Fallback>
                <p:oleObj r:id="rId3" imgW="3809524" imgH="2180952"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39813"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pic>
        <p:nvPicPr>
          <p:cNvPr id="11" name="Picture 11" descr="4611-CHU-Unilab Lg-logo"/>
          <p:cNvPicPr>
            <a:picLocks noChangeAspect="1" noChangeArrowheads="1"/>
          </p:cNvPicPr>
          <p:nvPr userDrawn="1"/>
        </p:nvPicPr>
        <p:blipFill>
          <a:blip r:embed="rId5" cstate="print"/>
          <a:srcRect/>
          <a:stretch>
            <a:fillRect/>
          </a:stretch>
        </p:blipFill>
        <p:spPr bwMode="auto">
          <a:xfrm>
            <a:off x="9000356" y="44624"/>
            <a:ext cx="1255712" cy="5244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514350" y="1600200"/>
            <a:ext cx="92583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lang="fr-FR" sz="4400" b="1" dirty="0">
          <a:solidFill>
            <a:srgbClr val="088292"/>
          </a:solidFill>
          <a:latin typeface="Calibri" pitchFamily="34" charset="0"/>
          <a:ea typeface="+mj-ea"/>
          <a:cs typeface="+mj-cs"/>
        </a:defRPr>
      </a:lvl1pPr>
      <a:lvl2pPr algn="ctr" rtl="0" eaLnBrk="0" fontAlgn="base" hangingPunct="0">
        <a:spcBef>
          <a:spcPct val="0"/>
        </a:spcBef>
        <a:spcAft>
          <a:spcPct val="0"/>
        </a:spcAft>
        <a:defRPr sz="4400" b="1">
          <a:solidFill>
            <a:srgbClr val="088292"/>
          </a:solidFill>
          <a:latin typeface="Calibri" pitchFamily="34" charset="0"/>
        </a:defRPr>
      </a:lvl2pPr>
      <a:lvl3pPr algn="ctr" rtl="0" eaLnBrk="0" fontAlgn="base" hangingPunct="0">
        <a:spcBef>
          <a:spcPct val="0"/>
        </a:spcBef>
        <a:spcAft>
          <a:spcPct val="0"/>
        </a:spcAft>
        <a:defRPr sz="4400" b="1">
          <a:solidFill>
            <a:srgbClr val="088292"/>
          </a:solidFill>
          <a:latin typeface="Calibri" pitchFamily="34" charset="0"/>
        </a:defRPr>
      </a:lvl3pPr>
      <a:lvl4pPr algn="ctr" rtl="0" eaLnBrk="0" fontAlgn="base" hangingPunct="0">
        <a:spcBef>
          <a:spcPct val="0"/>
        </a:spcBef>
        <a:spcAft>
          <a:spcPct val="0"/>
        </a:spcAft>
        <a:defRPr sz="4400" b="1">
          <a:solidFill>
            <a:srgbClr val="088292"/>
          </a:solidFill>
          <a:latin typeface="Calibri" pitchFamily="34" charset="0"/>
        </a:defRPr>
      </a:lvl4pPr>
      <a:lvl5pPr algn="ctr" rtl="0" eaLnBrk="0" fontAlgn="base" hangingPunct="0">
        <a:spcBef>
          <a:spcPct val="0"/>
        </a:spcBef>
        <a:spcAft>
          <a:spcPct val="0"/>
        </a:spcAft>
        <a:defRPr sz="4400" b="1">
          <a:solidFill>
            <a:srgbClr val="088292"/>
          </a:solidFill>
          <a:latin typeface="Calibri" pitchFamily="34" charset="0"/>
        </a:defRPr>
      </a:lvl5pPr>
      <a:lvl6pPr marL="457200" algn="l" rtl="0" fontAlgn="base">
        <a:spcBef>
          <a:spcPct val="0"/>
        </a:spcBef>
        <a:spcAft>
          <a:spcPct val="0"/>
        </a:spcAft>
        <a:defRPr sz="4400">
          <a:solidFill>
            <a:srgbClr val="052095"/>
          </a:solidFill>
          <a:latin typeface="Garamond" pitchFamily="18" charset="0"/>
        </a:defRPr>
      </a:lvl6pPr>
      <a:lvl7pPr marL="914400" algn="l" rtl="0" fontAlgn="base">
        <a:spcBef>
          <a:spcPct val="0"/>
        </a:spcBef>
        <a:spcAft>
          <a:spcPct val="0"/>
        </a:spcAft>
        <a:defRPr sz="4400">
          <a:solidFill>
            <a:srgbClr val="052095"/>
          </a:solidFill>
          <a:latin typeface="Garamond" pitchFamily="18" charset="0"/>
        </a:defRPr>
      </a:lvl7pPr>
      <a:lvl8pPr marL="1371600" algn="l" rtl="0" fontAlgn="base">
        <a:spcBef>
          <a:spcPct val="0"/>
        </a:spcBef>
        <a:spcAft>
          <a:spcPct val="0"/>
        </a:spcAft>
        <a:defRPr sz="4400">
          <a:solidFill>
            <a:srgbClr val="052095"/>
          </a:solidFill>
          <a:latin typeface="Garamond" pitchFamily="18" charset="0"/>
        </a:defRPr>
      </a:lvl8pPr>
      <a:lvl9pPr marL="1828800" algn="l" rtl="0" fontAlgn="base">
        <a:spcBef>
          <a:spcPct val="0"/>
        </a:spcBef>
        <a:spcAft>
          <a:spcPct val="0"/>
        </a:spcAft>
        <a:defRPr sz="4400">
          <a:solidFill>
            <a:srgbClr val="052095"/>
          </a:solidFill>
          <a:latin typeface="Garamond" pitchFamily="18" charset="0"/>
        </a:defRPr>
      </a:lvl9pPr>
    </p:titleStyle>
    <p:bodyStyle>
      <a:lvl1pPr marL="342900" indent="-342900" algn="l" rtl="0" eaLnBrk="0" fontAlgn="base" hangingPunct="0">
        <a:spcBef>
          <a:spcPct val="20000"/>
        </a:spcBef>
        <a:spcAft>
          <a:spcPct val="0"/>
        </a:spcAft>
        <a:buClr>
          <a:srgbClr val="088292"/>
        </a:buClr>
        <a:buSzPct val="75000"/>
        <a:buFont typeface="Wingdings" pitchFamily="2" charset="2"/>
        <a:buChar char="p"/>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088292"/>
        </a:buClr>
        <a:buSzPct val="75000"/>
        <a:buFont typeface="Wingdings" pitchFamily="2" charset="2"/>
        <a:buChar char="n"/>
        <a:defRPr sz="2400">
          <a:solidFill>
            <a:schemeClr val="tx1"/>
          </a:solidFill>
          <a:latin typeface="Arial" charset="0"/>
        </a:defRPr>
      </a:lvl2pPr>
      <a:lvl3pPr marL="1143000" indent="-228600" algn="l" rtl="0" eaLnBrk="0" fontAlgn="base" hangingPunct="0">
        <a:spcBef>
          <a:spcPct val="20000"/>
        </a:spcBef>
        <a:spcAft>
          <a:spcPct val="0"/>
        </a:spcAft>
        <a:buClr>
          <a:srgbClr val="76B0BC"/>
        </a:buClr>
        <a:buSzPct val="65000"/>
        <a:buFont typeface="Wingdings" pitchFamily="2" charset="2"/>
        <a:buChar char="p"/>
        <a:defRPr sz="2000">
          <a:solidFill>
            <a:schemeClr val="tx1"/>
          </a:solidFill>
          <a:latin typeface="Arial" charset="0"/>
        </a:defRPr>
      </a:lvl3pPr>
      <a:lvl4pPr marL="1600200" indent="-228600" algn="l" rtl="0" eaLnBrk="0" fontAlgn="base" hangingPunct="0">
        <a:spcBef>
          <a:spcPct val="20000"/>
        </a:spcBef>
        <a:spcAft>
          <a:spcPct val="0"/>
        </a:spcAft>
        <a:buClr>
          <a:srgbClr val="088292"/>
        </a:buClr>
        <a:buFont typeface="Wingdings" pitchFamily="2" charset="2"/>
        <a:buChar char="§"/>
        <a:defRPr>
          <a:solidFill>
            <a:schemeClr val="tx1"/>
          </a:solidFill>
          <a:latin typeface="Arial" charset="0"/>
        </a:defRPr>
      </a:lvl4pPr>
      <a:lvl5pPr marL="2057400" indent="-228600" algn="l" rtl="0" eaLnBrk="0" fontAlgn="base" hangingPunct="0">
        <a:spcBef>
          <a:spcPct val="20000"/>
        </a:spcBef>
        <a:spcAft>
          <a:spcPct val="0"/>
        </a:spcAft>
        <a:buClr>
          <a:srgbClr val="088292"/>
        </a:buClr>
        <a:buSzPct val="80000"/>
        <a:buFont typeface="Wingdings" pitchFamily="2" charset="2"/>
        <a:buChar char="§"/>
        <a:defRPr>
          <a:solidFill>
            <a:schemeClr val="tx1"/>
          </a:solidFill>
          <a:latin typeface="Arial" charset="0"/>
        </a:defRPr>
      </a:lvl5pPr>
      <a:lvl6pPr marL="2514600" indent="-228600" algn="l" rtl="0" fontAlgn="base">
        <a:spcBef>
          <a:spcPct val="20000"/>
        </a:spcBef>
        <a:spcAft>
          <a:spcPct val="0"/>
        </a:spcAft>
        <a:buClr>
          <a:srgbClr val="08829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rgbClr val="08829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rgbClr val="08829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rgbClr val="088292"/>
        </a:buClr>
        <a:buSzPct val="80000"/>
        <a:buFont typeface="Wingdings" pitchFamily="2" charset="2"/>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14.png"/><Relationship Id="rId18" Type="http://schemas.openxmlformats.org/officeDocument/2006/relationships/image" Target="../media/image80.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74.sv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78.svg"/><Relationship Id="rId1" Type="http://schemas.openxmlformats.org/officeDocument/2006/relationships/slideLayout" Target="../slideLayouts/slideLayout2.xml"/><Relationship Id="rId6" Type="http://schemas.openxmlformats.org/officeDocument/2006/relationships/image" Target="../media/image68.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12.png"/><Relationship Id="rId14" Type="http://schemas.openxmlformats.org/officeDocument/2006/relationships/image" Target="../media/image76.svg"/></Relationships>
</file>

<file path=ppt/slides/_rels/slide5.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2.sv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81.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91.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idx="4294967295"/>
          </p:nvPr>
        </p:nvSpPr>
        <p:spPr bwMode="auto">
          <a:xfrm>
            <a:off x="823020" y="836613"/>
            <a:ext cx="8928992" cy="1470025"/>
          </a:xfrm>
          <a:prstGeom prst="rect">
            <a:avLst/>
          </a:prstGeom>
          <a:noFill/>
          <a:ln>
            <a:miter lim="800000"/>
            <a:headEnd/>
            <a:tailEnd/>
          </a:ln>
        </p:spPr>
        <p:txBody>
          <a:bodyPr/>
          <a:lstStyle/>
          <a:p>
            <a:r>
              <a:rPr lang="en-US" sz="3600" dirty="0" smtClean="0"/>
              <a:t>CHU Liege: Impacting CKD patients by leveraging a Clinical Decision Support system</a:t>
            </a:r>
            <a:endParaRPr lang="fr-BE" sz="3600" dirty="0">
              <a:solidFill>
                <a:srgbClr val="076D7B"/>
              </a:solidFill>
              <a:cs typeface="Calibri" pitchFamily="34" charset="0"/>
            </a:endParaRPr>
          </a:p>
        </p:txBody>
      </p:sp>
      <p:sp>
        <p:nvSpPr>
          <p:cNvPr id="6147" name="Rectangle 9"/>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fr-BE"/>
          </a:p>
        </p:txBody>
      </p:sp>
      <p:pic>
        <p:nvPicPr>
          <p:cNvPr id="6149" name="Picture 13" descr="Dispatching"/>
          <p:cNvPicPr>
            <a:picLocks noChangeAspect="1" noChangeArrowheads="1"/>
          </p:cNvPicPr>
          <p:nvPr/>
        </p:nvPicPr>
        <p:blipFill>
          <a:blip r:embed="rId3" cstate="print"/>
          <a:srcRect/>
          <a:stretch>
            <a:fillRect/>
          </a:stretch>
        </p:blipFill>
        <p:spPr bwMode="auto">
          <a:xfrm>
            <a:off x="7267582" y="3356992"/>
            <a:ext cx="2628445" cy="2088232"/>
          </a:xfrm>
          <a:prstGeom prst="rect">
            <a:avLst/>
          </a:prstGeom>
          <a:noFill/>
          <a:ln w="9525">
            <a:noFill/>
            <a:miter lim="800000"/>
            <a:headEnd/>
            <a:tailEnd/>
          </a:ln>
        </p:spPr>
      </p:pic>
      <p:pic>
        <p:nvPicPr>
          <p:cNvPr id="39938" name="Picture 2" descr="IA santé"/>
          <p:cNvPicPr>
            <a:picLocks noChangeAspect="1" noChangeArrowheads="1"/>
          </p:cNvPicPr>
          <p:nvPr/>
        </p:nvPicPr>
        <p:blipFill>
          <a:blip r:embed="rId4" cstate="print"/>
          <a:srcRect/>
          <a:stretch>
            <a:fillRect/>
          </a:stretch>
        </p:blipFill>
        <p:spPr bwMode="auto">
          <a:xfrm>
            <a:off x="3487316" y="4221088"/>
            <a:ext cx="3201955" cy="2088232"/>
          </a:xfrm>
          <a:prstGeom prst="rect">
            <a:avLst/>
          </a:prstGeom>
          <a:noFill/>
        </p:spPr>
      </p:pic>
      <p:sp>
        <p:nvSpPr>
          <p:cNvPr id="50178" name="AutoShape 2" descr="https://www.nutrisens.com/sites/default/files/default_images/nutrisens-dcfinition_causes_et_facteurs_de_risque_dialyse_reins.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0180" name="AutoShape 4" descr="https://www.nutrisens.com/sites/default/files/default_images/nutrisens-dcfinition_causes_et_facteurs_de_risque_dialyse_reins.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50188" name="Picture 12" descr="https://encrypted-tbn0.gstatic.com/images?q=tbn:ANd9GcTxMLyISvsPQfsww9DdoOY1hwRXS3s5-tQYYKYLAQkMo1QfbOTx2GQDSk6FUwU&amp;s"/>
          <p:cNvPicPr>
            <a:picLocks noChangeAspect="1" noChangeArrowheads="1"/>
          </p:cNvPicPr>
          <p:nvPr/>
        </p:nvPicPr>
        <p:blipFill>
          <a:blip r:embed="rId5" cstate="print"/>
          <a:srcRect/>
          <a:stretch>
            <a:fillRect/>
          </a:stretch>
        </p:blipFill>
        <p:spPr bwMode="auto">
          <a:xfrm>
            <a:off x="534987" y="3429000"/>
            <a:ext cx="2506593" cy="18722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a:extLst>
              <a:ext uri="{FF2B5EF4-FFF2-40B4-BE49-F238E27FC236}">
                <a16:creationId xmlns="" xmlns:a16="http://schemas.microsoft.com/office/drawing/2014/main" id="{453ACBA9-740B-4E16-8A75-6EACF952CC7F}"/>
              </a:ext>
            </a:extLst>
          </p:cNvPr>
          <p:cNvSpPr txBox="1">
            <a:spLocks/>
          </p:cNvSpPr>
          <p:nvPr/>
        </p:nvSpPr>
        <p:spPr>
          <a:xfrm>
            <a:off x="380558" y="748059"/>
            <a:ext cx="9731494" cy="520701"/>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88292"/>
                </a:solidFill>
                <a:effectLst/>
                <a:uLnTx/>
                <a:uFillTx/>
                <a:latin typeface="Calibri" pitchFamily="34" charset="0"/>
                <a:ea typeface="+mj-ea"/>
                <a:cs typeface="+mj-cs"/>
              </a:rPr>
              <a:t>Cost of actual situation of ordering behavior of </a:t>
            </a:r>
            <a:r>
              <a:rPr kumimoji="0" lang="en-US" sz="2800" b="1" i="0" u="none" strike="noStrike" kern="0" cap="none" spc="0" normalizeH="0" baseline="0" noProof="0" dirty="0" err="1" smtClean="0">
                <a:ln>
                  <a:noFill/>
                </a:ln>
                <a:solidFill>
                  <a:srgbClr val="088292"/>
                </a:solidFill>
                <a:effectLst/>
                <a:uLnTx/>
                <a:uFillTx/>
                <a:latin typeface="Calibri" pitchFamily="34" charset="0"/>
                <a:ea typeface="+mj-ea"/>
                <a:cs typeface="+mj-cs"/>
              </a:rPr>
              <a:t>creatinin</a:t>
            </a:r>
            <a:endParaRPr kumimoji="0" lang="en-US" sz="2800" b="1" i="0" u="none" strike="noStrike" kern="0" cap="none" spc="0" normalizeH="0" baseline="0" noProof="0" dirty="0">
              <a:ln>
                <a:noFill/>
              </a:ln>
              <a:solidFill>
                <a:srgbClr val="088292"/>
              </a:solidFill>
              <a:effectLst/>
              <a:uLnTx/>
              <a:uFillTx/>
              <a:latin typeface="Calibri" pitchFamily="34" charset="0"/>
              <a:ea typeface="+mj-ea"/>
              <a:cs typeface="+mj-cs"/>
            </a:endParaRPr>
          </a:p>
        </p:txBody>
      </p:sp>
      <p:graphicFrame>
        <p:nvGraphicFramePr>
          <p:cNvPr id="13" name="Chart 9">
            <a:extLst>
              <a:ext uri="{FF2B5EF4-FFF2-40B4-BE49-F238E27FC236}">
                <a16:creationId xmlns="" xmlns:a16="http://schemas.microsoft.com/office/drawing/2014/main" id="{6AB5B47F-EDA8-4F40-A82A-E96632CF8562}"/>
              </a:ext>
            </a:extLst>
          </p:cNvPr>
          <p:cNvGraphicFramePr>
            <a:graphicFrameLocks/>
          </p:cNvGraphicFramePr>
          <p:nvPr>
            <p:extLst>
              <p:ext uri="{D42A27DB-BD31-4B8C-83A1-F6EECF244321}">
                <p14:modId xmlns:p14="http://schemas.microsoft.com/office/powerpoint/2010/main" val="184383146"/>
              </p:ext>
            </p:extLst>
          </p:nvPr>
        </p:nvGraphicFramePr>
        <p:xfrm>
          <a:off x="823020" y="1772816"/>
          <a:ext cx="3888432"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
            <a:extLst>
              <a:ext uri="{FF2B5EF4-FFF2-40B4-BE49-F238E27FC236}">
                <a16:creationId xmlns="" xmlns:a16="http://schemas.microsoft.com/office/drawing/2014/main" id="{68BFD6F6-FEDC-4340-A3E1-69EB929420EF}"/>
              </a:ext>
            </a:extLst>
          </p:cNvPr>
          <p:cNvGraphicFramePr>
            <a:graphicFrameLocks noGrp="1"/>
          </p:cNvGraphicFramePr>
          <p:nvPr>
            <p:extLst>
              <p:ext uri="{D42A27DB-BD31-4B8C-83A1-F6EECF244321}">
                <p14:modId xmlns:p14="http://schemas.microsoft.com/office/powerpoint/2010/main" val="4050706107"/>
              </p:ext>
            </p:extLst>
          </p:nvPr>
        </p:nvGraphicFramePr>
        <p:xfrm>
          <a:off x="318963" y="4816688"/>
          <a:ext cx="4752529" cy="1747520"/>
        </p:xfrm>
        <a:graphic>
          <a:graphicData uri="http://schemas.openxmlformats.org/drawingml/2006/table">
            <a:tbl>
              <a:tblPr/>
              <a:tblGrid>
                <a:gridCol w="896543">
                  <a:extLst>
                    <a:ext uri="{9D8B030D-6E8A-4147-A177-3AD203B41FA5}">
                      <a16:colId xmlns="" xmlns:a16="http://schemas.microsoft.com/office/drawing/2014/main" val="1516496462"/>
                    </a:ext>
                  </a:extLst>
                </a:gridCol>
                <a:gridCol w="976234">
                  <a:extLst>
                    <a:ext uri="{9D8B030D-6E8A-4147-A177-3AD203B41FA5}">
                      <a16:colId xmlns="" xmlns:a16="http://schemas.microsoft.com/office/drawing/2014/main" val="4229739464"/>
                    </a:ext>
                  </a:extLst>
                </a:gridCol>
                <a:gridCol w="767043">
                  <a:extLst>
                    <a:ext uri="{9D8B030D-6E8A-4147-A177-3AD203B41FA5}">
                      <a16:colId xmlns="" xmlns:a16="http://schemas.microsoft.com/office/drawing/2014/main" val="150821576"/>
                    </a:ext>
                  </a:extLst>
                </a:gridCol>
                <a:gridCol w="1633697">
                  <a:extLst>
                    <a:ext uri="{9D8B030D-6E8A-4147-A177-3AD203B41FA5}">
                      <a16:colId xmlns="" xmlns:a16="http://schemas.microsoft.com/office/drawing/2014/main" val="1732317565"/>
                    </a:ext>
                  </a:extLst>
                </a:gridCol>
                <a:gridCol w="479012">
                  <a:extLst>
                    <a:ext uri="{9D8B030D-6E8A-4147-A177-3AD203B41FA5}">
                      <a16:colId xmlns="" xmlns:a16="http://schemas.microsoft.com/office/drawing/2014/main" val="3094189129"/>
                    </a:ext>
                  </a:extLst>
                </a:gridCol>
              </a:tblGrid>
              <a:tr h="174186">
                <a:tc gridSpan="5">
                  <a:txBody>
                    <a:bodyPr/>
                    <a:lstStyle/>
                    <a:p>
                      <a:pPr algn="ctr" fontAlgn="t"/>
                      <a:r>
                        <a:rPr lang="en-US" sz="1200" b="1" i="0" u="none" strike="noStrike" dirty="0">
                          <a:effectLst/>
                          <a:latin typeface="+mj-lt"/>
                        </a:rPr>
                        <a:t>At least 2 </a:t>
                      </a:r>
                      <a:r>
                        <a:rPr lang="en-US" sz="1200" b="1" i="0" u="none" strike="noStrike" dirty="0" err="1" smtClean="0">
                          <a:effectLst/>
                          <a:latin typeface="+mj-lt"/>
                        </a:rPr>
                        <a:t>Creatinin</a:t>
                      </a:r>
                      <a:r>
                        <a:rPr lang="en-US" sz="1200" b="1" i="0" u="none" strike="noStrike" dirty="0" smtClean="0">
                          <a:effectLst/>
                          <a:latin typeface="+mj-lt"/>
                        </a:rPr>
                        <a:t> </a:t>
                      </a:r>
                      <a:endParaRPr lang="en-US" sz="1200" b="1" i="0" u="none" strike="noStrike" dirty="0">
                        <a:effectLst/>
                        <a:latin typeface="+mj-lt"/>
                      </a:endParaRPr>
                    </a:p>
                  </a:txBody>
                  <a:tcPr marL="113157" marR="113157"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923492956"/>
                  </a:ext>
                </a:extLst>
              </a:tr>
              <a:tr h="174186">
                <a:tc rowSpan="2">
                  <a:txBody>
                    <a:bodyPr/>
                    <a:lstStyle/>
                    <a:p>
                      <a:pPr algn="ctr" fontAlgn="t"/>
                      <a:r>
                        <a:rPr lang="en-US" sz="1200" b="1" i="0" u="none" strike="noStrike" dirty="0">
                          <a:effectLst/>
                          <a:latin typeface="+mj-lt"/>
                        </a:rPr>
                        <a:t> Time Intervals </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t"/>
                      <a:r>
                        <a:rPr lang="en-US" sz="1200" b="1" i="0" u="none" strike="noStrike">
                          <a:effectLst/>
                          <a:latin typeface="+mj-lt"/>
                        </a:rPr>
                        <a:t>All Patients </a:t>
                      </a:r>
                    </a:p>
                  </a:txBody>
                  <a:tcPr marL="113157" marR="113157"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t"/>
                      <a:r>
                        <a:rPr lang="en-US" sz="1200" b="1" i="0" u="none" strike="noStrike">
                          <a:effectLst/>
                          <a:latin typeface="+mj-lt"/>
                        </a:rPr>
                        <a:t>Internal Medicine Patients  </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t"/>
                      <a:endParaRPr lang="en-US" sz="1200" b="0" i="0" u="none" strike="noStrike">
                        <a:effectLst/>
                        <a:latin typeface="Arial" panose="020B0604020202020204" pitchFamily="34" charset="0"/>
                      </a:endParaRPr>
                    </a:p>
                  </a:txBody>
                  <a:tcPr marL="13947" marR="13947"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5014227"/>
                  </a:ext>
                </a:extLst>
              </a:tr>
              <a:tr h="174186">
                <a:tc vMerge="1">
                  <a:txBody>
                    <a:bodyPr/>
                    <a:lstStyle/>
                    <a:p>
                      <a:pPr algn="ctr" fontAlgn="t"/>
                      <a:endParaRPr lang="en-US" sz="1200" b="0" i="0" u="none" strike="noStrike">
                        <a:effectLst/>
                        <a:latin typeface="Arial" panose="020B0604020202020204" pitchFamily="34" charset="0"/>
                      </a:endParaRPr>
                    </a:p>
                  </a:txBody>
                  <a:tcPr marL="13947" marR="13947"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effectLst/>
                          <a:latin typeface="+mj-lt"/>
                        </a:rPr>
                        <a:t>No. of Patients </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200" b="1" i="0" u="none" strike="noStrike" dirty="0" smtClean="0">
                          <a:effectLst/>
                          <a:latin typeface="+mj-lt"/>
                        </a:rPr>
                        <a:t>%</a:t>
                      </a:r>
                      <a:endParaRPr lang="en-US" sz="1200" b="1" i="0" u="none" strike="noStrike" dirty="0">
                        <a:effectLst/>
                        <a:latin typeface="+mj-lt"/>
                      </a:endParaRP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200" b="1" i="0" u="none" strike="noStrike" dirty="0">
                          <a:effectLst/>
                          <a:latin typeface="+mj-lt"/>
                        </a:rPr>
                        <a:t>No. of Patients </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200" b="1" i="0" u="none" strike="noStrike" dirty="0" smtClean="0">
                          <a:effectLst/>
                          <a:latin typeface="+mj-lt"/>
                        </a:rPr>
                        <a:t>%</a:t>
                      </a:r>
                      <a:endParaRPr lang="en-US" sz="1200" b="1" i="0" u="none" strike="noStrike" dirty="0">
                        <a:effectLst/>
                        <a:latin typeface="+mj-lt"/>
                      </a:endParaRP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552742623"/>
                  </a:ext>
                </a:extLst>
              </a:tr>
              <a:tr h="174186">
                <a:tc>
                  <a:txBody>
                    <a:bodyPr/>
                    <a:lstStyle/>
                    <a:p>
                      <a:pPr algn="l" fontAlgn="b"/>
                      <a:r>
                        <a:rPr lang="en-US" sz="1200" b="1" i="0" u="none" strike="noStrike" dirty="0">
                          <a:effectLst/>
                          <a:latin typeface="+mj-lt"/>
                        </a:rPr>
                        <a:t>&lt; 24 Hours </a:t>
                      </a:r>
                    </a:p>
                  </a:txBody>
                  <a:tcPr marL="15690" marR="1569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200" b="0" i="0" u="none" strike="noStrike" dirty="0">
                          <a:effectLst/>
                          <a:latin typeface="+mj-lt"/>
                        </a:rPr>
                        <a:t>15347</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mj-lt"/>
                        </a:rPr>
                        <a:t>18%</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mj-lt"/>
                        </a:rPr>
                        <a:t>4058</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mj-lt"/>
                        </a:rPr>
                        <a:t>12%</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3372380"/>
                  </a:ext>
                </a:extLst>
              </a:tr>
              <a:tr h="174186">
                <a:tc>
                  <a:txBody>
                    <a:bodyPr/>
                    <a:lstStyle/>
                    <a:p>
                      <a:pPr algn="l" fontAlgn="b"/>
                      <a:r>
                        <a:rPr lang="en-US" sz="1200" b="1" i="0" u="none" strike="noStrike" dirty="0">
                          <a:effectLst/>
                          <a:latin typeface="+mj-lt"/>
                        </a:rPr>
                        <a:t>&lt; 8 Hours </a:t>
                      </a:r>
                    </a:p>
                  </a:txBody>
                  <a:tcPr marL="15690" marR="1569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200" b="0" i="0" u="none" strike="noStrike" dirty="0">
                          <a:effectLst/>
                          <a:latin typeface="+mj-lt"/>
                        </a:rPr>
                        <a:t>12286</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mj-lt"/>
                        </a:rPr>
                        <a:t>14%</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mj-lt"/>
                        </a:rPr>
                        <a:t>2645</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mj-lt"/>
                        </a:rPr>
                        <a:t>8%</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86500857"/>
                  </a:ext>
                </a:extLst>
              </a:tr>
              <a:tr h="174186">
                <a:tc>
                  <a:txBody>
                    <a:bodyPr/>
                    <a:lstStyle/>
                    <a:p>
                      <a:pPr algn="l" fontAlgn="b"/>
                      <a:r>
                        <a:rPr lang="en-US" sz="1200" b="1" i="0" u="none" strike="noStrike">
                          <a:effectLst/>
                          <a:latin typeface="+mj-lt"/>
                        </a:rPr>
                        <a:t>&lt; 1 Hour </a:t>
                      </a:r>
                    </a:p>
                  </a:txBody>
                  <a:tcPr marL="15690" marR="1569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200" b="0" i="0" u="none" strike="noStrike" dirty="0">
                          <a:effectLst/>
                          <a:latin typeface="+mj-lt"/>
                        </a:rPr>
                        <a:t>4386</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mj-lt"/>
                        </a:rPr>
                        <a:t>5%</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mj-lt"/>
                        </a:rPr>
                        <a:t>718</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mj-lt"/>
                        </a:rPr>
                        <a:t>2%</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7701834"/>
                  </a:ext>
                </a:extLst>
              </a:tr>
              <a:tr h="0">
                <a:tc>
                  <a:txBody>
                    <a:bodyPr/>
                    <a:lstStyle/>
                    <a:p>
                      <a:pPr algn="l" fontAlgn="b"/>
                      <a:r>
                        <a:rPr lang="en-US" sz="1200" b="1" i="0" u="none" strike="noStrike">
                          <a:effectLst/>
                          <a:latin typeface="+mj-lt"/>
                        </a:rPr>
                        <a:t>&gt;24 hours</a:t>
                      </a:r>
                    </a:p>
                  </a:txBody>
                  <a:tcPr marL="15690" marR="1569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200" b="0" i="0" u="none" strike="noStrike">
                          <a:effectLst/>
                          <a:latin typeface="+mj-lt"/>
                        </a:rPr>
                        <a:t>54511</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mj-lt"/>
                        </a:rPr>
                        <a:t>63%</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mj-lt"/>
                        </a:rPr>
                        <a:t>27637</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mj-lt"/>
                        </a:rPr>
                        <a:t>79%</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57687374"/>
                  </a:ext>
                </a:extLst>
              </a:tr>
              <a:tr h="174186">
                <a:tc>
                  <a:txBody>
                    <a:bodyPr/>
                    <a:lstStyle/>
                    <a:p>
                      <a:pPr algn="l" fontAlgn="b"/>
                      <a:r>
                        <a:rPr lang="en-US" sz="1200" b="1" i="0" u="none" strike="noStrike">
                          <a:effectLst/>
                          <a:latin typeface="+mj-lt"/>
                        </a:rPr>
                        <a:t>Total</a:t>
                      </a:r>
                    </a:p>
                  </a:txBody>
                  <a:tcPr marL="15690" marR="1569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200" b="0" i="0" u="none" strike="noStrike">
                          <a:effectLst/>
                          <a:latin typeface="+mj-lt"/>
                        </a:rPr>
                        <a:t>86530</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mj-lt"/>
                        </a:rPr>
                        <a:t>100%</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mj-lt"/>
                        </a:rPr>
                        <a:t>35058</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mj-lt"/>
                        </a:rPr>
                        <a:t>100%</a:t>
                      </a:r>
                    </a:p>
                  </a:txBody>
                  <a:tcPr marL="15690" marR="1569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3943808"/>
                  </a:ext>
                </a:extLst>
              </a:tr>
            </a:tbl>
          </a:graphicData>
        </a:graphic>
      </p:graphicFrame>
      <p:pic>
        <p:nvPicPr>
          <p:cNvPr id="8" name="Content Placeholder 12">
            <a:extLst>
              <a:ext uri="{FF2B5EF4-FFF2-40B4-BE49-F238E27FC236}">
                <a16:creationId xmlns="" xmlns:a16="http://schemas.microsoft.com/office/drawing/2014/main" id="{F168499E-C3EA-47AC-8483-96BE56F044C5}"/>
              </a:ext>
            </a:extLst>
          </p:cNvPr>
          <p:cNvPicPr>
            <a:picLocks noGrp="1" noChangeAspect="1"/>
          </p:cNvPicPr>
          <p:nvPr>
            <p:ph sz="quarter" idx="4294967295"/>
          </p:nvPr>
        </p:nvPicPr>
        <p:blipFill>
          <a:blip r:embed="rId3" cstate="print"/>
          <a:stretch>
            <a:fillRect/>
          </a:stretch>
        </p:blipFill>
        <p:spPr>
          <a:xfrm>
            <a:off x="5431532" y="2132856"/>
            <a:ext cx="4792850" cy="403244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399381" y="548680"/>
            <a:ext cx="7488238" cy="864096"/>
          </a:xfrm>
          <a:prstGeom prst="rect">
            <a:avLst/>
          </a:prstGeom>
          <a:noFill/>
          <a:ln>
            <a:miter lim="800000"/>
            <a:headEnd/>
            <a:tailEnd/>
          </a:ln>
        </p:spPr>
        <p:txBody>
          <a:bodyPr/>
          <a:lstStyle/>
          <a:p>
            <a:pPr lvl="0" algn="ctr" eaLnBrk="0" hangingPunct="0"/>
            <a:endParaRPr kumimoji="0" lang="fr-BE" sz="3600" i="0" u="none" strike="noStrike" kern="0" cap="none" spc="0" normalizeH="0" baseline="0" noProof="0" dirty="0" smtClean="0">
              <a:ln>
                <a:noFill/>
              </a:ln>
              <a:solidFill>
                <a:srgbClr val="088292"/>
              </a:solidFill>
              <a:effectLst/>
              <a:uLnTx/>
              <a:uFillTx/>
              <a:latin typeface="Calibri" pitchFamily="34" charset="0"/>
              <a:ea typeface="+mj-ea"/>
              <a:cs typeface="Calibri" pitchFamily="34" charset="0"/>
            </a:endParaRPr>
          </a:p>
        </p:txBody>
      </p:sp>
      <p:grpSp>
        <p:nvGrpSpPr>
          <p:cNvPr id="4" name="Group 17">
            <a:extLst>
              <a:ext uri="{FF2B5EF4-FFF2-40B4-BE49-F238E27FC236}">
                <a16:creationId xmlns="" xmlns:a16="http://schemas.microsoft.com/office/drawing/2014/main" id="{337F739C-C001-4E1F-A5A9-1BDA6A6CC74E}"/>
              </a:ext>
            </a:extLst>
          </p:cNvPr>
          <p:cNvGrpSpPr/>
          <p:nvPr/>
        </p:nvGrpSpPr>
        <p:grpSpPr>
          <a:xfrm>
            <a:off x="4748798" y="1045023"/>
            <a:ext cx="5423453" cy="5786847"/>
            <a:chOff x="4487091" y="631367"/>
            <a:chExt cx="3984171" cy="4340135"/>
          </a:xfrm>
          <a:solidFill>
            <a:srgbClr val="56E1F4"/>
          </a:solidFill>
        </p:grpSpPr>
        <p:sp>
          <p:nvSpPr>
            <p:cNvPr id="5" name="Rectangle 4">
              <a:extLst>
                <a:ext uri="{FF2B5EF4-FFF2-40B4-BE49-F238E27FC236}">
                  <a16:creationId xmlns="" xmlns:a16="http://schemas.microsoft.com/office/drawing/2014/main" id="{32952D52-0A14-499D-BECD-81317AD5C627}"/>
                </a:ext>
              </a:extLst>
            </p:cNvPr>
            <p:cNvSpPr/>
            <p:nvPr/>
          </p:nvSpPr>
          <p:spPr>
            <a:xfrm>
              <a:off x="4487091" y="631367"/>
              <a:ext cx="3984171" cy="4340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auto">
                <a:spcBef>
                  <a:spcPts val="0"/>
                </a:spcBef>
                <a:spcAft>
                  <a:spcPts val="0"/>
                </a:spcAft>
                <a:defRPr/>
              </a:pPr>
              <a:endParaRPr lang="en-US" sz="2200" u="none" dirty="0">
                <a:solidFill>
                  <a:prstClr val="white"/>
                </a:solidFill>
                <a:latin typeface="Calibri"/>
              </a:endParaRPr>
            </a:p>
          </p:txBody>
        </p:sp>
        <p:sp>
          <p:nvSpPr>
            <p:cNvPr id="6" name="Rectangle 5">
              <a:extLst>
                <a:ext uri="{FF2B5EF4-FFF2-40B4-BE49-F238E27FC236}">
                  <a16:creationId xmlns="" xmlns:a16="http://schemas.microsoft.com/office/drawing/2014/main" id="{18B870F6-3817-4E47-8E9B-ECBD6E8410FA}"/>
                </a:ext>
              </a:extLst>
            </p:cNvPr>
            <p:cNvSpPr/>
            <p:nvPr/>
          </p:nvSpPr>
          <p:spPr>
            <a:xfrm>
              <a:off x="4578531" y="1123206"/>
              <a:ext cx="3716383" cy="346249"/>
            </a:xfrm>
            <a:prstGeom prst="rect">
              <a:avLst/>
            </a:prstGeom>
            <a:grpFill/>
          </p:spPr>
          <p:txBody>
            <a:bodyPr wrap="square">
              <a:spAutoFit/>
            </a:bodyPr>
            <a:lstStyle/>
            <a:p>
              <a:pPr algn="ctr" defTabSz="1097280" fontAlgn="auto">
                <a:spcBef>
                  <a:spcPts val="0"/>
                </a:spcBef>
                <a:spcAft>
                  <a:spcPts val="0"/>
                </a:spcAft>
                <a:defRPr/>
              </a:pPr>
              <a:r>
                <a:rPr lang="en-US" sz="2400" b="1" u="none" dirty="0">
                  <a:solidFill>
                    <a:srgbClr val="088292"/>
                  </a:solidFill>
                  <a:latin typeface="Calibri"/>
                  <a:cs typeface="+mn-cs"/>
                  <a:sym typeface="Wingdings" panose="05000000000000000000" pitchFamily="2" charset="2"/>
                </a:rPr>
                <a:t>Audit Trail </a:t>
              </a:r>
            </a:p>
          </p:txBody>
        </p:sp>
      </p:grpSp>
      <p:grpSp>
        <p:nvGrpSpPr>
          <p:cNvPr id="7" name="Group 15">
            <a:extLst>
              <a:ext uri="{FF2B5EF4-FFF2-40B4-BE49-F238E27FC236}">
                <a16:creationId xmlns="" xmlns:a16="http://schemas.microsoft.com/office/drawing/2014/main" id="{1309793F-A930-4DB7-9ECB-0F652ED86341}"/>
              </a:ext>
            </a:extLst>
          </p:cNvPr>
          <p:cNvGrpSpPr/>
          <p:nvPr/>
        </p:nvGrpSpPr>
        <p:grpSpPr>
          <a:xfrm>
            <a:off x="102871" y="1071154"/>
            <a:ext cx="4482192" cy="5786847"/>
            <a:chOff x="91440" y="803365"/>
            <a:chExt cx="3984171" cy="4340135"/>
          </a:xfrm>
          <a:solidFill>
            <a:srgbClr val="92D050"/>
          </a:solidFill>
        </p:grpSpPr>
        <p:sp>
          <p:nvSpPr>
            <p:cNvPr id="8" name="Rectangle 7">
              <a:extLst>
                <a:ext uri="{FF2B5EF4-FFF2-40B4-BE49-F238E27FC236}">
                  <a16:creationId xmlns="" xmlns:a16="http://schemas.microsoft.com/office/drawing/2014/main" id="{C7FCE920-1FCF-4182-92A8-E40C96A4E568}"/>
                </a:ext>
              </a:extLst>
            </p:cNvPr>
            <p:cNvSpPr/>
            <p:nvPr/>
          </p:nvSpPr>
          <p:spPr>
            <a:xfrm>
              <a:off x="91440" y="803365"/>
              <a:ext cx="3984171" cy="4340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auto">
                <a:spcBef>
                  <a:spcPts val="0"/>
                </a:spcBef>
                <a:spcAft>
                  <a:spcPts val="0"/>
                </a:spcAft>
                <a:defRPr/>
              </a:pPr>
              <a:endParaRPr lang="en-US" sz="2200" u="none" dirty="0">
                <a:solidFill>
                  <a:prstClr val="white"/>
                </a:solidFill>
                <a:latin typeface="Calibri"/>
              </a:endParaRPr>
            </a:p>
          </p:txBody>
        </p:sp>
        <p:sp>
          <p:nvSpPr>
            <p:cNvPr id="9" name="Rectangle 8">
              <a:extLst>
                <a:ext uri="{FF2B5EF4-FFF2-40B4-BE49-F238E27FC236}">
                  <a16:creationId xmlns="" xmlns:a16="http://schemas.microsoft.com/office/drawing/2014/main" id="{DB47B499-6B51-48A7-AD95-0EDE62D122B6}"/>
                </a:ext>
              </a:extLst>
            </p:cNvPr>
            <p:cNvSpPr/>
            <p:nvPr/>
          </p:nvSpPr>
          <p:spPr>
            <a:xfrm>
              <a:off x="195943" y="1275605"/>
              <a:ext cx="3716383" cy="346249"/>
            </a:xfrm>
            <a:prstGeom prst="rect">
              <a:avLst/>
            </a:prstGeom>
            <a:grpFill/>
          </p:spPr>
          <p:txBody>
            <a:bodyPr wrap="square">
              <a:spAutoFit/>
            </a:bodyPr>
            <a:lstStyle/>
            <a:p>
              <a:pPr algn="ctr" defTabSz="1097280" fontAlgn="auto">
                <a:spcBef>
                  <a:spcPts val="0"/>
                </a:spcBef>
                <a:spcAft>
                  <a:spcPts val="0"/>
                </a:spcAft>
                <a:defRPr/>
              </a:pPr>
              <a:r>
                <a:rPr lang="en-US" sz="2400" b="1" u="none" dirty="0">
                  <a:solidFill>
                    <a:srgbClr val="088292"/>
                  </a:solidFill>
                  <a:latin typeface="Calibri"/>
                  <a:cs typeface="+mn-cs"/>
                </a:rPr>
                <a:t>Project Explorer </a:t>
              </a:r>
              <a:endParaRPr lang="en-US" sz="2400" b="1" u="none" dirty="0">
                <a:solidFill>
                  <a:srgbClr val="088292"/>
                </a:solidFill>
                <a:latin typeface="Calibri"/>
                <a:cs typeface="+mn-cs"/>
                <a:sym typeface="Wingdings" panose="05000000000000000000" pitchFamily="2" charset="2"/>
              </a:endParaRPr>
            </a:p>
          </p:txBody>
        </p:sp>
      </p:grpSp>
      <p:pic>
        <p:nvPicPr>
          <p:cNvPr id="10" name="Picture 9">
            <a:extLst>
              <a:ext uri="{FF2B5EF4-FFF2-40B4-BE49-F238E27FC236}">
                <a16:creationId xmlns="" xmlns:a16="http://schemas.microsoft.com/office/drawing/2014/main" id="{080C4BAC-6CF8-4466-87D2-B28827227F5A}"/>
              </a:ext>
            </a:extLst>
          </p:cNvPr>
          <p:cNvPicPr>
            <a:picLocks noChangeAspect="1"/>
          </p:cNvPicPr>
          <p:nvPr/>
        </p:nvPicPr>
        <p:blipFill>
          <a:blip r:embed="rId2" cstate="print"/>
          <a:stretch>
            <a:fillRect/>
          </a:stretch>
        </p:blipFill>
        <p:spPr>
          <a:xfrm>
            <a:off x="212628" y="2523523"/>
            <a:ext cx="4222659" cy="4258277"/>
          </a:xfrm>
          <a:prstGeom prst="rect">
            <a:avLst/>
          </a:prstGeom>
        </p:spPr>
      </p:pic>
      <p:sp>
        <p:nvSpPr>
          <p:cNvPr id="11" name="Title 5">
            <a:extLst>
              <a:ext uri="{FF2B5EF4-FFF2-40B4-BE49-F238E27FC236}">
                <a16:creationId xmlns="" xmlns:a16="http://schemas.microsoft.com/office/drawing/2014/main" id="{09AE6668-5119-4C3D-932D-8363BFC5572B}"/>
              </a:ext>
            </a:extLst>
          </p:cNvPr>
          <p:cNvSpPr txBox="1">
            <a:spLocks/>
          </p:cNvSpPr>
          <p:nvPr/>
        </p:nvSpPr>
        <p:spPr>
          <a:xfrm>
            <a:off x="1039044" y="260648"/>
            <a:ext cx="7992888" cy="720080"/>
          </a:xfrm>
          <a:prstGeom prst="rect">
            <a:avLst/>
          </a:prstGeom>
        </p:spPr>
        <p:txBody>
          <a:bodyPr/>
          <a:lstStyle/>
          <a:p>
            <a:pPr lvl="0" algn="ctr" eaLnBrk="0" hangingPunct="0">
              <a:defRPr/>
            </a:pPr>
            <a:r>
              <a:rPr kumimoji="0" lang="en-US" sz="3600" b="1" i="0" u="none" strike="noStrike" kern="0" cap="none" spc="0" normalizeH="0" baseline="0" noProof="0" dirty="0" smtClean="0">
                <a:ln>
                  <a:noFill/>
                </a:ln>
                <a:solidFill>
                  <a:srgbClr val="088292"/>
                </a:solidFill>
                <a:effectLst/>
                <a:uLnTx/>
                <a:uFillTx/>
                <a:latin typeface="Calibri" pitchFamily="34" charset="0"/>
                <a:ea typeface="+mj-ea"/>
                <a:cs typeface="+mj-cs"/>
              </a:rPr>
              <a:t>Traceability and transparency on rules</a:t>
            </a:r>
            <a:endParaRPr kumimoji="0" lang="en-US" sz="3600" b="1" i="0" u="none" strike="noStrike" kern="0" cap="none" spc="0" normalizeH="0" baseline="0" noProof="0" dirty="0">
              <a:ln>
                <a:noFill/>
              </a:ln>
              <a:solidFill>
                <a:srgbClr val="088292"/>
              </a:solidFill>
              <a:effectLst/>
              <a:uLnTx/>
              <a:uFillTx/>
              <a:latin typeface="Calibri" pitchFamily="34" charset="0"/>
              <a:ea typeface="+mj-ea"/>
              <a:cs typeface="+mj-cs"/>
            </a:endParaRPr>
          </a:p>
        </p:txBody>
      </p:sp>
      <p:pic>
        <p:nvPicPr>
          <p:cNvPr id="12" name="Picture 7">
            <a:extLst>
              <a:ext uri="{FF2B5EF4-FFF2-40B4-BE49-F238E27FC236}">
                <a16:creationId xmlns="" xmlns:a16="http://schemas.microsoft.com/office/drawing/2014/main" id="{6255859D-8703-44CF-B0D1-A240C9B5811A}"/>
              </a:ext>
            </a:extLst>
          </p:cNvPr>
          <p:cNvPicPr>
            <a:picLocks noChangeAspect="1"/>
          </p:cNvPicPr>
          <p:nvPr/>
        </p:nvPicPr>
        <p:blipFill>
          <a:blip r:embed="rId3" cstate="print"/>
          <a:stretch>
            <a:fillRect/>
          </a:stretch>
        </p:blipFill>
        <p:spPr>
          <a:xfrm>
            <a:off x="4868427" y="2455818"/>
            <a:ext cx="5340994" cy="4293972"/>
          </a:xfrm>
          <a:prstGeom prst="rect">
            <a:avLst/>
          </a:prstGeom>
        </p:spPr>
      </p:pic>
      <p:sp>
        <p:nvSpPr>
          <p:cNvPr id="13" name="Rectangle: Rounded Corners 8">
            <a:extLst>
              <a:ext uri="{FF2B5EF4-FFF2-40B4-BE49-F238E27FC236}">
                <a16:creationId xmlns="" xmlns:a16="http://schemas.microsoft.com/office/drawing/2014/main" id="{F22529CF-1E5A-484D-B057-008DF334E561}"/>
              </a:ext>
            </a:extLst>
          </p:cNvPr>
          <p:cNvSpPr/>
          <p:nvPr/>
        </p:nvSpPr>
        <p:spPr>
          <a:xfrm>
            <a:off x="1361878" y="2886077"/>
            <a:ext cx="3021806" cy="9239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fontAlgn="auto">
              <a:spcBef>
                <a:spcPts val="0"/>
              </a:spcBef>
              <a:spcAft>
                <a:spcPts val="0"/>
              </a:spcAft>
              <a:defRPr/>
            </a:pPr>
            <a:endParaRPr lang="en-US" sz="2200" u="none" dirty="0">
              <a:solidFill>
                <a:prstClr val="white"/>
              </a:solidFill>
              <a:latin typeface="Calibri"/>
            </a:endParaRPr>
          </a:p>
        </p:txBody>
      </p:sp>
      <p:sp>
        <p:nvSpPr>
          <p:cNvPr id="14" name="Rectangle: Rounded Corners 10">
            <a:extLst>
              <a:ext uri="{FF2B5EF4-FFF2-40B4-BE49-F238E27FC236}">
                <a16:creationId xmlns="" xmlns:a16="http://schemas.microsoft.com/office/drawing/2014/main" id="{32B50681-7DB0-4C3B-B1D8-82E3B3C11F7B}"/>
              </a:ext>
            </a:extLst>
          </p:cNvPr>
          <p:cNvSpPr/>
          <p:nvPr/>
        </p:nvSpPr>
        <p:spPr>
          <a:xfrm>
            <a:off x="1332410" y="4813302"/>
            <a:ext cx="3021806" cy="10350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fontAlgn="auto">
              <a:spcBef>
                <a:spcPts val="0"/>
              </a:spcBef>
              <a:spcAft>
                <a:spcPts val="0"/>
              </a:spcAft>
              <a:defRPr/>
            </a:pPr>
            <a:endParaRPr lang="en-US" sz="2200" u="none" dirty="0">
              <a:solidFill>
                <a:prstClr val="white"/>
              </a:solidFill>
              <a:latin typeface="Calibri"/>
            </a:endParaRPr>
          </a:p>
        </p:txBody>
      </p:sp>
      <p:sp>
        <p:nvSpPr>
          <p:cNvPr id="15" name="Rectangle: Rounded Corners 12">
            <a:extLst>
              <a:ext uri="{FF2B5EF4-FFF2-40B4-BE49-F238E27FC236}">
                <a16:creationId xmlns="" xmlns:a16="http://schemas.microsoft.com/office/drawing/2014/main" id="{646499BD-A569-4806-937C-AE51A2BBAD2E}"/>
              </a:ext>
            </a:extLst>
          </p:cNvPr>
          <p:cNvSpPr/>
          <p:nvPr/>
        </p:nvSpPr>
        <p:spPr>
          <a:xfrm>
            <a:off x="2901488" y="6533697"/>
            <a:ext cx="371217" cy="26762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fontAlgn="auto">
              <a:spcBef>
                <a:spcPts val="0"/>
              </a:spcBef>
              <a:spcAft>
                <a:spcPts val="0"/>
              </a:spcAft>
              <a:defRPr/>
            </a:pPr>
            <a:endParaRPr lang="en-US" sz="2200" u="none" dirty="0">
              <a:solidFill>
                <a:prstClr val="white"/>
              </a:solidFill>
              <a:latin typeface="Calibri"/>
            </a:endParaRPr>
          </a:p>
        </p:txBody>
      </p:sp>
      <p:sp>
        <p:nvSpPr>
          <p:cNvPr id="16" name="Rectangle: Rounded Corners 13">
            <a:extLst>
              <a:ext uri="{FF2B5EF4-FFF2-40B4-BE49-F238E27FC236}">
                <a16:creationId xmlns="" xmlns:a16="http://schemas.microsoft.com/office/drawing/2014/main" id="{FF0EC81D-834C-462E-A81B-EECE2BC27AA6}"/>
              </a:ext>
            </a:extLst>
          </p:cNvPr>
          <p:cNvSpPr/>
          <p:nvPr/>
        </p:nvSpPr>
        <p:spPr>
          <a:xfrm>
            <a:off x="4878289" y="3039293"/>
            <a:ext cx="2563714" cy="285641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fontAlgn="auto">
              <a:spcBef>
                <a:spcPts val="0"/>
              </a:spcBef>
              <a:spcAft>
                <a:spcPts val="0"/>
              </a:spcAft>
              <a:defRPr/>
            </a:pPr>
            <a:endParaRPr lang="en-US" sz="2200" u="none" dirty="0">
              <a:solidFill>
                <a:prstClr val="white"/>
              </a:solidFill>
              <a:latin typeface="Calibri"/>
            </a:endParaRPr>
          </a:p>
        </p:txBody>
      </p:sp>
      <p:sp>
        <p:nvSpPr>
          <p:cNvPr id="17" name="Rectangle: Rounded Corners 14">
            <a:extLst>
              <a:ext uri="{FF2B5EF4-FFF2-40B4-BE49-F238E27FC236}">
                <a16:creationId xmlns="" xmlns:a16="http://schemas.microsoft.com/office/drawing/2014/main" id="{EB39B916-067E-4EB2-BF45-8FCF66B8C670}"/>
              </a:ext>
            </a:extLst>
          </p:cNvPr>
          <p:cNvSpPr/>
          <p:nvPr/>
        </p:nvSpPr>
        <p:spPr>
          <a:xfrm>
            <a:off x="7532473" y="3358425"/>
            <a:ext cx="2559116" cy="107995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fontAlgn="auto">
              <a:spcBef>
                <a:spcPts val="0"/>
              </a:spcBef>
              <a:spcAft>
                <a:spcPts val="0"/>
              </a:spcAft>
              <a:defRPr/>
            </a:pPr>
            <a:endParaRPr lang="en-US" sz="2200" u="none" dirty="0">
              <a:solidFill>
                <a:prstClr val="white"/>
              </a:solidFill>
              <a:latin typeface="Calibri"/>
            </a:endParaRPr>
          </a:p>
        </p:txBody>
      </p:sp>
      <p:sp>
        <p:nvSpPr>
          <p:cNvPr id="18" name="Rectangle: Rounded Corners 16">
            <a:extLst>
              <a:ext uri="{FF2B5EF4-FFF2-40B4-BE49-F238E27FC236}">
                <a16:creationId xmlns="" xmlns:a16="http://schemas.microsoft.com/office/drawing/2014/main" id="{5763E82E-A1BB-451A-AAE3-500733BA8221}"/>
              </a:ext>
            </a:extLst>
          </p:cNvPr>
          <p:cNvSpPr/>
          <p:nvPr/>
        </p:nvSpPr>
        <p:spPr>
          <a:xfrm>
            <a:off x="9818043" y="5996747"/>
            <a:ext cx="371217" cy="26762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fontAlgn="auto">
              <a:spcBef>
                <a:spcPts val="0"/>
              </a:spcBef>
              <a:spcAft>
                <a:spcPts val="0"/>
              </a:spcAft>
              <a:defRPr/>
            </a:pPr>
            <a:endParaRPr lang="en-US" sz="2200" u="none" dirty="0">
              <a:solidFill>
                <a:prstClr val="white"/>
              </a:solidFill>
              <a:latin typeface="Calibri"/>
            </a:endParaRPr>
          </a:p>
        </p:txBody>
      </p:sp>
      <p:sp>
        <p:nvSpPr>
          <p:cNvPr id="19" name="Rectangle 18">
            <a:extLst>
              <a:ext uri="{FF2B5EF4-FFF2-40B4-BE49-F238E27FC236}">
                <a16:creationId xmlns="" xmlns:a16="http://schemas.microsoft.com/office/drawing/2014/main" id="{4B09F297-0E2F-48E9-9FC6-29DB0775C628}"/>
              </a:ext>
            </a:extLst>
          </p:cNvPr>
          <p:cNvSpPr/>
          <p:nvPr/>
        </p:nvSpPr>
        <p:spPr>
          <a:xfrm>
            <a:off x="4920750" y="2323848"/>
            <a:ext cx="5143500" cy="372410"/>
          </a:xfrm>
          <a:prstGeom prst="rect">
            <a:avLst/>
          </a:prstGeom>
        </p:spPr>
        <p:txBody>
          <a:bodyPr wrap="square" lIns="109728" tIns="54864" rIns="109728" bIns="54864">
            <a:spAutoFit/>
          </a:bodyPr>
          <a:lstStyle/>
          <a:p>
            <a:pPr defTabSz="1097280" fontAlgn="auto">
              <a:spcBef>
                <a:spcPts val="0"/>
              </a:spcBef>
              <a:spcAft>
                <a:spcPts val="0"/>
              </a:spcAft>
              <a:defRPr/>
            </a:pPr>
            <a:endParaRPr lang="en-US" sz="1700" u="none" dirty="0">
              <a:solidFill>
                <a:srgbClr val="000000"/>
              </a:solidFill>
              <a:latin typeface="Calibri"/>
              <a:cs typeface="+mn-cs"/>
              <a:sym typeface="Wingdings" panose="05000000000000000000" pitchFamily="2" charset="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399381" y="548680"/>
            <a:ext cx="7488238" cy="864096"/>
          </a:xfrm>
          <a:prstGeom prst="rect">
            <a:avLst/>
          </a:prstGeom>
          <a:noFill/>
          <a:ln>
            <a:miter lim="800000"/>
            <a:headEnd/>
            <a:tailEnd/>
          </a:ln>
        </p:spPr>
        <p:txBody>
          <a:bodyPr/>
          <a:lstStyle/>
          <a:p>
            <a:pPr lvl="0" algn="ctr" eaLnBrk="0" hangingPunct="0"/>
            <a:endParaRPr kumimoji="0" lang="fr-BE" sz="3600" i="0" u="none" strike="noStrike" kern="0" cap="none" spc="0" normalizeH="0" baseline="0" noProof="0" dirty="0" smtClean="0">
              <a:ln>
                <a:noFill/>
              </a:ln>
              <a:solidFill>
                <a:srgbClr val="088292"/>
              </a:solidFill>
              <a:effectLst/>
              <a:uLnTx/>
              <a:uFillTx/>
              <a:latin typeface="Calibri" pitchFamily="34" charset="0"/>
              <a:ea typeface="+mj-ea"/>
              <a:cs typeface="Calibri" pitchFamily="34" charset="0"/>
            </a:endParaRPr>
          </a:p>
        </p:txBody>
      </p:sp>
      <p:sp>
        <p:nvSpPr>
          <p:cNvPr id="5" name="Title 4">
            <a:extLst>
              <a:ext uri="{FF2B5EF4-FFF2-40B4-BE49-F238E27FC236}">
                <a16:creationId xmlns="" xmlns:a16="http://schemas.microsoft.com/office/drawing/2014/main" id="{7B220EB1-3BCB-461F-95F4-516D87F01701}"/>
              </a:ext>
            </a:extLst>
          </p:cNvPr>
          <p:cNvSpPr txBox="1">
            <a:spLocks/>
          </p:cNvSpPr>
          <p:nvPr/>
        </p:nvSpPr>
        <p:spPr>
          <a:xfrm>
            <a:off x="967036" y="692696"/>
            <a:ext cx="8424936" cy="528376"/>
          </a:xfrm>
          <a:prstGeom prst="rect">
            <a:avLst/>
          </a:prstGeom>
        </p:spPr>
        <p:txBody>
          <a:bodyPr/>
          <a:lstStyle/>
          <a:p>
            <a:pPr lvl="0" algn="ctr" eaLnBrk="0" hangingPunct="0"/>
            <a:r>
              <a:rPr kumimoji="0" lang="en-US" sz="2800" b="1" i="0" u="none" strike="noStrike" kern="0" cap="none" spc="0" normalizeH="0" baseline="0" noProof="0" dirty="0" err="1" smtClean="0">
                <a:ln>
                  <a:noFill/>
                </a:ln>
                <a:solidFill>
                  <a:srgbClr val="088292"/>
                </a:solidFill>
                <a:effectLst/>
                <a:uLnTx/>
                <a:uFillTx/>
                <a:ea typeface="Verdana" pitchFamily="34" charset="0"/>
                <a:cs typeface="Verdana" pitchFamily="34" charset="0"/>
              </a:rPr>
              <a:t>ALinIQ</a:t>
            </a:r>
            <a:r>
              <a:rPr kumimoji="0" lang="en-US" sz="2800" b="1" i="0" u="none" strike="noStrike" kern="0" cap="none" spc="0" normalizeH="0" baseline="0" noProof="0" dirty="0" smtClean="0">
                <a:ln>
                  <a:noFill/>
                </a:ln>
                <a:solidFill>
                  <a:srgbClr val="088292"/>
                </a:solidFill>
                <a:effectLst/>
                <a:uLnTx/>
                <a:uFillTx/>
                <a:ea typeface="Verdana" pitchFamily="34" charset="0"/>
                <a:cs typeface="Verdana" pitchFamily="34" charset="0"/>
              </a:rPr>
              <a:t> CDS BENEFITS IN CHU LIEGE </a:t>
            </a:r>
            <a:endParaRPr kumimoji="0" lang="en-US" sz="2800" b="1" i="0" u="none" strike="noStrike" kern="0" cap="none" spc="0" normalizeH="0" baseline="0" noProof="0" dirty="0">
              <a:ln>
                <a:noFill/>
              </a:ln>
              <a:solidFill>
                <a:srgbClr val="088292"/>
              </a:solidFill>
              <a:effectLst/>
              <a:uLnTx/>
              <a:uFillTx/>
              <a:ea typeface="Verdana" pitchFamily="34" charset="0"/>
              <a:cs typeface="Verdana" pitchFamily="34" charset="0"/>
            </a:endParaRPr>
          </a:p>
        </p:txBody>
      </p:sp>
      <p:sp>
        <p:nvSpPr>
          <p:cNvPr id="8" name="Rectangle 7"/>
          <p:cNvSpPr/>
          <p:nvPr/>
        </p:nvSpPr>
        <p:spPr>
          <a:xfrm>
            <a:off x="1039044" y="3729806"/>
            <a:ext cx="8568952" cy="1231106"/>
          </a:xfrm>
          <a:prstGeom prst="rect">
            <a:avLst/>
          </a:prstGeom>
        </p:spPr>
        <p:txBody>
          <a:bodyPr wrap="square">
            <a:spAutoFit/>
          </a:bodyPr>
          <a:lstStyle/>
          <a:p>
            <a:r>
              <a:rPr lang="en-US" sz="2400" b="1" u="none" dirty="0" smtClean="0">
                <a:solidFill>
                  <a:srgbClr val="009CDE"/>
                </a:solidFill>
                <a:latin typeface="Georgia"/>
              </a:rPr>
              <a:t>Strategic</a:t>
            </a:r>
            <a:r>
              <a:rPr lang="en-US" sz="2000" b="1" u="none" dirty="0" smtClean="0">
                <a:solidFill>
                  <a:srgbClr val="009CDE"/>
                </a:solidFill>
                <a:latin typeface="Georgia"/>
              </a:rPr>
              <a:t> </a:t>
            </a:r>
          </a:p>
          <a:p>
            <a:pPr marL="285750" indent="-285750">
              <a:buFont typeface="Arial" panose="020B0604020202020204" pitchFamily="34" charset="0"/>
              <a:buChar char="•"/>
            </a:pPr>
            <a:r>
              <a:rPr lang="en-US" b="1" u="none" dirty="0" smtClean="0"/>
              <a:t>​</a:t>
            </a:r>
            <a:r>
              <a:rPr lang="en-US" sz="1600" u="none" dirty="0" smtClean="0"/>
              <a:t>Reinforce the service offered to doctors and patients</a:t>
            </a:r>
          </a:p>
          <a:p>
            <a:pPr marL="285750" indent="-285750">
              <a:buFont typeface="Arial" panose="020B0604020202020204" pitchFamily="34" charset="0"/>
              <a:buChar char="•"/>
            </a:pPr>
            <a:r>
              <a:rPr lang="en-US" sz="1600" u="none" dirty="0" smtClean="0"/>
              <a:t>Fully integrated with all Institutional Information Systems </a:t>
            </a:r>
          </a:p>
          <a:p>
            <a:pPr marL="285750" indent="-285750">
              <a:buFont typeface="Arial" panose="020B0604020202020204" pitchFamily="34" charset="0"/>
              <a:buChar char="•"/>
            </a:pPr>
            <a:r>
              <a:rPr lang="fr-BE" sz="1600" u="none" dirty="0" err="1" smtClean="0"/>
              <a:t>Increase</a:t>
            </a:r>
            <a:r>
              <a:rPr lang="fr-BE" sz="1600" u="none" dirty="0" smtClean="0"/>
              <a:t> </a:t>
            </a:r>
            <a:r>
              <a:rPr lang="fr-BE" sz="1600" u="none" dirty="0" err="1" smtClean="0"/>
              <a:t>traceability</a:t>
            </a:r>
            <a:r>
              <a:rPr lang="fr-BE" sz="1600" u="none" dirty="0" smtClean="0"/>
              <a:t> and </a:t>
            </a:r>
            <a:r>
              <a:rPr lang="fr-BE" sz="1600" u="none" dirty="0" err="1" smtClean="0"/>
              <a:t>transparency</a:t>
            </a:r>
            <a:r>
              <a:rPr lang="fr-BE" sz="1600" u="none" dirty="0" smtClean="0"/>
              <a:t> </a:t>
            </a:r>
            <a:r>
              <a:rPr lang="en-US" sz="1600" u="none" dirty="0" smtClean="0"/>
              <a:t>on rules and interpretive comments ​</a:t>
            </a:r>
            <a:endParaRPr lang="en-US" sz="1600" u="none" dirty="0"/>
          </a:p>
        </p:txBody>
      </p:sp>
      <p:sp>
        <p:nvSpPr>
          <p:cNvPr id="9" name="Rectangle 8"/>
          <p:cNvSpPr/>
          <p:nvPr/>
        </p:nvSpPr>
        <p:spPr>
          <a:xfrm>
            <a:off x="1039044" y="1715904"/>
            <a:ext cx="8959924" cy="1692771"/>
          </a:xfrm>
          <a:prstGeom prst="rect">
            <a:avLst/>
          </a:prstGeom>
        </p:spPr>
        <p:txBody>
          <a:bodyPr wrap="square">
            <a:spAutoFit/>
          </a:bodyPr>
          <a:lstStyle/>
          <a:p>
            <a:pPr defTabSz="685800">
              <a:defRPr/>
            </a:pPr>
            <a:r>
              <a:rPr lang="en-US" sz="2400" b="1" u="none" dirty="0" smtClean="0">
                <a:solidFill>
                  <a:srgbClr val="009CDE"/>
                </a:solidFill>
                <a:latin typeface="Georgia"/>
              </a:rPr>
              <a:t>Quality </a:t>
            </a:r>
          </a:p>
          <a:p>
            <a:pPr marL="285750" indent="-285750">
              <a:buFont typeface="Arial" panose="020B0604020202020204" pitchFamily="34" charset="0"/>
              <a:buChar char="•"/>
            </a:pPr>
            <a:r>
              <a:rPr lang="en-US" sz="1600" u="none" dirty="0" smtClean="0"/>
              <a:t>Harmonize biological validation methods and auto-validation.​</a:t>
            </a:r>
          </a:p>
          <a:p>
            <a:pPr marL="285750" indent="-285750">
              <a:buFont typeface="Arial" panose="020B0604020202020204" pitchFamily="34" charset="0"/>
              <a:buChar char="•"/>
            </a:pPr>
            <a:r>
              <a:rPr lang="en-US" sz="1600" u="none" dirty="0" smtClean="0"/>
              <a:t>​Improve communication workflow between stakeholders involved in patients diagnose.​</a:t>
            </a:r>
          </a:p>
          <a:p>
            <a:pPr marL="285750" indent="-285750">
              <a:buFont typeface="Arial" panose="020B0604020202020204" pitchFamily="34" charset="0"/>
              <a:buChar char="•"/>
            </a:pPr>
            <a:r>
              <a:rPr lang="en-US" sz="1600" u="none" dirty="0" smtClean="0"/>
              <a:t>Optimize identification of critical and chronic patients, impacting patient management and outcomes.​</a:t>
            </a:r>
            <a:endParaRPr lang="en-US" u="none" dirty="0" smtClean="0"/>
          </a:p>
        </p:txBody>
      </p:sp>
      <p:sp>
        <p:nvSpPr>
          <p:cNvPr id="10" name="Rectangle 9"/>
          <p:cNvSpPr/>
          <p:nvPr/>
        </p:nvSpPr>
        <p:spPr>
          <a:xfrm>
            <a:off x="1039044" y="5272752"/>
            <a:ext cx="8928992" cy="1200329"/>
          </a:xfrm>
          <a:prstGeom prst="rect">
            <a:avLst/>
          </a:prstGeom>
        </p:spPr>
        <p:txBody>
          <a:bodyPr wrap="square">
            <a:spAutoFit/>
          </a:bodyPr>
          <a:lstStyle/>
          <a:p>
            <a:r>
              <a:rPr lang="en-US" sz="2400" b="1" u="none" dirty="0" smtClean="0">
                <a:solidFill>
                  <a:srgbClr val="009CDE"/>
                </a:solidFill>
                <a:latin typeface="Georgia"/>
              </a:rPr>
              <a:t>Financial </a:t>
            </a:r>
          </a:p>
          <a:p>
            <a:pPr marL="285750" indent="-285750">
              <a:buFont typeface="Arial" panose="020B0604020202020204" pitchFamily="34" charset="0"/>
              <a:buChar char="•"/>
            </a:pPr>
            <a:r>
              <a:rPr lang="en-US" sz="1600" u="none" dirty="0" smtClean="0"/>
              <a:t>Optimize the current workload required for validation</a:t>
            </a:r>
          </a:p>
          <a:p>
            <a:pPr marL="285750" indent="-285750">
              <a:buFont typeface="Arial" panose="020B0604020202020204" pitchFamily="34" charset="0"/>
              <a:buChar char="•"/>
            </a:pPr>
            <a:r>
              <a:rPr lang="en-US" sz="1600" u="none" dirty="0" smtClean="0"/>
              <a:t>Identify improper ordering behavior or over utilization</a:t>
            </a:r>
          </a:p>
          <a:p>
            <a:pPr marL="285750" indent="-285750">
              <a:buFont typeface="Arial" panose="020B0604020202020204" pitchFamily="34" charset="0"/>
              <a:buChar char="•"/>
            </a:pPr>
            <a:r>
              <a:rPr lang="en-US" sz="1600" u="none" dirty="0" smtClean="0"/>
              <a:t>Reduce costs of laboratory prescription according to available medical guidelines</a:t>
            </a:r>
            <a:endParaRPr lang="en-US" sz="2000" b="1" u="none" dirty="0">
              <a:solidFill>
                <a:srgbClr val="009CDE"/>
              </a:solidFill>
              <a:latin typeface="Georgia"/>
            </a:endParaRPr>
          </a:p>
        </p:txBody>
      </p:sp>
      <p:pic>
        <p:nvPicPr>
          <p:cNvPr id="11" name="Picture 20">
            <a:extLst>
              <a:ext uri="{FF2B5EF4-FFF2-40B4-BE49-F238E27FC236}">
                <a16:creationId xmlns="" xmlns:a16="http://schemas.microsoft.com/office/drawing/2014/main" id="{706B25A5-F435-4459-A854-DAC1E81F58B6}"/>
              </a:ext>
            </a:extLst>
          </p:cNvPr>
          <p:cNvPicPr>
            <a:picLocks noChangeAspect="1"/>
          </p:cNvPicPr>
          <p:nvPr/>
        </p:nvPicPr>
        <p:blipFill>
          <a:blip r:embed="rId2" cstate="print"/>
          <a:stretch>
            <a:fillRect/>
          </a:stretch>
        </p:blipFill>
        <p:spPr>
          <a:xfrm>
            <a:off x="373702" y="4228006"/>
            <a:ext cx="665342" cy="569146"/>
          </a:xfrm>
          <a:prstGeom prst="rect">
            <a:avLst/>
          </a:prstGeom>
        </p:spPr>
      </p:pic>
      <p:pic>
        <p:nvPicPr>
          <p:cNvPr id="12" name="Picture 21">
            <a:extLst>
              <a:ext uri="{FF2B5EF4-FFF2-40B4-BE49-F238E27FC236}">
                <a16:creationId xmlns="" xmlns:a16="http://schemas.microsoft.com/office/drawing/2014/main" id="{DB68F429-A240-48AF-9882-C5B3FAEE0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79" y="2348880"/>
            <a:ext cx="537057" cy="576064"/>
          </a:xfrm>
          <a:prstGeom prst="rect">
            <a:avLst/>
          </a:prstGeom>
        </p:spPr>
      </p:pic>
      <p:pic>
        <p:nvPicPr>
          <p:cNvPr id="13" name="Picture 22">
            <a:extLst>
              <a:ext uri="{FF2B5EF4-FFF2-40B4-BE49-F238E27FC236}">
                <a16:creationId xmlns="" xmlns:a16="http://schemas.microsoft.com/office/drawing/2014/main" id="{5BDF7400-AD2A-4016-BD7E-76BD2160A978}"/>
              </a:ext>
            </a:extLst>
          </p:cNvPr>
          <p:cNvPicPr>
            <a:picLocks noChangeAspect="1"/>
          </p:cNvPicPr>
          <p:nvPr/>
        </p:nvPicPr>
        <p:blipFill>
          <a:blip r:embed="rId4" cstate="print"/>
          <a:stretch>
            <a:fillRect/>
          </a:stretch>
        </p:blipFill>
        <p:spPr>
          <a:xfrm>
            <a:off x="462980" y="5675896"/>
            <a:ext cx="504056" cy="5614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399381" y="548680"/>
            <a:ext cx="7488238" cy="864096"/>
          </a:xfrm>
          <a:prstGeom prst="rect">
            <a:avLst/>
          </a:prstGeom>
          <a:noFill/>
          <a:ln>
            <a:miter lim="800000"/>
            <a:headEnd/>
            <a:tailEnd/>
          </a:ln>
        </p:spPr>
        <p:txBody>
          <a:bodyPr/>
          <a:lstStyle/>
          <a:p>
            <a:pPr lvl="0" algn="ctr" eaLnBrk="0" hangingPunct="0"/>
            <a:endParaRPr kumimoji="0" lang="fr-BE" sz="3600" i="0" u="none" strike="noStrike" kern="0" cap="none" spc="0" normalizeH="0" baseline="0" noProof="0" dirty="0" smtClean="0">
              <a:ln>
                <a:noFill/>
              </a:ln>
              <a:solidFill>
                <a:srgbClr val="088292"/>
              </a:solidFill>
              <a:effectLst/>
              <a:uLnTx/>
              <a:uFillTx/>
              <a:latin typeface="Calibri" pitchFamily="34" charset="0"/>
              <a:ea typeface="+mj-ea"/>
              <a:cs typeface="Calibri" pitchFamily="34" charset="0"/>
            </a:endParaRPr>
          </a:p>
        </p:txBody>
      </p:sp>
      <p:sp>
        <p:nvSpPr>
          <p:cNvPr id="4" name="Title 1">
            <a:extLst>
              <a:ext uri="{FF2B5EF4-FFF2-40B4-BE49-F238E27FC236}">
                <a16:creationId xmlns="" xmlns:a16="http://schemas.microsoft.com/office/drawing/2014/main" id="{F5CEFA29-9233-4569-AD94-CB2AA4409A1E}"/>
              </a:ext>
            </a:extLst>
          </p:cNvPr>
          <p:cNvSpPr txBox="1">
            <a:spLocks/>
          </p:cNvSpPr>
          <p:nvPr/>
        </p:nvSpPr>
        <p:spPr>
          <a:xfrm>
            <a:off x="390972" y="764704"/>
            <a:ext cx="9577064" cy="752475"/>
          </a:xfrm>
          <a:prstGeom prst="rect">
            <a:avLst/>
          </a:prstGeom>
        </p:spPr>
        <p:txBody>
          <a:bodyPr lIns="109728" tIns="54864" rIns="109728" bIns="54864"/>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800" b="1" i="0" u="none" strike="noStrike" kern="0" cap="none" spc="0" normalizeH="0" baseline="0" noProof="0" dirty="0" smtClean="0">
                <a:ln>
                  <a:noFill/>
                </a:ln>
                <a:solidFill>
                  <a:srgbClr val="088292"/>
                </a:solidFill>
                <a:effectLst/>
                <a:uLnTx/>
                <a:uFillTx/>
                <a:latin typeface="Calibri" pitchFamily="34" charset="0"/>
                <a:ea typeface="+mj-ea"/>
                <a:cs typeface="+mj-cs"/>
              </a:rPr>
              <a:t>Phase II </a:t>
            </a:r>
            <a:r>
              <a:rPr kumimoji="0" lang="de-DE" sz="2800" b="1" i="0" u="none" strike="noStrike" kern="0" cap="none" spc="0" normalizeH="0" baseline="0" noProof="0" dirty="0" err="1" smtClean="0">
                <a:ln>
                  <a:noFill/>
                </a:ln>
                <a:solidFill>
                  <a:srgbClr val="088292"/>
                </a:solidFill>
                <a:effectLst/>
                <a:uLnTx/>
                <a:uFillTx/>
                <a:latin typeface="Calibri" pitchFamily="34" charset="0"/>
                <a:ea typeface="+mj-ea"/>
                <a:cs typeface="+mj-cs"/>
              </a:rPr>
              <a:t>AlinIQ</a:t>
            </a:r>
            <a:r>
              <a:rPr kumimoji="0" lang="de-DE" sz="2800" b="1" i="0" u="none" strike="noStrike" kern="0" cap="none" spc="0" normalizeH="0" baseline="0" noProof="0" dirty="0" smtClean="0">
                <a:ln>
                  <a:noFill/>
                </a:ln>
                <a:solidFill>
                  <a:srgbClr val="088292"/>
                </a:solidFill>
                <a:effectLst/>
                <a:uLnTx/>
                <a:uFillTx/>
                <a:latin typeface="Calibri" pitchFamily="34" charset="0"/>
                <a:ea typeface="+mj-ea"/>
                <a:cs typeface="+mj-cs"/>
              </a:rPr>
              <a:t> CDS: Live </a:t>
            </a:r>
            <a:r>
              <a:rPr kumimoji="0" lang="de-DE" sz="2800" b="1" i="0" u="none" strike="noStrike" kern="0" cap="none" spc="0" normalizeH="0" baseline="0" noProof="0" dirty="0" err="1" smtClean="0">
                <a:ln>
                  <a:noFill/>
                </a:ln>
                <a:solidFill>
                  <a:srgbClr val="088292"/>
                </a:solidFill>
                <a:effectLst/>
                <a:uLnTx/>
                <a:uFillTx/>
                <a:latin typeface="Calibri" pitchFamily="34" charset="0"/>
                <a:ea typeface="+mj-ea"/>
                <a:cs typeface="+mj-cs"/>
              </a:rPr>
              <a:t>implementation</a:t>
            </a:r>
            <a:r>
              <a:rPr kumimoji="0" lang="de-DE" sz="2800" b="1" i="0" u="none" strike="noStrike" kern="0" cap="none" spc="0" normalizeH="0" baseline="0" noProof="0" dirty="0" smtClean="0">
                <a:ln>
                  <a:noFill/>
                </a:ln>
                <a:solidFill>
                  <a:srgbClr val="088292"/>
                </a:solidFill>
                <a:effectLst/>
                <a:uLnTx/>
                <a:uFillTx/>
                <a:latin typeface="Calibri" pitchFamily="34" charset="0"/>
                <a:ea typeface="+mj-ea"/>
                <a:cs typeface="+mj-cs"/>
              </a:rPr>
              <a:t> </a:t>
            </a:r>
            <a:r>
              <a:rPr kumimoji="0" lang="de-DE" sz="2800" b="1" i="0" u="none" strike="noStrike" kern="0" cap="none" spc="0" normalizeH="0" baseline="0" noProof="0" dirty="0" err="1" smtClean="0">
                <a:ln>
                  <a:noFill/>
                </a:ln>
                <a:solidFill>
                  <a:srgbClr val="088292"/>
                </a:solidFill>
                <a:effectLst/>
                <a:uLnTx/>
                <a:uFillTx/>
                <a:latin typeface="Calibri" pitchFamily="34" charset="0"/>
                <a:ea typeface="+mj-ea"/>
                <a:cs typeface="+mj-cs"/>
              </a:rPr>
              <a:t>and</a:t>
            </a:r>
            <a:r>
              <a:rPr kumimoji="0" lang="de-DE" sz="2800" b="1" i="0" u="none" strike="noStrike" kern="0" cap="none" spc="0" normalizeH="0" baseline="0" noProof="0" dirty="0" smtClean="0">
                <a:ln>
                  <a:noFill/>
                </a:ln>
                <a:solidFill>
                  <a:srgbClr val="088292"/>
                </a:solidFill>
                <a:effectLst/>
                <a:uLnTx/>
                <a:uFillTx/>
                <a:latin typeface="Calibri" pitchFamily="34" charset="0"/>
                <a:ea typeface="+mj-ea"/>
                <a:cs typeface="+mj-cs"/>
              </a:rPr>
              <a:t> real-time </a:t>
            </a:r>
            <a:r>
              <a:rPr kumimoji="0" lang="de-DE" sz="2800" b="1" i="0" u="none" strike="noStrike" kern="0" cap="none" spc="0" normalizeH="0" baseline="0" noProof="0" dirty="0" err="1" smtClean="0">
                <a:ln>
                  <a:noFill/>
                </a:ln>
                <a:solidFill>
                  <a:srgbClr val="088292"/>
                </a:solidFill>
                <a:effectLst/>
                <a:uLnTx/>
                <a:uFillTx/>
                <a:latin typeface="Calibri" pitchFamily="34" charset="0"/>
                <a:ea typeface="+mj-ea"/>
                <a:cs typeface="+mj-cs"/>
              </a:rPr>
              <a:t>actions</a:t>
            </a:r>
            <a:endParaRPr kumimoji="0" lang="en-US" sz="2800" b="1" i="0" u="none" strike="noStrike" kern="0" cap="none" spc="0" normalizeH="0" baseline="0" noProof="0" dirty="0">
              <a:ln>
                <a:noFill/>
              </a:ln>
              <a:solidFill>
                <a:srgbClr val="088292"/>
              </a:solidFill>
              <a:effectLst/>
              <a:uLnTx/>
              <a:uFillTx/>
              <a:latin typeface="Calibri" pitchFamily="34" charset="0"/>
              <a:ea typeface="+mj-ea"/>
              <a:cs typeface="+mj-cs"/>
            </a:endParaRPr>
          </a:p>
        </p:txBody>
      </p:sp>
      <p:sp>
        <p:nvSpPr>
          <p:cNvPr id="5" name="Content Placeholder 2">
            <a:extLst>
              <a:ext uri="{FF2B5EF4-FFF2-40B4-BE49-F238E27FC236}">
                <a16:creationId xmlns="" xmlns:a16="http://schemas.microsoft.com/office/drawing/2014/main" id="{EA7D5A07-5830-4E38-B124-B881D96A90CA}"/>
              </a:ext>
            </a:extLst>
          </p:cNvPr>
          <p:cNvSpPr txBox="1">
            <a:spLocks/>
          </p:cNvSpPr>
          <p:nvPr/>
        </p:nvSpPr>
        <p:spPr>
          <a:xfrm>
            <a:off x="344685" y="2100147"/>
            <a:ext cx="9712694" cy="3436503"/>
          </a:xfrm>
          <a:prstGeom prst="rect">
            <a:avLst/>
          </a:prstGeom>
        </p:spPr>
        <p:txBody>
          <a:bodyPr vert="horz" lIns="0" tIns="0" rIns="82296" bIns="41148" rtlCol="0">
            <a:noAutofit/>
          </a:bodyPr>
          <a:lstStyle>
            <a:lvl1pPr marL="0" indent="0" algn="l" defTabSz="1219170" rtl="0" eaLnBrk="1" latinLnBrk="0" hangingPunct="1">
              <a:lnSpc>
                <a:spcPct val="100000"/>
              </a:lnSpc>
              <a:spcBef>
                <a:spcPts val="800"/>
              </a:spcBef>
              <a:buFont typeface="Arial" panose="020B0604020202020204" pitchFamily="34" charset="0"/>
              <a:buNone/>
              <a:defRPr sz="2400" b="1" kern="1200">
                <a:solidFill>
                  <a:schemeClr val="accent5"/>
                </a:solidFill>
                <a:latin typeface="Calibri" panose="020F0502020204030204" pitchFamily="34" charset="0"/>
                <a:ea typeface="+mn-ea"/>
                <a:cs typeface="Calibri" panose="020F0502020204030204" pitchFamily="34" charset="0"/>
              </a:defRPr>
            </a:lvl1pPr>
            <a:lvl2pPr marL="226478" indent="-226478" algn="l" defTabSz="1219170" rtl="0" eaLnBrk="1" latinLnBrk="0" hangingPunct="1">
              <a:lnSpc>
                <a:spcPct val="100000"/>
              </a:lnSpc>
              <a:spcBef>
                <a:spcPts val="8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533387" indent="-228594" algn="l" defTabSz="1219170" rtl="0" eaLnBrk="1" latinLnBrk="0" hangingPunct="1">
              <a:lnSpc>
                <a:spcPct val="100000"/>
              </a:lnSpc>
              <a:spcBef>
                <a:spcPts val="800"/>
              </a:spcBef>
              <a:buFont typeface="Arial" panose="020B0604020202020204" pitchFamily="34" charset="0"/>
              <a:buChar char="–"/>
              <a:defRPr sz="2133" kern="1200">
                <a:solidFill>
                  <a:schemeClr val="tx1"/>
                </a:solidFill>
                <a:latin typeface="Georgia" panose="02040502050405020303" pitchFamily="18" charset="0"/>
                <a:ea typeface="+mn-ea"/>
                <a:cs typeface="+mn-cs"/>
              </a:defRPr>
            </a:lvl3pPr>
            <a:lvl4pPr marL="836063" indent="-226478" algn="l" defTabSz="1219170" rtl="0" eaLnBrk="1" latinLnBrk="0" hangingPunct="1">
              <a:lnSpc>
                <a:spcPct val="100000"/>
              </a:lnSpc>
              <a:spcBef>
                <a:spcPts val="800"/>
              </a:spcBef>
              <a:buFont typeface="Arial" panose="020B0604020202020204" pitchFamily="34" charset="0"/>
              <a:buChar char="•"/>
              <a:defRPr sz="1867" kern="1200">
                <a:solidFill>
                  <a:schemeClr val="tx1"/>
                </a:solidFill>
                <a:latin typeface="Georgia" panose="02040502050405020303" pitchFamily="18" charset="0"/>
                <a:ea typeface="+mn-ea"/>
                <a:cs typeface="+mn-cs"/>
              </a:defRPr>
            </a:lvl4pPr>
            <a:lvl5pPr marL="1142971" indent="-228594" algn="l" defTabSz="1219170" rtl="0" eaLnBrk="1" latinLnBrk="0" hangingPunct="1">
              <a:lnSpc>
                <a:spcPct val="100000"/>
              </a:lnSpc>
              <a:spcBef>
                <a:spcPts val="800"/>
              </a:spcBef>
              <a:buFont typeface="Arial" panose="020B0604020202020204" pitchFamily="34" charset="0"/>
              <a:buChar char="»"/>
              <a:defRPr sz="1867" kern="1200">
                <a:solidFill>
                  <a:schemeClr val="tx1"/>
                </a:solidFill>
                <a:latin typeface="Georgia" panose="02040502050405020303" pitchFamily="18"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AU" sz="2200" dirty="0"/>
          </a:p>
        </p:txBody>
      </p:sp>
      <p:sp>
        <p:nvSpPr>
          <p:cNvPr id="8" name="TextBox 49">
            <a:extLst>
              <a:ext uri="{FF2B5EF4-FFF2-40B4-BE49-F238E27FC236}">
                <a16:creationId xmlns="" xmlns:a16="http://schemas.microsoft.com/office/drawing/2014/main" id="{2895D298-1510-4E3E-8811-6133CF47EF49}"/>
              </a:ext>
            </a:extLst>
          </p:cNvPr>
          <p:cNvSpPr txBox="1"/>
          <p:nvPr/>
        </p:nvSpPr>
        <p:spPr>
          <a:xfrm>
            <a:off x="4764046" y="8462931"/>
            <a:ext cx="1697364" cy="280077"/>
          </a:xfrm>
          <a:prstGeom prst="rect">
            <a:avLst/>
          </a:prstGeom>
          <a:noFill/>
        </p:spPr>
        <p:txBody>
          <a:bodyPr wrap="square" lIns="109728" tIns="54864" rIns="109728" bIns="54864" rtlCol="0">
            <a:spAutoFit/>
          </a:bodyPr>
          <a:lstStyle/>
          <a:p>
            <a:pPr algn="ctr" defTabSz="822960">
              <a:defRPr/>
            </a:pPr>
            <a:r>
              <a:rPr lang="en-US" sz="1100" dirty="0">
                <a:solidFill>
                  <a:prstClr val="black"/>
                </a:solidFill>
                <a:latin typeface="Calibri" panose="020F0502020204030204"/>
              </a:rPr>
              <a:t>On-premise installation</a:t>
            </a:r>
          </a:p>
        </p:txBody>
      </p:sp>
      <p:sp>
        <p:nvSpPr>
          <p:cNvPr id="9" name="Rectangle 8">
            <a:extLst>
              <a:ext uri="{FF2B5EF4-FFF2-40B4-BE49-F238E27FC236}">
                <a16:creationId xmlns="" xmlns:a16="http://schemas.microsoft.com/office/drawing/2014/main" id="{15831FAF-24E4-4C5A-BAB8-9F83DBB0DBCA}"/>
              </a:ext>
            </a:extLst>
          </p:cNvPr>
          <p:cNvSpPr/>
          <p:nvPr/>
        </p:nvSpPr>
        <p:spPr>
          <a:xfrm>
            <a:off x="799799" y="2203741"/>
            <a:ext cx="2760398" cy="972574"/>
          </a:xfrm>
          <a:prstGeom prst="rect">
            <a:avLst/>
          </a:prstGeom>
        </p:spPr>
        <p:txBody>
          <a:bodyPr wrap="square" lIns="109728" tIns="54864" rIns="109728" bIns="54864">
            <a:spAutoFit/>
          </a:bodyPr>
          <a:lstStyle/>
          <a:p>
            <a:pPr lvl="0" algn="ctr"/>
            <a:r>
              <a:rPr lang="en-US" sz="1400" b="1" u="none" dirty="0">
                <a:solidFill>
                  <a:srgbClr val="002060"/>
                </a:solidFill>
                <a:latin typeface="+mj-lt"/>
              </a:rPr>
              <a:t>Integration of CDS and validation </a:t>
            </a:r>
            <a:r>
              <a:rPr lang="en-US" sz="1400" u="none" dirty="0">
                <a:solidFill>
                  <a:srgbClr val="002060"/>
                </a:solidFill>
                <a:latin typeface="+mj-lt"/>
              </a:rPr>
              <a:t>to the LIS/middleware and other data sources </a:t>
            </a:r>
            <a:endParaRPr lang="en-US" sz="1400" b="1" u="none" dirty="0">
              <a:solidFill>
                <a:srgbClr val="002060"/>
              </a:solidFill>
              <a:latin typeface="+mj-lt"/>
            </a:endParaRPr>
          </a:p>
        </p:txBody>
      </p:sp>
      <p:pic>
        <p:nvPicPr>
          <p:cNvPr id="10" name="Picture 56">
            <a:extLst>
              <a:ext uri="{FF2B5EF4-FFF2-40B4-BE49-F238E27FC236}">
                <a16:creationId xmlns="" xmlns:a16="http://schemas.microsoft.com/office/drawing/2014/main" id="{0BE91253-70E6-46A6-AF53-E8972FCD64BF}"/>
              </a:ext>
            </a:extLst>
          </p:cNvPr>
          <p:cNvPicPr>
            <a:picLocks noChangeAspect="1"/>
          </p:cNvPicPr>
          <p:nvPr/>
        </p:nvPicPr>
        <p:blipFill>
          <a:blip r:embed="rId2" cstate="print"/>
          <a:stretch>
            <a:fillRect/>
          </a:stretch>
        </p:blipFill>
        <p:spPr>
          <a:xfrm>
            <a:off x="332961" y="2547959"/>
            <a:ext cx="382242" cy="479455"/>
          </a:xfrm>
          <a:prstGeom prst="rect">
            <a:avLst/>
          </a:prstGeom>
        </p:spPr>
      </p:pic>
      <p:pic>
        <p:nvPicPr>
          <p:cNvPr id="11" name="Picture 57">
            <a:extLst>
              <a:ext uri="{FF2B5EF4-FFF2-40B4-BE49-F238E27FC236}">
                <a16:creationId xmlns="" xmlns:a16="http://schemas.microsoft.com/office/drawing/2014/main" id="{3154AACC-FC21-4346-A683-77FA432C0406}"/>
              </a:ext>
            </a:extLst>
          </p:cNvPr>
          <p:cNvPicPr>
            <a:picLocks noChangeAspect="1"/>
          </p:cNvPicPr>
          <p:nvPr/>
        </p:nvPicPr>
        <p:blipFill>
          <a:blip r:embed="rId3" cstate="print"/>
          <a:stretch>
            <a:fillRect/>
          </a:stretch>
        </p:blipFill>
        <p:spPr>
          <a:xfrm>
            <a:off x="5917312" y="2504491"/>
            <a:ext cx="384608" cy="482423"/>
          </a:xfrm>
          <a:prstGeom prst="rect">
            <a:avLst/>
          </a:prstGeom>
        </p:spPr>
      </p:pic>
      <p:pic>
        <p:nvPicPr>
          <p:cNvPr id="12" name="Picture 58">
            <a:extLst>
              <a:ext uri="{FF2B5EF4-FFF2-40B4-BE49-F238E27FC236}">
                <a16:creationId xmlns="" xmlns:a16="http://schemas.microsoft.com/office/drawing/2014/main" id="{B69C4402-A3A5-4073-9284-1604223BF572}"/>
              </a:ext>
            </a:extLst>
          </p:cNvPr>
          <p:cNvPicPr>
            <a:picLocks noChangeAspect="1"/>
          </p:cNvPicPr>
          <p:nvPr/>
        </p:nvPicPr>
        <p:blipFill>
          <a:blip r:embed="rId4" cstate="print"/>
          <a:stretch>
            <a:fillRect/>
          </a:stretch>
        </p:blipFill>
        <p:spPr>
          <a:xfrm>
            <a:off x="9247956" y="3973077"/>
            <a:ext cx="369950" cy="464035"/>
          </a:xfrm>
          <a:prstGeom prst="rect">
            <a:avLst/>
          </a:prstGeom>
        </p:spPr>
      </p:pic>
      <p:pic>
        <p:nvPicPr>
          <p:cNvPr id="13" name="Picture 59">
            <a:extLst>
              <a:ext uri="{FF2B5EF4-FFF2-40B4-BE49-F238E27FC236}">
                <a16:creationId xmlns="" xmlns:a16="http://schemas.microsoft.com/office/drawing/2014/main" id="{82CB2E27-6C5F-4A0E-9326-0FC383FBE581}"/>
              </a:ext>
            </a:extLst>
          </p:cNvPr>
          <p:cNvPicPr>
            <a:picLocks noChangeAspect="1"/>
          </p:cNvPicPr>
          <p:nvPr/>
        </p:nvPicPr>
        <p:blipFill rotWithShape="1">
          <a:blip r:embed="rId5" cstate="print">
            <a:lum bright="70000" contrast="-70000"/>
          </a:blip>
          <a:srcRect r="16010" b="80762"/>
          <a:stretch/>
        </p:blipFill>
        <p:spPr>
          <a:xfrm>
            <a:off x="3333213" y="2281272"/>
            <a:ext cx="2426276" cy="533373"/>
          </a:xfrm>
          <a:prstGeom prst="rect">
            <a:avLst/>
          </a:prstGeom>
        </p:spPr>
      </p:pic>
      <p:pic>
        <p:nvPicPr>
          <p:cNvPr id="14" name="Picture 60">
            <a:extLst>
              <a:ext uri="{FF2B5EF4-FFF2-40B4-BE49-F238E27FC236}">
                <a16:creationId xmlns="" xmlns:a16="http://schemas.microsoft.com/office/drawing/2014/main" id="{0937003B-D310-454F-9009-C6B783B72158}"/>
              </a:ext>
            </a:extLst>
          </p:cNvPr>
          <p:cNvPicPr>
            <a:picLocks noChangeAspect="1"/>
          </p:cNvPicPr>
          <p:nvPr/>
        </p:nvPicPr>
        <p:blipFill rotWithShape="1">
          <a:blip r:embed="rId5" cstate="print">
            <a:lum bright="70000" contrast="-70000"/>
          </a:blip>
          <a:srcRect r="16010" b="80762"/>
          <a:stretch/>
        </p:blipFill>
        <p:spPr>
          <a:xfrm rot="1596659">
            <a:off x="7608304" y="3080002"/>
            <a:ext cx="1875018" cy="533373"/>
          </a:xfrm>
          <a:prstGeom prst="rect">
            <a:avLst/>
          </a:prstGeom>
        </p:spPr>
      </p:pic>
      <p:grpSp>
        <p:nvGrpSpPr>
          <p:cNvPr id="15" name="Group 4"/>
          <p:cNvGrpSpPr/>
          <p:nvPr/>
        </p:nvGrpSpPr>
        <p:grpSpPr>
          <a:xfrm>
            <a:off x="348206" y="3262458"/>
            <a:ext cx="3715174" cy="1750718"/>
            <a:chOff x="163414" y="3517720"/>
            <a:chExt cx="4403169" cy="1748809"/>
          </a:xfrm>
        </p:grpSpPr>
        <p:grpSp>
          <p:nvGrpSpPr>
            <p:cNvPr id="16" name="Group 23">
              <a:extLst>
                <a:ext uri="{FF2B5EF4-FFF2-40B4-BE49-F238E27FC236}">
                  <a16:creationId xmlns="" xmlns:a16="http://schemas.microsoft.com/office/drawing/2014/main" id="{89D2E2A8-907B-4C22-AB43-A086CE537079}"/>
                </a:ext>
              </a:extLst>
            </p:cNvPr>
            <p:cNvGrpSpPr/>
            <p:nvPr/>
          </p:nvGrpSpPr>
          <p:grpSpPr>
            <a:xfrm>
              <a:off x="3118289" y="3517720"/>
              <a:ext cx="1425263" cy="803951"/>
              <a:chOff x="1177291" y="1776928"/>
              <a:chExt cx="1425263" cy="803951"/>
            </a:xfrm>
          </p:grpSpPr>
          <p:pic>
            <p:nvPicPr>
              <p:cNvPr id="26" name="Picture 24">
                <a:extLst>
                  <a:ext uri="{FF2B5EF4-FFF2-40B4-BE49-F238E27FC236}">
                    <a16:creationId xmlns="" xmlns:a16="http://schemas.microsoft.com/office/drawing/2014/main" id="{BD9E6712-25FF-454A-BE82-691426FFBB49}"/>
                  </a:ext>
                </a:extLst>
              </p:cNvPr>
              <p:cNvPicPr>
                <a:picLocks noChangeAspect="1"/>
              </p:cNvPicPr>
              <p:nvPr/>
            </p:nvPicPr>
            <p:blipFill>
              <a:blip r:embed="rId6" cstate="print"/>
              <a:stretch>
                <a:fillRect/>
              </a:stretch>
            </p:blipFill>
            <p:spPr>
              <a:xfrm>
                <a:off x="1739594" y="1776928"/>
                <a:ext cx="235891" cy="566138"/>
              </a:xfrm>
              <a:prstGeom prst="rect">
                <a:avLst/>
              </a:prstGeom>
            </p:spPr>
          </p:pic>
          <p:sp>
            <p:nvSpPr>
              <p:cNvPr id="27" name="TextBox 25">
                <a:extLst>
                  <a:ext uri="{FF2B5EF4-FFF2-40B4-BE49-F238E27FC236}">
                    <a16:creationId xmlns="" xmlns:a16="http://schemas.microsoft.com/office/drawing/2014/main" id="{FEE04D35-2DF5-4004-849D-56D5AD4518D3}"/>
                  </a:ext>
                </a:extLst>
              </p:cNvPr>
              <p:cNvSpPr txBox="1"/>
              <p:nvPr/>
            </p:nvSpPr>
            <p:spPr>
              <a:xfrm>
                <a:off x="1177291" y="2359542"/>
                <a:ext cx="1425263" cy="221337"/>
              </a:xfrm>
              <a:prstGeom prst="roundRect">
                <a:avLst/>
              </a:prstGeom>
              <a:solidFill>
                <a:srgbClr val="002060"/>
              </a:solidFill>
            </p:spPr>
            <p:txBody>
              <a:bodyPr wrap="square" lIns="0" tIns="0" rIns="0" bIns="0" rtlCol="0">
                <a:spAutoFit/>
              </a:bodyPr>
              <a:lstStyle>
                <a:defPPr>
                  <a:defRPr lang="en-US"/>
                </a:defPPr>
                <a:lvl1pPr algn="ctr">
                  <a:defRPr sz="1400" b="1">
                    <a:solidFill>
                      <a:srgbClr val="6EBF4B"/>
                    </a:solidFill>
                  </a:defRPr>
                </a:lvl1pPr>
              </a:lstStyle>
              <a:p>
                <a:pPr defTabSz="822960">
                  <a:defRPr/>
                </a:pPr>
                <a:r>
                  <a:rPr lang="en-US" sz="1300" u="none" dirty="0" err="1">
                    <a:latin typeface="Calibri" panose="020F0502020204030204"/>
                  </a:rPr>
                  <a:t>OmniPro</a:t>
                </a:r>
                <a:endParaRPr lang="en-US" sz="1300" u="none" dirty="0">
                  <a:latin typeface="Calibri" panose="020F0502020204030204"/>
                </a:endParaRPr>
              </a:p>
            </p:txBody>
          </p:sp>
        </p:grpSp>
        <p:grpSp>
          <p:nvGrpSpPr>
            <p:cNvPr id="17" name="Group 29">
              <a:extLst>
                <a:ext uri="{FF2B5EF4-FFF2-40B4-BE49-F238E27FC236}">
                  <a16:creationId xmlns="" xmlns:a16="http://schemas.microsoft.com/office/drawing/2014/main" id="{FEDEABA3-29B3-45E6-8074-682C2AA26D87}"/>
                </a:ext>
              </a:extLst>
            </p:cNvPr>
            <p:cNvGrpSpPr/>
            <p:nvPr/>
          </p:nvGrpSpPr>
          <p:grpSpPr>
            <a:xfrm>
              <a:off x="1529313" y="3753595"/>
              <a:ext cx="1407570" cy="1241069"/>
              <a:chOff x="3050068" y="2552867"/>
              <a:chExt cx="1407570" cy="1241069"/>
            </a:xfrm>
          </p:grpSpPr>
          <p:pic>
            <p:nvPicPr>
              <p:cNvPr id="24" name="Picture 30">
                <a:extLst>
                  <a:ext uri="{FF2B5EF4-FFF2-40B4-BE49-F238E27FC236}">
                    <a16:creationId xmlns="" xmlns:a16="http://schemas.microsoft.com/office/drawing/2014/main" id="{DAF32115-8CFF-4DF6-813C-6CE3B22932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9362" y="2552867"/>
                <a:ext cx="708983" cy="708983"/>
              </a:xfrm>
              <a:prstGeom prst="rect">
                <a:avLst/>
              </a:prstGeom>
            </p:spPr>
          </p:pic>
          <p:sp>
            <p:nvSpPr>
              <p:cNvPr id="25" name="TextBox 32">
                <a:extLst>
                  <a:ext uri="{FF2B5EF4-FFF2-40B4-BE49-F238E27FC236}">
                    <a16:creationId xmlns="" xmlns:a16="http://schemas.microsoft.com/office/drawing/2014/main" id="{E1B0783A-44D2-407F-BFBA-EA457E0126C7}"/>
                  </a:ext>
                </a:extLst>
              </p:cNvPr>
              <p:cNvSpPr txBox="1"/>
              <p:nvPr/>
            </p:nvSpPr>
            <p:spPr>
              <a:xfrm>
                <a:off x="3050068" y="3351262"/>
                <a:ext cx="1407570" cy="442674"/>
              </a:xfrm>
              <a:prstGeom prst="roundRect">
                <a:avLst/>
              </a:prstGeom>
              <a:solidFill>
                <a:srgbClr val="002060"/>
              </a:solidFill>
            </p:spPr>
            <p:txBody>
              <a:bodyPr wrap="square" lIns="0" tIns="0" rIns="0" bIns="0" rtlCol="0">
                <a:spAutoFit/>
              </a:bodyPr>
              <a:lstStyle>
                <a:defPPr>
                  <a:defRPr lang="en-US"/>
                </a:defPPr>
                <a:lvl1pPr algn="ctr">
                  <a:defRPr sz="1400" b="1">
                    <a:solidFill>
                      <a:srgbClr val="6EBF4B"/>
                    </a:solidFill>
                  </a:defRPr>
                </a:lvl1pPr>
              </a:lstStyle>
              <a:p>
                <a:pPr defTabSz="822960">
                  <a:defRPr/>
                </a:pPr>
                <a:r>
                  <a:rPr lang="en-US" sz="1300" u="none" dirty="0">
                    <a:latin typeface="Calibri" panose="020F0502020204030204"/>
                  </a:rPr>
                  <a:t>INTEGRATION ENGINE</a:t>
                </a:r>
              </a:p>
            </p:txBody>
          </p:sp>
        </p:grpSp>
        <p:grpSp>
          <p:nvGrpSpPr>
            <p:cNvPr id="18" name="Group 33">
              <a:extLst>
                <a:ext uri="{FF2B5EF4-FFF2-40B4-BE49-F238E27FC236}">
                  <a16:creationId xmlns="" xmlns:a16="http://schemas.microsoft.com/office/drawing/2014/main" id="{C6A8368D-42F6-4E83-8447-1CF045413666}"/>
                </a:ext>
              </a:extLst>
            </p:cNvPr>
            <p:cNvGrpSpPr/>
            <p:nvPr/>
          </p:nvGrpSpPr>
          <p:grpSpPr>
            <a:xfrm>
              <a:off x="163414" y="3948474"/>
              <a:ext cx="1256595" cy="830757"/>
              <a:chOff x="1053561" y="1763374"/>
              <a:chExt cx="1256595" cy="830757"/>
            </a:xfrm>
          </p:grpSpPr>
          <p:pic>
            <p:nvPicPr>
              <p:cNvPr id="22" name="Picture 34">
                <a:extLst>
                  <a:ext uri="{FF2B5EF4-FFF2-40B4-BE49-F238E27FC236}">
                    <a16:creationId xmlns="" xmlns:a16="http://schemas.microsoft.com/office/drawing/2014/main" id="{14A96075-94D2-433E-BA85-077F189A76D8}"/>
                  </a:ext>
                </a:extLst>
              </p:cNvPr>
              <p:cNvPicPr>
                <a:picLocks noChangeAspect="1"/>
              </p:cNvPicPr>
              <p:nvPr/>
            </p:nvPicPr>
            <p:blipFill>
              <a:blip r:embed="rId6" cstate="print"/>
              <a:stretch>
                <a:fillRect/>
              </a:stretch>
            </p:blipFill>
            <p:spPr>
              <a:xfrm>
                <a:off x="1530431" y="1763374"/>
                <a:ext cx="235891" cy="566138"/>
              </a:xfrm>
              <a:prstGeom prst="rect">
                <a:avLst/>
              </a:prstGeom>
            </p:spPr>
          </p:pic>
          <p:sp>
            <p:nvSpPr>
              <p:cNvPr id="23" name="TextBox 35">
                <a:extLst>
                  <a:ext uri="{FF2B5EF4-FFF2-40B4-BE49-F238E27FC236}">
                    <a16:creationId xmlns="" xmlns:a16="http://schemas.microsoft.com/office/drawing/2014/main" id="{F764EC5C-E445-4C6A-8C9C-0B6B22A98C56}"/>
                  </a:ext>
                </a:extLst>
              </p:cNvPr>
              <p:cNvSpPr txBox="1"/>
              <p:nvPr/>
            </p:nvSpPr>
            <p:spPr>
              <a:xfrm>
                <a:off x="1053561" y="2372794"/>
                <a:ext cx="1256595" cy="221337"/>
              </a:xfrm>
              <a:prstGeom prst="roundRect">
                <a:avLst/>
              </a:prstGeom>
              <a:solidFill>
                <a:srgbClr val="002060"/>
              </a:solidFill>
            </p:spPr>
            <p:txBody>
              <a:bodyPr wrap="square" lIns="0" tIns="0" rIns="0" bIns="0" rtlCol="0">
                <a:spAutoFit/>
              </a:bodyPr>
              <a:lstStyle>
                <a:defPPr>
                  <a:defRPr lang="en-US"/>
                </a:defPPr>
                <a:lvl1pPr algn="ctr">
                  <a:defRPr sz="1400" b="1">
                    <a:solidFill>
                      <a:srgbClr val="6EBF4B"/>
                    </a:solidFill>
                  </a:defRPr>
                </a:lvl1pPr>
              </a:lstStyle>
              <a:p>
                <a:pPr defTabSz="822960">
                  <a:defRPr/>
                </a:pPr>
                <a:r>
                  <a:rPr lang="en-US" sz="1300" u="none" dirty="0">
                    <a:latin typeface="Calibri" panose="020F0502020204030204"/>
                  </a:rPr>
                  <a:t>ALINIQ CDS</a:t>
                </a:r>
              </a:p>
            </p:txBody>
          </p:sp>
        </p:grpSp>
        <p:grpSp>
          <p:nvGrpSpPr>
            <p:cNvPr id="19" name="Group 61">
              <a:extLst>
                <a:ext uri="{FF2B5EF4-FFF2-40B4-BE49-F238E27FC236}">
                  <a16:creationId xmlns="" xmlns:a16="http://schemas.microsoft.com/office/drawing/2014/main" id="{AF62A21A-F7F6-4AA5-9527-05DAC1BC0D2A}"/>
                </a:ext>
              </a:extLst>
            </p:cNvPr>
            <p:cNvGrpSpPr/>
            <p:nvPr/>
          </p:nvGrpSpPr>
          <p:grpSpPr>
            <a:xfrm>
              <a:off x="3141320" y="4462578"/>
              <a:ext cx="1425263" cy="803951"/>
              <a:chOff x="1177291" y="1776928"/>
              <a:chExt cx="1425263" cy="803951"/>
            </a:xfrm>
          </p:grpSpPr>
          <p:pic>
            <p:nvPicPr>
              <p:cNvPr id="20" name="Picture 62">
                <a:extLst>
                  <a:ext uri="{FF2B5EF4-FFF2-40B4-BE49-F238E27FC236}">
                    <a16:creationId xmlns="" xmlns:a16="http://schemas.microsoft.com/office/drawing/2014/main" id="{9713D839-F28C-4BB8-9859-02283580B22B}"/>
                  </a:ext>
                </a:extLst>
              </p:cNvPr>
              <p:cNvPicPr>
                <a:picLocks noChangeAspect="1"/>
              </p:cNvPicPr>
              <p:nvPr/>
            </p:nvPicPr>
            <p:blipFill>
              <a:blip r:embed="rId6" cstate="print"/>
              <a:stretch>
                <a:fillRect/>
              </a:stretch>
            </p:blipFill>
            <p:spPr>
              <a:xfrm>
                <a:off x="1739594" y="1776928"/>
                <a:ext cx="235891" cy="566138"/>
              </a:xfrm>
              <a:prstGeom prst="rect">
                <a:avLst/>
              </a:prstGeom>
            </p:spPr>
          </p:pic>
          <p:sp>
            <p:nvSpPr>
              <p:cNvPr id="21" name="TextBox 63">
                <a:extLst>
                  <a:ext uri="{FF2B5EF4-FFF2-40B4-BE49-F238E27FC236}">
                    <a16:creationId xmlns="" xmlns:a16="http://schemas.microsoft.com/office/drawing/2014/main" id="{DFA05988-221D-483C-BF60-93565A9532EE}"/>
                  </a:ext>
                </a:extLst>
              </p:cNvPr>
              <p:cNvSpPr txBox="1"/>
              <p:nvPr/>
            </p:nvSpPr>
            <p:spPr>
              <a:xfrm>
                <a:off x="1177291" y="2359542"/>
                <a:ext cx="1425263" cy="221337"/>
              </a:xfrm>
              <a:prstGeom prst="roundRect">
                <a:avLst/>
              </a:prstGeom>
              <a:solidFill>
                <a:srgbClr val="002060"/>
              </a:solidFill>
            </p:spPr>
            <p:txBody>
              <a:bodyPr wrap="square" lIns="0" tIns="0" rIns="0" bIns="0" rtlCol="0">
                <a:spAutoFit/>
              </a:bodyPr>
              <a:lstStyle>
                <a:defPPr>
                  <a:defRPr lang="en-US"/>
                </a:defPPr>
                <a:lvl1pPr algn="ctr">
                  <a:defRPr sz="1400" b="1">
                    <a:solidFill>
                      <a:srgbClr val="6EBF4B"/>
                    </a:solidFill>
                  </a:defRPr>
                </a:lvl1pPr>
              </a:lstStyle>
              <a:p>
                <a:pPr defTabSz="822960">
                  <a:defRPr/>
                </a:pPr>
                <a:r>
                  <a:rPr lang="en-US" sz="1300" u="none" dirty="0">
                    <a:latin typeface="Calibri" panose="020F0502020204030204"/>
                  </a:rPr>
                  <a:t>GLIMS</a:t>
                </a:r>
              </a:p>
            </p:txBody>
          </p:sp>
        </p:grpSp>
      </p:grpSp>
      <p:grpSp>
        <p:nvGrpSpPr>
          <p:cNvPr id="28" name="Group 6"/>
          <p:cNvGrpSpPr/>
          <p:nvPr/>
        </p:nvGrpSpPr>
        <p:grpSpPr>
          <a:xfrm>
            <a:off x="6348403" y="1833955"/>
            <a:ext cx="3743976" cy="1169551"/>
            <a:chOff x="7524031" y="1833955"/>
            <a:chExt cx="4437305" cy="1169551"/>
          </a:xfrm>
        </p:grpSpPr>
        <p:sp>
          <p:nvSpPr>
            <p:cNvPr id="29" name="Rectangle 28">
              <a:extLst>
                <a:ext uri="{FF2B5EF4-FFF2-40B4-BE49-F238E27FC236}">
                  <a16:creationId xmlns="" xmlns:a16="http://schemas.microsoft.com/office/drawing/2014/main" id="{C9A31CB2-6EE8-4AE0-AB3C-3993BF875E91}"/>
                </a:ext>
              </a:extLst>
            </p:cNvPr>
            <p:cNvSpPr/>
            <p:nvPr/>
          </p:nvSpPr>
          <p:spPr>
            <a:xfrm>
              <a:off x="8835715" y="1833955"/>
              <a:ext cx="3125621" cy="1169551"/>
            </a:xfrm>
            <a:prstGeom prst="rect">
              <a:avLst/>
            </a:prstGeom>
          </p:spPr>
          <p:txBody>
            <a:bodyPr wrap="square">
              <a:spAutoFit/>
            </a:bodyPr>
            <a:lstStyle/>
            <a:p>
              <a:pPr lvl="0" algn="ctr"/>
              <a:r>
                <a:rPr lang="en-US" sz="1400" u="none" dirty="0">
                  <a:solidFill>
                    <a:srgbClr val="002060"/>
                  </a:solidFill>
                  <a:latin typeface="+mj-lt"/>
                </a:rPr>
                <a:t>Once live, the CDS rules engine acts on new cases and applies rules to generate </a:t>
              </a:r>
              <a:r>
                <a:rPr lang="en-US" sz="1400" b="1" u="none" dirty="0">
                  <a:solidFill>
                    <a:srgbClr val="002060"/>
                  </a:solidFill>
                  <a:latin typeface="+mj-lt"/>
                </a:rPr>
                <a:t>patient-specific reports </a:t>
              </a:r>
              <a:r>
                <a:rPr lang="en-US" sz="1400" u="none" dirty="0">
                  <a:solidFill>
                    <a:srgbClr val="002060"/>
                  </a:solidFill>
                  <a:latin typeface="+mj-lt"/>
                </a:rPr>
                <a:t>and alerts.</a:t>
              </a:r>
            </a:p>
          </p:txBody>
        </p:sp>
        <p:grpSp>
          <p:nvGrpSpPr>
            <p:cNvPr id="30" name="Group 65">
              <a:extLst>
                <a:ext uri="{FF2B5EF4-FFF2-40B4-BE49-F238E27FC236}">
                  <a16:creationId xmlns="" xmlns:a16="http://schemas.microsoft.com/office/drawing/2014/main" id="{EC6F29DA-7116-4279-B0CF-8E8AF305A2F6}"/>
                </a:ext>
              </a:extLst>
            </p:cNvPr>
            <p:cNvGrpSpPr/>
            <p:nvPr/>
          </p:nvGrpSpPr>
          <p:grpSpPr>
            <a:xfrm>
              <a:off x="7524031" y="2013403"/>
              <a:ext cx="1256595" cy="830757"/>
              <a:chOff x="1053561" y="1763374"/>
              <a:chExt cx="1256595" cy="830757"/>
            </a:xfrm>
          </p:grpSpPr>
          <p:pic>
            <p:nvPicPr>
              <p:cNvPr id="31" name="Picture 66">
                <a:extLst>
                  <a:ext uri="{FF2B5EF4-FFF2-40B4-BE49-F238E27FC236}">
                    <a16:creationId xmlns="" xmlns:a16="http://schemas.microsoft.com/office/drawing/2014/main" id="{FF856722-EBF1-40CC-87E6-D3591C6264AD}"/>
                  </a:ext>
                </a:extLst>
              </p:cNvPr>
              <p:cNvPicPr>
                <a:picLocks noChangeAspect="1"/>
              </p:cNvPicPr>
              <p:nvPr/>
            </p:nvPicPr>
            <p:blipFill>
              <a:blip r:embed="rId6" cstate="print"/>
              <a:stretch>
                <a:fillRect/>
              </a:stretch>
            </p:blipFill>
            <p:spPr>
              <a:xfrm>
                <a:off x="1530431" y="1763374"/>
                <a:ext cx="235891" cy="566138"/>
              </a:xfrm>
              <a:prstGeom prst="rect">
                <a:avLst/>
              </a:prstGeom>
            </p:spPr>
          </p:pic>
          <p:sp>
            <p:nvSpPr>
              <p:cNvPr id="32" name="TextBox 67">
                <a:extLst>
                  <a:ext uri="{FF2B5EF4-FFF2-40B4-BE49-F238E27FC236}">
                    <a16:creationId xmlns="" xmlns:a16="http://schemas.microsoft.com/office/drawing/2014/main" id="{484A4BF9-355F-4CB6-B33B-38339B3BCA03}"/>
                  </a:ext>
                </a:extLst>
              </p:cNvPr>
              <p:cNvSpPr txBox="1"/>
              <p:nvPr/>
            </p:nvSpPr>
            <p:spPr>
              <a:xfrm>
                <a:off x="1053561" y="2372794"/>
                <a:ext cx="1256595" cy="221337"/>
              </a:xfrm>
              <a:prstGeom prst="roundRect">
                <a:avLst/>
              </a:prstGeom>
              <a:solidFill>
                <a:srgbClr val="002060"/>
              </a:solidFill>
            </p:spPr>
            <p:txBody>
              <a:bodyPr wrap="square" lIns="0" tIns="0" rIns="0" bIns="0" rtlCol="0">
                <a:spAutoFit/>
              </a:bodyPr>
              <a:lstStyle>
                <a:defPPr>
                  <a:defRPr lang="en-US"/>
                </a:defPPr>
                <a:lvl1pPr algn="ctr">
                  <a:defRPr sz="1400" b="1">
                    <a:solidFill>
                      <a:srgbClr val="6EBF4B"/>
                    </a:solidFill>
                  </a:defRPr>
                </a:lvl1pPr>
              </a:lstStyle>
              <a:p>
                <a:pPr defTabSz="822960">
                  <a:defRPr/>
                </a:pPr>
                <a:r>
                  <a:rPr lang="en-US" sz="1300" dirty="0">
                    <a:latin typeface="Calibri" panose="020F0502020204030204"/>
                  </a:rPr>
                  <a:t>ALINIQ CDS</a:t>
                </a:r>
              </a:p>
            </p:txBody>
          </p:sp>
        </p:grpSp>
      </p:grpSp>
      <p:grpSp>
        <p:nvGrpSpPr>
          <p:cNvPr id="33" name="Group 10"/>
          <p:cNvGrpSpPr/>
          <p:nvPr/>
        </p:nvGrpSpPr>
        <p:grpSpPr>
          <a:xfrm>
            <a:off x="5490365" y="4418542"/>
            <a:ext cx="4489345" cy="1602746"/>
            <a:chOff x="6507098" y="3859322"/>
            <a:chExt cx="5320705" cy="1602745"/>
          </a:xfrm>
        </p:grpSpPr>
        <p:pic>
          <p:nvPicPr>
            <p:cNvPr id="34" name="Picture 8">
              <a:extLst>
                <a:ext uri="{FF2B5EF4-FFF2-40B4-BE49-F238E27FC236}">
                  <a16:creationId xmlns="" xmlns:a16="http://schemas.microsoft.com/office/drawing/2014/main" id="{D2CDF599-8C92-439E-9609-621EC2924D85}"/>
                </a:ext>
              </a:extLst>
            </p:cNvPr>
            <p:cNvPicPr>
              <a:picLocks noChangeAspect="1"/>
            </p:cNvPicPr>
            <p:nvPr/>
          </p:nvPicPr>
          <p:blipFill>
            <a:blip r:embed="rId8" cstate="print"/>
            <a:stretch>
              <a:fillRect/>
            </a:stretch>
          </p:blipFill>
          <p:spPr>
            <a:xfrm>
              <a:off x="7569439" y="4331139"/>
              <a:ext cx="1707656" cy="1088513"/>
            </a:xfrm>
            <a:prstGeom prst="rect">
              <a:avLst/>
            </a:prstGeom>
            <a:ln>
              <a:solidFill>
                <a:schemeClr val="bg1">
                  <a:lumMod val="65000"/>
                </a:schemeClr>
              </a:solidFill>
            </a:ln>
          </p:spPr>
        </p:pic>
        <p:pic>
          <p:nvPicPr>
            <p:cNvPr id="35" name="Picture 9">
              <a:extLst>
                <a:ext uri="{FF2B5EF4-FFF2-40B4-BE49-F238E27FC236}">
                  <a16:creationId xmlns="" xmlns:a16="http://schemas.microsoft.com/office/drawing/2014/main" id="{1557EC1F-4512-4F78-916B-6D4A4B23C380}"/>
                </a:ext>
              </a:extLst>
            </p:cNvPr>
            <p:cNvPicPr>
              <a:picLocks noChangeAspect="1"/>
            </p:cNvPicPr>
            <p:nvPr/>
          </p:nvPicPr>
          <p:blipFill>
            <a:blip r:embed="rId9" cstate="print"/>
            <a:stretch>
              <a:fillRect/>
            </a:stretch>
          </p:blipFill>
          <p:spPr>
            <a:xfrm>
              <a:off x="6507098" y="3859322"/>
              <a:ext cx="1012024" cy="1438781"/>
            </a:xfrm>
            <a:prstGeom prst="rect">
              <a:avLst/>
            </a:prstGeom>
          </p:spPr>
        </p:pic>
        <p:sp>
          <p:nvSpPr>
            <p:cNvPr id="36" name="Rectangle 35">
              <a:extLst>
                <a:ext uri="{FF2B5EF4-FFF2-40B4-BE49-F238E27FC236}">
                  <a16:creationId xmlns="" xmlns:a16="http://schemas.microsoft.com/office/drawing/2014/main" id="{0DBF0E48-C7A0-41F1-88A0-2CF54613406B}"/>
                </a:ext>
              </a:extLst>
            </p:cNvPr>
            <p:cNvSpPr/>
            <p:nvPr/>
          </p:nvSpPr>
          <p:spPr>
            <a:xfrm>
              <a:off x="9369148" y="4077073"/>
              <a:ext cx="2458655" cy="1384994"/>
            </a:xfrm>
            <a:prstGeom prst="rect">
              <a:avLst/>
            </a:prstGeom>
          </p:spPr>
          <p:txBody>
            <a:bodyPr wrap="square">
              <a:spAutoFit/>
            </a:bodyPr>
            <a:lstStyle/>
            <a:p>
              <a:pPr lvl="0" algn="ctr"/>
              <a:r>
                <a:rPr lang="en-US" sz="1400" u="none" dirty="0">
                  <a:solidFill>
                    <a:srgbClr val="002060"/>
                  </a:solidFill>
                  <a:latin typeface="+mj-lt"/>
                </a:rPr>
                <a:t>Reports and alerts are</a:t>
              </a:r>
              <a:r>
                <a:rPr lang="en-US" sz="1400" b="1" u="none" dirty="0">
                  <a:solidFill>
                    <a:srgbClr val="002060"/>
                  </a:solidFill>
                  <a:latin typeface="+mj-lt"/>
                </a:rPr>
                <a:t> sent to clinicians </a:t>
              </a:r>
              <a:r>
                <a:rPr lang="en-US" sz="1400" u="none" dirty="0">
                  <a:solidFill>
                    <a:srgbClr val="002060"/>
                  </a:solidFill>
                  <a:latin typeface="+mj-lt"/>
                </a:rPr>
                <a:t>via existing workflows (e.g. </a:t>
              </a:r>
              <a:r>
                <a:rPr lang="en-US" sz="1400" u="none" dirty="0" smtClean="0">
                  <a:solidFill>
                    <a:srgbClr val="002060"/>
                  </a:solidFill>
                  <a:latin typeface="+mj-lt"/>
                </a:rPr>
                <a:t>LIS/</a:t>
              </a:r>
              <a:r>
                <a:rPr lang="en-US" sz="1400" u="none" dirty="0" err="1" smtClean="0">
                  <a:solidFill>
                    <a:srgbClr val="002060"/>
                  </a:solidFill>
                  <a:latin typeface="+mj-lt"/>
                </a:rPr>
                <a:t>Omnipro</a:t>
              </a:r>
              <a:r>
                <a:rPr lang="en-US" sz="1400" u="none" dirty="0" smtClean="0">
                  <a:solidFill>
                    <a:srgbClr val="002060"/>
                  </a:solidFill>
                  <a:latin typeface="+mj-lt"/>
                </a:rPr>
                <a:t>, </a:t>
              </a:r>
              <a:r>
                <a:rPr lang="en-US" sz="1400" u="none" dirty="0">
                  <a:solidFill>
                    <a:srgbClr val="002060"/>
                  </a:solidFill>
                  <a:latin typeface="+mj-lt"/>
                </a:rPr>
                <a:t>email, or </a:t>
              </a:r>
              <a:r>
                <a:rPr lang="en-US" sz="1400" u="none" dirty="0" smtClean="0">
                  <a:solidFill>
                    <a:srgbClr val="002060"/>
                  </a:solidFill>
                  <a:latin typeface="+mj-lt"/>
                </a:rPr>
                <a:t>SMS) </a:t>
              </a:r>
              <a:endParaRPr lang="en-US" sz="1400" u="none" dirty="0">
                <a:solidFill>
                  <a:srgbClr val="002060"/>
                </a:solidFill>
                <a:latin typeface="+mj-lt"/>
              </a:endParaRPr>
            </a:p>
          </p:txBody>
        </p:sp>
      </p:grpSp>
      <p:sp>
        <p:nvSpPr>
          <p:cNvPr id="37" name="Rectangle 36"/>
          <p:cNvSpPr/>
          <p:nvPr/>
        </p:nvSpPr>
        <p:spPr>
          <a:xfrm>
            <a:off x="722246" y="5229200"/>
            <a:ext cx="3498073" cy="523220"/>
          </a:xfrm>
          <a:prstGeom prst="rect">
            <a:avLst/>
          </a:prstGeom>
        </p:spPr>
        <p:txBody>
          <a:bodyPr wrap="none">
            <a:spAutoFit/>
          </a:bodyPr>
          <a:lstStyle/>
          <a:p>
            <a:pPr algn="ctr"/>
            <a:r>
              <a:rPr lang="en-AU" sz="1400" u="none" dirty="0" smtClean="0">
                <a:solidFill>
                  <a:srgbClr val="002060"/>
                </a:solidFill>
              </a:rPr>
              <a:t>Expansion to additional data sources</a:t>
            </a:r>
          </a:p>
          <a:p>
            <a:pPr algn="ctr"/>
            <a:r>
              <a:rPr lang="en-AU" sz="1400" u="none" dirty="0" smtClean="0">
                <a:solidFill>
                  <a:srgbClr val="002060"/>
                </a:solidFill>
              </a:rPr>
              <a:t>(radiology)</a:t>
            </a:r>
            <a:endParaRPr lang="fr-BE"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399381" y="548680"/>
            <a:ext cx="7488238" cy="864096"/>
          </a:xfrm>
          <a:prstGeom prst="rect">
            <a:avLst/>
          </a:prstGeom>
          <a:noFill/>
          <a:ln>
            <a:miter lim="800000"/>
            <a:headEnd/>
            <a:tailEnd/>
          </a:ln>
        </p:spPr>
        <p:txBody>
          <a:bodyPr/>
          <a:lstStyle/>
          <a:p>
            <a:pPr lvl="0" algn="ctr" eaLnBrk="0" hangingPunct="0"/>
            <a:endParaRPr kumimoji="0" lang="fr-BE" sz="3600" i="0" u="none" strike="noStrike" kern="0" cap="none" spc="0" normalizeH="0" baseline="0" noProof="0" dirty="0" smtClean="0">
              <a:ln>
                <a:noFill/>
              </a:ln>
              <a:solidFill>
                <a:srgbClr val="088292"/>
              </a:solidFill>
              <a:effectLst/>
              <a:uLnTx/>
              <a:uFillTx/>
              <a:latin typeface="Calibri" pitchFamily="34" charset="0"/>
              <a:ea typeface="+mj-ea"/>
              <a:cs typeface="Calibri" pitchFamily="34" charset="0"/>
            </a:endParaRPr>
          </a:p>
        </p:txBody>
      </p:sp>
      <p:sp>
        <p:nvSpPr>
          <p:cNvPr id="4" name="Content Placeholder 2"/>
          <p:cNvSpPr>
            <a:spLocks noGrp="1"/>
          </p:cNvSpPr>
          <p:nvPr>
            <p:ph idx="1"/>
          </p:nvPr>
        </p:nvSpPr>
        <p:spPr>
          <a:xfrm>
            <a:off x="514350" y="1556792"/>
            <a:ext cx="9258300" cy="4968552"/>
          </a:xfrm>
        </p:spPr>
        <p:txBody>
          <a:bodyPr>
            <a:normAutofit fontScale="25000" lnSpcReduction="20000"/>
          </a:bodyPr>
          <a:lstStyle/>
          <a:p>
            <a:r>
              <a:rPr lang="en-US" sz="7200" b="1" dirty="0" smtClean="0">
                <a:solidFill>
                  <a:srgbClr val="009CDE"/>
                </a:solidFill>
                <a:latin typeface="Calibri" pitchFamily="34" charset="0"/>
              </a:rPr>
              <a:t>CHU </a:t>
            </a:r>
            <a:r>
              <a:rPr lang="en-US" sz="7200" b="1" dirty="0" err="1" smtClean="0">
                <a:solidFill>
                  <a:srgbClr val="009CDE"/>
                </a:solidFill>
                <a:latin typeface="Calibri" pitchFamily="34" charset="0"/>
              </a:rPr>
              <a:t>Liège</a:t>
            </a:r>
            <a:r>
              <a:rPr lang="en-US" sz="7200" b="1" dirty="0" smtClean="0">
                <a:solidFill>
                  <a:srgbClr val="009CDE"/>
                </a:solidFill>
                <a:latin typeface="Calibri" pitchFamily="34" charset="0"/>
              </a:rPr>
              <a:t> objectives</a:t>
            </a:r>
          </a:p>
          <a:p>
            <a:endParaRPr lang="en-US" sz="7200" b="1" dirty="0" smtClean="0">
              <a:solidFill>
                <a:srgbClr val="009CDE"/>
              </a:solidFill>
              <a:latin typeface="Calibri" pitchFamily="34" charset="0"/>
            </a:endParaRPr>
          </a:p>
          <a:p>
            <a:r>
              <a:rPr lang="en-US" sz="7200" b="1" dirty="0" smtClean="0">
                <a:solidFill>
                  <a:srgbClr val="009CDE"/>
                </a:solidFill>
                <a:latin typeface="Calibri" pitchFamily="34" charset="0"/>
              </a:rPr>
              <a:t>Abbott </a:t>
            </a:r>
            <a:r>
              <a:rPr lang="en-US" sz="7200" b="1" dirty="0" err="1" smtClean="0">
                <a:solidFill>
                  <a:srgbClr val="009CDE"/>
                </a:solidFill>
                <a:latin typeface="Calibri" pitchFamily="34" charset="0"/>
              </a:rPr>
              <a:t>AlinIQ</a:t>
            </a:r>
            <a:r>
              <a:rPr lang="en-US" sz="7200" b="1" dirty="0" smtClean="0">
                <a:solidFill>
                  <a:srgbClr val="009CDE"/>
                </a:solidFill>
                <a:latin typeface="Calibri" pitchFamily="34" charset="0"/>
              </a:rPr>
              <a:t> CDS  Phase 1 project</a:t>
            </a:r>
          </a:p>
          <a:p>
            <a:endParaRPr lang="en-US" sz="7200" b="1" dirty="0" smtClean="0">
              <a:solidFill>
                <a:srgbClr val="009CDE"/>
              </a:solidFill>
              <a:latin typeface="Calibri" pitchFamily="34" charset="0"/>
            </a:endParaRPr>
          </a:p>
          <a:p>
            <a:r>
              <a:rPr lang="en-US" sz="7200" b="1" dirty="0" smtClean="0">
                <a:solidFill>
                  <a:srgbClr val="009CDE"/>
                </a:solidFill>
                <a:latin typeface="Calibri" pitchFamily="34" charset="0"/>
              </a:rPr>
              <a:t>CHU </a:t>
            </a:r>
            <a:r>
              <a:rPr lang="en-US" sz="7200" b="1" dirty="0" err="1" smtClean="0">
                <a:solidFill>
                  <a:srgbClr val="009CDE"/>
                </a:solidFill>
                <a:latin typeface="Calibri" pitchFamily="34" charset="0"/>
              </a:rPr>
              <a:t>Liège</a:t>
            </a:r>
            <a:r>
              <a:rPr lang="en-US" sz="7200" b="1" dirty="0" smtClean="0">
                <a:solidFill>
                  <a:srgbClr val="009CDE"/>
                </a:solidFill>
                <a:latin typeface="Calibri" pitchFamily="34" charset="0"/>
              </a:rPr>
              <a:t> Retrospective analysis findings</a:t>
            </a:r>
          </a:p>
          <a:p>
            <a:pPr marL="685800" lvl="1"/>
            <a:r>
              <a:rPr lang="en-US" sz="7200" dirty="0" smtClean="0">
                <a:latin typeface="Calibri" pitchFamily="34" charset="0"/>
              </a:rPr>
              <a:t>Validation</a:t>
            </a:r>
          </a:p>
          <a:p>
            <a:pPr marL="685800" lvl="1"/>
            <a:r>
              <a:rPr lang="en-US" sz="7200" dirty="0" smtClean="0">
                <a:latin typeface="Calibri" pitchFamily="34" charset="0"/>
              </a:rPr>
              <a:t>Clinical recommendations</a:t>
            </a:r>
          </a:p>
          <a:p>
            <a:pPr marL="685800" lvl="1"/>
            <a:r>
              <a:rPr lang="en-US" sz="7200" dirty="0" smtClean="0">
                <a:latin typeface="Calibri" pitchFamily="34" charset="0"/>
              </a:rPr>
              <a:t>Test ordering behavior</a:t>
            </a:r>
          </a:p>
          <a:p>
            <a:pPr marL="285750" indent="-285750"/>
            <a:endParaRPr lang="en-US" sz="7200" b="1" dirty="0" smtClean="0">
              <a:solidFill>
                <a:srgbClr val="009CDE"/>
              </a:solidFill>
              <a:latin typeface="Calibri" pitchFamily="34" charset="0"/>
            </a:endParaRPr>
          </a:p>
          <a:p>
            <a:r>
              <a:rPr lang="en-US" sz="7200" b="1" dirty="0" smtClean="0">
                <a:solidFill>
                  <a:srgbClr val="009CDE"/>
                </a:solidFill>
                <a:latin typeface="Calibri" pitchFamily="34" charset="0"/>
              </a:rPr>
              <a:t>Impact on validation and optimal follow up of CKD patients</a:t>
            </a:r>
          </a:p>
          <a:p>
            <a:endParaRPr lang="en-US" sz="7200" b="1" dirty="0" smtClean="0">
              <a:solidFill>
                <a:srgbClr val="009CDE"/>
              </a:solidFill>
              <a:latin typeface="Calibri" pitchFamily="34" charset="0"/>
            </a:endParaRPr>
          </a:p>
          <a:p>
            <a:r>
              <a:rPr lang="en-US" sz="7200" b="1" dirty="0" err="1" smtClean="0">
                <a:solidFill>
                  <a:srgbClr val="009CDE"/>
                </a:solidFill>
                <a:latin typeface="Calibri" pitchFamily="34" charset="0"/>
              </a:rPr>
              <a:t>Potentiel</a:t>
            </a:r>
            <a:r>
              <a:rPr lang="en-US" sz="7200" b="1" dirty="0" smtClean="0">
                <a:solidFill>
                  <a:srgbClr val="009CDE"/>
                </a:solidFill>
                <a:latin typeface="Calibri" pitchFamily="34" charset="0"/>
              </a:rPr>
              <a:t> impact on cost of clinical biology prescription </a:t>
            </a:r>
          </a:p>
          <a:p>
            <a:pPr marL="0" indent="0">
              <a:buNone/>
            </a:pPr>
            <a:endParaRPr lang="en-US" sz="7200" b="1" dirty="0" smtClean="0">
              <a:solidFill>
                <a:srgbClr val="009CDE"/>
              </a:solidFill>
              <a:latin typeface="Calibri" pitchFamily="34" charset="0"/>
            </a:endParaRPr>
          </a:p>
          <a:p>
            <a:r>
              <a:rPr lang="en-US" sz="7200" b="1" dirty="0" err="1" smtClean="0">
                <a:solidFill>
                  <a:srgbClr val="009CDE"/>
                </a:solidFill>
                <a:latin typeface="Calibri" pitchFamily="34" charset="0"/>
              </a:rPr>
              <a:t>Tracability</a:t>
            </a:r>
            <a:r>
              <a:rPr lang="en-US" sz="7200" b="1" dirty="0" smtClean="0">
                <a:solidFill>
                  <a:srgbClr val="009CDE"/>
                </a:solidFill>
                <a:latin typeface="Calibri" pitchFamily="34" charset="0"/>
              </a:rPr>
              <a:t> and transparency of CDS </a:t>
            </a:r>
            <a:r>
              <a:rPr lang="en-US" sz="7200" b="1" dirty="0" err="1" smtClean="0">
                <a:solidFill>
                  <a:srgbClr val="009CDE"/>
                </a:solidFill>
                <a:latin typeface="Calibri" pitchFamily="34" charset="0"/>
              </a:rPr>
              <a:t>AlinIQ</a:t>
            </a:r>
            <a:r>
              <a:rPr lang="en-US" sz="7200" b="1" dirty="0" smtClean="0">
                <a:solidFill>
                  <a:srgbClr val="009CDE"/>
                </a:solidFill>
                <a:latin typeface="Calibri" pitchFamily="34" charset="0"/>
              </a:rPr>
              <a:t> system</a:t>
            </a:r>
          </a:p>
          <a:p>
            <a:endParaRPr lang="en-US" sz="7200" b="1" dirty="0" smtClean="0">
              <a:solidFill>
                <a:srgbClr val="009CDE"/>
              </a:solidFill>
              <a:latin typeface="Calibri" pitchFamily="34" charset="0"/>
            </a:endParaRPr>
          </a:p>
          <a:p>
            <a:r>
              <a:rPr lang="en-US" sz="7200" b="1" dirty="0" smtClean="0">
                <a:solidFill>
                  <a:srgbClr val="009CDE"/>
                </a:solidFill>
                <a:latin typeface="Calibri" pitchFamily="34" charset="0"/>
              </a:rPr>
              <a:t>Phase 2 </a:t>
            </a:r>
            <a:r>
              <a:rPr lang="en-US" sz="7200" b="1" dirty="0" err="1" smtClean="0">
                <a:solidFill>
                  <a:srgbClr val="009CDE"/>
                </a:solidFill>
                <a:latin typeface="Calibri" pitchFamily="34" charset="0"/>
              </a:rPr>
              <a:t>projet</a:t>
            </a:r>
            <a:r>
              <a:rPr lang="en-US" sz="7200" b="1" dirty="0" smtClean="0">
                <a:solidFill>
                  <a:srgbClr val="009CDE"/>
                </a:solidFill>
                <a:latin typeface="Calibri" pitchFamily="34" charset="0"/>
              </a:rPr>
              <a:t> implementation </a:t>
            </a:r>
          </a:p>
          <a:p>
            <a:endParaRPr lang="en-US" sz="7200" b="1" dirty="0" smtClean="0">
              <a:solidFill>
                <a:srgbClr val="009CDE"/>
              </a:solidFill>
              <a:latin typeface="Calibri" pitchFamily="34" charset="0"/>
            </a:endParaRPr>
          </a:p>
          <a:p>
            <a:r>
              <a:rPr lang="en-US" sz="7200" b="1" dirty="0" smtClean="0">
                <a:solidFill>
                  <a:srgbClr val="009CDE"/>
                </a:solidFill>
                <a:latin typeface="Calibri" pitchFamily="34" charset="0"/>
              </a:rPr>
              <a:t>CDS benefits in CHU </a:t>
            </a:r>
            <a:r>
              <a:rPr lang="en-US" sz="7200" b="1" dirty="0" err="1" smtClean="0">
                <a:solidFill>
                  <a:srgbClr val="009CDE"/>
                </a:solidFill>
                <a:latin typeface="Calibri" pitchFamily="34" charset="0"/>
              </a:rPr>
              <a:t>Liège</a:t>
            </a:r>
            <a:endParaRPr lang="en-US" sz="7200" b="1" dirty="0" smtClean="0">
              <a:solidFill>
                <a:srgbClr val="009CDE"/>
              </a:solidFill>
              <a:latin typeface="Calibri" pitchFamily="34" charset="0"/>
            </a:endParaRPr>
          </a:p>
          <a:p>
            <a:endParaRPr lang="fr-BE" sz="7200" dirty="0" smtClean="0">
              <a:latin typeface="Georgia" pitchFamily="18" charset="0"/>
            </a:endParaRPr>
          </a:p>
          <a:p>
            <a:pPr>
              <a:buNone/>
            </a:pPr>
            <a:endParaRPr lang="fr-BE" sz="7200" dirty="0" smtClean="0">
              <a:latin typeface="Georgia" pitchFamily="18" charset="0"/>
            </a:endParaRPr>
          </a:p>
          <a:p>
            <a:pPr algn="just">
              <a:lnSpc>
                <a:spcPct val="130000"/>
              </a:lnSpc>
            </a:pPr>
            <a:endParaRPr lang="fr-BE" dirty="0" smtClean="0"/>
          </a:p>
          <a:p>
            <a:pPr algn="just">
              <a:lnSpc>
                <a:spcPct val="130000"/>
              </a:lnSpc>
            </a:pPr>
            <a:endParaRPr lang="fr-BE" dirty="0" smtClean="0"/>
          </a:p>
        </p:txBody>
      </p:sp>
      <p:sp>
        <p:nvSpPr>
          <p:cNvPr id="5" name="Title 4">
            <a:extLst>
              <a:ext uri="{FF2B5EF4-FFF2-40B4-BE49-F238E27FC236}">
                <a16:creationId xmlns="" xmlns:a16="http://schemas.microsoft.com/office/drawing/2014/main" id="{7B220EB1-3BCB-461F-95F4-516D87F01701}"/>
              </a:ext>
            </a:extLst>
          </p:cNvPr>
          <p:cNvSpPr txBox="1">
            <a:spLocks/>
          </p:cNvSpPr>
          <p:nvPr/>
        </p:nvSpPr>
        <p:spPr>
          <a:xfrm>
            <a:off x="502920" y="308337"/>
            <a:ext cx="8138160" cy="39052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88292"/>
                </a:solidFill>
                <a:effectLst/>
                <a:uLnTx/>
                <a:uFillTx/>
                <a:latin typeface="Calibri" pitchFamily="34" charset="0"/>
                <a:ea typeface="+mj-ea"/>
                <a:cs typeface="+mj-cs"/>
              </a:rPr>
              <a:t>Agenda </a:t>
            </a:r>
            <a:endParaRPr kumimoji="0" lang="en-US" sz="4400" b="1" i="0" u="none" strike="noStrike" kern="0" cap="none" spc="0" normalizeH="0" baseline="0" noProof="0" dirty="0">
              <a:ln>
                <a:noFill/>
              </a:ln>
              <a:solidFill>
                <a:srgbClr val="088292"/>
              </a:solidFill>
              <a:effectLst/>
              <a:uLnTx/>
              <a:uFillTx/>
              <a:latin typeface="Calibri" pitchFamily="34" charset="0"/>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399381" y="548680"/>
            <a:ext cx="7488238" cy="864096"/>
          </a:xfrm>
          <a:prstGeom prst="rect">
            <a:avLst/>
          </a:prstGeom>
          <a:noFill/>
          <a:ln>
            <a:miter lim="800000"/>
            <a:headEnd/>
            <a:tailEnd/>
          </a:ln>
        </p:spPr>
        <p:txBody>
          <a:bodyPr/>
          <a:lstStyle/>
          <a:p>
            <a:pPr lvl="0" algn="ctr" eaLnBrk="0" hangingPunct="0"/>
            <a:endParaRPr kumimoji="0" lang="fr-BE" sz="3600" i="0" u="none" strike="noStrike" kern="0" cap="none" spc="0" normalizeH="0" baseline="0" noProof="0" dirty="0" smtClean="0">
              <a:ln>
                <a:noFill/>
              </a:ln>
              <a:solidFill>
                <a:srgbClr val="088292"/>
              </a:solidFill>
              <a:effectLst/>
              <a:uLnTx/>
              <a:uFillTx/>
              <a:latin typeface="Calibri" pitchFamily="34" charset="0"/>
              <a:ea typeface="+mj-ea"/>
              <a:cs typeface="Calibri" pitchFamily="34" charset="0"/>
            </a:endParaRPr>
          </a:p>
        </p:txBody>
      </p:sp>
      <p:sp>
        <p:nvSpPr>
          <p:cNvPr id="5" name="Title 4">
            <a:extLst>
              <a:ext uri="{FF2B5EF4-FFF2-40B4-BE49-F238E27FC236}">
                <a16:creationId xmlns="" xmlns:a16="http://schemas.microsoft.com/office/drawing/2014/main" id="{7B220EB1-3BCB-461F-95F4-516D87F01701}"/>
              </a:ext>
            </a:extLst>
          </p:cNvPr>
          <p:cNvSpPr txBox="1">
            <a:spLocks/>
          </p:cNvSpPr>
          <p:nvPr/>
        </p:nvSpPr>
        <p:spPr>
          <a:xfrm>
            <a:off x="1615108" y="524360"/>
            <a:ext cx="7056784" cy="744400"/>
          </a:xfrm>
          <a:prstGeom prst="rect">
            <a:avLst/>
          </a:prstGeom>
        </p:spPr>
        <p:txBody>
          <a:bodyPr/>
          <a:lstStyle/>
          <a:p>
            <a:pPr lvl="0" algn="ctr" eaLnBrk="0" hangingPunct="0"/>
            <a:r>
              <a:rPr kumimoji="0" lang="en-US" sz="4000" b="1" i="0" u="none" strike="noStrike" kern="0" cap="none" spc="0" normalizeH="0" baseline="0" noProof="0" dirty="0" smtClean="0">
                <a:ln>
                  <a:noFill/>
                </a:ln>
                <a:solidFill>
                  <a:srgbClr val="088292"/>
                </a:solidFill>
                <a:effectLst/>
                <a:uLnTx/>
                <a:uFillTx/>
                <a:ea typeface="Verdana" pitchFamily="34" charset="0"/>
                <a:cs typeface="Verdana" pitchFamily="34" charset="0"/>
              </a:rPr>
              <a:t>CHU LIEGE Objectives</a:t>
            </a:r>
            <a:r>
              <a:rPr lang="en-US" sz="4000" dirty="0" smtClean="0">
                <a:ea typeface="Verdana" pitchFamily="34" charset="0"/>
                <a:cs typeface="Verdana" pitchFamily="34" charset="0"/>
              </a:rPr>
              <a:t> </a:t>
            </a:r>
            <a:r>
              <a:rPr kumimoji="0" lang="en-US" sz="4000" b="1" i="0" u="none" strike="noStrike" kern="0" cap="none" spc="0" normalizeH="0" baseline="0" noProof="0" dirty="0" smtClean="0">
                <a:ln>
                  <a:noFill/>
                </a:ln>
                <a:solidFill>
                  <a:srgbClr val="088292"/>
                </a:solidFill>
                <a:effectLst/>
                <a:uLnTx/>
                <a:uFillTx/>
                <a:ea typeface="Verdana" pitchFamily="34" charset="0"/>
                <a:cs typeface="Verdana" pitchFamily="34" charset="0"/>
              </a:rPr>
              <a:t> </a:t>
            </a:r>
            <a:endParaRPr kumimoji="0" lang="en-US" sz="4000" b="1" i="0" u="none" strike="noStrike" kern="0" cap="none" spc="0" normalizeH="0" baseline="0" noProof="0" dirty="0">
              <a:ln>
                <a:noFill/>
              </a:ln>
              <a:solidFill>
                <a:srgbClr val="088292"/>
              </a:solidFill>
              <a:effectLst/>
              <a:uLnTx/>
              <a:uFillTx/>
              <a:ea typeface="Verdana" pitchFamily="34" charset="0"/>
              <a:cs typeface="Verdana" pitchFamily="34" charset="0"/>
            </a:endParaRPr>
          </a:p>
        </p:txBody>
      </p:sp>
      <p:sp>
        <p:nvSpPr>
          <p:cNvPr id="8" name="Rectangle 7"/>
          <p:cNvSpPr/>
          <p:nvPr/>
        </p:nvSpPr>
        <p:spPr>
          <a:xfrm>
            <a:off x="1399084" y="1700808"/>
            <a:ext cx="8568952" cy="1231106"/>
          </a:xfrm>
          <a:prstGeom prst="rect">
            <a:avLst/>
          </a:prstGeom>
        </p:spPr>
        <p:txBody>
          <a:bodyPr wrap="square">
            <a:spAutoFit/>
          </a:bodyPr>
          <a:lstStyle/>
          <a:p>
            <a:r>
              <a:rPr lang="en-US" sz="2000" b="1" u="none" dirty="0" smtClean="0">
                <a:solidFill>
                  <a:srgbClr val="009CDE"/>
                </a:solidFill>
                <a:latin typeface="Calibri" pitchFamily="34" charset="0"/>
              </a:rPr>
              <a:t>Strategic: </a:t>
            </a:r>
          </a:p>
          <a:p>
            <a:pPr marL="285750" indent="-285750">
              <a:buFont typeface="Arial" panose="020B0604020202020204" pitchFamily="34" charset="0"/>
              <a:buChar char="•"/>
            </a:pPr>
            <a:r>
              <a:rPr lang="en-US" u="none" dirty="0" smtClean="0">
                <a:latin typeface="Calibri" pitchFamily="34" charset="0"/>
              </a:rPr>
              <a:t>Maintain state-of-the-art and excellence in Medical Care</a:t>
            </a:r>
          </a:p>
          <a:p>
            <a:pPr marL="285750" indent="-285750">
              <a:buFont typeface="Arial" panose="020B0604020202020204" pitchFamily="34" charset="0"/>
              <a:buChar char="•"/>
            </a:pPr>
            <a:r>
              <a:rPr lang="en-US" u="none" dirty="0" smtClean="0">
                <a:latin typeface="Calibri" pitchFamily="34" charset="0"/>
              </a:rPr>
              <a:t>Reinforce the advices service offered to doctors and patients</a:t>
            </a:r>
            <a:r>
              <a:rPr lang="en-US" b="1" u="none" dirty="0" smtClean="0">
                <a:latin typeface="Calibri" pitchFamily="34" charset="0"/>
              </a:rPr>
              <a:t>​</a:t>
            </a:r>
          </a:p>
          <a:p>
            <a:pPr marL="285750" indent="-285750">
              <a:buFont typeface="Arial" panose="020B0604020202020204" pitchFamily="34" charset="0"/>
              <a:buChar char="•"/>
            </a:pPr>
            <a:r>
              <a:rPr lang="en-US" b="1" u="none" dirty="0" smtClean="0">
                <a:latin typeface="Calibri" pitchFamily="34" charset="0"/>
              </a:rPr>
              <a:t>​</a:t>
            </a:r>
            <a:r>
              <a:rPr lang="en-US" u="none" dirty="0" smtClean="0">
                <a:latin typeface="Calibri" pitchFamily="34" charset="0"/>
              </a:rPr>
              <a:t>Continue to pave the way to </a:t>
            </a:r>
            <a:r>
              <a:rPr lang="en-US" u="none" dirty="0" err="1" smtClean="0">
                <a:latin typeface="Calibri" pitchFamily="34" charset="0"/>
              </a:rPr>
              <a:t>informatic</a:t>
            </a:r>
            <a:r>
              <a:rPr lang="en-US" u="none" dirty="0" smtClean="0">
                <a:latin typeface="Calibri" pitchFamily="34" charset="0"/>
              </a:rPr>
              <a:t> innovation in Assistants Education</a:t>
            </a:r>
            <a:endParaRPr lang="en-US" b="1" u="none" dirty="0">
              <a:latin typeface="Calibri" pitchFamily="34" charset="0"/>
            </a:endParaRPr>
          </a:p>
        </p:txBody>
      </p:sp>
      <p:sp>
        <p:nvSpPr>
          <p:cNvPr id="9" name="Rectangle 8"/>
          <p:cNvSpPr/>
          <p:nvPr/>
        </p:nvSpPr>
        <p:spPr>
          <a:xfrm>
            <a:off x="1327076" y="3228072"/>
            <a:ext cx="8784976" cy="1508105"/>
          </a:xfrm>
          <a:prstGeom prst="rect">
            <a:avLst/>
          </a:prstGeom>
        </p:spPr>
        <p:txBody>
          <a:bodyPr wrap="square">
            <a:spAutoFit/>
          </a:bodyPr>
          <a:lstStyle/>
          <a:p>
            <a:pPr defTabSz="685800">
              <a:defRPr/>
            </a:pPr>
            <a:r>
              <a:rPr lang="en-US" sz="2000" b="1" u="none" dirty="0" smtClean="0">
                <a:solidFill>
                  <a:srgbClr val="009CDE"/>
                </a:solidFill>
                <a:latin typeface="Calibri" pitchFamily="34" charset="0"/>
              </a:rPr>
              <a:t>Quality: </a:t>
            </a:r>
          </a:p>
          <a:p>
            <a:pPr marL="285750" indent="-285750">
              <a:buFont typeface="Arial" panose="020B0604020202020204" pitchFamily="34" charset="0"/>
              <a:buChar char="•"/>
            </a:pPr>
            <a:r>
              <a:rPr lang="en-US" u="none" dirty="0" smtClean="0">
                <a:latin typeface="Calibri" pitchFamily="34" charset="0"/>
              </a:rPr>
              <a:t>Optimize biological validation methods and auto-validation.​</a:t>
            </a:r>
          </a:p>
          <a:p>
            <a:pPr marL="285750" indent="-285750">
              <a:buFont typeface="Arial" panose="020B0604020202020204" pitchFamily="34" charset="0"/>
              <a:buChar char="•"/>
            </a:pPr>
            <a:r>
              <a:rPr lang="en-US" u="none" dirty="0" smtClean="0">
                <a:latin typeface="Calibri" pitchFamily="34" charset="0"/>
              </a:rPr>
              <a:t>Improve communication workflow between stakeholders involved in patients diagnose​</a:t>
            </a:r>
          </a:p>
          <a:p>
            <a:pPr marL="285750" indent="-285750">
              <a:buFont typeface="Arial" panose="020B0604020202020204" pitchFamily="34" charset="0"/>
              <a:buChar char="•"/>
            </a:pPr>
            <a:r>
              <a:rPr lang="en-US" u="none" dirty="0" smtClean="0">
                <a:latin typeface="Calibri" pitchFamily="34" charset="0"/>
              </a:rPr>
              <a:t>Optimize the identification of critical and chronic patients, impacting patient management and outcomes.</a:t>
            </a:r>
            <a:endParaRPr lang="en-US" u="none" dirty="0">
              <a:latin typeface="Calibri" pitchFamily="34" charset="0"/>
            </a:endParaRPr>
          </a:p>
        </p:txBody>
      </p:sp>
      <p:sp>
        <p:nvSpPr>
          <p:cNvPr id="10" name="Rectangle 9"/>
          <p:cNvSpPr/>
          <p:nvPr/>
        </p:nvSpPr>
        <p:spPr>
          <a:xfrm>
            <a:off x="1327076" y="5157192"/>
            <a:ext cx="7776864" cy="1046440"/>
          </a:xfrm>
          <a:prstGeom prst="rect">
            <a:avLst/>
          </a:prstGeom>
        </p:spPr>
        <p:txBody>
          <a:bodyPr wrap="square">
            <a:spAutoFit/>
          </a:bodyPr>
          <a:lstStyle/>
          <a:p>
            <a:r>
              <a:rPr lang="en-US" sz="2000" b="1" u="none" dirty="0" smtClean="0">
                <a:solidFill>
                  <a:srgbClr val="009CDE"/>
                </a:solidFill>
                <a:latin typeface="Calibri" pitchFamily="34" charset="0"/>
              </a:rPr>
              <a:t>Financial: </a:t>
            </a:r>
          </a:p>
          <a:p>
            <a:pPr marL="285750" indent="-285750">
              <a:buFont typeface="Arial" panose="020B0604020202020204" pitchFamily="34" charset="0"/>
              <a:buChar char="•"/>
            </a:pPr>
            <a:r>
              <a:rPr lang="en-US" u="none" dirty="0" smtClean="0">
                <a:latin typeface="Calibri" pitchFamily="34" charset="0"/>
              </a:rPr>
              <a:t>Optimize the current workload required for validation</a:t>
            </a:r>
          </a:p>
          <a:p>
            <a:pPr marL="285750" indent="-285750">
              <a:buFont typeface="Arial" panose="020B0604020202020204" pitchFamily="34" charset="0"/>
              <a:buChar char="•"/>
            </a:pPr>
            <a:r>
              <a:rPr lang="en-US" u="none" dirty="0" smtClean="0">
                <a:latin typeface="Calibri" pitchFamily="34" charset="0"/>
              </a:rPr>
              <a:t>Optimize test ordering according to available Clinical Guidelines</a:t>
            </a:r>
            <a:endParaRPr lang="en-US" sz="2400" b="1" u="none" dirty="0">
              <a:solidFill>
                <a:srgbClr val="009CDE"/>
              </a:solidFill>
              <a:latin typeface="Calibri" pitchFamily="34" charset="0"/>
            </a:endParaRPr>
          </a:p>
        </p:txBody>
      </p:sp>
      <p:pic>
        <p:nvPicPr>
          <p:cNvPr id="11" name="Picture 20">
            <a:extLst>
              <a:ext uri="{FF2B5EF4-FFF2-40B4-BE49-F238E27FC236}">
                <a16:creationId xmlns="" xmlns:a16="http://schemas.microsoft.com/office/drawing/2014/main" id="{706B25A5-F435-4459-A854-DAC1E81F58B6}"/>
              </a:ext>
            </a:extLst>
          </p:cNvPr>
          <p:cNvPicPr>
            <a:picLocks noChangeAspect="1"/>
          </p:cNvPicPr>
          <p:nvPr/>
        </p:nvPicPr>
        <p:blipFill>
          <a:blip r:embed="rId2" cstate="print"/>
          <a:stretch>
            <a:fillRect/>
          </a:stretch>
        </p:blipFill>
        <p:spPr>
          <a:xfrm>
            <a:off x="589726" y="2139774"/>
            <a:ext cx="665342" cy="569146"/>
          </a:xfrm>
          <a:prstGeom prst="rect">
            <a:avLst/>
          </a:prstGeom>
        </p:spPr>
      </p:pic>
      <p:pic>
        <p:nvPicPr>
          <p:cNvPr id="12" name="Picture 21">
            <a:extLst>
              <a:ext uri="{FF2B5EF4-FFF2-40B4-BE49-F238E27FC236}">
                <a16:creationId xmlns="" xmlns:a16="http://schemas.microsoft.com/office/drawing/2014/main" id="{DB68F429-A240-48AF-9882-C5B3FAEE0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003" y="3645025"/>
            <a:ext cx="537057" cy="576064"/>
          </a:xfrm>
          <a:prstGeom prst="rect">
            <a:avLst/>
          </a:prstGeom>
        </p:spPr>
      </p:pic>
      <p:pic>
        <p:nvPicPr>
          <p:cNvPr id="13" name="Picture 22">
            <a:extLst>
              <a:ext uri="{FF2B5EF4-FFF2-40B4-BE49-F238E27FC236}">
                <a16:creationId xmlns="" xmlns:a16="http://schemas.microsoft.com/office/drawing/2014/main" id="{5BDF7400-AD2A-4016-BD7E-76BD2160A978}"/>
              </a:ext>
            </a:extLst>
          </p:cNvPr>
          <p:cNvPicPr>
            <a:picLocks noChangeAspect="1"/>
          </p:cNvPicPr>
          <p:nvPr/>
        </p:nvPicPr>
        <p:blipFill>
          <a:blip r:embed="rId4" cstate="print"/>
          <a:stretch>
            <a:fillRect/>
          </a:stretch>
        </p:blipFill>
        <p:spPr>
          <a:xfrm>
            <a:off x="751012" y="5517232"/>
            <a:ext cx="504056" cy="5614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399381" y="548680"/>
            <a:ext cx="7488238" cy="864096"/>
          </a:xfrm>
          <a:prstGeom prst="rect">
            <a:avLst/>
          </a:prstGeom>
          <a:noFill/>
          <a:ln>
            <a:miter lim="800000"/>
            <a:headEnd/>
            <a:tailEnd/>
          </a:ln>
        </p:spPr>
        <p:txBody>
          <a:bodyPr/>
          <a:lstStyle/>
          <a:p>
            <a:pPr lvl="0" algn="ctr" eaLnBrk="0" hangingPunct="0"/>
            <a:endParaRPr kumimoji="0" lang="fr-BE" sz="3600" i="0" u="none" strike="noStrike" kern="0" cap="none" spc="0" normalizeH="0" baseline="0" noProof="0" dirty="0" smtClean="0">
              <a:ln>
                <a:noFill/>
              </a:ln>
              <a:solidFill>
                <a:srgbClr val="088292"/>
              </a:solidFill>
              <a:effectLst/>
              <a:uLnTx/>
              <a:uFillTx/>
              <a:latin typeface="Calibri" pitchFamily="34" charset="0"/>
              <a:ea typeface="+mj-ea"/>
              <a:cs typeface="Calibri" pitchFamily="34" charset="0"/>
            </a:endParaRPr>
          </a:p>
        </p:txBody>
      </p:sp>
      <p:sp>
        <p:nvSpPr>
          <p:cNvPr id="7" name="Title 2">
            <a:extLst>
              <a:ext uri="{FF2B5EF4-FFF2-40B4-BE49-F238E27FC236}">
                <a16:creationId xmlns="" xmlns:a16="http://schemas.microsoft.com/office/drawing/2014/main" id="{AF359170-9829-4AC5-BD21-41FB4D4E3761}"/>
              </a:ext>
            </a:extLst>
          </p:cNvPr>
          <p:cNvSpPr txBox="1">
            <a:spLocks/>
          </p:cNvSpPr>
          <p:nvPr/>
        </p:nvSpPr>
        <p:spPr>
          <a:xfrm>
            <a:off x="352068" y="676051"/>
            <a:ext cx="9155430" cy="520701"/>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err="1" smtClean="0">
                <a:ln>
                  <a:noFill/>
                </a:ln>
                <a:solidFill>
                  <a:srgbClr val="088292"/>
                </a:solidFill>
                <a:effectLst/>
                <a:uLnTx/>
                <a:uFillTx/>
                <a:latin typeface="Calibri" pitchFamily="34" charset="0"/>
                <a:ea typeface="+mj-ea"/>
                <a:cs typeface="+mj-cs"/>
              </a:rPr>
              <a:t>AlinIQ</a:t>
            </a:r>
            <a:r>
              <a:rPr kumimoji="0" lang="en-US" sz="4000" b="1" i="0" u="none" strike="noStrike" kern="0" cap="none" spc="0" normalizeH="0" baseline="0" noProof="0" dirty="0" smtClean="0">
                <a:ln>
                  <a:noFill/>
                </a:ln>
                <a:solidFill>
                  <a:srgbClr val="088292"/>
                </a:solidFill>
                <a:effectLst/>
                <a:uLnTx/>
                <a:uFillTx/>
                <a:latin typeface="Calibri" pitchFamily="34" charset="0"/>
                <a:ea typeface="+mj-ea"/>
                <a:cs typeface="+mj-cs"/>
              </a:rPr>
              <a:t> CDS - Phase 1 Project</a:t>
            </a:r>
            <a:endParaRPr kumimoji="0" lang="en-US" sz="4000" b="1" i="0" u="none" strike="noStrike" kern="0" cap="none" spc="0" normalizeH="0" baseline="0" noProof="0" dirty="0">
              <a:ln>
                <a:noFill/>
              </a:ln>
              <a:solidFill>
                <a:srgbClr val="088292"/>
              </a:solidFill>
              <a:effectLst/>
              <a:uLnTx/>
              <a:uFillTx/>
              <a:latin typeface="Calibri" pitchFamily="34" charset="0"/>
              <a:ea typeface="+mj-ea"/>
              <a:cs typeface="+mj-cs"/>
            </a:endParaRPr>
          </a:p>
        </p:txBody>
      </p:sp>
      <p:grpSp>
        <p:nvGrpSpPr>
          <p:cNvPr id="8" name="Group 9">
            <a:extLst>
              <a:ext uri="{FF2B5EF4-FFF2-40B4-BE49-F238E27FC236}">
                <a16:creationId xmlns="" xmlns:a16="http://schemas.microsoft.com/office/drawing/2014/main" id="{1B700ADC-8B00-4633-8431-87961667BEBC}"/>
              </a:ext>
            </a:extLst>
          </p:cNvPr>
          <p:cNvGrpSpPr/>
          <p:nvPr/>
        </p:nvGrpSpPr>
        <p:grpSpPr>
          <a:xfrm>
            <a:off x="1471093" y="1881300"/>
            <a:ext cx="456161" cy="466064"/>
            <a:chOff x="379348" y="2141443"/>
            <a:chExt cx="1455188" cy="1254473"/>
          </a:xfrm>
          <a:solidFill>
            <a:srgbClr val="00B050"/>
          </a:solidFill>
        </p:grpSpPr>
        <p:sp>
          <p:nvSpPr>
            <p:cNvPr id="9" name="Hexagon 10">
              <a:extLst>
                <a:ext uri="{FF2B5EF4-FFF2-40B4-BE49-F238E27FC236}">
                  <a16:creationId xmlns="" xmlns:a16="http://schemas.microsoft.com/office/drawing/2014/main" id="{BB28DD9F-44F6-4DD4-AE31-A08A702C9555}"/>
                </a:ext>
              </a:extLst>
            </p:cNvPr>
            <p:cNvSpPr/>
            <p:nvPr/>
          </p:nvSpPr>
          <p:spPr bwMode="auto">
            <a:xfrm>
              <a:off x="379348" y="2141443"/>
              <a:ext cx="1455188" cy="1254473"/>
            </a:xfrm>
            <a:prstGeom prst="hexagon">
              <a:avLst/>
            </a:prstGeom>
            <a:grp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sp>
          <p:nvSpPr>
            <p:cNvPr id="10" name="Hexagon 11">
              <a:extLst>
                <a:ext uri="{FF2B5EF4-FFF2-40B4-BE49-F238E27FC236}">
                  <a16:creationId xmlns="" xmlns:a16="http://schemas.microsoft.com/office/drawing/2014/main" id="{07D9AD51-4E68-4679-859B-0073BB55C637}"/>
                </a:ext>
              </a:extLst>
            </p:cNvPr>
            <p:cNvSpPr/>
            <p:nvPr/>
          </p:nvSpPr>
          <p:spPr bwMode="auto">
            <a:xfrm>
              <a:off x="451635" y="2205491"/>
              <a:ext cx="1319357" cy="1137377"/>
            </a:xfrm>
            <a:prstGeom prst="hexagon">
              <a:avLst/>
            </a:prstGeom>
            <a:grpFill/>
            <a:ln w="6350" cap="flat" cmpd="sng" algn="ctr">
              <a:no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pic>
          <p:nvPicPr>
            <p:cNvPr id="11" name="Graphic 12" descr="Meeting">
              <a:extLst>
                <a:ext uri="{FF2B5EF4-FFF2-40B4-BE49-F238E27FC236}">
                  <a16:creationId xmlns="" xmlns:a16="http://schemas.microsoft.com/office/drawing/2014/main" id="{5A2725C8-6DF9-47DD-96D0-7CD39F9A60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44966" y="2424420"/>
              <a:ext cx="723952" cy="723952"/>
            </a:xfrm>
            <a:prstGeom prst="rect">
              <a:avLst/>
            </a:prstGeom>
            <a:grpFill/>
          </p:spPr>
        </p:pic>
      </p:grpSp>
      <p:grpSp>
        <p:nvGrpSpPr>
          <p:cNvPr id="12" name="Group 65">
            <a:extLst>
              <a:ext uri="{FF2B5EF4-FFF2-40B4-BE49-F238E27FC236}">
                <a16:creationId xmlns="" xmlns:a16="http://schemas.microsoft.com/office/drawing/2014/main" id="{D9149B3F-273A-4262-B72B-573D6FC2F439}"/>
              </a:ext>
            </a:extLst>
          </p:cNvPr>
          <p:cNvGrpSpPr/>
          <p:nvPr/>
        </p:nvGrpSpPr>
        <p:grpSpPr>
          <a:xfrm>
            <a:off x="1471093" y="2423264"/>
            <a:ext cx="456158" cy="466061"/>
            <a:chOff x="1263681" y="3132417"/>
            <a:chExt cx="972120" cy="838035"/>
          </a:xfrm>
        </p:grpSpPr>
        <p:grpSp>
          <p:nvGrpSpPr>
            <p:cNvPr id="13" name="Group 13">
              <a:extLst>
                <a:ext uri="{FF2B5EF4-FFF2-40B4-BE49-F238E27FC236}">
                  <a16:creationId xmlns="" xmlns:a16="http://schemas.microsoft.com/office/drawing/2014/main" id="{65E96E55-9A89-43E5-936B-5A813CE524F3}"/>
                </a:ext>
              </a:extLst>
            </p:cNvPr>
            <p:cNvGrpSpPr/>
            <p:nvPr/>
          </p:nvGrpSpPr>
          <p:grpSpPr>
            <a:xfrm>
              <a:off x="1263681" y="3132417"/>
              <a:ext cx="972120" cy="838035"/>
              <a:chOff x="379348" y="2141443"/>
              <a:chExt cx="1455188" cy="1254473"/>
            </a:xfrm>
          </p:grpSpPr>
          <p:sp>
            <p:nvSpPr>
              <p:cNvPr id="15" name="Hexagon 14">
                <a:extLst>
                  <a:ext uri="{FF2B5EF4-FFF2-40B4-BE49-F238E27FC236}">
                    <a16:creationId xmlns="" xmlns:a16="http://schemas.microsoft.com/office/drawing/2014/main" id="{9736BEAD-9C8D-4990-B80E-EC48313C505E}"/>
                  </a:ext>
                </a:extLst>
              </p:cNvPr>
              <p:cNvSpPr/>
              <p:nvPr/>
            </p:nvSpPr>
            <p:spPr bwMode="auto">
              <a:xfrm>
                <a:off x="379348" y="2141443"/>
                <a:ext cx="1455188" cy="1254473"/>
              </a:xfrm>
              <a:prstGeom prst="hexagon">
                <a:avLst/>
              </a:prstGeom>
              <a:solidFill>
                <a:srgbClr val="888B8D"/>
              </a:solid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sp>
            <p:nvSpPr>
              <p:cNvPr id="16" name="Hexagon 15">
                <a:extLst>
                  <a:ext uri="{FF2B5EF4-FFF2-40B4-BE49-F238E27FC236}">
                    <a16:creationId xmlns="" xmlns:a16="http://schemas.microsoft.com/office/drawing/2014/main" id="{76A74196-5A4F-4A91-9D3F-0A8B4FC9FFED}"/>
                  </a:ext>
                </a:extLst>
              </p:cNvPr>
              <p:cNvSpPr/>
              <p:nvPr/>
            </p:nvSpPr>
            <p:spPr bwMode="auto">
              <a:xfrm>
                <a:off x="451635" y="2205491"/>
                <a:ext cx="1319357" cy="1137377"/>
              </a:xfrm>
              <a:prstGeom prst="hexagon">
                <a:avLst/>
              </a:prstGeom>
              <a:solidFill>
                <a:srgbClr val="009CDE"/>
              </a:solidFill>
              <a:ln w="6350" cap="flat" cmpd="sng" algn="ctr">
                <a:no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grpSp>
        <p:pic>
          <p:nvPicPr>
            <p:cNvPr id="14" name="Graphic 34" descr="Server">
              <a:extLst>
                <a:ext uri="{FF2B5EF4-FFF2-40B4-BE49-F238E27FC236}">
                  <a16:creationId xmlns="" xmlns:a16="http://schemas.microsoft.com/office/drawing/2014/main" id="{189A7B07-B046-4576-9FB0-690B1B2162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507743" y="3321457"/>
              <a:ext cx="483995" cy="483995"/>
            </a:xfrm>
            <a:prstGeom prst="rect">
              <a:avLst/>
            </a:prstGeom>
          </p:spPr>
        </p:pic>
      </p:grpSp>
      <p:grpSp>
        <p:nvGrpSpPr>
          <p:cNvPr id="17" name="Group 66">
            <a:extLst>
              <a:ext uri="{FF2B5EF4-FFF2-40B4-BE49-F238E27FC236}">
                <a16:creationId xmlns="" xmlns:a16="http://schemas.microsoft.com/office/drawing/2014/main" id="{9DEEF2B9-F38E-4E26-9D94-184A08E42F12}"/>
              </a:ext>
            </a:extLst>
          </p:cNvPr>
          <p:cNvGrpSpPr/>
          <p:nvPr/>
        </p:nvGrpSpPr>
        <p:grpSpPr>
          <a:xfrm>
            <a:off x="1471093" y="2999723"/>
            <a:ext cx="456156" cy="466060"/>
            <a:chOff x="2005619" y="4183756"/>
            <a:chExt cx="972116" cy="838031"/>
          </a:xfrm>
        </p:grpSpPr>
        <p:grpSp>
          <p:nvGrpSpPr>
            <p:cNvPr id="18" name="Group 16">
              <a:extLst>
                <a:ext uri="{FF2B5EF4-FFF2-40B4-BE49-F238E27FC236}">
                  <a16:creationId xmlns="" xmlns:a16="http://schemas.microsoft.com/office/drawing/2014/main" id="{9607A194-FC4D-4780-BD03-2C854A502A8D}"/>
                </a:ext>
              </a:extLst>
            </p:cNvPr>
            <p:cNvGrpSpPr/>
            <p:nvPr/>
          </p:nvGrpSpPr>
          <p:grpSpPr>
            <a:xfrm>
              <a:off x="2005619" y="4183756"/>
              <a:ext cx="972116" cy="838031"/>
              <a:chOff x="379348" y="2141443"/>
              <a:chExt cx="1455188" cy="1254473"/>
            </a:xfrm>
          </p:grpSpPr>
          <p:sp>
            <p:nvSpPr>
              <p:cNvPr id="20" name="Hexagon 17">
                <a:extLst>
                  <a:ext uri="{FF2B5EF4-FFF2-40B4-BE49-F238E27FC236}">
                    <a16:creationId xmlns="" xmlns:a16="http://schemas.microsoft.com/office/drawing/2014/main" id="{A511EDF3-7E17-48AB-AEE7-0274523543FF}"/>
                  </a:ext>
                </a:extLst>
              </p:cNvPr>
              <p:cNvSpPr/>
              <p:nvPr/>
            </p:nvSpPr>
            <p:spPr bwMode="auto">
              <a:xfrm>
                <a:off x="379348" y="2141443"/>
                <a:ext cx="1455188" cy="1254473"/>
              </a:xfrm>
              <a:prstGeom prst="hexagon">
                <a:avLst/>
              </a:prstGeom>
              <a:solidFill>
                <a:srgbClr val="888B8D"/>
              </a:solid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sp>
            <p:nvSpPr>
              <p:cNvPr id="21" name="Hexagon 18">
                <a:extLst>
                  <a:ext uri="{FF2B5EF4-FFF2-40B4-BE49-F238E27FC236}">
                    <a16:creationId xmlns="" xmlns:a16="http://schemas.microsoft.com/office/drawing/2014/main" id="{0BBE0517-EBC1-4001-A252-3AB60A260D60}"/>
                  </a:ext>
                </a:extLst>
              </p:cNvPr>
              <p:cNvSpPr/>
              <p:nvPr/>
            </p:nvSpPr>
            <p:spPr bwMode="auto">
              <a:xfrm>
                <a:off x="451635" y="2205491"/>
                <a:ext cx="1319357" cy="1137377"/>
              </a:xfrm>
              <a:prstGeom prst="hexagon">
                <a:avLst/>
              </a:prstGeom>
              <a:solidFill>
                <a:srgbClr val="0075A6"/>
              </a:solidFill>
              <a:ln w="6350" cap="flat" cmpd="sng" algn="ctr">
                <a:no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grpSp>
        <p:pic>
          <p:nvPicPr>
            <p:cNvPr id="19" name="Graphic 35" descr="Doctor">
              <a:extLst>
                <a:ext uri="{FF2B5EF4-FFF2-40B4-BE49-F238E27FC236}">
                  <a16:creationId xmlns="" xmlns:a16="http://schemas.microsoft.com/office/drawing/2014/main" id="{C160B5F8-DA81-4DE3-9AE2-2A5E58B0D20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219453" y="4321146"/>
              <a:ext cx="532654" cy="532654"/>
            </a:xfrm>
            <a:prstGeom prst="rect">
              <a:avLst/>
            </a:prstGeom>
          </p:spPr>
        </p:pic>
      </p:grpSp>
      <p:grpSp>
        <p:nvGrpSpPr>
          <p:cNvPr id="22" name="Group 67">
            <a:extLst>
              <a:ext uri="{FF2B5EF4-FFF2-40B4-BE49-F238E27FC236}">
                <a16:creationId xmlns="" xmlns:a16="http://schemas.microsoft.com/office/drawing/2014/main" id="{47000B2D-A47F-4AB2-BD65-FB48E6210171}"/>
              </a:ext>
            </a:extLst>
          </p:cNvPr>
          <p:cNvGrpSpPr/>
          <p:nvPr/>
        </p:nvGrpSpPr>
        <p:grpSpPr>
          <a:xfrm>
            <a:off x="1446985" y="3563795"/>
            <a:ext cx="456156" cy="466060"/>
            <a:chOff x="1777375" y="4965593"/>
            <a:chExt cx="972116" cy="838031"/>
          </a:xfrm>
          <a:solidFill>
            <a:srgbClr val="00B050"/>
          </a:solidFill>
        </p:grpSpPr>
        <p:grpSp>
          <p:nvGrpSpPr>
            <p:cNvPr id="23" name="Group 19">
              <a:extLst>
                <a:ext uri="{FF2B5EF4-FFF2-40B4-BE49-F238E27FC236}">
                  <a16:creationId xmlns="" xmlns:a16="http://schemas.microsoft.com/office/drawing/2014/main" id="{C742F679-64FD-4CE8-94C0-4853BAF20FBF}"/>
                </a:ext>
              </a:extLst>
            </p:cNvPr>
            <p:cNvGrpSpPr/>
            <p:nvPr/>
          </p:nvGrpSpPr>
          <p:grpSpPr>
            <a:xfrm>
              <a:off x="1777375" y="4965593"/>
              <a:ext cx="972116" cy="838031"/>
              <a:chOff x="379348" y="2141443"/>
              <a:chExt cx="1455188" cy="1254473"/>
            </a:xfrm>
            <a:grpFill/>
          </p:grpSpPr>
          <p:sp>
            <p:nvSpPr>
              <p:cNvPr id="25" name="Hexagon 20">
                <a:extLst>
                  <a:ext uri="{FF2B5EF4-FFF2-40B4-BE49-F238E27FC236}">
                    <a16:creationId xmlns="" xmlns:a16="http://schemas.microsoft.com/office/drawing/2014/main" id="{E2D589DD-B0F0-4AA0-A4A6-785D0E7CC676}"/>
                  </a:ext>
                </a:extLst>
              </p:cNvPr>
              <p:cNvSpPr/>
              <p:nvPr/>
            </p:nvSpPr>
            <p:spPr bwMode="auto">
              <a:xfrm>
                <a:off x="379348" y="2141443"/>
                <a:ext cx="1455188" cy="1254473"/>
              </a:xfrm>
              <a:prstGeom prst="hexagon">
                <a:avLst/>
              </a:prstGeom>
              <a:grp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sp>
            <p:nvSpPr>
              <p:cNvPr id="26" name="Hexagon 21">
                <a:extLst>
                  <a:ext uri="{FF2B5EF4-FFF2-40B4-BE49-F238E27FC236}">
                    <a16:creationId xmlns="" xmlns:a16="http://schemas.microsoft.com/office/drawing/2014/main" id="{101CF34F-4AE5-48C3-BF2B-F10888F9E689}"/>
                  </a:ext>
                </a:extLst>
              </p:cNvPr>
              <p:cNvSpPr/>
              <p:nvPr/>
            </p:nvSpPr>
            <p:spPr bwMode="auto">
              <a:xfrm>
                <a:off x="451635" y="2205491"/>
                <a:ext cx="1319357" cy="1137377"/>
              </a:xfrm>
              <a:prstGeom prst="hexagon">
                <a:avLst/>
              </a:prstGeom>
              <a:grpFill/>
              <a:ln w="6350" cap="flat" cmpd="sng" algn="ctr">
                <a:no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grpSp>
        <p:pic>
          <p:nvPicPr>
            <p:cNvPr id="24" name="Graphic 36" descr="Mathematics">
              <a:extLst>
                <a:ext uri="{FF2B5EF4-FFF2-40B4-BE49-F238E27FC236}">
                  <a16:creationId xmlns="" xmlns:a16="http://schemas.microsoft.com/office/drawing/2014/main" id="{42695393-FDBC-462A-A67A-CFA67ADEA5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043027" y="5171631"/>
              <a:ext cx="451694" cy="451694"/>
            </a:xfrm>
            <a:prstGeom prst="rect">
              <a:avLst/>
            </a:prstGeom>
            <a:grpFill/>
          </p:spPr>
        </p:pic>
      </p:grpSp>
      <p:grpSp>
        <p:nvGrpSpPr>
          <p:cNvPr id="27" name="Group 68">
            <a:extLst>
              <a:ext uri="{FF2B5EF4-FFF2-40B4-BE49-F238E27FC236}">
                <a16:creationId xmlns="" xmlns:a16="http://schemas.microsoft.com/office/drawing/2014/main" id="{13D214F7-5608-4006-A157-82ABF402F3A3}"/>
              </a:ext>
            </a:extLst>
          </p:cNvPr>
          <p:cNvGrpSpPr/>
          <p:nvPr/>
        </p:nvGrpSpPr>
        <p:grpSpPr>
          <a:xfrm>
            <a:off x="1446985" y="4148450"/>
            <a:ext cx="456156" cy="466060"/>
            <a:chOff x="5643024" y="5766163"/>
            <a:chExt cx="1455188" cy="1254473"/>
          </a:xfrm>
        </p:grpSpPr>
        <p:grpSp>
          <p:nvGrpSpPr>
            <p:cNvPr id="28" name="Group 22">
              <a:extLst>
                <a:ext uri="{FF2B5EF4-FFF2-40B4-BE49-F238E27FC236}">
                  <a16:creationId xmlns="" xmlns:a16="http://schemas.microsoft.com/office/drawing/2014/main" id="{2711EB4C-751F-4CDE-A84B-2D03EE19BA35}"/>
                </a:ext>
              </a:extLst>
            </p:cNvPr>
            <p:cNvGrpSpPr/>
            <p:nvPr/>
          </p:nvGrpSpPr>
          <p:grpSpPr>
            <a:xfrm>
              <a:off x="5643024" y="5766163"/>
              <a:ext cx="1455188" cy="1254473"/>
              <a:chOff x="379348" y="2141443"/>
              <a:chExt cx="1455188" cy="1254473"/>
            </a:xfrm>
          </p:grpSpPr>
          <p:sp>
            <p:nvSpPr>
              <p:cNvPr id="30" name="Hexagon 23">
                <a:extLst>
                  <a:ext uri="{FF2B5EF4-FFF2-40B4-BE49-F238E27FC236}">
                    <a16:creationId xmlns="" xmlns:a16="http://schemas.microsoft.com/office/drawing/2014/main" id="{49144FDA-FC56-4605-96B4-42CD706657DD}"/>
                  </a:ext>
                </a:extLst>
              </p:cNvPr>
              <p:cNvSpPr/>
              <p:nvPr/>
            </p:nvSpPr>
            <p:spPr bwMode="auto">
              <a:xfrm>
                <a:off x="379348" y="2141443"/>
                <a:ext cx="1455188" cy="1254473"/>
              </a:xfrm>
              <a:prstGeom prst="hexagon">
                <a:avLst/>
              </a:prstGeom>
              <a:solidFill>
                <a:srgbClr val="888B8D"/>
              </a:solid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sp>
            <p:nvSpPr>
              <p:cNvPr id="31" name="Hexagon 24">
                <a:extLst>
                  <a:ext uri="{FF2B5EF4-FFF2-40B4-BE49-F238E27FC236}">
                    <a16:creationId xmlns="" xmlns:a16="http://schemas.microsoft.com/office/drawing/2014/main" id="{378130CE-BAED-49DF-866C-A4B8EB3EEC3D}"/>
                  </a:ext>
                </a:extLst>
              </p:cNvPr>
              <p:cNvSpPr/>
              <p:nvPr/>
            </p:nvSpPr>
            <p:spPr bwMode="auto">
              <a:xfrm>
                <a:off x="451635" y="2205491"/>
                <a:ext cx="1319357" cy="1137377"/>
              </a:xfrm>
              <a:prstGeom prst="hexagon">
                <a:avLst/>
              </a:prstGeom>
              <a:solidFill>
                <a:srgbClr val="004E6F"/>
              </a:solidFill>
              <a:ln w="6350" cap="flat" cmpd="sng" algn="ctr">
                <a:no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grpSp>
        <p:pic>
          <p:nvPicPr>
            <p:cNvPr id="29" name="Graphic 37" descr="Pie chart">
              <a:extLst>
                <a:ext uri="{FF2B5EF4-FFF2-40B4-BE49-F238E27FC236}">
                  <a16:creationId xmlns="" xmlns:a16="http://schemas.microsoft.com/office/drawing/2014/main" id="{84FBEA00-6200-49A8-BBB7-9388989CAC0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042178" y="6054610"/>
              <a:ext cx="700179" cy="700179"/>
            </a:xfrm>
            <a:prstGeom prst="rect">
              <a:avLst/>
            </a:prstGeom>
          </p:spPr>
        </p:pic>
      </p:grpSp>
      <p:grpSp>
        <p:nvGrpSpPr>
          <p:cNvPr id="32" name="Group 69">
            <a:extLst>
              <a:ext uri="{FF2B5EF4-FFF2-40B4-BE49-F238E27FC236}">
                <a16:creationId xmlns="" xmlns:a16="http://schemas.microsoft.com/office/drawing/2014/main" id="{D85A7AFE-7221-428B-AAD7-3709032FB265}"/>
              </a:ext>
            </a:extLst>
          </p:cNvPr>
          <p:cNvGrpSpPr/>
          <p:nvPr/>
        </p:nvGrpSpPr>
        <p:grpSpPr>
          <a:xfrm>
            <a:off x="1449665" y="4697327"/>
            <a:ext cx="453476" cy="463323"/>
            <a:chOff x="6919947" y="5040367"/>
            <a:chExt cx="1455188" cy="1254473"/>
          </a:xfrm>
        </p:grpSpPr>
        <p:grpSp>
          <p:nvGrpSpPr>
            <p:cNvPr id="33" name="Group 28">
              <a:extLst>
                <a:ext uri="{FF2B5EF4-FFF2-40B4-BE49-F238E27FC236}">
                  <a16:creationId xmlns="" xmlns:a16="http://schemas.microsoft.com/office/drawing/2014/main" id="{A8A73A26-022A-49AD-A919-5916416A2590}"/>
                </a:ext>
              </a:extLst>
            </p:cNvPr>
            <p:cNvGrpSpPr/>
            <p:nvPr/>
          </p:nvGrpSpPr>
          <p:grpSpPr>
            <a:xfrm>
              <a:off x="6919947" y="5040367"/>
              <a:ext cx="1455188" cy="1254473"/>
              <a:chOff x="379348" y="2141443"/>
              <a:chExt cx="1455188" cy="1254473"/>
            </a:xfrm>
          </p:grpSpPr>
          <p:sp>
            <p:nvSpPr>
              <p:cNvPr id="35" name="Hexagon 29">
                <a:extLst>
                  <a:ext uri="{FF2B5EF4-FFF2-40B4-BE49-F238E27FC236}">
                    <a16:creationId xmlns="" xmlns:a16="http://schemas.microsoft.com/office/drawing/2014/main" id="{48C9FA2A-3E0D-414F-8116-C19380123520}"/>
                  </a:ext>
                </a:extLst>
              </p:cNvPr>
              <p:cNvSpPr/>
              <p:nvPr/>
            </p:nvSpPr>
            <p:spPr bwMode="auto">
              <a:xfrm>
                <a:off x="379348" y="2141443"/>
                <a:ext cx="1455188" cy="1254473"/>
              </a:xfrm>
              <a:prstGeom prst="hexagon">
                <a:avLst/>
              </a:prstGeom>
              <a:solidFill>
                <a:srgbClr val="888B8D"/>
              </a:solid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sp>
            <p:nvSpPr>
              <p:cNvPr id="36" name="Hexagon 30">
                <a:extLst>
                  <a:ext uri="{FF2B5EF4-FFF2-40B4-BE49-F238E27FC236}">
                    <a16:creationId xmlns="" xmlns:a16="http://schemas.microsoft.com/office/drawing/2014/main" id="{FA9CAE8C-CEE4-42FD-A089-7394433F64C5}"/>
                  </a:ext>
                </a:extLst>
              </p:cNvPr>
              <p:cNvSpPr/>
              <p:nvPr/>
            </p:nvSpPr>
            <p:spPr bwMode="auto">
              <a:xfrm>
                <a:off x="451635" y="2205491"/>
                <a:ext cx="1319357" cy="1137377"/>
              </a:xfrm>
              <a:prstGeom prst="hexagon">
                <a:avLst/>
              </a:prstGeom>
              <a:solidFill>
                <a:srgbClr val="0070C0"/>
              </a:solidFill>
              <a:ln w="6350" cap="flat" cmpd="sng" algn="ctr">
                <a:no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grpSp>
        <p:pic>
          <p:nvPicPr>
            <p:cNvPr id="34" name="Graphic 38" descr="Research">
              <a:extLst>
                <a:ext uri="{FF2B5EF4-FFF2-40B4-BE49-F238E27FC236}">
                  <a16:creationId xmlns="" xmlns:a16="http://schemas.microsoft.com/office/drawing/2014/main" id="{C9FB5E0E-E534-4160-9104-D3CED303837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7303080" y="5294924"/>
              <a:ext cx="769681" cy="769681"/>
            </a:xfrm>
            <a:prstGeom prst="rect">
              <a:avLst/>
            </a:prstGeom>
          </p:spPr>
        </p:pic>
      </p:grpSp>
      <p:grpSp>
        <p:nvGrpSpPr>
          <p:cNvPr id="37" name="Group 71">
            <a:extLst>
              <a:ext uri="{FF2B5EF4-FFF2-40B4-BE49-F238E27FC236}">
                <a16:creationId xmlns="" xmlns:a16="http://schemas.microsoft.com/office/drawing/2014/main" id="{CCBF0801-8A0A-454A-89BF-88502F333C3A}"/>
              </a:ext>
            </a:extLst>
          </p:cNvPr>
          <p:cNvGrpSpPr/>
          <p:nvPr/>
        </p:nvGrpSpPr>
        <p:grpSpPr>
          <a:xfrm>
            <a:off x="1452350" y="5852237"/>
            <a:ext cx="450791" cy="460579"/>
            <a:chOff x="9528570" y="5050163"/>
            <a:chExt cx="1455188" cy="1254473"/>
          </a:xfrm>
        </p:grpSpPr>
        <p:grpSp>
          <p:nvGrpSpPr>
            <p:cNvPr id="38" name="Group 31">
              <a:extLst>
                <a:ext uri="{FF2B5EF4-FFF2-40B4-BE49-F238E27FC236}">
                  <a16:creationId xmlns="" xmlns:a16="http://schemas.microsoft.com/office/drawing/2014/main" id="{F886EA5B-5C8B-4808-8562-26B5B199AC13}"/>
                </a:ext>
              </a:extLst>
            </p:cNvPr>
            <p:cNvGrpSpPr/>
            <p:nvPr/>
          </p:nvGrpSpPr>
          <p:grpSpPr>
            <a:xfrm>
              <a:off x="9528570" y="5050163"/>
              <a:ext cx="1455188" cy="1254473"/>
              <a:chOff x="379348" y="2141443"/>
              <a:chExt cx="1455188" cy="1254473"/>
            </a:xfrm>
          </p:grpSpPr>
          <p:sp>
            <p:nvSpPr>
              <p:cNvPr id="40" name="Hexagon 32">
                <a:extLst>
                  <a:ext uri="{FF2B5EF4-FFF2-40B4-BE49-F238E27FC236}">
                    <a16:creationId xmlns="" xmlns:a16="http://schemas.microsoft.com/office/drawing/2014/main" id="{DA9D8C53-B8F6-4ABE-871F-E90678F8D10A}"/>
                  </a:ext>
                </a:extLst>
              </p:cNvPr>
              <p:cNvSpPr/>
              <p:nvPr/>
            </p:nvSpPr>
            <p:spPr bwMode="auto">
              <a:xfrm>
                <a:off x="379348" y="2141443"/>
                <a:ext cx="1455188" cy="1254473"/>
              </a:xfrm>
              <a:prstGeom prst="hexagon">
                <a:avLst/>
              </a:prstGeom>
              <a:solidFill>
                <a:srgbClr val="888B8D"/>
              </a:solid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sp>
            <p:nvSpPr>
              <p:cNvPr id="41" name="Hexagon 33">
                <a:extLst>
                  <a:ext uri="{FF2B5EF4-FFF2-40B4-BE49-F238E27FC236}">
                    <a16:creationId xmlns="" xmlns:a16="http://schemas.microsoft.com/office/drawing/2014/main" id="{061E3A60-B374-46F9-ABAF-B366140D3568}"/>
                  </a:ext>
                </a:extLst>
              </p:cNvPr>
              <p:cNvSpPr/>
              <p:nvPr/>
            </p:nvSpPr>
            <p:spPr bwMode="auto">
              <a:xfrm>
                <a:off x="451635" y="2205491"/>
                <a:ext cx="1319357" cy="1137377"/>
              </a:xfrm>
              <a:prstGeom prst="hexagon">
                <a:avLst/>
              </a:prstGeom>
              <a:solidFill>
                <a:srgbClr val="004E6F"/>
              </a:solidFill>
              <a:ln w="6350" cap="flat" cmpd="sng" algn="ctr">
                <a:no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grpSp>
        <p:pic>
          <p:nvPicPr>
            <p:cNvPr id="39" name="Graphic 39" descr="Checklist">
              <a:extLst>
                <a:ext uri="{FF2B5EF4-FFF2-40B4-BE49-F238E27FC236}">
                  <a16:creationId xmlns="" xmlns:a16="http://schemas.microsoft.com/office/drawing/2014/main" id="{0D2EB84F-697C-439F-8565-0146AE9D3F9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9922698" y="5314250"/>
              <a:ext cx="715610" cy="715610"/>
            </a:xfrm>
            <a:prstGeom prst="rect">
              <a:avLst/>
            </a:prstGeom>
          </p:spPr>
        </p:pic>
      </p:grpSp>
      <p:grpSp>
        <p:nvGrpSpPr>
          <p:cNvPr id="42" name="Group 70">
            <a:extLst>
              <a:ext uri="{FF2B5EF4-FFF2-40B4-BE49-F238E27FC236}">
                <a16:creationId xmlns="" xmlns:a16="http://schemas.microsoft.com/office/drawing/2014/main" id="{4BD5243D-E5E4-4EC2-9B62-3FF51758E038}"/>
              </a:ext>
            </a:extLst>
          </p:cNvPr>
          <p:cNvGrpSpPr/>
          <p:nvPr/>
        </p:nvGrpSpPr>
        <p:grpSpPr>
          <a:xfrm>
            <a:off x="1446980" y="5280784"/>
            <a:ext cx="456161" cy="466065"/>
            <a:chOff x="8222065" y="5766163"/>
            <a:chExt cx="1455188" cy="1254473"/>
          </a:xfrm>
          <a:solidFill>
            <a:srgbClr val="00B050"/>
          </a:solidFill>
        </p:grpSpPr>
        <p:grpSp>
          <p:nvGrpSpPr>
            <p:cNvPr id="43" name="Group 25">
              <a:extLst>
                <a:ext uri="{FF2B5EF4-FFF2-40B4-BE49-F238E27FC236}">
                  <a16:creationId xmlns="" xmlns:a16="http://schemas.microsoft.com/office/drawing/2014/main" id="{56C8D2FA-236B-49D8-8782-96EB19C8A084}"/>
                </a:ext>
              </a:extLst>
            </p:cNvPr>
            <p:cNvGrpSpPr/>
            <p:nvPr/>
          </p:nvGrpSpPr>
          <p:grpSpPr>
            <a:xfrm>
              <a:off x="8222065" y="5766163"/>
              <a:ext cx="1455188" cy="1254473"/>
              <a:chOff x="379348" y="2141443"/>
              <a:chExt cx="1455188" cy="1254473"/>
            </a:xfrm>
            <a:grpFill/>
          </p:grpSpPr>
          <p:sp>
            <p:nvSpPr>
              <p:cNvPr id="45" name="Hexagon 26">
                <a:extLst>
                  <a:ext uri="{FF2B5EF4-FFF2-40B4-BE49-F238E27FC236}">
                    <a16:creationId xmlns="" xmlns:a16="http://schemas.microsoft.com/office/drawing/2014/main" id="{6A3C4000-84DE-4949-B695-CFF22DC265E7}"/>
                  </a:ext>
                </a:extLst>
              </p:cNvPr>
              <p:cNvSpPr/>
              <p:nvPr/>
            </p:nvSpPr>
            <p:spPr bwMode="auto">
              <a:xfrm>
                <a:off x="379348" y="2141443"/>
                <a:ext cx="1455188" cy="1254473"/>
              </a:xfrm>
              <a:prstGeom prst="hexagon">
                <a:avLst/>
              </a:prstGeom>
              <a:grp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sp>
            <p:nvSpPr>
              <p:cNvPr id="46" name="Hexagon 27">
                <a:extLst>
                  <a:ext uri="{FF2B5EF4-FFF2-40B4-BE49-F238E27FC236}">
                    <a16:creationId xmlns="" xmlns:a16="http://schemas.microsoft.com/office/drawing/2014/main" id="{DE07C64F-D526-4B85-A1AA-9888668B2760}"/>
                  </a:ext>
                </a:extLst>
              </p:cNvPr>
              <p:cNvSpPr/>
              <p:nvPr/>
            </p:nvSpPr>
            <p:spPr bwMode="auto">
              <a:xfrm>
                <a:off x="451635" y="2205491"/>
                <a:ext cx="1319357" cy="1137377"/>
              </a:xfrm>
              <a:prstGeom prst="hexagon">
                <a:avLst/>
              </a:prstGeom>
              <a:grpFill/>
              <a:ln w="6350" cap="flat" cmpd="sng" algn="ctr">
                <a:noFill/>
                <a:prstDash val="solid"/>
                <a:round/>
                <a:headEnd type="none" w="med" len="med"/>
                <a:tailEnd type="triangle" w="med" len="med"/>
              </a:ln>
              <a:effectLst/>
            </p:spPr>
            <p:txBody>
              <a:bodyPr rot="0" spcFirstLastPara="0" vertOverflow="overflow" horzOverflow="overflow" vert="horz" wrap="square" lIns="23371" tIns="23371" rIns="23371" bIns="23371" numCol="1" spcCol="0" rtlCol="0" fromWordArt="0" anchor="t" anchorCtr="0" forceAA="0" compatLnSpc="1">
                <a:prstTxWarp prst="textNoShape">
                  <a:avLst/>
                </a:prstTxWarp>
                <a:noAutofit/>
              </a:bodyPr>
              <a:lstStyle/>
              <a:p>
                <a:pPr algn="ctr" defTabSz="560963" eaLnBrk="0" hangingPunct="0">
                  <a:spcAft>
                    <a:spcPts val="307"/>
                  </a:spcAft>
                </a:pPr>
                <a:endParaRPr lang="en-US" sz="800" b="1" dirty="0">
                  <a:latin typeface="Calibri" pitchFamily="34" charset="0"/>
                </a:endParaRPr>
              </a:p>
            </p:txBody>
          </p:sp>
        </p:grpSp>
        <p:pic>
          <p:nvPicPr>
            <p:cNvPr id="44" name="Graphic 40" descr="Playbook">
              <a:extLst>
                <a:ext uri="{FF2B5EF4-FFF2-40B4-BE49-F238E27FC236}">
                  <a16:creationId xmlns="" xmlns:a16="http://schemas.microsoft.com/office/drawing/2014/main" id="{39BF723B-60BB-4B8C-82B9-B9661226D19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8539797" y="5972578"/>
              <a:ext cx="824110" cy="824110"/>
            </a:xfrm>
            <a:prstGeom prst="rect">
              <a:avLst/>
            </a:prstGeom>
            <a:grpFill/>
          </p:spPr>
        </p:pic>
      </p:grpSp>
      <p:sp>
        <p:nvSpPr>
          <p:cNvPr id="47" name="Rectangle 46">
            <a:extLst>
              <a:ext uri="{FF2B5EF4-FFF2-40B4-BE49-F238E27FC236}">
                <a16:creationId xmlns="" xmlns:a16="http://schemas.microsoft.com/office/drawing/2014/main" id="{C9B27409-E9D4-4150-841C-B7B309EF6AEA}"/>
              </a:ext>
            </a:extLst>
          </p:cNvPr>
          <p:cNvSpPr/>
          <p:nvPr/>
        </p:nvSpPr>
        <p:spPr>
          <a:xfrm>
            <a:off x="2047157" y="2528396"/>
            <a:ext cx="3096344" cy="510909"/>
          </a:xfrm>
          <a:prstGeom prst="rect">
            <a:avLst/>
          </a:prstGeom>
        </p:spPr>
        <p:txBody>
          <a:bodyPr wrap="square" lIns="109728" tIns="54864" rIns="109728" bIns="54864">
            <a:spAutoFit/>
          </a:bodyPr>
          <a:lstStyle/>
          <a:p>
            <a:r>
              <a:rPr lang="en-US" sz="1400" b="1" u="none" dirty="0" smtClean="0">
                <a:solidFill>
                  <a:srgbClr val="088292"/>
                </a:solidFill>
                <a:latin typeface="Calibri" pitchFamily="34" charset="0"/>
                <a:ea typeface="Georgia" panose="02040502050405020303" pitchFamily="18" charset="0"/>
                <a:cs typeface="Georgia" panose="02040502050405020303" pitchFamily="18" charset="0"/>
              </a:rPr>
              <a:t>Installation / data analysis</a:t>
            </a:r>
            <a:endParaRPr lang="en-US" sz="1400" b="1" u="none" dirty="0">
              <a:solidFill>
                <a:srgbClr val="088292"/>
              </a:solidFill>
              <a:latin typeface="Calibri" pitchFamily="34" charset="0"/>
              <a:ea typeface="Georgia" panose="02040502050405020303" pitchFamily="18" charset="0"/>
              <a:cs typeface="Georgia" panose="02040502050405020303" pitchFamily="18" charset="0"/>
            </a:endParaRPr>
          </a:p>
          <a:p>
            <a:endParaRPr lang="en-US" sz="1200" b="1" dirty="0">
              <a:solidFill>
                <a:srgbClr val="088292"/>
              </a:solidFill>
              <a:latin typeface="Calibri" pitchFamily="34" charset="0"/>
              <a:ea typeface="Georgia" panose="02040502050405020303" pitchFamily="18" charset="0"/>
              <a:cs typeface="Georgia" panose="02040502050405020303" pitchFamily="18" charset="0"/>
            </a:endParaRPr>
          </a:p>
        </p:txBody>
      </p:sp>
      <p:sp>
        <p:nvSpPr>
          <p:cNvPr id="48" name="Rectangle 47">
            <a:extLst>
              <a:ext uri="{FF2B5EF4-FFF2-40B4-BE49-F238E27FC236}">
                <a16:creationId xmlns="" xmlns:a16="http://schemas.microsoft.com/office/drawing/2014/main" id="{7622A286-2E7F-47DD-AE57-43313DC235D3}"/>
              </a:ext>
            </a:extLst>
          </p:cNvPr>
          <p:cNvSpPr/>
          <p:nvPr/>
        </p:nvSpPr>
        <p:spPr>
          <a:xfrm>
            <a:off x="2044766" y="3118146"/>
            <a:ext cx="3026727" cy="326243"/>
          </a:xfrm>
          <a:prstGeom prst="rect">
            <a:avLst/>
          </a:prstGeom>
        </p:spPr>
        <p:txBody>
          <a:bodyPr wrap="square" lIns="109728" tIns="54864" rIns="109728" bIns="54864">
            <a:spAutoFit/>
          </a:bodyPr>
          <a:lstStyle/>
          <a:p>
            <a:r>
              <a:rPr lang="en-US" sz="1400" b="1" u="none" dirty="0" smtClean="0">
                <a:solidFill>
                  <a:srgbClr val="088292"/>
                </a:solidFill>
                <a:latin typeface="Calibri" pitchFamily="34" charset="0"/>
                <a:ea typeface="Georgia" panose="02040502050405020303" pitchFamily="18" charset="0"/>
                <a:cs typeface="Georgia" panose="02040502050405020303" pitchFamily="18" charset="0"/>
              </a:rPr>
              <a:t>Use cases definition </a:t>
            </a:r>
            <a:endParaRPr lang="en-US" sz="1400" b="1" u="none" dirty="0">
              <a:solidFill>
                <a:srgbClr val="088292"/>
              </a:solidFill>
              <a:latin typeface="Calibri" pitchFamily="34" charset="0"/>
              <a:ea typeface="Georgia" panose="02040502050405020303" pitchFamily="18" charset="0"/>
              <a:cs typeface="Georgia" panose="02040502050405020303" pitchFamily="18" charset="0"/>
            </a:endParaRPr>
          </a:p>
        </p:txBody>
      </p:sp>
      <p:sp>
        <p:nvSpPr>
          <p:cNvPr id="49" name="Rectangle 48">
            <a:extLst>
              <a:ext uri="{FF2B5EF4-FFF2-40B4-BE49-F238E27FC236}">
                <a16:creationId xmlns="" xmlns:a16="http://schemas.microsoft.com/office/drawing/2014/main" id="{FCD3C65E-DEB8-445F-95CF-479D4ABABB97}"/>
              </a:ext>
            </a:extLst>
          </p:cNvPr>
          <p:cNvSpPr/>
          <p:nvPr/>
        </p:nvSpPr>
        <p:spPr>
          <a:xfrm>
            <a:off x="2009422" y="5366363"/>
            <a:ext cx="3206087" cy="326243"/>
          </a:xfrm>
          <a:prstGeom prst="rect">
            <a:avLst/>
          </a:prstGeom>
        </p:spPr>
        <p:txBody>
          <a:bodyPr wrap="square" lIns="109728" tIns="54864" rIns="109728" bIns="54864">
            <a:spAutoFit/>
          </a:bodyPr>
          <a:lstStyle/>
          <a:p>
            <a:r>
              <a:rPr lang="en-US" sz="1400" b="1" u="none" dirty="0" smtClean="0">
                <a:solidFill>
                  <a:srgbClr val="088292"/>
                </a:solidFill>
                <a:latin typeface="Calibri" pitchFamily="34" charset="0"/>
                <a:ea typeface="Georgia" panose="02040502050405020303" pitchFamily="18" charset="0"/>
                <a:cs typeface="Georgia" panose="02040502050405020303" pitchFamily="18" charset="0"/>
              </a:rPr>
              <a:t>Refine knowledge base</a:t>
            </a:r>
            <a:endParaRPr lang="en-US" sz="1400" b="1" u="none" dirty="0">
              <a:solidFill>
                <a:srgbClr val="088292"/>
              </a:solidFill>
              <a:latin typeface="Calibri" pitchFamily="34" charset="0"/>
              <a:ea typeface="Georgia" panose="02040502050405020303" pitchFamily="18" charset="0"/>
              <a:cs typeface="Georgia" panose="02040502050405020303" pitchFamily="18" charset="0"/>
            </a:endParaRPr>
          </a:p>
        </p:txBody>
      </p:sp>
      <p:sp>
        <p:nvSpPr>
          <p:cNvPr id="50" name="Rectangle 49">
            <a:extLst>
              <a:ext uri="{FF2B5EF4-FFF2-40B4-BE49-F238E27FC236}">
                <a16:creationId xmlns="" xmlns:a16="http://schemas.microsoft.com/office/drawing/2014/main" id="{5A0C1B27-F1DF-4F2B-9C7A-68E5116A223F}"/>
              </a:ext>
            </a:extLst>
          </p:cNvPr>
          <p:cNvSpPr/>
          <p:nvPr/>
        </p:nvSpPr>
        <p:spPr>
          <a:xfrm>
            <a:off x="2047157" y="4774330"/>
            <a:ext cx="3682655" cy="326243"/>
          </a:xfrm>
          <a:prstGeom prst="rect">
            <a:avLst/>
          </a:prstGeom>
        </p:spPr>
        <p:txBody>
          <a:bodyPr wrap="square" lIns="109728" tIns="54864" rIns="109728" bIns="54864">
            <a:spAutoFit/>
          </a:bodyPr>
          <a:lstStyle/>
          <a:p>
            <a:r>
              <a:rPr lang="en-US" sz="1400" b="1" u="none" dirty="0" smtClean="0">
                <a:solidFill>
                  <a:srgbClr val="088292"/>
                </a:solidFill>
                <a:latin typeface="Calibri" pitchFamily="34" charset="0"/>
                <a:ea typeface="Georgia" panose="02040502050405020303" pitchFamily="18" charset="0"/>
                <a:cs typeface="Georgia" panose="02040502050405020303" pitchFamily="18" charset="0"/>
              </a:rPr>
              <a:t>Review data requirements</a:t>
            </a:r>
            <a:endParaRPr lang="en-US" sz="1400" b="1" u="none" dirty="0">
              <a:solidFill>
                <a:srgbClr val="088292"/>
              </a:solidFill>
              <a:latin typeface="Calibri" pitchFamily="34" charset="0"/>
              <a:ea typeface="Georgia" panose="02040502050405020303" pitchFamily="18" charset="0"/>
              <a:cs typeface="Georgia" panose="02040502050405020303" pitchFamily="18" charset="0"/>
            </a:endParaRPr>
          </a:p>
        </p:txBody>
      </p:sp>
      <p:sp>
        <p:nvSpPr>
          <p:cNvPr id="51" name="Rectangle 50">
            <a:extLst>
              <a:ext uri="{FF2B5EF4-FFF2-40B4-BE49-F238E27FC236}">
                <a16:creationId xmlns="" xmlns:a16="http://schemas.microsoft.com/office/drawing/2014/main" id="{2C494EF5-163E-4908-9188-554E2EAECA5D}"/>
              </a:ext>
            </a:extLst>
          </p:cNvPr>
          <p:cNvSpPr/>
          <p:nvPr/>
        </p:nvSpPr>
        <p:spPr>
          <a:xfrm>
            <a:off x="2047157" y="3645024"/>
            <a:ext cx="2232747" cy="326243"/>
          </a:xfrm>
          <a:prstGeom prst="rect">
            <a:avLst/>
          </a:prstGeom>
        </p:spPr>
        <p:txBody>
          <a:bodyPr wrap="square" lIns="109728" tIns="54864" rIns="109728" bIns="54864">
            <a:spAutoFit/>
          </a:bodyPr>
          <a:lstStyle/>
          <a:p>
            <a:r>
              <a:rPr lang="en-US" sz="1400" b="1" u="none" dirty="0" smtClean="0">
                <a:solidFill>
                  <a:srgbClr val="088292"/>
                </a:solidFill>
                <a:latin typeface="Calibri" pitchFamily="34" charset="0"/>
                <a:ea typeface="Georgia" panose="02040502050405020303" pitchFamily="18" charset="0"/>
                <a:cs typeface="Georgia" panose="02040502050405020303" pitchFamily="18" charset="0"/>
              </a:rPr>
              <a:t>Rules building </a:t>
            </a:r>
            <a:endParaRPr lang="en-US" sz="1400" b="1" u="none" dirty="0">
              <a:solidFill>
                <a:srgbClr val="088292"/>
              </a:solidFill>
              <a:latin typeface="Calibri" pitchFamily="34" charset="0"/>
              <a:ea typeface="Georgia" panose="02040502050405020303" pitchFamily="18" charset="0"/>
              <a:cs typeface="Georgia" panose="02040502050405020303" pitchFamily="18" charset="0"/>
            </a:endParaRPr>
          </a:p>
        </p:txBody>
      </p:sp>
      <p:sp>
        <p:nvSpPr>
          <p:cNvPr id="52" name="Rectangle 51">
            <a:extLst>
              <a:ext uri="{FF2B5EF4-FFF2-40B4-BE49-F238E27FC236}">
                <a16:creationId xmlns="" xmlns:a16="http://schemas.microsoft.com/office/drawing/2014/main" id="{6D5ABF7A-F773-4008-AEC2-59468B15082C}"/>
              </a:ext>
            </a:extLst>
          </p:cNvPr>
          <p:cNvSpPr/>
          <p:nvPr/>
        </p:nvSpPr>
        <p:spPr>
          <a:xfrm>
            <a:off x="2047157" y="4221088"/>
            <a:ext cx="3600400" cy="326243"/>
          </a:xfrm>
          <a:prstGeom prst="rect">
            <a:avLst/>
          </a:prstGeom>
        </p:spPr>
        <p:txBody>
          <a:bodyPr wrap="square" lIns="109728" tIns="54864" rIns="109728" bIns="54864">
            <a:spAutoFit/>
          </a:bodyPr>
          <a:lstStyle/>
          <a:p>
            <a:r>
              <a:rPr lang="en-US" sz="1400" b="1" u="none" dirty="0" smtClean="0">
                <a:solidFill>
                  <a:srgbClr val="088292"/>
                </a:solidFill>
                <a:latin typeface="Calibri" pitchFamily="34" charset="0"/>
                <a:ea typeface="Georgia" panose="02040502050405020303" pitchFamily="18" charset="0"/>
                <a:cs typeface="Georgia" panose="02040502050405020303" pitchFamily="18" charset="0"/>
              </a:rPr>
              <a:t>Interim results analysis</a:t>
            </a:r>
            <a:endParaRPr lang="en-US" sz="1400" b="1" u="none" dirty="0">
              <a:solidFill>
                <a:srgbClr val="088292"/>
              </a:solidFill>
              <a:latin typeface="Calibri" pitchFamily="34" charset="0"/>
              <a:ea typeface="Georgia" panose="02040502050405020303" pitchFamily="18" charset="0"/>
              <a:cs typeface="Georgia" panose="02040502050405020303" pitchFamily="18" charset="0"/>
            </a:endParaRPr>
          </a:p>
        </p:txBody>
      </p:sp>
      <p:sp>
        <p:nvSpPr>
          <p:cNvPr id="54" name="Rectangle 53">
            <a:extLst>
              <a:ext uri="{FF2B5EF4-FFF2-40B4-BE49-F238E27FC236}">
                <a16:creationId xmlns="" xmlns:a16="http://schemas.microsoft.com/office/drawing/2014/main" id="{00E834DB-8AB1-4323-8B5D-A96B1A3B4124}"/>
              </a:ext>
            </a:extLst>
          </p:cNvPr>
          <p:cNvSpPr/>
          <p:nvPr/>
        </p:nvSpPr>
        <p:spPr bwMode="auto">
          <a:xfrm>
            <a:off x="6469819" y="1844824"/>
            <a:ext cx="2418097" cy="4752528"/>
          </a:xfrm>
          <a:prstGeom prst="rect">
            <a:avLst/>
          </a:prstGeom>
          <a:solidFill>
            <a:srgbClr val="79D9FF">
              <a:alpha val="14902"/>
            </a:srgbClr>
          </a:solid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56111" tIns="56111" rIns="56111" bIns="56111" numCol="1" spcCol="0" rtlCol="0" fromWordArt="0" anchor="t" anchorCtr="0" forceAA="0" compatLnSpc="1">
            <a:prstTxWarp prst="textNoShape">
              <a:avLst/>
            </a:prstTxWarp>
            <a:noAutofit/>
          </a:bodyPr>
          <a:lstStyle/>
          <a:p>
            <a:pPr marL="112230" indent="-112230" algn="ctr" defTabSz="561149">
              <a:spcBef>
                <a:spcPts val="368"/>
              </a:spcBef>
            </a:pPr>
            <a:r>
              <a:rPr lang="en-US" sz="1400" b="1" kern="0" dirty="0">
                <a:solidFill>
                  <a:srgbClr val="00B050"/>
                </a:solidFill>
                <a:latin typeface="Calibri" pitchFamily="34" charset="0"/>
              </a:rPr>
              <a:t>CHU LIEGE TEAM</a:t>
            </a:r>
          </a:p>
          <a:p>
            <a:pPr marL="112230" indent="-112230" defTabSz="561149"/>
            <a:r>
              <a:rPr lang="en-US" sz="1400" b="1" u="none" kern="0" dirty="0">
                <a:solidFill>
                  <a:srgbClr val="088292"/>
                </a:solidFill>
                <a:latin typeface="Calibri" pitchFamily="34" charset="0"/>
              </a:rPr>
              <a:t>Management</a:t>
            </a:r>
            <a:r>
              <a:rPr lang="en-US" sz="900" kern="0" dirty="0">
                <a:latin typeface="Calibri" pitchFamily="34" charset="0"/>
              </a:rPr>
              <a:t/>
            </a:r>
            <a:br>
              <a:rPr lang="en-US" sz="900" kern="0" dirty="0">
                <a:latin typeface="Calibri" pitchFamily="34" charset="0"/>
              </a:rPr>
            </a:br>
            <a:r>
              <a:rPr lang="en-US" sz="1100" u="none" kern="0" dirty="0">
                <a:solidFill>
                  <a:schemeClr val="tx1">
                    <a:lumMod val="75000"/>
                    <a:lumOff val="25000"/>
                  </a:schemeClr>
                </a:solidFill>
                <a:latin typeface="Calibri" pitchFamily="34" charset="0"/>
              </a:rPr>
              <a:t>Prof. Etienne Cavalier</a:t>
            </a:r>
            <a:endParaRPr lang="en-US" sz="1100" u="none" kern="0" dirty="0">
              <a:solidFill>
                <a:schemeClr val="tx1">
                  <a:lumMod val="75000"/>
                  <a:lumOff val="25000"/>
                </a:schemeClr>
              </a:solidFill>
              <a:latin typeface="Calibri" pitchFamily="34" charset="0"/>
              <a:cs typeface="Calibri"/>
            </a:endParaRPr>
          </a:p>
          <a:p>
            <a:pPr marL="112230" indent="-112230" defTabSz="561149">
              <a:spcBef>
                <a:spcPts val="368"/>
              </a:spcBef>
            </a:pPr>
            <a:r>
              <a:rPr lang="en-US" sz="1400" b="1" u="none" kern="0" dirty="0">
                <a:solidFill>
                  <a:srgbClr val="088292"/>
                </a:solidFill>
                <a:latin typeface="Calibri" pitchFamily="34" charset="0"/>
              </a:rPr>
              <a:t>Medical Team</a:t>
            </a:r>
            <a:r>
              <a:rPr lang="en-US" sz="900" kern="0" dirty="0">
                <a:latin typeface="Calibri" pitchFamily="34" charset="0"/>
              </a:rPr>
              <a:t/>
            </a:r>
            <a:br>
              <a:rPr lang="en-US" sz="900" kern="0" dirty="0">
                <a:latin typeface="Calibri" pitchFamily="34" charset="0"/>
              </a:rPr>
            </a:br>
            <a:r>
              <a:rPr lang="en-US" sz="1100" u="none" kern="0" dirty="0" smtClean="0">
                <a:solidFill>
                  <a:schemeClr val="tx1">
                    <a:lumMod val="75000"/>
                    <a:lumOff val="25000"/>
                  </a:schemeClr>
                </a:solidFill>
                <a:latin typeface="Calibri" pitchFamily="34" charset="0"/>
              </a:rPr>
              <a:t>Françoise </a:t>
            </a:r>
            <a:r>
              <a:rPr lang="en-US" sz="1100" u="none" kern="0" dirty="0">
                <a:solidFill>
                  <a:schemeClr val="tx1">
                    <a:lumMod val="75000"/>
                    <a:lumOff val="25000"/>
                  </a:schemeClr>
                </a:solidFill>
                <a:latin typeface="Calibri" pitchFamily="34" charset="0"/>
              </a:rPr>
              <a:t>Luyckx</a:t>
            </a:r>
            <a:r>
              <a:rPr lang="en-US" sz="1100" u="none" kern="0" dirty="0">
                <a:latin typeface="Calibri" pitchFamily="34" charset="0"/>
              </a:rPr>
              <a:t/>
            </a:r>
            <a:br>
              <a:rPr lang="en-US" sz="1100" u="none" kern="0" dirty="0">
                <a:latin typeface="Calibri" pitchFamily="34" charset="0"/>
              </a:rPr>
            </a:br>
            <a:r>
              <a:rPr lang="en-US" sz="1100" u="none" kern="0" dirty="0" err="1" smtClean="0">
                <a:solidFill>
                  <a:schemeClr val="tx1">
                    <a:lumMod val="75000"/>
                    <a:lumOff val="25000"/>
                  </a:schemeClr>
                </a:solidFill>
                <a:latin typeface="Calibri" pitchFamily="34" charset="0"/>
              </a:rPr>
              <a:t>Romy</a:t>
            </a:r>
            <a:r>
              <a:rPr lang="en-US" sz="1100" u="none" kern="0" dirty="0" smtClean="0">
                <a:solidFill>
                  <a:schemeClr val="tx1">
                    <a:lumMod val="75000"/>
                    <a:lumOff val="25000"/>
                  </a:schemeClr>
                </a:solidFill>
                <a:latin typeface="Calibri" pitchFamily="34" charset="0"/>
              </a:rPr>
              <a:t> </a:t>
            </a:r>
            <a:r>
              <a:rPr lang="en-US" sz="1100" u="none" kern="0" dirty="0" err="1">
                <a:solidFill>
                  <a:schemeClr val="tx1">
                    <a:lumMod val="75000"/>
                    <a:lumOff val="25000"/>
                  </a:schemeClr>
                </a:solidFill>
                <a:latin typeface="Calibri" pitchFamily="34" charset="0"/>
              </a:rPr>
              <a:t>Gadisseur</a:t>
            </a:r>
            <a:endParaRPr lang="en-US" sz="1100" u="none" kern="0" dirty="0">
              <a:solidFill>
                <a:schemeClr val="tx1">
                  <a:lumMod val="75000"/>
                  <a:lumOff val="25000"/>
                </a:schemeClr>
              </a:solidFill>
              <a:latin typeface="Calibri" pitchFamily="34" charset="0"/>
              <a:cs typeface="Calibri"/>
            </a:endParaRPr>
          </a:p>
          <a:p>
            <a:pPr marL="112230" indent="-112230" defTabSz="561149">
              <a:spcBef>
                <a:spcPts val="368"/>
              </a:spcBef>
            </a:pPr>
            <a:r>
              <a:rPr lang="en-US" sz="1400" b="1" u="none" kern="0" dirty="0">
                <a:solidFill>
                  <a:srgbClr val="088292"/>
                </a:solidFill>
                <a:latin typeface="Calibri" pitchFamily="34" charset="0"/>
              </a:rPr>
              <a:t>Information Technology</a:t>
            </a:r>
            <a:r>
              <a:rPr lang="en-US" sz="900" kern="0" dirty="0">
                <a:latin typeface="Calibri" pitchFamily="34" charset="0"/>
              </a:rPr>
              <a:t/>
            </a:r>
            <a:br>
              <a:rPr lang="en-US" sz="900" kern="0" dirty="0">
                <a:latin typeface="Calibri" pitchFamily="34" charset="0"/>
              </a:rPr>
            </a:br>
            <a:r>
              <a:rPr lang="en-US" sz="1100" u="none" kern="0" dirty="0" smtClean="0">
                <a:solidFill>
                  <a:schemeClr val="tx1">
                    <a:lumMod val="75000"/>
                    <a:lumOff val="25000"/>
                  </a:schemeClr>
                </a:solidFill>
                <a:latin typeface="Calibri" pitchFamily="34" charset="0"/>
              </a:rPr>
              <a:t>Jessica </a:t>
            </a:r>
            <a:r>
              <a:rPr lang="en-US" sz="1100" u="none" kern="0" dirty="0">
                <a:solidFill>
                  <a:schemeClr val="tx1">
                    <a:lumMod val="75000"/>
                    <a:lumOff val="25000"/>
                  </a:schemeClr>
                </a:solidFill>
                <a:latin typeface="Calibri" pitchFamily="34" charset="0"/>
              </a:rPr>
              <a:t>Jacques</a:t>
            </a:r>
            <a:r>
              <a:rPr lang="en-US" sz="1100" u="none" kern="0" dirty="0">
                <a:latin typeface="Calibri" pitchFamily="34" charset="0"/>
              </a:rPr>
              <a:t/>
            </a:r>
            <a:br>
              <a:rPr lang="en-US" sz="1100" u="none" kern="0" dirty="0">
                <a:latin typeface="Calibri" pitchFamily="34" charset="0"/>
              </a:rPr>
            </a:br>
            <a:r>
              <a:rPr lang="en-US" sz="1100" u="none" kern="0" dirty="0" smtClean="0">
                <a:solidFill>
                  <a:schemeClr val="tx1">
                    <a:lumMod val="75000"/>
                    <a:lumOff val="25000"/>
                  </a:schemeClr>
                </a:solidFill>
                <a:latin typeface="Calibri" pitchFamily="34" charset="0"/>
              </a:rPr>
              <a:t>Marie-Pierre </a:t>
            </a:r>
            <a:r>
              <a:rPr lang="en-US" sz="1100" u="none" kern="0" dirty="0">
                <a:solidFill>
                  <a:schemeClr val="tx1">
                    <a:lumMod val="75000"/>
                    <a:lumOff val="25000"/>
                  </a:schemeClr>
                </a:solidFill>
                <a:latin typeface="Calibri" pitchFamily="34" charset="0"/>
              </a:rPr>
              <a:t>Cunin</a:t>
            </a:r>
          </a:p>
          <a:p>
            <a:pPr marL="112230" indent="-112230" algn="ctr" defTabSz="561149">
              <a:spcBef>
                <a:spcPts val="737"/>
              </a:spcBef>
            </a:pPr>
            <a:r>
              <a:rPr lang="en-US" sz="1400" b="1" kern="0" dirty="0" smtClean="0">
                <a:solidFill>
                  <a:srgbClr val="00B050"/>
                </a:solidFill>
                <a:latin typeface="Calibri" pitchFamily="34" charset="0"/>
              </a:rPr>
              <a:t>ABBOTT </a:t>
            </a:r>
            <a:r>
              <a:rPr lang="en-US" sz="1400" b="1" kern="0" dirty="0">
                <a:solidFill>
                  <a:srgbClr val="00B050"/>
                </a:solidFill>
                <a:latin typeface="Calibri" pitchFamily="34" charset="0"/>
              </a:rPr>
              <a:t>TEAM</a:t>
            </a:r>
          </a:p>
          <a:p>
            <a:pPr marL="112230" indent="-112230" defTabSz="561149"/>
            <a:r>
              <a:rPr lang="en-US" sz="1400" b="1" u="none" kern="0" dirty="0" smtClean="0">
                <a:solidFill>
                  <a:srgbClr val="088292"/>
                </a:solidFill>
                <a:latin typeface="Calibri" pitchFamily="34" charset="0"/>
              </a:rPr>
              <a:t>Informatics </a:t>
            </a:r>
            <a:r>
              <a:rPr lang="en-US" sz="1400" b="1" u="none" kern="0" dirty="0">
                <a:solidFill>
                  <a:srgbClr val="088292"/>
                </a:solidFill>
                <a:latin typeface="Calibri" pitchFamily="34" charset="0"/>
              </a:rPr>
              <a:t>Specialist</a:t>
            </a:r>
            <a:r>
              <a:rPr lang="en-US" sz="900" b="1" u="none" kern="0" dirty="0">
                <a:latin typeface="Calibri" pitchFamily="34" charset="0"/>
              </a:rPr>
              <a:t/>
            </a:r>
            <a:br>
              <a:rPr lang="en-US" sz="900" b="1" u="none" kern="0" dirty="0">
                <a:latin typeface="Calibri" pitchFamily="34" charset="0"/>
              </a:rPr>
            </a:br>
            <a:r>
              <a:rPr lang="en-US" sz="1100" u="none" kern="0" dirty="0">
                <a:solidFill>
                  <a:schemeClr val="tx1">
                    <a:lumMod val="75000"/>
                    <a:lumOff val="25000"/>
                  </a:schemeClr>
                </a:solidFill>
                <a:latin typeface="Calibri" pitchFamily="34" charset="0"/>
              </a:rPr>
              <a:t>Andres Garcia</a:t>
            </a:r>
            <a:endParaRPr lang="en-US" sz="1100" u="none" kern="0" dirty="0">
              <a:solidFill>
                <a:schemeClr val="tx1">
                  <a:lumMod val="75000"/>
                  <a:lumOff val="25000"/>
                </a:schemeClr>
              </a:solidFill>
              <a:latin typeface="Calibri" pitchFamily="34" charset="0"/>
              <a:cs typeface="Calibri"/>
            </a:endParaRPr>
          </a:p>
          <a:p>
            <a:pPr marL="112230" indent="-112230" defTabSz="561149">
              <a:spcBef>
                <a:spcPts val="368"/>
              </a:spcBef>
            </a:pPr>
            <a:r>
              <a:rPr lang="en-US" sz="1400" b="1" u="none" kern="0" dirty="0">
                <a:solidFill>
                  <a:srgbClr val="088292"/>
                </a:solidFill>
                <a:latin typeface="Calibri" pitchFamily="34" charset="0"/>
              </a:rPr>
              <a:t>Application Specialist</a:t>
            </a:r>
            <a:r>
              <a:rPr lang="en-US" sz="900" kern="0" dirty="0">
                <a:latin typeface="Calibri" pitchFamily="34" charset="0"/>
              </a:rPr>
              <a:t/>
            </a:r>
            <a:br>
              <a:rPr lang="en-US" sz="900" kern="0" dirty="0">
                <a:latin typeface="Calibri" pitchFamily="34" charset="0"/>
              </a:rPr>
            </a:br>
            <a:r>
              <a:rPr lang="en-US" sz="1100" u="none" kern="0" dirty="0">
                <a:solidFill>
                  <a:schemeClr val="tx1">
                    <a:lumMod val="75000"/>
                    <a:lumOff val="25000"/>
                  </a:schemeClr>
                </a:solidFill>
                <a:latin typeface="Calibri" pitchFamily="34" charset="0"/>
              </a:rPr>
              <a:t>Sally Hazer</a:t>
            </a:r>
            <a:endParaRPr lang="en-US" sz="1100" u="none" kern="0" dirty="0">
              <a:solidFill>
                <a:schemeClr val="tx1">
                  <a:lumMod val="75000"/>
                  <a:lumOff val="25000"/>
                </a:schemeClr>
              </a:solidFill>
              <a:latin typeface="Calibri" pitchFamily="34" charset="0"/>
              <a:cs typeface="Calibri"/>
            </a:endParaRPr>
          </a:p>
          <a:p>
            <a:pPr marL="112230" indent="-112230" defTabSz="561149">
              <a:spcBef>
                <a:spcPts val="368"/>
              </a:spcBef>
            </a:pPr>
            <a:r>
              <a:rPr lang="en-US" sz="1400" b="1" u="none" kern="0" dirty="0" smtClean="0">
                <a:solidFill>
                  <a:srgbClr val="088292"/>
                </a:solidFill>
                <a:latin typeface="Calibri" pitchFamily="34" charset="0"/>
              </a:rPr>
              <a:t>Professional </a:t>
            </a:r>
            <a:r>
              <a:rPr lang="en-US" sz="1400" b="1" u="none" kern="0" dirty="0">
                <a:solidFill>
                  <a:srgbClr val="088292"/>
                </a:solidFill>
                <a:latin typeface="Calibri" pitchFamily="34" charset="0"/>
              </a:rPr>
              <a:t>Services Executive</a:t>
            </a:r>
            <a:r>
              <a:rPr lang="en-US" sz="900" kern="0" dirty="0">
                <a:latin typeface="Calibri" pitchFamily="34" charset="0"/>
              </a:rPr>
              <a:t/>
            </a:r>
            <a:br>
              <a:rPr lang="en-US" sz="900" kern="0" dirty="0">
                <a:latin typeface="Calibri" pitchFamily="34" charset="0"/>
              </a:rPr>
            </a:br>
            <a:r>
              <a:rPr lang="en-US" sz="1100" u="none" kern="0" dirty="0">
                <a:solidFill>
                  <a:schemeClr val="tx1">
                    <a:lumMod val="75000"/>
                    <a:lumOff val="25000"/>
                  </a:schemeClr>
                </a:solidFill>
                <a:latin typeface="Calibri" pitchFamily="34" charset="0"/>
              </a:rPr>
              <a:t>Julien Wallemacq </a:t>
            </a:r>
          </a:p>
          <a:p>
            <a:pPr marL="112230" indent="-112230" defTabSz="561149">
              <a:spcBef>
                <a:spcPts val="368"/>
              </a:spcBef>
            </a:pPr>
            <a:r>
              <a:rPr lang="en-US" sz="1400" b="1" u="none" kern="0" dirty="0">
                <a:solidFill>
                  <a:srgbClr val="088292"/>
                </a:solidFill>
                <a:latin typeface="Calibri" pitchFamily="34" charset="0"/>
              </a:rPr>
              <a:t>Integration Specialist</a:t>
            </a:r>
            <a:r>
              <a:rPr lang="en-US" sz="900" u="none" kern="0" dirty="0">
                <a:latin typeface="Calibri" pitchFamily="34" charset="0"/>
              </a:rPr>
              <a:t/>
            </a:r>
            <a:br>
              <a:rPr lang="en-US" sz="900" u="none" kern="0" dirty="0">
                <a:latin typeface="Calibri" pitchFamily="34" charset="0"/>
              </a:rPr>
            </a:br>
            <a:r>
              <a:rPr lang="en-US" sz="1100" u="none" kern="0" dirty="0">
                <a:solidFill>
                  <a:schemeClr val="tx1">
                    <a:lumMod val="75000"/>
                    <a:lumOff val="25000"/>
                  </a:schemeClr>
                </a:solidFill>
                <a:latin typeface="Calibri" pitchFamily="34" charset="0"/>
              </a:rPr>
              <a:t>Jesus Alvarez</a:t>
            </a:r>
            <a:endParaRPr lang="en-US" sz="1100" u="none" kern="0" dirty="0">
              <a:solidFill>
                <a:schemeClr val="tx1">
                  <a:lumMod val="75000"/>
                  <a:lumOff val="25000"/>
                </a:schemeClr>
              </a:solidFill>
              <a:latin typeface="Calibri" pitchFamily="34" charset="0"/>
              <a:cs typeface="Calibri"/>
            </a:endParaRPr>
          </a:p>
          <a:p>
            <a:pPr marL="112230" indent="-112230" defTabSz="561149">
              <a:spcBef>
                <a:spcPts val="368"/>
              </a:spcBef>
            </a:pPr>
            <a:r>
              <a:rPr lang="en-US" sz="1400" b="1" u="none" kern="0" dirty="0">
                <a:solidFill>
                  <a:srgbClr val="088292"/>
                </a:solidFill>
                <a:latin typeface="Calibri" pitchFamily="34" charset="0"/>
              </a:rPr>
              <a:t>Ambassador</a:t>
            </a:r>
            <a:r>
              <a:rPr lang="en-US" sz="900" kern="0" dirty="0">
                <a:latin typeface="Calibri" pitchFamily="34" charset="0"/>
              </a:rPr>
              <a:t/>
            </a:r>
            <a:br>
              <a:rPr lang="en-US" sz="900" kern="0" dirty="0">
                <a:latin typeface="Calibri" pitchFamily="34" charset="0"/>
              </a:rPr>
            </a:br>
            <a:r>
              <a:rPr lang="en-US" sz="1100" u="none" kern="0" dirty="0">
                <a:solidFill>
                  <a:schemeClr val="tx1">
                    <a:lumMod val="75000"/>
                    <a:lumOff val="25000"/>
                  </a:schemeClr>
                </a:solidFill>
                <a:latin typeface="Calibri" pitchFamily="34" charset="0"/>
              </a:rPr>
              <a:t>Myriam Othmane</a:t>
            </a:r>
            <a:endParaRPr lang="en-US" sz="1100" u="none" kern="0" dirty="0">
              <a:solidFill>
                <a:schemeClr val="tx1">
                  <a:lumMod val="75000"/>
                  <a:lumOff val="25000"/>
                </a:schemeClr>
              </a:solidFill>
              <a:latin typeface="Calibri" pitchFamily="34" charset="0"/>
              <a:cs typeface="Calibri"/>
            </a:endParaRPr>
          </a:p>
          <a:p>
            <a:pPr marL="112230" indent="-112230" defTabSz="561149">
              <a:spcBef>
                <a:spcPts val="368"/>
              </a:spcBef>
            </a:pPr>
            <a:r>
              <a:rPr lang="en-US" sz="1400" b="1" u="none" kern="0" dirty="0">
                <a:solidFill>
                  <a:srgbClr val="088292"/>
                </a:solidFill>
                <a:latin typeface="Calibri" pitchFamily="34" charset="0"/>
              </a:rPr>
              <a:t>Project Management</a:t>
            </a:r>
            <a:r>
              <a:rPr lang="en-US" sz="900" kern="0" dirty="0">
                <a:latin typeface="Calibri" pitchFamily="34" charset="0"/>
              </a:rPr>
              <a:t/>
            </a:r>
            <a:br>
              <a:rPr lang="en-US" sz="900" kern="0" dirty="0">
                <a:latin typeface="Calibri" pitchFamily="34" charset="0"/>
              </a:rPr>
            </a:br>
            <a:r>
              <a:rPr lang="en-US" sz="1100" u="none" kern="0" dirty="0">
                <a:solidFill>
                  <a:srgbClr val="000000"/>
                </a:solidFill>
                <a:latin typeface="Calibri" pitchFamily="34" charset="0"/>
              </a:rPr>
              <a:t>Dina Hamouda</a:t>
            </a:r>
            <a:r>
              <a:rPr lang="en-US" sz="900" u="none" kern="0" dirty="0">
                <a:solidFill>
                  <a:srgbClr val="000000"/>
                </a:solidFill>
                <a:latin typeface="Calibri" pitchFamily="34" charset="0"/>
              </a:rPr>
              <a:t> </a:t>
            </a:r>
            <a:endParaRPr lang="en-US" sz="800" kern="0" dirty="0">
              <a:solidFill>
                <a:schemeClr val="tx1">
                  <a:lumMod val="75000"/>
                  <a:lumOff val="25000"/>
                </a:schemeClr>
              </a:solidFill>
              <a:latin typeface="Calibri" pitchFamily="34" charset="0"/>
            </a:endParaRPr>
          </a:p>
        </p:txBody>
      </p:sp>
      <p:sp>
        <p:nvSpPr>
          <p:cNvPr id="55" name="Rectangle 54"/>
          <p:cNvSpPr/>
          <p:nvPr/>
        </p:nvSpPr>
        <p:spPr>
          <a:xfrm>
            <a:off x="2067695" y="1974612"/>
            <a:ext cx="3651870" cy="469359"/>
          </a:xfrm>
          <a:prstGeom prst="rect">
            <a:avLst/>
          </a:prstGeom>
        </p:spPr>
        <p:txBody>
          <a:bodyPr wrap="square">
            <a:spAutoFit/>
          </a:bodyPr>
          <a:lstStyle/>
          <a:p>
            <a:r>
              <a:rPr lang="en-US" sz="1400" b="1" u="none" dirty="0" smtClean="0">
                <a:solidFill>
                  <a:srgbClr val="088292"/>
                </a:solidFill>
                <a:latin typeface="Calibri" pitchFamily="34" charset="0"/>
                <a:ea typeface="Georgia" panose="02040502050405020303" pitchFamily="18" charset="0"/>
                <a:cs typeface="Georgia" panose="02040502050405020303" pitchFamily="18" charset="0"/>
              </a:rPr>
              <a:t>Kickoff meeting /  objectives definition</a:t>
            </a:r>
          </a:p>
          <a:p>
            <a:r>
              <a:rPr lang="en-US" sz="1050" b="1" u="none" dirty="0" smtClean="0">
                <a:solidFill>
                  <a:srgbClr val="00B050"/>
                </a:solidFill>
                <a:latin typeface="Calibri" pitchFamily="34" charset="0"/>
                <a:ea typeface="Georgia" panose="02040502050405020303" pitchFamily="18" charset="0"/>
                <a:cs typeface="Georgia" panose="02040502050405020303" pitchFamily="18" charset="0"/>
              </a:rPr>
              <a:t>10</a:t>
            </a:r>
            <a:r>
              <a:rPr lang="en-US" sz="1050" b="1" u="none" baseline="30000" dirty="0" smtClean="0">
                <a:solidFill>
                  <a:srgbClr val="00B050"/>
                </a:solidFill>
                <a:latin typeface="Calibri" pitchFamily="34" charset="0"/>
                <a:ea typeface="Georgia" panose="02040502050405020303" pitchFamily="18" charset="0"/>
                <a:cs typeface="Georgia" panose="02040502050405020303" pitchFamily="18" charset="0"/>
              </a:rPr>
              <a:t>th</a:t>
            </a:r>
            <a:r>
              <a:rPr lang="en-US" sz="1050" b="1" u="none" dirty="0" smtClean="0">
                <a:solidFill>
                  <a:srgbClr val="00B050"/>
                </a:solidFill>
                <a:latin typeface="Calibri" pitchFamily="34" charset="0"/>
                <a:ea typeface="Georgia" panose="02040502050405020303" pitchFamily="18" charset="0"/>
                <a:cs typeface="Georgia" panose="02040502050405020303" pitchFamily="18" charset="0"/>
              </a:rPr>
              <a:t> of November 2020</a:t>
            </a:r>
            <a:endParaRPr lang="en-US" sz="1400" b="1" dirty="0">
              <a:solidFill>
                <a:srgbClr val="088292"/>
              </a:solidFill>
              <a:latin typeface="Calibri" pitchFamily="34" charset="0"/>
              <a:ea typeface="Georgia" panose="02040502050405020303" pitchFamily="18" charset="0"/>
              <a:cs typeface="Georgia" panose="02040502050405020303" pitchFamily="18" charset="0"/>
            </a:endParaRPr>
          </a:p>
        </p:txBody>
      </p:sp>
      <p:sp>
        <p:nvSpPr>
          <p:cNvPr id="56" name="Rectangle 55">
            <a:extLst>
              <a:ext uri="{FF2B5EF4-FFF2-40B4-BE49-F238E27FC236}">
                <a16:creationId xmlns="" xmlns:a16="http://schemas.microsoft.com/office/drawing/2014/main" id="{CBE5458E-FBC7-4032-8D99-2C08524DB3F2}"/>
              </a:ext>
            </a:extLst>
          </p:cNvPr>
          <p:cNvSpPr/>
          <p:nvPr/>
        </p:nvSpPr>
        <p:spPr>
          <a:xfrm>
            <a:off x="2119165" y="5923549"/>
            <a:ext cx="3528392" cy="424243"/>
          </a:xfrm>
          <a:prstGeom prst="rect">
            <a:avLst/>
          </a:prstGeom>
        </p:spPr>
        <p:txBody>
          <a:bodyPr wrap="square" lIns="46759" tIns="23380" rIns="46759" bIns="23380" anchor="t">
            <a:spAutoFit/>
          </a:bodyPr>
          <a:lstStyle/>
          <a:p>
            <a:r>
              <a:rPr lang="en-US" sz="1400" b="1" u="none" dirty="0" smtClean="0">
                <a:solidFill>
                  <a:srgbClr val="088292"/>
                </a:solidFill>
                <a:latin typeface="Calibri" pitchFamily="34" charset="0"/>
                <a:ea typeface="Georgia" panose="02040502050405020303" pitchFamily="18" charset="0"/>
                <a:cs typeface="Georgia" panose="02040502050405020303" pitchFamily="18" charset="0"/>
              </a:rPr>
              <a:t>Final  phase 1 report and next steps </a:t>
            </a:r>
          </a:p>
          <a:p>
            <a:r>
              <a:rPr lang="en-US" sz="1050" b="1" u="none" dirty="0" smtClean="0">
                <a:solidFill>
                  <a:srgbClr val="00B050"/>
                </a:solidFill>
                <a:latin typeface="Calibri" pitchFamily="34" charset="0"/>
                <a:ea typeface="Georgia" panose="02040502050405020303" pitchFamily="18" charset="0"/>
                <a:cs typeface="Georgia" panose="02040502050405020303" pitchFamily="18" charset="0"/>
              </a:rPr>
              <a:t>25</a:t>
            </a:r>
            <a:r>
              <a:rPr lang="en-US" sz="1050" b="1" u="none" baseline="30000" dirty="0" smtClean="0">
                <a:solidFill>
                  <a:srgbClr val="00B050"/>
                </a:solidFill>
                <a:latin typeface="Calibri" pitchFamily="34" charset="0"/>
                <a:ea typeface="Georgia" panose="02040502050405020303" pitchFamily="18" charset="0"/>
                <a:cs typeface="Georgia" panose="02040502050405020303" pitchFamily="18" charset="0"/>
              </a:rPr>
              <a:t>th</a:t>
            </a:r>
            <a:r>
              <a:rPr lang="en-US" sz="1050" b="1" u="none" dirty="0" smtClean="0">
                <a:solidFill>
                  <a:srgbClr val="00B050"/>
                </a:solidFill>
                <a:latin typeface="Calibri" pitchFamily="34" charset="0"/>
                <a:ea typeface="Georgia" panose="02040502050405020303" pitchFamily="18" charset="0"/>
                <a:cs typeface="Georgia" panose="02040502050405020303" pitchFamily="18" charset="0"/>
              </a:rPr>
              <a:t> </a:t>
            </a:r>
            <a:r>
              <a:rPr lang="en-US" sz="1050" b="1" u="none" dirty="0">
                <a:solidFill>
                  <a:srgbClr val="00B050"/>
                </a:solidFill>
                <a:latin typeface="Calibri" pitchFamily="34" charset="0"/>
                <a:ea typeface="Georgia" panose="02040502050405020303" pitchFamily="18" charset="0"/>
                <a:cs typeface="Georgia" panose="02040502050405020303" pitchFamily="18" charset="0"/>
              </a:rPr>
              <a:t>of March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399381" y="548680"/>
            <a:ext cx="7488238" cy="864096"/>
          </a:xfrm>
          <a:prstGeom prst="rect">
            <a:avLst/>
          </a:prstGeom>
          <a:noFill/>
          <a:ln>
            <a:miter lim="800000"/>
            <a:headEnd/>
            <a:tailEnd/>
          </a:ln>
        </p:spPr>
        <p:txBody>
          <a:bodyPr/>
          <a:lstStyle/>
          <a:p>
            <a:pPr lvl="0" algn="ctr" eaLnBrk="0" hangingPunct="0"/>
            <a:endParaRPr kumimoji="0" lang="fr-BE" sz="3600" i="0" u="none" strike="noStrike" kern="0" cap="none" spc="0" normalizeH="0" baseline="0" noProof="0" dirty="0" smtClean="0">
              <a:ln>
                <a:noFill/>
              </a:ln>
              <a:solidFill>
                <a:srgbClr val="088292"/>
              </a:solidFill>
              <a:effectLst/>
              <a:uLnTx/>
              <a:uFillTx/>
              <a:latin typeface="Calibri" pitchFamily="34" charset="0"/>
              <a:ea typeface="+mj-ea"/>
              <a:cs typeface="Calibri" pitchFamily="34" charset="0"/>
            </a:endParaRPr>
          </a:p>
        </p:txBody>
      </p:sp>
      <p:sp>
        <p:nvSpPr>
          <p:cNvPr id="14" name="Rectangle 13">
            <a:extLst>
              <a:ext uri="{FF2B5EF4-FFF2-40B4-BE49-F238E27FC236}">
                <a16:creationId xmlns="" xmlns:a16="http://schemas.microsoft.com/office/drawing/2014/main" id="{08FBD4D0-16D4-4C18-9D18-56B7166270E9}"/>
              </a:ext>
            </a:extLst>
          </p:cNvPr>
          <p:cNvSpPr/>
          <p:nvPr/>
        </p:nvSpPr>
        <p:spPr>
          <a:xfrm>
            <a:off x="0" y="705653"/>
            <a:ext cx="10287000" cy="61523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indent="-344424" algn="ctr"/>
            <a:r>
              <a:rPr lang="en-US" b="1" u="none" dirty="0" smtClean="0">
                <a:solidFill>
                  <a:srgbClr val="7030A0"/>
                </a:solidFill>
              </a:rPr>
              <a:t>518 </a:t>
            </a:r>
            <a:r>
              <a:rPr lang="en-US" b="1" u="none" dirty="0" err="1" smtClean="0">
                <a:solidFill>
                  <a:srgbClr val="7030A0"/>
                </a:solidFill>
              </a:rPr>
              <a:t>aut</a:t>
            </a:r>
            <a:endParaRPr lang="en-US" dirty="0">
              <a:solidFill>
                <a:schemeClr val="tx1"/>
              </a:solidFill>
              <a:cs typeface="Calibri"/>
            </a:endParaRPr>
          </a:p>
        </p:txBody>
      </p:sp>
      <p:sp>
        <p:nvSpPr>
          <p:cNvPr id="15" name="Title 6">
            <a:extLst>
              <a:ext uri="{FF2B5EF4-FFF2-40B4-BE49-F238E27FC236}">
                <a16:creationId xmlns="" xmlns:a16="http://schemas.microsoft.com/office/drawing/2014/main" id="{77536448-6A48-4FBE-A8D7-2A01B664936D}"/>
              </a:ext>
            </a:extLst>
          </p:cNvPr>
          <p:cNvSpPr txBox="1">
            <a:spLocks/>
          </p:cNvSpPr>
          <p:nvPr/>
        </p:nvSpPr>
        <p:spPr>
          <a:xfrm>
            <a:off x="1471092" y="188640"/>
            <a:ext cx="7272808" cy="57606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88292"/>
                </a:solidFill>
                <a:effectLst/>
                <a:uLnTx/>
                <a:uFillTx/>
                <a:latin typeface="Calibri" pitchFamily="34" charset="0"/>
                <a:ea typeface="+mj-ea"/>
                <a:cs typeface="+mj-cs"/>
              </a:rPr>
              <a:t>Lab Validation Recommendations (</a:t>
            </a:r>
            <a:r>
              <a:rPr kumimoji="0" lang="en-US" sz="3200" b="1" i="0" u="none" strike="noStrike" kern="0" cap="none" spc="0" normalizeH="0" baseline="0" noProof="0" dirty="0" err="1" smtClean="0">
                <a:ln>
                  <a:noFill/>
                </a:ln>
                <a:solidFill>
                  <a:srgbClr val="088292"/>
                </a:solidFill>
                <a:effectLst/>
                <a:uLnTx/>
                <a:uFillTx/>
                <a:latin typeface="Calibri" pitchFamily="34" charset="0"/>
                <a:ea typeface="+mj-ea"/>
                <a:cs typeface="+mj-cs"/>
              </a:rPr>
              <a:t>Valab</a:t>
            </a:r>
            <a:r>
              <a:rPr kumimoji="0" lang="en-US" sz="3200" b="1" i="0" u="none" strike="noStrike" kern="0" cap="none" spc="0" normalizeH="0" baseline="0" noProof="0" dirty="0" smtClean="0">
                <a:ln>
                  <a:noFill/>
                </a:ln>
                <a:solidFill>
                  <a:srgbClr val="088292"/>
                </a:solidFill>
                <a:effectLst/>
                <a:uLnTx/>
                <a:uFillTx/>
                <a:latin typeface="Calibri" pitchFamily="34" charset="0"/>
                <a:ea typeface="+mj-ea"/>
                <a:cs typeface="+mj-cs"/>
              </a:rPr>
              <a:t>) </a:t>
            </a:r>
            <a:endParaRPr kumimoji="0" lang="en-US" sz="3200" b="1" i="0" u="none" strike="noStrike" kern="0" cap="none" spc="0" normalizeH="0" baseline="0" noProof="0" dirty="0">
              <a:ln>
                <a:noFill/>
              </a:ln>
              <a:solidFill>
                <a:srgbClr val="088292"/>
              </a:solidFill>
              <a:effectLst/>
              <a:uLnTx/>
              <a:uFillTx/>
              <a:latin typeface="Calibri" pitchFamily="34" charset="0"/>
              <a:ea typeface="+mj-ea"/>
              <a:cs typeface="+mj-cs"/>
            </a:endParaRPr>
          </a:p>
        </p:txBody>
      </p:sp>
      <p:pic>
        <p:nvPicPr>
          <p:cNvPr id="17" name="Picture 4">
            <a:extLst>
              <a:ext uri="{FF2B5EF4-FFF2-40B4-BE49-F238E27FC236}">
                <a16:creationId xmlns="" xmlns:a16="http://schemas.microsoft.com/office/drawing/2014/main" id="{68FE97E7-25F7-4F1D-8961-F9474ED0510F}"/>
              </a:ext>
            </a:extLst>
          </p:cNvPr>
          <p:cNvPicPr>
            <a:picLocks noChangeAspect="1"/>
          </p:cNvPicPr>
          <p:nvPr/>
        </p:nvPicPr>
        <p:blipFill rotWithShape="1">
          <a:blip r:embed="rId3" cstate="print"/>
          <a:srcRect l="69277"/>
          <a:stretch/>
        </p:blipFill>
        <p:spPr>
          <a:xfrm>
            <a:off x="390972" y="965892"/>
            <a:ext cx="633590" cy="950940"/>
          </a:xfrm>
          <a:prstGeom prst="rect">
            <a:avLst/>
          </a:prstGeom>
        </p:spPr>
      </p:pic>
      <p:sp>
        <p:nvSpPr>
          <p:cNvPr id="18" name="Arrow: Right 14">
            <a:extLst>
              <a:ext uri="{FF2B5EF4-FFF2-40B4-BE49-F238E27FC236}">
                <a16:creationId xmlns="" xmlns:a16="http://schemas.microsoft.com/office/drawing/2014/main" id="{DAC58B7A-7832-44EB-B92A-32B24894060E}"/>
              </a:ext>
            </a:extLst>
          </p:cNvPr>
          <p:cNvSpPr/>
          <p:nvPr/>
        </p:nvSpPr>
        <p:spPr bwMode="auto">
          <a:xfrm>
            <a:off x="1111052" y="1563090"/>
            <a:ext cx="2608204" cy="569765"/>
          </a:xfrm>
          <a:prstGeom prst="rightArrow">
            <a:avLst/>
          </a:prstGeom>
          <a:noFill/>
          <a:ln w="6350" cap="flat" cmpd="sng" algn="ctr">
            <a:solidFill>
              <a:schemeClr val="accent4"/>
            </a:solidFill>
            <a:prstDash val="solid"/>
            <a:round/>
            <a:headEnd type="none" w="med" len="med"/>
            <a:tailEnd type="triangle" w="med" len="med"/>
          </a:ln>
          <a:effectLst/>
        </p:spPr>
        <p:txBody>
          <a:bodyPr rot="0" spcFirstLastPara="0" vertOverflow="overflow" horzOverflow="overflow" vert="horz" wrap="square" lIns="54845" tIns="54845" rIns="54845" bIns="54845" numCol="1" spcCol="0" rtlCol="0" fromWordArt="0" anchor="t" anchorCtr="0" forceAA="0" compatLnSpc="1">
            <a:prstTxWarp prst="textNoShape">
              <a:avLst/>
            </a:prstTxWarp>
            <a:noAutofit/>
          </a:bodyPr>
          <a:lstStyle/>
          <a:p>
            <a:pPr algn="ctr" defTabSz="1096915" eaLnBrk="0" hangingPunct="0">
              <a:spcAft>
                <a:spcPts val="600"/>
              </a:spcAft>
            </a:pPr>
            <a:r>
              <a:rPr lang="en-US" sz="1400" b="1" u="none" dirty="0" smtClean="0">
                <a:solidFill>
                  <a:srgbClr val="7030A0"/>
                </a:solidFill>
              </a:rPr>
              <a:t>959 patients, 21 rules</a:t>
            </a:r>
            <a:endParaRPr lang="en-US" sz="1400" b="1" dirty="0"/>
          </a:p>
        </p:txBody>
      </p:sp>
      <p:pic>
        <p:nvPicPr>
          <p:cNvPr id="19" name="Picture 17">
            <a:extLst>
              <a:ext uri="{FF2B5EF4-FFF2-40B4-BE49-F238E27FC236}">
                <a16:creationId xmlns="" xmlns:a16="http://schemas.microsoft.com/office/drawing/2014/main" id="{31E00EF9-AC45-404C-86FC-387D436FBDF2}"/>
              </a:ext>
            </a:extLst>
          </p:cNvPr>
          <p:cNvPicPr>
            <a:picLocks noChangeAspect="1"/>
          </p:cNvPicPr>
          <p:nvPr/>
        </p:nvPicPr>
        <p:blipFill>
          <a:blip r:embed="rId4" cstate="print"/>
          <a:stretch>
            <a:fillRect/>
          </a:stretch>
        </p:blipFill>
        <p:spPr>
          <a:xfrm>
            <a:off x="4121580" y="737271"/>
            <a:ext cx="1309952" cy="1422420"/>
          </a:xfrm>
          <a:prstGeom prst="rect">
            <a:avLst/>
          </a:prstGeom>
        </p:spPr>
      </p:pic>
      <p:grpSp>
        <p:nvGrpSpPr>
          <p:cNvPr id="21" name="Group 91">
            <a:extLst>
              <a:ext uri="{FF2B5EF4-FFF2-40B4-BE49-F238E27FC236}">
                <a16:creationId xmlns="" xmlns:a16="http://schemas.microsoft.com/office/drawing/2014/main" id="{80F5C528-8889-46B2-BE67-164E72D49401}"/>
              </a:ext>
            </a:extLst>
          </p:cNvPr>
          <p:cNvGrpSpPr/>
          <p:nvPr/>
        </p:nvGrpSpPr>
        <p:grpSpPr>
          <a:xfrm>
            <a:off x="2086199" y="661688"/>
            <a:ext cx="1323132" cy="895104"/>
            <a:chOff x="2834113" y="1260773"/>
            <a:chExt cx="1176117" cy="671328"/>
          </a:xfrm>
        </p:grpSpPr>
        <p:pic>
          <p:nvPicPr>
            <p:cNvPr id="22" name="Grafik 2" descr="Dokument">
              <a:extLst>
                <a:ext uri="{FF2B5EF4-FFF2-40B4-BE49-F238E27FC236}">
                  <a16:creationId xmlns="" xmlns:a16="http://schemas.microsoft.com/office/drawing/2014/main" id="{249966C8-0623-429A-8FDD-D72E72523A9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834113" y="1260773"/>
              <a:ext cx="646307" cy="646307"/>
            </a:xfrm>
            <a:prstGeom prst="rect">
              <a:avLst/>
            </a:prstGeom>
          </p:spPr>
        </p:pic>
        <p:sp>
          <p:nvSpPr>
            <p:cNvPr id="23" name="Textfeld 7">
              <a:extLst>
                <a:ext uri="{FF2B5EF4-FFF2-40B4-BE49-F238E27FC236}">
                  <a16:creationId xmlns="" xmlns:a16="http://schemas.microsoft.com/office/drawing/2014/main" id="{FC079F8B-4192-4340-B2F2-2E3F077FE757}"/>
                </a:ext>
              </a:extLst>
            </p:cNvPr>
            <p:cNvSpPr txBox="1"/>
            <p:nvPr/>
          </p:nvSpPr>
          <p:spPr>
            <a:xfrm>
              <a:off x="2863415" y="1786347"/>
              <a:ext cx="1146815" cy="145754"/>
            </a:xfrm>
            <a:prstGeom prst="rect">
              <a:avLst/>
            </a:prstGeom>
          </p:spPr>
          <p:txBody>
            <a:bodyPr vert="horz" wrap="square" lIns="45710" tIns="91440" rIns="45710" bIns="45710" rtlCol="0" anchor="t">
              <a:noAutofit/>
            </a:bodyPr>
            <a:lstStyle/>
            <a:p>
              <a:pPr algn="l"/>
              <a:r>
                <a:rPr lang="en-GB" sz="1100" b="1" u="none" dirty="0"/>
                <a:t>ORDER</a:t>
              </a:r>
            </a:p>
          </p:txBody>
        </p:sp>
      </p:grpSp>
      <p:sp>
        <p:nvSpPr>
          <p:cNvPr id="24" name="Rectangle: Rounded Corners 53">
            <a:extLst>
              <a:ext uri="{FF2B5EF4-FFF2-40B4-BE49-F238E27FC236}">
                <a16:creationId xmlns="" xmlns:a16="http://schemas.microsoft.com/office/drawing/2014/main" id="{02D37EA3-E9A7-43BB-ADF5-CAAFAD516D99}"/>
              </a:ext>
            </a:extLst>
          </p:cNvPr>
          <p:cNvSpPr/>
          <p:nvPr/>
        </p:nvSpPr>
        <p:spPr>
          <a:xfrm>
            <a:off x="5890088" y="2598509"/>
            <a:ext cx="3357868" cy="25442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1700" b="1" i="1" u="none" dirty="0">
                <a:solidFill>
                  <a:srgbClr val="088292"/>
                </a:solidFill>
              </a:rPr>
              <a:t>Blocked for </a:t>
            </a:r>
            <a:r>
              <a:rPr lang="en-US" sz="1700" b="1" i="1" u="none" dirty="0" smtClean="0">
                <a:solidFill>
                  <a:srgbClr val="088292"/>
                </a:solidFill>
              </a:rPr>
              <a:t> human Validation</a:t>
            </a:r>
            <a:endParaRPr lang="en-US" sz="1700" b="1" i="1" u="none" dirty="0">
              <a:solidFill>
                <a:srgbClr val="088292"/>
              </a:solidFill>
            </a:endParaRPr>
          </a:p>
        </p:txBody>
      </p:sp>
      <p:sp>
        <p:nvSpPr>
          <p:cNvPr id="25" name="Rectangle: Rounded Corners 54">
            <a:extLst>
              <a:ext uri="{FF2B5EF4-FFF2-40B4-BE49-F238E27FC236}">
                <a16:creationId xmlns="" xmlns:a16="http://schemas.microsoft.com/office/drawing/2014/main" id="{67449255-2DEC-49F2-B7B7-17612AC3C94C}"/>
              </a:ext>
            </a:extLst>
          </p:cNvPr>
          <p:cNvSpPr/>
          <p:nvPr/>
        </p:nvSpPr>
        <p:spPr>
          <a:xfrm>
            <a:off x="5935588" y="4293096"/>
            <a:ext cx="3816424" cy="64807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1700" b="1" i="1" u="none" dirty="0" smtClean="0">
                <a:solidFill>
                  <a:srgbClr val="088292"/>
                </a:solidFill>
              </a:rPr>
              <a:t>Add Comment : </a:t>
            </a:r>
          </a:p>
          <a:p>
            <a:r>
              <a:rPr lang="en-US" sz="1700" b="1" i="1" u="none" dirty="0" smtClean="0">
                <a:solidFill>
                  <a:srgbClr val="088292"/>
                </a:solidFill>
              </a:rPr>
              <a:t>“Vitamin D supplementation”</a:t>
            </a:r>
            <a:endParaRPr lang="en-US" sz="1700" b="1" i="1" u="none" dirty="0">
              <a:solidFill>
                <a:srgbClr val="088292"/>
              </a:solidFill>
            </a:endParaRPr>
          </a:p>
        </p:txBody>
      </p:sp>
      <p:grpSp>
        <p:nvGrpSpPr>
          <p:cNvPr id="26" name="Group 12">
            <a:extLst>
              <a:ext uri="{FF2B5EF4-FFF2-40B4-BE49-F238E27FC236}">
                <a16:creationId xmlns="" xmlns:a16="http://schemas.microsoft.com/office/drawing/2014/main" id="{381DAA62-9C5D-4564-9F2B-A4C64AA64851}"/>
              </a:ext>
            </a:extLst>
          </p:cNvPr>
          <p:cNvGrpSpPr/>
          <p:nvPr/>
        </p:nvGrpSpPr>
        <p:grpSpPr>
          <a:xfrm>
            <a:off x="6079604" y="838710"/>
            <a:ext cx="1320104" cy="710436"/>
            <a:chOff x="5910494" y="760645"/>
            <a:chExt cx="1173426" cy="532827"/>
          </a:xfrm>
        </p:grpSpPr>
        <p:pic>
          <p:nvPicPr>
            <p:cNvPr id="27" name="Graphic 11" descr="Gears">
              <a:extLst>
                <a:ext uri="{FF2B5EF4-FFF2-40B4-BE49-F238E27FC236}">
                  <a16:creationId xmlns="" xmlns:a16="http://schemas.microsoft.com/office/drawing/2014/main" id="{55C06EC1-1E23-41A6-9A8C-6600BBB412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910494" y="760645"/>
              <a:ext cx="516155" cy="516155"/>
            </a:xfrm>
            <a:prstGeom prst="rect">
              <a:avLst/>
            </a:prstGeom>
          </p:spPr>
        </p:pic>
        <p:sp>
          <p:nvSpPr>
            <p:cNvPr id="28" name="Textfeld 7">
              <a:extLst>
                <a:ext uri="{FF2B5EF4-FFF2-40B4-BE49-F238E27FC236}">
                  <a16:creationId xmlns="" xmlns:a16="http://schemas.microsoft.com/office/drawing/2014/main" id="{DB4BA6DE-7CBA-43ED-B770-9E601A8EAB96}"/>
                </a:ext>
              </a:extLst>
            </p:cNvPr>
            <p:cNvSpPr txBox="1"/>
            <p:nvPr/>
          </p:nvSpPr>
          <p:spPr>
            <a:xfrm>
              <a:off x="5937105" y="1147718"/>
              <a:ext cx="1146815" cy="145754"/>
            </a:xfrm>
            <a:prstGeom prst="rect">
              <a:avLst/>
            </a:prstGeom>
          </p:spPr>
          <p:txBody>
            <a:bodyPr vert="horz" wrap="square" lIns="45710" tIns="91440" rIns="45710" bIns="45710" rtlCol="0" anchor="t">
              <a:noAutofit/>
            </a:bodyPr>
            <a:lstStyle/>
            <a:p>
              <a:pPr algn="l"/>
              <a:r>
                <a:rPr lang="en-GB" sz="1100" b="1" u="none" dirty="0"/>
                <a:t>Actions</a:t>
              </a:r>
            </a:p>
          </p:txBody>
        </p:sp>
      </p:grpSp>
      <p:cxnSp>
        <p:nvCxnSpPr>
          <p:cNvPr id="29" name="Connector: Elbow 23">
            <a:extLst>
              <a:ext uri="{FF2B5EF4-FFF2-40B4-BE49-F238E27FC236}">
                <a16:creationId xmlns="" xmlns:a16="http://schemas.microsoft.com/office/drawing/2014/main" id="{5E2BAB5B-CC5C-48EB-9158-1A956CDA26B2}"/>
              </a:ext>
            </a:extLst>
          </p:cNvPr>
          <p:cNvCxnSpPr>
            <a:cxnSpLocks/>
          </p:cNvCxnSpPr>
          <p:nvPr/>
        </p:nvCxnSpPr>
        <p:spPr>
          <a:xfrm rot="16200000" flipH="1">
            <a:off x="6871413" y="1857144"/>
            <a:ext cx="492014" cy="923505"/>
          </a:xfrm>
          <a:prstGeom prst="bentConnector3">
            <a:avLst>
              <a:gd name="adj1" fmla="val 5728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50">
            <a:extLst>
              <a:ext uri="{FF2B5EF4-FFF2-40B4-BE49-F238E27FC236}">
                <a16:creationId xmlns="" xmlns:a16="http://schemas.microsoft.com/office/drawing/2014/main" id="{41FE5C6D-0114-4DB7-916F-DB4CAE7E3A6F}"/>
              </a:ext>
            </a:extLst>
          </p:cNvPr>
          <p:cNvGrpSpPr/>
          <p:nvPr/>
        </p:nvGrpSpPr>
        <p:grpSpPr>
          <a:xfrm>
            <a:off x="5625193" y="1563094"/>
            <a:ext cx="2038587" cy="641769"/>
            <a:chOff x="5000171" y="1172321"/>
            <a:chExt cx="2312693" cy="368247"/>
          </a:xfrm>
        </p:grpSpPr>
        <p:sp>
          <p:nvSpPr>
            <p:cNvPr id="31" name="Arrow: Right 77">
              <a:extLst>
                <a:ext uri="{FF2B5EF4-FFF2-40B4-BE49-F238E27FC236}">
                  <a16:creationId xmlns="" xmlns:a16="http://schemas.microsoft.com/office/drawing/2014/main" id="{9EA13494-F14E-4CBD-9671-DA05BAB61C12}"/>
                </a:ext>
              </a:extLst>
            </p:cNvPr>
            <p:cNvSpPr/>
            <p:nvPr/>
          </p:nvSpPr>
          <p:spPr bwMode="auto">
            <a:xfrm>
              <a:off x="5000171" y="1172321"/>
              <a:ext cx="2312693" cy="368247"/>
            </a:xfrm>
            <a:prstGeom prst="rightArrow">
              <a:avLst/>
            </a:prstGeom>
            <a:noFill/>
            <a:ln w="6350" cap="flat" cmpd="sng" algn="ctr">
              <a:solidFill>
                <a:schemeClr val="accent4"/>
              </a:solidFill>
              <a:prstDash val="solid"/>
              <a:round/>
              <a:headEnd type="none" w="med" len="med"/>
              <a:tailEnd type="triangle" w="med" len="med"/>
            </a:ln>
            <a:effectLst/>
          </p:spPr>
          <p:txBody>
            <a:bodyPr rot="0" spcFirstLastPara="0" vertOverflow="overflow" horzOverflow="overflow" vert="horz" wrap="square" lIns="45704" tIns="45704" rIns="45704" bIns="45704" numCol="1" spcCol="0" rtlCol="0" fromWordArt="0" anchor="t" anchorCtr="0" forceAA="0" compatLnSpc="1">
              <a:prstTxWarp prst="textNoShape">
                <a:avLst/>
              </a:prstTxWarp>
              <a:noAutofit/>
            </a:bodyPr>
            <a:lstStyle/>
            <a:p>
              <a:pPr algn="ctr" defTabSz="1096915" eaLnBrk="0" hangingPunct="0">
                <a:spcAft>
                  <a:spcPts val="600"/>
                </a:spcAft>
              </a:pPr>
              <a:endParaRPr lang="en-US" sz="1400" b="1" dirty="0"/>
            </a:p>
          </p:txBody>
        </p:sp>
        <p:sp>
          <p:nvSpPr>
            <p:cNvPr id="32" name="Rectangle 31">
              <a:extLst>
                <a:ext uri="{FF2B5EF4-FFF2-40B4-BE49-F238E27FC236}">
                  <a16:creationId xmlns="" xmlns:a16="http://schemas.microsoft.com/office/drawing/2014/main" id="{7A0B6382-BC2E-4108-ABA0-7DED6B411261}"/>
                </a:ext>
              </a:extLst>
            </p:cNvPr>
            <p:cNvSpPr/>
            <p:nvPr/>
          </p:nvSpPr>
          <p:spPr>
            <a:xfrm>
              <a:off x="5929086" y="1269015"/>
              <a:ext cx="457200" cy="174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3" name="Table 32">
            <a:extLst>
              <a:ext uri="{FF2B5EF4-FFF2-40B4-BE49-F238E27FC236}">
                <a16:creationId xmlns="" xmlns:a16="http://schemas.microsoft.com/office/drawing/2014/main" id="{F7881006-202C-4D68-9F98-7E541F1B28DB}"/>
              </a:ext>
            </a:extLst>
          </p:cNvPr>
          <p:cNvGraphicFramePr>
            <a:graphicFrameLocks noGrp="1"/>
          </p:cNvGraphicFramePr>
          <p:nvPr>
            <p:extLst>
              <p:ext uri="{D42A27DB-BD31-4B8C-83A1-F6EECF244321}">
                <p14:modId xmlns:p14="http://schemas.microsoft.com/office/powerpoint/2010/main" val="2366773808"/>
              </p:ext>
            </p:extLst>
          </p:nvPr>
        </p:nvGraphicFramePr>
        <p:xfrm>
          <a:off x="216024" y="2276872"/>
          <a:ext cx="5431532" cy="4326067"/>
        </p:xfrm>
        <a:graphic>
          <a:graphicData uri="http://schemas.openxmlformats.org/drawingml/2006/table">
            <a:tbl>
              <a:tblPr firstRow="1" bandRow="1">
                <a:tableStyleId>{F5AB1C69-6EDB-4FF4-983F-18BD219EF322}</a:tableStyleId>
              </a:tblPr>
              <a:tblGrid>
                <a:gridCol w="4682882">
                  <a:extLst>
                    <a:ext uri="{9D8B030D-6E8A-4147-A177-3AD203B41FA5}">
                      <a16:colId xmlns="" xmlns:a16="http://schemas.microsoft.com/office/drawing/2014/main" val="1832053344"/>
                    </a:ext>
                  </a:extLst>
                </a:gridCol>
                <a:gridCol w="748650">
                  <a:extLst>
                    <a:ext uri="{9D8B030D-6E8A-4147-A177-3AD203B41FA5}">
                      <a16:colId xmlns="" xmlns:a16="http://schemas.microsoft.com/office/drawing/2014/main" val="158558074"/>
                    </a:ext>
                  </a:extLst>
                </a:gridCol>
              </a:tblGrid>
              <a:tr h="308529">
                <a:tc>
                  <a:txBody>
                    <a:bodyPr/>
                    <a:lstStyle/>
                    <a:p>
                      <a:r>
                        <a:rPr lang="en-US" sz="1400" i="1" dirty="0" smtClean="0">
                          <a:solidFill>
                            <a:srgbClr val="088292"/>
                          </a:solidFill>
                        </a:rPr>
                        <a:t>Recommendation for “automatic validation”</a:t>
                      </a:r>
                      <a:endParaRPr lang="en-US" sz="1400" i="1" dirty="0">
                        <a:solidFill>
                          <a:srgbClr val="088292"/>
                        </a:solidFill>
                      </a:endParaRPr>
                    </a:p>
                  </a:txBody>
                  <a:tcPr marL="39661" marR="39661" marT="50380" marB="50380">
                    <a:solidFill>
                      <a:schemeClr val="tx2">
                        <a:lumMod val="40000"/>
                        <a:lumOff val="60000"/>
                      </a:schemeClr>
                    </a:solidFill>
                  </a:tcPr>
                </a:tc>
                <a:tc>
                  <a:txBody>
                    <a:bodyPr/>
                    <a:lstStyle/>
                    <a:p>
                      <a:r>
                        <a:rPr lang="en-US" sz="1050" dirty="0">
                          <a:solidFill>
                            <a:srgbClr val="088292"/>
                          </a:solidFill>
                        </a:rPr>
                        <a:t>Findings</a:t>
                      </a:r>
                    </a:p>
                  </a:txBody>
                  <a:tcPr marL="39661" marR="39661" marT="50380" marB="50380">
                    <a:solidFill>
                      <a:schemeClr val="tx2">
                        <a:lumMod val="40000"/>
                        <a:lumOff val="60000"/>
                      </a:schemeClr>
                    </a:solidFill>
                  </a:tcPr>
                </a:tc>
                <a:extLst>
                  <a:ext uri="{0D108BD9-81ED-4DB2-BD59-A6C34878D82A}">
                    <a16:rowId xmlns="" xmlns:a16="http://schemas.microsoft.com/office/drawing/2014/main" val="3568389391"/>
                  </a:ext>
                </a:extLst>
              </a:tr>
              <a:tr h="258633">
                <a:tc>
                  <a:txBody>
                    <a:bodyPr/>
                    <a:lstStyle/>
                    <a:p>
                      <a:r>
                        <a:rPr lang="en-US" sz="900" b="1" i="1" dirty="0"/>
                        <a:t>25VTD range 5 - 100</a:t>
                      </a:r>
                    </a:p>
                  </a:txBody>
                  <a:tcPr marL="39661" marR="39661" marT="50380" marB="50380">
                    <a:solidFill>
                      <a:srgbClr val="CCFFCC"/>
                    </a:solidFill>
                  </a:tcPr>
                </a:tc>
                <a:tc>
                  <a:txBody>
                    <a:bodyPr/>
                    <a:lstStyle/>
                    <a:p>
                      <a:r>
                        <a:rPr lang="en-US" sz="900" b="1" i="1" dirty="0"/>
                        <a:t>207</a:t>
                      </a:r>
                    </a:p>
                  </a:txBody>
                  <a:tcPr marL="39661" marR="39661" marT="50380" marB="50380">
                    <a:solidFill>
                      <a:srgbClr val="CCFFCC"/>
                    </a:solidFill>
                  </a:tcPr>
                </a:tc>
                <a:extLst>
                  <a:ext uri="{0D108BD9-81ED-4DB2-BD59-A6C34878D82A}">
                    <a16:rowId xmlns="" xmlns:a16="http://schemas.microsoft.com/office/drawing/2014/main" val="35612571"/>
                  </a:ext>
                </a:extLst>
              </a:tr>
              <a:tr h="285177">
                <a:tc>
                  <a:txBody>
                    <a:bodyPr/>
                    <a:lstStyle/>
                    <a:p>
                      <a:r>
                        <a:rPr lang="en-US" sz="900" b="1" i="1" dirty="0"/>
                        <a:t>Albumin and </a:t>
                      </a:r>
                      <a:r>
                        <a:rPr lang="en-US" sz="900" b="1" i="1" dirty="0" smtClean="0"/>
                        <a:t>Proteins total </a:t>
                      </a:r>
                      <a:r>
                        <a:rPr lang="en-US" sz="900" b="1" i="1" dirty="0"/>
                        <a:t>=  Normal Range</a:t>
                      </a:r>
                    </a:p>
                  </a:txBody>
                  <a:tcPr marL="39661" marR="39661" marT="50380" marB="50380">
                    <a:solidFill>
                      <a:srgbClr val="CCFFCC"/>
                    </a:solidFill>
                  </a:tcPr>
                </a:tc>
                <a:tc>
                  <a:txBody>
                    <a:bodyPr/>
                    <a:lstStyle/>
                    <a:p>
                      <a:r>
                        <a:rPr lang="en-US" sz="900" b="1" i="1" dirty="0"/>
                        <a:t>189</a:t>
                      </a:r>
                    </a:p>
                  </a:txBody>
                  <a:tcPr marL="39661" marR="39661" marT="50380" marB="50380">
                    <a:solidFill>
                      <a:srgbClr val="CCFFCC"/>
                    </a:solidFill>
                  </a:tcPr>
                </a:tc>
                <a:extLst>
                  <a:ext uri="{0D108BD9-81ED-4DB2-BD59-A6C34878D82A}">
                    <a16:rowId xmlns="" xmlns:a16="http://schemas.microsoft.com/office/drawing/2014/main" val="3346075805"/>
                  </a:ext>
                </a:extLst>
              </a:tr>
              <a:tr h="273906">
                <a:tc>
                  <a:txBody>
                    <a:bodyPr/>
                    <a:lstStyle/>
                    <a:p>
                      <a:r>
                        <a:rPr lang="en-US" sz="900" b="1" i="1" dirty="0"/>
                        <a:t>PTH is normal and 25-OH </a:t>
                      </a:r>
                      <a:r>
                        <a:rPr lang="en-US" sz="900" b="1" i="1" dirty="0" smtClean="0"/>
                        <a:t>Vitamin </a:t>
                      </a:r>
                      <a:r>
                        <a:rPr lang="en-US" sz="900" b="1" i="1" dirty="0"/>
                        <a:t>D is normal</a:t>
                      </a:r>
                    </a:p>
                  </a:txBody>
                  <a:tcPr marL="39661" marR="39661" marT="50380" marB="50380">
                    <a:solidFill>
                      <a:srgbClr val="CCFFCC"/>
                    </a:solidFill>
                  </a:tcPr>
                </a:tc>
                <a:tc>
                  <a:txBody>
                    <a:bodyPr/>
                    <a:lstStyle/>
                    <a:p>
                      <a:r>
                        <a:rPr lang="en-US" sz="900" b="1" i="1"/>
                        <a:t>34</a:t>
                      </a:r>
                    </a:p>
                  </a:txBody>
                  <a:tcPr marL="39661" marR="39661" marT="50380" marB="50380">
                    <a:solidFill>
                      <a:srgbClr val="CCFFCC"/>
                    </a:solidFill>
                  </a:tcPr>
                </a:tc>
                <a:extLst>
                  <a:ext uri="{0D108BD9-81ED-4DB2-BD59-A6C34878D82A}">
                    <a16:rowId xmlns="" xmlns:a16="http://schemas.microsoft.com/office/drawing/2014/main" val="316116208"/>
                  </a:ext>
                </a:extLst>
              </a:tr>
              <a:tr h="261493">
                <a:tc>
                  <a:txBody>
                    <a:bodyPr/>
                    <a:lstStyle/>
                    <a:p>
                      <a:r>
                        <a:rPr lang="en-US" sz="900" b="1" i="1" dirty="0"/>
                        <a:t> Calcium is low and Albumin is low </a:t>
                      </a:r>
                    </a:p>
                  </a:txBody>
                  <a:tcPr marL="39661" marR="39661" marT="50380" marB="50380">
                    <a:solidFill>
                      <a:srgbClr val="CCFFCC"/>
                    </a:solidFill>
                  </a:tcPr>
                </a:tc>
                <a:tc>
                  <a:txBody>
                    <a:bodyPr/>
                    <a:lstStyle/>
                    <a:p>
                      <a:r>
                        <a:rPr lang="en-US" sz="900" b="1" i="1" dirty="0"/>
                        <a:t>27</a:t>
                      </a:r>
                    </a:p>
                  </a:txBody>
                  <a:tcPr marL="39661" marR="39661" marT="50380" marB="50380">
                    <a:solidFill>
                      <a:srgbClr val="CCFFCC"/>
                    </a:solidFill>
                  </a:tcPr>
                </a:tc>
                <a:extLst>
                  <a:ext uri="{0D108BD9-81ED-4DB2-BD59-A6C34878D82A}">
                    <a16:rowId xmlns="" xmlns:a16="http://schemas.microsoft.com/office/drawing/2014/main" val="1731947098"/>
                  </a:ext>
                </a:extLst>
              </a:tr>
              <a:tr h="273204">
                <a:tc>
                  <a:txBody>
                    <a:bodyPr/>
                    <a:lstStyle/>
                    <a:p>
                      <a:r>
                        <a:rPr lang="en-US" sz="900" b="1" i="1" dirty="0"/>
                        <a:t>Albumin and </a:t>
                      </a:r>
                      <a:r>
                        <a:rPr lang="en-US" sz="900" b="1" i="1" dirty="0" smtClean="0"/>
                        <a:t>Proteins </a:t>
                      </a:r>
                      <a:r>
                        <a:rPr lang="en-US" sz="900" b="1" i="1" dirty="0"/>
                        <a:t>totals &lt; Normal Range</a:t>
                      </a:r>
                    </a:p>
                  </a:txBody>
                  <a:tcPr marL="39661" marR="39661" marT="50380" marB="50380">
                    <a:solidFill>
                      <a:srgbClr val="CCFFCC"/>
                    </a:solidFill>
                  </a:tcPr>
                </a:tc>
                <a:tc>
                  <a:txBody>
                    <a:bodyPr/>
                    <a:lstStyle/>
                    <a:p>
                      <a:r>
                        <a:rPr lang="en-US" sz="900" b="1" i="1" dirty="0"/>
                        <a:t>21</a:t>
                      </a:r>
                    </a:p>
                  </a:txBody>
                  <a:tcPr marL="39661" marR="39661" marT="50380" marB="50380">
                    <a:solidFill>
                      <a:srgbClr val="CCFFCC"/>
                    </a:solidFill>
                  </a:tcPr>
                </a:tc>
                <a:extLst>
                  <a:ext uri="{0D108BD9-81ED-4DB2-BD59-A6C34878D82A}">
                    <a16:rowId xmlns="" xmlns:a16="http://schemas.microsoft.com/office/drawing/2014/main" val="1468097428"/>
                  </a:ext>
                </a:extLst>
              </a:tr>
              <a:tr h="275843">
                <a:tc>
                  <a:txBody>
                    <a:bodyPr/>
                    <a:lstStyle/>
                    <a:p>
                      <a:r>
                        <a:rPr lang="en-US" sz="900" b="1" i="1" dirty="0" smtClean="0"/>
                        <a:t>Physician Emergency </a:t>
                      </a:r>
                      <a:r>
                        <a:rPr lang="en-US" sz="900" b="1" i="1" dirty="0"/>
                        <a:t>is true  and 0 &lt; </a:t>
                      </a:r>
                      <a:r>
                        <a:rPr lang="en-US" sz="900" b="1" i="1" dirty="0" err="1"/>
                        <a:t>Troponin</a:t>
                      </a:r>
                      <a:r>
                        <a:rPr lang="en-US" sz="900" b="1" i="1" dirty="0"/>
                        <a:t>  &lt; 200</a:t>
                      </a:r>
                    </a:p>
                  </a:txBody>
                  <a:tcPr marL="39661" marR="39661" marT="50380" marB="50380">
                    <a:solidFill>
                      <a:srgbClr val="CCFFCC"/>
                    </a:solidFill>
                  </a:tcPr>
                </a:tc>
                <a:tc>
                  <a:txBody>
                    <a:bodyPr/>
                    <a:lstStyle/>
                    <a:p>
                      <a:r>
                        <a:rPr lang="en-US" sz="900" b="1" i="1"/>
                        <a:t>14</a:t>
                      </a:r>
                    </a:p>
                  </a:txBody>
                  <a:tcPr marL="39661" marR="39661" marT="50380" marB="50380">
                    <a:solidFill>
                      <a:srgbClr val="CCFFCC"/>
                    </a:solidFill>
                  </a:tcPr>
                </a:tc>
                <a:extLst>
                  <a:ext uri="{0D108BD9-81ED-4DB2-BD59-A6C34878D82A}">
                    <a16:rowId xmlns="" xmlns:a16="http://schemas.microsoft.com/office/drawing/2014/main" val="1900385737"/>
                  </a:ext>
                </a:extLst>
              </a:tr>
              <a:tr h="418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dirty="0"/>
                        <a:t>PTH is normal and 25-OH </a:t>
                      </a:r>
                      <a:r>
                        <a:rPr lang="en-US" sz="900" b="1" i="1" dirty="0" smtClean="0"/>
                        <a:t>Vitamin </a:t>
                      </a:r>
                      <a:r>
                        <a:rPr lang="en-US" sz="900" b="1" i="1" dirty="0"/>
                        <a:t>D is normal and </a:t>
                      </a:r>
                      <a:r>
                        <a:rPr lang="en-US" sz="900" b="1" i="1" dirty="0" err="1" smtClean="0"/>
                        <a:t>Creatinin</a:t>
                      </a:r>
                      <a:r>
                        <a:rPr lang="en-US" sz="900" b="1" i="1" dirty="0" smtClean="0"/>
                        <a:t> </a:t>
                      </a:r>
                      <a:r>
                        <a:rPr lang="en-US" sz="900" b="1" i="1" dirty="0"/>
                        <a:t>is normal and Calcium is normal</a:t>
                      </a:r>
                    </a:p>
                  </a:txBody>
                  <a:tcPr marL="39661" marR="39661" marT="50380" marB="50380">
                    <a:solidFill>
                      <a:srgbClr val="CCFFCC"/>
                    </a:solidFill>
                  </a:tcPr>
                </a:tc>
                <a:tc>
                  <a:txBody>
                    <a:bodyPr/>
                    <a:lstStyle/>
                    <a:p>
                      <a:r>
                        <a:rPr lang="en-US" sz="900" b="1" i="1" dirty="0"/>
                        <a:t>9</a:t>
                      </a:r>
                    </a:p>
                  </a:txBody>
                  <a:tcPr marL="39661" marR="39661" marT="50380" marB="50380">
                    <a:solidFill>
                      <a:srgbClr val="CCFFCC"/>
                    </a:solidFill>
                  </a:tcPr>
                </a:tc>
                <a:extLst>
                  <a:ext uri="{0D108BD9-81ED-4DB2-BD59-A6C34878D82A}">
                    <a16:rowId xmlns="" xmlns:a16="http://schemas.microsoft.com/office/drawing/2014/main" val="3329929307"/>
                  </a:ext>
                </a:extLst>
              </a:tr>
              <a:tr h="25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dirty="0" smtClean="0"/>
                        <a:t>Physician Cardiology </a:t>
                      </a:r>
                      <a:r>
                        <a:rPr lang="en-US" sz="900" b="1" i="1" dirty="0"/>
                        <a:t>is true  and </a:t>
                      </a:r>
                      <a:r>
                        <a:rPr lang="en-US" sz="900" b="1" i="1" dirty="0" err="1"/>
                        <a:t>Troponin</a:t>
                      </a:r>
                      <a:r>
                        <a:rPr lang="en-US" sz="900" b="1" i="1" dirty="0"/>
                        <a:t> is normal</a:t>
                      </a:r>
                    </a:p>
                  </a:txBody>
                  <a:tcPr marL="39661" marR="39661" marT="50380" marB="50380">
                    <a:solidFill>
                      <a:srgbClr val="CCFFCC"/>
                    </a:solidFill>
                  </a:tcPr>
                </a:tc>
                <a:tc>
                  <a:txBody>
                    <a:bodyPr/>
                    <a:lstStyle/>
                    <a:p>
                      <a:r>
                        <a:rPr lang="en-US" sz="900" b="1" i="1"/>
                        <a:t>8</a:t>
                      </a:r>
                    </a:p>
                  </a:txBody>
                  <a:tcPr marL="39661" marR="39661" marT="50380" marB="50380">
                    <a:solidFill>
                      <a:srgbClr val="CCFFCC"/>
                    </a:solidFill>
                  </a:tcPr>
                </a:tc>
                <a:extLst>
                  <a:ext uri="{0D108BD9-81ED-4DB2-BD59-A6C34878D82A}">
                    <a16:rowId xmlns="" xmlns:a16="http://schemas.microsoft.com/office/drawing/2014/main" val="978895226"/>
                  </a:ext>
                </a:extLst>
              </a:tr>
              <a:tr h="25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dirty="0"/>
                        <a:t>25VTD &lt;10 </a:t>
                      </a:r>
                      <a:r>
                        <a:rPr lang="en-US" sz="900" b="1" i="1" dirty="0" err="1"/>
                        <a:t>ng</a:t>
                      </a:r>
                      <a:r>
                        <a:rPr lang="en-US" sz="900" b="1" i="1" dirty="0"/>
                        <a:t>/</a:t>
                      </a:r>
                      <a:r>
                        <a:rPr lang="en-US" sz="900" b="1" i="1" dirty="0" err="1"/>
                        <a:t>mL</a:t>
                      </a:r>
                      <a:r>
                        <a:rPr lang="en-US" sz="900" b="1" i="1" dirty="0"/>
                        <a:t> =&gt; validate PTH range 10-40</a:t>
                      </a:r>
                    </a:p>
                  </a:txBody>
                  <a:tcPr marL="39661" marR="39661" marT="50380" marB="50380">
                    <a:solidFill>
                      <a:srgbClr val="CCFFCC"/>
                    </a:solidFill>
                  </a:tcPr>
                </a:tc>
                <a:tc>
                  <a:txBody>
                    <a:bodyPr/>
                    <a:lstStyle/>
                    <a:p>
                      <a:r>
                        <a:rPr lang="en-US" sz="900" b="1" i="1" dirty="0"/>
                        <a:t>2</a:t>
                      </a:r>
                    </a:p>
                  </a:txBody>
                  <a:tcPr marL="39661" marR="39661" marT="50380" marB="50380">
                    <a:solidFill>
                      <a:srgbClr val="CCFFCC"/>
                    </a:solidFill>
                  </a:tcPr>
                </a:tc>
                <a:extLst>
                  <a:ext uri="{0D108BD9-81ED-4DB2-BD59-A6C34878D82A}">
                    <a16:rowId xmlns="" xmlns:a16="http://schemas.microsoft.com/office/drawing/2014/main" val="1361011695"/>
                  </a:ext>
                </a:extLst>
              </a:tr>
              <a:tr h="25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dirty="0"/>
                        <a:t>PTH is normal and 25-OH </a:t>
                      </a:r>
                      <a:r>
                        <a:rPr lang="en-US" sz="900" b="1" i="1" dirty="0" smtClean="0"/>
                        <a:t>Vitamin </a:t>
                      </a:r>
                      <a:r>
                        <a:rPr lang="en-US" sz="900" b="1" i="1" dirty="0"/>
                        <a:t>D is normal and </a:t>
                      </a:r>
                      <a:r>
                        <a:rPr lang="en-US" sz="900" b="1" i="1" dirty="0" err="1" smtClean="0"/>
                        <a:t>Creatinin</a:t>
                      </a:r>
                      <a:r>
                        <a:rPr lang="en-US" sz="900" b="1" i="1" dirty="0" smtClean="0"/>
                        <a:t> </a:t>
                      </a:r>
                      <a:r>
                        <a:rPr lang="en-US" sz="900" b="1" i="1" dirty="0"/>
                        <a:t>is normal </a:t>
                      </a:r>
                    </a:p>
                  </a:txBody>
                  <a:tcPr marL="39661" marR="39661" marT="50380" marB="50380">
                    <a:solidFill>
                      <a:srgbClr val="CCFFCC"/>
                    </a:solidFill>
                  </a:tcPr>
                </a:tc>
                <a:tc>
                  <a:txBody>
                    <a:bodyPr/>
                    <a:lstStyle/>
                    <a:p>
                      <a:r>
                        <a:rPr lang="en-US" sz="900" b="1" i="1"/>
                        <a:t>2</a:t>
                      </a:r>
                    </a:p>
                  </a:txBody>
                  <a:tcPr marL="39661" marR="39661" marT="50380" marB="50380">
                    <a:solidFill>
                      <a:srgbClr val="CCFFCC"/>
                    </a:solidFill>
                  </a:tcPr>
                </a:tc>
                <a:extLst>
                  <a:ext uri="{0D108BD9-81ED-4DB2-BD59-A6C34878D82A}">
                    <a16:rowId xmlns="" xmlns:a16="http://schemas.microsoft.com/office/drawing/2014/main" val="34112834"/>
                  </a:ext>
                </a:extLst>
              </a:tr>
              <a:tr h="25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dirty="0"/>
                        <a:t>Albumin and </a:t>
                      </a:r>
                      <a:r>
                        <a:rPr lang="en-US" sz="900" b="1" i="1" dirty="0" smtClean="0"/>
                        <a:t>Proteins </a:t>
                      </a:r>
                      <a:r>
                        <a:rPr lang="en-US" sz="900" b="1" i="1" dirty="0"/>
                        <a:t>totals &gt; Normal Range</a:t>
                      </a:r>
                    </a:p>
                  </a:txBody>
                  <a:tcPr marL="39661" marR="39661" marT="50380" marB="50380">
                    <a:solidFill>
                      <a:srgbClr val="CCFFCC"/>
                    </a:solidFill>
                  </a:tcPr>
                </a:tc>
                <a:tc>
                  <a:txBody>
                    <a:bodyPr/>
                    <a:lstStyle/>
                    <a:p>
                      <a:r>
                        <a:rPr lang="en-US" sz="900" b="1" i="1"/>
                        <a:t>2</a:t>
                      </a:r>
                    </a:p>
                  </a:txBody>
                  <a:tcPr marL="39661" marR="39661" marT="50380" marB="50380">
                    <a:solidFill>
                      <a:srgbClr val="CCFFCC"/>
                    </a:solidFill>
                  </a:tcPr>
                </a:tc>
                <a:extLst>
                  <a:ext uri="{0D108BD9-81ED-4DB2-BD59-A6C34878D82A}">
                    <a16:rowId xmlns="" xmlns:a16="http://schemas.microsoft.com/office/drawing/2014/main" val="3828889224"/>
                  </a:ext>
                </a:extLst>
              </a:tr>
              <a:tr h="25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dirty="0" smtClean="0"/>
                        <a:t>Physician Nephrology </a:t>
                      </a:r>
                      <a:r>
                        <a:rPr lang="en-US" sz="900" b="1" i="1" dirty="0"/>
                        <a:t>or Dialysis and MDFG/FDFG &lt; 40 </a:t>
                      </a:r>
                    </a:p>
                  </a:txBody>
                  <a:tcPr marL="39661" marR="39661" marT="50380" marB="50380">
                    <a:solidFill>
                      <a:srgbClr val="CCFFCC"/>
                    </a:solidFill>
                  </a:tcPr>
                </a:tc>
                <a:tc>
                  <a:txBody>
                    <a:bodyPr/>
                    <a:lstStyle/>
                    <a:p>
                      <a:r>
                        <a:rPr lang="en-US" sz="900" b="1" i="1"/>
                        <a:t>1</a:t>
                      </a:r>
                    </a:p>
                  </a:txBody>
                  <a:tcPr marL="39661" marR="39661" marT="50380" marB="50380">
                    <a:solidFill>
                      <a:srgbClr val="CCFFCC"/>
                    </a:solidFill>
                  </a:tcPr>
                </a:tc>
                <a:extLst>
                  <a:ext uri="{0D108BD9-81ED-4DB2-BD59-A6C34878D82A}">
                    <a16:rowId xmlns="" xmlns:a16="http://schemas.microsoft.com/office/drawing/2014/main" val="2503156279"/>
                  </a:ext>
                </a:extLst>
              </a:tr>
              <a:tr h="25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dirty="0" smtClean="0"/>
                        <a:t>Calcium </a:t>
                      </a:r>
                      <a:r>
                        <a:rPr lang="en-US" sz="900" b="1" i="1" dirty="0"/>
                        <a:t>Ionized is low and Albumin is low </a:t>
                      </a:r>
                    </a:p>
                  </a:txBody>
                  <a:tcPr marL="39661" marR="39661" marT="50380" marB="50380">
                    <a:solidFill>
                      <a:srgbClr val="CCFFCC"/>
                    </a:solidFill>
                  </a:tcPr>
                </a:tc>
                <a:tc>
                  <a:txBody>
                    <a:bodyPr/>
                    <a:lstStyle/>
                    <a:p>
                      <a:r>
                        <a:rPr lang="en-US" sz="900" b="1" i="1"/>
                        <a:t>1</a:t>
                      </a:r>
                    </a:p>
                  </a:txBody>
                  <a:tcPr marL="39661" marR="39661" marT="50380" marB="50380">
                    <a:solidFill>
                      <a:srgbClr val="CCFFCC"/>
                    </a:solidFill>
                  </a:tcPr>
                </a:tc>
                <a:extLst>
                  <a:ext uri="{0D108BD9-81ED-4DB2-BD59-A6C34878D82A}">
                    <a16:rowId xmlns="" xmlns:a16="http://schemas.microsoft.com/office/drawing/2014/main" val="3751382692"/>
                  </a:ext>
                </a:extLst>
              </a:tr>
              <a:tr h="413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dirty="0" smtClean="0"/>
                        <a:t>Physician Nephrology </a:t>
                      </a:r>
                      <a:r>
                        <a:rPr lang="en-US" sz="900" b="1" i="1" dirty="0"/>
                        <a:t>or Dialysis AND PTH range 30-100, OR Creatinine range 2-8, </a:t>
                      </a:r>
                      <a:endParaRPr lang="en-US" sz="900" b="1"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dirty="0" smtClean="0"/>
                        <a:t>OR </a:t>
                      </a:r>
                      <a:r>
                        <a:rPr lang="en-US" sz="900" b="1" i="1" dirty="0"/>
                        <a:t>Potassium range 3-6mmol/L, Phosphates range 1,5-2,5 mmol/L</a:t>
                      </a:r>
                    </a:p>
                  </a:txBody>
                  <a:tcPr marL="39661" marR="39661" marT="50380" marB="50380">
                    <a:solidFill>
                      <a:srgbClr val="CCFFCC"/>
                    </a:solidFill>
                  </a:tcPr>
                </a:tc>
                <a:tc>
                  <a:txBody>
                    <a:bodyPr/>
                    <a:lstStyle/>
                    <a:p>
                      <a:r>
                        <a:rPr lang="en-US" sz="1000" b="1" i="1" dirty="0"/>
                        <a:t>1</a:t>
                      </a:r>
                    </a:p>
                  </a:txBody>
                  <a:tcPr marL="39661" marR="39661" marT="50380" marB="50380">
                    <a:solidFill>
                      <a:srgbClr val="CCFFCC"/>
                    </a:solidFill>
                  </a:tcPr>
                </a:tc>
                <a:extLst>
                  <a:ext uri="{0D108BD9-81ED-4DB2-BD59-A6C34878D82A}">
                    <a16:rowId xmlns="" xmlns:a16="http://schemas.microsoft.com/office/drawing/2014/main" val="2417131988"/>
                  </a:ext>
                </a:extLst>
              </a:tr>
            </a:tbl>
          </a:graphicData>
        </a:graphic>
      </p:graphicFrame>
      <p:graphicFrame>
        <p:nvGraphicFramePr>
          <p:cNvPr id="34" name="Table 38">
            <a:extLst>
              <a:ext uri="{FF2B5EF4-FFF2-40B4-BE49-F238E27FC236}">
                <a16:creationId xmlns="" xmlns:a16="http://schemas.microsoft.com/office/drawing/2014/main" id="{459451F8-DA77-4E82-AF7A-E2D53D9870D4}"/>
              </a:ext>
            </a:extLst>
          </p:cNvPr>
          <p:cNvGraphicFramePr>
            <a:graphicFrameLocks noGrp="1"/>
          </p:cNvGraphicFramePr>
          <p:nvPr>
            <p:extLst>
              <p:ext uri="{D42A27DB-BD31-4B8C-83A1-F6EECF244321}">
                <p14:modId xmlns:p14="http://schemas.microsoft.com/office/powerpoint/2010/main" val="2867177297"/>
              </p:ext>
            </p:extLst>
          </p:nvPr>
        </p:nvGraphicFramePr>
        <p:xfrm>
          <a:off x="5935588" y="2840560"/>
          <a:ext cx="3672408" cy="588440"/>
        </p:xfrm>
        <a:graphic>
          <a:graphicData uri="http://schemas.openxmlformats.org/drawingml/2006/table">
            <a:tbl>
              <a:tblPr firstRow="1" bandRow="1">
                <a:tableStyleId>{F5AB1C69-6EDB-4FF4-983F-18BD219EF322}</a:tableStyleId>
              </a:tblPr>
              <a:tblGrid>
                <a:gridCol w="2819747">
                  <a:extLst>
                    <a:ext uri="{9D8B030D-6E8A-4147-A177-3AD203B41FA5}">
                      <a16:colId xmlns="" xmlns:a16="http://schemas.microsoft.com/office/drawing/2014/main" val="3386302276"/>
                    </a:ext>
                  </a:extLst>
                </a:gridCol>
                <a:gridCol w="852661">
                  <a:extLst>
                    <a:ext uri="{9D8B030D-6E8A-4147-A177-3AD203B41FA5}">
                      <a16:colId xmlns="" xmlns:a16="http://schemas.microsoft.com/office/drawing/2014/main" val="2862255275"/>
                    </a:ext>
                  </a:extLst>
                </a:gridCol>
              </a:tblGrid>
              <a:tr h="265896">
                <a:tc>
                  <a:txBody>
                    <a:bodyPr/>
                    <a:lstStyle/>
                    <a:p>
                      <a:r>
                        <a:rPr lang="en-US" sz="1200" i="1" dirty="0">
                          <a:solidFill>
                            <a:srgbClr val="088292"/>
                          </a:solidFill>
                        </a:rPr>
                        <a:t>Recommendation</a:t>
                      </a:r>
                    </a:p>
                  </a:txBody>
                  <a:tcPr marL="39661" marR="39661" marT="50380" marB="50380">
                    <a:noFill/>
                  </a:tcPr>
                </a:tc>
                <a:tc>
                  <a:txBody>
                    <a:bodyPr/>
                    <a:lstStyle/>
                    <a:p>
                      <a:r>
                        <a:rPr lang="en-US" sz="1200" dirty="0">
                          <a:solidFill>
                            <a:schemeClr val="tx1"/>
                          </a:solidFill>
                        </a:rPr>
                        <a:t>Findings</a:t>
                      </a:r>
                    </a:p>
                  </a:txBody>
                  <a:tcPr marL="39661" marR="39661" marT="50380" marB="50380">
                    <a:noFill/>
                  </a:tcPr>
                </a:tc>
                <a:extLst>
                  <a:ext uri="{0D108BD9-81ED-4DB2-BD59-A6C34878D82A}">
                    <a16:rowId xmlns="" xmlns:a16="http://schemas.microsoft.com/office/drawing/2014/main" val="4168567472"/>
                  </a:ext>
                </a:extLst>
              </a:tr>
              <a:tr h="230476">
                <a:tc>
                  <a:txBody>
                    <a:bodyPr/>
                    <a:lstStyle/>
                    <a:p>
                      <a:pPr marL="0" algn="l" defTabSz="914400" rtl="0" eaLnBrk="1" latinLnBrk="0" hangingPunct="1"/>
                      <a:r>
                        <a:rPr lang="en-US" sz="1200" b="1" i="1" kern="1200" dirty="0" smtClean="0">
                          <a:solidFill>
                            <a:schemeClr val="accent4"/>
                          </a:solidFill>
                        </a:rPr>
                        <a:t>Age </a:t>
                      </a:r>
                      <a:r>
                        <a:rPr lang="en-US" sz="1200" b="1" i="1" kern="1200" dirty="0">
                          <a:solidFill>
                            <a:schemeClr val="accent4"/>
                          </a:solidFill>
                        </a:rPr>
                        <a:t>&gt; 65 </a:t>
                      </a:r>
                      <a:r>
                        <a:rPr lang="en-US" sz="1200" b="1" i="1" kern="1200" dirty="0" smtClean="0">
                          <a:solidFill>
                            <a:schemeClr val="accent4"/>
                          </a:solidFill>
                        </a:rPr>
                        <a:t>y and </a:t>
                      </a:r>
                      <a:r>
                        <a:rPr lang="en-US" sz="1200" b="1" i="1" kern="1200" dirty="0">
                          <a:solidFill>
                            <a:schemeClr val="accent4"/>
                          </a:solidFill>
                        </a:rPr>
                        <a:t>25VTD &gt;50</a:t>
                      </a:r>
                      <a:endParaRPr lang="en-US" sz="1200" b="1" i="1" kern="1200" dirty="0">
                        <a:solidFill>
                          <a:schemeClr val="accent4"/>
                        </a:solidFill>
                        <a:latin typeface="+mn-lt"/>
                        <a:ea typeface="+mn-ea"/>
                        <a:cs typeface="+mn-cs"/>
                      </a:endParaRPr>
                    </a:p>
                  </a:txBody>
                  <a:tcPr marL="39661" marR="39661" marT="60960" marB="60960">
                    <a:solidFill>
                      <a:schemeClr val="tx2">
                        <a:lumMod val="40000"/>
                        <a:lumOff val="60000"/>
                      </a:schemeClr>
                    </a:solidFill>
                  </a:tcPr>
                </a:tc>
                <a:tc>
                  <a:txBody>
                    <a:bodyPr/>
                    <a:lstStyle/>
                    <a:p>
                      <a:pPr marL="0" algn="l" defTabSz="914400" rtl="0" eaLnBrk="1" latinLnBrk="0" hangingPunct="1"/>
                      <a:r>
                        <a:rPr lang="en-US" sz="1200" kern="1200" dirty="0" smtClean="0">
                          <a:solidFill>
                            <a:schemeClr val="accent4"/>
                          </a:solidFill>
                        </a:rPr>
                        <a:t> 3</a:t>
                      </a:r>
                      <a:endParaRPr lang="en-US" sz="1200" kern="1200" dirty="0">
                        <a:solidFill>
                          <a:schemeClr val="accent4"/>
                        </a:solidFill>
                        <a:latin typeface="+mn-lt"/>
                        <a:ea typeface="+mn-ea"/>
                        <a:cs typeface="+mn-cs"/>
                      </a:endParaRPr>
                    </a:p>
                  </a:txBody>
                  <a:tcPr marL="39661" marR="39661" marT="60960" marB="60960"/>
                </a:tc>
                <a:extLst>
                  <a:ext uri="{0D108BD9-81ED-4DB2-BD59-A6C34878D82A}">
                    <a16:rowId xmlns="" xmlns:a16="http://schemas.microsoft.com/office/drawing/2014/main" val="3221007799"/>
                  </a:ext>
                </a:extLst>
              </a:tr>
            </a:tbl>
          </a:graphicData>
        </a:graphic>
      </p:graphicFrame>
      <p:graphicFrame>
        <p:nvGraphicFramePr>
          <p:cNvPr id="35" name="Table 87">
            <a:extLst>
              <a:ext uri="{FF2B5EF4-FFF2-40B4-BE49-F238E27FC236}">
                <a16:creationId xmlns="" xmlns:a16="http://schemas.microsoft.com/office/drawing/2014/main" id="{C185EC10-1A11-4D02-BE06-90D02988AFD8}"/>
              </a:ext>
            </a:extLst>
          </p:cNvPr>
          <p:cNvGraphicFramePr>
            <a:graphicFrameLocks noGrp="1"/>
          </p:cNvGraphicFramePr>
          <p:nvPr>
            <p:extLst>
              <p:ext uri="{D42A27DB-BD31-4B8C-83A1-F6EECF244321}">
                <p14:modId xmlns:p14="http://schemas.microsoft.com/office/powerpoint/2010/main" val="1218155720"/>
              </p:ext>
            </p:extLst>
          </p:nvPr>
        </p:nvGraphicFramePr>
        <p:xfrm>
          <a:off x="5935588" y="4979964"/>
          <a:ext cx="3919363" cy="897308"/>
        </p:xfrm>
        <a:graphic>
          <a:graphicData uri="http://schemas.openxmlformats.org/drawingml/2006/table">
            <a:tbl>
              <a:tblPr firstRow="1" bandRow="1">
                <a:tableStyleId>{F5AB1C69-6EDB-4FF4-983F-18BD219EF322}</a:tableStyleId>
              </a:tblPr>
              <a:tblGrid>
                <a:gridCol w="3009364">
                  <a:extLst>
                    <a:ext uri="{9D8B030D-6E8A-4147-A177-3AD203B41FA5}">
                      <a16:colId xmlns="" xmlns:a16="http://schemas.microsoft.com/office/drawing/2014/main" val="3386302276"/>
                    </a:ext>
                  </a:extLst>
                </a:gridCol>
                <a:gridCol w="909999">
                  <a:extLst>
                    <a:ext uri="{9D8B030D-6E8A-4147-A177-3AD203B41FA5}">
                      <a16:colId xmlns="" xmlns:a16="http://schemas.microsoft.com/office/drawing/2014/main" val="2862255275"/>
                    </a:ext>
                  </a:extLst>
                </a:gridCol>
              </a:tblGrid>
              <a:tr h="287708">
                <a:tc>
                  <a:txBody>
                    <a:bodyPr/>
                    <a:lstStyle/>
                    <a:p>
                      <a:r>
                        <a:rPr lang="en-US" sz="1100" dirty="0">
                          <a:solidFill>
                            <a:srgbClr val="088292"/>
                          </a:solidFill>
                        </a:rPr>
                        <a:t>Recommendation</a:t>
                      </a:r>
                    </a:p>
                  </a:txBody>
                  <a:tcPr marL="43626" marR="43626" marT="50380" marB="50380">
                    <a:noFill/>
                  </a:tcPr>
                </a:tc>
                <a:tc>
                  <a:txBody>
                    <a:bodyPr/>
                    <a:lstStyle/>
                    <a:p>
                      <a:r>
                        <a:rPr lang="en-US" sz="1100" dirty="0">
                          <a:solidFill>
                            <a:schemeClr val="tx1"/>
                          </a:solidFill>
                        </a:rPr>
                        <a:t>Findings</a:t>
                      </a:r>
                    </a:p>
                  </a:txBody>
                  <a:tcPr marL="43626" marR="43626" marT="50380" marB="50380">
                    <a:noFill/>
                  </a:tcPr>
                </a:tc>
                <a:extLst>
                  <a:ext uri="{0D108BD9-81ED-4DB2-BD59-A6C34878D82A}">
                    <a16:rowId xmlns="" xmlns:a16="http://schemas.microsoft.com/office/drawing/2014/main" val="4168567472"/>
                  </a:ext>
                </a:extLst>
              </a:tr>
              <a:tr h="288166">
                <a:tc>
                  <a:txBody>
                    <a:bodyPr/>
                    <a:lstStyle/>
                    <a:p>
                      <a:pPr marL="0" algn="l" defTabSz="914400" rtl="0" eaLnBrk="1" latinLnBrk="0" hangingPunct="1"/>
                      <a:r>
                        <a:rPr lang="en-US" sz="1200" b="1" kern="1200" dirty="0" smtClean="0"/>
                        <a:t>Physician </a:t>
                      </a:r>
                      <a:r>
                        <a:rPr lang="en-US" sz="1200" b="1" kern="1200" dirty="0" err="1"/>
                        <a:t>Pediatry</a:t>
                      </a:r>
                      <a:r>
                        <a:rPr lang="en-US" sz="1200" b="1" kern="1200" dirty="0"/>
                        <a:t> and 25VTD &lt; 2</a:t>
                      </a:r>
                      <a:endParaRPr lang="en-US" sz="1200" b="1" kern="1200" dirty="0">
                        <a:solidFill>
                          <a:schemeClr val="dk1"/>
                        </a:solidFill>
                        <a:latin typeface="+mn-lt"/>
                        <a:ea typeface="+mn-ea"/>
                        <a:cs typeface="+mn-cs"/>
                      </a:endParaRPr>
                    </a:p>
                  </a:txBody>
                  <a:tcPr marL="43626" marR="43626" marT="60960" marB="60960">
                    <a:solidFill>
                      <a:schemeClr val="tx2">
                        <a:lumMod val="40000"/>
                        <a:lumOff val="60000"/>
                      </a:schemeClr>
                    </a:solidFill>
                  </a:tcPr>
                </a:tc>
                <a:tc>
                  <a:txBody>
                    <a:bodyPr/>
                    <a:lstStyle/>
                    <a:p>
                      <a:pPr marL="0" algn="l" defTabSz="914400" rtl="0" eaLnBrk="1" latinLnBrk="0" hangingPunct="1"/>
                      <a:r>
                        <a:rPr lang="en-US" sz="1200" kern="1200" dirty="0" smtClean="0"/>
                        <a:t> 1 </a:t>
                      </a:r>
                      <a:endParaRPr lang="en-US" sz="1200" kern="1200" dirty="0">
                        <a:solidFill>
                          <a:schemeClr val="dk1"/>
                        </a:solidFill>
                        <a:latin typeface="+mn-lt"/>
                        <a:ea typeface="+mn-ea"/>
                        <a:cs typeface="+mn-cs"/>
                      </a:endParaRPr>
                    </a:p>
                  </a:txBody>
                  <a:tcPr marL="43626" marR="43626" marT="60960" marB="60960"/>
                </a:tc>
                <a:extLst>
                  <a:ext uri="{0D108BD9-81ED-4DB2-BD59-A6C34878D82A}">
                    <a16:rowId xmlns="" xmlns:a16="http://schemas.microsoft.com/office/drawing/2014/main" val="3221007799"/>
                  </a:ext>
                </a:extLst>
              </a:tr>
              <a:tr h="288166">
                <a:tc>
                  <a:txBody>
                    <a:bodyPr/>
                    <a:lstStyle/>
                    <a:p>
                      <a:pPr marL="0" algn="l" defTabSz="914400" rtl="0" eaLnBrk="1" latinLnBrk="0" hangingPunct="1"/>
                      <a:r>
                        <a:rPr lang="en-US" sz="1200" b="1" kern="1200" dirty="0" smtClean="0">
                          <a:solidFill>
                            <a:schemeClr val="dk1"/>
                          </a:solidFill>
                          <a:latin typeface="+mn-lt"/>
                          <a:ea typeface="+mn-ea"/>
                          <a:cs typeface="+mn-cs"/>
                        </a:rPr>
                        <a:t>Female </a:t>
                      </a:r>
                      <a:r>
                        <a:rPr lang="en-US" sz="1200" b="1" kern="1200" dirty="0">
                          <a:solidFill>
                            <a:schemeClr val="dk1"/>
                          </a:solidFill>
                          <a:latin typeface="+mn-lt"/>
                          <a:ea typeface="+mn-ea"/>
                          <a:cs typeface="+mn-cs"/>
                        </a:rPr>
                        <a:t>and </a:t>
                      </a:r>
                      <a:r>
                        <a:rPr lang="en-US" sz="1200" b="1" dirty="0" smtClean="0"/>
                        <a:t>Ca </a:t>
                      </a:r>
                      <a:r>
                        <a:rPr lang="en-US" sz="1200" b="1" dirty="0"/>
                        <a:t>Ionized </a:t>
                      </a:r>
                      <a:r>
                        <a:rPr lang="en-US" sz="1200" b="1" kern="1200" dirty="0">
                          <a:solidFill>
                            <a:schemeClr val="dk1"/>
                          </a:solidFill>
                          <a:latin typeface="+mn-lt"/>
                          <a:ea typeface="+mn-ea"/>
                          <a:cs typeface="+mn-cs"/>
                        </a:rPr>
                        <a:t> &lt;1,15 OR &gt; 1,30</a:t>
                      </a:r>
                    </a:p>
                  </a:txBody>
                  <a:tcPr marL="43626" marR="43626" marT="60960" marB="60960">
                    <a:solidFill>
                      <a:schemeClr val="tx2">
                        <a:lumMod val="40000"/>
                        <a:lumOff val="60000"/>
                      </a:schemeClr>
                    </a:solidFill>
                  </a:tcPr>
                </a:tc>
                <a:tc>
                  <a:txBody>
                    <a:bodyPr/>
                    <a:lstStyle/>
                    <a:p>
                      <a:pPr marL="0" algn="l" defTabSz="914400" rtl="0" eaLnBrk="1" latinLnBrk="0" hangingPunct="1"/>
                      <a:r>
                        <a:rPr lang="en-US" sz="1200" kern="1200" dirty="0">
                          <a:solidFill>
                            <a:schemeClr val="dk1"/>
                          </a:solidFill>
                          <a:latin typeface="+mn-lt"/>
                          <a:ea typeface="+mn-ea"/>
                          <a:cs typeface="+mn-cs"/>
                        </a:rPr>
                        <a:t>1</a:t>
                      </a:r>
                    </a:p>
                  </a:txBody>
                  <a:tcPr marL="43626" marR="43626" marT="60960" marB="60960"/>
                </a:tc>
                <a:extLst>
                  <a:ext uri="{0D108BD9-81ED-4DB2-BD59-A6C34878D82A}">
                    <a16:rowId xmlns="" xmlns:a16="http://schemas.microsoft.com/office/drawing/2014/main" val="3037467868"/>
                  </a:ext>
                </a:extLst>
              </a:tr>
            </a:tbl>
          </a:graphicData>
        </a:graphic>
      </p:graphicFrame>
      <p:sp>
        <p:nvSpPr>
          <p:cNvPr id="36" name="TextBox 1">
            <a:extLst>
              <a:ext uri="{FF2B5EF4-FFF2-40B4-BE49-F238E27FC236}">
                <a16:creationId xmlns="" xmlns:a16="http://schemas.microsoft.com/office/drawing/2014/main" id="{678F35C4-D4BB-4BD2-AF35-8A1D96D1E7D6}"/>
              </a:ext>
            </a:extLst>
          </p:cNvPr>
          <p:cNvSpPr txBox="1"/>
          <p:nvPr/>
        </p:nvSpPr>
        <p:spPr>
          <a:xfrm>
            <a:off x="7807796" y="1628800"/>
            <a:ext cx="2448272" cy="326243"/>
          </a:xfrm>
          <a:prstGeom prst="rect">
            <a:avLst/>
          </a:prstGeom>
          <a:noFill/>
        </p:spPr>
        <p:txBody>
          <a:bodyPr wrap="square" lIns="109728" tIns="54864" rIns="109728" bIns="54864" rtlCol="0">
            <a:spAutoFit/>
            <a:scene3d>
              <a:camera prst="orthographicFront"/>
              <a:lightRig rig="threePt" dir="t"/>
            </a:scene3d>
            <a:sp3d extrusionH="57150">
              <a:bevelT w="69850" h="69850" prst="divot"/>
            </a:sp3d>
          </a:bodyPr>
          <a:lstStyle/>
          <a:p>
            <a:pPr algn="l"/>
            <a:r>
              <a:rPr lang="en-US" sz="1400" b="1" u="none" dirty="0" smtClean="0">
                <a:solidFill>
                  <a:srgbClr val="FF0000"/>
                </a:solidFill>
                <a:latin typeface="+mj-lt"/>
              </a:rPr>
              <a:t> </a:t>
            </a:r>
            <a:r>
              <a:rPr lang="en-US" sz="1400" b="1" u="none" dirty="0" smtClean="0">
                <a:solidFill>
                  <a:srgbClr val="7030A0"/>
                </a:solidFill>
                <a:latin typeface="+mj-lt"/>
              </a:rPr>
              <a:t>518 auto-validations</a:t>
            </a:r>
          </a:p>
        </p:txBody>
      </p:sp>
      <p:sp>
        <p:nvSpPr>
          <p:cNvPr id="37" name="TextBox 42">
            <a:extLst>
              <a:ext uri="{FF2B5EF4-FFF2-40B4-BE49-F238E27FC236}">
                <a16:creationId xmlns="" xmlns:a16="http://schemas.microsoft.com/office/drawing/2014/main" id="{AF25814A-A43E-41E2-839F-661882C61586}"/>
              </a:ext>
            </a:extLst>
          </p:cNvPr>
          <p:cNvSpPr txBox="1"/>
          <p:nvPr/>
        </p:nvSpPr>
        <p:spPr>
          <a:xfrm>
            <a:off x="6223620" y="3534805"/>
            <a:ext cx="3528392" cy="326243"/>
          </a:xfrm>
          <a:prstGeom prst="rect">
            <a:avLst/>
          </a:prstGeom>
          <a:noFill/>
        </p:spPr>
        <p:txBody>
          <a:bodyPr wrap="square" lIns="109728" tIns="54864" rIns="109728" bIns="54864" rtlCol="0">
            <a:spAutoFit/>
            <a:scene3d>
              <a:camera prst="orthographicFront"/>
              <a:lightRig rig="threePt" dir="t"/>
            </a:scene3d>
            <a:sp3d extrusionH="57150">
              <a:bevelT w="69850" h="69850" prst="divot"/>
            </a:sp3d>
          </a:bodyPr>
          <a:lstStyle/>
          <a:p>
            <a:pPr algn="l"/>
            <a:r>
              <a:rPr lang="en-US" sz="1400" b="1" u="none" dirty="0">
                <a:solidFill>
                  <a:srgbClr val="7030A0"/>
                </a:solidFill>
                <a:latin typeface="+mj-lt"/>
              </a:rPr>
              <a:t>3 cases </a:t>
            </a:r>
            <a:r>
              <a:rPr lang="en-US" sz="1400" b="1" u="none" dirty="0" smtClean="0">
                <a:solidFill>
                  <a:srgbClr val="7030A0"/>
                </a:solidFill>
                <a:latin typeface="+mj-lt"/>
              </a:rPr>
              <a:t>blocked for validation        </a:t>
            </a:r>
            <a:endParaRPr lang="en-US" sz="1400" b="1" u="none" dirty="0">
              <a:solidFill>
                <a:srgbClr val="7030A0"/>
              </a:solidFill>
              <a:latin typeface="+mj-lt"/>
            </a:endParaRPr>
          </a:p>
        </p:txBody>
      </p:sp>
      <p:sp>
        <p:nvSpPr>
          <p:cNvPr id="38" name="TextBox 42">
            <a:extLst>
              <a:ext uri="{FF2B5EF4-FFF2-40B4-BE49-F238E27FC236}">
                <a16:creationId xmlns="" xmlns:a16="http://schemas.microsoft.com/office/drawing/2014/main" id="{AF25814A-A43E-41E2-839F-661882C61586}"/>
              </a:ext>
            </a:extLst>
          </p:cNvPr>
          <p:cNvSpPr txBox="1"/>
          <p:nvPr/>
        </p:nvSpPr>
        <p:spPr>
          <a:xfrm>
            <a:off x="6079604" y="6055085"/>
            <a:ext cx="4248472" cy="326243"/>
          </a:xfrm>
          <a:prstGeom prst="rect">
            <a:avLst/>
          </a:prstGeom>
          <a:noFill/>
        </p:spPr>
        <p:txBody>
          <a:bodyPr wrap="square" lIns="109728" tIns="54864" rIns="109728" bIns="54864" rtlCol="0">
            <a:spAutoFit/>
            <a:scene3d>
              <a:camera prst="orthographicFront"/>
              <a:lightRig rig="threePt" dir="t"/>
            </a:scene3d>
            <a:sp3d extrusionH="57150">
              <a:bevelT w="69850" h="69850" prst="divot"/>
            </a:sp3d>
          </a:bodyPr>
          <a:lstStyle/>
          <a:p>
            <a:pPr algn="l"/>
            <a:r>
              <a:rPr lang="en-US" sz="1400" b="1" u="none" dirty="0" smtClean="0">
                <a:solidFill>
                  <a:srgbClr val="7030A0"/>
                </a:solidFill>
                <a:latin typeface="+mj-lt"/>
              </a:rPr>
              <a:t>2 </a:t>
            </a:r>
            <a:r>
              <a:rPr lang="en-US" sz="1400" b="1" u="none" dirty="0">
                <a:solidFill>
                  <a:srgbClr val="7030A0"/>
                </a:solidFill>
                <a:latin typeface="+mj-lt"/>
              </a:rPr>
              <a:t>cases </a:t>
            </a:r>
            <a:r>
              <a:rPr lang="en-US" sz="1400" b="1" u="none" dirty="0" smtClean="0">
                <a:solidFill>
                  <a:srgbClr val="7030A0"/>
                </a:solidFill>
                <a:latin typeface="+mj-lt"/>
              </a:rPr>
              <a:t>auto-validated with a comment       </a:t>
            </a:r>
            <a:endParaRPr lang="en-US" sz="1400" b="1" u="none" dirty="0">
              <a:solidFill>
                <a:srgbClr val="7030A0"/>
              </a:solidFill>
              <a:latin typeface="+mj-lt"/>
            </a:endParaRPr>
          </a:p>
        </p:txBody>
      </p:sp>
      <p:sp>
        <p:nvSpPr>
          <p:cNvPr id="39" name="TextBox 1">
            <a:extLst>
              <a:ext uri="{FF2B5EF4-FFF2-40B4-BE49-F238E27FC236}">
                <a16:creationId xmlns="" xmlns:a16="http://schemas.microsoft.com/office/drawing/2014/main" id="{678F35C4-D4BB-4BD2-AF35-8A1D96D1E7D6}"/>
              </a:ext>
            </a:extLst>
          </p:cNvPr>
          <p:cNvSpPr txBox="1"/>
          <p:nvPr/>
        </p:nvSpPr>
        <p:spPr>
          <a:xfrm>
            <a:off x="6151612" y="1734605"/>
            <a:ext cx="927720" cy="326243"/>
          </a:xfrm>
          <a:prstGeom prst="rect">
            <a:avLst/>
          </a:prstGeom>
          <a:noFill/>
        </p:spPr>
        <p:txBody>
          <a:bodyPr wrap="square" lIns="109728" tIns="54864" rIns="109728" bIns="54864" rtlCol="0">
            <a:spAutoFit/>
            <a:scene3d>
              <a:camera prst="orthographicFront"/>
              <a:lightRig rig="threePt" dir="t"/>
            </a:scene3d>
            <a:sp3d extrusionH="57150">
              <a:bevelT w="69850" h="69850" prst="divot"/>
            </a:sp3d>
          </a:bodyPr>
          <a:lstStyle/>
          <a:p>
            <a:pPr algn="l"/>
            <a:r>
              <a:rPr lang="en-US" sz="1400" b="1" u="none" dirty="0" smtClean="0">
                <a:solidFill>
                  <a:srgbClr val="FF0000"/>
                </a:solidFill>
                <a:latin typeface="+mj-lt"/>
              </a:rPr>
              <a:t> </a:t>
            </a:r>
            <a:r>
              <a:rPr lang="en-US" sz="1400" b="1" u="none" dirty="0" smtClean="0">
                <a:solidFill>
                  <a:srgbClr val="7030A0"/>
                </a:solidFill>
                <a:latin typeface="+mj-lt"/>
              </a:rPr>
              <a:t>42 %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xmlns="" id="{77536448-6A48-4FBE-A8D7-2A01B664936D}"/>
              </a:ext>
            </a:extLst>
          </p:cNvPr>
          <p:cNvSpPr txBox="1">
            <a:spLocks/>
          </p:cNvSpPr>
          <p:nvPr/>
        </p:nvSpPr>
        <p:spPr>
          <a:xfrm>
            <a:off x="1039044" y="692696"/>
            <a:ext cx="8485102" cy="79208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88292"/>
                </a:solidFill>
                <a:effectLst/>
                <a:uLnTx/>
                <a:uFillTx/>
                <a:latin typeface="Calibri" pitchFamily="34" charset="0"/>
                <a:ea typeface="+mj-ea"/>
                <a:cs typeface="+mj-cs"/>
              </a:rPr>
              <a:t>CDS “comments” on OMNIPRO data </a:t>
            </a:r>
            <a:endParaRPr kumimoji="0" lang="en-US" sz="4000" b="1" i="0" u="none" strike="noStrike" kern="0" cap="none" spc="0" normalizeH="0" baseline="0" noProof="0" dirty="0">
              <a:ln>
                <a:noFill/>
              </a:ln>
              <a:solidFill>
                <a:srgbClr val="088292"/>
              </a:solidFill>
              <a:effectLst/>
              <a:uLnTx/>
              <a:uFillTx/>
              <a:latin typeface="Calibri" pitchFamily="34" charset="0"/>
              <a:ea typeface="+mj-ea"/>
              <a:cs typeface="+mj-cs"/>
            </a:endParaRPr>
          </a:p>
        </p:txBody>
      </p:sp>
      <p:pic>
        <p:nvPicPr>
          <p:cNvPr id="31" name="Picture 4">
            <a:extLst>
              <a:ext uri="{FF2B5EF4-FFF2-40B4-BE49-F238E27FC236}">
                <a16:creationId xmlns:a16="http://schemas.microsoft.com/office/drawing/2014/main" xmlns="" id="{68FE97E7-25F7-4F1D-8961-F9474ED0510F}"/>
              </a:ext>
            </a:extLst>
          </p:cNvPr>
          <p:cNvPicPr>
            <a:picLocks noChangeAspect="1"/>
          </p:cNvPicPr>
          <p:nvPr/>
        </p:nvPicPr>
        <p:blipFill rotWithShape="1">
          <a:blip r:embed="rId2" cstate="print"/>
          <a:srcRect l="69277"/>
          <a:stretch/>
        </p:blipFill>
        <p:spPr>
          <a:xfrm>
            <a:off x="1075066" y="1751464"/>
            <a:ext cx="756066" cy="957456"/>
          </a:xfrm>
          <a:prstGeom prst="rect">
            <a:avLst/>
          </a:prstGeom>
        </p:spPr>
      </p:pic>
      <p:sp>
        <p:nvSpPr>
          <p:cNvPr id="32" name="Arrow: Right 14">
            <a:extLst>
              <a:ext uri="{FF2B5EF4-FFF2-40B4-BE49-F238E27FC236}">
                <a16:creationId xmlns:a16="http://schemas.microsoft.com/office/drawing/2014/main" xmlns="" id="{DAC58B7A-7832-44EB-B92A-32B24894060E}"/>
              </a:ext>
            </a:extLst>
          </p:cNvPr>
          <p:cNvSpPr/>
          <p:nvPr/>
        </p:nvSpPr>
        <p:spPr bwMode="auto">
          <a:xfrm>
            <a:off x="2170882" y="2618264"/>
            <a:ext cx="2362767" cy="368247"/>
          </a:xfrm>
          <a:prstGeom prst="rightArrow">
            <a:avLst/>
          </a:prstGeom>
          <a:noFill/>
          <a:ln w="6350" cap="flat" cmpd="sng" algn="ctr">
            <a:solidFill>
              <a:schemeClr val="tx1"/>
            </a:solidFill>
            <a:prstDash val="solid"/>
            <a:round/>
            <a:headEnd type="none" w="med" len="med"/>
            <a:tailEnd type="triangle" w="med" len="med"/>
          </a:ln>
          <a:effectLst/>
        </p:spPr>
        <p:txBody>
          <a:bodyPr rot="0" spcFirstLastPara="0" vertOverflow="overflow" horzOverflow="overflow" vert="horz" wrap="square" lIns="45704" tIns="45704" rIns="45704" bIns="45704" numCol="1" spcCol="0" rtlCol="0" fromWordArt="0" anchor="t" anchorCtr="0" forceAA="0" compatLnSpc="1">
            <a:prstTxWarp prst="textNoShape">
              <a:avLst/>
            </a:prstTxWarp>
            <a:noAutofit/>
          </a:bodyPr>
          <a:lstStyle/>
          <a:p>
            <a:pPr algn="ctr" defTabSz="914096" eaLnBrk="0" fontAlgn="base" hangingPunct="0">
              <a:spcBef>
                <a:spcPct val="0"/>
              </a:spcBef>
              <a:spcAft>
                <a:spcPts val="500"/>
              </a:spcAft>
            </a:pPr>
            <a:endParaRPr lang="en-US" sz="1200" b="1" u="none"/>
          </a:p>
        </p:txBody>
      </p:sp>
      <p:pic>
        <p:nvPicPr>
          <p:cNvPr id="33" name="Picture 17">
            <a:extLst>
              <a:ext uri="{FF2B5EF4-FFF2-40B4-BE49-F238E27FC236}">
                <a16:creationId xmlns:a16="http://schemas.microsoft.com/office/drawing/2014/main" xmlns="" id="{31E00EF9-AC45-404C-86FC-387D436FBDF2}"/>
              </a:ext>
            </a:extLst>
          </p:cNvPr>
          <p:cNvPicPr>
            <a:picLocks noChangeAspect="1"/>
          </p:cNvPicPr>
          <p:nvPr/>
        </p:nvPicPr>
        <p:blipFill>
          <a:blip r:embed="rId3" cstate="print"/>
          <a:stretch>
            <a:fillRect/>
          </a:stretch>
        </p:blipFill>
        <p:spPr>
          <a:xfrm>
            <a:off x="4702789" y="1959413"/>
            <a:ext cx="1143211" cy="1253563"/>
          </a:xfrm>
          <a:prstGeom prst="rect">
            <a:avLst/>
          </a:prstGeom>
        </p:spPr>
      </p:pic>
      <p:sp>
        <p:nvSpPr>
          <p:cNvPr id="34" name="Rectangle: Rounded Corners 78">
            <a:extLst>
              <a:ext uri="{FF2B5EF4-FFF2-40B4-BE49-F238E27FC236}">
                <a16:creationId xmlns:a16="http://schemas.microsoft.com/office/drawing/2014/main" xmlns="" id="{A6F3059E-462B-43B2-9FF1-351AB0F6215C}"/>
              </a:ext>
            </a:extLst>
          </p:cNvPr>
          <p:cNvSpPr/>
          <p:nvPr/>
        </p:nvSpPr>
        <p:spPr bwMode="auto">
          <a:xfrm>
            <a:off x="8928762" y="2683263"/>
            <a:ext cx="1183289" cy="359423"/>
          </a:xfrm>
          <a:prstGeom prst="roundRect">
            <a:avLst/>
          </a:prstGeom>
          <a:solidFill>
            <a:srgbClr val="799ADD"/>
          </a:solid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45704" tIns="45704" rIns="45704" bIns="45704" numCol="1" spcCol="0" rtlCol="0" fromWordArt="0" anchor="ctr" anchorCtr="0" forceAA="0" compatLnSpc="1">
            <a:prstTxWarp prst="textNoShape">
              <a:avLst/>
            </a:prstTxWarp>
            <a:noAutofit/>
          </a:bodyPr>
          <a:lstStyle/>
          <a:p>
            <a:pPr algn="ctr" defTabSz="914096" eaLnBrk="0" fontAlgn="base" hangingPunct="0">
              <a:spcBef>
                <a:spcPct val="0"/>
              </a:spcBef>
              <a:spcAft>
                <a:spcPts val="500"/>
              </a:spcAft>
            </a:pPr>
            <a:r>
              <a:rPr lang="en-US" sz="1200" b="1" u="none" dirty="0">
                <a:solidFill>
                  <a:schemeClr val="accent4"/>
                </a:solidFill>
              </a:rPr>
              <a:t>CLINICIAN</a:t>
            </a:r>
          </a:p>
        </p:txBody>
      </p:sp>
      <p:pic>
        <p:nvPicPr>
          <p:cNvPr id="35" name="Picture 4">
            <a:extLst>
              <a:ext uri="{FF2B5EF4-FFF2-40B4-BE49-F238E27FC236}">
                <a16:creationId xmlns:a16="http://schemas.microsoft.com/office/drawing/2014/main" xmlns="" id="{0E6769FC-D5C2-4DC4-9351-C1FCCDD1A5AE}"/>
              </a:ext>
            </a:extLst>
          </p:cNvPr>
          <p:cNvPicPr>
            <a:picLocks noChangeAspect="1"/>
          </p:cNvPicPr>
          <p:nvPr/>
        </p:nvPicPr>
        <p:blipFill rotWithShape="1">
          <a:blip r:embed="rId2" cstate="print"/>
          <a:srcRect l="69277"/>
          <a:stretch/>
        </p:blipFill>
        <p:spPr>
          <a:xfrm>
            <a:off x="9003925" y="1853553"/>
            <a:ext cx="619510" cy="784526"/>
          </a:xfrm>
          <a:prstGeom prst="rect">
            <a:avLst/>
          </a:prstGeom>
        </p:spPr>
      </p:pic>
      <p:sp>
        <p:nvSpPr>
          <p:cNvPr id="36" name="TextBox 84">
            <a:extLst>
              <a:ext uri="{FF2B5EF4-FFF2-40B4-BE49-F238E27FC236}">
                <a16:creationId xmlns:a16="http://schemas.microsoft.com/office/drawing/2014/main" xmlns="" id="{28605447-9273-4940-8BC6-88490C46CDEA}"/>
              </a:ext>
            </a:extLst>
          </p:cNvPr>
          <p:cNvSpPr txBox="1"/>
          <p:nvPr/>
        </p:nvSpPr>
        <p:spPr>
          <a:xfrm>
            <a:off x="949637" y="2852936"/>
            <a:ext cx="953503" cy="461665"/>
          </a:xfrm>
          <a:prstGeom prst="rect">
            <a:avLst/>
          </a:prstGeom>
          <a:solidFill>
            <a:srgbClr val="CCFFCC"/>
          </a:solidFill>
        </p:spPr>
        <p:txBody>
          <a:bodyPr wrap="square" rtlCol="0">
            <a:spAutoFit/>
          </a:bodyPr>
          <a:lstStyle/>
          <a:p>
            <a:r>
              <a:rPr lang="en-US" sz="1200" b="1" u="none" dirty="0">
                <a:solidFill>
                  <a:srgbClr val="7030A0"/>
                </a:solidFill>
                <a:latin typeface="+mj-lt"/>
              </a:rPr>
              <a:t>86.530 </a:t>
            </a:r>
            <a:r>
              <a:rPr lang="en-US" sz="1200" b="1" u="none" dirty="0">
                <a:latin typeface="+mj-lt"/>
              </a:rPr>
              <a:t>patients</a:t>
            </a:r>
          </a:p>
        </p:txBody>
      </p:sp>
      <p:sp>
        <p:nvSpPr>
          <p:cNvPr id="37" name="TextBox 86">
            <a:extLst>
              <a:ext uri="{FF2B5EF4-FFF2-40B4-BE49-F238E27FC236}">
                <a16:creationId xmlns:a16="http://schemas.microsoft.com/office/drawing/2014/main" xmlns="" id="{9D97A1D7-107D-47BE-A572-D4C4E611B399}"/>
              </a:ext>
            </a:extLst>
          </p:cNvPr>
          <p:cNvSpPr txBox="1"/>
          <p:nvPr/>
        </p:nvSpPr>
        <p:spPr>
          <a:xfrm>
            <a:off x="4495427" y="3255367"/>
            <a:ext cx="1800201" cy="461665"/>
          </a:xfrm>
          <a:prstGeom prst="rect">
            <a:avLst/>
          </a:prstGeom>
          <a:solidFill>
            <a:srgbClr val="CCFFCC"/>
          </a:solidFill>
        </p:spPr>
        <p:txBody>
          <a:bodyPr wrap="square" rtlCol="0">
            <a:spAutoFit/>
          </a:bodyPr>
          <a:lstStyle/>
          <a:p>
            <a:pPr algn="ctr"/>
            <a:r>
              <a:rPr lang="en-US" sz="1200" b="1" u="none" dirty="0">
                <a:solidFill>
                  <a:srgbClr val="7030A0"/>
                </a:solidFill>
                <a:latin typeface="+mj-lt"/>
              </a:rPr>
              <a:t>94 </a:t>
            </a:r>
            <a:endParaRPr lang="en-US" sz="1200" b="1" u="none" dirty="0" smtClean="0">
              <a:solidFill>
                <a:srgbClr val="7030A0"/>
              </a:solidFill>
              <a:latin typeface="+mj-lt"/>
            </a:endParaRPr>
          </a:p>
          <a:p>
            <a:pPr algn="ctr"/>
            <a:r>
              <a:rPr lang="en-US" sz="1200" b="1" u="none" dirty="0" smtClean="0">
                <a:latin typeface="+mj-lt"/>
              </a:rPr>
              <a:t>recommendations</a:t>
            </a:r>
            <a:endParaRPr lang="en-US" sz="1200" b="1" u="none" dirty="0">
              <a:latin typeface="+mj-lt"/>
            </a:endParaRPr>
          </a:p>
        </p:txBody>
      </p:sp>
      <p:sp>
        <p:nvSpPr>
          <p:cNvPr id="38" name="TextBox 88">
            <a:extLst>
              <a:ext uri="{FF2B5EF4-FFF2-40B4-BE49-F238E27FC236}">
                <a16:creationId xmlns:a16="http://schemas.microsoft.com/office/drawing/2014/main" xmlns="" id="{C3C2F434-7DF6-48C2-8D95-B2422E9F2FEA}"/>
              </a:ext>
            </a:extLst>
          </p:cNvPr>
          <p:cNvSpPr txBox="1"/>
          <p:nvPr/>
        </p:nvSpPr>
        <p:spPr>
          <a:xfrm>
            <a:off x="7231732" y="4005064"/>
            <a:ext cx="1821695" cy="646331"/>
          </a:xfrm>
          <a:prstGeom prst="rect">
            <a:avLst/>
          </a:prstGeom>
          <a:solidFill>
            <a:srgbClr val="CCFFCC"/>
          </a:solidFill>
        </p:spPr>
        <p:txBody>
          <a:bodyPr wrap="square" rtlCol="0">
            <a:spAutoFit/>
          </a:bodyPr>
          <a:lstStyle/>
          <a:p>
            <a:pPr algn="ctr"/>
            <a:r>
              <a:rPr lang="en-US" sz="1200" b="1" u="none" dirty="0">
                <a:solidFill>
                  <a:srgbClr val="7030A0"/>
                </a:solidFill>
                <a:latin typeface="+mj-lt"/>
              </a:rPr>
              <a:t>72.352</a:t>
            </a:r>
            <a:r>
              <a:rPr lang="en-US" sz="1200" b="1" u="none" dirty="0">
                <a:solidFill>
                  <a:schemeClr val="tx2"/>
                </a:solidFill>
                <a:latin typeface="+mj-lt"/>
              </a:rPr>
              <a:t> </a:t>
            </a:r>
            <a:r>
              <a:rPr lang="en-US" sz="1200" b="1" u="none" dirty="0">
                <a:latin typeface="+mj-lt"/>
              </a:rPr>
              <a:t>individual patient reports generated</a:t>
            </a:r>
          </a:p>
        </p:txBody>
      </p:sp>
      <p:sp>
        <p:nvSpPr>
          <p:cNvPr id="39" name="Rectangle 38">
            <a:extLst>
              <a:ext uri="{FF2B5EF4-FFF2-40B4-BE49-F238E27FC236}">
                <a16:creationId xmlns:a16="http://schemas.microsoft.com/office/drawing/2014/main" xmlns="" id="{D7325E2D-AACA-43B4-8E21-8251F1A542E0}"/>
              </a:ext>
            </a:extLst>
          </p:cNvPr>
          <p:cNvSpPr/>
          <p:nvPr/>
        </p:nvSpPr>
        <p:spPr>
          <a:xfrm>
            <a:off x="6367636" y="2098012"/>
            <a:ext cx="2088232" cy="461665"/>
          </a:xfrm>
          <a:prstGeom prst="rect">
            <a:avLst/>
          </a:prstGeom>
          <a:solidFill>
            <a:srgbClr val="CCFFCC"/>
          </a:solidFill>
        </p:spPr>
        <p:txBody>
          <a:bodyPr wrap="square" rtlCol="0">
            <a:spAutoFit/>
          </a:bodyPr>
          <a:lstStyle/>
          <a:p>
            <a:pPr algn="ctr"/>
            <a:r>
              <a:rPr lang="en-US" sz="1200" b="1" u="none" dirty="0">
                <a:solidFill>
                  <a:srgbClr val="7030A0"/>
                </a:solidFill>
                <a:latin typeface="+mj-lt"/>
              </a:rPr>
              <a:t>135.730</a:t>
            </a:r>
            <a:r>
              <a:rPr lang="en-US" sz="1200" b="1" u="none" dirty="0">
                <a:solidFill>
                  <a:srgbClr val="7030A0"/>
                </a:solidFill>
                <a:cs typeface="Calibri"/>
              </a:rPr>
              <a:t> </a:t>
            </a:r>
            <a:r>
              <a:rPr lang="en-US" sz="1200" b="1" u="none" dirty="0">
                <a:latin typeface="+mj-lt"/>
              </a:rPr>
              <a:t>comments </a:t>
            </a:r>
            <a:r>
              <a:rPr lang="en-US" sz="1200" b="1" u="none" dirty="0" smtClean="0">
                <a:latin typeface="+mj-lt"/>
              </a:rPr>
              <a:t>reported</a:t>
            </a:r>
            <a:endParaRPr lang="en-US" sz="1200" b="1" u="none" dirty="0">
              <a:latin typeface="+mj-lt"/>
            </a:endParaRPr>
          </a:p>
        </p:txBody>
      </p:sp>
      <p:grpSp>
        <p:nvGrpSpPr>
          <p:cNvPr id="40" name="Group 2">
            <a:extLst>
              <a:ext uri="{FF2B5EF4-FFF2-40B4-BE49-F238E27FC236}">
                <a16:creationId xmlns:a16="http://schemas.microsoft.com/office/drawing/2014/main" xmlns="" id="{5E213365-F45D-402B-9EC8-EF7840406716}"/>
              </a:ext>
            </a:extLst>
          </p:cNvPr>
          <p:cNvGrpSpPr/>
          <p:nvPr/>
        </p:nvGrpSpPr>
        <p:grpSpPr>
          <a:xfrm>
            <a:off x="2335188" y="2060848"/>
            <a:ext cx="1916104" cy="646307"/>
            <a:chOff x="1120107" y="725724"/>
            <a:chExt cx="1916104" cy="646307"/>
          </a:xfrm>
        </p:grpSpPr>
        <p:pic>
          <p:nvPicPr>
            <p:cNvPr id="41" name="Grafik 2" descr="Dokument">
              <a:extLst>
                <a:ext uri="{FF2B5EF4-FFF2-40B4-BE49-F238E27FC236}">
                  <a16:creationId xmlns:a16="http://schemas.microsoft.com/office/drawing/2014/main" xmlns="" id="{249966C8-0623-429A-8FDD-D72E72523A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0107" y="725724"/>
              <a:ext cx="646307" cy="646307"/>
            </a:xfrm>
            <a:prstGeom prst="rect">
              <a:avLst/>
            </a:prstGeom>
          </p:spPr>
        </p:pic>
        <p:sp>
          <p:nvSpPr>
            <p:cNvPr id="42" name="Rectangle 41">
              <a:extLst>
                <a:ext uri="{FF2B5EF4-FFF2-40B4-BE49-F238E27FC236}">
                  <a16:creationId xmlns:a16="http://schemas.microsoft.com/office/drawing/2014/main" xmlns="" id="{59E62785-34F0-4DB4-9E76-FEFFBCE91ABA}"/>
                </a:ext>
              </a:extLst>
            </p:cNvPr>
            <p:cNvSpPr/>
            <p:nvPr/>
          </p:nvSpPr>
          <p:spPr>
            <a:xfrm>
              <a:off x="1836603" y="745321"/>
              <a:ext cx="1199608" cy="461665"/>
            </a:xfrm>
            <a:prstGeom prst="rect">
              <a:avLst/>
            </a:prstGeom>
            <a:solidFill>
              <a:srgbClr val="CCFFCC"/>
            </a:solidFill>
          </p:spPr>
          <p:txBody>
            <a:bodyPr wrap="square" rtlCol="0">
              <a:spAutoFit/>
            </a:bodyPr>
            <a:lstStyle/>
            <a:p>
              <a:pPr algn="ctr"/>
              <a:r>
                <a:rPr lang="en-US" sz="1200" b="1" u="none" dirty="0">
                  <a:solidFill>
                    <a:srgbClr val="7030A0"/>
                  </a:solidFill>
                  <a:latin typeface="+mj-lt"/>
                </a:rPr>
                <a:t>323.327</a:t>
              </a:r>
              <a:r>
                <a:rPr lang="en-US" sz="1200" b="1" u="none" dirty="0">
                  <a:solidFill>
                    <a:schemeClr val="tx2"/>
                  </a:solidFill>
                  <a:latin typeface="+mj-lt"/>
                </a:rPr>
                <a:t> </a:t>
              </a:r>
              <a:endParaRPr lang="en-US" sz="1200" b="1" u="none" dirty="0" smtClean="0">
                <a:solidFill>
                  <a:schemeClr val="tx2"/>
                </a:solidFill>
                <a:latin typeface="+mj-lt"/>
              </a:endParaRPr>
            </a:p>
            <a:p>
              <a:pPr algn="ctr"/>
              <a:r>
                <a:rPr lang="en-US" sz="1200" b="1" u="none" dirty="0" smtClean="0">
                  <a:latin typeface="+mj-lt"/>
                </a:rPr>
                <a:t>lab orders</a:t>
              </a:r>
              <a:endParaRPr lang="en-US" sz="1200" b="1" u="none" dirty="0">
                <a:latin typeface="+mj-lt"/>
              </a:endParaRPr>
            </a:p>
          </p:txBody>
        </p:sp>
      </p:grpSp>
      <p:sp>
        <p:nvSpPr>
          <p:cNvPr id="43" name="TextBox 7">
            <a:extLst>
              <a:ext uri="{FF2B5EF4-FFF2-40B4-BE49-F238E27FC236}">
                <a16:creationId xmlns:a16="http://schemas.microsoft.com/office/drawing/2014/main" xmlns="" id="{A5FD409E-AA10-4152-AA1F-693D49C593C9}"/>
              </a:ext>
            </a:extLst>
          </p:cNvPr>
          <p:cNvSpPr txBox="1"/>
          <p:nvPr/>
        </p:nvSpPr>
        <p:spPr>
          <a:xfrm>
            <a:off x="2191172" y="2866041"/>
            <a:ext cx="2113876" cy="461665"/>
          </a:xfrm>
          <a:prstGeom prst="rect">
            <a:avLst/>
          </a:prstGeom>
          <a:solidFill>
            <a:schemeClr val="tx2">
              <a:lumMod val="40000"/>
              <a:lumOff val="60000"/>
            </a:schemeClr>
          </a:solidFill>
        </p:spPr>
        <p:txBody>
          <a:bodyPr wrap="square" rtlCol="0">
            <a:spAutoFit/>
          </a:bodyPr>
          <a:lstStyle/>
          <a:p>
            <a:pPr algn="ctr"/>
            <a:r>
              <a:rPr lang="en-US" sz="1200" b="1" u="none" dirty="0">
                <a:latin typeface="+mj-lt"/>
              </a:rPr>
              <a:t>1 year Data extract </a:t>
            </a:r>
          </a:p>
          <a:p>
            <a:pPr algn="ctr"/>
            <a:r>
              <a:rPr lang="en-US" sz="1200" b="1" u="none" dirty="0" smtClean="0">
                <a:latin typeface="+mj-lt"/>
              </a:rPr>
              <a:t>from </a:t>
            </a:r>
            <a:r>
              <a:rPr lang="en-US" sz="1200" b="1" u="none" dirty="0" err="1">
                <a:latin typeface="+mj-lt"/>
              </a:rPr>
              <a:t>OmniPro</a:t>
            </a:r>
            <a:endParaRPr lang="en-US" sz="1200" b="1" u="none" dirty="0">
              <a:latin typeface="+mj-lt"/>
            </a:endParaRPr>
          </a:p>
        </p:txBody>
      </p:sp>
      <p:grpSp>
        <p:nvGrpSpPr>
          <p:cNvPr id="44" name="Group 23">
            <a:extLst>
              <a:ext uri="{FF2B5EF4-FFF2-40B4-BE49-F238E27FC236}">
                <a16:creationId xmlns:a16="http://schemas.microsoft.com/office/drawing/2014/main" xmlns="" id="{E6E6DC0B-84D3-430D-B8D2-C3E445C57AE7}"/>
              </a:ext>
            </a:extLst>
          </p:cNvPr>
          <p:cNvGrpSpPr/>
          <p:nvPr/>
        </p:nvGrpSpPr>
        <p:grpSpPr>
          <a:xfrm>
            <a:off x="6071502" y="2618267"/>
            <a:ext cx="2580287" cy="810733"/>
            <a:chOff x="4987635" y="1303934"/>
            <a:chExt cx="2580287" cy="810733"/>
          </a:xfrm>
        </p:grpSpPr>
        <p:sp>
          <p:nvSpPr>
            <p:cNvPr id="45" name="Arrow: Right 77">
              <a:extLst>
                <a:ext uri="{FF2B5EF4-FFF2-40B4-BE49-F238E27FC236}">
                  <a16:creationId xmlns:a16="http://schemas.microsoft.com/office/drawing/2014/main" xmlns="" id="{9EA13494-F14E-4CBD-9671-DA05BAB61C12}"/>
                </a:ext>
              </a:extLst>
            </p:cNvPr>
            <p:cNvSpPr/>
            <p:nvPr/>
          </p:nvSpPr>
          <p:spPr bwMode="auto">
            <a:xfrm>
              <a:off x="4987635" y="1303934"/>
              <a:ext cx="2580287" cy="368247"/>
            </a:xfrm>
            <a:prstGeom prst="rightArrow">
              <a:avLst/>
            </a:prstGeom>
            <a:noFill/>
            <a:ln w="6350" cap="flat" cmpd="sng" algn="ctr">
              <a:solidFill>
                <a:schemeClr val="accent4"/>
              </a:solidFill>
              <a:prstDash val="solid"/>
              <a:round/>
              <a:headEnd type="none" w="med" len="med"/>
              <a:tailEnd type="triangle" w="med" len="med"/>
            </a:ln>
            <a:effectLst/>
          </p:spPr>
          <p:txBody>
            <a:bodyPr rot="0" spcFirstLastPara="0" vertOverflow="overflow" horzOverflow="overflow" vert="horz" wrap="square" lIns="45704" tIns="45704" rIns="45704" bIns="45704" numCol="1" spcCol="0" rtlCol="0" fromWordArt="0" anchor="t" anchorCtr="0" forceAA="0" compatLnSpc="1">
              <a:prstTxWarp prst="textNoShape">
                <a:avLst/>
              </a:prstTxWarp>
              <a:noAutofit/>
            </a:bodyPr>
            <a:lstStyle/>
            <a:p>
              <a:pPr algn="ctr" defTabSz="914096" eaLnBrk="0" fontAlgn="base" hangingPunct="0">
                <a:spcBef>
                  <a:spcPct val="0"/>
                </a:spcBef>
                <a:spcAft>
                  <a:spcPts val="500"/>
                </a:spcAft>
              </a:pPr>
              <a:endParaRPr lang="en-US" sz="1200" b="1" u="none"/>
            </a:p>
          </p:txBody>
        </p:sp>
        <p:sp>
          <p:nvSpPr>
            <p:cNvPr id="46" name="Rectangle 45">
              <a:extLst>
                <a:ext uri="{FF2B5EF4-FFF2-40B4-BE49-F238E27FC236}">
                  <a16:creationId xmlns:a16="http://schemas.microsoft.com/office/drawing/2014/main" xmlns="" id="{740E05A2-0E6B-4321-BF8A-099FAD0DBE9E}"/>
                </a:ext>
              </a:extLst>
            </p:cNvPr>
            <p:cNvSpPr/>
            <p:nvPr/>
          </p:nvSpPr>
          <p:spPr>
            <a:xfrm>
              <a:off x="5299363" y="1653002"/>
              <a:ext cx="1995055" cy="461665"/>
            </a:xfrm>
            <a:prstGeom prst="rect">
              <a:avLst/>
            </a:prstGeom>
            <a:solidFill>
              <a:schemeClr val="tx2">
                <a:lumMod val="40000"/>
                <a:lumOff val="60000"/>
              </a:schemeClr>
            </a:solidFill>
          </p:spPr>
          <p:txBody>
            <a:bodyPr wrap="square">
              <a:spAutoFit/>
            </a:bodyPr>
            <a:lstStyle/>
            <a:p>
              <a:pPr indent="-287020" algn="ctr"/>
              <a:r>
                <a:rPr lang="en-US" sz="1200" b="1" u="none" dirty="0">
                  <a:solidFill>
                    <a:schemeClr val="accent4"/>
                  </a:solidFill>
                  <a:latin typeface="+mj-lt"/>
                </a:rPr>
                <a:t>~ 2 comments per patient</a:t>
              </a:r>
            </a:p>
          </p:txBody>
        </p:sp>
      </p:grpSp>
      <p:grpSp>
        <p:nvGrpSpPr>
          <p:cNvPr id="47" name="Group 11">
            <a:extLst>
              <a:ext uri="{FF2B5EF4-FFF2-40B4-BE49-F238E27FC236}">
                <a16:creationId xmlns:a16="http://schemas.microsoft.com/office/drawing/2014/main" xmlns="" id="{4EE98CD8-CBCA-4801-B3B0-3DFBB1D33116}"/>
              </a:ext>
            </a:extLst>
          </p:cNvPr>
          <p:cNvGrpSpPr/>
          <p:nvPr/>
        </p:nvGrpSpPr>
        <p:grpSpPr>
          <a:xfrm>
            <a:off x="8959924" y="5439730"/>
            <a:ext cx="1047402" cy="1229630"/>
            <a:chOff x="7732041" y="3282208"/>
            <a:chExt cx="1047402" cy="1445654"/>
          </a:xfrm>
          <a:solidFill>
            <a:srgbClr val="799ADD"/>
          </a:solidFill>
        </p:grpSpPr>
        <p:grpSp>
          <p:nvGrpSpPr>
            <p:cNvPr id="48" name="Group 19">
              <a:extLst>
                <a:ext uri="{FF2B5EF4-FFF2-40B4-BE49-F238E27FC236}">
                  <a16:creationId xmlns:a16="http://schemas.microsoft.com/office/drawing/2014/main" xmlns="" id="{6E25F1ED-AABC-4A4A-AAAF-A90FAE121195}"/>
                </a:ext>
              </a:extLst>
            </p:cNvPr>
            <p:cNvGrpSpPr>
              <a:grpSpLocks noChangeAspect="1"/>
            </p:cNvGrpSpPr>
            <p:nvPr/>
          </p:nvGrpSpPr>
          <p:grpSpPr bwMode="auto">
            <a:xfrm>
              <a:off x="7759114" y="3282208"/>
              <a:ext cx="1020329" cy="1054171"/>
              <a:chOff x="910" y="325"/>
              <a:chExt cx="603" cy="623"/>
            </a:xfrm>
            <a:grpFill/>
          </p:grpSpPr>
          <p:sp>
            <p:nvSpPr>
              <p:cNvPr id="50" name="Freeform 21">
                <a:extLst>
                  <a:ext uri="{FF2B5EF4-FFF2-40B4-BE49-F238E27FC236}">
                    <a16:creationId xmlns:a16="http://schemas.microsoft.com/office/drawing/2014/main" xmlns="" id="{D1771BC5-478D-4C6B-B6E8-08DC137D297E}"/>
                  </a:ext>
                </a:extLst>
              </p:cNvPr>
              <p:cNvSpPr>
                <a:spLocks/>
              </p:cNvSpPr>
              <p:nvPr/>
            </p:nvSpPr>
            <p:spPr bwMode="auto">
              <a:xfrm>
                <a:off x="1086" y="591"/>
                <a:ext cx="171" cy="74"/>
              </a:xfrm>
              <a:custGeom>
                <a:avLst/>
                <a:gdLst>
                  <a:gd name="T0" fmla="*/ 162 w 1031"/>
                  <a:gd name="T1" fmla="*/ 2 h 448"/>
                  <a:gd name="T2" fmla="*/ 210 w 1031"/>
                  <a:gd name="T3" fmla="*/ 23 h 448"/>
                  <a:gd name="T4" fmla="*/ 234 w 1031"/>
                  <a:gd name="T5" fmla="*/ 43 h 448"/>
                  <a:gd name="T6" fmla="*/ 253 w 1031"/>
                  <a:gd name="T7" fmla="*/ 58 h 448"/>
                  <a:gd name="T8" fmla="*/ 286 w 1031"/>
                  <a:gd name="T9" fmla="*/ 80 h 448"/>
                  <a:gd name="T10" fmla="*/ 334 w 1031"/>
                  <a:gd name="T11" fmla="*/ 108 h 448"/>
                  <a:gd name="T12" fmla="*/ 396 w 1031"/>
                  <a:gd name="T13" fmla="*/ 134 h 448"/>
                  <a:gd name="T14" fmla="*/ 475 w 1031"/>
                  <a:gd name="T15" fmla="*/ 157 h 448"/>
                  <a:gd name="T16" fmla="*/ 568 w 1031"/>
                  <a:gd name="T17" fmla="*/ 173 h 448"/>
                  <a:gd name="T18" fmla="*/ 676 w 1031"/>
                  <a:gd name="T19" fmla="*/ 176 h 448"/>
                  <a:gd name="T20" fmla="*/ 799 w 1031"/>
                  <a:gd name="T21" fmla="*/ 165 h 448"/>
                  <a:gd name="T22" fmla="*/ 894 w 1031"/>
                  <a:gd name="T23" fmla="*/ 150 h 448"/>
                  <a:gd name="T24" fmla="*/ 946 w 1031"/>
                  <a:gd name="T25" fmla="*/ 159 h 448"/>
                  <a:gd name="T26" fmla="*/ 990 w 1031"/>
                  <a:gd name="T27" fmla="*/ 187 h 448"/>
                  <a:gd name="T28" fmla="*/ 1019 w 1031"/>
                  <a:gd name="T29" fmla="*/ 231 h 448"/>
                  <a:gd name="T30" fmla="*/ 1031 w 1031"/>
                  <a:gd name="T31" fmla="*/ 283 h 448"/>
                  <a:gd name="T32" fmla="*/ 1022 w 1031"/>
                  <a:gd name="T33" fmla="*/ 335 h 448"/>
                  <a:gd name="T34" fmla="*/ 994 w 1031"/>
                  <a:gd name="T35" fmla="*/ 379 h 448"/>
                  <a:gd name="T36" fmla="*/ 952 w 1031"/>
                  <a:gd name="T37" fmla="*/ 410 h 448"/>
                  <a:gd name="T38" fmla="*/ 853 w 1031"/>
                  <a:gd name="T39" fmla="*/ 432 h 448"/>
                  <a:gd name="T40" fmla="*/ 717 w 1031"/>
                  <a:gd name="T41" fmla="*/ 447 h 448"/>
                  <a:gd name="T42" fmla="*/ 586 w 1031"/>
                  <a:gd name="T43" fmla="*/ 447 h 448"/>
                  <a:gd name="T44" fmla="*/ 461 w 1031"/>
                  <a:gd name="T45" fmla="*/ 432 h 448"/>
                  <a:gd name="T46" fmla="*/ 353 w 1031"/>
                  <a:gd name="T47" fmla="*/ 405 h 448"/>
                  <a:gd name="T48" fmla="*/ 261 w 1031"/>
                  <a:gd name="T49" fmla="*/ 371 h 448"/>
                  <a:gd name="T50" fmla="*/ 184 w 1031"/>
                  <a:gd name="T51" fmla="*/ 334 h 448"/>
                  <a:gd name="T52" fmla="*/ 123 w 1031"/>
                  <a:gd name="T53" fmla="*/ 297 h 448"/>
                  <a:gd name="T54" fmla="*/ 78 w 1031"/>
                  <a:gd name="T55" fmla="*/ 265 h 448"/>
                  <a:gd name="T56" fmla="*/ 51 w 1031"/>
                  <a:gd name="T57" fmla="*/ 242 h 448"/>
                  <a:gd name="T58" fmla="*/ 38 w 1031"/>
                  <a:gd name="T59" fmla="*/ 231 h 448"/>
                  <a:gd name="T60" fmla="*/ 9 w 1031"/>
                  <a:gd name="T61" fmla="*/ 186 h 448"/>
                  <a:gd name="T62" fmla="*/ 0 w 1031"/>
                  <a:gd name="T63" fmla="*/ 134 h 448"/>
                  <a:gd name="T64" fmla="*/ 10 w 1031"/>
                  <a:gd name="T65" fmla="*/ 83 h 448"/>
                  <a:gd name="T66" fmla="*/ 40 w 1031"/>
                  <a:gd name="T67" fmla="*/ 39 h 448"/>
                  <a:gd name="T68" fmla="*/ 85 w 1031"/>
                  <a:gd name="T69" fmla="*/ 9 h 448"/>
                  <a:gd name="T70" fmla="*/ 136 w 1031"/>
                  <a:gd name="T7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1" h="448">
                    <a:moveTo>
                      <a:pt x="136" y="0"/>
                    </a:moveTo>
                    <a:lnTo>
                      <a:pt x="162" y="2"/>
                    </a:lnTo>
                    <a:lnTo>
                      <a:pt x="186" y="10"/>
                    </a:lnTo>
                    <a:lnTo>
                      <a:pt x="210" y="23"/>
                    </a:lnTo>
                    <a:lnTo>
                      <a:pt x="231" y="40"/>
                    </a:lnTo>
                    <a:lnTo>
                      <a:pt x="234" y="43"/>
                    </a:lnTo>
                    <a:lnTo>
                      <a:pt x="242" y="49"/>
                    </a:lnTo>
                    <a:lnTo>
                      <a:pt x="253" y="58"/>
                    </a:lnTo>
                    <a:lnTo>
                      <a:pt x="268" y="68"/>
                    </a:lnTo>
                    <a:lnTo>
                      <a:pt x="286" y="80"/>
                    </a:lnTo>
                    <a:lnTo>
                      <a:pt x="308" y="94"/>
                    </a:lnTo>
                    <a:lnTo>
                      <a:pt x="334" y="108"/>
                    </a:lnTo>
                    <a:lnTo>
                      <a:pt x="363" y="121"/>
                    </a:lnTo>
                    <a:lnTo>
                      <a:pt x="396" y="134"/>
                    </a:lnTo>
                    <a:lnTo>
                      <a:pt x="434" y="147"/>
                    </a:lnTo>
                    <a:lnTo>
                      <a:pt x="475" y="157"/>
                    </a:lnTo>
                    <a:lnTo>
                      <a:pt x="519" y="166"/>
                    </a:lnTo>
                    <a:lnTo>
                      <a:pt x="568" y="173"/>
                    </a:lnTo>
                    <a:lnTo>
                      <a:pt x="619" y="176"/>
                    </a:lnTo>
                    <a:lnTo>
                      <a:pt x="676" y="176"/>
                    </a:lnTo>
                    <a:lnTo>
                      <a:pt x="736" y="173"/>
                    </a:lnTo>
                    <a:lnTo>
                      <a:pt x="799" y="165"/>
                    </a:lnTo>
                    <a:lnTo>
                      <a:pt x="867" y="152"/>
                    </a:lnTo>
                    <a:lnTo>
                      <a:pt x="894" y="150"/>
                    </a:lnTo>
                    <a:lnTo>
                      <a:pt x="921" y="152"/>
                    </a:lnTo>
                    <a:lnTo>
                      <a:pt x="946" y="159"/>
                    </a:lnTo>
                    <a:lnTo>
                      <a:pt x="969" y="171"/>
                    </a:lnTo>
                    <a:lnTo>
                      <a:pt x="990" y="187"/>
                    </a:lnTo>
                    <a:lnTo>
                      <a:pt x="1007" y="206"/>
                    </a:lnTo>
                    <a:lnTo>
                      <a:pt x="1019" y="231"/>
                    </a:lnTo>
                    <a:lnTo>
                      <a:pt x="1029" y="256"/>
                    </a:lnTo>
                    <a:lnTo>
                      <a:pt x="1031" y="283"/>
                    </a:lnTo>
                    <a:lnTo>
                      <a:pt x="1030" y="310"/>
                    </a:lnTo>
                    <a:lnTo>
                      <a:pt x="1022" y="335"/>
                    </a:lnTo>
                    <a:lnTo>
                      <a:pt x="1010" y="358"/>
                    </a:lnTo>
                    <a:lnTo>
                      <a:pt x="994" y="379"/>
                    </a:lnTo>
                    <a:lnTo>
                      <a:pt x="975" y="396"/>
                    </a:lnTo>
                    <a:lnTo>
                      <a:pt x="952" y="410"/>
                    </a:lnTo>
                    <a:lnTo>
                      <a:pt x="925" y="418"/>
                    </a:lnTo>
                    <a:lnTo>
                      <a:pt x="853" y="432"/>
                    </a:lnTo>
                    <a:lnTo>
                      <a:pt x="784" y="441"/>
                    </a:lnTo>
                    <a:lnTo>
                      <a:pt x="717" y="447"/>
                    </a:lnTo>
                    <a:lnTo>
                      <a:pt x="654" y="448"/>
                    </a:lnTo>
                    <a:lnTo>
                      <a:pt x="586" y="447"/>
                    </a:lnTo>
                    <a:lnTo>
                      <a:pt x="522" y="441"/>
                    </a:lnTo>
                    <a:lnTo>
                      <a:pt x="461" y="432"/>
                    </a:lnTo>
                    <a:lnTo>
                      <a:pt x="406" y="419"/>
                    </a:lnTo>
                    <a:lnTo>
                      <a:pt x="353" y="405"/>
                    </a:lnTo>
                    <a:lnTo>
                      <a:pt x="305" y="388"/>
                    </a:lnTo>
                    <a:lnTo>
                      <a:pt x="261" y="371"/>
                    </a:lnTo>
                    <a:lnTo>
                      <a:pt x="219" y="352"/>
                    </a:lnTo>
                    <a:lnTo>
                      <a:pt x="184" y="334"/>
                    </a:lnTo>
                    <a:lnTo>
                      <a:pt x="152" y="316"/>
                    </a:lnTo>
                    <a:lnTo>
                      <a:pt x="123" y="297"/>
                    </a:lnTo>
                    <a:lnTo>
                      <a:pt x="99" y="280"/>
                    </a:lnTo>
                    <a:lnTo>
                      <a:pt x="78" y="265"/>
                    </a:lnTo>
                    <a:lnTo>
                      <a:pt x="62" y="252"/>
                    </a:lnTo>
                    <a:lnTo>
                      <a:pt x="51" y="242"/>
                    </a:lnTo>
                    <a:lnTo>
                      <a:pt x="42" y="234"/>
                    </a:lnTo>
                    <a:lnTo>
                      <a:pt x="38" y="231"/>
                    </a:lnTo>
                    <a:lnTo>
                      <a:pt x="22" y="209"/>
                    </a:lnTo>
                    <a:lnTo>
                      <a:pt x="9" y="186"/>
                    </a:lnTo>
                    <a:lnTo>
                      <a:pt x="2" y="160"/>
                    </a:lnTo>
                    <a:lnTo>
                      <a:pt x="0" y="134"/>
                    </a:lnTo>
                    <a:lnTo>
                      <a:pt x="2" y="109"/>
                    </a:lnTo>
                    <a:lnTo>
                      <a:pt x="10" y="83"/>
                    </a:lnTo>
                    <a:lnTo>
                      <a:pt x="23" y="59"/>
                    </a:lnTo>
                    <a:lnTo>
                      <a:pt x="40" y="39"/>
                    </a:lnTo>
                    <a:lnTo>
                      <a:pt x="62" y="21"/>
                    </a:lnTo>
                    <a:lnTo>
                      <a:pt x="85" y="9"/>
                    </a:lnTo>
                    <a:lnTo>
                      <a:pt x="110" y="2"/>
                    </a:lnTo>
                    <a:lnTo>
                      <a:pt x="1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u="none">
                  <a:latin typeface="Arial" pitchFamily="34" charset="0"/>
                  <a:cs typeface="Arial" pitchFamily="34" charset="0"/>
                </a:endParaRPr>
              </a:p>
            </p:txBody>
          </p:sp>
          <p:sp>
            <p:nvSpPr>
              <p:cNvPr id="51" name="Freeform 22">
                <a:extLst>
                  <a:ext uri="{FF2B5EF4-FFF2-40B4-BE49-F238E27FC236}">
                    <a16:creationId xmlns:a16="http://schemas.microsoft.com/office/drawing/2014/main" xmlns="" id="{0DD395DA-A62C-4660-956D-194F4E78973C}"/>
                  </a:ext>
                </a:extLst>
              </p:cNvPr>
              <p:cNvSpPr>
                <a:spLocks/>
              </p:cNvSpPr>
              <p:nvPr/>
            </p:nvSpPr>
            <p:spPr bwMode="auto">
              <a:xfrm>
                <a:off x="974" y="506"/>
                <a:ext cx="102" cy="102"/>
              </a:xfrm>
              <a:custGeom>
                <a:avLst/>
                <a:gdLst>
                  <a:gd name="T0" fmla="*/ 305 w 610"/>
                  <a:gd name="T1" fmla="*/ 0 h 610"/>
                  <a:gd name="T2" fmla="*/ 351 w 610"/>
                  <a:gd name="T3" fmla="*/ 3 h 610"/>
                  <a:gd name="T4" fmla="*/ 393 w 610"/>
                  <a:gd name="T5" fmla="*/ 13 h 610"/>
                  <a:gd name="T6" fmla="*/ 433 w 610"/>
                  <a:gd name="T7" fmla="*/ 29 h 610"/>
                  <a:gd name="T8" fmla="*/ 471 w 610"/>
                  <a:gd name="T9" fmla="*/ 49 h 610"/>
                  <a:gd name="T10" fmla="*/ 506 w 610"/>
                  <a:gd name="T11" fmla="*/ 75 h 610"/>
                  <a:gd name="T12" fmla="*/ 536 w 610"/>
                  <a:gd name="T13" fmla="*/ 105 h 610"/>
                  <a:gd name="T14" fmla="*/ 561 w 610"/>
                  <a:gd name="T15" fmla="*/ 139 h 610"/>
                  <a:gd name="T16" fmla="*/ 582 w 610"/>
                  <a:gd name="T17" fmla="*/ 177 h 610"/>
                  <a:gd name="T18" fmla="*/ 598 w 610"/>
                  <a:gd name="T19" fmla="*/ 217 h 610"/>
                  <a:gd name="T20" fmla="*/ 607 w 610"/>
                  <a:gd name="T21" fmla="*/ 260 h 610"/>
                  <a:gd name="T22" fmla="*/ 610 w 610"/>
                  <a:gd name="T23" fmla="*/ 304 h 610"/>
                  <a:gd name="T24" fmla="*/ 607 w 610"/>
                  <a:gd name="T25" fmla="*/ 350 h 610"/>
                  <a:gd name="T26" fmla="*/ 598 w 610"/>
                  <a:gd name="T27" fmla="*/ 393 h 610"/>
                  <a:gd name="T28" fmla="*/ 582 w 610"/>
                  <a:gd name="T29" fmla="*/ 433 h 610"/>
                  <a:gd name="T30" fmla="*/ 561 w 610"/>
                  <a:gd name="T31" fmla="*/ 471 h 610"/>
                  <a:gd name="T32" fmla="*/ 536 w 610"/>
                  <a:gd name="T33" fmla="*/ 506 h 610"/>
                  <a:gd name="T34" fmla="*/ 506 w 610"/>
                  <a:gd name="T35" fmla="*/ 535 h 610"/>
                  <a:gd name="T36" fmla="*/ 471 w 610"/>
                  <a:gd name="T37" fmla="*/ 561 h 610"/>
                  <a:gd name="T38" fmla="*/ 433 w 610"/>
                  <a:gd name="T39" fmla="*/ 581 h 610"/>
                  <a:gd name="T40" fmla="*/ 393 w 610"/>
                  <a:gd name="T41" fmla="*/ 597 h 610"/>
                  <a:gd name="T42" fmla="*/ 351 w 610"/>
                  <a:gd name="T43" fmla="*/ 607 h 610"/>
                  <a:gd name="T44" fmla="*/ 305 w 610"/>
                  <a:gd name="T45" fmla="*/ 610 h 610"/>
                  <a:gd name="T46" fmla="*/ 260 w 610"/>
                  <a:gd name="T47" fmla="*/ 607 h 610"/>
                  <a:gd name="T48" fmla="*/ 217 w 610"/>
                  <a:gd name="T49" fmla="*/ 597 h 610"/>
                  <a:gd name="T50" fmla="*/ 177 w 610"/>
                  <a:gd name="T51" fmla="*/ 581 h 610"/>
                  <a:gd name="T52" fmla="*/ 139 w 610"/>
                  <a:gd name="T53" fmla="*/ 561 h 610"/>
                  <a:gd name="T54" fmla="*/ 105 w 610"/>
                  <a:gd name="T55" fmla="*/ 535 h 610"/>
                  <a:gd name="T56" fmla="*/ 75 w 610"/>
                  <a:gd name="T57" fmla="*/ 506 h 610"/>
                  <a:gd name="T58" fmla="*/ 49 w 610"/>
                  <a:gd name="T59" fmla="*/ 471 h 610"/>
                  <a:gd name="T60" fmla="*/ 29 w 610"/>
                  <a:gd name="T61" fmla="*/ 433 h 610"/>
                  <a:gd name="T62" fmla="*/ 13 w 610"/>
                  <a:gd name="T63" fmla="*/ 393 h 610"/>
                  <a:gd name="T64" fmla="*/ 3 w 610"/>
                  <a:gd name="T65" fmla="*/ 350 h 610"/>
                  <a:gd name="T66" fmla="*/ 0 w 610"/>
                  <a:gd name="T67" fmla="*/ 304 h 610"/>
                  <a:gd name="T68" fmla="*/ 3 w 610"/>
                  <a:gd name="T69" fmla="*/ 260 h 610"/>
                  <a:gd name="T70" fmla="*/ 13 w 610"/>
                  <a:gd name="T71" fmla="*/ 217 h 610"/>
                  <a:gd name="T72" fmla="*/ 29 w 610"/>
                  <a:gd name="T73" fmla="*/ 177 h 610"/>
                  <a:gd name="T74" fmla="*/ 49 w 610"/>
                  <a:gd name="T75" fmla="*/ 139 h 610"/>
                  <a:gd name="T76" fmla="*/ 75 w 610"/>
                  <a:gd name="T77" fmla="*/ 105 h 610"/>
                  <a:gd name="T78" fmla="*/ 105 w 610"/>
                  <a:gd name="T79" fmla="*/ 75 h 610"/>
                  <a:gd name="T80" fmla="*/ 139 w 610"/>
                  <a:gd name="T81" fmla="*/ 49 h 610"/>
                  <a:gd name="T82" fmla="*/ 177 w 610"/>
                  <a:gd name="T83" fmla="*/ 29 h 610"/>
                  <a:gd name="T84" fmla="*/ 217 w 610"/>
                  <a:gd name="T85" fmla="*/ 13 h 610"/>
                  <a:gd name="T86" fmla="*/ 260 w 610"/>
                  <a:gd name="T87" fmla="*/ 3 h 610"/>
                  <a:gd name="T88" fmla="*/ 305 w 610"/>
                  <a:gd name="T89"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0" h="610">
                    <a:moveTo>
                      <a:pt x="305" y="0"/>
                    </a:moveTo>
                    <a:lnTo>
                      <a:pt x="351" y="3"/>
                    </a:lnTo>
                    <a:lnTo>
                      <a:pt x="393" y="13"/>
                    </a:lnTo>
                    <a:lnTo>
                      <a:pt x="433" y="29"/>
                    </a:lnTo>
                    <a:lnTo>
                      <a:pt x="471" y="49"/>
                    </a:lnTo>
                    <a:lnTo>
                      <a:pt x="506" y="75"/>
                    </a:lnTo>
                    <a:lnTo>
                      <a:pt x="536" y="105"/>
                    </a:lnTo>
                    <a:lnTo>
                      <a:pt x="561" y="139"/>
                    </a:lnTo>
                    <a:lnTo>
                      <a:pt x="582" y="177"/>
                    </a:lnTo>
                    <a:lnTo>
                      <a:pt x="598" y="217"/>
                    </a:lnTo>
                    <a:lnTo>
                      <a:pt x="607" y="260"/>
                    </a:lnTo>
                    <a:lnTo>
                      <a:pt x="610" y="304"/>
                    </a:lnTo>
                    <a:lnTo>
                      <a:pt x="607" y="350"/>
                    </a:lnTo>
                    <a:lnTo>
                      <a:pt x="598" y="393"/>
                    </a:lnTo>
                    <a:lnTo>
                      <a:pt x="582" y="433"/>
                    </a:lnTo>
                    <a:lnTo>
                      <a:pt x="561" y="471"/>
                    </a:lnTo>
                    <a:lnTo>
                      <a:pt x="536" y="506"/>
                    </a:lnTo>
                    <a:lnTo>
                      <a:pt x="506" y="535"/>
                    </a:lnTo>
                    <a:lnTo>
                      <a:pt x="471" y="561"/>
                    </a:lnTo>
                    <a:lnTo>
                      <a:pt x="433" y="581"/>
                    </a:lnTo>
                    <a:lnTo>
                      <a:pt x="393" y="597"/>
                    </a:lnTo>
                    <a:lnTo>
                      <a:pt x="351" y="607"/>
                    </a:lnTo>
                    <a:lnTo>
                      <a:pt x="305" y="610"/>
                    </a:lnTo>
                    <a:lnTo>
                      <a:pt x="260" y="607"/>
                    </a:lnTo>
                    <a:lnTo>
                      <a:pt x="217" y="597"/>
                    </a:lnTo>
                    <a:lnTo>
                      <a:pt x="177" y="581"/>
                    </a:lnTo>
                    <a:lnTo>
                      <a:pt x="139" y="561"/>
                    </a:lnTo>
                    <a:lnTo>
                      <a:pt x="105" y="535"/>
                    </a:lnTo>
                    <a:lnTo>
                      <a:pt x="75" y="506"/>
                    </a:lnTo>
                    <a:lnTo>
                      <a:pt x="49" y="471"/>
                    </a:lnTo>
                    <a:lnTo>
                      <a:pt x="29" y="433"/>
                    </a:lnTo>
                    <a:lnTo>
                      <a:pt x="13" y="393"/>
                    </a:lnTo>
                    <a:lnTo>
                      <a:pt x="3" y="350"/>
                    </a:lnTo>
                    <a:lnTo>
                      <a:pt x="0" y="304"/>
                    </a:lnTo>
                    <a:lnTo>
                      <a:pt x="3" y="260"/>
                    </a:lnTo>
                    <a:lnTo>
                      <a:pt x="13" y="217"/>
                    </a:lnTo>
                    <a:lnTo>
                      <a:pt x="29" y="177"/>
                    </a:lnTo>
                    <a:lnTo>
                      <a:pt x="49" y="139"/>
                    </a:lnTo>
                    <a:lnTo>
                      <a:pt x="75" y="105"/>
                    </a:lnTo>
                    <a:lnTo>
                      <a:pt x="105" y="75"/>
                    </a:lnTo>
                    <a:lnTo>
                      <a:pt x="139" y="49"/>
                    </a:lnTo>
                    <a:lnTo>
                      <a:pt x="177" y="29"/>
                    </a:lnTo>
                    <a:lnTo>
                      <a:pt x="217" y="13"/>
                    </a:lnTo>
                    <a:lnTo>
                      <a:pt x="260" y="3"/>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u="none">
                  <a:latin typeface="Arial" pitchFamily="34" charset="0"/>
                  <a:cs typeface="Arial" pitchFamily="34" charset="0"/>
                </a:endParaRPr>
              </a:p>
            </p:txBody>
          </p:sp>
          <p:sp>
            <p:nvSpPr>
              <p:cNvPr id="52" name="Freeform 23">
                <a:extLst>
                  <a:ext uri="{FF2B5EF4-FFF2-40B4-BE49-F238E27FC236}">
                    <a16:creationId xmlns:a16="http://schemas.microsoft.com/office/drawing/2014/main" xmlns="" id="{F7D71C97-D327-4A20-9CCE-0BB928F310A5}"/>
                  </a:ext>
                </a:extLst>
              </p:cNvPr>
              <p:cNvSpPr>
                <a:spLocks/>
              </p:cNvSpPr>
              <p:nvPr/>
            </p:nvSpPr>
            <p:spPr bwMode="auto">
              <a:xfrm>
                <a:off x="910" y="573"/>
                <a:ext cx="603" cy="375"/>
              </a:xfrm>
              <a:custGeom>
                <a:avLst/>
                <a:gdLst>
                  <a:gd name="T0" fmla="*/ 1273 w 3617"/>
                  <a:gd name="T1" fmla="*/ 32 h 2251"/>
                  <a:gd name="T2" fmla="*/ 1450 w 3617"/>
                  <a:gd name="T3" fmla="*/ 187 h 2251"/>
                  <a:gd name="T4" fmla="*/ 1338 w 3617"/>
                  <a:gd name="T5" fmla="*/ 132 h 2251"/>
                  <a:gd name="T6" fmla="*/ 1294 w 3617"/>
                  <a:gd name="T7" fmla="*/ 103 h 2251"/>
                  <a:gd name="T8" fmla="*/ 1180 w 3617"/>
                  <a:gd name="T9" fmla="*/ 63 h 2251"/>
                  <a:gd name="T10" fmla="*/ 1059 w 3617"/>
                  <a:gd name="T11" fmla="*/ 109 h 2251"/>
                  <a:gd name="T12" fmla="*/ 1000 w 3617"/>
                  <a:gd name="T13" fmla="*/ 210 h 2251"/>
                  <a:gd name="T14" fmla="*/ 1013 w 3617"/>
                  <a:gd name="T15" fmla="*/ 324 h 2251"/>
                  <a:gd name="T16" fmla="*/ 1069 w 3617"/>
                  <a:gd name="T17" fmla="*/ 395 h 2251"/>
                  <a:gd name="T18" fmla="*/ 1131 w 3617"/>
                  <a:gd name="T19" fmla="*/ 437 h 2251"/>
                  <a:gd name="T20" fmla="*/ 1257 w 3617"/>
                  <a:gd name="T21" fmla="*/ 505 h 2251"/>
                  <a:gd name="T22" fmla="*/ 1441 w 3617"/>
                  <a:gd name="T23" fmla="*/ 571 h 2251"/>
                  <a:gd name="T24" fmla="*/ 1672 w 3617"/>
                  <a:gd name="T25" fmla="*/ 609 h 2251"/>
                  <a:gd name="T26" fmla="*/ 1978 w 3617"/>
                  <a:gd name="T27" fmla="*/ 584 h 2251"/>
                  <a:gd name="T28" fmla="*/ 2078 w 3617"/>
                  <a:gd name="T29" fmla="*/ 525 h 2251"/>
                  <a:gd name="T30" fmla="*/ 2615 w 3617"/>
                  <a:gd name="T31" fmla="*/ 475 h 2251"/>
                  <a:gd name="T32" fmla="*/ 3397 w 3617"/>
                  <a:gd name="T33" fmla="*/ 697 h 2251"/>
                  <a:gd name="T34" fmla="*/ 3460 w 3617"/>
                  <a:gd name="T35" fmla="*/ 787 h 2251"/>
                  <a:gd name="T36" fmla="*/ 3448 w 3617"/>
                  <a:gd name="T37" fmla="*/ 900 h 2251"/>
                  <a:gd name="T38" fmla="*/ 3362 w 3617"/>
                  <a:gd name="T39" fmla="*/ 980 h 2251"/>
                  <a:gd name="T40" fmla="*/ 3261 w 3617"/>
                  <a:gd name="T41" fmla="*/ 984 h 2251"/>
                  <a:gd name="T42" fmla="*/ 2733 w 3617"/>
                  <a:gd name="T43" fmla="*/ 914 h 2251"/>
                  <a:gd name="T44" fmla="*/ 3512 w 3617"/>
                  <a:gd name="T45" fmla="*/ 1157 h 2251"/>
                  <a:gd name="T46" fmla="*/ 3597 w 3617"/>
                  <a:gd name="T47" fmla="*/ 1234 h 2251"/>
                  <a:gd name="T48" fmla="*/ 3614 w 3617"/>
                  <a:gd name="T49" fmla="*/ 1345 h 2251"/>
                  <a:gd name="T50" fmla="*/ 3554 w 3617"/>
                  <a:gd name="T51" fmla="*/ 1442 h 2251"/>
                  <a:gd name="T52" fmla="*/ 3450 w 3617"/>
                  <a:gd name="T53" fmla="*/ 1477 h 2251"/>
                  <a:gd name="T54" fmla="*/ 2727 w 3617"/>
                  <a:gd name="T55" fmla="*/ 1246 h 2251"/>
                  <a:gd name="T56" fmla="*/ 2658 w 3617"/>
                  <a:gd name="T57" fmla="*/ 1308 h 2251"/>
                  <a:gd name="T58" fmla="*/ 2537 w 3617"/>
                  <a:gd name="T59" fmla="*/ 2091 h 2251"/>
                  <a:gd name="T60" fmla="*/ 2604 w 3617"/>
                  <a:gd name="T61" fmla="*/ 2131 h 2251"/>
                  <a:gd name="T62" fmla="*/ 2604 w 3617"/>
                  <a:gd name="T63" fmla="*/ 2212 h 2251"/>
                  <a:gd name="T64" fmla="*/ 2537 w 3617"/>
                  <a:gd name="T65" fmla="*/ 2251 h 2251"/>
                  <a:gd name="T66" fmla="*/ 1707 w 3617"/>
                  <a:gd name="T67" fmla="*/ 2228 h 2251"/>
                  <a:gd name="T68" fmla="*/ 1686 w 3617"/>
                  <a:gd name="T69" fmla="*/ 2149 h 2251"/>
                  <a:gd name="T70" fmla="*/ 1741 w 3617"/>
                  <a:gd name="T71" fmla="*/ 2094 h 2251"/>
                  <a:gd name="T72" fmla="*/ 1656 w 3617"/>
                  <a:gd name="T73" fmla="*/ 1311 h 2251"/>
                  <a:gd name="T74" fmla="*/ 1575 w 3617"/>
                  <a:gd name="T75" fmla="*/ 1267 h 2251"/>
                  <a:gd name="T76" fmla="*/ 1294 w 3617"/>
                  <a:gd name="T77" fmla="*/ 1238 h 2251"/>
                  <a:gd name="T78" fmla="*/ 48 w 3617"/>
                  <a:gd name="T79" fmla="*/ 380 h 2251"/>
                  <a:gd name="T80" fmla="*/ 0 w 3617"/>
                  <a:gd name="T81" fmla="*/ 279 h 2251"/>
                  <a:gd name="T82" fmla="*/ 29 w 3617"/>
                  <a:gd name="T83" fmla="*/ 168 h 2251"/>
                  <a:gd name="T84" fmla="*/ 124 w 3617"/>
                  <a:gd name="T85" fmla="*/ 102 h 2251"/>
                  <a:gd name="T86" fmla="*/ 239 w 3617"/>
                  <a:gd name="T87" fmla="*/ 114 h 2251"/>
                  <a:gd name="T88" fmla="*/ 307 w 3617"/>
                  <a:gd name="T89" fmla="*/ 73 h 2251"/>
                  <a:gd name="T90" fmla="*/ 623 w 3617"/>
                  <a:gd name="T91" fmla="*/ 248 h 2251"/>
                  <a:gd name="T92" fmla="*/ 667 w 3617"/>
                  <a:gd name="T93" fmla="*/ 317 h 2251"/>
                  <a:gd name="T94" fmla="*/ 648 w 3617"/>
                  <a:gd name="T95" fmla="*/ 384 h 2251"/>
                  <a:gd name="T96" fmla="*/ 1556 w 3617"/>
                  <a:gd name="T97" fmla="*/ 882 h 2251"/>
                  <a:gd name="T98" fmla="*/ 970 w 3617"/>
                  <a:gd name="T99" fmla="*/ 503 h 2251"/>
                  <a:gd name="T100" fmla="*/ 891 w 3617"/>
                  <a:gd name="T101" fmla="*/ 406 h 2251"/>
                  <a:gd name="T102" fmla="*/ 871 w 3617"/>
                  <a:gd name="T103" fmla="*/ 284 h 2251"/>
                  <a:gd name="T104" fmla="*/ 888 w 3617"/>
                  <a:gd name="T105" fmla="*/ 196 h 2251"/>
                  <a:gd name="T106" fmla="*/ 903 w 3617"/>
                  <a:gd name="T107" fmla="*/ 163 h 2251"/>
                  <a:gd name="T108" fmla="*/ 939 w 3617"/>
                  <a:gd name="T109" fmla="*/ 108 h 2251"/>
                  <a:gd name="T110" fmla="*/ 963 w 3617"/>
                  <a:gd name="T111" fmla="*/ 82 h 2251"/>
                  <a:gd name="T112" fmla="*/ 1075 w 3617"/>
                  <a:gd name="T113" fmla="*/ 14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17" h="2251">
                    <a:moveTo>
                      <a:pt x="1175" y="0"/>
                    </a:moveTo>
                    <a:lnTo>
                      <a:pt x="1209" y="4"/>
                    </a:lnTo>
                    <a:lnTo>
                      <a:pt x="1241" y="14"/>
                    </a:lnTo>
                    <a:lnTo>
                      <a:pt x="1273" y="32"/>
                    </a:lnTo>
                    <a:lnTo>
                      <a:pt x="1572" y="224"/>
                    </a:lnTo>
                    <a:lnTo>
                      <a:pt x="1529" y="213"/>
                    </a:lnTo>
                    <a:lnTo>
                      <a:pt x="1487" y="201"/>
                    </a:lnTo>
                    <a:lnTo>
                      <a:pt x="1450" y="187"/>
                    </a:lnTo>
                    <a:lnTo>
                      <a:pt x="1416" y="172"/>
                    </a:lnTo>
                    <a:lnTo>
                      <a:pt x="1386" y="158"/>
                    </a:lnTo>
                    <a:lnTo>
                      <a:pt x="1360" y="144"/>
                    </a:lnTo>
                    <a:lnTo>
                      <a:pt x="1338" y="132"/>
                    </a:lnTo>
                    <a:lnTo>
                      <a:pt x="1321" y="120"/>
                    </a:lnTo>
                    <a:lnTo>
                      <a:pt x="1307" y="112"/>
                    </a:lnTo>
                    <a:lnTo>
                      <a:pt x="1299" y="105"/>
                    </a:lnTo>
                    <a:lnTo>
                      <a:pt x="1294" y="103"/>
                    </a:lnTo>
                    <a:lnTo>
                      <a:pt x="1269" y="86"/>
                    </a:lnTo>
                    <a:lnTo>
                      <a:pt x="1240" y="73"/>
                    </a:lnTo>
                    <a:lnTo>
                      <a:pt x="1211" y="66"/>
                    </a:lnTo>
                    <a:lnTo>
                      <a:pt x="1180" y="63"/>
                    </a:lnTo>
                    <a:lnTo>
                      <a:pt x="1147" y="66"/>
                    </a:lnTo>
                    <a:lnTo>
                      <a:pt x="1115" y="74"/>
                    </a:lnTo>
                    <a:lnTo>
                      <a:pt x="1086" y="89"/>
                    </a:lnTo>
                    <a:lnTo>
                      <a:pt x="1059" y="109"/>
                    </a:lnTo>
                    <a:lnTo>
                      <a:pt x="1036" y="133"/>
                    </a:lnTo>
                    <a:lnTo>
                      <a:pt x="1019" y="157"/>
                    </a:lnTo>
                    <a:lnTo>
                      <a:pt x="1007" y="183"/>
                    </a:lnTo>
                    <a:lnTo>
                      <a:pt x="1000" y="210"/>
                    </a:lnTo>
                    <a:lnTo>
                      <a:pt x="995" y="239"/>
                    </a:lnTo>
                    <a:lnTo>
                      <a:pt x="996" y="268"/>
                    </a:lnTo>
                    <a:lnTo>
                      <a:pt x="1002" y="297"/>
                    </a:lnTo>
                    <a:lnTo>
                      <a:pt x="1013" y="324"/>
                    </a:lnTo>
                    <a:lnTo>
                      <a:pt x="1026" y="349"/>
                    </a:lnTo>
                    <a:lnTo>
                      <a:pt x="1044" y="372"/>
                    </a:lnTo>
                    <a:lnTo>
                      <a:pt x="1065" y="391"/>
                    </a:lnTo>
                    <a:lnTo>
                      <a:pt x="1069" y="395"/>
                    </a:lnTo>
                    <a:lnTo>
                      <a:pt x="1078" y="402"/>
                    </a:lnTo>
                    <a:lnTo>
                      <a:pt x="1092" y="411"/>
                    </a:lnTo>
                    <a:lnTo>
                      <a:pt x="1109" y="424"/>
                    </a:lnTo>
                    <a:lnTo>
                      <a:pt x="1131" y="437"/>
                    </a:lnTo>
                    <a:lnTo>
                      <a:pt x="1157" y="452"/>
                    </a:lnTo>
                    <a:lnTo>
                      <a:pt x="1187" y="469"/>
                    </a:lnTo>
                    <a:lnTo>
                      <a:pt x="1221" y="487"/>
                    </a:lnTo>
                    <a:lnTo>
                      <a:pt x="1257" y="505"/>
                    </a:lnTo>
                    <a:lnTo>
                      <a:pt x="1299" y="522"/>
                    </a:lnTo>
                    <a:lnTo>
                      <a:pt x="1342" y="540"/>
                    </a:lnTo>
                    <a:lnTo>
                      <a:pt x="1391" y="556"/>
                    </a:lnTo>
                    <a:lnTo>
                      <a:pt x="1441" y="571"/>
                    </a:lnTo>
                    <a:lnTo>
                      <a:pt x="1495" y="584"/>
                    </a:lnTo>
                    <a:lnTo>
                      <a:pt x="1552" y="595"/>
                    </a:lnTo>
                    <a:lnTo>
                      <a:pt x="1610" y="604"/>
                    </a:lnTo>
                    <a:lnTo>
                      <a:pt x="1672" y="609"/>
                    </a:lnTo>
                    <a:lnTo>
                      <a:pt x="1737" y="611"/>
                    </a:lnTo>
                    <a:lnTo>
                      <a:pt x="1817" y="607"/>
                    </a:lnTo>
                    <a:lnTo>
                      <a:pt x="1899" y="599"/>
                    </a:lnTo>
                    <a:lnTo>
                      <a:pt x="1978" y="584"/>
                    </a:lnTo>
                    <a:lnTo>
                      <a:pt x="2008" y="575"/>
                    </a:lnTo>
                    <a:lnTo>
                      <a:pt x="2034" y="563"/>
                    </a:lnTo>
                    <a:lnTo>
                      <a:pt x="2057" y="545"/>
                    </a:lnTo>
                    <a:lnTo>
                      <a:pt x="2078" y="525"/>
                    </a:lnTo>
                    <a:lnTo>
                      <a:pt x="2095" y="502"/>
                    </a:lnTo>
                    <a:lnTo>
                      <a:pt x="2109" y="476"/>
                    </a:lnTo>
                    <a:lnTo>
                      <a:pt x="2593" y="473"/>
                    </a:lnTo>
                    <a:lnTo>
                      <a:pt x="2615" y="475"/>
                    </a:lnTo>
                    <a:lnTo>
                      <a:pt x="2637" y="479"/>
                    </a:lnTo>
                    <a:lnTo>
                      <a:pt x="3346" y="673"/>
                    </a:lnTo>
                    <a:lnTo>
                      <a:pt x="3373" y="683"/>
                    </a:lnTo>
                    <a:lnTo>
                      <a:pt x="3397" y="697"/>
                    </a:lnTo>
                    <a:lnTo>
                      <a:pt x="3419" y="715"/>
                    </a:lnTo>
                    <a:lnTo>
                      <a:pt x="3437" y="737"/>
                    </a:lnTo>
                    <a:lnTo>
                      <a:pt x="3450" y="761"/>
                    </a:lnTo>
                    <a:lnTo>
                      <a:pt x="3460" y="787"/>
                    </a:lnTo>
                    <a:lnTo>
                      <a:pt x="3464" y="814"/>
                    </a:lnTo>
                    <a:lnTo>
                      <a:pt x="3464" y="843"/>
                    </a:lnTo>
                    <a:lnTo>
                      <a:pt x="3460" y="872"/>
                    </a:lnTo>
                    <a:lnTo>
                      <a:pt x="3448" y="900"/>
                    </a:lnTo>
                    <a:lnTo>
                      <a:pt x="3432" y="927"/>
                    </a:lnTo>
                    <a:lnTo>
                      <a:pt x="3412" y="949"/>
                    </a:lnTo>
                    <a:lnTo>
                      <a:pt x="3388" y="966"/>
                    </a:lnTo>
                    <a:lnTo>
                      <a:pt x="3362" y="980"/>
                    </a:lnTo>
                    <a:lnTo>
                      <a:pt x="3334" y="988"/>
                    </a:lnTo>
                    <a:lnTo>
                      <a:pt x="3303" y="990"/>
                    </a:lnTo>
                    <a:lnTo>
                      <a:pt x="3283" y="989"/>
                    </a:lnTo>
                    <a:lnTo>
                      <a:pt x="3261" y="984"/>
                    </a:lnTo>
                    <a:lnTo>
                      <a:pt x="2722" y="837"/>
                    </a:lnTo>
                    <a:lnTo>
                      <a:pt x="2730" y="859"/>
                    </a:lnTo>
                    <a:lnTo>
                      <a:pt x="2733" y="882"/>
                    </a:lnTo>
                    <a:lnTo>
                      <a:pt x="2733" y="914"/>
                    </a:lnTo>
                    <a:lnTo>
                      <a:pt x="2879" y="914"/>
                    </a:lnTo>
                    <a:lnTo>
                      <a:pt x="2910" y="916"/>
                    </a:lnTo>
                    <a:lnTo>
                      <a:pt x="2941" y="926"/>
                    </a:lnTo>
                    <a:lnTo>
                      <a:pt x="3512" y="1157"/>
                    </a:lnTo>
                    <a:lnTo>
                      <a:pt x="3540" y="1170"/>
                    </a:lnTo>
                    <a:lnTo>
                      <a:pt x="3563" y="1188"/>
                    </a:lnTo>
                    <a:lnTo>
                      <a:pt x="3582" y="1210"/>
                    </a:lnTo>
                    <a:lnTo>
                      <a:pt x="3597" y="1234"/>
                    </a:lnTo>
                    <a:lnTo>
                      <a:pt x="3609" y="1259"/>
                    </a:lnTo>
                    <a:lnTo>
                      <a:pt x="3615" y="1287"/>
                    </a:lnTo>
                    <a:lnTo>
                      <a:pt x="3617" y="1315"/>
                    </a:lnTo>
                    <a:lnTo>
                      <a:pt x="3614" y="1345"/>
                    </a:lnTo>
                    <a:lnTo>
                      <a:pt x="3604" y="1374"/>
                    </a:lnTo>
                    <a:lnTo>
                      <a:pt x="3592" y="1399"/>
                    </a:lnTo>
                    <a:lnTo>
                      <a:pt x="3574" y="1422"/>
                    </a:lnTo>
                    <a:lnTo>
                      <a:pt x="3554" y="1442"/>
                    </a:lnTo>
                    <a:lnTo>
                      <a:pt x="3531" y="1457"/>
                    </a:lnTo>
                    <a:lnTo>
                      <a:pt x="3505" y="1468"/>
                    </a:lnTo>
                    <a:lnTo>
                      <a:pt x="3478" y="1475"/>
                    </a:lnTo>
                    <a:lnTo>
                      <a:pt x="3450" y="1477"/>
                    </a:lnTo>
                    <a:lnTo>
                      <a:pt x="3419" y="1474"/>
                    </a:lnTo>
                    <a:lnTo>
                      <a:pt x="3388" y="1465"/>
                    </a:lnTo>
                    <a:lnTo>
                      <a:pt x="2847" y="1246"/>
                    </a:lnTo>
                    <a:lnTo>
                      <a:pt x="2727" y="1246"/>
                    </a:lnTo>
                    <a:lnTo>
                      <a:pt x="2716" y="1267"/>
                    </a:lnTo>
                    <a:lnTo>
                      <a:pt x="2701" y="1285"/>
                    </a:lnTo>
                    <a:lnTo>
                      <a:pt x="2681" y="1299"/>
                    </a:lnTo>
                    <a:lnTo>
                      <a:pt x="2658" y="1308"/>
                    </a:lnTo>
                    <a:lnTo>
                      <a:pt x="2634" y="1311"/>
                    </a:lnTo>
                    <a:lnTo>
                      <a:pt x="2425" y="1311"/>
                    </a:lnTo>
                    <a:lnTo>
                      <a:pt x="2425" y="2091"/>
                    </a:lnTo>
                    <a:lnTo>
                      <a:pt x="2537" y="2091"/>
                    </a:lnTo>
                    <a:lnTo>
                      <a:pt x="2557" y="2094"/>
                    </a:lnTo>
                    <a:lnTo>
                      <a:pt x="2577" y="2102"/>
                    </a:lnTo>
                    <a:lnTo>
                      <a:pt x="2593" y="2115"/>
                    </a:lnTo>
                    <a:lnTo>
                      <a:pt x="2604" y="2131"/>
                    </a:lnTo>
                    <a:lnTo>
                      <a:pt x="2612" y="2149"/>
                    </a:lnTo>
                    <a:lnTo>
                      <a:pt x="2616" y="2171"/>
                    </a:lnTo>
                    <a:lnTo>
                      <a:pt x="2612" y="2192"/>
                    </a:lnTo>
                    <a:lnTo>
                      <a:pt x="2604" y="2212"/>
                    </a:lnTo>
                    <a:lnTo>
                      <a:pt x="2593" y="2228"/>
                    </a:lnTo>
                    <a:lnTo>
                      <a:pt x="2577" y="2240"/>
                    </a:lnTo>
                    <a:lnTo>
                      <a:pt x="2557" y="2248"/>
                    </a:lnTo>
                    <a:lnTo>
                      <a:pt x="2537" y="2251"/>
                    </a:lnTo>
                    <a:lnTo>
                      <a:pt x="1763" y="2251"/>
                    </a:lnTo>
                    <a:lnTo>
                      <a:pt x="1741" y="2248"/>
                    </a:lnTo>
                    <a:lnTo>
                      <a:pt x="1723" y="2240"/>
                    </a:lnTo>
                    <a:lnTo>
                      <a:pt x="1707" y="2228"/>
                    </a:lnTo>
                    <a:lnTo>
                      <a:pt x="1694" y="2212"/>
                    </a:lnTo>
                    <a:lnTo>
                      <a:pt x="1686" y="2192"/>
                    </a:lnTo>
                    <a:lnTo>
                      <a:pt x="1683" y="2171"/>
                    </a:lnTo>
                    <a:lnTo>
                      <a:pt x="1686" y="2149"/>
                    </a:lnTo>
                    <a:lnTo>
                      <a:pt x="1694" y="2131"/>
                    </a:lnTo>
                    <a:lnTo>
                      <a:pt x="1707" y="2115"/>
                    </a:lnTo>
                    <a:lnTo>
                      <a:pt x="1723" y="2102"/>
                    </a:lnTo>
                    <a:lnTo>
                      <a:pt x="1741" y="2094"/>
                    </a:lnTo>
                    <a:lnTo>
                      <a:pt x="1763" y="2091"/>
                    </a:lnTo>
                    <a:lnTo>
                      <a:pt x="1864" y="2091"/>
                    </a:lnTo>
                    <a:lnTo>
                      <a:pt x="1864" y="1311"/>
                    </a:lnTo>
                    <a:lnTo>
                      <a:pt x="1656" y="1311"/>
                    </a:lnTo>
                    <a:lnTo>
                      <a:pt x="1631" y="1308"/>
                    </a:lnTo>
                    <a:lnTo>
                      <a:pt x="1609" y="1299"/>
                    </a:lnTo>
                    <a:lnTo>
                      <a:pt x="1590" y="1285"/>
                    </a:lnTo>
                    <a:lnTo>
                      <a:pt x="1575" y="1267"/>
                    </a:lnTo>
                    <a:lnTo>
                      <a:pt x="1563" y="1246"/>
                    </a:lnTo>
                    <a:lnTo>
                      <a:pt x="1344" y="1246"/>
                    </a:lnTo>
                    <a:lnTo>
                      <a:pt x="1318" y="1244"/>
                    </a:lnTo>
                    <a:lnTo>
                      <a:pt x="1294" y="1238"/>
                    </a:lnTo>
                    <a:lnTo>
                      <a:pt x="1271" y="1229"/>
                    </a:lnTo>
                    <a:lnTo>
                      <a:pt x="1249" y="1216"/>
                    </a:lnTo>
                    <a:lnTo>
                      <a:pt x="71" y="399"/>
                    </a:lnTo>
                    <a:lnTo>
                      <a:pt x="48" y="380"/>
                    </a:lnTo>
                    <a:lnTo>
                      <a:pt x="30" y="358"/>
                    </a:lnTo>
                    <a:lnTo>
                      <a:pt x="15" y="333"/>
                    </a:lnTo>
                    <a:lnTo>
                      <a:pt x="6" y="306"/>
                    </a:lnTo>
                    <a:lnTo>
                      <a:pt x="0" y="279"/>
                    </a:lnTo>
                    <a:lnTo>
                      <a:pt x="0" y="250"/>
                    </a:lnTo>
                    <a:lnTo>
                      <a:pt x="5" y="221"/>
                    </a:lnTo>
                    <a:lnTo>
                      <a:pt x="15" y="194"/>
                    </a:lnTo>
                    <a:lnTo>
                      <a:pt x="29" y="168"/>
                    </a:lnTo>
                    <a:lnTo>
                      <a:pt x="49" y="144"/>
                    </a:lnTo>
                    <a:lnTo>
                      <a:pt x="71" y="126"/>
                    </a:lnTo>
                    <a:lnTo>
                      <a:pt x="98" y="112"/>
                    </a:lnTo>
                    <a:lnTo>
                      <a:pt x="124" y="102"/>
                    </a:lnTo>
                    <a:lnTo>
                      <a:pt x="153" y="97"/>
                    </a:lnTo>
                    <a:lnTo>
                      <a:pt x="182" y="98"/>
                    </a:lnTo>
                    <a:lnTo>
                      <a:pt x="210" y="103"/>
                    </a:lnTo>
                    <a:lnTo>
                      <a:pt x="239" y="114"/>
                    </a:lnTo>
                    <a:lnTo>
                      <a:pt x="253" y="98"/>
                    </a:lnTo>
                    <a:lnTo>
                      <a:pt x="269" y="86"/>
                    </a:lnTo>
                    <a:lnTo>
                      <a:pt x="287" y="78"/>
                    </a:lnTo>
                    <a:lnTo>
                      <a:pt x="307" y="73"/>
                    </a:lnTo>
                    <a:lnTo>
                      <a:pt x="328" y="73"/>
                    </a:lnTo>
                    <a:lnTo>
                      <a:pt x="347" y="78"/>
                    </a:lnTo>
                    <a:lnTo>
                      <a:pt x="367" y="87"/>
                    </a:lnTo>
                    <a:lnTo>
                      <a:pt x="623" y="248"/>
                    </a:lnTo>
                    <a:lnTo>
                      <a:pt x="640" y="262"/>
                    </a:lnTo>
                    <a:lnTo>
                      <a:pt x="653" y="278"/>
                    </a:lnTo>
                    <a:lnTo>
                      <a:pt x="662" y="297"/>
                    </a:lnTo>
                    <a:lnTo>
                      <a:pt x="667" y="317"/>
                    </a:lnTo>
                    <a:lnTo>
                      <a:pt x="667" y="337"/>
                    </a:lnTo>
                    <a:lnTo>
                      <a:pt x="662" y="358"/>
                    </a:lnTo>
                    <a:lnTo>
                      <a:pt x="653" y="378"/>
                    </a:lnTo>
                    <a:lnTo>
                      <a:pt x="648" y="384"/>
                    </a:lnTo>
                    <a:lnTo>
                      <a:pt x="642" y="391"/>
                    </a:lnTo>
                    <a:lnTo>
                      <a:pt x="1395" y="914"/>
                    </a:lnTo>
                    <a:lnTo>
                      <a:pt x="1556" y="914"/>
                    </a:lnTo>
                    <a:lnTo>
                      <a:pt x="1556" y="882"/>
                    </a:lnTo>
                    <a:lnTo>
                      <a:pt x="1557" y="881"/>
                    </a:lnTo>
                    <a:lnTo>
                      <a:pt x="1557" y="879"/>
                    </a:lnTo>
                    <a:lnTo>
                      <a:pt x="1537" y="867"/>
                    </a:lnTo>
                    <a:lnTo>
                      <a:pt x="970" y="503"/>
                    </a:lnTo>
                    <a:lnTo>
                      <a:pt x="944" y="482"/>
                    </a:lnTo>
                    <a:lnTo>
                      <a:pt x="922" y="459"/>
                    </a:lnTo>
                    <a:lnTo>
                      <a:pt x="905" y="434"/>
                    </a:lnTo>
                    <a:lnTo>
                      <a:pt x="891" y="406"/>
                    </a:lnTo>
                    <a:lnTo>
                      <a:pt x="880" y="376"/>
                    </a:lnTo>
                    <a:lnTo>
                      <a:pt x="875" y="347"/>
                    </a:lnTo>
                    <a:lnTo>
                      <a:pt x="871" y="316"/>
                    </a:lnTo>
                    <a:lnTo>
                      <a:pt x="871" y="284"/>
                    </a:lnTo>
                    <a:lnTo>
                      <a:pt x="875" y="255"/>
                    </a:lnTo>
                    <a:lnTo>
                      <a:pt x="880" y="225"/>
                    </a:lnTo>
                    <a:lnTo>
                      <a:pt x="888" y="197"/>
                    </a:lnTo>
                    <a:lnTo>
                      <a:pt x="888" y="196"/>
                    </a:lnTo>
                    <a:lnTo>
                      <a:pt x="890" y="194"/>
                    </a:lnTo>
                    <a:lnTo>
                      <a:pt x="893" y="186"/>
                    </a:lnTo>
                    <a:lnTo>
                      <a:pt x="898" y="175"/>
                    </a:lnTo>
                    <a:lnTo>
                      <a:pt x="903" y="163"/>
                    </a:lnTo>
                    <a:lnTo>
                      <a:pt x="911" y="148"/>
                    </a:lnTo>
                    <a:lnTo>
                      <a:pt x="919" y="134"/>
                    </a:lnTo>
                    <a:lnTo>
                      <a:pt x="929" y="120"/>
                    </a:lnTo>
                    <a:lnTo>
                      <a:pt x="939" y="108"/>
                    </a:lnTo>
                    <a:lnTo>
                      <a:pt x="948" y="97"/>
                    </a:lnTo>
                    <a:lnTo>
                      <a:pt x="955" y="89"/>
                    </a:lnTo>
                    <a:lnTo>
                      <a:pt x="961" y="85"/>
                    </a:lnTo>
                    <a:lnTo>
                      <a:pt x="963" y="82"/>
                    </a:lnTo>
                    <a:lnTo>
                      <a:pt x="987" y="62"/>
                    </a:lnTo>
                    <a:lnTo>
                      <a:pt x="1014" y="43"/>
                    </a:lnTo>
                    <a:lnTo>
                      <a:pt x="1044" y="27"/>
                    </a:lnTo>
                    <a:lnTo>
                      <a:pt x="1075" y="14"/>
                    </a:lnTo>
                    <a:lnTo>
                      <a:pt x="1108" y="4"/>
                    </a:lnTo>
                    <a:lnTo>
                      <a:pt x="1141" y="0"/>
                    </a:lnTo>
                    <a:lnTo>
                      <a:pt x="11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u="none">
                  <a:latin typeface="Arial" pitchFamily="34" charset="0"/>
                  <a:cs typeface="Arial" pitchFamily="34" charset="0"/>
                </a:endParaRPr>
              </a:p>
            </p:txBody>
          </p:sp>
          <p:sp>
            <p:nvSpPr>
              <p:cNvPr id="53" name="Freeform 24">
                <a:extLst>
                  <a:ext uri="{FF2B5EF4-FFF2-40B4-BE49-F238E27FC236}">
                    <a16:creationId xmlns:a16="http://schemas.microsoft.com/office/drawing/2014/main" xmlns="" id="{6E947432-A5F0-4692-9F13-A656DD1CCA78}"/>
                  </a:ext>
                </a:extLst>
              </p:cNvPr>
              <p:cNvSpPr>
                <a:spLocks/>
              </p:cNvSpPr>
              <p:nvPr/>
            </p:nvSpPr>
            <p:spPr bwMode="auto">
              <a:xfrm>
                <a:off x="1116" y="443"/>
                <a:ext cx="287" cy="204"/>
              </a:xfrm>
              <a:custGeom>
                <a:avLst/>
                <a:gdLst>
                  <a:gd name="T0" fmla="*/ 1172 w 1727"/>
                  <a:gd name="T1" fmla="*/ 12 h 1228"/>
                  <a:gd name="T2" fmla="*/ 1293 w 1727"/>
                  <a:gd name="T3" fmla="*/ 68 h 1228"/>
                  <a:gd name="T4" fmla="*/ 1412 w 1727"/>
                  <a:gd name="T5" fmla="*/ 157 h 1228"/>
                  <a:gd name="T6" fmla="*/ 1521 w 1727"/>
                  <a:gd name="T7" fmla="*/ 279 h 1228"/>
                  <a:gd name="T8" fmla="*/ 1613 w 1727"/>
                  <a:gd name="T9" fmla="*/ 434 h 1228"/>
                  <a:gd name="T10" fmla="*/ 1681 w 1727"/>
                  <a:gd name="T11" fmla="*/ 622 h 1228"/>
                  <a:gd name="T12" fmla="*/ 1720 w 1727"/>
                  <a:gd name="T13" fmla="*/ 845 h 1228"/>
                  <a:gd name="T14" fmla="*/ 1723 w 1727"/>
                  <a:gd name="T15" fmla="*/ 1042 h 1228"/>
                  <a:gd name="T16" fmla="*/ 1677 w 1727"/>
                  <a:gd name="T17" fmla="*/ 1113 h 1228"/>
                  <a:gd name="T18" fmla="*/ 1597 w 1727"/>
                  <a:gd name="T19" fmla="*/ 1140 h 1228"/>
                  <a:gd name="T20" fmla="*/ 1539 w 1727"/>
                  <a:gd name="T21" fmla="*/ 1127 h 1228"/>
                  <a:gd name="T22" fmla="*/ 1481 w 1727"/>
                  <a:gd name="T23" fmla="*/ 1066 h 1228"/>
                  <a:gd name="T24" fmla="*/ 1468 w 1727"/>
                  <a:gd name="T25" fmla="*/ 937 h 1228"/>
                  <a:gd name="T26" fmla="*/ 1453 w 1727"/>
                  <a:gd name="T27" fmla="*/ 751 h 1228"/>
                  <a:gd name="T28" fmla="*/ 1421 w 1727"/>
                  <a:gd name="T29" fmla="*/ 608 h 1228"/>
                  <a:gd name="T30" fmla="*/ 1391 w 1727"/>
                  <a:gd name="T31" fmla="*/ 782 h 1228"/>
                  <a:gd name="T32" fmla="*/ 1413 w 1727"/>
                  <a:gd name="T33" fmla="*/ 876 h 1228"/>
                  <a:gd name="T34" fmla="*/ 1444 w 1727"/>
                  <a:gd name="T35" fmla="*/ 1012 h 1228"/>
                  <a:gd name="T36" fmla="*/ 1480 w 1727"/>
                  <a:gd name="T37" fmla="*/ 1171 h 1228"/>
                  <a:gd name="T38" fmla="*/ 1396 w 1727"/>
                  <a:gd name="T39" fmla="*/ 1204 h 1228"/>
                  <a:gd name="T40" fmla="*/ 910 w 1727"/>
                  <a:gd name="T41" fmla="*/ 1168 h 1228"/>
                  <a:gd name="T42" fmla="*/ 881 w 1727"/>
                  <a:gd name="T43" fmla="*/ 1073 h 1228"/>
                  <a:gd name="T44" fmla="*/ 814 w 1727"/>
                  <a:gd name="T45" fmla="*/ 1009 h 1228"/>
                  <a:gd name="T46" fmla="*/ 724 w 1727"/>
                  <a:gd name="T47" fmla="*/ 985 h 1228"/>
                  <a:gd name="T48" fmla="*/ 660 w 1727"/>
                  <a:gd name="T49" fmla="*/ 994 h 1228"/>
                  <a:gd name="T50" fmla="*/ 689 w 1727"/>
                  <a:gd name="T51" fmla="*/ 868 h 1228"/>
                  <a:gd name="T52" fmla="*/ 708 w 1727"/>
                  <a:gd name="T53" fmla="*/ 781 h 1228"/>
                  <a:gd name="T54" fmla="*/ 649 w 1727"/>
                  <a:gd name="T55" fmla="*/ 617 h 1228"/>
                  <a:gd name="T56" fmla="*/ 537 w 1727"/>
                  <a:gd name="T57" fmla="*/ 678 h 1228"/>
                  <a:gd name="T58" fmla="*/ 390 w 1727"/>
                  <a:gd name="T59" fmla="*/ 723 h 1228"/>
                  <a:gd name="T60" fmla="*/ 203 w 1727"/>
                  <a:gd name="T61" fmla="*/ 746 h 1228"/>
                  <a:gd name="T62" fmla="*/ 73 w 1727"/>
                  <a:gd name="T63" fmla="*/ 735 h 1228"/>
                  <a:gd name="T64" fmla="*/ 14 w 1727"/>
                  <a:gd name="T65" fmla="*/ 675 h 1228"/>
                  <a:gd name="T66" fmla="*/ 4 w 1727"/>
                  <a:gd name="T67" fmla="*/ 589 h 1228"/>
                  <a:gd name="T68" fmla="*/ 49 w 1727"/>
                  <a:gd name="T69" fmla="*/ 518 h 1228"/>
                  <a:gd name="T70" fmla="*/ 130 w 1727"/>
                  <a:gd name="T71" fmla="*/ 489 h 1228"/>
                  <a:gd name="T72" fmla="*/ 296 w 1727"/>
                  <a:gd name="T73" fmla="*/ 478 h 1228"/>
                  <a:gd name="T74" fmla="*/ 416 w 1727"/>
                  <a:gd name="T75" fmla="*/ 449 h 1228"/>
                  <a:gd name="T76" fmla="*/ 505 w 1727"/>
                  <a:gd name="T77" fmla="*/ 403 h 1228"/>
                  <a:gd name="T78" fmla="*/ 570 w 1727"/>
                  <a:gd name="T79" fmla="*/ 345 h 1228"/>
                  <a:gd name="T80" fmla="*/ 624 w 1727"/>
                  <a:gd name="T81" fmla="*/ 280 h 1228"/>
                  <a:gd name="T82" fmla="*/ 700 w 1727"/>
                  <a:gd name="T83" fmla="*/ 180 h 1228"/>
                  <a:gd name="T84" fmla="*/ 796 w 1727"/>
                  <a:gd name="T85" fmla="*/ 92 h 1228"/>
                  <a:gd name="T86" fmla="*/ 887 w 1727"/>
                  <a:gd name="T87" fmla="*/ 35 h 1228"/>
                  <a:gd name="T88" fmla="*/ 953 w 1727"/>
                  <a:gd name="T89" fmla="*/ 5 h 1228"/>
                  <a:gd name="T90" fmla="*/ 1130 w 1727"/>
                  <a:gd name="T91" fmla="*/ 0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228">
                    <a:moveTo>
                      <a:pt x="1130" y="0"/>
                    </a:moveTo>
                    <a:lnTo>
                      <a:pt x="1131" y="0"/>
                    </a:lnTo>
                    <a:lnTo>
                      <a:pt x="1172" y="12"/>
                    </a:lnTo>
                    <a:lnTo>
                      <a:pt x="1212" y="27"/>
                    </a:lnTo>
                    <a:lnTo>
                      <a:pt x="1253" y="45"/>
                    </a:lnTo>
                    <a:lnTo>
                      <a:pt x="1293" y="68"/>
                    </a:lnTo>
                    <a:lnTo>
                      <a:pt x="1334" y="94"/>
                    </a:lnTo>
                    <a:lnTo>
                      <a:pt x="1374" y="123"/>
                    </a:lnTo>
                    <a:lnTo>
                      <a:pt x="1412" y="157"/>
                    </a:lnTo>
                    <a:lnTo>
                      <a:pt x="1450" y="193"/>
                    </a:lnTo>
                    <a:lnTo>
                      <a:pt x="1486" y="234"/>
                    </a:lnTo>
                    <a:lnTo>
                      <a:pt x="1521" y="279"/>
                    </a:lnTo>
                    <a:lnTo>
                      <a:pt x="1553" y="326"/>
                    </a:lnTo>
                    <a:lnTo>
                      <a:pt x="1584" y="377"/>
                    </a:lnTo>
                    <a:lnTo>
                      <a:pt x="1613" y="434"/>
                    </a:lnTo>
                    <a:lnTo>
                      <a:pt x="1638" y="492"/>
                    </a:lnTo>
                    <a:lnTo>
                      <a:pt x="1661" y="555"/>
                    </a:lnTo>
                    <a:lnTo>
                      <a:pt x="1681" y="622"/>
                    </a:lnTo>
                    <a:lnTo>
                      <a:pt x="1698" y="692"/>
                    </a:lnTo>
                    <a:lnTo>
                      <a:pt x="1711" y="767"/>
                    </a:lnTo>
                    <a:lnTo>
                      <a:pt x="1720" y="845"/>
                    </a:lnTo>
                    <a:lnTo>
                      <a:pt x="1726" y="927"/>
                    </a:lnTo>
                    <a:lnTo>
                      <a:pt x="1727" y="1013"/>
                    </a:lnTo>
                    <a:lnTo>
                      <a:pt x="1723" y="1042"/>
                    </a:lnTo>
                    <a:lnTo>
                      <a:pt x="1713" y="1069"/>
                    </a:lnTo>
                    <a:lnTo>
                      <a:pt x="1698" y="1093"/>
                    </a:lnTo>
                    <a:lnTo>
                      <a:pt x="1677" y="1113"/>
                    </a:lnTo>
                    <a:lnTo>
                      <a:pt x="1653" y="1128"/>
                    </a:lnTo>
                    <a:lnTo>
                      <a:pt x="1627" y="1137"/>
                    </a:lnTo>
                    <a:lnTo>
                      <a:pt x="1597" y="1140"/>
                    </a:lnTo>
                    <a:lnTo>
                      <a:pt x="1596" y="1140"/>
                    </a:lnTo>
                    <a:lnTo>
                      <a:pt x="1566" y="1137"/>
                    </a:lnTo>
                    <a:lnTo>
                      <a:pt x="1539" y="1127"/>
                    </a:lnTo>
                    <a:lnTo>
                      <a:pt x="1515" y="1110"/>
                    </a:lnTo>
                    <a:lnTo>
                      <a:pt x="1496" y="1091"/>
                    </a:lnTo>
                    <a:lnTo>
                      <a:pt x="1481" y="1066"/>
                    </a:lnTo>
                    <a:lnTo>
                      <a:pt x="1470" y="1039"/>
                    </a:lnTo>
                    <a:lnTo>
                      <a:pt x="1468" y="1009"/>
                    </a:lnTo>
                    <a:lnTo>
                      <a:pt x="1468" y="937"/>
                    </a:lnTo>
                    <a:lnTo>
                      <a:pt x="1465" y="869"/>
                    </a:lnTo>
                    <a:lnTo>
                      <a:pt x="1460" y="808"/>
                    </a:lnTo>
                    <a:lnTo>
                      <a:pt x="1453" y="751"/>
                    </a:lnTo>
                    <a:lnTo>
                      <a:pt x="1444" y="699"/>
                    </a:lnTo>
                    <a:lnTo>
                      <a:pt x="1434" y="652"/>
                    </a:lnTo>
                    <a:lnTo>
                      <a:pt x="1421" y="608"/>
                    </a:lnTo>
                    <a:lnTo>
                      <a:pt x="1406" y="569"/>
                    </a:lnTo>
                    <a:lnTo>
                      <a:pt x="1391" y="532"/>
                    </a:lnTo>
                    <a:lnTo>
                      <a:pt x="1391" y="782"/>
                    </a:lnTo>
                    <a:lnTo>
                      <a:pt x="1397" y="807"/>
                    </a:lnTo>
                    <a:lnTo>
                      <a:pt x="1405" y="839"/>
                    </a:lnTo>
                    <a:lnTo>
                      <a:pt x="1413" y="876"/>
                    </a:lnTo>
                    <a:lnTo>
                      <a:pt x="1423" y="917"/>
                    </a:lnTo>
                    <a:lnTo>
                      <a:pt x="1434" y="962"/>
                    </a:lnTo>
                    <a:lnTo>
                      <a:pt x="1444" y="1012"/>
                    </a:lnTo>
                    <a:lnTo>
                      <a:pt x="1455" y="1063"/>
                    </a:lnTo>
                    <a:lnTo>
                      <a:pt x="1467" y="1116"/>
                    </a:lnTo>
                    <a:lnTo>
                      <a:pt x="1480" y="1171"/>
                    </a:lnTo>
                    <a:lnTo>
                      <a:pt x="1491" y="1228"/>
                    </a:lnTo>
                    <a:lnTo>
                      <a:pt x="1423" y="1209"/>
                    </a:lnTo>
                    <a:lnTo>
                      <a:pt x="1396" y="1204"/>
                    </a:lnTo>
                    <a:lnTo>
                      <a:pt x="1367" y="1201"/>
                    </a:lnTo>
                    <a:lnTo>
                      <a:pt x="906" y="1204"/>
                    </a:lnTo>
                    <a:lnTo>
                      <a:pt x="910" y="1168"/>
                    </a:lnTo>
                    <a:lnTo>
                      <a:pt x="905" y="1131"/>
                    </a:lnTo>
                    <a:lnTo>
                      <a:pt x="896" y="1101"/>
                    </a:lnTo>
                    <a:lnTo>
                      <a:pt x="881" y="1073"/>
                    </a:lnTo>
                    <a:lnTo>
                      <a:pt x="862" y="1048"/>
                    </a:lnTo>
                    <a:lnTo>
                      <a:pt x="839" y="1027"/>
                    </a:lnTo>
                    <a:lnTo>
                      <a:pt x="814" y="1009"/>
                    </a:lnTo>
                    <a:lnTo>
                      <a:pt x="787" y="997"/>
                    </a:lnTo>
                    <a:lnTo>
                      <a:pt x="756" y="989"/>
                    </a:lnTo>
                    <a:lnTo>
                      <a:pt x="724" y="985"/>
                    </a:lnTo>
                    <a:lnTo>
                      <a:pt x="704" y="986"/>
                    </a:lnTo>
                    <a:lnTo>
                      <a:pt x="684" y="990"/>
                    </a:lnTo>
                    <a:lnTo>
                      <a:pt x="660" y="994"/>
                    </a:lnTo>
                    <a:lnTo>
                      <a:pt x="670" y="950"/>
                    </a:lnTo>
                    <a:lnTo>
                      <a:pt x="680" y="907"/>
                    </a:lnTo>
                    <a:lnTo>
                      <a:pt x="689" y="868"/>
                    </a:lnTo>
                    <a:lnTo>
                      <a:pt x="697" y="834"/>
                    </a:lnTo>
                    <a:lnTo>
                      <a:pt x="704" y="805"/>
                    </a:lnTo>
                    <a:lnTo>
                      <a:pt x="708" y="781"/>
                    </a:lnTo>
                    <a:lnTo>
                      <a:pt x="708" y="572"/>
                    </a:lnTo>
                    <a:lnTo>
                      <a:pt x="681" y="595"/>
                    </a:lnTo>
                    <a:lnTo>
                      <a:pt x="649" y="617"/>
                    </a:lnTo>
                    <a:lnTo>
                      <a:pt x="615" y="639"/>
                    </a:lnTo>
                    <a:lnTo>
                      <a:pt x="577" y="660"/>
                    </a:lnTo>
                    <a:lnTo>
                      <a:pt x="537" y="678"/>
                    </a:lnTo>
                    <a:lnTo>
                      <a:pt x="492" y="696"/>
                    </a:lnTo>
                    <a:lnTo>
                      <a:pt x="443" y="711"/>
                    </a:lnTo>
                    <a:lnTo>
                      <a:pt x="390" y="723"/>
                    </a:lnTo>
                    <a:lnTo>
                      <a:pt x="333" y="734"/>
                    </a:lnTo>
                    <a:lnTo>
                      <a:pt x="270" y="742"/>
                    </a:lnTo>
                    <a:lnTo>
                      <a:pt x="203" y="746"/>
                    </a:lnTo>
                    <a:lnTo>
                      <a:pt x="130" y="747"/>
                    </a:lnTo>
                    <a:lnTo>
                      <a:pt x="100" y="744"/>
                    </a:lnTo>
                    <a:lnTo>
                      <a:pt x="73" y="735"/>
                    </a:lnTo>
                    <a:lnTo>
                      <a:pt x="49" y="720"/>
                    </a:lnTo>
                    <a:lnTo>
                      <a:pt x="29" y="699"/>
                    </a:lnTo>
                    <a:lnTo>
                      <a:pt x="14" y="675"/>
                    </a:lnTo>
                    <a:lnTo>
                      <a:pt x="4" y="649"/>
                    </a:lnTo>
                    <a:lnTo>
                      <a:pt x="0" y="619"/>
                    </a:lnTo>
                    <a:lnTo>
                      <a:pt x="4" y="589"/>
                    </a:lnTo>
                    <a:lnTo>
                      <a:pt x="14" y="561"/>
                    </a:lnTo>
                    <a:lnTo>
                      <a:pt x="29" y="537"/>
                    </a:lnTo>
                    <a:lnTo>
                      <a:pt x="49" y="518"/>
                    </a:lnTo>
                    <a:lnTo>
                      <a:pt x="73" y="503"/>
                    </a:lnTo>
                    <a:lnTo>
                      <a:pt x="100" y="492"/>
                    </a:lnTo>
                    <a:lnTo>
                      <a:pt x="130" y="489"/>
                    </a:lnTo>
                    <a:lnTo>
                      <a:pt x="190" y="488"/>
                    </a:lnTo>
                    <a:lnTo>
                      <a:pt x="245" y="484"/>
                    </a:lnTo>
                    <a:lnTo>
                      <a:pt x="296" y="478"/>
                    </a:lnTo>
                    <a:lnTo>
                      <a:pt x="341" y="470"/>
                    </a:lnTo>
                    <a:lnTo>
                      <a:pt x="381" y="460"/>
                    </a:lnTo>
                    <a:lnTo>
                      <a:pt x="416" y="449"/>
                    </a:lnTo>
                    <a:lnTo>
                      <a:pt x="449" y="435"/>
                    </a:lnTo>
                    <a:lnTo>
                      <a:pt x="479" y="420"/>
                    </a:lnTo>
                    <a:lnTo>
                      <a:pt x="505" y="403"/>
                    </a:lnTo>
                    <a:lnTo>
                      <a:pt x="529" y="384"/>
                    </a:lnTo>
                    <a:lnTo>
                      <a:pt x="551" y="366"/>
                    </a:lnTo>
                    <a:lnTo>
                      <a:pt x="570" y="345"/>
                    </a:lnTo>
                    <a:lnTo>
                      <a:pt x="589" y="324"/>
                    </a:lnTo>
                    <a:lnTo>
                      <a:pt x="607" y="301"/>
                    </a:lnTo>
                    <a:lnTo>
                      <a:pt x="624" y="280"/>
                    </a:lnTo>
                    <a:lnTo>
                      <a:pt x="642" y="256"/>
                    </a:lnTo>
                    <a:lnTo>
                      <a:pt x="670" y="216"/>
                    </a:lnTo>
                    <a:lnTo>
                      <a:pt x="700" y="180"/>
                    </a:lnTo>
                    <a:lnTo>
                      <a:pt x="731" y="148"/>
                    </a:lnTo>
                    <a:lnTo>
                      <a:pt x="764" y="118"/>
                    </a:lnTo>
                    <a:lnTo>
                      <a:pt x="796" y="92"/>
                    </a:lnTo>
                    <a:lnTo>
                      <a:pt x="828" y="71"/>
                    </a:lnTo>
                    <a:lnTo>
                      <a:pt x="858" y="51"/>
                    </a:lnTo>
                    <a:lnTo>
                      <a:pt x="887" y="35"/>
                    </a:lnTo>
                    <a:lnTo>
                      <a:pt x="912" y="22"/>
                    </a:lnTo>
                    <a:lnTo>
                      <a:pt x="935" y="12"/>
                    </a:lnTo>
                    <a:lnTo>
                      <a:pt x="953" y="5"/>
                    </a:lnTo>
                    <a:lnTo>
                      <a:pt x="967" y="2"/>
                    </a:lnTo>
                    <a:lnTo>
                      <a:pt x="1050" y="84"/>
                    </a:lnTo>
                    <a:lnTo>
                      <a:pt x="1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u="none">
                  <a:latin typeface="Arial" pitchFamily="34" charset="0"/>
                  <a:cs typeface="Arial" pitchFamily="34" charset="0"/>
                </a:endParaRPr>
              </a:p>
            </p:txBody>
          </p:sp>
          <p:sp>
            <p:nvSpPr>
              <p:cNvPr id="54" name="Freeform 25">
                <a:extLst>
                  <a:ext uri="{FF2B5EF4-FFF2-40B4-BE49-F238E27FC236}">
                    <a16:creationId xmlns:a16="http://schemas.microsoft.com/office/drawing/2014/main" xmlns="" id="{E5C40F07-99BA-4AA5-81E7-2B37CA143AA2}"/>
                  </a:ext>
                </a:extLst>
              </p:cNvPr>
              <p:cNvSpPr>
                <a:spLocks noEditPoints="1"/>
              </p:cNvSpPr>
              <p:nvPr/>
            </p:nvSpPr>
            <p:spPr bwMode="auto">
              <a:xfrm>
                <a:off x="1239" y="325"/>
                <a:ext cx="104" cy="114"/>
              </a:xfrm>
              <a:custGeom>
                <a:avLst/>
                <a:gdLst>
                  <a:gd name="T0" fmla="*/ 289 w 624"/>
                  <a:gd name="T1" fmla="*/ 69 h 680"/>
                  <a:gd name="T2" fmla="*/ 252 w 624"/>
                  <a:gd name="T3" fmla="*/ 91 h 680"/>
                  <a:gd name="T4" fmla="*/ 230 w 624"/>
                  <a:gd name="T5" fmla="*/ 127 h 680"/>
                  <a:gd name="T6" fmla="*/ 230 w 624"/>
                  <a:gd name="T7" fmla="*/ 172 h 680"/>
                  <a:gd name="T8" fmla="*/ 252 w 624"/>
                  <a:gd name="T9" fmla="*/ 210 h 680"/>
                  <a:gd name="T10" fmla="*/ 289 w 624"/>
                  <a:gd name="T11" fmla="*/ 232 h 680"/>
                  <a:gd name="T12" fmla="*/ 334 w 624"/>
                  <a:gd name="T13" fmla="*/ 232 h 680"/>
                  <a:gd name="T14" fmla="*/ 372 w 624"/>
                  <a:gd name="T15" fmla="*/ 210 h 680"/>
                  <a:gd name="T16" fmla="*/ 394 w 624"/>
                  <a:gd name="T17" fmla="*/ 172 h 680"/>
                  <a:gd name="T18" fmla="*/ 394 w 624"/>
                  <a:gd name="T19" fmla="*/ 127 h 680"/>
                  <a:gd name="T20" fmla="*/ 372 w 624"/>
                  <a:gd name="T21" fmla="*/ 91 h 680"/>
                  <a:gd name="T22" fmla="*/ 334 w 624"/>
                  <a:gd name="T23" fmla="*/ 69 h 680"/>
                  <a:gd name="T24" fmla="*/ 312 w 624"/>
                  <a:gd name="T25" fmla="*/ 0 h 680"/>
                  <a:gd name="T26" fmla="*/ 369 w 624"/>
                  <a:gd name="T27" fmla="*/ 10 h 680"/>
                  <a:gd name="T28" fmla="*/ 416 w 624"/>
                  <a:gd name="T29" fmla="*/ 41 h 680"/>
                  <a:gd name="T30" fmla="*/ 449 w 624"/>
                  <a:gd name="T31" fmla="*/ 88 h 680"/>
                  <a:gd name="T32" fmla="*/ 512 w 624"/>
                  <a:gd name="T33" fmla="*/ 130 h 680"/>
                  <a:gd name="T34" fmla="*/ 457 w 624"/>
                  <a:gd name="T35" fmla="*/ 177 h 680"/>
                  <a:gd name="T36" fmla="*/ 580 w 624"/>
                  <a:gd name="T37" fmla="*/ 210 h 680"/>
                  <a:gd name="T38" fmla="*/ 612 w 624"/>
                  <a:gd name="T39" fmla="*/ 285 h 680"/>
                  <a:gd name="T40" fmla="*/ 624 w 624"/>
                  <a:gd name="T41" fmla="*/ 368 h 680"/>
                  <a:gd name="T42" fmla="*/ 611 w 624"/>
                  <a:gd name="T43" fmla="*/ 458 h 680"/>
                  <a:gd name="T44" fmla="*/ 573 w 624"/>
                  <a:gd name="T45" fmla="*/ 538 h 680"/>
                  <a:gd name="T46" fmla="*/ 517 w 624"/>
                  <a:gd name="T47" fmla="*/ 603 h 680"/>
                  <a:gd name="T48" fmla="*/ 444 w 624"/>
                  <a:gd name="T49" fmla="*/ 651 h 680"/>
                  <a:gd name="T50" fmla="*/ 358 w 624"/>
                  <a:gd name="T51" fmla="*/ 677 h 680"/>
                  <a:gd name="T52" fmla="*/ 265 w 624"/>
                  <a:gd name="T53" fmla="*/ 677 h 680"/>
                  <a:gd name="T54" fmla="*/ 180 w 624"/>
                  <a:gd name="T55" fmla="*/ 651 h 680"/>
                  <a:gd name="T56" fmla="*/ 107 w 624"/>
                  <a:gd name="T57" fmla="*/ 603 h 680"/>
                  <a:gd name="T58" fmla="*/ 50 w 624"/>
                  <a:gd name="T59" fmla="*/ 538 h 680"/>
                  <a:gd name="T60" fmla="*/ 13 w 624"/>
                  <a:gd name="T61" fmla="*/ 458 h 680"/>
                  <a:gd name="T62" fmla="*/ 0 w 624"/>
                  <a:gd name="T63" fmla="*/ 368 h 680"/>
                  <a:gd name="T64" fmla="*/ 11 w 624"/>
                  <a:gd name="T65" fmla="*/ 285 h 680"/>
                  <a:gd name="T66" fmla="*/ 44 w 624"/>
                  <a:gd name="T67" fmla="*/ 210 h 680"/>
                  <a:gd name="T68" fmla="*/ 175 w 624"/>
                  <a:gd name="T69" fmla="*/ 177 h 680"/>
                  <a:gd name="T70" fmla="*/ 111 w 624"/>
                  <a:gd name="T71" fmla="*/ 130 h 680"/>
                  <a:gd name="T72" fmla="*/ 176 w 624"/>
                  <a:gd name="T73" fmla="*/ 87 h 680"/>
                  <a:gd name="T74" fmla="*/ 208 w 624"/>
                  <a:gd name="T75" fmla="*/ 41 h 680"/>
                  <a:gd name="T76" fmla="*/ 255 w 624"/>
                  <a:gd name="T77" fmla="*/ 10 h 680"/>
                  <a:gd name="T78" fmla="*/ 312 w 624"/>
                  <a:gd name="T79"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4" h="680">
                    <a:moveTo>
                      <a:pt x="312" y="65"/>
                    </a:moveTo>
                    <a:lnTo>
                      <a:pt x="289" y="69"/>
                    </a:lnTo>
                    <a:lnTo>
                      <a:pt x="269" y="77"/>
                    </a:lnTo>
                    <a:lnTo>
                      <a:pt x="252" y="91"/>
                    </a:lnTo>
                    <a:lnTo>
                      <a:pt x="239" y="107"/>
                    </a:lnTo>
                    <a:lnTo>
                      <a:pt x="230" y="127"/>
                    </a:lnTo>
                    <a:lnTo>
                      <a:pt x="227" y="150"/>
                    </a:lnTo>
                    <a:lnTo>
                      <a:pt x="230" y="172"/>
                    </a:lnTo>
                    <a:lnTo>
                      <a:pt x="239" y="193"/>
                    </a:lnTo>
                    <a:lnTo>
                      <a:pt x="252" y="210"/>
                    </a:lnTo>
                    <a:lnTo>
                      <a:pt x="269" y="223"/>
                    </a:lnTo>
                    <a:lnTo>
                      <a:pt x="289" y="232"/>
                    </a:lnTo>
                    <a:lnTo>
                      <a:pt x="312" y="234"/>
                    </a:lnTo>
                    <a:lnTo>
                      <a:pt x="334" y="232"/>
                    </a:lnTo>
                    <a:lnTo>
                      <a:pt x="355" y="223"/>
                    </a:lnTo>
                    <a:lnTo>
                      <a:pt x="372" y="210"/>
                    </a:lnTo>
                    <a:lnTo>
                      <a:pt x="385" y="193"/>
                    </a:lnTo>
                    <a:lnTo>
                      <a:pt x="394" y="172"/>
                    </a:lnTo>
                    <a:lnTo>
                      <a:pt x="396" y="150"/>
                    </a:lnTo>
                    <a:lnTo>
                      <a:pt x="394" y="127"/>
                    </a:lnTo>
                    <a:lnTo>
                      <a:pt x="385" y="107"/>
                    </a:lnTo>
                    <a:lnTo>
                      <a:pt x="372" y="91"/>
                    </a:lnTo>
                    <a:lnTo>
                      <a:pt x="355" y="77"/>
                    </a:lnTo>
                    <a:lnTo>
                      <a:pt x="334" y="69"/>
                    </a:lnTo>
                    <a:lnTo>
                      <a:pt x="312" y="65"/>
                    </a:lnTo>
                    <a:close/>
                    <a:moveTo>
                      <a:pt x="312" y="0"/>
                    </a:moveTo>
                    <a:lnTo>
                      <a:pt x="341" y="2"/>
                    </a:lnTo>
                    <a:lnTo>
                      <a:pt x="369" y="10"/>
                    </a:lnTo>
                    <a:lnTo>
                      <a:pt x="394" y="24"/>
                    </a:lnTo>
                    <a:lnTo>
                      <a:pt x="416" y="41"/>
                    </a:lnTo>
                    <a:lnTo>
                      <a:pt x="434" y="63"/>
                    </a:lnTo>
                    <a:lnTo>
                      <a:pt x="449" y="88"/>
                    </a:lnTo>
                    <a:lnTo>
                      <a:pt x="481" y="107"/>
                    </a:lnTo>
                    <a:lnTo>
                      <a:pt x="512" y="130"/>
                    </a:lnTo>
                    <a:lnTo>
                      <a:pt x="457" y="130"/>
                    </a:lnTo>
                    <a:lnTo>
                      <a:pt x="457" y="177"/>
                    </a:lnTo>
                    <a:lnTo>
                      <a:pt x="557" y="177"/>
                    </a:lnTo>
                    <a:lnTo>
                      <a:pt x="580" y="210"/>
                    </a:lnTo>
                    <a:lnTo>
                      <a:pt x="599" y="246"/>
                    </a:lnTo>
                    <a:lnTo>
                      <a:pt x="612" y="285"/>
                    </a:lnTo>
                    <a:lnTo>
                      <a:pt x="621" y="325"/>
                    </a:lnTo>
                    <a:lnTo>
                      <a:pt x="624" y="368"/>
                    </a:lnTo>
                    <a:lnTo>
                      <a:pt x="621" y="414"/>
                    </a:lnTo>
                    <a:lnTo>
                      <a:pt x="611" y="458"/>
                    </a:lnTo>
                    <a:lnTo>
                      <a:pt x="595" y="500"/>
                    </a:lnTo>
                    <a:lnTo>
                      <a:pt x="573" y="538"/>
                    </a:lnTo>
                    <a:lnTo>
                      <a:pt x="547" y="572"/>
                    </a:lnTo>
                    <a:lnTo>
                      <a:pt x="517" y="603"/>
                    </a:lnTo>
                    <a:lnTo>
                      <a:pt x="481" y="630"/>
                    </a:lnTo>
                    <a:lnTo>
                      <a:pt x="444" y="651"/>
                    </a:lnTo>
                    <a:lnTo>
                      <a:pt x="402" y="666"/>
                    </a:lnTo>
                    <a:lnTo>
                      <a:pt x="358" y="677"/>
                    </a:lnTo>
                    <a:lnTo>
                      <a:pt x="311" y="680"/>
                    </a:lnTo>
                    <a:lnTo>
                      <a:pt x="265" y="677"/>
                    </a:lnTo>
                    <a:lnTo>
                      <a:pt x="222" y="666"/>
                    </a:lnTo>
                    <a:lnTo>
                      <a:pt x="180" y="651"/>
                    </a:lnTo>
                    <a:lnTo>
                      <a:pt x="142" y="630"/>
                    </a:lnTo>
                    <a:lnTo>
                      <a:pt x="107" y="603"/>
                    </a:lnTo>
                    <a:lnTo>
                      <a:pt x="77" y="572"/>
                    </a:lnTo>
                    <a:lnTo>
                      <a:pt x="50" y="538"/>
                    </a:lnTo>
                    <a:lnTo>
                      <a:pt x="29" y="500"/>
                    </a:lnTo>
                    <a:lnTo>
                      <a:pt x="13" y="458"/>
                    </a:lnTo>
                    <a:lnTo>
                      <a:pt x="3" y="414"/>
                    </a:lnTo>
                    <a:lnTo>
                      <a:pt x="0" y="368"/>
                    </a:lnTo>
                    <a:lnTo>
                      <a:pt x="2" y="325"/>
                    </a:lnTo>
                    <a:lnTo>
                      <a:pt x="11" y="285"/>
                    </a:lnTo>
                    <a:lnTo>
                      <a:pt x="25" y="246"/>
                    </a:lnTo>
                    <a:lnTo>
                      <a:pt x="44" y="210"/>
                    </a:lnTo>
                    <a:lnTo>
                      <a:pt x="65" y="177"/>
                    </a:lnTo>
                    <a:lnTo>
                      <a:pt x="175" y="177"/>
                    </a:lnTo>
                    <a:lnTo>
                      <a:pt x="175" y="130"/>
                    </a:lnTo>
                    <a:lnTo>
                      <a:pt x="111" y="130"/>
                    </a:lnTo>
                    <a:lnTo>
                      <a:pt x="142" y="107"/>
                    </a:lnTo>
                    <a:lnTo>
                      <a:pt x="176" y="87"/>
                    </a:lnTo>
                    <a:lnTo>
                      <a:pt x="190" y="63"/>
                    </a:lnTo>
                    <a:lnTo>
                      <a:pt x="208" y="41"/>
                    </a:lnTo>
                    <a:lnTo>
                      <a:pt x="230" y="24"/>
                    </a:lnTo>
                    <a:lnTo>
                      <a:pt x="255" y="10"/>
                    </a:lnTo>
                    <a:lnTo>
                      <a:pt x="283" y="2"/>
                    </a:lnTo>
                    <a:lnTo>
                      <a:pt x="3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u="none">
                  <a:latin typeface="Arial" pitchFamily="34" charset="0"/>
                  <a:cs typeface="Arial" pitchFamily="34" charset="0"/>
                </a:endParaRPr>
              </a:p>
            </p:txBody>
          </p:sp>
          <p:sp>
            <p:nvSpPr>
              <p:cNvPr id="55" name="Freeform 26">
                <a:extLst>
                  <a:ext uri="{FF2B5EF4-FFF2-40B4-BE49-F238E27FC236}">
                    <a16:creationId xmlns:a16="http://schemas.microsoft.com/office/drawing/2014/main" xmlns="" id="{0FF401BD-999C-4519-97CB-8AF735A5CBF7}"/>
                  </a:ext>
                </a:extLst>
              </p:cNvPr>
              <p:cNvSpPr>
                <a:spLocks noEditPoints="1"/>
              </p:cNvSpPr>
              <p:nvPr/>
            </p:nvSpPr>
            <p:spPr bwMode="auto">
              <a:xfrm>
                <a:off x="935" y="353"/>
                <a:ext cx="210" cy="146"/>
              </a:xfrm>
              <a:custGeom>
                <a:avLst/>
                <a:gdLst>
                  <a:gd name="T0" fmla="*/ 429 w 1262"/>
                  <a:gd name="T1" fmla="*/ 430 h 877"/>
                  <a:gd name="T2" fmla="*/ 423 w 1262"/>
                  <a:gd name="T3" fmla="*/ 438 h 877"/>
                  <a:gd name="T4" fmla="*/ 414 w 1262"/>
                  <a:gd name="T5" fmla="*/ 440 h 877"/>
                  <a:gd name="T6" fmla="*/ 169 w 1262"/>
                  <a:gd name="T7" fmla="*/ 682 h 877"/>
                  <a:gd name="T8" fmla="*/ 1086 w 1262"/>
                  <a:gd name="T9" fmla="*/ 440 h 877"/>
                  <a:gd name="T10" fmla="*/ 741 w 1262"/>
                  <a:gd name="T11" fmla="*/ 630 h 877"/>
                  <a:gd name="T12" fmla="*/ 737 w 1262"/>
                  <a:gd name="T13" fmla="*/ 636 h 877"/>
                  <a:gd name="T14" fmla="*/ 730 w 1262"/>
                  <a:gd name="T15" fmla="*/ 641 h 877"/>
                  <a:gd name="T16" fmla="*/ 721 w 1262"/>
                  <a:gd name="T17" fmla="*/ 640 h 877"/>
                  <a:gd name="T18" fmla="*/ 713 w 1262"/>
                  <a:gd name="T19" fmla="*/ 634 h 877"/>
                  <a:gd name="T20" fmla="*/ 655 w 1262"/>
                  <a:gd name="T21" fmla="*/ 440 h 877"/>
                  <a:gd name="T22" fmla="*/ 592 w 1262"/>
                  <a:gd name="T23" fmla="*/ 440 h 877"/>
                  <a:gd name="T24" fmla="*/ 585 w 1262"/>
                  <a:gd name="T25" fmla="*/ 435 h 877"/>
                  <a:gd name="T26" fmla="*/ 581 w 1262"/>
                  <a:gd name="T27" fmla="*/ 430 h 877"/>
                  <a:gd name="T28" fmla="*/ 169 w 1262"/>
                  <a:gd name="T29" fmla="*/ 92 h 877"/>
                  <a:gd name="T30" fmla="*/ 402 w 1262"/>
                  <a:gd name="T31" fmla="*/ 409 h 877"/>
                  <a:gd name="T32" fmla="*/ 494 w 1262"/>
                  <a:gd name="T33" fmla="*/ 142 h 877"/>
                  <a:gd name="T34" fmla="*/ 509 w 1262"/>
                  <a:gd name="T35" fmla="*/ 139 h 877"/>
                  <a:gd name="T36" fmla="*/ 520 w 1262"/>
                  <a:gd name="T37" fmla="*/ 148 h 877"/>
                  <a:gd name="T38" fmla="*/ 667 w 1262"/>
                  <a:gd name="T39" fmla="*/ 409 h 877"/>
                  <a:gd name="T40" fmla="*/ 675 w 1262"/>
                  <a:gd name="T41" fmla="*/ 410 h 877"/>
                  <a:gd name="T42" fmla="*/ 681 w 1262"/>
                  <a:gd name="T43" fmla="*/ 416 h 877"/>
                  <a:gd name="T44" fmla="*/ 726 w 1262"/>
                  <a:gd name="T45" fmla="*/ 570 h 877"/>
                  <a:gd name="T46" fmla="*/ 771 w 1262"/>
                  <a:gd name="T47" fmla="*/ 416 h 877"/>
                  <a:gd name="T48" fmla="*/ 777 w 1262"/>
                  <a:gd name="T49" fmla="*/ 410 h 877"/>
                  <a:gd name="T50" fmla="*/ 785 w 1262"/>
                  <a:gd name="T51" fmla="*/ 409 h 877"/>
                  <a:gd name="T52" fmla="*/ 1086 w 1262"/>
                  <a:gd name="T53" fmla="*/ 92 h 877"/>
                  <a:gd name="T54" fmla="*/ 77 w 1262"/>
                  <a:gd name="T55" fmla="*/ 0 h 877"/>
                  <a:gd name="T56" fmla="*/ 1178 w 1262"/>
                  <a:gd name="T57" fmla="*/ 712 h 877"/>
                  <a:gd name="T58" fmla="*/ 1262 w 1262"/>
                  <a:gd name="T59" fmla="*/ 877 h 877"/>
                  <a:gd name="T60" fmla="*/ 0 w 1262"/>
                  <a:gd name="T61" fmla="*/ 712 h 877"/>
                  <a:gd name="T62" fmla="*/ 77 w 1262"/>
                  <a:gd name="T63"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2" h="877">
                    <a:moveTo>
                      <a:pt x="505" y="203"/>
                    </a:moveTo>
                    <a:lnTo>
                      <a:pt x="429" y="430"/>
                    </a:lnTo>
                    <a:lnTo>
                      <a:pt x="427" y="434"/>
                    </a:lnTo>
                    <a:lnTo>
                      <a:pt x="423" y="438"/>
                    </a:lnTo>
                    <a:lnTo>
                      <a:pt x="420" y="439"/>
                    </a:lnTo>
                    <a:lnTo>
                      <a:pt x="414" y="440"/>
                    </a:lnTo>
                    <a:lnTo>
                      <a:pt x="169" y="440"/>
                    </a:lnTo>
                    <a:lnTo>
                      <a:pt x="169" y="682"/>
                    </a:lnTo>
                    <a:lnTo>
                      <a:pt x="1086" y="682"/>
                    </a:lnTo>
                    <a:lnTo>
                      <a:pt x="1086" y="440"/>
                    </a:lnTo>
                    <a:lnTo>
                      <a:pt x="797" y="440"/>
                    </a:lnTo>
                    <a:lnTo>
                      <a:pt x="741" y="630"/>
                    </a:lnTo>
                    <a:lnTo>
                      <a:pt x="739" y="633"/>
                    </a:lnTo>
                    <a:lnTo>
                      <a:pt x="737" y="636"/>
                    </a:lnTo>
                    <a:lnTo>
                      <a:pt x="733" y="639"/>
                    </a:lnTo>
                    <a:lnTo>
                      <a:pt x="730" y="641"/>
                    </a:lnTo>
                    <a:lnTo>
                      <a:pt x="726" y="641"/>
                    </a:lnTo>
                    <a:lnTo>
                      <a:pt x="721" y="640"/>
                    </a:lnTo>
                    <a:lnTo>
                      <a:pt x="716" y="638"/>
                    </a:lnTo>
                    <a:lnTo>
                      <a:pt x="713" y="634"/>
                    </a:lnTo>
                    <a:lnTo>
                      <a:pt x="710" y="630"/>
                    </a:lnTo>
                    <a:lnTo>
                      <a:pt x="655" y="440"/>
                    </a:lnTo>
                    <a:lnTo>
                      <a:pt x="595" y="440"/>
                    </a:lnTo>
                    <a:lnTo>
                      <a:pt x="592" y="440"/>
                    </a:lnTo>
                    <a:lnTo>
                      <a:pt x="589" y="438"/>
                    </a:lnTo>
                    <a:lnTo>
                      <a:pt x="585" y="435"/>
                    </a:lnTo>
                    <a:lnTo>
                      <a:pt x="583" y="433"/>
                    </a:lnTo>
                    <a:lnTo>
                      <a:pt x="581" y="430"/>
                    </a:lnTo>
                    <a:lnTo>
                      <a:pt x="505" y="203"/>
                    </a:lnTo>
                    <a:close/>
                    <a:moveTo>
                      <a:pt x="169" y="92"/>
                    </a:moveTo>
                    <a:lnTo>
                      <a:pt x="169" y="409"/>
                    </a:lnTo>
                    <a:lnTo>
                      <a:pt x="402" y="409"/>
                    </a:lnTo>
                    <a:lnTo>
                      <a:pt x="490" y="148"/>
                    </a:lnTo>
                    <a:lnTo>
                      <a:pt x="494" y="142"/>
                    </a:lnTo>
                    <a:lnTo>
                      <a:pt x="501" y="139"/>
                    </a:lnTo>
                    <a:lnTo>
                      <a:pt x="509" y="139"/>
                    </a:lnTo>
                    <a:lnTo>
                      <a:pt x="515" y="142"/>
                    </a:lnTo>
                    <a:lnTo>
                      <a:pt x="520" y="148"/>
                    </a:lnTo>
                    <a:lnTo>
                      <a:pt x="607" y="409"/>
                    </a:lnTo>
                    <a:lnTo>
                      <a:pt x="667" y="409"/>
                    </a:lnTo>
                    <a:lnTo>
                      <a:pt x="671" y="409"/>
                    </a:lnTo>
                    <a:lnTo>
                      <a:pt x="675" y="410"/>
                    </a:lnTo>
                    <a:lnTo>
                      <a:pt x="678" y="413"/>
                    </a:lnTo>
                    <a:lnTo>
                      <a:pt x="681" y="416"/>
                    </a:lnTo>
                    <a:lnTo>
                      <a:pt x="682" y="419"/>
                    </a:lnTo>
                    <a:lnTo>
                      <a:pt x="726" y="570"/>
                    </a:lnTo>
                    <a:lnTo>
                      <a:pt x="770" y="419"/>
                    </a:lnTo>
                    <a:lnTo>
                      <a:pt x="771" y="416"/>
                    </a:lnTo>
                    <a:lnTo>
                      <a:pt x="774" y="413"/>
                    </a:lnTo>
                    <a:lnTo>
                      <a:pt x="777" y="410"/>
                    </a:lnTo>
                    <a:lnTo>
                      <a:pt x="782" y="409"/>
                    </a:lnTo>
                    <a:lnTo>
                      <a:pt x="785" y="409"/>
                    </a:lnTo>
                    <a:lnTo>
                      <a:pt x="1086" y="408"/>
                    </a:lnTo>
                    <a:lnTo>
                      <a:pt x="1086" y="92"/>
                    </a:lnTo>
                    <a:lnTo>
                      <a:pt x="169" y="92"/>
                    </a:lnTo>
                    <a:close/>
                    <a:moveTo>
                      <a:pt x="77" y="0"/>
                    </a:moveTo>
                    <a:lnTo>
                      <a:pt x="1178" y="0"/>
                    </a:lnTo>
                    <a:lnTo>
                      <a:pt x="1178" y="712"/>
                    </a:lnTo>
                    <a:lnTo>
                      <a:pt x="1262" y="712"/>
                    </a:lnTo>
                    <a:lnTo>
                      <a:pt x="1262" y="877"/>
                    </a:lnTo>
                    <a:lnTo>
                      <a:pt x="0" y="877"/>
                    </a:lnTo>
                    <a:lnTo>
                      <a:pt x="0" y="712"/>
                    </a:lnTo>
                    <a:lnTo>
                      <a:pt x="77" y="712"/>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u="none">
                  <a:latin typeface="Arial" pitchFamily="34" charset="0"/>
                  <a:cs typeface="Arial" pitchFamily="34" charset="0"/>
                </a:endParaRPr>
              </a:p>
            </p:txBody>
          </p:sp>
        </p:grpSp>
        <p:sp>
          <p:nvSpPr>
            <p:cNvPr id="49" name="Rectangle: Rounded Corners 74">
              <a:extLst>
                <a:ext uri="{FF2B5EF4-FFF2-40B4-BE49-F238E27FC236}">
                  <a16:creationId xmlns:a16="http://schemas.microsoft.com/office/drawing/2014/main" xmlns="" id="{4F1ADCF6-F55B-4425-AC03-1B38E7B6B808}"/>
                </a:ext>
              </a:extLst>
            </p:cNvPr>
            <p:cNvSpPr/>
            <p:nvPr/>
          </p:nvSpPr>
          <p:spPr bwMode="auto">
            <a:xfrm>
              <a:off x="7732041" y="4368439"/>
              <a:ext cx="1041332" cy="359423"/>
            </a:xfrm>
            <a:prstGeom prst="roundRect">
              <a:avLst/>
            </a:prstGeom>
            <a:grpFill/>
            <a:ln w="6350" cap="flat" cmpd="sng" algn="ctr">
              <a:solidFill>
                <a:schemeClr val="bg1">
                  <a:lumMod val="75000"/>
                </a:schemeClr>
              </a:solidFill>
              <a:prstDash val="solid"/>
              <a:round/>
              <a:headEnd type="none" w="med" len="med"/>
              <a:tailEnd type="triangle" w="med" len="med"/>
            </a:ln>
            <a:effectLst/>
          </p:spPr>
          <p:txBody>
            <a:bodyPr rot="0" spcFirstLastPara="0" vertOverflow="overflow" horzOverflow="overflow" vert="horz" wrap="square" lIns="45704" tIns="45704" rIns="45704" bIns="45704" numCol="1" spcCol="0" rtlCol="0" fromWordArt="0" anchor="ctr" anchorCtr="0" forceAA="0" compatLnSpc="1">
              <a:prstTxWarp prst="textNoShape">
                <a:avLst/>
              </a:prstTxWarp>
              <a:noAutofit/>
            </a:bodyPr>
            <a:lstStyle/>
            <a:p>
              <a:pPr algn="ctr" defTabSz="914096" eaLnBrk="0" fontAlgn="base" hangingPunct="0">
                <a:spcBef>
                  <a:spcPct val="0"/>
                </a:spcBef>
                <a:spcAft>
                  <a:spcPts val="500"/>
                </a:spcAft>
              </a:pPr>
              <a:r>
                <a:rPr lang="en-US" sz="1200" b="1" u="none" dirty="0">
                  <a:solidFill>
                    <a:schemeClr val="accent4"/>
                  </a:solidFill>
                </a:rPr>
                <a:t>PATIENT</a:t>
              </a:r>
            </a:p>
          </p:txBody>
        </p:sp>
      </p:grpSp>
      <p:grpSp>
        <p:nvGrpSpPr>
          <p:cNvPr id="56" name="Group 24">
            <a:extLst>
              <a:ext uri="{FF2B5EF4-FFF2-40B4-BE49-F238E27FC236}">
                <a16:creationId xmlns:a16="http://schemas.microsoft.com/office/drawing/2014/main" xmlns="" id="{C388D1CF-E17E-4B68-A7B1-6ECDBEEE38EC}"/>
              </a:ext>
            </a:extLst>
          </p:cNvPr>
          <p:cNvGrpSpPr/>
          <p:nvPr/>
        </p:nvGrpSpPr>
        <p:grpSpPr>
          <a:xfrm>
            <a:off x="9103941" y="3140967"/>
            <a:ext cx="853063" cy="2194580"/>
            <a:chOff x="8020074" y="1739921"/>
            <a:chExt cx="853063" cy="1395107"/>
          </a:xfrm>
          <a:solidFill>
            <a:schemeClr val="tx2">
              <a:lumMod val="40000"/>
              <a:lumOff val="60000"/>
            </a:schemeClr>
          </a:solidFill>
        </p:grpSpPr>
        <p:sp>
          <p:nvSpPr>
            <p:cNvPr id="57" name="Arrow: Right 76">
              <a:extLst>
                <a:ext uri="{FF2B5EF4-FFF2-40B4-BE49-F238E27FC236}">
                  <a16:creationId xmlns:a16="http://schemas.microsoft.com/office/drawing/2014/main" xmlns="" id="{653DAC2D-2938-4A05-B453-CB3F9D4DC050}"/>
                </a:ext>
              </a:extLst>
            </p:cNvPr>
            <p:cNvSpPr/>
            <p:nvPr/>
          </p:nvSpPr>
          <p:spPr bwMode="auto">
            <a:xfrm rot="5400000">
              <a:off x="7581747" y="2224024"/>
              <a:ext cx="1281725" cy="405072"/>
            </a:xfrm>
            <a:prstGeom prst="rightArrow">
              <a:avLst/>
            </a:prstGeom>
            <a:noFill/>
            <a:ln w="6350" cap="flat" cmpd="sng" algn="ctr">
              <a:solidFill>
                <a:schemeClr val="accent4"/>
              </a:solidFill>
              <a:prstDash val="solid"/>
              <a:round/>
              <a:headEnd type="none" w="med" len="med"/>
              <a:tailEnd type="triangle" w="med" len="med"/>
            </a:ln>
            <a:effectLst/>
          </p:spPr>
          <p:txBody>
            <a:bodyPr rot="0" spcFirstLastPara="0" vertOverflow="overflow" horzOverflow="overflow" vert="horz" wrap="square" lIns="45704" tIns="45704" rIns="45704" bIns="45704" numCol="1" spcCol="0" rtlCol="0" fromWordArt="0" anchor="t" anchorCtr="0" forceAA="0" compatLnSpc="1">
              <a:prstTxWarp prst="textNoShape">
                <a:avLst/>
              </a:prstTxWarp>
              <a:noAutofit/>
            </a:bodyPr>
            <a:lstStyle/>
            <a:p>
              <a:pPr algn="ctr" defTabSz="914096" eaLnBrk="0" fontAlgn="base" hangingPunct="0">
                <a:spcBef>
                  <a:spcPct val="0"/>
                </a:spcBef>
                <a:spcAft>
                  <a:spcPts val="500"/>
                </a:spcAft>
              </a:pPr>
              <a:endParaRPr lang="en-US" sz="1200" b="1" u="none"/>
            </a:p>
          </p:txBody>
        </p:sp>
        <p:sp>
          <p:nvSpPr>
            <p:cNvPr id="58" name="Rectangle 57">
              <a:extLst>
                <a:ext uri="{FF2B5EF4-FFF2-40B4-BE49-F238E27FC236}">
                  <a16:creationId xmlns:a16="http://schemas.microsoft.com/office/drawing/2014/main" xmlns="" id="{97EC8A0E-2B57-4F4E-B881-EED307B091E7}"/>
                </a:ext>
              </a:extLst>
            </p:cNvPr>
            <p:cNvSpPr/>
            <p:nvPr/>
          </p:nvSpPr>
          <p:spPr>
            <a:xfrm rot="16200000">
              <a:off x="8037084" y="2298975"/>
              <a:ext cx="1395107" cy="276999"/>
            </a:xfrm>
            <a:prstGeom prst="rect">
              <a:avLst/>
            </a:prstGeom>
            <a:grpFill/>
          </p:spPr>
          <p:txBody>
            <a:bodyPr wrap="square">
              <a:spAutoFit/>
            </a:bodyPr>
            <a:lstStyle/>
            <a:p>
              <a:pPr indent="-287020" algn="ctr"/>
              <a:r>
                <a:rPr lang="en-US" sz="1200" b="1" u="none" dirty="0">
                  <a:latin typeface="+mj-lt"/>
                </a:rPr>
                <a:t>~ 1 report per patient</a:t>
              </a:r>
            </a:p>
          </p:txBody>
        </p:sp>
      </p:grpSp>
      <p:grpSp>
        <p:nvGrpSpPr>
          <p:cNvPr id="59" name="Group 26">
            <a:extLst>
              <a:ext uri="{FF2B5EF4-FFF2-40B4-BE49-F238E27FC236}">
                <a16:creationId xmlns:a16="http://schemas.microsoft.com/office/drawing/2014/main" xmlns="" id="{5635C59B-D4F6-4E54-A23F-8998FF1A1DCC}"/>
              </a:ext>
            </a:extLst>
          </p:cNvPr>
          <p:cNvGrpSpPr/>
          <p:nvPr/>
        </p:nvGrpSpPr>
        <p:grpSpPr>
          <a:xfrm>
            <a:off x="967036" y="4921677"/>
            <a:ext cx="4612124" cy="1445414"/>
            <a:chOff x="430797" y="2997744"/>
            <a:chExt cx="4376730" cy="1445414"/>
          </a:xfrm>
        </p:grpSpPr>
        <p:sp>
          <p:nvSpPr>
            <p:cNvPr id="60" name="Rectangle 59">
              <a:extLst>
                <a:ext uri="{FF2B5EF4-FFF2-40B4-BE49-F238E27FC236}">
                  <a16:creationId xmlns:a16="http://schemas.microsoft.com/office/drawing/2014/main" xmlns="" id="{3A20C11A-BA00-4198-923E-D7A3AF3CEE69}"/>
                </a:ext>
              </a:extLst>
            </p:cNvPr>
            <p:cNvSpPr/>
            <p:nvPr/>
          </p:nvSpPr>
          <p:spPr>
            <a:xfrm>
              <a:off x="1253836" y="3816715"/>
              <a:ext cx="3546764" cy="616528"/>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u="none" dirty="0">
                  <a:solidFill>
                    <a:srgbClr val="7030A0"/>
                  </a:solidFill>
                </a:rPr>
                <a:t>1/3</a:t>
              </a:r>
              <a:r>
                <a:rPr lang="en-US" sz="1600" b="1" u="none" dirty="0">
                  <a:solidFill>
                    <a:schemeClr val="tx2"/>
                  </a:solidFill>
                </a:rPr>
                <a:t> </a:t>
              </a:r>
              <a:r>
                <a:rPr lang="en-US" sz="1600" u="none" dirty="0">
                  <a:solidFill>
                    <a:schemeClr val="tx1"/>
                  </a:solidFill>
                </a:rPr>
                <a:t>of the overall patients received CKD related Comments  </a:t>
              </a:r>
            </a:p>
          </p:txBody>
        </p:sp>
        <p:sp>
          <p:nvSpPr>
            <p:cNvPr id="61" name="Freeform 45">
              <a:extLst>
                <a:ext uri="{FF2B5EF4-FFF2-40B4-BE49-F238E27FC236}">
                  <a16:creationId xmlns:a16="http://schemas.microsoft.com/office/drawing/2014/main" xmlns="" id="{22D0FEBC-E086-4001-9234-946DDB00BBA7}"/>
                </a:ext>
              </a:extLst>
            </p:cNvPr>
            <p:cNvSpPr>
              <a:spLocks noEditPoints="1"/>
            </p:cNvSpPr>
            <p:nvPr/>
          </p:nvSpPr>
          <p:spPr bwMode="auto">
            <a:xfrm>
              <a:off x="430797" y="2997744"/>
              <a:ext cx="675831" cy="1445414"/>
            </a:xfrm>
            <a:custGeom>
              <a:avLst/>
              <a:gdLst>
                <a:gd name="T0" fmla="*/ 881 w 1936"/>
                <a:gd name="T1" fmla="*/ 1627 h 3802"/>
                <a:gd name="T2" fmla="*/ 816 w 1936"/>
                <a:gd name="T3" fmla="*/ 1371 h 3802"/>
                <a:gd name="T4" fmla="*/ 659 w 1936"/>
                <a:gd name="T5" fmla="*/ 1524 h 3802"/>
                <a:gd name="T6" fmla="*/ 610 w 1936"/>
                <a:gd name="T7" fmla="*/ 1152 h 3802"/>
                <a:gd name="T8" fmla="*/ 863 w 1936"/>
                <a:gd name="T9" fmla="*/ 1151 h 3802"/>
                <a:gd name="T10" fmla="*/ 932 w 1936"/>
                <a:gd name="T11" fmla="*/ 1425 h 3802"/>
                <a:gd name="T12" fmla="*/ 1096 w 1936"/>
                <a:gd name="T13" fmla="*/ 1246 h 3802"/>
                <a:gd name="T14" fmla="*/ 1221 w 1936"/>
                <a:gd name="T15" fmla="*/ 1062 h 3802"/>
                <a:gd name="T16" fmla="*/ 1352 w 1936"/>
                <a:gd name="T17" fmla="*/ 1471 h 3802"/>
                <a:gd name="T18" fmla="*/ 1113 w 1936"/>
                <a:gd name="T19" fmla="*/ 1450 h 3802"/>
                <a:gd name="T20" fmla="*/ 1029 w 1936"/>
                <a:gd name="T21" fmla="*/ 1508 h 3802"/>
                <a:gd name="T22" fmla="*/ 997 w 1936"/>
                <a:gd name="T23" fmla="*/ 1843 h 3802"/>
                <a:gd name="T24" fmla="*/ 1107 w 1936"/>
                <a:gd name="T25" fmla="*/ 55 h 3802"/>
                <a:gd name="T26" fmla="*/ 1165 w 1936"/>
                <a:gd name="T27" fmla="*/ 254 h 3802"/>
                <a:gd name="T28" fmla="*/ 1123 w 1936"/>
                <a:gd name="T29" fmla="*/ 411 h 3802"/>
                <a:gd name="T30" fmla="*/ 1157 w 1936"/>
                <a:gd name="T31" fmla="*/ 589 h 3802"/>
                <a:gd name="T32" fmla="*/ 1435 w 1936"/>
                <a:gd name="T33" fmla="*/ 714 h 3802"/>
                <a:gd name="T34" fmla="*/ 1730 w 1936"/>
                <a:gd name="T35" fmla="*/ 1959 h 3802"/>
                <a:gd name="T36" fmla="*/ 1701 w 1936"/>
                <a:gd name="T37" fmla="*/ 2016 h 3802"/>
                <a:gd name="T38" fmla="*/ 1734 w 1936"/>
                <a:gd name="T39" fmla="*/ 2171 h 3802"/>
                <a:gd name="T40" fmla="*/ 1662 w 1936"/>
                <a:gd name="T41" fmla="*/ 2094 h 3802"/>
                <a:gd name="T42" fmla="*/ 1625 w 1936"/>
                <a:gd name="T43" fmla="*/ 2167 h 3802"/>
                <a:gd name="T44" fmla="*/ 1603 w 1936"/>
                <a:gd name="T45" fmla="*/ 2211 h 3802"/>
                <a:gd name="T46" fmla="*/ 1565 w 1936"/>
                <a:gd name="T47" fmla="*/ 2090 h 3802"/>
                <a:gd name="T48" fmla="*/ 1519 w 1936"/>
                <a:gd name="T49" fmla="*/ 2172 h 3802"/>
                <a:gd name="T50" fmla="*/ 1364 w 1936"/>
                <a:gd name="T51" fmla="*/ 2061 h 3802"/>
                <a:gd name="T52" fmla="*/ 1276 w 1936"/>
                <a:gd name="T53" fmla="*/ 2692 h 3802"/>
                <a:gd name="T54" fmla="*/ 1302 w 1936"/>
                <a:gd name="T55" fmla="*/ 3005 h 3802"/>
                <a:gd name="T56" fmla="*/ 1187 w 1936"/>
                <a:gd name="T57" fmla="*/ 3487 h 3802"/>
                <a:gd name="T58" fmla="*/ 1226 w 1936"/>
                <a:gd name="T59" fmla="*/ 3763 h 3802"/>
                <a:gd name="T60" fmla="*/ 1168 w 1936"/>
                <a:gd name="T61" fmla="*/ 3790 h 3802"/>
                <a:gd name="T62" fmla="*/ 1054 w 1936"/>
                <a:gd name="T63" fmla="*/ 3795 h 3802"/>
                <a:gd name="T64" fmla="*/ 1003 w 1936"/>
                <a:gd name="T65" fmla="*/ 3728 h 3802"/>
                <a:gd name="T66" fmla="*/ 1074 w 1936"/>
                <a:gd name="T67" fmla="*/ 3432 h 3802"/>
                <a:gd name="T68" fmla="*/ 1081 w 1936"/>
                <a:gd name="T69" fmla="*/ 2953 h 3802"/>
                <a:gd name="T70" fmla="*/ 1011 w 1936"/>
                <a:gd name="T71" fmla="*/ 2446 h 3802"/>
                <a:gd name="T72" fmla="*/ 947 w 1936"/>
                <a:gd name="T73" fmla="*/ 2214 h 3802"/>
                <a:gd name="T74" fmla="*/ 875 w 1936"/>
                <a:gd name="T75" fmla="*/ 2781 h 3802"/>
                <a:gd name="T76" fmla="*/ 860 w 1936"/>
                <a:gd name="T77" fmla="*/ 3251 h 3802"/>
                <a:gd name="T78" fmla="*/ 900 w 1936"/>
                <a:gd name="T79" fmla="*/ 3616 h 3802"/>
                <a:gd name="T80" fmla="*/ 931 w 1936"/>
                <a:gd name="T81" fmla="*/ 3791 h 3802"/>
                <a:gd name="T82" fmla="*/ 817 w 1936"/>
                <a:gd name="T83" fmla="*/ 3797 h 3802"/>
                <a:gd name="T84" fmla="*/ 726 w 1936"/>
                <a:gd name="T85" fmla="*/ 3778 h 3802"/>
                <a:gd name="T86" fmla="*/ 744 w 1936"/>
                <a:gd name="T87" fmla="*/ 3635 h 3802"/>
                <a:gd name="T88" fmla="*/ 665 w 1936"/>
                <a:gd name="T89" fmla="*/ 3206 h 3802"/>
                <a:gd name="T90" fmla="*/ 672 w 1936"/>
                <a:gd name="T91" fmla="*/ 2827 h 3802"/>
                <a:gd name="T92" fmla="*/ 609 w 1936"/>
                <a:gd name="T93" fmla="*/ 2356 h 3802"/>
                <a:gd name="T94" fmla="*/ 420 w 1936"/>
                <a:gd name="T95" fmla="*/ 2054 h 3802"/>
                <a:gd name="T96" fmla="*/ 394 w 1936"/>
                <a:gd name="T97" fmla="*/ 2175 h 3802"/>
                <a:gd name="T98" fmla="*/ 356 w 1936"/>
                <a:gd name="T99" fmla="*/ 2230 h 3802"/>
                <a:gd name="T100" fmla="*/ 321 w 1936"/>
                <a:gd name="T101" fmla="*/ 2083 h 3802"/>
                <a:gd name="T102" fmla="*/ 270 w 1936"/>
                <a:gd name="T103" fmla="*/ 2206 h 3802"/>
                <a:gd name="T104" fmla="*/ 229 w 1936"/>
                <a:gd name="T105" fmla="*/ 2183 h 3802"/>
                <a:gd name="T106" fmla="*/ 243 w 1936"/>
                <a:gd name="T107" fmla="*/ 2033 h 3802"/>
                <a:gd name="T108" fmla="*/ 168 w 1936"/>
                <a:gd name="T109" fmla="*/ 2054 h 3802"/>
                <a:gd name="T110" fmla="*/ 11 w 1936"/>
                <a:gd name="T111" fmla="*/ 794 h 3802"/>
                <a:gd name="T112" fmla="*/ 630 w 1936"/>
                <a:gd name="T113" fmla="*/ 634 h 3802"/>
                <a:gd name="T114" fmla="*/ 830 w 1936"/>
                <a:gd name="T115" fmla="*/ 483 h 3802"/>
                <a:gd name="T116" fmla="*/ 752 w 1936"/>
                <a:gd name="T117" fmla="*/ 293 h 3802"/>
                <a:gd name="T118" fmla="*/ 774 w 1936"/>
                <a:gd name="T119" fmla="*/ 204 h 3802"/>
                <a:gd name="T120" fmla="*/ 950 w 1936"/>
                <a:gd name="T121" fmla="*/ 0 h 3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6" h="3802">
                  <a:moveTo>
                    <a:pt x="115" y="885"/>
                  </a:moveTo>
                  <a:lnTo>
                    <a:pt x="115" y="1843"/>
                  </a:lnTo>
                  <a:lnTo>
                    <a:pt x="940" y="1843"/>
                  </a:lnTo>
                  <a:lnTo>
                    <a:pt x="940" y="1811"/>
                  </a:lnTo>
                  <a:lnTo>
                    <a:pt x="938" y="1781"/>
                  </a:lnTo>
                  <a:lnTo>
                    <a:pt x="911" y="1775"/>
                  </a:lnTo>
                  <a:lnTo>
                    <a:pt x="887" y="1764"/>
                  </a:lnTo>
                  <a:lnTo>
                    <a:pt x="868" y="1749"/>
                  </a:lnTo>
                  <a:lnTo>
                    <a:pt x="853" y="1732"/>
                  </a:lnTo>
                  <a:lnTo>
                    <a:pt x="843" y="1714"/>
                  </a:lnTo>
                  <a:lnTo>
                    <a:pt x="839" y="1693"/>
                  </a:lnTo>
                  <a:lnTo>
                    <a:pt x="842" y="1673"/>
                  </a:lnTo>
                  <a:lnTo>
                    <a:pt x="850" y="1656"/>
                  </a:lnTo>
                  <a:lnTo>
                    <a:pt x="864" y="1641"/>
                  </a:lnTo>
                  <a:lnTo>
                    <a:pt x="881" y="1627"/>
                  </a:lnTo>
                  <a:lnTo>
                    <a:pt x="902" y="1616"/>
                  </a:lnTo>
                  <a:lnTo>
                    <a:pt x="926" y="1608"/>
                  </a:lnTo>
                  <a:lnTo>
                    <a:pt x="918" y="1554"/>
                  </a:lnTo>
                  <a:lnTo>
                    <a:pt x="908" y="1508"/>
                  </a:lnTo>
                  <a:lnTo>
                    <a:pt x="898" y="1469"/>
                  </a:lnTo>
                  <a:lnTo>
                    <a:pt x="886" y="1436"/>
                  </a:lnTo>
                  <a:lnTo>
                    <a:pt x="875" y="1409"/>
                  </a:lnTo>
                  <a:lnTo>
                    <a:pt x="863" y="1387"/>
                  </a:lnTo>
                  <a:lnTo>
                    <a:pt x="852" y="1370"/>
                  </a:lnTo>
                  <a:lnTo>
                    <a:pt x="839" y="1358"/>
                  </a:lnTo>
                  <a:lnTo>
                    <a:pt x="830" y="1348"/>
                  </a:lnTo>
                  <a:lnTo>
                    <a:pt x="815" y="1340"/>
                  </a:lnTo>
                  <a:lnTo>
                    <a:pt x="802" y="1337"/>
                  </a:lnTo>
                  <a:lnTo>
                    <a:pt x="808" y="1355"/>
                  </a:lnTo>
                  <a:lnTo>
                    <a:pt x="816" y="1371"/>
                  </a:lnTo>
                  <a:lnTo>
                    <a:pt x="827" y="1388"/>
                  </a:lnTo>
                  <a:lnTo>
                    <a:pt x="832" y="1405"/>
                  </a:lnTo>
                  <a:lnTo>
                    <a:pt x="832" y="1421"/>
                  </a:lnTo>
                  <a:lnTo>
                    <a:pt x="828" y="1437"/>
                  </a:lnTo>
                  <a:lnTo>
                    <a:pt x="824" y="1450"/>
                  </a:lnTo>
                  <a:lnTo>
                    <a:pt x="816" y="1463"/>
                  </a:lnTo>
                  <a:lnTo>
                    <a:pt x="810" y="1471"/>
                  </a:lnTo>
                  <a:lnTo>
                    <a:pt x="807" y="1477"/>
                  </a:lnTo>
                  <a:lnTo>
                    <a:pt x="804" y="1480"/>
                  </a:lnTo>
                  <a:lnTo>
                    <a:pt x="777" y="1502"/>
                  </a:lnTo>
                  <a:lnTo>
                    <a:pt x="752" y="1516"/>
                  </a:lnTo>
                  <a:lnTo>
                    <a:pt x="726" y="1525"/>
                  </a:lnTo>
                  <a:lnTo>
                    <a:pt x="703" y="1528"/>
                  </a:lnTo>
                  <a:lnTo>
                    <a:pt x="680" y="1528"/>
                  </a:lnTo>
                  <a:lnTo>
                    <a:pt x="659" y="1524"/>
                  </a:lnTo>
                  <a:lnTo>
                    <a:pt x="639" y="1516"/>
                  </a:lnTo>
                  <a:lnTo>
                    <a:pt x="622" y="1506"/>
                  </a:lnTo>
                  <a:lnTo>
                    <a:pt x="608" y="1494"/>
                  </a:lnTo>
                  <a:lnTo>
                    <a:pt x="594" y="1483"/>
                  </a:lnTo>
                  <a:lnTo>
                    <a:pt x="583" y="1471"/>
                  </a:lnTo>
                  <a:lnTo>
                    <a:pt x="564" y="1439"/>
                  </a:lnTo>
                  <a:lnTo>
                    <a:pt x="550" y="1407"/>
                  </a:lnTo>
                  <a:lnTo>
                    <a:pt x="543" y="1374"/>
                  </a:lnTo>
                  <a:lnTo>
                    <a:pt x="542" y="1340"/>
                  </a:lnTo>
                  <a:lnTo>
                    <a:pt x="544" y="1305"/>
                  </a:lnTo>
                  <a:lnTo>
                    <a:pt x="552" y="1271"/>
                  </a:lnTo>
                  <a:lnTo>
                    <a:pt x="562" y="1238"/>
                  </a:lnTo>
                  <a:lnTo>
                    <a:pt x="577" y="1208"/>
                  </a:lnTo>
                  <a:lnTo>
                    <a:pt x="593" y="1179"/>
                  </a:lnTo>
                  <a:lnTo>
                    <a:pt x="610" y="1152"/>
                  </a:lnTo>
                  <a:lnTo>
                    <a:pt x="628" y="1129"/>
                  </a:lnTo>
                  <a:lnTo>
                    <a:pt x="647" y="1108"/>
                  </a:lnTo>
                  <a:lnTo>
                    <a:pt x="664" y="1092"/>
                  </a:lnTo>
                  <a:lnTo>
                    <a:pt x="691" y="1074"/>
                  </a:lnTo>
                  <a:lnTo>
                    <a:pt x="714" y="1062"/>
                  </a:lnTo>
                  <a:lnTo>
                    <a:pt x="737" y="1056"/>
                  </a:lnTo>
                  <a:lnTo>
                    <a:pt x="758" y="1056"/>
                  </a:lnTo>
                  <a:lnTo>
                    <a:pt x="776" y="1059"/>
                  </a:lnTo>
                  <a:lnTo>
                    <a:pt x="793" y="1067"/>
                  </a:lnTo>
                  <a:lnTo>
                    <a:pt x="809" y="1075"/>
                  </a:lnTo>
                  <a:lnTo>
                    <a:pt x="822" y="1086"/>
                  </a:lnTo>
                  <a:lnTo>
                    <a:pt x="833" y="1098"/>
                  </a:lnTo>
                  <a:lnTo>
                    <a:pt x="843" y="1109"/>
                  </a:lnTo>
                  <a:lnTo>
                    <a:pt x="855" y="1129"/>
                  </a:lnTo>
                  <a:lnTo>
                    <a:pt x="863" y="1151"/>
                  </a:lnTo>
                  <a:lnTo>
                    <a:pt x="864" y="1174"/>
                  </a:lnTo>
                  <a:lnTo>
                    <a:pt x="863" y="1195"/>
                  </a:lnTo>
                  <a:lnTo>
                    <a:pt x="857" y="1215"/>
                  </a:lnTo>
                  <a:lnTo>
                    <a:pt x="849" y="1232"/>
                  </a:lnTo>
                  <a:lnTo>
                    <a:pt x="841" y="1246"/>
                  </a:lnTo>
                  <a:lnTo>
                    <a:pt x="828" y="1262"/>
                  </a:lnTo>
                  <a:lnTo>
                    <a:pt x="819" y="1277"/>
                  </a:lnTo>
                  <a:lnTo>
                    <a:pt x="811" y="1291"/>
                  </a:lnTo>
                  <a:lnTo>
                    <a:pt x="825" y="1294"/>
                  </a:lnTo>
                  <a:lnTo>
                    <a:pt x="839" y="1301"/>
                  </a:lnTo>
                  <a:lnTo>
                    <a:pt x="854" y="1309"/>
                  </a:lnTo>
                  <a:lnTo>
                    <a:pt x="877" y="1330"/>
                  </a:lnTo>
                  <a:lnTo>
                    <a:pt x="897" y="1355"/>
                  </a:lnTo>
                  <a:lnTo>
                    <a:pt x="916" y="1387"/>
                  </a:lnTo>
                  <a:lnTo>
                    <a:pt x="932" y="1425"/>
                  </a:lnTo>
                  <a:lnTo>
                    <a:pt x="946" y="1469"/>
                  </a:lnTo>
                  <a:lnTo>
                    <a:pt x="958" y="1520"/>
                  </a:lnTo>
                  <a:lnTo>
                    <a:pt x="968" y="1576"/>
                  </a:lnTo>
                  <a:lnTo>
                    <a:pt x="977" y="1520"/>
                  </a:lnTo>
                  <a:lnTo>
                    <a:pt x="990" y="1469"/>
                  </a:lnTo>
                  <a:lnTo>
                    <a:pt x="1004" y="1425"/>
                  </a:lnTo>
                  <a:lnTo>
                    <a:pt x="1020" y="1387"/>
                  </a:lnTo>
                  <a:lnTo>
                    <a:pt x="1038" y="1355"/>
                  </a:lnTo>
                  <a:lnTo>
                    <a:pt x="1059" y="1330"/>
                  </a:lnTo>
                  <a:lnTo>
                    <a:pt x="1082" y="1309"/>
                  </a:lnTo>
                  <a:lnTo>
                    <a:pt x="1097" y="1301"/>
                  </a:lnTo>
                  <a:lnTo>
                    <a:pt x="1112" y="1294"/>
                  </a:lnTo>
                  <a:lnTo>
                    <a:pt x="1125" y="1291"/>
                  </a:lnTo>
                  <a:lnTo>
                    <a:pt x="1113" y="1269"/>
                  </a:lnTo>
                  <a:lnTo>
                    <a:pt x="1096" y="1246"/>
                  </a:lnTo>
                  <a:lnTo>
                    <a:pt x="1087" y="1232"/>
                  </a:lnTo>
                  <a:lnTo>
                    <a:pt x="1080" y="1215"/>
                  </a:lnTo>
                  <a:lnTo>
                    <a:pt x="1074" y="1195"/>
                  </a:lnTo>
                  <a:lnTo>
                    <a:pt x="1072" y="1174"/>
                  </a:lnTo>
                  <a:lnTo>
                    <a:pt x="1074" y="1151"/>
                  </a:lnTo>
                  <a:lnTo>
                    <a:pt x="1081" y="1129"/>
                  </a:lnTo>
                  <a:lnTo>
                    <a:pt x="1093" y="1109"/>
                  </a:lnTo>
                  <a:lnTo>
                    <a:pt x="1103" y="1098"/>
                  </a:lnTo>
                  <a:lnTo>
                    <a:pt x="1114" y="1086"/>
                  </a:lnTo>
                  <a:lnTo>
                    <a:pt x="1127" y="1075"/>
                  </a:lnTo>
                  <a:lnTo>
                    <a:pt x="1143" y="1067"/>
                  </a:lnTo>
                  <a:lnTo>
                    <a:pt x="1160" y="1059"/>
                  </a:lnTo>
                  <a:lnTo>
                    <a:pt x="1179" y="1056"/>
                  </a:lnTo>
                  <a:lnTo>
                    <a:pt x="1199" y="1056"/>
                  </a:lnTo>
                  <a:lnTo>
                    <a:pt x="1221" y="1062"/>
                  </a:lnTo>
                  <a:lnTo>
                    <a:pt x="1246" y="1074"/>
                  </a:lnTo>
                  <a:lnTo>
                    <a:pt x="1273" y="1092"/>
                  </a:lnTo>
                  <a:lnTo>
                    <a:pt x="1290" y="1108"/>
                  </a:lnTo>
                  <a:lnTo>
                    <a:pt x="1308" y="1129"/>
                  </a:lnTo>
                  <a:lnTo>
                    <a:pt x="1326" y="1152"/>
                  </a:lnTo>
                  <a:lnTo>
                    <a:pt x="1343" y="1179"/>
                  </a:lnTo>
                  <a:lnTo>
                    <a:pt x="1359" y="1208"/>
                  </a:lnTo>
                  <a:lnTo>
                    <a:pt x="1373" y="1240"/>
                  </a:lnTo>
                  <a:lnTo>
                    <a:pt x="1384" y="1271"/>
                  </a:lnTo>
                  <a:lnTo>
                    <a:pt x="1391" y="1305"/>
                  </a:lnTo>
                  <a:lnTo>
                    <a:pt x="1395" y="1340"/>
                  </a:lnTo>
                  <a:lnTo>
                    <a:pt x="1393" y="1374"/>
                  </a:lnTo>
                  <a:lnTo>
                    <a:pt x="1386" y="1407"/>
                  </a:lnTo>
                  <a:lnTo>
                    <a:pt x="1373" y="1439"/>
                  </a:lnTo>
                  <a:lnTo>
                    <a:pt x="1352" y="1471"/>
                  </a:lnTo>
                  <a:lnTo>
                    <a:pt x="1342" y="1483"/>
                  </a:lnTo>
                  <a:lnTo>
                    <a:pt x="1329" y="1494"/>
                  </a:lnTo>
                  <a:lnTo>
                    <a:pt x="1314" y="1506"/>
                  </a:lnTo>
                  <a:lnTo>
                    <a:pt x="1297" y="1516"/>
                  </a:lnTo>
                  <a:lnTo>
                    <a:pt x="1277" y="1524"/>
                  </a:lnTo>
                  <a:lnTo>
                    <a:pt x="1257" y="1528"/>
                  </a:lnTo>
                  <a:lnTo>
                    <a:pt x="1235" y="1528"/>
                  </a:lnTo>
                  <a:lnTo>
                    <a:pt x="1210" y="1525"/>
                  </a:lnTo>
                  <a:lnTo>
                    <a:pt x="1185" y="1516"/>
                  </a:lnTo>
                  <a:lnTo>
                    <a:pt x="1159" y="1502"/>
                  </a:lnTo>
                  <a:lnTo>
                    <a:pt x="1132" y="1480"/>
                  </a:lnTo>
                  <a:lnTo>
                    <a:pt x="1130" y="1477"/>
                  </a:lnTo>
                  <a:lnTo>
                    <a:pt x="1125" y="1471"/>
                  </a:lnTo>
                  <a:lnTo>
                    <a:pt x="1120" y="1463"/>
                  </a:lnTo>
                  <a:lnTo>
                    <a:pt x="1113" y="1450"/>
                  </a:lnTo>
                  <a:lnTo>
                    <a:pt x="1108" y="1437"/>
                  </a:lnTo>
                  <a:lnTo>
                    <a:pt x="1104" y="1421"/>
                  </a:lnTo>
                  <a:lnTo>
                    <a:pt x="1104" y="1405"/>
                  </a:lnTo>
                  <a:lnTo>
                    <a:pt x="1109" y="1388"/>
                  </a:lnTo>
                  <a:lnTo>
                    <a:pt x="1119" y="1371"/>
                  </a:lnTo>
                  <a:lnTo>
                    <a:pt x="1129" y="1355"/>
                  </a:lnTo>
                  <a:lnTo>
                    <a:pt x="1135" y="1337"/>
                  </a:lnTo>
                  <a:lnTo>
                    <a:pt x="1107" y="1348"/>
                  </a:lnTo>
                  <a:lnTo>
                    <a:pt x="1097" y="1358"/>
                  </a:lnTo>
                  <a:lnTo>
                    <a:pt x="1085" y="1370"/>
                  </a:lnTo>
                  <a:lnTo>
                    <a:pt x="1074" y="1387"/>
                  </a:lnTo>
                  <a:lnTo>
                    <a:pt x="1062" y="1409"/>
                  </a:lnTo>
                  <a:lnTo>
                    <a:pt x="1049" y="1436"/>
                  </a:lnTo>
                  <a:lnTo>
                    <a:pt x="1038" y="1469"/>
                  </a:lnTo>
                  <a:lnTo>
                    <a:pt x="1029" y="1508"/>
                  </a:lnTo>
                  <a:lnTo>
                    <a:pt x="1019" y="1554"/>
                  </a:lnTo>
                  <a:lnTo>
                    <a:pt x="1010" y="1608"/>
                  </a:lnTo>
                  <a:lnTo>
                    <a:pt x="1035" y="1616"/>
                  </a:lnTo>
                  <a:lnTo>
                    <a:pt x="1055" y="1627"/>
                  </a:lnTo>
                  <a:lnTo>
                    <a:pt x="1072" y="1641"/>
                  </a:lnTo>
                  <a:lnTo>
                    <a:pt x="1086" y="1656"/>
                  </a:lnTo>
                  <a:lnTo>
                    <a:pt x="1094" y="1673"/>
                  </a:lnTo>
                  <a:lnTo>
                    <a:pt x="1097" y="1693"/>
                  </a:lnTo>
                  <a:lnTo>
                    <a:pt x="1093" y="1714"/>
                  </a:lnTo>
                  <a:lnTo>
                    <a:pt x="1083" y="1732"/>
                  </a:lnTo>
                  <a:lnTo>
                    <a:pt x="1069" y="1749"/>
                  </a:lnTo>
                  <a:lnTo>
                    <a:pt x="1048" y="1764"/>
                  </a:lnTo>
                  <a:lnTo>
                    <a:pt x="1025" y="1775"/>
                  </a:lnTo>
                  <a:lnTo>
                    <a:pt x="998" y="1781"/>
                  </a:lnTo>
                  <a:lnTo>
                    <a:pt x="997" y="1843"/>
                  </a:lnTo>
                  <a:lnTo>
                    <a:pt x="1822" y="1843"/>
                  </a:lnTo>
                  <a:lnTo>
                    <a:pt x="1822" y="885"/>
                  </a:lnTo>
                  <a:lnTo>
                    <a:pt x="115" y="885"/>
                  </a:lnTo>
                  <a:close/>
                  <a:moveTo>
                    <a:pt x="953" y="0"/>
                  </a:moveTo>
                  <a:lnTo>
                    <a:pt x="983" y="0"/>
                  </a:lnTo>
                  <a:lnTo>
                    <a:pt x="986" y="0"/>
                  </a:lnTo>
                  <a:lnTo>
                    <a:pt x="992" y="2"/>
                  </a:lnTo>
                  <a:lnTo>
                    <a:pt x="1001" y="3"/>
                  </a:lnTo>
                  <a:lnTo>
                    <a:pt x="1011" y="5"/>
                  </a:lnTo>
                  <a:lnTo>
                    <a:pt x="1026" y="9"/>
                  </a:lnTo>
                  <a:lnTo>
                    <a:pt x="1041" y="14"/>
                  </a:lnTo>
                  <a:lnTo>
                    <a:pt x="1057" y="21"/>
                  </a:lnTo>
                  <a:lnTo>
                    <a:pt x="1074" y="30"/>
                  </a:lnTo>
                  <a:lnTo>
                    <a:pt x="1091" y="42"/>
                  </a:lnTo>
                  <a:lnTo>
                    <a:pt x="1107" y="55"/>
                  </a:lnTo>
                  <a:lnTo>
                    <a:pt x="1121" y="71"/>
                  </a:lnTo>
                  <a:lnTo>
                    <a:pt x="1135" y="91"/>
                  </a:lnTo>
                  <a:lnTo>
                    <a:pt x="1147" y="114"/>
                  </a:lnTo>
                  <a:lnTo>
                    <a:pt x="1155" y="139"/>
                  </a:lnTo>
                  <a:lnTo>
                    <a:pt x="1160" y="170"/>
                  </a:lnTo>
                  <a:lnTo>
                    <a:pt x="1162" y="204"/>
                  </a:lnTo>
                  <a:lnTo>
                    <a:pt x="1159" y="242"/>
                  </a:lnTo>
                  <a:lnTo>
                    <a:pt x="1159" y="243"/>
                  </a:lnTo>
                  <a:lnTo>
                    <a:pt x="1159" y="244"/>
                  </a:lnTo>
                  <a:lnTo>
                    <a:pt x="1159" y="245"/>
                  </a:lnTo>
                  <a:lnTo>
                    <a:pt x="1159" y="246"/>
                  </a:lnTo>
                  <a:lnTo>
                    <a:pt x="1159" y="249"/>
                  </a:lnTo>
                  <a:lnTo>
                    <a:pt x="1160" y="251"/>
                  </a:lnTo>
                  <a:lnTo>
                    <a:pt x="1163" y="253"/>
                  </a:lnTo>
                  <a:lnTo>
                    <a:pt x="1165" y="254"/>
                  </a:lnTo>
                  <a:lnTo>
                    <a:pt x="1168" y="255"/>
                  </a:lnTo>
                  <a:lnTo>
                    <a:pt x="1173" y="255"/>
                  </a:lnTo>
                  <a:lnTo>
                    <a:pt x="1181" y="259"/>
                  </a:lnTo>
                  <a:lnTo>
                    <a:pt x="1186" y="266"/>
                  </a:lnTo>
                  <a:lnTo>
                    <a:pt x="1187" y="278"/>
                  </a:lnTo>
                  <a:lnTo>
                    <a:pt x="1185" y="293"/>
                  </a:lnTo>
                  <a:lnTo>
                    <a:pt x="1179" y="309"/>
                  </a:lnTo>
                  <a:lnTo>
                    <a:pt x="1166" y="326"/>
                  </a:lnTo>
                  <a:lnTo>
                    <a:pt x="1151" y="340"/>
                  </a:lnTo>
                  <a:lnTo>
                    <a:pt x="1149" y="344"/>
                  </a:lnTo>
                  <a:lnTo>
                    <a:pt x="1148" y="352"/>
                  </a:lnTo>
                  <a:lnTo>
                    <a:pt x="1144" y="366"/>
                  </a:lnTo>
                  <a:lnTo>
                    <a:pt x="1138" y="381"/>
                  </a:lnTo>
                  <a:lnTo>
                    <a:pt x="1132" y="396"/>
                  </a:lnTo>
                  <a:lnTo>
                    <a:pt x="1123" y="411"/>
                  </a:lnTo>
                  <a:lnTo>
                    <a:pt x="1113" y="422"/>
                  </a:lnTo>
                  <a:lnTo>
                    <a:pt x="1112" y="426"/>
                  </a:lnTo>
                  <a:lnTo>
                    <a:pt x="1110" y="434"/>
                  </a:lnTo>
                  <a:lnTo>
                    <a:pt x="1109" y="448"/>
                  </a:lnTo>
                  <a:lnTo>
                    <a:pt x="1108" y="465"/>
                  </a:lnTo>
                  <a:lnTo>
                    <a:pt x="1107" y="483"/>
                  </a:lnTo>
                  <a:lnTo>
                    <a:pt x="1108" y="504"/>
                  </a:lnTo>
                  <a:lnTo>
                    <a:pt x="1112" y="524"/>
                  </a:lnTo>
                  <a:lnTo>
                    <a:pt x="1118" y="544"/>
                  </a:lnTo>
                  <a:lnTo>
                    <a:pt x="1126" y="561"/>
                  </a:lnTo>
                  <a:lnTo>
                    <a:pt x="1127" y="562"/>
                  </a:lnTo>
                  <a:lnTo>
                    <a:pt x="1130" y="566"/>
                  </a:lnTo>
                  <a:lnTo>
                    <a:pt x="1135" y="572"/>
                  </a:lnTo>
                  <a:lnTo>
                    <a:pt x="1144" y="580"/>
                  </a:lnTo>
                  <a:lnTo>
                    <a:pt x="1157" y="589"/>
                  </a:lnTo>
                  <a:lnTo>
                    <a:pt x="1174" y="599"/>
                  </a:lnTo>
                  <a:lnTo>
                    <a:pt x="1197" y="608"/>
                  </a:lnTo>
                  <a:lnTo>
                    <a:pt x="1225" y="617"/>
                  </a:lnTo>
                  <a:lnTo>
                    <a:pt x="1260" y="627"/>
                  </a:lnTo>
                  <a:lnTo>
                    <a:pt x="1303" y="634"/>
                  </a:lnTo>
                  <a:lnTo>
                    <a:pt x="1306" y="634"/>
                  </a:lnTo>
                  <a:lnTo>
                    <a:pt x="1313" y="635"/>
                  </a:lnTo>
                  <a:lnTo>
                    <a:pt x="1323" y="636"/>
                  </a:lnTo>
                  <a:lnTo>
                    <a:pt x="1335" y="640"/>
                  </a:lnTo>
                  <a:lnTo>
                    <a:pt x="1349" y="645"/>
                  </a:lnTo>
                  <a:lnTo>
                    <a:pt x="1367" y="652"/>
                  </a:lnTo>
                  <a:lnTo>
                    <a:pt x="1384" y="662"/>
                  </a:lnTo>
                  <a:lnTo>
                    <a:pt x="1401" y="675"/>
                  </a:lnTo>
                  <a:lnTo>
                    <a:pt x="1419" y="692"/>
                  </a:lnTo>
                  <a:lnTo>
                    <a:pt x="1435" y="714"/>
                  </a:lnTo>
                  <a:lnTo>
                    <a:pt x="1450" y="740"/>
                  </a:lnTo>
                  <a:lnTo>
                    <a:pt x="1462" y="770"/>
                  </a:lnTo>
                  <a:lnTo>
                    <a:pt x="1879" y="770"/>
                  </a:lnTo>
                  <a:lnTo>
                    <a:pt x="1897" y="773"/>
                  </a:lnTo>
                  <a:lnTo>
                    <a:pt x="1913" y="781"/>
                  </a:lnTo>
                  <a:lnTo>
                    <a:pt x="1925" y="794"/>
                  </a:lnTo>
                  <a:lnTo>
                    <a:pt x="1934" y="809"/>
                  </a:lnTo>
                  <a:lnTo>
                    <a:pt x="1936" y="828"/>
                  </a:lnTo>
                  <a:lnTo>
                    <a:pt x="1936" y="1900"/>
                  </a:lnTo>
                  <a:lnTo>
                    <a:pt x="1934" y="1918"/>
                  </a:lnTo>
                  <a:lnTo>
                    <a:pt x="1925" y="1934"/>
                  </a:lnTo>
                  <a:lnTo>
                    <a:pt x="1913" y="1946"/>
                  </a:lnTo>
                  <a:lnTo>
                    <a:pt x="1897" y="1955"/>
                  </a:lnTo>
                  <a:lnTo>
                    <a:pt x="1879" y="1959"/>
                  </a:lnTo>
                  <a:lnTo>
                    <a:pt x="1730" y="1959"/>
                  </a:lnTo>
                  <a:lnTo>
                    <a:pt x="1741" y="1977"/>
                  </a:lnTo>
                  <a:lnTo>
                    <a:pt x="1751" y="1995"/>
                  </a:lnTo>
                  <a:lnTo>
                    <a:pt x="1759" y="2012"/>
                  </a:lnTo>
                  <a:lnTo>
                    <a:pt x="1764" y="2028"/>
                  </a:lnTo>
                  <a:lnTo>
                    <a:pt x="1768" y="2043"/>
                  </a:lnTo>
                  <a:lnTo>
                    <a:pt x="1768" y="2054"/>
                  </a:lnTo>
                  <a:lnTo>
                    <a:pt x="1766" y="2062"/>
                  </a:lnTo>
                  <a:lnTo>
                    <a:pt x="1758" y="2067"/>
                  </a:lnTo>
                  <a:lnTo>
                    <a:pt x="1756" y="2067"/>
                  </a:lnTo>
                  <a:lnTo>
                    <a:pt x="1752" y="2067"/>
                  </a:lnTo>
                  <a:lnTo>
                    <a:pt x="1746" y="2065"/>
                  </a:lnTo>
                  <a:lnTo>
                    <a:pt x="1737" y="2058"/>
                  </a:lnTo>
                  <a:lnTo>
                    <a:pt x="1726" y="2050"/>
                  </a:lnTo>
                  <a:lnTo>
                    <a:pt x="1714" y="2035"/>
                  </a:lnTo>
                  <a:lnTo>
                    <a:pt x="1701" y="2016"/>
                  </a:lnTo>
                  <a:lnTo>
                    <a:pt x="1686" y="1989"/>
                  </a:lnTo>
                  <a:lnTo>
                    <a:pt x="1686" y="1990"/>
                  </a:lnTo>
                  <a:lnTo>
                    <a:pt x="1686" y="1995"/>
                  </a:lnTo>
                  <a:lnTo>
                    <a:pt x="1687" y="2004"/>
                  </a:lnTo>
                  <a:lnTo>
                    <a:pt x="1690" y="2016"/>
                  </a:lnTo>
                  <a:lnTo>
                    <a:pt x="1695" y="2033"/>
                  </a:lnTo>
                  <a:lnTo>
                    <a:pt x="1700" y="2054"/>
                  </a:lnTo>
                  <a:lnTo>
                    <a:pt x="1708" y="2080"/>
                  </a:lnTo>
                  <a:lnTo>
                    <a:pt x="1719" y="2111"/>
                  </a:lnTo>
                  <a:lnTo>
                    <a:pt x="1722" y="2117"/>
                  </a:lnTo>
                  <a:lnTo>
                    <a:pt x="1724" y="2127"/>
                  </a:lnTo>
                  <a:lnTo>
                    <a:pt x="1728" y="2136"/>
                  </a:lnTo>
                  <a:lnTo>
                    <a:pt x="1730" y="2149"/>
                  </a:lnTo>
                  <a:lnTo>
                    <a:pt x="1733" y="2160"/>
                  </a:lnTo>
                  <a:lnTo>
                    <a:pt x="1734" y="2171"/>
                  </a:lnTo>
                  <a:lnTo>
                    <a:pt x="1733" y="2180"/>
                  </a:lnTo>
                  <a:lnTo>
                    <a:pt x="1731" y="2186"/>
                  </a:lnTo>
                  <a:lnTo>
                    <a:pt x="1726" y="2190"/>
                  </a:lnTo>
                  <a:lnTo>
                    <a:pt x="1719" y="2189"/>
                  </a:lnTo>
                  <a:lnTo>
                    <a:pt x="1708" y="2184"/>
                  </a:lnTo>
                  <a:lnTo>
                    <a:pt x="1708" y="2183"/>
                  </a:lnTo>
                  <a:lnTo>
                    <a:pt x="1705" y="2180"/>
                  </a:lnTo>
                  <a:lnTo>
                    <a:pt x="1701" y="2174"/>
                  </a:lnTo>
                  <a:lnTo>
                    <a:pt x="1695" y="2166"/>
                  </a:lnTo>
                  <a:lnTo>
                    <a:pt x="1687" y="2152"/>
                  </a:lnTo>
                  <a:lnTo>
                    <a:pt x="1680" y="2134"/>
                  </a:lnTo>
                  <a:lnTo>
                    <a:pt x="1670" y="2111"/>
                  </a:lnTo>
                  <a:lnTo>
                    <a:pt x="1661" y="2080"/>
                  </a:lnTo>
                  <a:lnTo>
                    <a:pt x="1662" y="2084"/>
                  </a:lnTo>
                  <a:lnTo>
                    <a:pt x="1662" y="2094"/>
                  </a:lnTo>
                  <a:lnTo>
                    <a:pt x="1663" y="2108"/>
                  </a:lnTo>
                  <a:lnTo>
                    <a:pt x="1664" y="2125"/>
                  </a:lnTo>
                  <a:lnTo>
                    <a:pt x="1665" y="2146"/>
                  </a:lnTo>
                  <a:lnTo>
                    <a:pt x="1667" y="2167"/>
                  </a:lnTo>
                  <a:lnTo>
                    <a:pt x="1667" y="2186"/>
                  </a:lnTo>
                  <a:lnTo>
                    <a:pt x="1667" y="2206"/>
                  </a:lnTo>
                  <a:lnTo>
                    <a:pt x="1665" y="2221"/>
                  </a:lnTo>
                  <a:lnTo>
                    <a:pt x="1663" y="2233"/>
                  </a:lnTo>
                  <a:lnTo>
                    <a:pt x="1659" y="2238"/>
                  </a:lnTo>
                  <a:lnTo>
                    <a:pt x="1652" y="2239"/>
                  </a:lnTo>
                  <a:lnTo>
                    <a:pt x="1646" y="2236"/>
                  </a:lnTo>
                  <a:lnTo>
                    <a:pt x="1640" y="2229"/>
                  </a:lnTo>
                  <a:lnTo>
                    <a:pt x="1635" y="2216"/>
                  </a:lnTo>
                  <a:lnTo>
                    <a:pt x="1630" y="2195"/>
                  </a:lnTo>
                  <a:lnTo>
                    <a:pt x="1625" y="2167"/>
                  </a:lnTo>
                  <a:lnTo>
                    <a:pt x="1622" y="2132"/>
                  </a:lnTo>
                  <a:lnTo>
                    <a:pt x="1618" y="2088"/>
                  </a:lnTo>
                  <a:lnTo>
                    <a:pt x="1618" y="2086"/>
                  </a:lnTo>
                  <a:lnTo>
                    <a:pt x="1617" y="2085"/>
                  </a:lnTo>
                  <a:lnTo>
                    <a:pt x="1617" y="2083"/>
                  </a:lnTo>
                  <a:lnTo>
                    <a:pt x="1615" y="2083"/>
                  </a:lnTo>
                  <a:lnTo>
                    <a:pt x="1614" y="2083"/>
                  </a:lnTo>
                  <a:lnTo>
                    <a:pt x="1613" y="2086"/>
                  </a:lnTo>
                  <a:lnTo>
                    <a:pt x="1611" y="2093"/>
                  </a:lnTo>
                  <a:lnTo>
                    <a:pt x="1609" y="2104"/>
                  </a:lnTo>
                  <a:lnTo>
                    <a:pt x="1608" y="2119"/>
                  </a:lnTo>
                  <a:lnTo>
                    <a:pt x="1607" y="2141"/>
                  </a:lnTo>
                  <a:lnTo>
                    <a:pt x="1604" y="2169"/>
                  </a:lnTo>
                  <a:lnTo>
                    <a:pt x="1603" y="2206"/>
                  </a:lnTo>
                  <a:lnTo>
                    <a:pt x="1603" y="2211"/>
                  </a:lnTo>
                  <a:lnTo>
                    <a:pt x="1601" y="2217"/>
                  </a:lnTo>
                  <a:lnTo>
                    <a:pt x="1598" y="2224"/>
                  </a:lnTo>
                  <a:lnTo>
                    <a:pt x="1595" y="2230"/>
                  </a:lnTo>
                  <a:lnTo>
                    <a:pt x="1591" y="2234"/>
                  </a:lnTo>
                  <a:lnTo>
                    <a:pt x="1586" y="2234"/>
                  </a:lnTo>
                  <a:lnTo>
                    <a:pt x="1580" y="2230"/>
                  </a:lnTo>
                  <a:lnTo>
                    <a:pt x="1574" y="2221"/>
                  </a:lnTo>
                  <a:lnTo>
                    <a:pt x="1569" y="2205"/>
                  </a:lnTo>
                  <a:lnTo>
                    <a:pt x="1567" y="2185"/>
                  </a:lnTo>
                  <a:lnTo>
                    <a:pt x="1565" y="2163"/>
                  </a:lnTo>
                  <a:lnTo>
                    <a:pt x="1564" y="2140"/>
                  </a:lnTo>
                  <a:lnTo>
                    <a:pt x="1565" y="2119"/>
                  </a:lnTo>
                  <a:lnTo>
                    <a:pt x="1565" y="2100"/>
                  </a:lnTo>
                  <a:lnTo>
                    <a:pt x="1567" y="2086"/>
                  </a:lnTo>
                  <a:lnTo>
                    <a:pt x="1565" y="2090"/>
                  </a:lnTo>
                  <a:lnTo>
                    <a:pt x="1564" y="2099"/>
                  </a:lnTo>
                  <a:lnTo>
                    <a:pt x="1561" y="2112"/>
                  </a:lnTo>
                  <a:lnTo>
                    <a:pt x="1557" y="2129"/>
                  </a:lnTo>
                  <a:lnTo>
                    <a:pt x="1552" y="2145"/>
                  </a:lnTo>
                  <a:lnTo>
                    <a:pt x="1547" y="2162"/>
                  </a:lnTo>
                  <a:lnTo>
                    <a:pt x="1542" y="2175"/>
                  </a:lnTo>
                  <a:lnTo>
                    <a:pt x="1536" y="2185"/>
                  </a:lnTo>
                  <a:lnTo>
                    <a:pt x="1531" y="2188"/>
                  </a:lnTo>
                  <a:lnTo>
                    <a:pt x="1530" y="2189"/>
                  </a:lnTo>
                  <a:lnTo>
                    <a:pt x="1529" y="2189"/>
                  </a:lnTo>
                  <a:lnTo>
                    <a:pt x="1528" y="2190"/>
                  </a:lnTo>
                  <a:lnTo>
                    <a:pt x="1525" y="2189"/>
                  </a:lnTo>
                  <a:lnTo>
                    <a:pt x="1523" y="2186"/>
                  </a:lnTo>
                  <a:lnTo>
                    <a:pt x="1520" y="2182"/>
                  </a:lnTo>
                  <a:lnTo>
                    <a:pt x="1519" y="2172"/>
                  </a:lnTo>
                  <a:lnTo>
                    <a:pt x="1518" y="2158"/>
                  </a:lnTo>
                  <a:lnTo>
                    <a:pt x="1517" y="2140"/>
                  </a:lnTo>
                  <a:lnTo>
                    <a:pt x="1517" y="2116"/>
                  </a:lnTo>
                  <a:lnTo>
                    <a:pt x="1519" y="2085"/>
                  </a:lnTo>
                  <a:lnTo>
                    <a:pt x="1519" y="2071"/>
                  </a:lnTo>
                  <a:lnTo>
                    <a:pt x="1517" y="2054"/>
                  </a:lnTo>
                  <a:lnTo>
                    <a:pt x="1515" y="2035"/>
                  </a:lnTo>
                  <a:lnTo>
                    <a:pt x="1513" y="2021"/>
                  </a:lnTo>
                  <a:lnTo>
                    <a:pt x="1512" y="2010"/>
                  </a:lnTo>
                  <a:lnTo>
                    <a:pt x="1511" y="1961"/>
                  </a:lnTo>
                  <a:lnTo>
                    <a:pt x="1511" y="1957"/>
                  </a:lnTo>
                  <a:lnTo>
                    <a:pt x="1364" y="1957"/>
                  </a:lnTo>
                  <a:lnTo>
                    <a:pt x="1367" y="1993"/>
                  </a:lnTo>
                  <a:lnTo>
                    <a:pt x="1367" y="2028"/>
                  </a:lnTo>
                  <a:lnTo>
                    <a:pt x="1364" y="2061"/>
                  </a:lnTo>
                  <a:lnTo>
                    <a:pt x="1359" y="2100"/>
                  </a:lnTo>
                  <a:lnTo>
                    <a:pt x="1354" y="2145"/>
                  </a:lnTo>
                  <a:lnTo>
                    <a:pt x="1348" y="2195"/>
                  </a:lnTo>
                  <a:lnTo>
                    <a:pt x="1342" y="2247"/>
                  </a:lnTo>
                  <a:lnTo>
                    <a:pt x="1335" y="2302"/>
                  </a:lnTo>
                  <a:lnTo>
                    <a:pt x="1328" y="2356"/>
                  </a:lnTo>
                  <a:lnTo>
                    <a:pt x="1320" y="2409"/>
                  </a:lnTo>
                  <a:lnTo>
                    <a:pt x="1312" y="2461"/>
                  </a:lnTo>
                  <a:lnTo>
                    <a:pt x="1303" y="2507"/>
                  </a:lnTo>
                  <a:lnTo>
                    <a:pt x="1295" y="2547"/>
                  </a:lnTo>
                  <a:lnTo>
                    <a:pt x="1286" y="2581"/>
                  </a:lnTo>
                  <a:lnTo>
                    <a:pt x="1282" y="2603"/>
                  </a:lnTo>
                  <a:lnTo>
                    <a:pt x="1279" y="2630"/>
                  </a:lnTo>
                  <a:lnTo>
                    <a:pt x="1276" y="2660"/>
                  </a:lnTo>
                  <a:lnTo>
                    <a:pt x="1276" y="2692"/>
                  </a:lnTo>
                  <a:lnTo>
                    <a:pt x="1275" y="2724"/>
                  </a:lnTo>
                  <a:lnTo>
                    <a:pt x="1274" y="2753"/>
                  </a:lnTo>
                  <a:lnTo>
                    <a:pt x="1273" y="2780"/>
                  </a:lnTo>
                  <a:lnTo>
                    <a:pt x="1270" y="2803"/>
                  </a:lnTo>
                  <a:lnTo>
                    <a:pt x="1266" y="2818"/>
                  </a:lnTo>
                  <a:lnTo>
                    <a:pt x="1264" y="2827"/>
                  </a:lnTo>
                  <a:lnTo>
                    <a:pt x="1264" y="2837"/>
                  </a:lnTo>
                  <a:lnTo>
                    <a:pt x="1266" y="2849"/>
                  </a:lnTo>
                  <a:lnTo>
                    <a:pt x="1270" y="2864"/>
                  </a:lnTo>
                  <a:lnTo>
                    <a:pt x="1276" y="2883"/>
                  </a:lnTo>
                  <a:lnTo>
                    <a:pt x="1285" y="2908"/>
                  </a:lnTo>
                  <a:lnTo>
                    <a:pt x="1291" y="2931"/>
                  </a:lnTo>
                  <a:lnTo>
                    <a:pt x="1297" y="2955"/>
                  </a:lnTo>
                  <a:lnTo>
                    <a:pt x="1301" y="2980"/>
                  </a:lnTo>
                  <a:lnTo>
                    <a:pt x="1302" y="3005"/>
                  </a:lnTo>
                  <a:lnTo>
                    <a:pt x="1302" y="3032"/>
                  </a:lnTo>
                  <a:lnTo>
                    <a:pt x="1301" y="3061"/>
                  </a:lnTo>
                  <a:lnTo>
                    <a:pt x="1296" y="3092"/>
                  </a:lnTo>
                  <a:lnTo>
                    <a:pt x="1290" y="3126"/>
                  </a:lnTo>
                  <a:lnTo>
                    <a:pt x="1282" y="3164"/>
                  </a:lnTo>
                  <a:lnTo>
                    <a:pt x="1271" y="3206"/>
                  </a:lnTo>
                  <a:lnTo>
                    <a:pt x="1259" y="3253"/>
                  </a:lnTo>
                  <a:lnTo>
                    <a:pt x="1243" y="3304"/>
                  </a:lnTo>
                  <a:lnTo>
                    <a:pt x="1225" y="3360"/>
                  </a:lnTo>
                  <a:lnTo>
                    <a:pt x="1204" y="3422"/>
                  </a:lnTo>
                  <a:lnTo>
                    <a:pt x="1203" y="3424"/>
                  </a:lnTo>
                  <a:lnTo>
                    <a:pt x="1201" y="3433"/>
                  </a:lnTo>
                  <a:lnTo>
                    <a:pt x="1196" y="3446"/>
                  </a:lnTo>
                  <a:lnTo>
                    <a:pt x="1192" y="3463"/>
                  </a:lnTo>
                  <a:lnTo>
                    <a:pt x="1187" y="3487"/>
                  </a:lnTo>
                  <a:lnTo>
                    <a:pt x="1185" y="3515"/>
                  </a:lnTo>
                  <a:lnTo>
                    <a:pt x="1182" y="3548"/>
                  </a:lnTo>
                  <a:lnTo>
                    <a:pt x="1184" y="3584"/>
                  </a:lnTo>
                  <a:lnTo>
                    <a:pt x="1187" y="3626"/>
                  </a:lnTo>
                  <a:lnTo>
                    <a:pt x="1188" y="3628"/>
                  </a:lnTo>
                  <a:lnTo>
                    <a:pt x="1192" y="3635"/>
                  </a:lnTo>
                  <a:lnTo>
                    <a:pt x="1197" y="3645"/>
                  </a:lnTo>
                  <a:lnTo>
                    <a:pt x="1202" y="3658"/>
                  </a:lnTo>
                  <a:lnTo>
                    <a:pt x="1208" y="3674"/>
                  </a:lnTo>
                  <a:lnTo>
                    <a:pt x="1214" y="3690"/>
                  </a:lnTo>
                  <a:lnTo>
                    <a:pt x="1220" y="3707"/>
                  </a:lnTo>
                  <a:lnTo>
                    <a:pt x="1224" y="3724"/>
                  </a:lnTo>
                  <a:lnTo>
                    <a:pt x="1227" y="3739"/>
                  </a:lnTo>
                  <a:lnTo>
                    <a:pt x="1227" y="3752"/>
                  </a:lnTo>
                  <a:lnTo>
                    <a:pt x="1226" y="3763"/>
                  </a:lnTo>
                  <a:lnTo>
                    <a:pt x="1221" y="3771"/>
                  </a:lnTo>
                  <a:lnTo>
                    <a:pt x="1213" y="3774"/>
                  </a:lnTo>
                  <a:lnTo>
                    <a:pt x="1213" y="3774"/>
                  </a:lnTo>
                  <a:lnTo>
                    <a:pt x="1213" y="3775"/>
                  </a:lnTo>
                  <a:lnTo>
                    <a:pt x="1212" y="3777"/>
                  </a:lnTo>
                  <a:lnTo>
                    <a:pt x="1210" y="3778"/>
                  </a:lnTo>
                  <a:lnTo>
                    <a:pt x="1208" y="3778"/>
                  </a:lnTo>
                  <a:lnTo>
                    <a:pt x="1205" y="3779"/>
                  </a:lnTo>
                  <a:lnTo>
                    <a:pt x="1203" y="3779"/>
                  </a:lnTo>
                  <a:lnTo>
                    <a:pt x="1199" y="3778"/>
                  </a:lnTo>
                  <a:lnTo>
                    <a:pt x="1195" y="3775"/>
                  </a:lnTo>
                  <a:lnTo>
                    <a:pt x="1192" y="3778"/>
                  </a:lnTo>
                  <a:lnTo>
                    <a:pt x="1187" y="3781"/>
                  </a:lnTo>
                  <a:lnTo>
                    <a:pt x="1179" y="3786"/>
                  </a:lnTo>
                  <a:lnTo>
                    <a:pt x="1168" y="3790"/>
                  </a:lnTo>
                  <a:lnTo>
                    <a:pt x="1155" y="3791"/>
                  </a:lnTo>
                  <a:lnTo>
                    <a:pt x="1143" y="3788"/>
                  </a:lnTo>
                  <a:lnTo>
                    <a:pt x="1141" y="3789"/>
                  </a:lnTo>
                  <a:lnTo>
                    <a:pt x="1136" y="3792"/>
                  </a:lnTo>
                  <a:lnTo>
                    <a:pt x="1129" y="3795"/>
                  </a:lnTo>
                  <a:lnTo>
                    <a:pt x="1119" y="3797"/>
                  </a:lnTo>
                  <a:lnTo>
                    <a:pt x="1108" y="3796"/>
                  </a:lnTo>
                  <a:lnTo>
                    <a:pt x="1098" y="3790"/>
                  </a:lnTo>
                  <a:lnTo>
                    <a:pt x="1096" y="3791"/>
                  </a:lnTo>
                  <a:lnTo>
                    <a:pt x="1092" y="3794"/>
                  </a:lnTo>
                  <a:lnTo>
                    <a:pt x="1086" y="3797"/>
                  </a:lnTo>
                  <a:lnTo>
                    <a:pt x="1079" y="3800"/>
                  </a:lnTo>
                  <a:lnTo>
                    <a:pt x="1068" y="3799"/>
                  </a:lnTo>
                  <a:lnTo>
                    <a:pt x="1057" y="3794"/>
                  </a:lnTo>
                  <a:lnTo>
                    <a:pt x="1054" y="3795"/>
                  </a:lnTo>
                  <a:lnTo>
                    <a:pt x="1048" y="3797"/>
                  </a:lnTo>
                  <a:lnTo>
                    <a:pt x="1038" y="3801"/>
                  </a:lnTo>
                  <a:lnTo>
                    <a:pt x="1027" y="3802"/>
                  </a:lnTo>
                  <a:lnTo>
                    <a:pt x="1016" y="3800"/>
                  </a:lnTo>
                  <a:lnTo>
                    <a:pt x="1005" y="3791"/>
                  </a:lnTo>
                  <a:lnTo>
                    <a:pt x="1005" y="3791"/>
                  </a:lnTo>
                  <a:lnTo>
                    <a:pt x="1003" y="3791"/>
                  </a:lnTo>
                  <a:lnTo>
                    <a:pt x="1002" y="3790"/>
                  </a:lnTo>
                  <a:lnTo>
                    <a:pt x="999" y="3789"/>
                  </a:lnTo>
                  <a:lnTo>
                    <a:pt x="998" y="3785"/>
                  </a:lnTo>
                  <a:lnTo>
                    <a:pt x="996" y="3780"/>
                  </a:lnTo>
                  <a:lnTo>
                    <a:pt x="996" y="3772"/>
                  </a:lnTo>
                  <a:lnTo>
                    <a:pt x="997" y="3761"/>
                  </a:lnTo>
                  <a:lnTo>
                    <a:pt x="999" y="3746"/>
                  </a:lnTo>
                  <a:lnTo>
                    <a:pt x="1003" y="3728"/>
                  </a:lnTo>
                  <a:lnTo>
                    <a:pt x="1010" y="3706"/>
                  </a:lnTo>
                  <a:lnTo>
                    <a:pt x="1019" y="3679"/>
                  </a:lnTo>
                  <a:lnTo>
                    <a:pt x="1031" y="3646"/>
                  </a:lnTo>
                  <a:lnTo>
                    <a:pt x="1032" y="3643"/>
                  </a:lnTo>
                  <a:lnTo>
                    <a:pt x="1033" y="3632"/>
                  </a:lnTo>
                  <a:lnTo>
                    <a:pt x="1036" y="3616"/>
                  </a:lnTo>
                  <a:lnTo>
                    <a:pt x="1040" y="3596"/>
                  </a:lnTo>
                  <a:lnTo>
                    <a:pt x="1043" y="3573"/>
                  </a:lnTo>
                  <a:lnTo>
                    <a:pt x="1047" y="3549"/>
                  </a:lnTo>
                  <a:lnTo>
                    <a:pt x="1051" y="3524"/>
                  </a:lnTo>
                  <a:lnTo>
                    <a:pt x="1055" y="3501"/>
                  </a:lnTo>
                  <a:lnTo>
                    <a:pt x="1059" y="3481"/>
                  </a:lnTo>
                  <a:lnTo>
                    <a:pt x="1064" y="3465"/>
                  </a:lnTo>
                  <a:lnTo>
                    <a:pt x="1068" y="3452"/>
                  </a:lnTo>
                  <a:lnTo>
                    <a:pt x="1074" y="3432"/>
                  </a:lnTo>
                  <a:lnTo>
                    <a:pt x="1077" y="3406"/>
                  </a:lnTo>
                  <a:lnTo>
                    <a:pt x="1080" y="3376"/>
                  </a:lnTo>
                  <a:lnTo>
                    <a:pt x="1080" y="3345"/>
                  </a:lnTo>
                  <a:lnTo>
                    <a:pt x="1080" y="3312"/>
                  </a:lnTo>
                  <a:lnTo>
                    <a:pt x="1079" y="3281"/>
                  </a:lnTo>
                  <a:lnTo>
                    <a:pt x="1076" y="3251"/>
                  </a:lnTo>
                  <a:lnTo>
                    <a:pt x="1074" y="3226"/>
                  </a:lnTo>
                  <a:lnTo>
                    <a:pt x="1071" y="3205"/>
                  </a:lnTo>
                  <a:lnTo>
                    <a:pt x="1070" y="3192"/>
                  </a:lnTo>
                  <a:lnTo>
                    <a:pt x="1066" y="3159"/>
                  </a:lnTo>
                  <a:lnTo>
                    <a:pt x="1065" y="3121"/>
                  </a:lnTo>
                  <a:lnTo>
                    <a:pt x="1066" y="3080"/>
                  </a:lnTo>
                  <a:lnTo>
                    <a:pt x="1069" y="3037"/>
                  </a:lnTo>
                  <a:lnTo>
                    <a:pt x="1075" y="2993"/>
                  </a:lnTo>
                  <a:lnTo>
                    <a:pt x="1081" y="2953"/>
                  </a:lnTo>
                  <a:lnTo>
                    <a:pt x="1083" y="2930"/>
                  </a:lnTo>
                  <a:lnTo>
                    <a:pt x="1082" y="2903"/>
                  </a:lnTo>
                  <a:lnTo>
                    <a:pt x="1080" y="2874"/>
                  </a:lnTo>
                  <a:lnTo>
                    <a:pt x="1074" y="2843"/>
                  </a:lnTo>
                  <a:lnTo>
                    <a:pt x="1068" y="2812"/>
                  </a:lnTo>
                  <a:lnTo>
                    <a:pt x="1062" y="2781"/>
                  </a:lnTo>
                  <a:lnTo>
                    <a:pt x="1055" y="2752"/>
                  </a:lnTo>
                  <a:lnTo>
                    <a:pt x="1051" y="2726"/>
                  </a:lnTo>
                  <a:lnTo>
                    <a:pt x="1046" y="2696"/>
                  </a:lnTo>
                  <a:lnTo>
                    <a:pt x="1041" y="2662"/>
                  </a:lnTo>
                  <a:lnTo>
                    <a:pt x="1035" y="2623"/>
                  </a:lnTo>
                  <a:lnTo>
                    <a:pt x="1029" y="2581"/>
                  </a:lnTo>
                  <a:lnTo>
                    <a:pt x="1022" y="2537"/>
                  </a:lnTo>
                  <a:lnTo>
                    <a:pt x="1016" y="2492"/>
                  </a:lnTo>
                  <a:lnTo>
                    <a:pt x="1011" y="2446"/>
                  </a:lnTo>
                  <a:lnTo>
                    <a:pt x="1005" y="2401"/>
                  </a:lnTo>
                  <a:lnTo>
                    <a:pt x="1001" y="2357"/>
                  </a:lnTo>
                  <a:lnTo>
                    <a:pt x="997" y="2317"/>
                  </a:lnTo>
                  <a:lnTo>
                    <a:pt x="993" y="2278"/>
                  </a:lnTo>
                  <a:lnTo>
                    <a:pt x="991" y="2244"/>
                  </a:lnTo>
                  <a:lnTo>
                    <a:pt x="988" y="2214"/>
                  </a:lnTo>
                  <a:lnTo>
                    <a:pt x="987" y="2191"/>
                  </a:lnTo>
                  <a:lnTo>
                    <a:pt x="988" y="2174"/>
                  </a:lnTo>
                  <a:lnTo>
                    <a:pt x="987" y="2175"/>
                  </a:lnTo>
                  <a:lnTo>
                    <a:pt x="982" y="2178"/>
                  </a:lnTo>
                  <a:lnTo>
                    <a:pt x="976" y="2180"/>
                  </a:lnTo>
                  <a:lnTo>
                    <a:pt x="966" y="2180"/>
                  </a:lnTo>
                  <a:lnTo>
                    <a:pt x="948" y="2174"/>
                  </a:lnTo>
                  <a:lnTo>
                    <a:pt x="948" y="2191"/>
                  </a:lnTo>
                  <a:lnTo>
                    <a:pt x="947" y="2214"/>
                  </a:lnTo>
                  <a:lnTo>
                    <a:pt x="946" y="2244"/>
                  </a:lnTo>
                  <a:lnTo>
                    <a:pt x="943" y="2278"/>
                  </a:lnTo>
                  <a:lnTo>
                    <a:pt x="940" y="2317"/>
                  </a:lnTo>
                  <a:lnTo>
                    <a:pt x="935" y="2357"/>
                  </a:lnTo>
                  <a:lnTo>
                    <a:pt x="930" y="2401"/>
                  </a:lnTo>
                  <a:lnTo>
                    <a:pt x="925" y="2446"/>
                  </a:lnTo>
                  <a:lnTo>
                    <a:pt x="919" y="2492"/>
                  </a:lnTo>
                  <a:lnTo>
                    <a:pt x="913" y="2537"/>
                  </a:lnTo>
                  <a:lnTo>
                    <a:pt x="907" y="2581"/>
                  </a:lnTo>
                  <a:lnTo>
                    <a:pt x="902" y="2623"/>
                  </a:lnTo>
                  <a:lnTo>
                    <a:pt x="896" y="2662"/>
                  </a:lnTo>
                  <a:lnTo>
                    <a:pt x="891" y="2696"/>
                  </a:lnTo>
                  <a:lnTo>
                    <a:pt x="886" y="2726"/>
                  </a:lnTo>
                  <a:lnTo>
                    <a:pt x="880" y="2752"/>
                  </a:lnTo>
                  <a:lnTo>
                    <a:pt x="875" y="2781"/>
                  </a:lnTo>
                  <a:lnTo>
                    <a:pt x="868" y="2812"/>
                  </a:lnTo>
                  <a:lnTo>
                    <a:pt x="861" y="2843"/>
                  </a:lnTo>
                  <a:lnTo>
                    <a:pt x="857" y="2874"/>
                  </a:lnTo>
                  <a:lnTo>
                    <a:pt x="854" y="2903"/>
                  </a:lnTo>
                  <a:lnTo>
                    <a:pt x="853" y="2930"/>
                  </a:lnTo>
                  <a:lnTo>
                    <a:pt x="855" y="2953"/>
                  </a:lnTo>
                  <a:lnTo>
                    <a:pt x="861" y="2993"/>
                  </a:lnTo>
                  <a:lnTo>
                    <a:pt x="866" y="3036"/>
                  </a:lnTo>
                  <a:lnTo>
                    <a:pt x="870" y="3078"/>
                  </a:lnTo>
                  <a:lnTo>
                    <a:pt x="871" y="3120"/>
                  </a:lnTo>
                  <a:lnTo>
                    <a:pt x="870" y="3159"/>
                  </a:lnTo>
                  <a:lnTo>
                    <a:pt x="866" y="3192"/>
                  </a:lnTo>
                  <a:lnTo>
                    <a:pt x="865" y="3205"/>
                  </a:lnTo>
                  <a:lnTo>
                    <a:pt x="863" y="3226"/>
                  </a:lnTo>
                  <a:lnTo>
                    <a:pt x="860" y="3251"/>
                  </a:lnTo>
                  <a:lnTo>
                    <a:pt x="858" y="3281"/>
                  </a:lnTo>
                  <a:lnTo>
                    <a:pt x="857" y="3312"/>
                  </a:lnTo>
                  <a:lnTo>
                    <a:pt x="855" y="3344"/>
                  </a:lnTo>
                  <a:lnTo>
                    <a:pt x="857" y="3376"/>
                  </a:lnTo>
                  <a:lnTo>
                    <a:pt x="859" y="3406"/>
                  </a:lnTo>
                  <a:lnTo>
                    <a:pt x="863" y="3432"/>
                  </a:lnTo>
                  <a:lnTo>
                    <a:pt x="869" y="3452"/>
                  </a:lnTo>
                  <a:lnTo>
                    <a:pt x="872" y="3465"/>
                  </a:lnTo>
                  <a:lnTo>
                    <a:pt x="876" y="3481"/>
                  </a:lnTo>
                  <a:lnTo>
                    <a:pt x="881" y="3501"/>
                  </a:lnTo>
                  <a:lnTo>
                    <a:pt x="885" y="3524"/>
                  </a:lnTo>
                  <a:lnTo>
                    <a:pt x="889" y="3549"/>
                  </a:lnTo>
                  <a:lnTo>
                    <a:pt x="893" y="3573"/>
                  </a:lnTo>
                  <a:lnTo>
                    <a:pt x="897" y="3596"/>
                  </a:lnTo>
                  <a:lnTo>
                    <a:pt x="900" y="3616"/>
                  </a:lnTo>
                  <a:lnTo>
                    <a:pt x="902" y="3632"/>
                  </a:lnTo>
                  <a:lnTo>
                    <a:pt x="904" y="3643"/>
                  </a:lnTo>
                  <a:lnTo>
                    <a:pt x="904" y="3646"/>
                  </a:lnTo>
                  <a:lnTo>
                    <a:pt x="916" y="3679"/>
                  </a:lnTo>
                  <a:lnTo>
                    <a:pt x="926" y="3706"/>
                  </a:lnTo>
                  <a:lnTo>
                    <a:pt x="932" y="3728"/>
                  </a:lnTo>
                  <a:lnTo>
                    <a:pt x="937" y="3746"/>
                  </a:lnTo>
                  <a:lnTo>
                    <a:pt x="940" y="3761"/>
                  </a:lnTo>
                  <a:lnTo>
                    <a:pt x="941" y="3772"/>
                  </a:lnTo>
                  <a:lnTo>
                    <a:pt x="940" y="3780"/>
                  </a:lnTo>
                  <a:lnTo>
                    <a:pt x="938" y="3785"/>
                  </a:lnTo>
                  <a:lnTo>
                    <a:pt x="937" y="3789"/>
                  </a:lnTo>
                  <a:lnTo>
                    <a:pt x="935" y="3790"/>
                  </a:lnTo>
                  <a:lnTo>
                    <a:pt x="932" y="3791"/>
                  </a:lnTo>
                  <a:lnTo>
                    <a:pt x="931" y="3791"/>
                  </a:lnTo>
                  <a:lnTo>
                    <a:pt x="931" y="3791"/>
                  </a:lnTo>
                  <a:lnTo>
                    <a:pt x="920" y="3800"/>
                  </a:lnTo>
                  <a:lnTo>
                    <a:pt x="909" y="3802"/>
                  </a:lnTo>
                  <a:lnTo>
                    <a:pt x="898" y="3801"/>
                  </a:lnTo>
                  <a:lnTo>
                    <a:pt x="888" y="3799"/>
                  </a:lnTo>
                  <a:lnTo>
                    <a:pt x="882" y="3795"/>
                  </a:lnTo>
                  <a:lnTo>
                    <a:pt x="880" y="3794"/>
                  </a:lnTo>
                  <a:lnTo>
                    <a:pt x="869" y="3799"/>
                  </a:lnTo>
                  <a:lnTo>
                    <a:pt x="858" y="3800"/>
                  </a:lnTo>
                  <a:lnTo>
                    <a:pt x="850" y="3797"/>
                  </a:lnTo>
                  <a:lnTo>
                    <a:pt x="844" y="3794"/>
                  </a:lnTo>
                  <a:lnTo>
                    <a:pt x="839" y="3791"/>
                  </a:lnTo>
                  <a:lnTo>
                    <a:pt x="838" y="3790"/>
                  </a:lnTo>
                  <a:lnTo>
                    <a:pt x="827" y="3796"/>
                  </a:lnTo>
                  <a:lnTo>
                    <a:pt x="817" y="3797"/>
                  </a:lnTo>
                  <a:lnTo>
                    <a:pt x="808" y="3795"/>
                  </a:lnTo>
                  <a:lnTo>
                    <a:pt x="800" y="3792"/>
                  </a:lnTo>
                  <a:lnTo>
                    <a:pt x="794" y="3789"/>
                  </a:lnTo>
                  <a:lnTo>
                    <a:pt x="793" y="3788"/>
                  </a:lnTo>
                  <a:lnTo>
                    <a:pt x="780" y="3791"/>
                  </a:lnTo>
                  <a:lnTo>
                    <a:pt x="767" y="3790"/>
                  </a:lnTo>
                  <a:lnTo>
                    <a:pt x="758" y="3786"/>
                  </a:lnTo>
                  <a:lnTo>
                    <a:pt x="749" y="3781"/>
                  </a:lnTo>
                  <a:lnTo>
                    <a:pt x="744" y="3778"/>
                  </a:lnTo>
                  <a:lnTo>
                    <a:pt x="742" y="3775"/>
                  </a:lnTo>
                  <a:lnTo>
                    <a:pt x="737" y="3778"/>
                  </a:lnTo>
                  <a:lnTo>
                    <a:pt x="733" y="3779"/>
                  </a:lnTo>
                  <a:lnTo>
                    <a:pt x="731" y="3779"/>
                  </a:lnTo>
                  <a:lnTo>
                    <a:pt x="728" y="3778"/>
                  </a:lnTo>
                  <a:lnTo>
                    <a:pt x="726" y="3778"/>
                  </a:lnTo>
                  <a:lnTo>
                    <a:pt x="725" y="3777"/>
                  </a:lnTo>
                  <a:lnTo>
                    <a:pt x="724" y="3775"/>
                  </a:lnTo>
                  <a:lnTo>
                    <a:pt x="724" y="3774"/>
                  </a:lnTo>
                  <a:lnTo>
                    <a:pt x="722" y="3774"/>
                  </a:lnTo>
                  <a:lnTo>
                    <a:pt x="715" y="3771"/>
                  </a:lnTo>
                  <a:lnTo>
                    <a:pt x="710" y="3763"/>
                  </a:lnTo>
                  <a:lnTo>
                    <a:pt x="708" y="3752"/>
                  </a:lnTo>
                  <a:lnTo>
                    <a:pt x="709" y="3739"/>
                  </a:lnTo>
                  <a:lnTo>
                    <a:pt x="711" y="3724"/>
                  </a:lnTo>
                  <a:lnTo>
                    <a:pt x="716" y="3707"/>
                  </a:lnTo>
                  <a:lnTo>
                    <a:pt x="722" y="3690"/>
                  </a:lnTo>
                  <a:lnTo>
                    <a:pt x="728" y="3674"/>
                  </a:lnTo>
                  <a:lnTo>
                    <a:pt x="735" y="3658"/>
                  </a:lnTo>
                  <a:lnTo>
                    <a:pt x="739" y="3645"/>
                  </a:lnTo>
                  <a:lnTo>
                    <a:pt x="744" y="3635"/>
                  </a:lnTo>
                  <a:lnTo>
                    <a:pt x="748" y="3628"/>
                  </a:lnTo>
                  <a:lnTo>
                    <a:pt x="749" y="3626"/>
                  </a:lnTo>
                  <a:lnTo>
                    <a:pt x="753" y="3584"/>
                  </a:lnTo>
                  <a:lnTo>
                    <a:pt x="754" y="3548"/>
                  </a:lnTo>
                  <a:lnTo>
                    <a:pt x="752" y="3515"/>
                  </a:lnTo>
                  <a:lnTo>
                    <a:pt x="749" y="3487"/>
                  </a:lnTo>
                  <a:lnTo>
                    <a:pt x="744" y="3463"/>
                  </a:lnTo>
                  <a:lnTo>
                    <a:pt x="741" y="3446"/>
                  </a:lnTo>
                  <a:lnTo>
                    <a:pt x="736" y="3433"/>
                  </a:lnTo>
                  <a:lnTo>
                    <a:pt x="733" y="3424"/>
                  </a:lnTo>
                  <a:lnTo>
                    <a:pt x="732" y="3422"/>
                  </a:lnTo>
                  <a:lnTo>
                    <a:pt x="711" y="3360"/>
                  </a:lnTo>
                  <a:lnTo>
                    <a:pt x="693" y="3304"/>
                  </a:lnTo>
                  <a:lnTo>
                    <a:pt x="677" y="3253"/>
                  </a:lnTo>
                  <a:lnTo>
                    <a:pt x="665" y="3206"/>
                  </a:lnTo>
                  <a:lnTo>
                    <a:pt x="654" y="3164"/>
                  </a:lnTo>
                  <a:lnTo>
                    <a:pt x="645" y="3126"/>
                  </a:lnTo>
                  <a:lnTo>
                    <a:pt x="639" y="3092"/>
                  </a:lnTo>
                  <a:lnTo>
                    <a:pt x="636" y="3061"/>
                  </a:lnTo>
                  <a:lnTo>
                    <a:pt x="634" y="3032"/>
                  </a:lnTo>
                  <a:lnTo>
                    <a:pt x="634" y="3005"/>
                  </a:lnTo>
                  <a:lnTo>
                    <a:pt x="636" y="2980"/>
                  </a:lnTo>
                  <a:lnTo>
                    <a:pt x="639" y="2955"/>
                  </a:lnTo>
                  <a:lnTo>
                    <a:pt x="644" y="2931"/>
                  </a:lnTo>
                  <a:lnTo>
                    <a:pt x="652" y="2908"/>
                  </a:lnTo>
                  <a:lnTo>
                    <a:pt x="659" y="2883"/>
                  </a:lnTo>
                  <a:lnTo>
                    <a:pt x="666" y="2864"/>
                  </a:lnTo>
                  <a:lnTo>
                    <a:pt x="670" y="2849"/>
                  </a:lnTo>
                  <a:lnTo>
                    <a:pt x="672" y="2837"/>
                  </a:lnTo>
                  <a:lnTo>
                    <a:pt x="672" y="2827"/>
                  </a:lnTo>
                  <a:lnTo>
                    <a:pt x="670" y="2818"/>
                  </a:lnTo>
                  <a:lnTo>
                    <a:pt x="666" y="2803"/>
                  </a:lnTo>
                  <a:lnTo>
                    <a:pt x="664" y="2780"/>
                  </a:lnTo>
                  <a:lnTo>
                    <a:pt x="663" y="2753"/>
                  </a:lnTo>
                  <a:lnTo>
                    <a:pt x="661" y="2724"/>
                  </a:lnTo>
                  <a:lnTo>
                    <a:pt x="660" y="2692"/>
                  </a:lnTo>
                  <a:lnTo>
                    <a:pt x="659" y="2660"/>
                  </a:lnTo>
                  <a:lnTo>
                    <a:pt x="656" y="2630"/>
                  </a:lnTo>
                  <a:lnTo>
                    <a:pt x="654" y="2603"/>
                  </a:lnTo>
                  <a:lnTo>
                    <a:pt x="649" y="2581"/>
                  </a:lnTo>
                  <a:lnTo>
                    <a:pt x="641" y="2547"/>
                  </a:lnTo>
                  <a:lnTo>
                    <a:pt x="632" y="2507"/>
                  </a:lnTo>
                  <a:lnTo>
                    <a:pt x="625" y="2461"/>
                  </a:lnTo>
                  <a:lnTo>
                    <a:pt x="616" y="2409"/>
                  </a:lnTo>
                  <a:lnTo>
                    <a:pt x="609" y="2356"/>
                  </a:lnTo>
                  <a:lnTo>
                    <a:pt x="602" y="2302"/>
                  </a:lnTo>
                  <a:lnTo>
                    <a:pt x="594" y="2247"/>
                  </a:lnTo>
                  <a:lnTo>
                    <a:pt x="588" y="2195"/>
                  </a:lnTo>
                  <a:lnTo>
                    <a:pt x="582" y="2145"/>
                  </a:lnTo>
                  <a:lnTo>
                    <a:pt x="576" y="2100"/>
                  </a:lnTo>
                  <a:lnTo>
                    <a:pt x="571" y="2061"/>
                  </a:lnTo>
                  <a:lnTo>
                    <a:pt x="569" y="2028"/>
                  </a:lnTo>
                  <a:lnTo>
                    <a:pt x="570" y="1993"/>
                  </a:lnTo>
                  <a:lnTo>
                    <a:pt x="572" y="1957"/>
                  </a:lnTo>
                  <a:lnTo>
                    <a:pt x="426" y="1957"/>
                  </a:lnTo>
                  <a:lnTo>
                    <a:pt x="426" y="1961"/>
                  </a:lnTo>
                  <a:lnTo>
                    <a:pt x="425" y="2010"/>
                  </a:lnTo>
                  <a:lnTo>
                    <a:pt x="423" y="2021"/>
                  </a:lnTo>
                  <a:lnTo>
                    <a:pt x="421" y="2035"/>
                  </a:lnTo>
                  <a:lnTo>
                    <a:pt x="420" y="2054"/>
                  </a:lnTo>
                  <a:lnTo>
                    <a:pt x="417" y="2071"/>
                  </a:lnTo>
                  <a:lnTo>
                    <a:pt x="417" y="2085"/>
                  </a:lnTo>
                  <a:lnTo>
                    <a:pt x="420" y="2116"/>
                  </a:lnTo>
                  <a:lnTo>
                    <a:pt x="420" y="2140"/>
                  </a:lnTo>
                  <a:lnTo>
                    <a:pt x="419" y="2158"/>
                  </a:lnTo>
                  <a:lnTo>
                    <a:pt x="417" y="2172"/>
                  </a:lnTo>
                  <a:lnTo>
                    <a:pt x="416" y="2182"/>
                  </a:lnTo>
                  <a:lnTo>
                    <a:pt x="414" y="2186"/>
                  </a:lnTo>
                  <a:lnTo>
                    <a:pt x="411" y="2189"/>
                  </a:lnTo>
                  <a:lnTo>
                    <a:pt x="409" y="2190"/>
                  </a:lnTo>
                  <a:lnTo>
                    <a:pt x="408" y="2189"/>
                  </a:lnTo>
                  <a:lnTo>
                    <a:pt x="406" y="2189"/>
                  </a:lnTo>
                  <a:lnTo>
                    <a:pt x="405" y="2188"/>
                  </a:lnTo>
                  <a:lnTo>
                    <a:pt x="400" y="2185"/>
                  </a:lnTo>
                  <a:lnTo>
                    <a:pt x="394" y="2175"/>
                  </a:lnTo>
                  <a:lnTo>
                    <a:pt x="389" y="2162"/>
                  </a:lnTo>
                  <a:lnTo>
                    <a:pt x="384" y="2145"/>
                  </a:lnTo>
                  <a:lnTo>
                    <a:pt x="379" y="2129"/>
                  </a:lnTo>
                  <a:lnTo>
                    <a:pt x="376" y="2112"/>
                  </a:lnTo>
                  <a:lnTo>
                    <a:pt x="372" y="2099"/>
                  </a:lnTo>
                  <a:lnTo>
                    <a:pt x="371" y="2090"/>
                  </a:lnTo>
                  <a:lnTo>
                    <a:pt x="370" y="2086"/>
                  </a:lnTo>
                  <a:lnTo>
                    <a:pt x="371" y="2100"/>
                  </a:lnTo>
                  <a:lnTo>
                    <a:pt x="371" y="2119"/>
                  </a:lnTo>
                  <a:lnTo>
                    <a:pt x="371" y="2140"/>
                  </a:lnTo>
                  <a:lnTo>
                    <a:pt x="371" y="2163"/>
                  </a:lnTo>
                  <a:lnTo>
                    <a:pt x="370" y="2185"/>
                  </a:lnTo>
                  <a:lnTo>
                    <a:pt x="367" y="2205"/>
                  </a:lnTo>
                  <a:lnTo>
                    <a:pt x="362" y="2221"/>
                  </a:lnTo>
                  <a:lnTo>
                    <a:pt x="356" y="2230"/>
                  </a:lnTo>
                  <a:lnTo>
                    <a:pt x="350" y="2234"/>
                  </a:lnTo>
                  <a:lnTo>
                    <a:pt x="345" y="2234"/>
                  </a:lnTo>
                  <a:lnTo>
                    <a:pt x="342" y="2230"/>
                  </a:lnTo>
                  <a:lnTo>
                    <a:pt x="338" y="2224"/>
                  </a:lnTo>
                  <a:lnTo>
                    <a:pt x="334" y="2217"/>
                  </a:lnTo>
                  <a:lnTo>
                    <a:pt x="333" y="2211"/>
                  </a:lnTo>
                  <a:lnTo>
                    <a:pt x="332" y="2206"/>
                  </a:lnTo>
                  <a:lnTo>
                    <a:pt x="331" y="2169"/>
                  </a:lnTo>
                  <a:lnTo>
                    <a:pt x="329" y="2141"/>
                  </a:lnTo>
                  <a:lnTo>
                    <a:pt x="328" y="2119"/>
                  </a:lnTo>
                  <a:lnTo>
                    <a:pt x="327" y="2104"/>
                  </a:lnTo>
                  <a:lnTo>
                    <a:pt x="326" y="2093"/>
                  </a:lnTo>
                  <a:lnTo>
                    <a:pt x="323" y="2086"/>
                  </a:lnTo>
                  <a:lnTo>
                    <a:pt x="322" y="2083"/>
                  </a:lnTo>
                  <a:lnTo>
                    <a:pt x="321" y="2083"/>
                  </a:lnTo>
                  <a:lnTo>
                    <a:pt x="320" y="2083"/>
                  </a:lnTo>
                  <a:lnTo>
                    <a:pt x="320" y="2085"/>
                  </a:lnTo>
                  <a:lnTo>
                    <a:pt x="318" y="2086"/>
                  </a:lnTo>
                  <a:lnTo>
                    <a:pt x="318" y="2088"/>
                  </a:lnTo>
                  <a:lnTo>
                    <a:pt x="315" y="2132"/>
                  </a:lnTo>
                  <a:lnTo>
                    <a:pt x="311" y="2167"/>
                  </a:lnTo>
                  <a:lnTo>
                    <a:pt x="306" y="2195"/>
                  </a:lnTo>
                  <a:lnTo>
                    <a:pt x="301" y="2216"/>
                  </a:lnTo>
                  <a:lnTo>
                    <a:pt x="296" y="2229"/>
                  </a:lnTo>
                  <a:lnTo>
                    <a:pt x="290" y="2236"/>
                  </a:lnTo>
                  <a:lnTo>
                    <a:pt x="284" y="2239"/>
                  </a:lnTo>
                  <a:lnTo>
                    <a:pt x="277" y="2238"/>
                  </a:lnTo>
                  <a:lnTo>
                    <a:pt x="273" y="2233"/>
                  </a:lnTo>
                  <a:lnTo>
                    <a:pt x="271" y="2221"/>
                  </a:lnTo>
                  <a:lnTo>
                    <a:pt x="270" y="2206"/>
                  </a:lnTo>
                  <a:lnTo>
                    <a:pt x="270" y="2186"/>
                  </a:lnTo>
                  <a:lnTo>
                    <a:pt x="270" y="2167"/>
                  </a:lnTo>
                  <a:lnTo>
                    <a:pt x="271" y="2146"/>
                  </a:lnTo>
                  <a:lnTo>
                    <a:pt x="272" y="2125"/>
                  </a:lnTo>
                  <a:lnTo>
                    <a:pt x="273" y="2108"/>
                  </a:lnTo>
                  <a:lnTo>
                    <a:pt x="275" y="2094"/>
                  </a:lnTo>
                  <a:lnTo>
                    <a:pt x="275" y="2084"/>
                  </a:lnTo>
                  <a:lnTo>
                    <a:pt x="276" y="2080"/>
                  </a:lnTo>
                  <a:lnTo>
                    <a:pt x="266" y="2111"/>
                  </a:lnTo>
                  <a:lnTo>
                    <a:pt x="256" y="2134"/>
                  </a:lnTo>
                  <a:lnTo>
                    <a:pt x="249" y="2152"/>
                  </a:lnTo>
                  <a:lnTo>
                    <a:pt x="242" y="2166"/>
                  </a:lnTo>
                  <a:lnTo>
                    <a:pt x="235" y="2174"/>
                  </a:lnTo>
                  <a:lnTo>
                    <a:pt x="232" y="2180"/>
                  </a:lnTo>
                  <a:lnTo>
                    <a:pt x="229" y="2183"/>
                  </a:lnTo>
                  <a:lnTo>
                    <a:pt x="228" y="2184"/>
                  </a:lnTo>
                  <a:lnTo>
                    <a:pt x="217" y="2189"/>
                  </a:lnTo>
                  <a:lnTo>
                    <a:pt x="210" y="2190"/>
                  </a:lnTo>
                  <a:lnTo>
                    <a:pt x="206" y="2186"/>
                  </a:lnTo>
                  <a:lnTo>
                    <a:pt x="204" y="2180"/>
                  </a:lnTo>
                  <a:lnTo>
                    <a:pt x="204" y="2171"/>
                  </a:lnTo>
                  <a:lnTo>
                    <a:pt x="204" y="2160"/>
                  </a:lnTo>
                  <a:lnTo>
                    <a:pt x="206" y="2149"/>
                  </a:lnTo>
                  <a:lnTo>
                    <a:pt x="209" y="2136"/>
                  </a:lnTo>
                  <a:lnTo>
                    <a:pt x="212" y="2127"/>
                  </a:lnTo>
                  <a:lnTo>
                    <a:pt x="215" y="2117"/>
                  </a:lnTo>
                  <a:lnTo>
                    <a:pt x="217" y="2111"/>
                  </a:lnTo>
                  <a:lnTo>
                    <a:pt x="228" y="2080"/>
                  </a:lnTo>
                  <a:lnTo>
                    <a:pt x="237" y="2054"/>
                  </a:lnTo>
                  <a:lnTo>
                    <a:pt x="243" y="2033"/>
                  </a:lnTo>
                  <a:lnTo>
                    <a:pt x="246" y="2016"/>
                  </a:lnTo>
                  <a:lnTo>
                    <a:pt x="249" y="2004"/>
                  </a:lnTo>
                  <a:lnTo>
                    <a:pt x="250" y="1995"/>
                  </a:lnTo>
                  <a:lnTo>
                    <a:pt x="251" y="1990"/>
                  </a:lnTo>
                  <a:lnTo>
                    <a:pt x="251" y="1989"/>
                  </a:lnTo>
                  <a:lnTo>
                    <a:pt x="237" y="2016"/>
                  </a:lnTo>
                  <a:lnTo>
                    <a:pt x="222" y="2035"/>
                  </a:lnTo>
                  <a:lnTo>
                    <a:pt x="210" y="2050"/>
                  </a:lnTo>
                  <a:lnTo>
                    <a:pt x="200" y="2058"/>
                  </a:lnTo>
                  <a:lnTo>
                    <a:pt x="192" y="2065"/>
                  </a:lnTo>
                  <a:lnTo>
                    <a:pt x="184" y="2067"/>
                  </a:lnTo>
                  <a:lnTo>
                    <a:pt x="181" y="2067"/>
                  </a:lnTo>
                  <a:lnTo>
                    <a:pt x="179" y="2067"/>
                  </a:lnTo>
                  <a:lnTo>
                    <a:pt x="172" y="2062"/>
                  </a:lnTo>
                  <a:lnTo>
                    <a:pt x="168" y="2054"/>
                  </a:lnTo>
                  <a:lnTo>
                    <a:pt x="168" y="2043"/>
                  </a:lnTo>
                  <a:lnTo>
                    <a:pt x="171" y="2028"/>
                  </a:lnTo>
                  <a:lnTo>
                    <a:pt x="177" y="2012"/>
                  </a:lnTo>
                  <a:lnTo>
                    <a:pt x="185" y="1995"/>
                  </a:lnTo>
                  <a:lnTo>
                    <a:pt x="195" y="1977"/>
                  </a:lnTo>
                  <a:lnTo>
                    <a:pt x="206" y="1959"/>
                  </a:lnTo>
                  <a:lnTo>
                    <a:pt x="57" y="1959"/>
                  </a:lnTo>
                  <a:lnTo>
                    <a:pt x="39" y="1955"/>
                  </a:lnTo>
                  <a:lnTo>
                    <a:pt x="23" y="1946"/>
                  </a:lnTo>
                  <a:lnTo>
                    <a:pt x="11" y="1934"/>
                  </a:lnTo>
                  <a:lnTo>
                    <a:pt x="2" y="1918"/>
                  </a:lnTo>
                  <a:lnTo>
                    <a:pt x="0" y="1900"/>
                  </a:lnTo>
                  <a:lnTo>
                    <a:pt x="0" y="828"/>
                  </a:lnTo>
                  <a:lnTo>
                    <a:pt x="2" y="809"/>
                  </a:lnTo>
                  <a:lnTo>
                    <a:pt x="11" y="794"/>
                  </a:lnTo>
                  <a:lnTo>
                    <a:pt x="23" y="781"/>
                  </a:lnTo>
                  <a:lnTo>
                    <a:pt x="39" y="773"/>
                  </a:lnTo>
                  <a:lnTo>
                    <a:pt x="57" y="770"/>
                  </a:lnTo>
                  <a:lnTo>
                    <a:pt x="475" y="770"/>
                  </a:lnTo>
                  <a:lnTo>
                    <a:pt x="487" y="740"/>
                  </a:lnTo>
                  <a:lnTo>
                    <a:pt x="501" y="714"/>
                  </a:lnTo>
                  <a:lnTo>
                    <a:pt x="519" y="692"/>
                  </a:lnTo>
                  <a:lnTo>
                    <a:pt x="536" y="675"/>
                  </a:lnTo>
                  <a:lnTo>
                    <a:pt x="553" y="662"/>
                  </a:lnTo>
                  <a:lnTo>
                    <a:pt x="570" y="652"/>
                  </a:lnTo>
                  <a:lnTo>
                    <a:pt x="587" y="645"/>
                  </a:lnTo>
                  <a:lnTo>
                    <a:pt x="602" y="640"/>
                  </a:lnTo>
                  <a:lnTo>
                    <a:pt x="614" y="636"/>
                  </a:lnTo>
                  <a:lnTo>
                    <a:pt x="623" y="635"/>
                  </a:lnTo>
                  <a:lnTo>
                    <a:pt x="630" y="634"/>
                  </a:lnTo>
                  <a:lnTo>
                    <a:pt x="632" y="634"/>
                  </a:lnTo>
                  <a:lnTo>
                    <a:pt x="675" y="627"/>
                  </a:lnTo>
                  <a:lnTo>
                    <a:pt x="710" y="617"/>
                  </a:lnTo>
                  <a:lnTo>
                    <a:pt x="739" y="608"/>
                  </a:lnTo>
                  <a:lnTo>
                    <a:pt x="763" y="599"/>
                  </a:lnTo>
                  <a:lnTo>
                    <a:pt x="780" y="589"/>
                  </a:lnTo>
                  <a:lnTo>
                    <a:pt x="792" y="580"/>
                  </a:lnTo>
                  <a:lnTo>
                    <a:pt x="802" y="572"/>
                  </a:lnTo>
                  <a:lnTo>
                    <a:pt x="807" y="566"/>
                  </a:lnTo>
                  <a:lnTo>
                    <a:pt x="809" y="562"/>
                  </a:lnTo>
                  <a:lnTo>
                    <a:pt x="810" y="561"/>
                  </a:lnTo>
                  <a:lnTo>
                    <a:pt x="819" y="544"/>
                  </a:lnTo>
                  <a:lnTo>
                    <a:pt x="825" y="524"/>
                  </a:lnTo>
                  <a:lnTo>
                    <a:pt x="828" y="504"/>
                  </a:lnTo>
                  <a:lnTo>
                    <a:pt x="830" y="483"/>
                  </a:lnTo>
                  <a:lnTo>
                    <a:pt x="828" y="465"/>
                  </a:lnTo>
                  <a:lnTo>
                    <a:pt x="827" y="448"/>
                  </a:lnTo>
                  <a:lnTo>
                    <a:pt x="826" y="434"/>
                  </a:lnTo>
                  <a:lnTo>
                    <a:pt x="825" y="426"/>
                  </a:lnTo>
                  <a:lnTo>
                    <a:pt x="824" y="422"/>
                  </a:lnTo>
                  <a:lnTo>
                    <a:pt x="814" y="411"/>
                  </a:lnTo>
                  <a:lnTo>
                    <a:pt x="805" y="396"/>
                  </a:lnTo>
                  <a:lnTo>
                    <a:pt x="798" y="381"/>
                  </a:lnTo>
                  <a:lnTo>
                    <a:pt x="793" y="366"/>
                  </a:lnTo>
                  <a:lnTo>
                    <a:pt x="789" y="352"/>
                  </a:lnTo>
                  <a:lnTo>
                    <a:pt x="787" y="344"/>
                  </a:lnTo>
                  <a:lnTo>
                    <a:pt x="787" y="340"/>
                  </a:lnTo>
                  <a:lnTo>
                    <a:pt x="770" y="326"/>
                  </a:lnTo>
                  <a:lnTo>
                    <a:pt x="759" y="309"/>
                  </a:lnTo>
                  <a:lnTo>
                    <a:pt x="752" y="293"/>
                  </a:lnTo>
                  <a:lnTo>
                    <a:pt x="749" y="278"/>
                  </a:lnTo>
                  <a:lnTo>
                    <a:pt x="752" y="266"/>
                  </a:lnTo>
                  <a:lnTo>
                    <a:pt x="756" y="259"/>
                  </a:lnTo>
                  <a:lnTo>
                    <a:pt x="764" y="255"/>
                  </a:lnTo>
                  <a:lnTo>
                    <a:pt x="769" y="255"/>
                  </a:lnTo>
                  <a:lnTo>
                    <a:pt x="772" y="254"/>
                  </a:lnTo>
                  <a:lnTo>
                    <a:pt x="774" y="253"/>
                  </a:lnTo>
                  <a:lnTo>
                    <a:pt x="776" y="251"/>
                  </a:lnTo>
                  <a:lnTo>
                    <a:pt x="777" y="249"/>
                  </a:lnTo>
                  <a:lnTo>
                    <a:pt x="777" y="246"/>
                  </a:lnTo>
                  <a:lnTo>
                    <a:pt x="777" y="245"/>
                  </a:lnTo>
                  <a:lnTo>
                    <a:pt x="777" y="244"/>
                  </a:lnTo>
                  <a:lnTo>
                    <a:pt x="777" y="243"/>
                  </a:lnTo>
                  <a:lnTo>
                    <a:pt x="777" y="242"/>
                  </a:lnTo>
                  <a:lnTo>
                    <a:pt x="774" y="204"/>
                  </a:lnTo>
                  <a:lnTo>
                    <a:pt x="776" y="170"/>
                  </a:lnTo>
                  <a:lnTo>
                    <a:pt x="781" y="139"/>
                  </a:lnTo>
                  <a:lnTo>
                    <a:pt x="789" y="114"/>
                  </a:lnTo>
                  <a:lnTo>
                    <a:pt x="800" y="91"/>
                  </a:lnTo>
                  <a:lnTo>
                    <a:pt x="814" y="71"/>
                  </a:lnTo>
                  <a:lnTo>
                    <a:pt x="830" y="55"/>
                  </a:lnTo>
                  <a:lnTo>
                    <a:pt x="846" y="42"/>
                  </a:lnTo>
                  <a:lnTo>
                    <a:pt x="863" y="30"/>
                  </a:lnTo>
                  <a:lnTo>
                    <a:pt x="880" y="21"/>
                  </a:lnTo>
                  <a:lnTo>
                    <a:pt x="896" y="14"/>
                  </a:lnTo>
                  <a:lnTo>
                    <a:pt x="910" y="9"/>
                  </a:lnTo>
                  <a:lnTo>
                    <a:pt x="925" y="5"/>
                  </a:lnTo>
                  <a:lnTo>
                    <a:pt x="936" y="3"/>
                  </a:lnTo>
                  <a:lnTo>
                    <a:pt x="944" y="2"/>
                  </a:lnTo>
                  <a:lnTo>
                    <a:pt x="950" y="0"/>
                  </a:lnTo>
                  <a:lnTo>
                    <a:pt x="953" y="0"/>
                  </a:lnTo>
                  <a:close/>
                </a:path>
              </a:pathLst>
            </a:custGeom>
            <a:solidFill>
              <a:srgbClr val="799A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u="none">
                <a:latin typeface="Arial" pitchFamily="34" charset="0"/>
                <a:cs typeface="Arial" pitchFamily="34" charset="0"/>
              </a:endParaRPr>
            </a:p>
          </p:txBody>
        </p:sp>
        <p:sp>
          <p:nvSpPr>
            <p:cNvPr id="62" name="Rectangle 61">
              <a:extLst>
                <a:ext uri="{FF2B5EF4-FFF2-40B4-BE49-F238E27FC236}">
                  <a16:creationId xmlns:a16="http://schemas.microsoft.com/office/drawing/2014/main" xmlns="" id="{6559A84B-7D18-47D9-A97B-6113A4BBBE96}"/>
                </a:ext>
              </a:extLst>
            </p:cNvPr>
            <p:cNvSpPr/>
            <p:nvPr/>
          </p:nvSpPr>
          <p:spPr>
            <a:xfrm>
              <a:off x="1220995" y="3218047"/>
              <a:ext cx="3586532" cy="461665"/>
            </a:xfrm>
            <a:prstGeom prst="rect">
              <a:avLst/>
            </a:prstGeom>
            <a:noFill/>
          </p:spPr>
          <p:txBody>
            <a:bodyPr wrap="square" rtlCol="0">
              <a:spAutoFit/>
            </a:bodyPr>
            <a:lstStyle/>
            <a:p>
              <a:pPr algn="ctr"/>
              <a:r>
                <a:rPr lang="en-US" sz="1200" u="none">
                  <a:latin typeface="+mj-lt"/>
                </a:rPr>
                <a:t> </a:t>
              </a:r>
            </a:p>
            <a:p>
              <a:pPr algn="ctr"/>
              <a:endParaRPr lang="en-US" sz="1200" u="none">
                <a:latin typeface="+mj-lt"/>
              </a:endParaRPr>
            </a:p>
          </p:txBody>
        </p:sp>
      </p:grpSp>
      <p:grpSp>
        <p:nvGrpSpPr>
          <p:cNvPr id="63" name="Group 21">
            <a:extLst>
              <a:ext uri="{FF2B5EF4-FFF2-40B4-BE49-F238E27FC236}">
                <a16:creationId xmlns:a16="http://schemas.microsoft.com/office/drawing/2014/main" xmlns="" id="{4C44A137-1BD7-4A2C-BE87-BAAF2F2F7CD6}"/>
              </a:ext>
            </a:extLst>
          </p:cNvPr>
          <p:cNvGrpSpPr/>
          <p:nvPr/>
        </p:nvGrpSpPr>
        <p:grpSpPr>
          <a:xfrm>
            <a:off x="967036" y="3438566"/>
            <a:ext cx="675831" cy="1445414"/>
            <a:chOff x="843392" y="2213442"/>
            <a:chExt cx="675831" cy="1445414"/>
          </a:xfrm>
        </p:grpSpPr>
        <p:grpSp>
          <p:nvGrpSpPr>
            <p:cNvPr id="64" name="Group 20">
              <a:extLst>
                <a:ext uri="{FF2B5EF4-FFF2-40B4-BE49-F238E27FC236}">
                  <a16:creationId xmlns:a16="http://schemas.microsoft.com/office/drawing/2014/main" xmlns="" id="{D128E973-7A44-4903-9463-BF3B671CEAA5}"/>
                </a:ext>
              </a:extLst>
            </p:cNvPr>
            <p:cNvGrpSpPr/>
            <p:nvPr/>
          </p:nvGrpSpPr>
          <p:grpSpPr>
            <a:xfrm>
              <a:off x="843392" y="2213442"/>
              <a:ext cx="675831" cy="1445414"/>
              <a:chOff x="843392" y="2213442"/>
              <a:chExt cx="675831" cy="1445414"/>
            </a:xfrm>
          </p:grpSpPr>
          <p:sp>
            <p:nvSpPr>
              <p:cNvPr id="66" name="Freeform 45">
                <a:extLst>
                  <a:ext uri="{FF2B5EF4-FFF2-40B4-BE49-F238E27FC236}">
                    <a16:creationId xmlns:a16="http://schemas.microsoft.com/office/drawing/2014/main" xmlns="" id="{6C44971E-5AE3-43EB-824F-252AD69FF0AB}"/>
                  </a:ext>
                </a:extLst>
              </p:cNvPr>
              <p:cNvSpPr>
                <a:spLocks noEditPoints="1"/>
              </p:cNvSpPr>
              <p:nvPr/>
            </p:nvSpPr>
            <p:spPr bwMode="auto">
              <a:xfrm>
                <a:off x="843392" y="2213442"/>
                <a:ext cx="675831" cy="1445414"/>
              </a:xfrm>
              <a:custGeom>
                <a:avLst/>
                <a:gdLst>
                  <a:gd name="T0" fmla="*/ 881 w 1936"/>
                  <a:gd name="T1" fmla="*/ 1627 h 3802"/>
                  <a:gd name="T2" fmla="*/ 816 w 1936"/>
                  <a:gd name="T3" fmla="*/ 1371 h 3802"/>
                  <a:gd name="T4" fmla="*/ 659 w 1936"/>
                  <a:gd name="T5" fmla="*/ 1524 h 3802"/>
                  <a:gd name="T6" fmla="*/ 610 w 1936"/>
                  <a:gd name="T7" fmla="*/ 1152 h 3802"/>
                  <a:gd name="T8" fmla="*/ 863 w 1936"/>
                  <a:gd name="T9" fmla="*/ 1151 h 3802"/>
                  <a:gd name="T10" fmla="*/ 932 w 1936"/>
                  <a:gd name="T11" fmla="*/ 1425 h 3802"/>
                  <a:gd name="T12" fmla="*/ 1096 w 1936"/>
                  <a:gd name="T13" fmla="*/ 1246 h 3802"/>
                  <a:gd name="T14" fmla="*/ 1221 w 1936"/>
                  <a:gd name="T15" fmla="*/ 1062 h 3802"/>
                  <a:gd name="T16" fmla="*/ 1352 w 1936"/>
                  <a:gd name="T17" fmla="*/ 1471 h 3802"/>
                  <a:gd name="T18" fmla="*/ 1113 w 1936"/>
                  <a:gd name="T19" fmla="*/ 1450 h 3802"/>
                  <a:gd name="T20" fmla="*/ 1029 w 1936"/>
                  <a:gd name="T21" fmla="*/ 1508 h 3802"/>
                  <a:gd name="T22" fmla="*/ 997 w 1936"/>
                  <a:gd name="T23" fmla="*/ 1843 h 3802"/>
                  <a:gd name="T24" fmla="*/ 1107 w 1936"/>
                  <a:gd name="T25" fmla="*/ 55 h 3802"/>
                  <a:gd name="T26" fmla="*/ 1165 w 1936"/>
                  <a:gd name="T27" fmla="*/ 254 h 3802"/>
                  <a:gd name="T28" fmla="*/ 1123 w 1936"/>
                  <a:gd name="T29" fmla="*/ 411 h 3802"/>
                  <a:gd name="T30" fmla="*/ 1157 w 1936"/>
                  <a:gd name="T31" fmla="*/ 589 h 3802"/>
                  <a:gd name="T32" fmla="*/ 1435 w 1936"/>
                  <a:gd name="T33" fmla="*/ 714 h 3802"/>
                  <a:gd name="T34" fmla="*/ 1730 w 1936"/>
                  <a:gd name="T35" fmla="*/ 1959 h 3802"/>
                  <a:gd name="T36" fmla="*/ 1701 w 1936"/>
                  <a:gd name="T37" fmla="*/ 2016 h 3802"/>
                  <a:gd name="T38" fmla="*/ 1734 w 1936"/>
                  <a:gd name="T39" fmla="*/ 2171 h 3802"/>
                  <a:gd name="T40" fmla="*/ 1662 w 1936"/>
                  <a:gd name="T41" fmla="*/ 2094 h 3802"/>
                  <a:gd name="T42" fmla="*/ 1625 w 1936"/>
                  <a:gd name="T43" fmla="*/ 2167 h 3802"/>
                  <a:gd name="T44" fmla="*/ 1603 w 1936"/>
                  <a:gd name="T45" fmla="*/ 2211 h 3802"/>
                  <a:gd name="T46" fmla="*/ 1565 w 1936"/>
                  <a:gd name="T47" fmla="*/ 2090 h 3802"/>
                  <a:gd name="T48" fmla="*/ 1519 w 1936"/>
                  <a:gd name="T49" fmla="*/ 2172 h 3802"/>
                  <a:gd name="T50" fmla="*/ 1364 w 1936"/>
                  <a:gd name="T51" fmla="*/ 2061 h 3802"/>
                  <a:gd name="T52" fmla="*/ 1276 w 1936"/>
                  <a:gd name="T53" fmla="*/ 2692 h 3802"/>
                  <a:gd name="T54" fmla="*/ 1302 w 1936"/>
                  <a:gd name="T55" fmla="*/ 3005 h 3802"/>
                  <a:gd name="T56" fmla="*/ 1187 w 1936"/>
                  <a:gd name="T57" fmla="*/ 3487 h 3802"/>
                  <a:gd name="T58" fmla="*/ 1226 w 1936"/>
                  <a:gd name="T59" fmla="*/ 3763 h 3802"/>
                  <a:gd name="T60" fmla="*/ 1168 w 1936"/>
                  <a:gd name="T61" fmla="*/ 3790 h 3802"/>
                  <a:gd name="T62" fmla="*/ 1054 w 1936"/>
                  <a:gd name="T63" fmla="*/ 3795 h 3802"/>
                  <a:gd name="T64" fmla="*/ 1003 w 1936"/>
                  <a:gd name="T65" fmla="*/ 3728 h 3802"/>
                  <a:gd name="T66" fmla="*/ 1074 w 1936"/>
                  <a:gd name="T67" fmla="*/ 3432 h 3802"/>
                  <a:gd name="T68" fmla="*/ 1081 w 1936"/>
                  <a:gd name="T69" fmla="*/ 2953 h 3802"/>
                  <a:gd name="T70" fmla="*/ 1011 w 1936"/>
                  <a:gd name="T71" fmla="*/ 2446 h 3802"/>
                  <a:gd name="T72" fmla="*/ 947 w 1936"/>
                  <a:gd name="T73" fmla="*/ 2214 h 3802"/>
                  <a:gd name="T74" fmla="*/ 875 w 1936"/>
                  <a:gd name="T75" fmla="*/ 2781 h 3802"/>
                  <a:gd name="T76" fmla="*/ 860 w 1936"/>
                  <a:gd name="T77" fmla="*/ 3251 h 3802"/>
                  <a:gd name="T78" fmla="*/ 900 w 1936"/>
                  <a:gd name="T79" fmla="*/ 3616 h 3802"/>
                  <a:gd name="T80" fmla="*/ 931 w 1936"/>
                  <a:gd name="T81" fmla="*/ 3791 h 3802"/>
                  <a:gd name="T82" fmla="*/ 817 w 1936"/>
                  <a:gd name="T83" fmla="*/ 3797 h 3802"/>
                  <a:gd name="T84" fmla="*/ 726 w 1936"/>
                  <a:gd name="T85" fmla="*/ 3778 h 3802"/>
                  <a:gd name="T86" fmla="*/ 744 w 1936"/>
                  <a:gd name="T87" fmla="*/ 3635 h 3802"/>
                  <a:gd name="T88" fmla="*/ 665 w 1936"/>
                  <a:gd name="T89" fmla="*/ 3206 h 3802"/>
                  <a:gd name="T90" fmla="*/ 672 w 1936"/>
                  <a:gd name="T91" fmla="*/ 2827 h 3802"/>
                  <a:gd name="T92" fmla="*/ 609 w 1936"/>
                  <a:gd name="T93" fmla="*/ 2356 h 3802"/>
                  <a:gd name="T94" fmla="*/ 420 w 1936"/>
                  <a:gd name="T95" fmla="*/ 2054 h 3802"/>
                  <a:gd name="T96" fmla="*/ 394 w 1936"/>
                  <a:gd name="T97" fmla="*/ 2175 h 3802"/>
                  <a:gd name="T98" fmla="*/ 356 w 1936"/>
                  <a:gd name="T99" fmla="*/ 2230 h 3802"/>
                  <a:gd name="T100" fmla="*/ 321 w 1936"/>
                  <a:gd name="T101" fmla="*/ 2083 h 3802"/>
                  <a:gd name="T102" fmla="*/ 270 w 1936"/>
                  <a:gd name="T103" fmla="*/ 2206 h 3802"/>
                  <a:gd name="T104" fmla="*/ 229 w 1936"/>
                  <a:gd name="T105" fmla="*/ 2183 h 3802"/>
                  <a:gd name="T106" fmla="*/ 243 w 1936"/>
                  <a:gd name="T107" fmla="*/ 2033 h 3802"/>
                  <a:gd name="T108" fmla="*/ 168 w 1936"/>
                  <a:gd name="T109" fmla="*/ 2054 h 3802"/>
                  <a:gd name="T110" fmla="*/ 11 w 1936"/>
                  <a:gd name="T111" fmla="*/ 794 h 3802"/>
                  <a:gd name="T112" fmla="*/ 630 w 1936"/>
                  <a:gd name="T113" fmla="*/ 634 h 3802"/>
                  <a:gd name="T114" fmla="*/ 830 w 1936"/>
                  <a:gd name="T115" fmla="*/ 483 h 3802"/>
                  <a:gd name="T116" fmla="*/ 752 w 1936"/>
                  <a:gd name="T117" fmla="*/ 293 h 3802"/>
                  <a:gd name="T118" fmla="*/ 774 w 1936"/>
                  <a:gd name="T119" fmla="*/ 204 h 3802"/>
                  <a:gd name="T120" fmla="*/ 950 w 1936"/>
                  <a:gd name="T121" fmla="*/ 0 h 3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6" h="3802">
                    <a:moveTo>
                      <a:pt x="115" y="885"/>
                    </a:moveTo>
                    <a:lnTo>
                      <a:pt x="115" y="1843"/>
                    </a:lnTo>
                    <a:lnTo>
                      <a:pt x="940" y="1843"/>
                    </a:lnTo>
                    <a:lnTo>
                      <a:pt x="940" y="1811"/>
                    </a:lnTo>
                    <a:lnTo>
                      <a:pt x="938" y="1781"/>
                    </a:lnTo>
                    <a:lnTo>
                      <a:pt x="911" y="1775"/>
                    </a:lnTo>
                    <a:lnTo>
                      <a:pt x="887" y="1764"/>
                    </a:lnTo>
                    <a:lnTo>
                      <a:pt x="868" y="1749"/>
                    </a:lnTo>
                    <a:lnTo>
                      <a:pt x="853" y="1732"/>
                    </a:lnTo>
                    <a:lnTo>
                      <a:pt x="843" y="1714"/>
                    </a:lnTo>
                    <a:lnTo>
                      <a:pt x="839" y="1693"/>
                    </a:lnTo>
                    <a:lnTo>
                      <a:pt x="842" y="1673"/>
                    </a:lnTo>
                    <a:lnTo>
                      <a:pt x="850" y="1656"/>
                    </a:lnTo>
                    <a:lnTo>
                      <a:pt x="864" y="1641"/>
                    </a:lnTo>
                    <a:lnTo>
                      <a:pt x="881" y="1627"/>
                    </a:lnTo>
                    <a:lnTo>
                      <a:pt x="902" y="1616"/>
                    </a:lnTo>
                    <a:lnTo>
                      <a:pt x="926" y="1608"/>
                    </a:lnTo>
                    <a:lnTo>
                      <a:pt x="918" y="1554"/>
                    </a:lnTo>
                    <a:lnTo>
                      <a:pt x="908" y="1508"/>
                    </a:lnTo>
                    <a:lnTo>
                      <a:pt x="898" y="1469"/>
                    </a:lnTo>
                    <a:lnTo>
                      <a:pt x="886" y="1436"/>
                    </a:lnTo>
                    <a:lnTo>
                      <a:pt x="875" y="1409"/>
                    </a:lnTo>
                    <a:lnTo>
                      <a:pt x="863" y="1387"/>
                    </a:lnTo>
                    <a:lnTo>
                      <a:pt x="852" y="1370"/>
                    </a:lnTo>
                    <a:lnTo>
                      <a:pt x="839" y="1358"/>
                    </a:lnTo>
                    <a:lnTo>
                      <a:pt x="830" y="1348"/>
                    </a:lnTo>
                    <a:lnTo>
                      <a:pt x="815" y="1340"/>
                    </a:lnTo>
                    <a:lnTo>
                      <a:pt x="802" y="1337"/>
                    </a:lnTo>
                    <a:lnTo>
                      <a:pt x="808" y="1355"/>
                    </a:lnTo>
                    <a:lnTo>
                      <a:pt x="816" y="1371"/>
                    </a:lnTo>
                    <a:lnTo>
                      <a:pt x="827" y="1388"/>
                    </a:lnTo>
                    <a:lnTo>
                      <a:pt x="832" y="1405"/>
                    </a:lnTo>
                    <a:lnTo>
                      <a:pt x="832" y="1421"/>
                    </a:lnTo>
                    <a:lnTo>
                      <a:pt x="828" y="1437"/>
                    </a:lnTo>
                    <a:lnTo>
                      <a:pt x="824" y="1450"/>
                    </a:lnTo>
                    <a:lnTo>
                      <a:pt x="816" y="1463"/>
                    </a:lnTo>
                    <a:lnTo>
                      <a:pt x="810" y="1471"/>
                    </a:lnTo>
                    <a:lnTo>
                      <a:pt x="807" y="1477"/>
                    </a:lnTo>
                    <a:lnTo>
                      <a:pt x="804" y="1480"/>
                    </a:lnTo>
                    <a:lnTo>
                      <a:pt x="777" y="1502"/>
                    </a:lnTo>
                    <a:lnTo>
                      <a:pt x="752" y="1516"/>
                    </a:lnTo>
                    <a:lnTo>
                      <a:pt x="726" y="1525"/>
                    </a:lnTo>
                    <a:lnTo>
                      <a:pt x="703" y="1528"/>
                    </a:lnTo>
                    <a:lnTo>
                      <a:pt x="680" y="1528"/>
                    </a:lnTo>
                    <a:lnTo>
                      <a:pt x="659" y="1524"/>
                    </a:lnTo>
                    <a:lnTo>
                      <a:pt x="639" y="1516"/>
                    </a:lnTo>
                    <a:lnTo>
                      <a:pt x="622" y="1506"/>
                    </a:lnTo>
                    <a:lnTo>
                      <a:pt x="608" y="1494"/>
                    </a:lnTo>
                    <a:lnTo>
                      <a:pt x="594" y="1483"/>
                    </a:lnTo>
                    <a:lnTo>
                      <a:pt x="583" y="1471"/>
                    </a:lnTo>
                    <a:lnTo>
                      <a:pt x="564" y="1439"/>
                    </a:lnTo>
                    <a:lnTo>
                      <a:pt x="550" y="1407"/>
                    </a:lnTo>
                    <a:lnTo>
                      <a:pt x="543" y="1374"/>
                    </a:lnTo>
                    <a:lnTo>
                      <a:pt x="542" y="1340"/>
                    </a:lnTo>
                    <a:lnTo>
                      <a:pt x="544" y="1305"/>
                    </a:lnTo>
                    <a:lnTo>
                      <a:pt x="552" y="1271"/>
                    </a:lnTo>
                    <a:lnTo>
                      <a:pt x="562" y="1238"/>
                    </a:lnTo>
                    <a:lnTo>
                      <a:pt x="577" y="1208"/>
                    </a:lnTo>
                    <a:lnTo>
                      <a:pt x="593" y="1179"/>
                    </a:lnTo>
                    <a:lnTo>
                      <a:pt x="610" y="1152"/>
                    </a:lnTo>
                    <a:lnTo>
                      <a:pt x="628" y="1129"/>
                    </a:lnTo>
                    <a:lnTo>
                      <a:pt x="647" y="1108"/>
                    </a:lnTo>
                    <a:lnTo>
                      <a:pt x="664" y="1092"/>
                    </a:lnTo>
                    <a:lnTo>
                      <a:pt x="691" y="1074"/>
                    </a:lnTo>
                    <a:lnTo>
                      <a:pt x="714" y="1062"/>
                    </a:lnTo>
                    <a:lnTo>
                      <a:pt x="737" y="1056"/>
                    </a:lnTo>
                    <a:lnTo>
                      <a:pt x="758" y="1056"/>
                    </a:lnTo>
                    <a:lnTo>
                      <a:pt x="776" y="1059"/>
                    </a:lnTo>
                    <a:lnTo>
                      <a:pt x="793" y="1067"/>
                    </a:lnTo>
                    <a:lnTo>
                      <a:pt x="809" y="1075"/>
                    </a:lnTo>
                    <a:lnTo>
                      <a:pt x="822" y="1086"/>
                    </a:lnTo>
                    <a:lnTo>
                      <a:pt x="833" y="1098"/>
                    </a:lnTo>
                    <a:lnTo>
                      <a:pt x="843" y="1109"/>
                    </a:lnTo>
                    <a:lnTo>
                      <a:pt x="855" y="1129"/>
                    </a:lnTo>
                    <a:lnTo>
                      <a:pt x="863" y="1151"/>
                    </a:lnTo>
                    <a:lnTo>
                      <a:pt x="864" y="1174"/>
                    </a:lnTo>
                    <a:lnTo>
                      <a:pt x="863" y="1195"/>
                    </a:lnTo>
                    <a:lnTo>
                      <a:pt x="857" y="1215"/>
                    </a:lnTo>
                    <a:lnTo>
                      <a:pt x="849" y="1232"/>
                    </a:lnTo>
                    <a:lnTo>
                      <a:pt x="841" y="1246"/>
                    </a:lnTo>
                    <a:lnTo>
                      <a:pt x="828" y="1262"/>
                    </a:lnTo>
                    <a:lnTo>
                      <a:pt x="819" y="1277"/>
                    </a:lnTo>
                    <a:lnTo>
                      <a:pt x="811" y="1291"/>
                    </a:lnTo>
                    <a:lnTo>
                      <a:pt x="825" y="1294"/>
                    </a:lnTo>
                    <a:lnTo>
                      <a:pt x="839" y="1301"/>
                    </a:lnTo>
                    <a:lnTo>
                      <a:pt x="854" y="1309"/>
                    </a:lnTo>
                    <a:lnTo>
                      <a:pt x="877" y="1330"/>
                    </a:lnTo>
                    <a:lnTo>
                      <a:pt x="897" y="1355"/>
                    </a:lnTo>
                    <a:lnTo>
                      <a:pt x="916" y="1387"/>
                    </a:lnTo>
                    <a:lnTo>
                      <a:pt x="932" y="1425"/>
                    </a:lnTo>
                    <a:lnTo>
                      <a:pt x="946" y="1469"/>
                    </a:lnTo>
                    <a:lnTo>
                      <a:pt x="958" y="1520"/>
                    </a:lnTo>
                    <a:lnTo>
                      <a:pt x="968" y="1576"/>
                    </a:lnTo>
                    <a:lnTo>
                      <a:pt x="977" y="1520"/>
                    </a:lnTo>
                    <a:lnTo>
                      <a:pt x="990" y="1469"/>
                    </a:lnTo>
                    <a:lnTo>
                      <a:pt x="1004" y="1425"/>
                    </a:lnTo>
                    <a:lnTo>
                      <a:pt x="1020" y="1387"/>
                    </a:lnTo>
                    <a:lnTo>
                      <a:pt x="1038" y="1355"/>
                    </a:lnTo>
                    <a:lnTo>
                      <a:pt x="1059" y="1330"/>
                    </a:lnTo>
                    <a:lnTo>
                      <a:pt x="1082" y="1309"/>
                    </a:lnTo>
                    <a:lnTo>
                      <a:pt x="1097" y="1301"/>
                    </a:lnTo>
                    <a:lnTo>
                      <a:pt x="1112" y="1294"/>
                    </a:lnTo>
                    <a:lnTo>
                      <a:pt x="1125" y="1291"/>
                    </a:lnTo>
                    <a:lnTo>
                      <a:pt x="1113" y="1269"/>
                    </a:lnTo>
                    <a:lnTo>
                      <a:pt x="1096" y="1246"/>
                    </a:lnTo>
                    <a:lnTo>
                      <a:pt x="1087" y="1232"/>
                    </a:lnTo>
                    <a:lnTo>
                      <a:pt x="1080" y="1215"/>
                    </a:lnTo>
                    <a:lnTo>
                      <a:pt x="1074" y="1195"/>
                    </a:lnTo>
                    <a:lnTo>
                      <a:pt x="1072" y="1174"/>
                    </a:lnTo>
                    <a:lnTo>
                      <a:pt x="1074" y="1151"/>
                    </a:lnTo>
                    <a:lnTo>
                      <a:pt x="1081" y="1129"/>
                    </a:lnTo>
                    <a:lnTo>
                      <a:pt x="1093" y="1109"/>
                    </a:lnTo>
                    <a:lnTo>
                      <a:pt x="1103" y="1098"/>
                    </a:lnTo>
                    <a:lnTo>
                      <a:pt x="1114" y="1086"/>
                    </a:lnTo>
                    <a:lnTo>
                      <a:pt x="1127" y="1075"/>
                    </a:lnTo>
                    <a:lnTo>
                      <a:pt x="1143" y="1067"/>
                    </a:lnTo>
                    <a:lnTo>
                      <a:pt x="1160" y="1059"/>
                    </a:lnTo>
                    <a:lnTo>
                      <a:pt x="1179" y="1056"/>
                    </a:lnTo>
                    <a:lnTo>
                      <a:pt x="1199" y="1056"/>
                    </a:lnTo>
                    <a:lnTo>
                      <a:pt x="1221" y="1062"/>
                    </a:lnTo>
                    <a:lnTo>
                      <a:pt x="1246" y="1074"/>
                    </a:lnTo>
                    <a:lnTo>
                      <a:pt x="1273" y="1092"/>
                    </a:lnTo>
                    <a:lnTo>
                      <a:pt x="1290" y="1108"/>
                    </a:lnTo>
                    <a:lnTo>
                      <a:pt x="1308" y="1129"/>
                    </a:lnTo>
                    <a:lnTo>
                      <a:pt x="1326" y="1152"/>
                    </a:lnTo>
                    <a:lnTo>
                      <a:pt x="1343" y="1179"/>
                    </a:lnTo>
                    <a:lnTo>
                      <a:pt x="1359" y="1208"/>
                    </a:lnTo>
                    <a:lnTo>
                      <a:pt x="1373" y="1240"/>
                    </a:lnTo>
                    <a:lnTo>
                      <a:pt x="1384" y="1271"/>
                    </a:lnTo>
                    <a:lnTo>
                      <a:pt x="1391" y="1305"/>
                    </a:lnTo>
                    <a:lnTo>
                      <a:pt x="1395" y="1340"/>
                    </a:lnTo>
                    <a:lnTo>
                      <a:pt x="1393" y="1374"/>
                    </a:lnTo>
                    <a:lnTo>
                      <a:pt x="1386" y="1407"/>
                    </a:lnTo>
                    <a:lnTo>
                      <a:pt x="1373" y="1439"/>
                    </a:lnTo>
                    <a:lnTo>
                      <a:pt x="1352" y="1471"/>
                    </a:lnTo>
                    <a:lnTo>
                      <a:pt x="1342" y="1483"/>
                    </a:lnTo>
                    <a:lnTo>
                      <a:pt x="1329" y="1494"/>
                    </a:lnTo>
                    <a:lnTo>
                      <a:pt x="1314" y="1506"/>
                    </a:lnTo>
                    <a:lnTo>
                      <a:pt x="1297" y="1516"/>
                    </a:lnTo>
                    <a:lnTo>
                      <a:pt x="1277" y="1524"/>
                    </a:lnTo>
                    <a:lnTo>
                      <a:pt x="1257" y="1528"/>
                    </a:lnTo>
                    <a:lnTo>
                      <a:pt x="1235" y="1528"/>
                    </a:lnTo>
                    <a:lnTo>
                      <a:pt x="1210" y="1525"/>
                    </a:lnTo>
                    <a:lnTo>
                      <a:pt x="1185" y="1516"/>
                    </a:lnTo>
                    <a:lnTo>
                      <a:pt x="1159" y="1502"/>
                    </a:lnTo>
                    <a:lnTo>
                      <a:pt x="1132" y="1480"/>
                    </a:lnTo>
                    <a:lnTo>
                      <a:pt x="1130" y="1477"/>
                    </a:lnTo>
                    <a:lnTo>
                      <a:pt x="1125" y="1471"/>
                    </a:lnTo>
                    <a:lnTo>
                      <a:pt x="1120" y="1463"/>
                    </a:lnTo>
                    <a:lnTo>
                      <a:pt x="1113" y="1450"/>
                    </a:lnTo>
                    <a:lnTo>
                      <a:pt x="1108" y="1437"/>
                    </a:lnTo>
                    <a:lnTo>
                      <a:pt x="1104" y="1421"/>
                    </a:lnTo>
                    <a:lnTo>
                      <a:pt x="1104" y="1405"/>
                    </a:lnTo>
                    <a:lnTo>
                      <a:pt x="1109" y="1388"/>
                    </a:lnTo>
                    <a:lnTo>
                      <a:pt x="1119" y="1371"/>
                    </a:lnTo>
                    <a:lnTo>
                      <a:pt x="1129" y="1355"/>
                    </a:lnTo>
                    <a:lnTo>
                      <a:pt x="1135" y="1337"/>
                    </a:lnTo>
                    <a:lnTo>
                      <a:pt x="1107" y="1348"/>
                    </a:lnTo>
                    <a:lnTo>
                      <a:pt x="1097" y="1358"/>
                    </a:lnTo>
                    <a:lnTo>
                      <a:pt x="1085" y="1370"/>
                    </a:lnTo>
                    <a:lnTo>
                      <a:pt x="1074" y="1387"/>
                    </a:lnTo>
                    <a:lnTo>
                      <a:pt x="1062" y="1409"/>
                    </a:lnTo>
                    <a:lnTo>
                      <a:pt x="1049" y="1436"/>
                    </a:lnTo>
                    <a:lnTo>
                      <a:pt x="1038" y="1469"/>
                    </a:lnTo>
                    <a:lnTo>
                      <a:pt x="1029" y="1508"/>
                    </a:lnTo>
                    <a:lnTo>
                      <a:pt x="1019" y="1554"/>
                    </a:lnTo>
                    <a:lnTo>
                      <a:pt x="1010" y="1608"/>
                    </a:lnTo>
                    <a:lnTo>
                      <a:pt x="1035" y="1616"/>
                    </a:lnTo>
                    <a:lnTo>
                      <a:pt x="1055" y="1627"/>
                    </a:lnTo>
                    <a:lnTo>
                      <a:pt x="1072" y="1641"/>
                    </a:lnTo>
                    <a:lnTo>
                      <a:pt x="1086" y="1656"/>
                    </a:lnTo>
                    <a:lnTo>
                      <a:pt x="1094" y="1673"/>
                    </a:lnTo>
                    <a:lnTo>
                      <a:pt x="1097" y="1693"/>
                    </a:lnTo>
                    <a:lnTo>
                      <a:pt x="1093" y="1714"/>
                    </a:lnTo>
                    <a:lnTo>
                      <a:pt x="1083" y="1732"/>
                    </a:lnTo>
                    <a:lnTo>
                      <a:pt x="1069" y="1749"/>
                    </a:lnTo>
                    <a:lnTo>
                      <a:pt x="1048" y="1764"/>
                    </a:lnTo>
                    <a:lnTo>
                      <a:pt x="1025" y="1775"/>
                    </a:lnTo>
                    <a:lnTo>
                      <a:pt x="998" y="1781"/>
                    </a:lnTo>
                    <a:lnTo>
                      <a:pt x="997" y="1843"/>
                    </a:lnTo>
                    <a:lnTo>
                      <a:pt x="1822" y="1843"/>
                    </a:lnTo>
                    <a:lnTo>
                      <a:pt x="1822" y="885"/>
                    </a:lnTo>
                    <a:lnTo>
                      <a:pt x="115" y="885"/>
                    </a:lnTo>
                    <a:close/>
                    <a:moveTo>
                      <a:pt x="953" y="0"/>
                    </a:moveTo>
                    <a:lnTo>
                      <a:pt x="983" y="0"/>
                    </a:lnTo>
                    <a:lnTo>
                      <a:pt x="986" y="0"/>
                    </a:lnTo>
                    <a:lnTo>
                      <a:pt x="992" y="2"/>
                    </a:lnTo>
                    <a:lnTo>
                      <a:pt x="1001" y="3"/>
                    </a:lnTo>
                    <a:lnTo>
                      <a:pt x="1011" y="5"/>
                    </a:lnTo>
                    <a:lnTo>
                      <a:pt x="1026" y="9"/>
                    </a:lnTo>
                    <a:lnTo>
                      <a:pt x="1041" y="14"/>
                    </a:lnTo>
                    <a:lnTo>
                      <a:pt x="1057" y="21"/>
                    </a:lnTo>
                    <a:lnTo>
                      <a:pt x="1074" y="30"/>
                    </a:lnTo>
                    <a:lnTo>
                      <a:pt x="1091" y="42"/>
                    </a:lnTo>
                    <a:lnTo>
                      <a:pt x="1107" y="55"/>
                    </a:lnTo>
                    <a:lnTo>
                      <a:pt x="1121" y="71"/>
                    </a:lnTo>
                    <a:lnTo>
                      <a:pt x="1135" y="91"/>
                    </a:lnTo>
                    <a:lnTo>
                      <a:pt x="1147" y="114"/>
                    </a:lnTo>
                    <a:lnTo>
                      <a:pt x="1155" y="139"/>
                    </a:lnTo>
                    <a:lnTo>
                      <a:pt x="1160" y="170"/>
                    </a:lnTo>
                    <a:lnTo>
                      <a:pt x="1162" y="204"/>
                    </a:lnTo>
                    <a:lnTo>
                      <a:pt x="1159" y="242"/>
                    </a:lnTo>
                    <a:lnTo>
                      <a:pt x="1159" y="243"/>
                    </a:lnTo>
                    <a:lnTo>
                      <a:pt x="1159" y="244"/>
                    </a:lnTo>
                    <a:lnTo>
                      <a:pt x="1159" y="245"/>
                    </a:lnTo>
                    <a:lnTo>
                      <a:pt x="1159" y="246"/>
                    </a:lnTo>
                    <a:lnTo>
                      <a:pt x="1159" y="249"/>
                    </a:lnTo>
                    <a:lnTo>
                      <a:pt x="1160" y="251"/>
                    </a:lnTo>
                    <a:lnTo>
                      <a:pt x="1163" y="253"/>
                    </a:lnTo>
                    <a:lnTo>
                      <a:pt x="1165" y="254"/>
                    </a:lnTo>
                    <a:lnTo>
                      <a:pt x="1168" y="255"/>
                    </a:lnTo>
                    <a:lnTo>
                      <a:pt x="1173" y="255"/>
                    </a:lnTo>
                    <a:lnTo>
                      <a:pt x="1181" y="259"/>
                    </a:lnTo>
                    <a:lnTo>
                      <a:pt x="1186" y="266"/>
                    </a:lnTo>
                    <a:lnTo>
                      <a:pt x="1187" y="278"/>
                    </a:lnTo>
                    <a:lnTo>
                      <a:pt x="1185" y="293"/>
                    </a:lnTo>
                    <a:lnTo>
                      <a:pt x="1179" y="309"/>
                    </a:lnTo>
                    <a:lnTo>
                      <a:pt x="1166" y="326"/>
                    </a:lnTo>
                    <a:lnTo>
                      <a:pt x="1151" y="340"/>
                    </a:lnTo>
                    <a:lnTo>
                      <a:pt x="1149" y="344"/>
                    </a:lnTo>
                    <a:lnTo>
                      <a:pt x="1148" y="352"/>
                    </a:lnTo>
                    <a:lnTo>
                      <a:pt x="1144" y="366"/>
                    </a:lnTo>
                    <a:lnTo>
                      <a:pt x="1138" y="381"/>
                    </a:lnTo>
                    <a:lnTo>
                      <a:pt x="1132" y="396"/>
                    </a:lnTo>
                    <a:lnTo>
                      <a:pt x="1123" y="411"/>
                    </a:lnTo>
                    <a:lnTo>
                      <a:pt x="1113" y="422"/>
                    </a:lnTo>
                    <a:lnTo>
                      <a:pt x="1112" y="426"/>
                    </a:lnTo>
                    <a:lnTo>
                      <a:pt x="1110" y="434"/>
                    </a:lnTo>
                    <a:lnTo>
                      <a:pt x="1109" y="448"/>
                    </a:lnTo>
                    <a:lnTo>
                      <a:pt x="1108" y="465"/>
                    </a:lnTo>
                    <a:lnTo>
                      <a:pt x="1107" y="483"/>
                    </a:lnTo>
                    <a:lnTo>
                      <a:pt x="1108" y="504"/>
                    </a:lnTo>
                    <a:lnTo>
                      <a:pt x="1112" y="524"/>
                    </a:lnTo>
                    <a:lnTo>
                      <a:pt x="1118" y="544"/>
                    </a:lnTo>
                    <a:lnTo>
                      <a:pt x="1126" y="561"/>
                    </a:lnTo>
                    <a:lnTo>
                      <a:pt x="1127" y="562"/>
                    </a:lnTo>
                    <a:lnTo>
                      <a:pt x="1130" y="566"/>
                    </a:lnTo>
                    <a:lnTo>
                      <a:pt x="1135" y="572"/>
                    </a:lnTo>
                    <a:lnTo>
                      <a:pt x="1144" y="580"/>
                    </a:lnTo>
                    <a:lnTo>
                      <a:pt x="1157" y="589"/>
                    </a:lnTo>
                    <a:lnTo>
                      <a:pt x="1174" y="599"/>
                    </a:lnTo>
                    <a:lnTo>
                      <a:pt x="1197" y="608"/>
                    </a:lnTo>
                    <a:lnTo>
                      <a:pt x="1225" y="617"/>
                    </a:lnTo>
                    <a:lnTo>
                      <a:pt x="1260" y="627"/>
                    </a:lnTo>
                    <a:lnTo>
                      <a:pt x="1303" y="634"/>
                    </a:lnTo>
                    <a:lnTo>
                      <a:pt x="1306" y="634"/>
                    </a:lnTo>
                    <a:lnTo>
                      <a:pt x="1313" y="635"/>
                    </a:lnTo>
                    <a:lnTo>
                      <a:pt x="1323" y="636"/>
                    </a:lnTo>
                    <a:lnTo>
                      <a:pt x="1335" y="640"/>
                    </a:lnTo>
                    <a:lnTo>
                      <a:pt x="1349" y="645"/>
                    </a:lnTo>
                    <a:lnTo>
                      <a:pt x="1367" y="652"/>
                    </a:lnTo>
                    <a:lnTo>
                      <a:pt x="1384" y="662"/>
                    </a:lnTo>
                    <a:lnTo>
                      <a:pt x="1401" y="675"/>
                    </a:lnTo>
                    <a:lnTo>
                      <a:pt x="1419" y="692"/>
                    </a:lnTo>
                    <a:lnTo>
                      <a:pt x="1435" y="714"/>
                    </a:lnTo>
                    <a:lnTo>
                      <a:pt x="1450" y="740"/>
                    </a:lnTo>
                    <a:lnTo>
                      <a:pt x="1462" y="770"/>
                    </a:lnTo>
                    <a:lnTo>
                      <a:pt x="1879" y="770"/>
                    </a:lnTo>
                    <a:lnTo>
                      <a:pt x="1897" y="773"/>
                    </a:lnTo>
                    <a:lnTo>
                      <a:pt x="1913" y="781"/>
                    </a:lnTo>
                    <a:lnTo>
                      <a:pt x="1925" y="794"/>
                    </a:lnTo>
                    <a:lnTo>
                      <a:pt x="1934" y="809"/>
                    </a:lnTo>
                    <a:lnTo>
                      <a:pt x="1936" y="828"/>
                    </a:lnTo>
                    <a:lnTo>
                      <a:pt x="1936" y="1900"/>
                    </a:lnTo>
                    <a:lnTo>
                      <a:pt x="1934" y="1918"/>
                    </a:lnTo>
                    <a:lnTo>
                      <a:pt x="1925" y="1934"/>
                    </a:lnTo>
                    <a:lnTo>
                      <a:pt x="1913" y="1946"/>
                    </a:lnTo>
                    <a:lnTo>
                      <a:pt x="1897" y="1955"/>
                    </a:lnTo>
                    <a:lnTo>
                      <a:pt x="1879" y="1959"/>
                    </a:lnTo>
                    <a:lnTo>
                      <a:pt x="1730" y="1959"/>
                    </a:lnTo>
                    <a:lnTo>
                      <a:pt x="1741" y="1977"/>
                    </a:lnTo>
                    <a:lnTo>
                      <a:pt x="1751" y="1995"/>
                    </a:lnTo>
                    <a:lnTo>
                      <a:pt x="1759" y="2012"/>
                    </a:lnTo>
                    <a:lnTo>
                      <a:pt x="1764" y="2028"/>
                    </a:lnTo>
                    <a:lnTo>
                      <a:pt x="1768" y="2043"/>
                    </a:lnTo>
                    <a:lnTo>
                      <a:pt x="1768" y="2054"/>
                    </a:lnTo>
                    <a:lnTo>
                      <a:pt x="1766" y="2062"/>
                    </a:lnTo>
                    <a:lnTo>
                      <a:pt x="1758" y="2067"/>
                    </a:lnTo>
                    <a:lnTo>
                      <a:pt x="1756" y="2067"/>
                    </a:lnTo>
                    <a:lnTo>
                      <a:pt x="1752" y="2067"/>
                    </a:lnTo>
                    <a:lnTo>
                      <a:pt x="1746" y="2065"/>
                    </a:lnTo>
                    <a:lnTo>
                      <a:pt x="1737" y="2058"/>
                    </a:lnTo>
                    <a:lnTo>
                      <a:pt x="1726" y="2050"/>
                    </a:lnTo>
                    <a:lnTo>
                      <a:pt x="1714" y="2035"/>
                    </a:lnTo>
                    <a:lnTo>
                      <a:pt x="1701" y="2016"/>
                    </a:lnTo>
                    <a:lnTo>
                      <a:pt x="1686" y="1989"/>
                    </a:lnTo>
                    <a:lnTo>
                      <a:pt x="1686" y="1990"/>
                    </a:lnTo>
                    <a:lnTo>
                      <a:pt x="1686" y="1995"/>
                    </a:lnTo>
                    <a:lnTo>
                      <a:pt x="1687" y="2004"/>
                    </a:lnTo>
                    <a:lnTo>
                      <a:pt x="1690" y="2016"/>
                    </a:lnTo>
                    <a:lnTo>
                      <a:pt x="1695" y="2033"/>
                    </a:lnTo>
                    <a:lnTo>
                      <a:pt x="1700" y="2054"/>
                    </a:lnTo>
                    <a:lnTo>
                      <a:pt x="1708" y="2080"/>
                    </a:lnTo>
                    <a:lnTo>
                      <a:pt x="1719" y="2111"/>
                    </a:lnTo>
                    <a:lnTo>
                      <a:pt x="1722" y="2117"/>
                    </a:lnTo>
                    <a:lnTo>
                      <a:pt x="1724" y="2127"/>
                    </a:lnTo>
                    <a:lnTo>
                      <a:pt x="1728" y="2136"/>
                    </a:lnTo>
                    <a:lnTo>
                      <a:pt x="1730" y="2149"/>
                    </a:lnTo>
                    <a:lnTo>
                      <a:pt x="1733" y="2160"/>
                    </a:lnTo>
                    <a:lnTo>
                      <a:pt x="1734" y="2171"/>
                    </a:lnTo>
                    <a:lnTo>
                      <a:pt x="1733" y="2180"/>
                    </a:lnTo>
                    <a:lnTo>
                      <a:pt x="1731" y="2186"/>
                    </a:lnTo>
                    <a:lnTo>
                      <a:pt x="1726" y="2190"/>
                    </a:lnTo>
                    <a:lnTo>
                      <a:pt x="1719" y="2189"/>
                    </a:lnTo>
                    <a:lnTo>
                      <a:pt x="1708" y="2184"/>
                    </a:lnTo>
                    <a:lnTo>
                      <a:pt x="1708" y="2183"/>
                    </a:lnTo>
                    <a:lnTo>
                      <a:pt x="1705" y="2180"/>
                    </a:lnTo>
                    <a:lnTo>
                      <a:pt x="1701" y="2174"/>
                    </a:lnTo>
                    <a:lnTo>
                      <a:pt x="1695" y="2166"/>
                    </a:lnTo>
                    <a:lnTo>
                      <a:pt x="1687" y="2152"/>
                    </a:lnTo>
                    <a:lnTo>
                      <a:pt x="1680" y="2134"/>
                    </a:lnTo>
                    <a:lnTo>
                      <a:pt x="1670" y="2111"/>
                    </a:lnTo>
                    <a:lnTo>
                      <a:pt x="1661" y="2080"/>
                    </a:lnTo>
                    <a:lnTo>
                      <a:pt x="1662" y="2084"/>
                    </a:lnTo>
                    <a:lnTo>
                      <a:pt x="1662" y="2094"/>
                    </a:lnTo>
                    <a:lnTo>
                      <a:pt x="1663" y="2108"/>
                    </a:lnTo>
                    <a:lnTo>
                      <a:pt x="1664" y="2125"/>
                    </a:lnTo>
                    <a:lnTo>
                      <a:pt x="1665" y="2146"/>
                    </a:lnTo>
                    <a:lnTo>
                      <a:pt x="1667" y="2167"/>
                    </a:lnTo>
                    <a:lnTo>
                      <a:pt x="1667" y="2186"/>
                    </a:lnTo>
                    <a:lnTo>
                      <a:pt x="1667" y="2206"/>
                    </a:lnTo>
                    <a:lnTo>
                      <a:pt x="1665" y="2221"/>
                    </a:lnTo>
                    <a:lnTo>
                      <a:pt x="1663" y="2233"/>
                    </a:lnTo>
                    <a:lnTo>
                      <a:pt x="1659" y="2238"/>
                    </a:lnTo>
                    <a:lnTo>
                      <a:pt x="1652" y="2239"/>
                    </a:lnTo>
                    <a:lnTo>
                      <a:pt x="1646" y="2236"/>
                    </a:lnTo>
                    <a:lnTo>
                      <a:pt x="1640" y="2229"/>
                    </a:lnTo>
                    <a:lnTo>
                      <a:pt x="1635" y="2216"/>
                    </a:lnTo>
                    <a:lnTo>
                      <a:pt x="1630" y="2195"/>
                    </a:lnTo>
                    <a:lnTo>
                      <a:pt x="1625" y="2167"/>
                    </a:lnTo>
                    <a:lnTo>
                      <a:pt x="1622" y="2132"/>
                    </a:lnTo>
                    <a:lnTo>
                      <a:pt x="1618" y="2088"/>
                    </a:lnTo>
                    <a:lnTo>
                      <a:pt x="1618" y="2086"/>
                    </a:lnTo>
                    <a:lnTo>
                      <a:pt x="1617" y="2085"/>
                    </a:lnTo>
                    <a:lnTo>
                      <a:pt x="1617" y="2083"/>
                    </a:lnTo>
                    <a:lnTo>
                      <a:pt x="1615" y="2083"/>
                    </a:lnTo>
                    <a:lnTo>
                      <a:pt x="1614" y="2083"/>
                    </a:lnTo>
                    <a:lnTo>
                      <a:pt x="1613" y="2086"/>
                    </a:lnTo>
                    <a:lnTo>
                      <a:pt x="1611" y="2093"/>
                    </a:lnTo>
                    <a:lnTo>
                      <a:pt x="1609" y="2104"/>
                    </a:lnTo>
                    <a:lnTo>
                      <a:pt x="1608" y="2119"/>
                    </a:lnTo>
                    <a:lnTo>
                      <a:pt x="1607" y="2141"/>
                    </a:lnTo>
                    <a:lnTo>
                      <a:pt x="1604" y="2169"/>
                    </a:lnTo>
                    <a:lnTo>
                      <a:pt x="1603" y="2206"/>
                    </a:lnTo>
                    <a:lnTo>
                      <a:pt x="1603" y="2211"/>
                    </a:lnTo>
                    <a:lnTo>
                      <a:pt x="1601" y="2217"/>
                    </a:lnTo>
                    <a:lnTo>
                      <a:pt x="1598" y="2224"/>
                    </a:lnTo>
                    <a:lnTo>
                      <a:pt x="1595" y="2230"/>
                    </a:lnTo>
                    <a:lnTo>
                      <a:pt x="1591" y="2234"/>
                    </a:lnTo>
                    <a:lnTo>
                      <a:pt x="1586" y="2234"/>
                    </a:lnTo>
                    <a:lnTo>
                      <a:pt x="1580" y="2230"/>
                    </a:lnTo>
                    <a:lnTo>
                      <a:pt x="1574" y="2221"/>
                    </a:lnTo>
                    <a:lnTo>
                      <a:pt x="1569" y="2205"/>
                    </a:lnTo>
                    <a:lnTo>
                      <a:pt x="1567" y="2185"/>
                    </a:lnTo>
                    <a:lnTo>
                      <a:pt x="1565" y="2163"/>
                    </a:lnTo>
                    <a:lnTo>
                      <a:pt x="1564" y="2140"/>
                    </a:lnTo>
                    <a:lnTo>
                      <a:pt x="1565" y="2119"/>
                    </a:lnTo>
                    <a:lnTo>
                      <a:pt x="1565" y="2100"/>
                    </a:lnTo>
                    <a:lnTo>
                      <a:pt x="1567" y="2086"/>
                    </a:lnTo>
                    <a:lnTo>
                      <a:pt x="1565" y="2090"/>
                    </a:lnTo>
                    <a:lnTo>
                      <a:pt x="1564" y="2099"/>
                    </a:lnTo>
                    <a:lnTo>
                      <a:pt x="1561" y="2112"/>
                    </a:lnTo>
                    <a:lnTo>
                      <a:pt x="1557" y="2129"/>
                    </a:lnTo>
                    <a:lnTo>
                      <a:pt x="1552" y="2145"/>
                    </a:lnTo>
                    <a:lnTo>
                      <a:pt x="1547" y="2162"/>
                    </a:lnTo>
                    <a:lnTo>
                      <a:pt x="1542" y="2175"/>
                    </a:lnTo>
                    <a:lnTo>
                      <a:pt x="1536" y="2185"/>
                    </a:lnTo>
                    <a:lnTo>
                      <a:pt x="1531" y="2188"/>
                    </a:lnTo>
                    <a:lnTo>
                      <a:pt x="1530" y="2189"/>
                    </a:lnTo>
                    <a:lnTo>
                      <a:pt x="1529" y="2189"/>
                    </a:lnTo>
                    <a:lnTo>
                      <a:pt x="1528" y="2190"/>
                    </a:lnTo>
                    <a:lnTo>
                      <a:pt x="1525" y="2189"/>
                    </a:lnTo>
                    <a:lnTo>
                      <a:pt x="1523" y="2186"/>
                    </a:lnTo>
                    <a:lnTo>
                      <a:pt x="1520" y="2182"/>
                    </a:lnTo>
                    <a:lnTo>
                      <a:pt x="1519" y="2172"/>
                    </a:lnTo>
                    <a:lnTo>
                      <a:pt x="1518" y="2158"/>
                    </a:lnTo>
                    <a:lnTo>
                      <a:pt x="1517" y="2140"/>
                    </a:lnTo>
                    <a:lnTo>
                      <a:pt x="1517" y="2116"/>
                    </a:lnTo>
                    <a:lnTo>
                      <a:pt x="1519" y="2085"/>
                    </a:lnTo>
                    <a:lnTo>
                      <a:pt x="1519" y="2071"/>
                    </a:lnTo>
                    <a:lnTo>
                      <a:pt x="1517" y="2054"/>
                    </a:lnTo>
                    <a:lnTo>
                      <a:pt x="1515" y="2035"/>
                    </a:lnTo>
                    <a:lnTo>
                      <a:pt x="1513" y="2021"/>
                    </a:lnTo>
                    <a:lnTo>
                      <a:pt x="1512" y="2010"/>
                    </a:lnTo>
                    <a:lnTo>
                      <a:pt x="1511" y="1961"/>
                    </a:lnTo>
                    <a:lnTo>
                      <a:pt x="1511" y="1957"/>
                    </a:lnTo>
                    <a:lnTo>
                      <a:pt x="1364" y="1957"/>
                    </a:lnTo>
                    <a:lnTo>
                      <a:pt x="1367" y="1993"/>
                    </a:lnTo>
                    <a:lnTo>
                      <a:pt x="1367" y="2028"/>
                    </a:lnTo>
                    <a:lnTo>
                      <a:pt x="1364" y="2061"/>
                    </a:lnTo>
                    <a:lnTo>
                      <a:pt x="1359" y="2100"/>
                    </a:lnTo>
                    <a:lnTo>
                      <a:pt x="1354" y="2145"/>
                    </a:lnTo>
                    <a:lnTo>
                      <a:pt x="1348" y="2195"/>
                    </a:lnTo>
                    <a:lnTo>
                      <a:pt x="1342" y="2247"/>
                    </a:lnTo>
                    <a:lnTo>
                      <a:pt x="1335" y="2302"/>
                    </a:lnTo>
                    <a:lnTo>
                      <a:pt x="1328" y="2356"/>
                    </a:lnTo>
                    <a:lnTo>
                      <a:pt x="1320" y="2409"/>
                    </a:lnTo>
                    <a:lnTo>
                      <a:pt x="1312" y="2461"/>
                    </a:lnTo>
                    <a:lnTo>
                      <a:pt x="1303" y="2507"/>
                    </a:lnTo>
                    <a:lnTo>
                      <a:pt x="1295" y="2547"/>
                    </a:lnTo>
                    <a:lnTo>
                      <a:pt x="1286" y="2581"/>
                    </a:lnTo>
                    <a:lnTo>
                      <a:pt x="1282" y="2603"/>
                    </a:lnTo>
                    <a:lnTo>
                      <a:pt x="1279" y="2630"/>
                    </a:lnTo>
                    <a:lnTo>
                      <a:pt x="1276" y="2660"/>
                    </a:lnTo>
                    <a:lnTo>
                      <a:pt x="1276" y="2692"/>
                    </a:lnTo>
                    <a:lnTo>
                      <a:pt x="1275" y="2724"/>
                    </a:lnTo>
                    <a:lnTo>
                      <a:pt x="1274" y="2753"/>
                    </a:lnTo>
                    <a:lnTo>
                      <a:pt x="1273" y="2780"/>
                    </a:lnTo>
                    <a:lnTo>
                      <a:pt x="1270" y="2803"/>
                    </a:lnTo>
                    <a:lnTo>
                      <a:pt x="1266" y="2818"/>
                    </a:lnTo>
                    <a:lnTo>
                      <a:pt x="1264" y="2827"/>
                    </a:lnTo>
                    <a:lnTo>
                      <a:pt x="1264" y="2837"/>
                    </a:lnTo>
                    <a:lnTo>
                      <a:pt x="1266" y="2849"/>
                    </a:lnTo>
                    <a:lnTo>
                      <a:pt x="1270" y="2864"/>
                    </a:lnTo>
                    <a:lnTo>
                      <a:pt x="1276" y="2883"/>
                    </a:lnTo>
                    <a:lnTo>
                      <a:pt x="1285" y="2908"/>
                    </a:lnTo>
                    <a:lnTo>
                      <a:pt x="1291" y="2931"/>
                    </a:lnTo>
                    <a:lnTo>
                      <a:pt x="1297" y="2955"/>
                    </a:lnTo>
                    <a:lnTo>
                      <a:pt x="1301" y="2980"/>
                    </a:lnTo>
                    <a:lnTo>
                      <a:pt x="1302" y="3005"/>
                    </a:lnTo>
                    <a:lnTo>
                      <a:pt x="1302" y="3032"/>
                    </a:lnTo>
                    <a:lnTo>
                      <a:pt x="1301" y="3061"/>
                    </a:lnTo>
                    <a:lnTo>
                      <a:pt x="1296" y="3092"/>
                    </a:lnTo>
                    <a:lnTo>
                      <a:pt x="1290" y="3126"/>
                    </a:lnTo>
                    <a:lnTo>
                      <a:pt x="1282" y="3164"/>
                    </a:lnTo>
                    <a:lnTo>
                      <a:pt x="1271" y="3206"/>
                    </a:lnTo>
                    <a:lnTo>
                      <a:pt x="1259" y="3253"/>
                    </a:lnTo>
                    <a:lnTo>
                      <a:pt x="1243" y="3304"/>
                    </a:lnTo>
                    <a:lnTo>
                      <a:pt x="1225" y="3360"/>
                    </a:lnTo>
                    <a:lnTo>
                      <a:pt x="1204" y="3422"/>
                    </a:lnTo>
                    <a:lnTo>
                      <a:pt x="1203" y="3424"/>
                    </a:lnTo>
                    <a:lnTo>
                      <a:pt x="1201" y="3433"/>
                    </a:lnTo>
                    <a:lnTo>
                      <a:pt x="1196" y="3446"/>
                    </a:lnTo>
                    <a:lnTo>
                      <a:pt x="1192" y="3463"/>
                    </a:lnTo>
                    <a:lnTo>
                      <a:pt x="1187" y="3487"/>
                    </a:lnTo>
                    <a:lnTo>
                      <a:pt x="1185" y="3515"/>
                    </a:lnTo>
                    <a:lnTo>
                      <a:pt x="1182" y="3548"/>
                    </a:lnTo>
                    <a:lnTo>
                      <a:pt x="1184" y="3584"/>
                    </a:lnTo>
                    <a:lnTo>
                      <a:pt x="1187" y="3626"/>
                    </a:lnTo>
                    <a:lnTo>
                      <a:pt x="1188" y="3628"/>
                    </a:lnTo>
                    <a:lnTo>
                      <a:pt x="1192" y="3635"/>
                    </a:lnTo>
                    <a:lnTo>
                      <a:pt x="1197" y="3645"/>
                    </a:lnTo>
                    <a:lnTo>
                      <a:pt x="1202" y="3658"/>
                    </a:lnTo>
                    <a:lnTo>
                      <a:pt x="1208" y="3674"/>
                    </a:lnTo>
                    <a:lnTo>
                      <a:pt x="1214" y="3690"/>
                    </a:lnTo>
                    <a:lnTo>
                      <a:pt x="1220" y="3707"/>
                    </a:lnTo>
                    <a:lnTo>
                      <a:pt x="1224" y="3724"/>
                    </a:lnTo>
                    <a:lnTo>
                      <a:pt x="1227" y="3739"/>
                    </a:lnTo>
                    <a:lnTo>
                      <a:pt x="1227" y="3752"/>
                    </a:lnTo>
                    <a:lnTo>
                      <a:pt x="1226" y="3763"/>
                    </a:lnTo>
                    <a:lnTo>
                      <a:pt x="1221" y="3771"/>
                    </a:lnTo>
                    <a:lnTo>
                      <a:pt x="1213" y="3774"/>
                    </a:lnTo>
                    <a:lnTo>
                      <a:pt x="1213" y="3774"/>
                    </a:lnTo>
                    <a:lnTo>
                      <a:pt x="1213" y="3775"/>
                    </a:lnTo>
                    <a:lnTo>
                      <a:pt x="1212" y="3777"/>
                    </a:lnTo>
                    <a:lnTo>
                      <a:pt x="1210" y="3778"/>
                    </a:lnTo>
                    <a:lnTo>
                      <a:pt x="1208" y="3778"/>
                    </a:lnTo>
                    <a:lnTo>
                      <a:pt x="1205" y="3779"/>
                    </a:lnTo>
                    <a:lnTo>
                      <a:pt x="1203" y="3779"/>
                    </a:lnTo>
                    <a:lnTo>
                      <a:pt x="1199" y="3778"/>
                    </a:lnTo>
                    <a:lnTo>
                      <a:pt x="1195" y="3775"/>
                    </a:lnTo>
                    <a:lnTo>
                      <a:pt x="1192" y="3778"/>
                    </a:lnTo>
                    <a:lnTo>
                      <a:pt x="1187" y="3781"/>
                    </a:lnTo>
                    <a:lnTo>
                      <a:pt x="1179" y="3786"/>
                    </a:lnTo>
                    <a:lnTo>
                      <a:pt x="1168" y="3790"/>
                    </a:lnTo>
                    <a:lnTo>
                      <a:pt x="1155" y="3791"/>
                    </a:lnTo>
                    <a:lnTo>
                      <a:pt x="1143" y="3788"/>
                    </a:lnTo>
                    <a:lnTo>
                      <a:pt x="1141" y="3789"/>
                    </a:lnTo>
                    <a:lnTo>
                      <a:pt x="1136" y="3792"/>
                    </a:lnTo>
                    <a:lnTo>
                      <a:pt x="1129" y="3795"/>
                    </a:lnTo>
                    <a:lnTo>
                      <a:pt x="1119" y="3797"/>
                    </a:lnTo>
                    <a:lnTo>
                      <a:pt x="1108" y="3796"/>
                    </a:lnTo>
                    <a:lnTo>
                      <a:pt x="1098" y="3790"/>
                    </a:lnTo>
                    <a:lnTo>
                      <a:pt x="1096" y="3791"/>
                    </a:lnTo>
                    <a:lnTo>
                      <a:pt x="1092" y="3794"/>
                    </a:lnTo>
                    <a:lnTo>
                      <a:pt x="1086" y="3797"/>
                    </a:lnTo>
                    <a:lnTo>
                      <a:pt x="1079" y="3800"/>
                    </a:lnTo>
                    <a:lnTo>
                      <a:pt x="1068" y="3799"/>
                    </a:lnTo>
                    <a:lnTo>
                      <a:pt x="1057" y="3794"/>
                    </a:lnTo>
                    <a:lnTo>
                      <a:pt x="1054" y="3795"/>
                    </a:lnTo>
                    <a:lnTo>
                      <a:pt x="1048" y="3797"/>
                    </a:lnTo>
                    <a:lnTo>
                      <a:pt x="1038" y="3801"/>
                    </a:lnTo>
                    <a:lnTo>
                      <a:pt x="1027" y="3802"/>
                    </a:lnTo>
                    <a:lnTo>
                      <a:pt x="1016" y="3800"/>
                    </a:lnTo>
                    <a:lnTo>
                      <a:pt x="1005" y="3791"/>
                    </a:lnTo>
                    <a:lnTo>
                      <a:pt x="1005" y="3791"/>
                    </a:lnTo>
                    <a:lnTo>
                      <a:pt x="1003" y="3791"/>
                    </a:lnTo>
                    <a:lnTo>
                      <a:pt x="1002" y="3790"/>
                    </a:lnTo>
                    <a:lnTo>
                      <a:pt x="999" y="3789"/>
                    </a:lnTo>
                    <a:lnTo>
                      <a:pt x="998" y="3785"/>
                    </a:lnTo>
                    <a:lnTo>
                      <a:pt x="996" y="3780"/>
                    </a:lnTo>
                    <a:lnTo>
                      <a:pt x="996" y="3772"/>
                    </a:lnTo>
                    <a:lnTo>
                      <a:pt x="997" y="3761"/>
                    </a:lnTo>
                    <a:lnTo>
                      <a:pt x="999" y="3746"/>
                    </a:lnTo>
                    <a:lnTo>
                      <a:pt x="1003" y="3728"/>
                    </a:lnTo>
                    <a:lnTo>
                      <a:pt x="1010" y="3706"/>
                    </a:lnTo>
                    <a:lnTo>
                      <a:pt x="1019" y="3679"/>
                    </a:lnTo>
                    <a:lnTo>
                      <a:pt x="1031" y="3646"/>
                    </a:lnTo>
                    <a:lnTo>
                      <a:pt x="1032" y="3643"/>
                    </a:lnTo>
                    <a:lnTo>
                      <a:pt x="1033" y="3632"/>
                    </a:lnTo>
                    <a:lnTo>
                      <a:pt x="1036" y="3616"/>
                    </a:lnTo>
                    <a:lnTo>
                      <a:pt x="1040" y="3596"/>
                    </a:lnTo>
                    <a:lnTo>
                      <a:pt x="1043" y="3573"/>
                    </a:lnTo>
                    <a:lnTo>
                      <a:pt x="1047" y="3549"/>
                    </a:lnTo>
                    <a:lnTo>
                      <a:pt x="1051" y="3524"/>
                    </a:lnTo>
                    <a:lnTo>
                      <a:pt x="1055" y="3501"/>
                    </a:lnTo>
                    <a:lnTo>
                      <a:pt x="1059" y="3481"/>
                    </a:lnTo>
                    <a:lnTo>
                      <a:pt x="1064" y="3465"/>
                    </a:lnTo>
                    <a:lnTo>
                      <a:pt x="1068" y="3452"/>
                    </a:lnTo>
                    <a:lnTo>
                      <a:pt x="1074" y="3432"/>
                    </a:lnTo>
                    <a:lnTo>
                      <a:pt x="1077" y="3406"/>
                    </a:lnTo>
                    <a:lnTo>
                      <a:pt x="1080" y="3376"/>
                    </a:lnTo>
                    <a:lnTo>
                      <a:pt x="1080" y="3345"/>
                    </a:lnTo>
                    <a:lnTo>
                      <a:pt x="1080" y="3312"/>
                    </a:lnTo>
                    <a:lnTo>
                      <a:pt x="1079" y="3281"/>
                    </a:lnTo>
                    <a:lnTo>
                      <a:pt x="1076" y="3251"/>
                    </a:lnTo>
                    <a:lnTo>
                      <a:pt x="1074" y="3226"/>
                    </a:lnTo>
                    <a:lnTo>
                      <a:pt x="1071" y="3205"/>
                    </a:lnTo>
                    <a:lnTo>
                      <a:pt x="1070" y="3192"/>
                    </a:lnTo>
                    <a:lnTo>
                      <a:pt x="1066" y="3159"/>
                    </a:lnTo>
                    <a:lnTo>
                      <a:pt x="1065" y="3121"/>
                    </a:lnTo>
                    <a:lnTo>
                      <a:pt x="1066" y="3080"/>
                    </a:lnTo>
                    <a:lnTo>
                      <a:pt x="1069" y="3037"/>
                    </a:lnTo>
                    <a:lnTo>
                      <a:pt x="1075" y="2993"/>
                    </a:lnTo>
                    <a:lnTo>
                      <a:pt x="1081" y="2953"/>
                    </a:lnTo>
                    <a:lnTo>
                      <a:pt x="1083" y="2930"/>
                    </a:lnTo>
                    <a:lnTo>
                      <a:pt x="1082" y="2903"/>
                    </a:lnTo>
                    <a:lnTo>
                      <a:pt x="1080" y="2874"/>
                    </a:lnTo>
                    <a:lnTo>
                      <a:pt x="1074" y="2843"/>
                    </a:lnTo>
                    <a:lnTo>
                      <a:pt x="1068" y="2812"/>
                    </a:lnTo>
                    <a:lnTo>
                      <a:pt x="1062" y="2781"/>
                    </a:lnTo>
                    <a:lnTo>
                      <a:pt x="1055" y="2752"/>
                    </a:lnTo>
                    <a:lnTo>
                      <a:pt x="1051" y="2726"/>
                    </a:lnTo>
                    <a:lnTo>
                      <a:pt x="1046" y="2696"/>
                    </a:lnTo>
                    <a:lnTo>
                      <a:pt x="1041" y="2662"/>
                    </a:lnTo>
                    <a:lnTo>
                      <a:pt x="1035" y="2623"/>
                    </a:lnTo>
                    <a:lnTo>
                      <a:pt x="1029" y="2581"/>
                    </a:lnTo>
                    <a:lnTo>
                      <a:pt x="1022" y="2537"/>
                    </a:lnTo>
                    <a:lnTo>
                      <a:pt x="1016" y="2492"/>
                    </a:lnTo>
                    <a:lnTo>
                      <a:pt x="1011" y="2446"/>
                    </a:lnTo>
                    <a:lnTo>
                      <a:pt x="1005" y="2401"/>
                    </a:lnTo>
                    <a:lnTo>
                      <a:pt x="1001" y="2357"/>
                    </a:lnTo>
                    <a:lnTo>
                      <a:pt x="997" y="2317"/>
                    </a:lnTo>
                    <a:lnTo>
                      <a:pt x="993" y="2278"/>
                    </a:lnTo>
                    <a:lnTo>
                      <a:pt x="991" y="2244"/>
                    </a:lnTo>
                    <a:lnTo>
                      <a:pt x="988" y="2214"/>
                    </a:lnTo>
                    <a:lnTo>
                      <a:pt x="987" y="2191"/>
                    </a:lnTo>
                    <a:lnTo>
                      <a:pt x="988" y="2174"/>
                    </a:lnTo>
                    <a:lnTo>
                      <a:pt x="987" y="2175"/>
                    </a:lnTo>
                    <a:lnTo>
                      <a:pt x="982" y="2178"/>
                    </a:lnTo>
                    <a:lnTo>
                      <a:pt x="976" y="2180"/>
                    </a:lnTo>
                    <a:lnTo>
                      <a:pt x="966" y="2180"/>
                    </a:lnTo>
                    <a:lnTo>
                      <a:pt x="948" y="2174"/>
                    </a:lnTo>
                    <a:lnTo>
                      <a:pt x="948" y="2191"/>
                    </a:lnTo>
                    <a:lnTo>
                      <a:pt x="947" y="2214"/>
                    </a:lnTo>
                    <a:lnTo>
                      <a:pt x="946" y="2244"/>
                    </a:lnTo>
                    <a:lnTo>
                      <a:pt x="943" y="2278"/>
                    </a:lnTo>
                    <a:lnTo>
                      <a:pt x="940" y="2317"/>
                    </a:lnTo>
                    <a:lnTo>
                      <a:pt x="935" y="2357"/>
                    </a:lnTo>
                    <a:lnTo>
                      <a:pt x="930" y="2401"/>
                    </a:lnTo>
                    <a:lnTo>
                      <a:pt x="925" y="2446"/>
                    </a:lnTo>
                    <a:lnTo>
                      <a:pt x="919" y="2492"/>
                    </a:lnTo>
                    <a:lnTo>
                      <a:pt x="913" y="2537"/>
                    </a:lnTo>
                    <a:lnTo>
                      <a:pt x="907" y="2581"/>
                    </a:lnTo>
                    <a:lnTo>
                      <a:pt x="902" y="2623"/>
                    </a:lnTo>
                    <a:lnTo>
                      <a:pt x="896" y="2662"/>
                    </a:lnTo>
                    <a:lnTo>
                      <a:pt x="891" y="2696"/>
                    </a:lnTo>
                    <a:lnTo>
                      <a:pt x="886" y="2726"/>
                    </a:lnTo>
                    <a:lnTo>
                      <a:pt x="880" y="2752"/>
                    </a:lnTo>
                    <a:lnTo>
                      <a:pt x="875" y="2781"/>
                    </a:lnTo>
                    <a:lnTo>
                      <a:pt x="868" y="2812"/>
                    </a:lnTo>
                    <a:lnTo>
                      <a:pt x="861" y="2843"/>
                    </a:lnTo>
                    <a:lnTo>
                      <a:pt x="857" y="2874"/>
                    </a:lnTo>
                    <a:lnTo>
                      <a:pt x="854" y="2903"/>
                    </a:lnTo>
                    <a:lnTo>
                      <a:pt x="853" y="2930"/>
                    </a:lnTo>
                    <a:lnTo>
                      <a:pt x="855" y="2953"/>
                    </a:lnTo>
                    <a:lnTo>
                      <a:pt x="861" y="2993"/>
                    </a:lnTo>
                    <a:lnTo>
                      <a:pt x="866" y="3036"/>
                    </a:lnTo>
                    <a:lnTo>
                      <a:pt x="870" y="3078"/>
                    </a:lnTo>
                    <a:lnTo>
                      <a:pt x="871" y="3120"/>
                    </a:lnTo>
                    <a:lnTo>
                      <a:pt x="870" y="3159"/>
                    </a:lnTo>
                    <a:lnTo>
                      <a:pt x="866" y="3192"/>
                    </a:lnTo>
                    <a:lnTo>
                      <a:pt x="865" y="3205"/>
                    </a:lnTo>
                    <a:lnTo>
                      <a:pt x="863" y="3226"/>
                    </a:lnTo>
                    <a:lnTo>
                      <a:pt x="860" y="3251"/>
                    </a:lnTo>
                    <a:lnTo>
                      <a:pt x="858" y="3281"/>
                    </a:lnTo>
                    <a:lnTo>
                      <a:pt x="857" y="3312"/>
                    </a:lnTo>
                    <a:lnTo>
                      <a:pt x="855" y="3344"/>
                    </a:lnTo>
                    <a:lnTo>
                      <a:pt x="857" y="3376"/>
                    </a:lnTo>
                    <a:lnTo>
                      <a:pt x="859" y="3406"/>
                    </a:lnTo>
                    <a:lnTo>
                      <a:pt x="863" y="3432"/>
                    </a:lnTo>
                    <a:lnTo>
                      <a:pt x="869" y="3452"/>
                    </a:lnTo>
                    <a:lnTo>
                      <a:pt x="872" y="3465"/>
                    </a:lnTo>
                    <a:lnTo>
                      <a:pt x="876" y="3481"/>
                    </a:lnTo>
                    <a:lnTo>
                      <a:pt x="881" y="3501"/>
                    </a:lnTo>
                    <a:lnTo>
                      <a:pt x="885" y="3524"/>
                    </a:lnTo>
                    <a:lnTo>
                      <a:pt x="889" y="3549"/>
                    </a:lnTo>
                    <a:lnTo>
                      <a:pt x="893" y="3573"/>
                    </a:lnTo>
                    <a:lnTo>
                      <a:pt x="897" y="3596"/>
                    </a:lnTo>
                    <a:lnTo>
                      <a:pt x="900" y="3616"/>
                    </a:lnTo>
                    <a:lnTo>
                      <a:pt x="902" y="3632"/>
                    </a:lnTo>
                    <a:lnTo>
                      <a:pt x="904" y="3643"/>
                    </a:lnTo>
                    <a:lnTo>
                      <a:pt x="904" y="3646"/>
                    </a:lnTo>
                    <a:lnTo>
                      <a:pt x="916" y="3679"/>
                    </a:lnTo>
                    <a:lnTo>
                      <a:pt x="926" y="3706"/>
                    </a:lnTo>
                    <a:lnTo>
                      <a:pt x="932" y="3728"/>
                    </a:lnTo>
                    <a:lnTo>
                      <a:pt x="937" y="3746"/>
                    </a:lnTo>
                    <a:lnTo>
                      <a:pt x="940" y="3761"/>
                    </a:lnTo>
                    <a:lnTo>
                      <a:pt x="941" y="3772"/>
                    </a:lnTo>
                    <a:lnTo>
                      <a:pt x="940" y="3780"/>
                    </a:lnTo>
                    <a:lnTo>
                      <a:pt x="938" y="3785"/>
                    </a:lnTo>
                    <a:lnTo>
                      <a:pt x="937" y="3789"/>
                    </a:lnTo>
                    <a:lnTo>
                      <a:pt x="935" y="3790"/>
                    </a:lnTo>
                    <a:lnTo>
                      <a:pt x="932" y="3791"/>
                    </a:lnTo>
                    <a:lnTo>
                      <a:pt x="931" y="3791"/>
                    </a:lnTo>
                    <a:lnTo>
                      <a:pt x="931" y="3791"/>
                    </a:lnTo>
                    <a:lnTo>
                      <a:pt x="920" y="3800"/>
                    </a:lnTo>
                    <a:lnTo>
                      <a:pt x="909" y="3802"/>
                    </a:lnTo>
                    <a:lnTo>
                      <a:pt x="898" y="3801"/>
                    </a:lnTo>
                    <a:lnTo>
                      <a:pt x="888" y="3799"/>
                    </a:lnTo>
                    <a:lnTo>
                      <a:pt x="882" y="3795"/>
                    </a:lnTo>
                    <a:lnTo>
                      <a:pt x="880" y="3794"/>
                    </a:lnTo>
                    <a:lnTo>
                      <a:pt x="869" y="3799"/>
                    </a:lnTo>
                    <a:lnTo>
                      <a:pt x="858" y="3800"/>
                    </a:lnTo>
                    <a:lnTo>
                      <a:pt x="850" y="3797"/>
                    </a:lnTo>
                    <a:lnTo>
                      <a:pt x="844" y="3794"/>
                    </a:lnTo>
                    <a:lnTo>
                      <a:pt x="839" y="3791"/>
                    </a:lnTo>
                    <a:lnTo>
                      <a:pt x="838" y="3790"/>
                    </a:lnTo>
                    <a:lnTo>
                      <a:pt x="827" y="3796"/>
                    </a:lnTo>
                    <a:lnTo>
                      <a:pt x="817" y="3797"/>
                    </a:lnTo>
                    <a:lnTo>
                      <a:pt x="808" y="3795"/>
                    </a:lnTo>
                    <a:lnTo>
                      <a:pt x="800" y="3792"/>
                    </a:lnTo>
                    <a:lnTo>
                      <a:pt x="794" y="3789"/>
                    </a:lnTo>
                    <a:lnTo>
                      <a:pt x="793" y="3788"/>
                    </a:lnTo>
                    <a:lnTo>
                      <a:pt x="780" y="3791"/>
                    </a:lnTo>
                    <a:lnTo>
                      <a:pt x="767" y="3790"/>
                    </a:lnTo>
                    <a:lnTo>
                      <a:pt x="758" y="3786"/>
                    </a:lnTo>
                    <a:lnTo>
                      <a:pt x="749" y="3781"/>
                    </a:lnTo>
                    <a:lnTo>
                      <a:pt x="744" y="3778"/>
                    </a:lnTo>
                    <a:lnTo>
                      <a:pt x="742" y="3775"/>
                    </a:lnTo>
                    <a:lnTo>
                      <a:pt x="737" y="3778"/>
                    </a:lnTo>
                    <a:lnTo>
                      <a:pt x="733" y="3779"/>
                    </a:lnTo>
                    <a:lnTo>
                      <a:pt x="731" y="3779"/>
                    </a:lnTo>
                    <a:lnTo>
                      <a:pt x="728" y="3778"/>
                    </a:lnTo>
                    <a:lnTo>
                      <a:pt x="726" y="3778"/>
                    </a:lnTo>
                    <a:lnTo>
                      <a:pt x="725" y="3777"/>
                    </a:lnTo>
                    <a:lnTo>
                      <a:pt x="724" y="3775"/>
                    </a:lnTo>
                    <a:lnTo>
                      <a:pt x="724" y="3774"/>
                    </a:lnTo>
                    <a:lnTo>
                      <a:pt x="722" y="3774"/>
                    </a:lnTo>
                    <a:lnTo>
                      <a:pt x="715" y="3771"/>
                    </a:lnTo>
                    <a:lnTo>
                      <a:pt x="710" y="3763"/>
                    </a:lnTo>
                    <a:lnTo>
                      <a:pt x="708" y="3752"/>
                    </a:lnTo>
                    <a:lnTo>
                      <a:pt x="709" y="3739"/>
                    </a:lnTo>
                    <a:lnTo>
                      <a:pt x="711" y="3724"/>
                    </a:lnTo>
                    <a:lnTo>
                      <a:pt x="716" y="3707"/>
                    </a:lnTo>
                    <a:lnTo>
                      <a:pt x="722" y="3690"/>
                    </a:lnTo>
                    <a:lnTo>
                      <a:pt x="728" y="3674"/>
                    </a:lnTo>
                    <a:lnTo>
                      <a:pt x="735" y="3658"/>
                    </a:lnTo>
                    <a:lnTo>
                      <a:pt x="739" y="3645"/>
                    </a:lnTo>
                    <a:lnTo>
                      <a:pt x="744" y="3635"/>
                    </a:lnTo>
                    <a:lnTo>
                      <a:pt x="748" y="3628"/>
                    </a:lnTo>
                    <a:lnTo>
                      <a:pt x="749" y="3626"/>
                    </a:lnTo>
                    <a:lnTo>
                      <a:pt x="753" y="3584"/>
                    </a:lnTo>
                    <a:lnTo>
                      <a:pt x="754" y="3548"/>
                    </a:lnTo>
                    <a:lnTo>
                      <a:pt x="752" y="3515"/>
                    </a:lnTo>
                    <a:lnTo>
                      <a:pt x="749" y="3487"/>
                    </a:lnTo>
                    <a:lnTo>
                      <a:pt x="744" y="3463"/>
                    </a:lnTo>
                    <a:lnTo>
                      <a:pt x="741" y="3446"/>
                    </a:lnTo>
                    <a:lnTo>
                      <a:pt x="736" y="3433"/>
                    </a:lnTo>
                    <a:lnTo>
                      <a:pt x="733" y="3424"/>
                    </a:lnTo>
                    <a:lnTo>
                      <a:pt x="732" y="3422"/>
                    </a:lnTo>
                    <a:lnTo>
                      <a:pt x="711" y="3360"/>
                    </a:lnTo>
                    <a:lnTo>
                      <a:pt x="693" y="3304"/>
                    </a:lnTo>
                    <a:lnTo>
                      <a:pt x="677" y="3253"/>
                    </a:lnTo>
                    <a:lnTo>
                      <a:pt x="665" y="3206"/>
                    </a:lnTo>
                    <a:lnTo>
                      <a:pt x="654" y="3164"/>
                    </a:lnTo>
                    <a:lnTo>
                      <a:pt x="645" y="3126"/>
                    </a:lnTo>
                    <a:lnTo>
                      <a:pt x="639" y="3092"/>
                    </a:lnTo>
                    <a:lnTo>
                      <a:pt x="636" y="3061"/>
                    </a:lnTo>
                    <a:lnTo>
                      <a:pt x="634" y="3032"/>
                    </a:lnTo>
                    <a:lnTo>
                      <a:pt x="634" y="3005"/>
                    </a:lnTo>
                    <a:lnTo>
                      <a:pt x="636" y="2980"/>
                    </a:lnTo>
                    <a:lnTo>
                      <a:pt x="639" y="2955"/>
                    </a:lnTo>
                    <a:lnTo>
                      <a:pt x="644" y="2931"/>
                    </a:lnTo>
                    <a:lnTo>
                      <a:pt x="652" y="2908"/>
                    </a:lnTo>
                    <a:lnTo>
                      <a:pt x="659" y="2883"/>
                    </a:lnTo>
                    <a:lnTo>
                      <a:pt x="666" y="2864"/>
                    </a:lnTo>
                    <a:lnTo>
                      <a:pt x="670" y="2849"/>
                    </a:lnTo>
                    <a:lnTo>
                      <a:pt x="672" y="2837"/>
                    </a:lnTo>
                    <a:lnTo>
                      <a:pt x="672" y="2827"/>
                    </a:lnTo>
                    <a:lnTo>
                      <a:pt x="670" y="2818"/>
                    </a:lnTo>
                    <a:lnTo>
                      <a:pt x="666" y="2803"/>
                    </a:lnTo>
                    <a:lnTo>
                      <a:pt x="664" y="2780"/>
                    </a:lnTo>
                    <a:lnTo>
                      <a:pt x="663" y="2753"/>
                    </a:lnTo>
                    <a:lnTo>
                      <a:pt x="661" y="2724"/>
                    </a:lnTo>
                    <a:lnTo>
                      <a:pt x="660" y="2692"/>
                    </a:lnTo>
                    <a:lnTo>
                      <a:pt x="659" y="2660"/>
                    </a:lnTo>
                    <a:lnTo>
                      <a:pt x="656" y="2630"/>
                    </a:lnTo>
                    <a:lnTo>
                      <a:pt x="654" y="2603"/>
                    </a:lnTo>
                    <a:lnTo>
                      <a:pt x="649" y="2581"/>
                    </a:lnTo>
                    <a:lnTo>
                      <a:pt x="641" y="2547"/>
                    </a:lnTo>
                    <a:lnTo>
                      <a:pt x="632" y="2507"/>
                    </a:lnTo>
                    <a:lnTo>
                      <a:pt x="625" y="2461"/>
                    </a:lnTo>
                    <a:lnTo>
                      <a:pt x="616" y="2409"/>
                    </a:lnTo>
                    <a:lnTo>
                      <a:pt x="609" y="2356"/>
                    </a:lnTo>
                    <a:lnTo>
                      <a:pt x="602" y="2302"/>
                    </a:lnTo>
                    <a:lnTo>
                      <a:pt x="594" y="2247"/>
                    </a:lnTo>
                    <a:lnTo>
                      <a:pt x="588" y="2195"/>
                    </a:lnTo>
                    <a:lnTo>
                      <a:pt x="582" y="2145"/>
                    </a:lnTo>
                    <a:lnTo>
                      <a:pt x="576" y="2100"/>
                    </a:lnTo>
                    <a:lnTo>
                      <a:pt x="571" y="2061"/>
                    </a:lnTo>
                    <a:lnTo>
                      <a:pt x="569" y="2028"/>
                    </a:lnTo>
                    <a:lnTo>
                      <a:pt x="570" y="1993"/>
                    </a:lnTo>
                    <a:lnTo>
                      <a:pt x="572" y="1957"/>
                    </a:lnTo>
                    <a:lnTo>
                      <a:pt x="426" y="1957"/>
                    </a:lnTo>
                    <a:lnTo>
                      <a:pt x="426" y="1961"/>
                    </a:lnTo>
                    <a:lnTo>
                      <a:pt x="425" y="2010"/>
                    </a:lnTo>
                    <a:lnTo>
                      <a:pt x="423" y="2021"/>
                    </a:lnTo>
                    <a:lnTo>
                      <a:pt x="421" y="2035"/>
                    </a:lnTo>
                    <a:lnTo>
                      <a:pt x="420" y="2054"/>
                    </a:lnTo>
                    <a:lnTo>
                      <a:pt x="417" y="2071"/>
                    </a:lnTo>
                    <a:lnTo>
                      <a:pt x="417" y="2085"/>
                    </a:lnTo>
                    <a:lnTo>
                      <a:pt x="420" y="2116"/>
                    </a:lnTo>
                    <a:lnTo>
                      <a:pt x="420" y="2140"/>
                    </a:lnTo>
                    <a:lnTo>
                      <a:pt x="419" y="2158"/>
                    </a:lnTo>
                    <a:lnTo>
                      <a:pt x="417" y="2172"/>
                    </a:lnTo>
                    <a:lnTo>
                      <a:pt x="416" y="2182"/>
                    </a:lnTo>
                    <a:lnTo>
                      <a:pt x="414" y="2186"/>
                    </a:lnTo>
                    <a:lnTo>
                      <a:pt x="411" y="2189"/>
                    </a:lnTo>
                    <a:lnTo>
                      <a:pt x="409" y="2190"/>
                    </a:lnTo>
                    <a:lnTo>
                      <a:pt x="408" y="2189"/>
                    </a:lnTo>
                    <a:lnTo>
                      <a:pt x="406" y="2189"/>
                    </a:lnTo>
                    <a:lnTo>
                      <a:pt x="405" y="2188"/>
                    </a:lnTo>
                    <a:lnTo>
                      <a:pt x="400" y="2185"/>
                    </a:lnTo>
                    <a:lnTo>
                      <a:pt x="394" y="2175"/>
                    </a:lnTo>
                    <a:lnTo>
                      <a:pt x="389" y="2162"/>
                    </a:lnTo>
                    <a:lnTo>
                      <a:pt x="384" y="2145"/>
                    </a:lnTo>
                    <a:lnTo>
                      <a:pt x="379" y="2129"/>
                    </a:lnTo>
                    <a:lnTo>
                      <a:pt x="376" y="2112"/>
                    </a:lnTo>
                    <a:lnTo>
                      <a:pt x="372" y="2099"/>
                    </a:lnTo>
                    <a:lnTo>
                      <a:pt x="371" y="2090"/>
                    </a:lnTo>
                    <a:lnTo>
                      <a:pt x="370" y="2086"/>
                    </a:lnTo>
                    <a:lnTo>
                      <a:pt x="371" y="2100"/>
                    </a:lnTo>
                    <a:lnTo>
                      <a:pt x="371" y="2119"/>
                    </a:lnTo>
                    <a:lnTo>
                      <a:pt x="371" y="2140"/>
                    </a:lnTo>
                    <a:lnTo>
                      <a:pt x="371" y="2163"/>
                    </a:lnTo>
                    <a:lnTo>
                      <a:pt x="370" y="2185"/>
                    </a:lnTo>
                    <a:lnTo>
                      <a:pt x="367" y="2205"/>
                    </a:lnTo>
                    <a:lnTo>
                      <a:pt x="362" y="2221"/>
                    </a:lnTo>
                    <a:lnTo>
                      <a:pt x="356" y="2230"/>
                    </a:lnTo>
                    <a:lnTo>
                      <a:pt x="350" y="2234"/>
                    </a:lnTo>
                    <a:lnTo>
                      <a:pt x="345" y="2234"/>
                    </a:lnTo>
                    <a:lnTo>
                      <a:pt x="342" y="2230"/>
                    </a:lnTo>
                    <a:lnTo>
                      <a:pt x="338" y="2224"/>
                    </a:lnTo>
                    <a:lnTo>
                      <a:pt x="334" y="2217"/>
                    </a:lnTo>
                    <a:lnTo>
                      <a:pt x="333" y="2211"/>
                    </a:lnTo>
                    <a:lnTo>
                      <a:pt x="332" y="2206"/>
                    </a:lnTo>
                    <a:lnTo>
                      <a:pt x="331" y="2169"/>
                    </a:lnTo>
                    <a:lnTo>
                      <a:pt x="329" y="2141"/>
                    </a:lnTo>
                    <a:lnTo>
                      <a:pt x="328" y="2119"/>
                    </a:lnTo>
                    <a:lnTo>
                      <a:pt x="327" y="2104"/>
                    </a:lnTo>
                    <a:lnTo>
                      <a:pt x="326" y="2093"/>
                    </a:lnTo>
                    <a:lnTo>
                      <a:pt x="323" y="2086"/>
                    </a:lnTo>
                    <a:lnTo>
                      <a:pt x="322" y="2083"/>
                    </a:lnTo>
                    <a:lnTo>
                      <a:pt x="321" y="2083"/>
                    </a:lnTo>
                    <a:lnTo>
                      <a:pt x="320" y="2083"/>
                    </a:lnTo>
                    <a:lnTo>
                      <a:pt x="320" y="2085"/>
                    </a:lnTo>
                    <a:lnTo>
                      <a:pt x="318" y="2086"/>
                    </a:lnTo>
                    <a:lnTo>
                      <a:pt x="318" y="2088"/>
                    </a:lnTo>
                    <a:lnTo>
                      <a:pt x="315" y="2132"/>
                    </a:lnTo>
                    <a:lnTo>
                      <a:pt x="311" y="2167"/>
                    </a:lnTo>
                    <a:lnTo>
                      <a:pt x="306" y="2195"/>
                    </a:lnTo>
                    <a:lnTo>
                      <a:pt x="301" y="2216"/>
                    </a:lnTo>
                    <a:lnTo>
                      <a:pt x="296" y="2229"/>
                    </a:lnTo>
                    <a:lnTo>
                      <a:pt x="290" y="2236"/>
                    </a:lnTo>
                    <a:lnTo>
                      <a:pt x="284" y="2239"/>
                    </a:lnTo>
                    <a:lnTo>
                      <a:pt x="277" y="2238"/>
                    </a:lnTo>
                    <a:lnTo>
                      <a:pt x="273" y="2233"/>
                    </a:lnTo>
                    <a:lnTo>
                      <a:pt x="271" y="2221"/>
                    </a:lnTo>
                    <a:lnTo>
                      <a:pt x="270" y="2206"/>
                    </a:lnTo>
                    <a:lnTo>
                      <a:pt x="270" y="2186"/>
                    </a:lnTo>
                    <a:lnTo>
                      <a:pt x="270" y="2167"/>
                    </a:lnTo>
                    <a:lnTo>
                      <a:pt x="271" y="2146"/>
                    </a:lnTo>
                    <a:lnTo>
                      <a:pt x="272" y="2125"/>
                    </a:lnTo>
                    <a:lnTo>
                      <a:pt x="273" y="2108"/>
                    </a:lnTo>
                    <a:lnTo>
                      <a:pt x="275" y="2094"/>
                    </a:lnTo>
                    <a:lnTo>
                      <a:pt x="275" y="2084"/>
                    </a:lnTo>
                    <a:lnTo>
                      <a:pt x="276" y="2080"/>
                    </a:lnTo>
                    <a:lnTo>
                      <a:pt x="266" y="2111"/>
                    </a:lnTo>
                    <a:lnTo>
                      <a:pt x="256" y="2134"/>
                    </a:lnTo>
                    <a:lnTo>
                      <a:pt x="249" y="2152"/>
                    </a:lnTo>
                    <a:lnTo>
                      <a:pt x="242" y="2166"/>
                    </a:lnTo>
                    <a:lnTo>
                      <a:pt x="235" y="2174"/>
                    </a:lnTo>
                    <a:lnTo>
                      <a:pt x="232" y="2180"/>
                    </a:lnTo>
                    <a:lnTo>
                      <a:pt x="229" y="2183"/>
                    </a:lnTo>
                    <a:lnTo>
                      <a:pt x="228" y="2184"/>
                    </a:lnTo>
                    <a:lnTo>
                      <a:pt x="217" y="2189"/>
                    </a:lnTo>
                    <a:lnTo>
                      <a:pt x="210" y="2190"/>
                    </a:lnTo>
                    <a:lnTo>
                      <a:pt x="206" y="2186"/>
                    </a:lnTo>
                    <a:lnTo>
                      <a:pt x="204" y="2180"/>
                    </a:lnTo>
                    <a:lnTo>
                      <a:pt x="204" y="2171"/>
                    </a:lnTo>
                    <a:lnTo>
                      <a:pt x="204" y="2160"/>
                    </a:lnTo>
                    <a:lnTo>
                      <a:pt x="206" y="2149"/>
                    </a:lnTo>
                    <a:lnTo>
                      <a:pt x="209" y="2136"/>
                    </a:lnTo>
                    <a:lnTo>
                      <a:pt x="212" y="2127"/>
                    </a:lnTo>
                    <a:lnTo>
                      <a:pt x="215" y="2117"/>
                    </a:lnTo>
                    <a:lnTo>
                      <a:pt x="217" y="2111"/>
                    </a:lnTo>
                    <a:lnTo>
                      <a:pt x="228" y="2080"/>
                    </a:lnTo>
                    <a:lnTo>
                      <a:pt x="237" y="2054"/>
                    </a:lnTo>
                    <a:lnTo>
                      <a:pt x="243" y="2033"/>
                    </a:lnTo>
                    <a:lnTo>
                      <a:pt x="246" y="2016"/>
                    </a:lnTo>
                    <a:lnTo>
                      <a:pt x="249" y="2004"/>
                    </a:lnTo>
                    <a:lnTo>
                      <a:pt x="250" y="1995"/>
                    </a:lnTo>
                    <a:lnTo>
                      <a:pt x="251" y="1990"/>
                    </a:lnTo>
                    <a:lnTo>
                      <a:pt x="251" y="1989"/>
                    </a:lnTo>
                    <a:lnTo>
                      <a:pt x="237" y="2016"/>
                    </a:lnTo>
                    <a:lnTo>
                      <a:pt x="222" y="2035"/>
                    </a:lnTo>
                    <a:lnTo>
                      <a:pt x="210" y="2050"/>
                    </a:lnTo>
                    <a:lnTo>
                      <a:pt x="200" y="2058"/>
                    </a:lnTo>
                    <a:lnTo>
                      <a:pt x="192" y="2065"/>
                    </a:lnTo>
                    <a:lnTo>
                      <a:pt x="184" y="2067"/>
                    </a:lnTo>
                    <a:lnTo>
                      <a:pt x="181" y="2067"/>
                    </a:lnTo>
                    <a:lnTo>
                      <a:pt x="179" y="2067"/>
                    </a:lnTo>
                    <a:lnTo>
                      <a:pt x="172" y="2062"/>
                    </a:lnTo>
                    <a:lnTo>
                      <a:pt x="168" y="2054"/>
                    </a:lnTo>
                    <a:lnTo>
                      <a:pt x="168" y="2043"/>
                    </a:lnTo>
                    <a:lnTo>
                      <a:pt x="171" y="2028"/>
                    </a:lnTo>
                    <a:lnTo>
                      <a:pt x="177" y="2012"/>
                    </a:lnTo>
                    <a:lnTo>
                      <a:pt x="185" y="1995"/>
                    </a:lnTo>
                    <a:lnTo>
                      <a:pt x="195" y="1977"/>
                    </a:lnTo>
                    <a:lnTo>
                      <a:pt x="206" y="1959"/>
                    </a:lnTo>
                    <a:lnTo>
                      <a:pt x="57" y="1959"/>
                    </a:lnTo>
                    <a:lnTo>
                      <a:pt x="39" y="1955"/>
                    </a:lnTo>
                    <a:lnTo>
                      <a:pt x="23" y="1946"/>
                    </a:lnTo>
                    <a:lnTo>
                      <a:pt x="11" y="1934"/>
                    </a:lnTo>
                    <a:lnTo>
                      <a:pt x="2" y="1918"/>
                    </a:lnTo>
                    <a:lnTo>
                      <a:pt x="0" y="1900"/>
                    </a:lnTo>
                    <a:lnTo>
                      <a:pt x="0" y="828"/>
                    </a:lnTo>
                    <a:lnTo>
                      <a:pt x="2" y="809"/>
                    </a:lnTo>
                    <a:lnTo>
                      <a:pt x="11" y="794"/>
                    </a:lnTo>
                    <a:lnTo>
                      <a:pt x="23" y="781"/>
                    </a:lnTo>
                    <a:lnTo>
                      <a:pt x="39" y="773"/>
                    </a:lnTo>
                    <a:lnTo>
                      <a:pt x="57" y="770"/>
                    </a:lnTo>
                    <a:lnTo>
                      <a:pt x="475" y="770"/>
                    </a:lnTo>
                    <a:lnTo>
                      <a:pt x="487" y="740"/>
                    </a:lnTo>
                    <a:lnTo>
                      <a:pt x="501" y="714"/>
                    </a:lnTo>
                    <a:lnTo>
                      <a:pt x="519" y="692"/>
                    </a:lnTo>
                    <a:lnTo>
                      <a:pt x="536" y="675"/>
                    </a:lnTo>
                    <a:lnTo>
                      <a:pt x="553" y="662"/>
                    </a:lnTo>
                    <a:lnTo>
                      <a:pt x="570" y="652"/>
                    </a:lnTo>
                    <a:lnTo>
                      <a:pt x="587" y="645"/>
                    </a:lnTo>
                    <a:lnTo>
                      <a:pt x="602" y="640"/>
                    </a:lnTo>
                    <a:lnTo>
                      <a:pt x="614" y="636"/>
                    </a:lnTo>
                    <a:lnTo>
                      <a:pt x="623" y="635"/>
                    </a:lnTo>
                    <a:lnTo>
                      <a:pt x="630" y="634"/>
                    </a:lnTo>
                    <a:lnTo>
                      <a:pt x="632" y="634"/>
                    </a:lnTo>
                    <a:lnTo>
                      <a:pt x="675" y="627"/>
                    </a:lnTo>
                    <a:lnTo>
                      <a:pt x="710" y="617"/>
                    </a:lnTo>
                    <a:lnTo>
                      <a:pt x="739" y="608"/>
                    </a:lnTo>
                    <a:lnTo>
                      <a:pt x="763" y="599"/>
                    </a:lnTo>
                    <a:lnTo>
                      <a:pt x="780" y="589"/>
                    </a:lnTo>
                    <a:lnTo>
                      <a:pt x="792" y="580"/>
                    </a:lnTo>
                    <a:lnTo>
                      <a:pt x="802" y="572"/>
                    </a:lnTo>
                    <a:lnTo>
                      <a:pt x="807" y="566"/>
                    </a:lnTo>
                    <a:lnTo>
                      <a:pt x="809" y="562"/>
                    </a:lnTo>
                    <a:lnTo>
                      <a:pt x="810" y="561"/>
                    </a:lnTo>
                    <a:lnTo>
                      <a:pt x="819" y="544"/>
                    </a:lnTo>
                    <a:lnTo>
                      <a:pt x="825" y="524"/>
                    </a:lnTo>
                    <a:lnTo>
                      <a:pt x="828" y="504"/>
                    </a:lnTo>
                    <a:lnTo>
                      <a:pt x="830" y="483"/>
                    </a:lnTo>
                    <a:lnTo>
                      <a:pt x="828" y="465"/>
                    </a:lnTo>
                    <a:lnTo>
                      <a:pt x="827" y="448"/>
                    </a:lnTo>
                    <a:lnTo>
                      <a:pt x="826" y="434"/>
                    </a:lnTo>
                    <a:lnTo>
                      <a:pt x="825" y="426"/>
                    </a:lnTo>
                    <a:lnTo>
                      <a:pt x="824" y="422"/>
                    </a:lnTo>
                    <a:lnTo>
                      <a:pt x="814" y="411"/>
                    </a:lnTo>
                    <a:lnTo>
                      <a:pt x="805" y="396"/>
                    </a:lnTo>
                    <a:lnTo>
                      <a:pt x="798" y="381"/>
                    </a:lnTo>
                    <a:lnTo>
                      <a:pt x="793" y="366"/>
                    </a:lnTo>
                    <a:lnTo>
                      <a:pt x="789" y="352"/>
                    </a:lnTo>
                    <a:lnTo>
                      <a:pt x="787" y="344"/>
                    </a:lnTo>
                    <a:lnTo>
                      <a:pt x="787" y="340"/>
                    </a:lnTo>
                    <a:lnTo>
                      <a:pt x="770" y="326"/>
                    </a:lnTo>
                    <a:lnTo>
                      <a:pt x="759" y="309"/>
                    </a:lnTo>
                    <a:lnTo>
                      <a:pt x="752" y="293"/>
                    </a:lnTo>
                    <a:lnTo>
                      <a:pt x="749" y="278"/>
                    </a:lnTo>
                    <a:lnTo>
                      <a:pt x="752" y="266"/>
                    </a:lnTo>
                    <a:lnTo>
                      <a:pt x="756" y="259"/>
                    </a:lnTo>
                    <a:lnTo>
                      <a:pt x="764" y="255"/>
                    </a:lnTo>
                    <a:lnTo>
                      <a:pt x="769" y="255"/>
                    </a:lnTo>
                    <a:lnTo>
                      <a:pt x="772" y="254"/>
                    </a:lnTo>
                    <a:lnTo>
                      <a:pt x="774" y="253"/>
                    </a:lnTo>
                    <a:lnTo>
                      <a:pt x="776" y="251"/>
                    </a:lnTo>
                    <a:lnTo>
                      <a:pt x="777" y="249"/>
                    </a:lnTo>
                    <a:lnTo>
                      <a:pt x="777" y="246"/>
                    </a:lnTo>
                    <a:lnTo>
                      <a:pt x="777" y="245"/>
                    </a:lnTo>
                    <a:lnTo>
                      <a:pt x="777" y="244"/>
                    </a:lnTo>
                    <a:lnTo>
                      <a:pt x="777" y="243"/>
                    </a:lnTo>
                    <a:lnTo>
                      <a:pt x="777" y="242"/>
                    </a:lnTo>
                    <a:lnTo>
                      <a:pt x="774" y="204"/>
                    </a:lnTo>
                    <a:lnTo>
                      <a:pt x="776" y="170"/>
                    </a:lnTo>
                    <a:lnTo>
                      <a:pt x="781" y="139"/>
                    </a:lnTo>
                    <a:lnTo>
                      <a:pt x="789" y="114"/>
                    </a:lnTo>
                    <a:lnTo>
                      <a:pt x="800" y="91"/>
                    </a:lnTo>
                    <a:lnTo>
                      <a:pt x="814" y="71"/>
                    </a:lnTo>
                    <a:lnTo>
                      <a:pt x="830" y="55"/>
                    </a:lnTo>
                    <a:lnTo>
                      <a:pt x="846" y="42"/>
                    </a:lnTo>
                    <a:lnTo>
                      <a:pt x="863" y="30"/>
                    </a:lnTo>
                    <a:lnTo>
                      <a:pt x="880" y="21"/>
                    </a:lnTo>
                    <a:lnTo>
                      <a:pt x="896" y="14"/>
                    </a:lnTo>
                    <a:lnTo>
                      <a:pt x="910" y="9"/>
                    </a:lnTo>
                    <a:lnTo>
                      <a:pt x="925" y="5"/>
                    </a:lnTo>
                    <a:lnTo>
                      <a:pt x="936" y="3"/>
                    </a:lnTo>
                    <a:lnTo>
                      <a:pt x="944" y="2"/>
                    </a:lnTo>
                    <a:lnTo>
                      <a:pt x="950" y="0"/>
                    </a:lnTo>
                    <a:lnTo>
                      <a:pt x="95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u="none">
                  <a:latin typeface="Arial" pitchFamily="34" charset="0"/>
                  <a:cs typeface="Arial" pitchFamily="34" charset="0"/>
                </a:endParaRPr>
              </a:p>
            </p:txBody>
          </p:sp>
          <p:sp>
            <p:nvSpPr>
              <p:cNvPr id="67" name="Rectangle 66">
                <a:extLst>
                  <a:ext uri="{FF2B5EF4-FFF2-40B4-BE49-F238E27FC236}">
                    <a16:creationId xmlns:a16="http://schemas.microsoft.com/office/drawing/2014/main" xmlns="" id="{6DAE572F-227C-47D8-AFBE-46436C281CE2}"/>
                  </a:ext>
                </a:extLst>
              </p:cNvPr>
              <p:cNvSpPr/>
              <p:nvPr/>
            </p:nvSpPr>
            <p:spPr>
              <a:xfrm>
                <a:off x="981307" y="2609385"/>
                <a:ext cx="423747"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p>
            </p:txBody>
          </p:sp>
        </p:grpSp>
        <p:pic>
          <p:nvPicPr>
            <p:cNvPr id="65" name="Picture 18">
              <a:extLst>
                <a:ext uri="{FF2B5EF4-FFF2-40B4-BE49-F238E27FC236}">
                  <a16:creationId xmlns:a16="http://schemas.microsoft.com/office/drawing/2014/main" xmlns="" id="{F8B6820C-3D84-4E33-8DFF-AA99AB273D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012" y="2524245"/>
              <a:ext cx="377508" cy="377508"/>
            </a:xfrm>
            <a:prstGeom prst="rect">
              <a:avLst/>
            </a:prstGeom>
          </p:spPr>
        </p:pic>
      </p:grpSp>
      <p:sp>
        <p:nvSpPr>
          <p:cNvPr id="68" name="Rectangle 67">
            <a:extLst>
              <a:ext uri="{FF2B5EF4-FFF2-40B4-BE49-F238E27FC236}">
                <a16:creationId xmlns:a16="http://schemas.microsoft.com/office/drawing/2014/main" xmlns="" id="{B635E5C3-0991-4E45-B32D-1BDF6F103CF9}"/>
              </a:ext>
            </a:extLst>
          </p:cNvPr>
          <p:cNvSpPr/>
          <p:nvPr/>
        </p:nvSpPr>
        <p:spPr>
          <a:xfrm>
            <a:off x="1956776" y="4252632"/>
            <a:ext cx="3546764" cy="616528"/>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none" dirty="0">
                <a:solidFill>
                  <a:srgbClr val="7030A0"/>
                </a:solidFill>
              </a:rPr>
              <a:t>~84%  </a:t>
            </a:r>
            <a:r>
              <a:rPr lang="en-US" sz="1600" u="none" dirty="0">
                <a:solidFill>
                  <a:schemeClr val="tx1"/>
                </a:solidFill>
              </a:rPr>
              <a:t>of the overall patients received interpreted reports </a:t>
            </a:r>
            <a:endParaRPr lang="en-US" sz="1600"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8" grpId="0" animBg="1"/>
      <p:bldP spid="39" grpId="0" animBg="1"/>
      <p:bldP spid="43"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399381" y="476672"/>
            <a:ext cx="7488238" cy="864096"/>
          </a:xfrm>
          <a:prstGeom prst="rect">
            <a:avLst/>
          </a:prstGeom>
          <a:noFill/>
          <a:ln>
            <a:miter lim="800000"/>
            <a:headEnd/>
            <a:tailEnd/>
          </a:ln>
        </p:spPr>
        <p:txBody>
          <a:bodyPr/>
          <a:lstStyle/>
          <a:p>
            <a:pPr lvl="0" algn="ctr" eaLnBrk="0" hangingPunct="0"/>
            <a:endParaRPr kumimoji="0" lang="fr-BE" sz="3600" i="0" u="none" strike="noStrike" kern="0" cap="none" spc="0" normalizeH="0" baseline="0" noProof="0" dirty="0" smtClean="0">
              <a:ln>
                <a:noFill/>
              </a:ln>
              <a:solidFill>
                <a:srgbClr val="088292"/>
              </a:solidFill>
              <a:effectLst/>
              <a:uLnTx/>
              <a:uFillTx/>
              <a:latin typeface="Calibri" pitchFamily="34" charset="0"/>
              <a:ea typeface="+mj-ea"/>
              <a:cs typeface="Calibri" pitchFamily="34" charset="0"/>
            </a:endParaRPr>
          </a:p>
        </p:txBody>
      </p:sp>
      <p:sp>
        <p:nvSpPr>
          <p:cNvPr id="4" name="Title 3">
            <a:extLst>
              <a:ext uri="{FF2B5EF4-FFF2-40B4-BE49-F238E27FC236}">
                <a16:creationId xmlns:a16="http://schemas.microsoft.com/office/drawing/2014/main" xmlns="" id="{869077A8-B8B5-4D09-BF6C-4E0F84F4C258}"/>
              </a:ext>
            </a:extLst>
          </p:cNvPr>
          <p:cNvSpPr txBox="1">
            <a:spLocks/>
          </p:cNvSpPr>
          <p:nvPr/>
        </p:nvSpPr>
        <p:spPr>
          <a:xfrm>
            <a:off x="1039044" y="476672"/>
            <a:ext cx="8208912" cy="520701"/>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88292"/>
                </a:solidFill>
                <a:effectLst/>
                <a:uLnTx/>
                <a:uFillTx/>
                <a:latin typeface="Calibri" pitchFamily="34" charset="0"/>
                <a:ea typeface="+mj-ea"/>
                <a:cs typeface="+mj-cs"/>
              </a:rPr>
              <a:t>Stages of CKD: Clinical guidelines KDIGO </a:t>
            </a:r>
            <a:endParaRPr kumimoji="0" lang="en-US" sz="3600" b="1" i="1" u="none" strike="noStrike" kern="0" cap="none" spc="0" normalizeH="0" baseline="0" noProof="0" dirty="0">
              <a:ln>
                <a:noFill/>
              </a:ln>
              <a:solidFill>
                <a:srgbClr val="088292"/>
              </a:solidFill>
              <a:effectLst/>
              <a:uLnTx/>
              <a:uFillTx/>
              <a:latin typeface="Calibri" pitchFamily="34" charset="0"/>
              <a:ea typeface="+mj-ea"/>
              <a:cs typeface="+mj-cs"/>
            </a:endParaRPr>
          </a:p>
        </p:txBody>
      </p:sp>
      <p:grpSp>
        <p:nvGrpSpPr>
          <p:cNvPr id="5" name="Group 57">
            <a:extLst>
              <a:ext uri="{FF2B5EF4-FFF2-40B4-BE49-F238E27FC236}">
                <a16:creationId xmlns:a16="http://schemas.microsoft.com/office/drawing/2014/main" xmlns="" id="{E7475311-2121-4C4E-89B3-E7486D8CF216}"/>
              </a:ext>
            </a:extLst>
          </p:cNvPr>
          <p:cNvGrpSpPr/>
          <p:nvPr/>
        </p:nvGrpSpPr>
        <p:grpSpPr>
          <a:xfrm>
            <a:off x="478485" y="1700808"/>
            <a:ext cx="1280639" cy="792088"/>
            <a:chOff x="4195761" y="246467"/>
            <a:chExt cx="1394374" cy="594065"/>
          </a:xfrm>
        </p:grpSpPr>
        <p:sp>
          <p:nvSpPr>
            <p:cNvPr id="6" name="TextBox 22">
              <a:extLst>
                <a:ext uri="{FF2B5EF4-FFF2-40B4-BE49-F238E27FC236}">
                  <a16:creationId xmlns:a16="http://schemas.microsoft.com/office/drawing/2014/main" xmlns="" id="{346A7322-4624-4027-ABAB-EDF87EED4DA5}"/>
                </a:ext>
              </a:extLst>
            </p:cNvPr>
            <p:cNvSpPr txBox="1"/>
            <p:nvPr/>
          </p:nvSpPr>
          <p:spPr>
            <a:xfrm>
              <a:off x="4195761" y="644325"/>
              <a:ext cx="1394374" cy="196207"/>
            </a:xfrm>
            <a:prstGeom prst="rect">
              <a:avLst/>
            </a:prstGeom>
            <a:noFill/>
          </p:spPr>
          <p:txBody>
            <a:bodyPr wrap="square" rtlCol="0">
              <a:spAutoFit/>
            </a:bodyPr>
            <a:lstStyle/>
            <a:p>
              <a:pPr algn="ctr" defTabSz="1096980">
                <a:defRPr/>
              </a:pPr>
              <a:r>
                <a:rPr lang="en-US" altLang="ko-KR" sz="1100" b="1" i="1" u="none" dirty="0">
                  <a:solidFill>
                    <a:srgbClr val="000000">
                      <a:lumMod val="75000"/>
                      <a:lumOff val="25000"/>
                    </a:srgbClr>
                  </a:solidFill>
                  <a:latin typeface="Calibri"/>
                  <a:cs typeface="Arial" pitchFamily="34" charset="0"/>
                </a:rPr>
                <a:t>Chronic Kidney Disease</a:t>
              </a:r>
              <a:endParaRPr lang="ko-KR" altLang="en-US" sz="1100" b="1" i="1" u="none" dirty="0">
                <a:solidFill>
                  <a:srgbClr val="000000">
                    <a:lumMod val="75000"/>
                    <a:lumOff val="25000"/>
                  </a:srgbClr>
                </a:solidFill>
                <a:latin typeface="Calibri"/>
                <a:cs typeface="Arial" pitchFamily="34" charset="0"/>
              </a:endParaRPr>
            </a:p>
          </p:txBody>
        </p:sp>
        <p:sp>
          <p:nvSpPr>
            <p:cNvPr id="7" name="Freeform 50">
              <a:extLst>
                <a:ext uri="{FF2B5EF4-FFF2-40B4-BE49-F238E27FC236}">
                  <a16:creationId xmlns:a16="http://schemas.microsoft.com/office/drawing/2014/main" xmlns="" id="{8402F833-691B-4B7B-80E6-2C9AC5553FD7}"/>
                </a:ext>
              </a:extLst>
            </p:cNvPr>
            <p:cNvSpPr>
              <a:spLocks noChangeAspect="1"/>
            </p:cNvSpPr>
            <p:nvPr/>
          </p:nvSpPr>
          <p:spPr>
            <a:xfrm>
              <a:off x="4695723" y="246467"/>
              <a:ext cx="394450" cy="315894"/>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600" dirty="0"/>
            </a:p>
          </p:txBody>
        </p:sp>
      </p:grpSp>
      <p:sp>
        <p:nvSpPr>
          <p:cNvPr id="8" name="AutoShape 2" descr="KDOQI US Commentary on the 2012 KDIGO Clinical Practice Guideline for the  Evaluation and Management of CKD - American Journal of Kidney Diseases"/>
          <p:cNvSpPr>
            <a:spLocks noChangeAspect="1" noChangeArrowheads="1"/>
          </p:cNvSpPr>
          <p:nvPr/>
        </p:nvSpPr>
        <p:spPr bwMode="auto">
          <a:xfrm>
            <a:off x="-113084" y="-136525"/>
            <a:ext cx="2486025" cy="1847850"/>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9" name="AutoShape 4" descr="kdigo 2013"/>
          <p:cNvSpPr>
            <a:spLocks noChangeAspect="1" noChangeArrowheads="1"/>
          </p:cNvSpPr>
          <p:nvPr/>
        </p:nvSpPr>
        <p:spPr bwMode="auto">
          <a:xfrm>
            <a:off x="-113084" y="-5318125"/>
            <a:ext cx="18002250" cy="10801350"/>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10" name="AutoShape 2" descr="https://perruchenautomne.eu/wordpress/wp-content/uploads/2013/01/kdigo-2013.jpg"/>
          <p:cNvSpPr>
            <a:spLocks noChangeAspect="1" noChangeArrowheads="1"/>
          </p:cNvSpPr>
          <p:nvPr/>
        </p:nvSpPr>
        <p:spPr bwMode="auto">
          <a:xfrm>
            <a:off x="-113084" y="-136525"/>
            <a:ext cx="18002250" cy="10801350"/>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43012" name="Picture 4" descr="Stages of CKD. Reprinted with permission from KDIGO 2012 Clinical Practice Guidelines for the Evaluation and Management of Chronic Kidney Disease. 32 GFR, glomerular filtration rate; KDIGO, Kidney Disease: Improving Global Outcomes."/>
          <p:cNvPicPr>
            <a:picLocks noChangeAspect="1" noChangeArrowheads="1"/>
          </p:cNvPicPr>
          <p:nvPr/>
        </p:nvPicPr>
        <p:blipFill>
          <a:blip r:embed="rId2" cstate="print"/>
          <a:srcRect/>
          <a:stretch>
            <a:fillRect/>
          </a:stretch>
        </p:blipFill>
        <p:spPr bwMode="auto">
          <a:xfrm>
            <a:off x="462980" y="1268760"/>
            <a:ext cx="9289032" cy="4608512"/>
          </a:xfrm>
          <a:prstGeom prst="rect">
            <a:avLst/>
          </a:prstGeom>
          <a:noFill/>
        </p:spPr>
      </p:pic>
      <p:sp>
        <p:nvSpPr>
          <p:cNvPr id="13" name="Rectangle 12"/>
          <p:cNvSpPr/>
          <p:nvPr/>
        </p:nvSpPr>
        <p:spPr>
          <a:xfrm>
            <a:off x="462980" y="5930696"/>
            <a:ext cx="9824020" cy="738664"/>
          </a:xfrm>
          <a:prstGeom prst="rect">
            <a:avLst/>
          </a:prstGeom>
        </p:spPr>
        <p:txBody>
          <a:bodyPr wrap="square">
            <a:spAutoFit/>
          </a:bodyPr>
          <a:lstStyle/>
          <a:p>
            <a:r>
              <a:rPr lang="en-US" sz="1400" u="none" dirty="0" smtClean="0"/>
              <a:t>KDIGO 2012 Clinical Practice Guidelines for the Evaluation and Management of Chronic Kidney Disease </a:t>
            </a:r>
          </a:p>
          <a:p>
            <a:r>
              <a:rPr lang="en-US" sz="1400" u="none" dirty="0" smtClean="0"/>
              <a:t>GFR : </a:t>
            </a:r>
            <a:r>
              <a:rPr lang="en-US" sz="1400" u="none" dirty="0" err="1" smtClean="0"/>
              <a:t>Glomerular</a:t>
            </a:r>
            <a:r>
              <a:rPr lang="en-US" sz="1400" u="none" dirty="0" smtClean="0"/>
              <a:t> filtration rate </a:t>
            </a:r>
          </a:p>
          <a:p>
            <a:r>
              <a:rPr lang="en-US" sz="1400" u="none" dirty="0" smtClean="0"/>
              <a:t>KDIGO : Kidney Disease Improving Global Outcomes</a:t>
            </a:r>
            <a:endParaRPr lang="en-US" sz="1400" u="non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399381" y="548680"/>
            <a:ext cx="7488238" cy="864096"/>
          </a:xfrm>
          <a:prstGeom prst="rect">
            <a:avLst/>
          </a:prstGeom>
          <a:noFill/>
          <a:ln>
            <a:miter lim="800000"/>
            <a:headEnd/>
            <a:tailEnd/>
          </a:ln>
        </p:spPr>
        <p:txBody>
          <a:bodyPr/>
          <a:lstStyle/>
          <a:p>
            <a:pPr lvl="0" algn="ctr" eaLnBrk="0" hangingPunct="0"/>
            <a:endParaRPr kumimoji="0" lang="fr-BE" sz="3600" i="0" u="none" strike="noStrike" kern="0" cap="none" spc="0" normalizeH="0" baseline="0" noProof="0" dirty="0" smtClean="0">
              <a:ln>
                <a:noFill/>
              </a:ln>
              <a:solidFill>
                <a:srgbClr val="088292"/>
              </a:solidFill>
              <a:effectLst/>
              <a:uLnTx/>
              <a:uFillTx/>
              <a:latin typeface="Calibri" pitchFamily="34" charset="0"/>
              <a:ea typeface="+mj-ea"/>
              <a:cs typeface="Calibri" pitchFamily="34" charset="0"/>
            </a:endParaRPr>
          </a:p>
        </p:txBody>
      </p:sp>
      <p:sp>
        <p:nvSpPr>
          <p:cNvPr id="93" name="Title 6">
            <a:extLst>
              <a:ext uri="{FF2B5EF4-FFF2-40B4-BE49-F238E27FC236}">
                <a16:creationId xmlns="" xmlns:a16="http://schemas.microsoft.com/office/drawing/2014/main" id="{E2D75FBA-1361-4117-98C7-0BD9271B4BA2}"/>
              </a:ext>
            </a:extLst>
          </p:cNvPr>
          <p:cNvSpPr txBox="1">
            <a:spLocks/>
          </p:cNvSpPr>
          <p:nvPr/>
        </p:nvSpPr>
        <p:spPr>
          <a:xfrm>
            <a:off x="318964" y="692696"/>
            <a:ext cx="9793088" cy="576064"/>
          </a:xfrm>
          <a:prstGeom prst="rect">
            <a:avLst/>
          </a:prstGeom>
        </p:spPr>
        <p:txBody>
          <a:bodyPr/>
          <a:lstStyle/>
          <a:p>
            <a:pPr lvl="0" algn="ctr" eaLnBrk="0" hangingPunct="0">
              <a:defRPr/>
            </a:pPr>
            <a:r>
              <a:rPr kumimoji="0" lang="en-US" sz="3600" b="1" i="0" u="none" strike="noStrike" kern="0" cap="none" spc="0" normalizeH="0" baseline="0" noProof="0" dirty="0" smtClean="0">
                <a:ln>
                  <a:noFill/>
                </a:ln>
                <a:solidFill>
                  <a:srgbClr val="088292"/>
                </a:solidFill>
                <a:effectLst/>
                <a:uLnTx/>
                <a:uFillTx/>
                <a:latin typeface="Calibri" pitchFamily="34" charset="0"/>
                <a:ea typeface="+mj-ea"/>
                <a:cs typeface="+mj-cs"/>
              </a:rPr>
              <a:t> P</a:t>
            </a:r>
            <a:r>
              <a:rPr kumimoji="0" lang="en-US" sz="2800" b="1" i="0" u="none" strike="noStrike" kern="0" cap="none" spc="0" normalizeH="0" baseline="0" noProof="0" dirty="0" smtClean="0">
                <a:ln>
                  <a:noFill/>
                </a:ln>
                <a:solidFill>
                  <a:srgbClr val="088292"/>
                </a:solidFill>
                <a:effectLst/>
                <a:uLnTx/>
                <a:uFillTx/>
                <a:latin typeface="Calibri" pitchFamily="34" charset="0"/>
                <a:ea typeface="+mj-ea"/>
                <a:cs typeface="+mj-cs"/>
              </a:rPr>
              <a:t>atients distribution according to GFR and CDS “Comments”</a:t>
            </a:r>
            <a:endParaRPr kumimoji="0" lang="en-US" sz="3600" b="1" i="0" u="none" strike="noStrike" kern="0" cap="none" spc="0" normalizeH="0" baseline="0" noProof="0" dirty="0">
              <a:ln>
                <a:noFill/>
              </a:ln>
              <a:solidFill>
                <a:srgbClr val="088292"/>
              </a:solidFill>
              <a:effectLst/>
              <a:uLnTx/>
              <a:uFillTx/>
              <a:latin typeface="Calibri" pitchFamily="34" charset="0"/>
              <a:ea typeface="+mj-ea"/>
              <a:cs typeface="+mj-cs"/>
            </a:endParaRPr>
          </a:p>
        </p:txBody>
      </p:sp>
      <p:grpSp>
        <p:nvGrpSpPr>
          <p:cNvPr id="94" name="Group 15">
            <a:extLst>
              <a:ext uri="{FF2B5EF4-FFF2-40B4-BE49-F238E27FC236}">
                <a16:creationId xmlns="" xmlns:a16="http://schemas.microsoft.com/office/drawing/2014/main" id="{2A9D0BFE-1913-4DED-91E5-69A2E694E0AC}"/>
              </a:ext>
            </a:extLst>
          </p:cNvPr>
          <p:cNvGrpSpPr/>
          <p:nvPr/>
        </p:nvGrpSpPr>
        <p:grpSpPr>
          <a:xfrm>
            <a:off x="180008" y="1552258"/>
            <a:ext cx="10076060" cy="2327416"/>
            <a:chOff x="109724" y="919582"/>
            <a:chExt cx="8956498" cy="1745562"/>
          </a:xfrm>
        </p:grpSpPr>
        <p:grpSp>
          <p:nvGrpSpPr>
            <p:cNvPr id="95" name="Group 11">
              <a:extLst>
                <a:ext uri="{FF2B5EF4-FFF2-40B4-BE49-F238E27FC236}">
                  <a16:creationId xmlns="" xmlns:a16="http://schemas.microsoft.com/office/drawing/2014/main" id="{02BDEE13-BB1C-4BAC-BEBB-592F2A8BF1C8}"/>
                </a:ext>
              </a:extLst>
            </p:cNvPr>
            <p:cNvGrpSpPr/>
            <p:nvPr/>
          </p:nvGrpSpPr>
          <p:grpSpPr>
            <a:xfrm>
              <a:off x="109724" y="919582"/>
              <a:ext cx="8956498" cy="1745562"/>
              <a:chOff x="154113" y="1758600"/>
              <a:chExt cx="8956498" cy="1745562"/>
            </a:xfrm>
          </p:grpSpPr>
          <p:grpSp>
            <p:nvGrpSpPr>
              <p:cNvPr id="98" name="Group 9">
                <a:extLst>
                  <a:ext uri="{FF2B5EF4-FFF2-40B4-BE49-F238E27FC236}">
                    <a16:creationId xmlns="" xmlns:a16="http://schemas.microsoft.com/office/drawing/2014/main" id="{1296B0CF-7E6D-440B-B19E-A3575606C040}"/>
                  </a:ext>
                </a:extLst>
              </p:cNvPr>
              <p:cNvGrpSpPr/>
              <p:nvPr/>
            </p:nvGrpSpPr>
            <p:grpSpPr>
              <a:xfrm>
                <a:off x="154113" y="1758600"/>
                <a:ext cx="8214737" cy="1745562"/>
                <a:chOff x="428433" y="1236211"/>
                <a:chExt cx="8824335" cy="1519408"/>
              </a:xfrm>
            </p:grpSpPr>
            <p:grpSp>
              <p:nvGrpSpPr>
                <p:cNvPr id="103" name="Group 30">
                  <a:extLst>
                    <a:ext uri="{FF2B5EF4-FFF2-40B4-BE49-F238E27FC236}">
                      <a16:creationId xmlns="" xmlns:a16="http://schemas.microsoft.com/office/drawing/2014/main" id="{B101041B-1395-43EF-B330-4557567B0BBC}"/>
                    </a:ext>
                  </a:extLst>
                </p:cNvPr>
                <p:cNvGrpSpPr/>
                <p:nvPr/>
              </p:nvGrpSpPr>
              <p:grpSpPr>
                <a:xfrm>
                  <a:off x="1816781" y="1236211"/>
                  <a:ext cx="7098614" cy="265494"/>
                  <a:chOff x="1794421" y="1291404"/>
                  <a:chExt cx="6675940" cy="237373"/>
                </a:xfrm>
              </p:grpSpPr>
              <p:sp>
                <p:nvSpPr>
                  <p:cNvPr id="132" name="Arrow: Pentagon 7">
                    <a:extLst>
                      <a:ext uri="{FF2B5EF4-FFF2-40B4-BE49-F238E27FC236}">
                        <a16:creationId xmlns="" xmlns:a16="http://schemas.microsoft.com/office/drawing/2014/main" id="{757AB2E6-4987-4474-91FF-4298BD5997F9}"/>
                      </a:ext>
                    </a:extLst>
                  </p:cNvPr>
                  <p:cNvSpPr/>
                  <p:nvPr/>
                </p:nvSpPr>
                <p:spPr>
                  <a:xfrm>
                    <a:off x="1794421" y="1291404"/>
                    <a:ext cx="1005840" cy="230456"/>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a:t>G1</a:t>
                    </a:r>
                  </a:p>
                </p:txBody>
              </p:sp>
              <p:sp>
                <p:nvSpPr>
                  <p:cNvPr id="133" name="Arrow: Pentagon 8">
                    <a:extLst>
                      <a:ext uri="{FF2B5EF4-FFF2-40B4-BE49-F238E27FC236}">
                        <a16:creationId xmlns="" xmlns:a16="http://schemas.microsoft.com/office/drawing/2014/main" id="{8FBAFCF7-C1AF-4AE5-BA45-B5AE7A3CD226}"/>
                      </a:ext>
                    </a:extLst>
                  </p:cNvPr>
                  <p:cNvSpPr/>
                  <p:nvPr/>
                </p:nvSpPr>
                <p:spPr>
                  <a:xfrm>
                    <a:off x="2928441" y="1298321"/>
                    <a:ext cx="1005840" cy="230456"/>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a:t>G2</a:t>
                    </a:r>
                  </a:p>
                </p:txBody>
              </p:sp>
              <p:sp>
                <p:nvSpPr>
                  <p:cNvPr id="134" name="Arrow: Pentagon 9">
                    <a:extLst>
                      <a:ext uri="{FF2B5EF4-FFF2-40B4-BE49-F238E27FC236}">
                        <a16:creationId xmlns="" xmlns:a16="http://schemas.microsoft.com/office/drawing/2014/main" id="{C83974F4-B32A-4046-B3FD-002107E872BF}"/>
                      </a:ext>
                    </a:extLst>
                  </p:cNvPr>
                  <p:cNvSpPr/>
                  <p:nvPr/>
                </p:nvSpPr>
                <p:spPr>
                  <a:xfrm>
                    <a:off x="7464521" y="1298321"/>
                    <a:ext cx="1005840" cy="230456"/>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a:t>G5</a:t>
                    </a:r>
                  </a:p>
                </p:txBody>
              </p:sp>
              <p:sp>
                <p:nvSpPr>
                  <p:cNvPr id="135" name="Arrow: Pentagon 10">
                    <a:extLst>
                      <a:ext uri="{FF2B5EF4-FFF2-40B4-BE49-F238E27FC236}">
                        <a16:creationId xmlns="" xmlns:a16="http://schemas.microsoft.com/office/drawing/2014/main" id="{289701F9-87F7-43F3-943E-B8BD67AA50F1}"/>
                      </a:ext>
                    </a:extLst>
                  </p:cNvPr>
                  <p:cNvSpPr/>
                  <p:nvPr/>
                </p:nvSpPr>
                <p:spPr>
                  <a:xfrm>
                    <a:off x="6330501" y="1291404"/>
                    <a:ext cx="1005840" cy="230456"/>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a:t>G4</a:t>
                    </a:r>
                  </a:p>
                </p:txBody>
              </p:sp>
              <p:sp>
                <p:nvSpPr>
                  <p:cNvPr id="136" name="Arrow: Pentagon 11">
                    <a:extLst>
                      <a:ext uri="{FF2B5EF4-FFF2-40B4-BE49-F238E27FC236}">
                        <a16:creationId xmlns="" xmlns:a16="http://schemas.microsoft.com/office/drawing/2014/main" id="{A6E5B8E3-9FE1-489D-9FA2-DCC94401FF19}"/>
                      </a:ext>
                    </a:extLst>
                  </p:cNvPr>
                  <p:cNvSpPr/>
                  <p:nvPr/>
                </p:nvSpPr>
                <p:spPr>
                  <a:xfrm>
                    <a:off x="5196481" y="1291404"/>
                    <a:ext cx="1005840" cy="230456"/>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a:t>G3b</a:t>
                    </a:r>
                  </a:p>
                </p:txBody>
              </p:sp>
              <p:sp>
                <p:nvSpPr>
                  <p:cNvPr id="137" name="Arrow: Pentagon 12">
                    <a:extLst>
                      <a:ext uri="{FF2B5EF4-FFF2-40B4-BE49-F238E27FC236}">
                        <a16:creationId xmlns="" xmlns:a16="http://schemas.microsoft.com/office/drawing/2014/main" id="{86B68720-B7FF-41C8-ACF3-F0B552B04F42}"/>
                      </a:ext>
                    </a:extLst>
                  </p:cNvPr>
                  <p:cNvSpPr/>
                  <p:nvPr/>
                </p:nvSpPr>
                <p:spPr>
                  <a:xfrm>
                    <a:off x="4062461" y="1297264"/>
                    <a:ext cx="1005840" cy="23045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a:solidFill>
                          <a:schemeClr val="tx1"/>
                        </a:solidFill>
                      </a:rPr>
                      <a:t>G3a</a:t>
                    </a:r>
                  </a:p>
                </p:txBody>
              </p:sp>
            </p:grpSp>
            <p:sp>
              <p:nvSpPr>
                <p:cNvPr id="104" name="Arrow: Down 2">
                  <a:extLst>
                    <a:ext uri="{FF2B5EF4-FFF2-40B4-BE49-F238E27FC236}">
                      <a16:creationId xmlns="" xmlns:a16="http://schemas.microsoft.com/office/drawing/2014/main" id="{73813015-D1AE-4A53-A5C4-6EB59C5E144D}"/>
                    </a:ext>
                  </a:extLst>
                </p:cNvPr>
                <p:cNvSpPr/>
                <p:nvPr/>
              </p:nvSpPr>
              <p:spPr>
                <a:xfrm>
                  <a:off x="9064509" y="1936248"/>
                  <a:ext cx="188259" cy="410233"/>
                </a:xfrm>
                <a:prstGeom prst="downArrow">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p>
              </p:txBody>
            </p:sp>
            <p:sp>
              <p:nvSpPr>
                <p:cNvPr id="105" name="Arrow: Down 36">
                  <a:extLst>
                    <a:ext uri="{FF2B5EF4-FFF2-40B4-BE49-F238E27FC236}">
                      <a16:creationId xmlns="" xmlns:a16="http://schemas.microsoft.com/office/drawing/2014/main" id="{FF46E273-1CB9-4141-BCAC-DC45772F97A7}"/>
                    </a:ext>
                  </a:extLst>
                </p:cNvPr>
                <p:cNvSpPr/>
                <p:nvPr/>
              </p:nvSpPr>
              <p:spPr>
                <a:xfrm>
                  <a:off x="1842450" y="1944214"/>
                  <a:ext cx="188259" cy="40909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p>
              </p:txBody>
            </p:sp>
            <p:sp>
              <p:nvSpPr>
                <p:cNvPr id="106" name="Arrow: Down 37">
                  <a:extLst>
                    <a:ext uri="{FF2B5EF4-FFF2-40B4-BE49-F238E27FC236}">
                      <a16:creationId xmlns="" xmlns:a16="http://schemas.microsoft.com/office/drawing/2014/main" id="{0FEC6FFD-1541-4155-A840-96F55ED72EAA}"/>
                    </a:ext>
                  </a:extLst>
                </p:cNvPr>
                <p:cNvSpPr/>
                <p:nvPr/>
              </p:nvSpPr>
              <p:spPr>
                <a:xfrm>
                  <a:off x="3066702" y="1939393"/>
                  <a:ext cx="188259" cy="409091"/>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p>
              </p:txBody>
            </p:sp>
            <p:sp>
              <p:nvSpPr>
                <p:cNvPr id="107" name="Arrow: Down 38">
                  <a:extLst>
                    <a:ext uri="{FF2B5EF4-FFF2-40B4-BE49-F238E27FC236}">
                      <a16:creationId xmlns="" xmlns:a16="http://schemas.microsoft.com/office/drawing/2014/main" id="{11878F84-E61D-4351-8BC6-4A42828E3BC3}"/>
                    </a:ext>
                  </a:extLst>
                </p:cNvPr>
                <p:cNvSpPr/>
                <p:nvPr/>
              </p:nvSpPr>
              <p:spPr>
                <a:xfrm>
                  <a:off x="4259922" y="1939393"/>
                  <a:ext cx="188259" cy="40909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p>
              </p:txBody>
            </p:sp>
            <p:sp>
              <p:nvSpPr>
                <p:cNvPr id="108" name="Arrow: Down 39">
                  <a:extLst>
                    <a:ext uri="{FF2B5EF4-FFF2-40B4-BE49-F238E27FC236}">
                      <a16:creationId xmlns="" xmlns:a16="http://schemas.microsoft.com/office/drawing/2014/main" id="{6CC41357-3795-4236-AE38-A826A4892E34}"/>
                    </a:ext>
                  </a:extLst>
                </p:cNvPr>
                <p:cNvSpPr/>
                <p:nvPr/>
              </p:nvSpPr>
              <p:spPr>
                <a:xfrm>
                  <a:off x="5494881" y="1946690"/>
                  <a:ext cx="188259" cy="409091"/>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p>
              </p:txBody>
            </p:sp>
            <p:sp>
              <p:nvSpPr>
                <p:cNvPr id="109" name="Arrow: Down 40">
                  <a:extLst>
                    <a:ext uri="{FF2B5EF4-FFF2-40B4-BE49-F238E27FC236}">
                      <a16:creationId xmlns="" xmlns:a16="http://schemas.microsoft.com/office/drawing/2014/main" id="{AE2159F0-09B5-46E6-AAAF-80C6B45071BF}"/>
                    </a:ext>
                  </a:extLst>
                </p:cNvPr>
                <p:cNvSpPr/>
                <p:nvPr/>
              </p:nvSpPr>
              <p:spPr>
                <a:xfrm>
                  <a:off x="6711305" y="1946690"/>
                  <a:ext cx="188259" cy="40909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p>
              </p:txBody>
            </p:sp>
            <p:sp>
              <p:nvSpPr>
                <p:cNvPr id="110" name="Arrow: Down 41">
                  <a:extLst>
                    <a:ext uri="{FF2B5EF4-FFF2-40B4-BE49-F238E27FC236}">
                      <a16:creationId xmlns="" xmlns:a16="http://schemas.microsoft.com/office/drawing/2014/main" id="{D80B3C4B-1FE2-417B-B924-8887041952DA}"/>
                    </a:ext>
                  </a:extLst>
                </p:cNvPr>
                <p:cNvSpPr/>
                <p:nvPr/>
              </p:nvSpPr>
              <p:spPr>
                <a:xfrm>
                  <a:off x="7923679" y="1939393"/>
                  <a:ext cx="188259" cy="40909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p>
              </p:txBody>
            </p:sp>
            <p:sp>
              <p:nvSpPr>
                <p:cNvPr id="111" name="TextBox 7">
                  <a:extLst>
                    <a:ext uri="{FF2B5EF4-FFF2-40B4-BE49-F238E27FC236}">
                      <a16:creationId xmlns="" xmlns:a16="http://schemas.microsoft.com/office/drawing/2014/main" id="{BE14C772-D896-4A97-9BB5-B807A1E34888}"/>
                    </a:ext>
                  </a:extLst>
                </p:cNvPr>
                <p:cNvSpPr txBox="1"/>
                <p:nvPr/>
              </p:nvSpPr>
              <p:spPr>
                <a:xfrm>
                  <a:off x="2015164" y="1979443"/>
                  <a:ext cx="825067" cy="401852"/>
                </a:xfrm>
                <a:prstGeom prst="rect">
                  <a:avLst/>
                </a:prstGeom>
                <a:noFill/>
              </p:spPr>
              <p:txBody>
                <a:bodyPr wrap="square" rtlCol="0">
                  <a:spAutoFit/>
                </a:bodyPr>
                <a:lstStyle/>
                <a:p>
                  <a:pPr algn="l"/>
                  <a:r>
                    <a:rPr lang="en-US" sz="1700" b="1" u="none" dirty="0">
                      <a:latin typeface="+mj-lt"/>
                      <a:cs typeface="Calibri" panose="020F0502020204030204" pitchFamily="34" charset="0"/>
                    </a:rPr>
                    <a:t>× </a:t>
                  </a:r>
                  <a:r>
                    <a:rPr lang="en-US" sz="1700" b="1" u="none" dirty="0">
                      <a:latin typeface="+mj-lt"/>
                    </a:rPr>
                    <a:t>3.53</a:t>
                  </a:r>
                </a:p>
              </p:txBody>
            </p:sp>
            <p:sp>
              <p:nvSpPr>
                <p:cNvPr id="112" name="TextBox 43">
                  <a:extLst>
                    <a:ext uri="{FF2B5EF4-FFF2-40B4-BE49-F238E27FC236}">
                      <a16:creationId xmlns="" xmlns:a16="http://schemas.microsoft.com/office/drawing/2014/main" id="{305EBAFB-A95C-42AD-9D0B-2461BDF88565}"/>
                    </a:ext>
                  </a:extLst>
                </p:cNvPr>
                <p:cNvSpPr txBox="1"/>
                <p:nvPr/>
              </p:nvSpPr>
              <p:spPr>
                <a:xfrm>
                  <a:off x="3202776" y="1978565"/>
                  <a:ext cx="822805" cy="401852"/>
                </a:xfrm>
                <a:prstGeom prst="rect">
                  <a:avLst/>
                </a:prstGeom>
                <a:noFill/>
              </p:spPr>
              <p:txBody>
                <a:bodyPr wrap="square" rtlCol="0">
                  <a:spAutoFit/>
                </a:bodyPr>
                <a:lstStyle/>
                <a:p>
                  <a:r>
                    <a:rPr lang="en-US" sz="1700" b="1" u="none" dirty="0">
                      <a:cs typeface="Calibri" panose="020F0502020204030204" pitchFamily="34" charset="0"/>
                    </a:rPr>
                    <a:t>×  </a:t>
                  </a:r>
                  <a:r>
                    <a:rPr lang="en-US" sz="1700" b="1" u="none" dirty="0">
                      <a:latin typeface="+mj-lt"/>
                    </a:rPr>
                    <a:t>3.23</a:t>
                  </a:r>
                </a:p>
              </p:txBody>
            </p:sp>
            <p:sp>
              <p:nvSpPr>
                <p:cNvPr id="113" name="TextBox 44">
                  <a:extLst>
                    <a:ext uri="{FF2B5EF4-FFF2-40B4-BE49-F238E27FC236}">
                      <a16:creationId xmlns="" xmlns:a16="http://schemas.microsoft.com/office/drawing/2014/main" id="{8641BE59-85EE-461D-8DAE-69AA664E4013}"/>
                    </a:ext>
                  </a:extLst>
                </p:cNvPr>
                <p:cNvSpPr txBox="1"/>
                <p:nvPr/>
              </p:nvSpPr>
              <p:spPr>
                <a:xfrm>
                  <a:off x="4438354" y="1972887"/>
                  <a:ext cx="860675" cy="401852"/>
                </a:xfrm>
                <a:prstGeom prst="rect">
                  <a:avLst/>
                </a:prstGeom>
                <a:noFill/>
              </p:spPr>
              <p:txBody>
                <a:bodyPr wrap="square" rtlCol="0">
                  <a:spAutoFit/>
                </a:bodyPr>
                <a:lstStyle/>
                <a:p>
                  <a:r>
                    <a:rPr lang="en-US" sz="1700" b="1" u="none" dirty="0">
                      <a:cs typeface="Calibri" panose="020F0502020204030204" pitchFamily="34" charset="0"/>
                    </a:rPr>
                    <a:t>×  </a:t>
                  </a:r>
                  <a:r>
                    <a:rPr lang="en-US" sz="1700" b="1" u="none" dirty="0">
                      <a:latin typeface="+mj-lt"/>
                    </a:rPr>
                    <a:t>5.34</a:t>
                  </a:r>
                </a:p>
              </p:txBody>
            </p:sp>
            <p:sp>
              <p:nvSpPr>
                <p:cNvPr id="114" name="TextBox 45">
                  <a:extLst>
                    <a:ext uri="{FF2B5EF4-FFF2-40B4-BE49-F238E27FC236}">
                      <a16:creationId xmlns="" xmlns:a16="http://schemas.microsoft.com/office/drawing/2014/main" id="{F533D818-5175-4D31-851A-3B1915CF19C5}"/>
                    </a:ext>
                  </a:extLst>
                </p:cNvPr>
                <p:cNvSpPr txBox="1"/>
                <p:nvPr/>
              </p:nvSpPr>
              <p:spPr>
                <a:xfrm>
                  <a:off x="5664296" y="1978565"/>
                  <a:ext cx="791153" cy="401852"/>
                </a:xfrm>
                <a:prstGeom prst="rect">
                  <a:avLst/>
                </a:prstGeom>
                <a:noFill/>
              </p:spPr>
              <p:txBody>
                <a:bodyPr wrap="square" rtlCol="0">
                  <a:spAutoFit/>
                </a:bodyPr>
                <a:lstStyle/>
                <a:p>
                  <a:r>
                    <a:rPr lang="en-US" sz="1700" b="1" u="none" dirty="0">
                      <a:cs typeface="Calibri" panose="020F0502020204030204" pitchFamily="34" charset="0"/>
                    </a:rPr>
                    <a:t>× </a:t>
                  </a:r>
                  <a:r>
                    <a:rPr lang="en-US" sz="1700" b="1" u="none" dirty="0">
                      <a:latin typeface="+mj-lt"/>
                    </a:rPr>
                    <a:t>8.01</a:t>
                  </a:r>
                </a:p>
              </p:txBody>
            </p:sp>
            <p:sp>
              <p:nvSpPr>
                <p:cNvPr id="115" name="TextBox 46">
                  <a:extLst>
                    <a:ext uri="{FF2B5EF4-FFF2-40B4-BE49-F238E27FC236}">
                      <a16:creationId xmlns="" xmlns:a16="http://schemas.microsoft.com/office/drawing/2014/main" id="{84BF4403-6064-4B56-A87E-A0B0064A96CC}"/>
                    </a:ext>
                  </a:extLst>
                </p:cNvPr>
                <p:cNvSpPr txBox="1"/>
                <p:nvPr/>
              </p:nvSpPr>
              <p:spPr>
                <a:xfrm>
                  <a:off x="6833881" y="1968037"/>
                  <a:ext cx="882497" cy="401852"/>
                </a:xfrm>
                <a:prstGeom prst="rect">
                  <a:avLst/>
                </a:prstGeom>
                <a:noFill/>
              </p:spPr>
              <p:txBody>
                <a:bodyPr wrap="square" rtlCol="0">
                  <a:spAutoFit/>
                </a:bodyPr>
                <a:lstStyle/>
                <a:p>
                  <a:r>
                    <a:rPr lang="en-US" sz="1700" b="1" u="none" dirty="0">
                      <a:cs typeface="Calibri" panose="020F0502020204030204" pitchFamily="34" charset="0"/>
                    </a:rPr>
                    <a:t>× </a:t>
                  </a:r>
                  <a:r>
                    <a:rPr lang="en-US" sz="1700" b="1" u="none" dirty="0">
                      <a:latin typeface="+mj-lt"/>
                    </a:rPr>
                    <a:t>11.67</a:t>
                  </a:r>
                </a:p>
              </p:txBody>
            </p:sp>
            <p:sp>
              <p:nvSpPr>
                <p:cNvPr id="116" name="TextBox 47">
                  <a:extLst>
                    <a:ext uri="{FF2B5EF4-FFF2-40B4-BE49-F238E27FC236}">
                      <a16:creationId xmlns="" xmlns:a16="http://schemas.microsoft.com/office/drawing/2014/main" id="{0E807DEC-6E3B-4025-982F-04B3331A56A7}"/>
                    </a:ext>
                  </a:extLst>
                </p:cNvPr>
                <p:cNvSpPr txBox="1"/>
                <p:nvPr/>
              </p:nvSpPr>
              <p:spPr>
                <a:xfrm>
                  <a:off x="8092477" y="1964718"/>
                  <a:ext cx="919208" cy="401852"/>
                </a:xfrm>
                <a:prstGeom prst="rect">
                  <a:avLst/>
                </a:prstGeom>
                <a:noFill/>
              </p:spPr>
              <p:txBody>
                <a:bodyPr wrap="square" rtlCol="0">
                  <a:spAutoFit/>
                </a:bodyPr>
                <a:lstStyle/>
                <a:p>
                  <a:r>
                    <a:rPr lang="en-US" sz="1700" b="1" u="none" dirty="0">
                      <a:cs typeface="Calibri" panose="020F0502020204030204" pitchFamily="34" charset="0"/>
                    </a:rPr>
                    <a:t>×  </a:t>
                  </a:r>
                  <a:r>
                    <a:rPr lang="en-US" sz="1700" b="1" u="none" dirty="0">
                      <a:latin typeface="+mj-lt"/>
                    </a:rPr>
                    <a:t>18.12</a:t>
                  </a:r>
                </a:p>
              </p:txBody>
            </p:sp>
            <p:grpSp>
              <p:nvGrpSpPr>
                <p:cNvPr id="117" name="Group 8">
                  <a:extLst>
                    <a:ext uri="{FF2B5EF4-FFF2-40B4-BE49-F238E27FC236}">
                      <a16:creationId xmlns="" xmlns:a16="http://schemas.microsoft.com/office/drawing/2014/main" id="{5B694FEA-2AC7-4D52-96A5-4F860088F5CB}"/>
                    </a:ext>
                  </a:extLst>
                </p:cNvPr>
                <p:cNvGrpSpPr/>
                <p:nvPr/>
              </p:nvGrpSpPr>
              <p:grpSpPr>
                <a:xfrm>
                  <a:off x="428961" y="1565130"/>
                  <a:ext cx="8486439" cy="343151"/>
                  <a:chOff x="414410" y="2634982"/>
                  <a:chExt cx="8486439" cy="343151"/>
                </a:xfrm>
              </p:grpSpPr>
              <p:sp>
                <p:nvSpPr>
                  <p:cNvPr id="125" name="Rectangle: Diagonal Corners Rounded 20">
                    <a:extLst>
                      <a:ext uri="{FF2B5EF4-FFF2-40B4-BE49-F238E27FC236}">
                        <a16:creationId xmlns="" xmlns:a16="http://schemas.microsoft.com/office/drawing/2014/main" id="{EBF370AA-A0EB-4755-BF0C-2CA0DC86057F}"/>
                      </a:ext>
                    </a:extLst>
                  </p:cNvPr>
                  <p:cNvSpPr/>
                  <p:nvPr/>
                </p:nvSpPr>
                <p:spPr>
                  <a:xfrm>
                    <a:off x="414410" y="2634982"/>
                    <a:ext cx="1233787" cy="323611"/>
                  </a:xfrm>
                  <a:prstGeom prst="round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none" dirty="0"/>
                      <a:t>Patients</a:t>
                    </a:r>
                  </a:p>
                </p:txBody>
              </p:sp>
              <p:sp>
                <p:nvSpPr>
                  <p:cNvPr id="126" name="Rectangle: Diagonal Corners Rounded 21">
                    <a:extLst>
                      <a:ext uri="{FF2B5EF4-FFF2-40B4-BE49-F238E27FC236}">
                        <a16:creationId xmlns="" xmlns:a16="http://schemas.microsoft.com/office/drawing/2014/main" id="{11C98C5F-0144-43FA-B83F-9AD890F8FB8B}"/>
                      </a:ext>
                    </a:extLst>
                  </p:cNvPr>
                  <p:cNvSpPr/>
                  <p:nvPr/>
                </p:nvSpPr>
                <p:spPr>
                  <a:xfrm>
                    <a:off x="1782577" y="2654522"/>
                    <a:ext cx="1069523" cy="323611"/>
                  </a:xfrm>
                  <a:prstGeom prst="round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26 315</a:t>
                    </a:r>
                    <a:endParaRPr lang="en-US" u="none" dirty="0"/>
                  </a:p>
                </p:txBody>
              </p:sp>
              <p:sp>
                <p:nvSpPr>
                  <p:cNvPr id="127" name="Rectangle: Diagonal Corners Rounded 22">
                    <a:extLst>
                      <a:ext uri="{FF2B5EF4-FFF2-40B4-BE49-F238E27FC236}">
                        <a16:creationId xmlns="" xmlns:a16="http://schemas.microsoft.com/office/drawing/2014/main" id="{C8F2EEC6-0DD3-4C8F-947A-0BC6288D11E9}"/>
                      </a:ext>
                    </a:extLst>
                  </p:cNvPr>
                  <p:cNvSpPr/>
                  <p:nvPr/>
                </p:nvSpPr>
                <p:spPr>
                  <a:xfrm>
                    <a:off x="2986480" y="2654522"/>
                    <a:ext cx="1069523" cy="32361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30 909</a:t>
                    </a:r>
                    <a:endParaRPr lang="en-US" u="none" dirty="0"/>
                  </a:p>
                </p:txBody>
              </p:sp>
              <p:sp>
                <p:nvSpPr>
                  <p:cNvPr id="128" name="Rectangle: Diagonal Corners Rounded 23">
                    <a:extLst>
                      <a:ext uri="{FF2B5EF4-FFF2-40B4-BE49-F238E27FC236}">
                        <a16:creationId xmlns="" xmlns:a16="http://schemas.microsoft.com/office/drawing/2014/main" id="{0B2DB18F-974D-4072-AFEC-B505724F1E01}"/>
                      </a:ext>
                    </a:extLst>
                  </p:cNvPr>
                  <p:cNvSpPr/>
                  <p:nvPr/>
                </p:nvSpPr>
                <p:spPr>
                  <a:xfrm>
                    <a:off x="4199963" y="2654522"/>
                    <a:ext cx="1069523" cy="323611"/>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solidFill>
                          <a:schemeClr val="tx1"/>
                        </a:solidFill>
                      </a:rPr>
                      <a:t>6 213</a:t>
                    </a:r>
                    <a:endParaRPr lang="en-US" u="none" dirty="0">
                      <a:solidFill>
                        <a:schemeClr val="tx1"/>
                      </a:solidFill>
                    </a:endParaRPr>
                  </a:p>
                </p:txBody>
              </p:sp>
              <p:sp>
                <p:nvSpPr>
                  <p:cNvPr id="129" name="Rectangle: Diagonal Corners Rounded 24">
                    <a:extLst>
                      <a:ext uri="{FF2B5EF4-FFF2-40B4-BE49-F238E27FC236}">
                        <a16:creationId xmlns="" xmlns:a16="http://schemas.microsoft.com/office/drawing/2014/main" id="{FA6564D0-F2FD-4941-A039-921EFE6D6D71}"/>
                      </a:ext>
                    </a:extLst>
                  </p:cNvPr>
                  <p:cNvSpPr/>
                  <p:nvPr/>
                </p:nvSpPr>
                <p:spPr>
                  <a:xfrm>
                    <a:off x="7831326" y="2654522"/>
                    <a:ext cx="1069523" cy="323611"/>
                  </a:xfrm>
                  <a:prstGeom prst="round2Diag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a:t>442</a:t>
                    </a:r>
                  </a:p>
                </p:txBody>
              </p:sp>
              <p:sp>
                <p:nvSpPr>
                  <p:cNvPr id="130" name="Rectangle: Diagonal Corners Rounded 25">
                    <a:extLst>
                      <a:ext uri="{FF2B5EF4-FFF2-40B4-BE49-F238E27FC236}">
                        <a16:creationId xmlns="" xmlns:a16="http://schemas.microsoft.com/office/drawing/2014/main" id="{356DB9C0-CF5A-423F-8406-D1795ED8713A}"/>
                      </a:ext>
                    </a:extLst>
                  </p:cNvPr>
                  <p:cNvSpPr/>
                  <p:nvPr/>
                </p:nvSpPr>
                <p:spPr>
                  <a:xfrm>
                    <a:off x="6617349" y="2654522"/>
                    <a:ext cx="1069523" cy="323611"/>
                  </a:xfrm>
                  <a:prstGeom prst="round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1 048</a:t>
                    </a:r>
                    <a:endParaRPr lang="en-US" u="none" dirty="0"/>
                  </a:p>
                </p:txBody>
              </p:sp>
              <p:sp>
                <p:nvSpPr>
                  <p:cNvPr id="131" name="Rectangle: Diagonal Corners Rounded 26">
                    <a:extLst>
                      <a:ext uri="{FF2B5EF4-FFF2-40B4-BE49-F238E27FC236}">
                        <a16:creationId xmlns="" xmlns:a16="http://schemas.microsoft.com/office/drawing/2014/main" id="{F3969E43-368A-48F9-9557-54903C6AA4C0}"/>
                      </a:ext>
                    </a:extLst>
                  </p:cNvPr>
                  <p:cNvSpPr/>
                  <p:nvPr/>
                </p:nvSpPr>
                <p:spPr>
                  <a:xfrm>
                    <a:off x="5413446" y="2654522"/>
                    <a:ext cx="1069523" cy="323611"/>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2 601</a:t>
                    </a:r>
                    <a:endParaRPr lang="en-US" u="none" dirty="0"/>
                  </a:p>
                </p:txBody>
              </p:sp>
            </p:grpSp>
            <p:sp>
              <p:nvSpPr>
                <p:cNvPr id="118" name="Rectangle: Diagonal Corners Rounded 13">
                  <a:extLst>
                    <a:ext uri="{FF2B5EF4-FFF2-40B4-BE49-F238E27FC236}">
                      <a16:creationId xmlns="" xmlns:a16="http://schemas.microsoft.com/office/drawing/2014/main" id="{E9A80804-6146-4C63-8F7A-F9417970F9F0}"/>
                    </a:ext>
                  </a:extLst>
                </p:cNvPr>
                <p:cNvSpPr/>
                <p:nvPr/>
              </p:nvSpPr>
              <p:spPr>
                <a:xfrm>
                  <a:off x="1780483" y="2432008"/>
                  <a:ext cx="1069523" cy="323611"/>
                </a:xfrm>
                <a:prstGeom prst="round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92 863</a:t>
                  </a:r>
                  <a:endParaRPr lang="en-US" u="none" dirty="0"/>
                </a:p>
              </p:txBody>
            </p:sp>
            <p:sp>
              <p:nvSpPr>
                <p:cNvPr id="119" name="Rectangle: Diagonal Corners Rounded 14">
                  <a:extLst>
                    <a:ext uri="{FF2B5EF4-FFF2-40B4-BE49-F238E27FC236}">
                      <a16:creationId xmlns="" xmlns:a16="http://schemas.microsoft.com/office/drawing/2014/main" id="{F389838A-60AC-43E0-BD0F-CBA526FCC509}"/>
                    </a:ext>
                  </a:extLst>
                </p:cNvPr>
                <p:cNvSpPr/>
                <p:nvPr/>
              </p:nvSpPr>
              <p:spPr>
                <a:xfrm>
                  <a:off x="2984386" y="2432008"/>
                  <a:ext cx="1069523" cy="32361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99 948</a:t>
                  </a:r>
                  <a:endParaRPr lang="en-US" u="none" dirty="0"/>
                </a:p>
              </p:txBody>
            </p:sp>
            <p:sp>
              <p:nvSpPr>
                <p:cNvPr id="120" name="Rectangle: Diagonal Corners Rounded 15">
                  <a:extLst>
                    <a:ext uri="{FF2B5EF4-FFF2-40B4-BE49-F238E27FC236}">
                      <a16:creationId xmlns="" xmlns:a16="http://schemas.microsoft.com/office/drawing/2014/main" id="{0E300F82-B3B6-447D-A7A0-3C52C9D72DB5}"/>
                    </a:ext>
                  </a:extLst>
                </p:cNvPr>
                <p:cNvSpPr/>
                <p:nvPr/>
              </p:nvSpPr>
              <p:spPr>
                <a:xfrm>
                  <a:off x="4197869" y="2432008"/>
                  <a:ext cx="1069523" cy="323611"/>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solidFill>
                        <a:schemeClr val="tx1"/>
                      </a:solidFill>
                    </a:rPr>
                    <a:t>33 213</a:t>
                  </a:r>
                  <a:endParaRPr lang="en-US" u="none" dirty="0">
                    <a:solidFill>
                      <a:schemeClr val="tx1"/>
                    </a:solidFill>
                  </a:endParaRPr>
                </a:p>
              </p:txBody>
            </p:sp>
            <p:sp>
              <p:nvSpPr>
                <p:cNvPr id="121" name="Rectangle: Diagonal Corners Rounded 16">
                  <a:extLst>
                    <a:ext uri="{FF2B5EF4-FFF2-40B4-BE49-F238E27FC236}">
                      <a16:creationId xmlns="" xmlns:a16="http://schemas.microsoft.com/office/drawing/2014/main" id="{93CE614B-7E78-4309-86C5-D3BEB77BF1EE}"/>
                    </a:ext>
                  </a:extLst>
                </p:cNvPr>
                <p:cNvSpPr/>
                <p:nvPr/>
              </p:nvSpPr>
              <p:spPr>
                <a:xfrm>
                  <a:off x="7809577" y="2432008"/>
                  <a:ext cx="1069523" cy="323611"/>
                </a:xfrm>
                <a:prstGeom prst="round2Diag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8 025</a:t>
                  </a:r>
                  <a:endParaRPr lang="en-US" u="none" dirty="0"/>
                </a:p>
              </p:txBody>
            </p:sp>
            <p:sp>
              <p:nvSpPr>
                <p:cNvPr id="122" name="Rectangle: Diagonal Corners Rounded 17">
                  <a:extLst>
                    <a:ext uri="{FF2B5EF4-FFF2-40B4-BE49-F238E27FC236}">
                      <a16:creationId xmlns="" xmlns:a16="http://schemas.microsoft.com/office/drawing/2014/main" id="{6D70369D-A642-4403-9450-549F4E456694}"/>
                    </a:ext>
                  </a:extLst>
                </p:cNvPr>
                <p:cNvSpPr/>
                <p:nvPr/>
              </p:nvSpPr>
              <p:spPr>
                <a:xfrm>
                  <a:off x="6615255" y="2432008"/>
                  <a:ext cx="1069523" cy="323611"/>
                </a:xfrm>
                <a:prstGeom prst="round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12 244</a:t>
                  </a:r>
                  <a:endParaRPr lang="en-US" u="none" dirty="0"/>
                </a:p>
              </p:txBody>
            </p:sp>
            <p:sp>
              <p:nvSpPr>
                <p:cNvPr id="123" name="Rectangle: Diagonal Corners Rounded 18">
                  <a:extLst>
                    <a:ext uri="{FF2B5EF4-FFF2-40B4-BE49-F238E27FC236}">
                      <a16:creationId xmlns="" xmlns:a16="http://schemas.microsoft.com/office/drawing/2014/main" id="{7B7EB628-6F86-4249-BC14-D3867B9AA54A}"/>
                    </a:ext>
                  </a:extLst>
                </p:cNvPr>
                <p:cNvSpPr/>
                <p:nvPr/>
              </p:nvSpPr>
              <p:spPr>
                <a:xfrm>
                  <a:off x="5411352" y="2432008"/>
                  <a:ext cx="1069523" cy="323611"/>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20 828</a:t>
                  </a:r>
                  <a:endParaRPr lang="en-US" u="none" dirty="0"/>
                </a:p>
              </p:txBody>
            </p:sp>
            <p:sp>
              <p:nvSpPr>
                <p:cNvPr id="124" name="Rectangle: Diagonal Corners Rounded 19">
                  <a:extLst>
                    <a:ext uri="{FF2B5EF4-FFF2-40B4-BE49-F238E27FC236}">
                      <a16:creationId xmlns="" xmlns:a16="http://schemas.microsoft.com/office/drawing/2014/main" id="{AC328358-6516-4407-A797-D072A0B335AC}"/>
                    </a:ext>
                  </a:extLst>
                </p:cNvPr>
                <p:cNvSpPr/>
                <p:nvPr/>
              </p:nvSpPr>
              <p:spPr>
                <a:xfrm>
                  <a:off x="428433" y="2432008"/>
                  <a:ext cx="1233787" cy="323611"/>
                </a:xfrm>
                <a:prstGeom prst="round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none" dirty="0"/>
                    <a:t>Comments</a:t>
                  </a:r>
                </a:p>
              </p:txBody>
            </p:sp>
          </p:grpSp>
          <p:sp>
            <p:nvSpPr>
              <p:cNvPr id="99" name="Flowchart: Alternate Process 10">
                <a:extLst>
                  <a:ext uri="{FF2B5EF4-FFF2-40B4-BE49-F238E27FC236}">
                    <a16:creationId xmlns="" xmlns:a16="http://schemas.microsoft.com/office/drawing/2014/main" id="{21AFE69B-C149-489A-8D6C-B5097A205726}"/>
                  </a:ext>
                </a:extLst>
              </p:cNvPr>
              <p:cNvSpPr/>
              <p:nvPr/>
            </p:nvSpPr>
            <p:spPr>
              <a:xfrm>
                <a:off x="8114974" y="2158925"/>
                <a:ext cx="995637" cy="371779"/>
              </a:xfrm>
              <a:prstGeom prst="flowChartAlternateProcess">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67 528</a:t>
                </a:r>
                <a:endParaRPr lang="en-US" u="none" dirty="0"/>
              </a:p>
            </p:txBody>
          </p:sp>
          <p:sp>
            <p:nvSpPr>
              <p:cNvPr id="100" name="Flowchart: Alternate Process 83">
                <a:extLst>
                  <a:ext uri="{FF2B5EF4-FFF2-40B4-BE49-F238E27FC236}">
                    <a16:creationId xmlns="" xmlns:a16="http://schemas.microsoft.com/office/drawing/2014/main" id="{A0BCBC03-18D6-46A3-A347-934ADECFBEF3}"/>
                  </a:ext>
                </a:extLst>
              </p:cNvPr>
              <p:cNvSpPr/>
              <p:nvPr/>
            </p:nvSpPr>
            <p:spPr>
              <a:xfrm>
                <a:off x="8114973" y="3109538"/>
                <a:ext cx="995638" cy="389852"/>
              </a:xfrm>
              <a:prstGeom prst="flowChartAlternateProcess">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t>267 121</a:t>
                </a:r>
                <a:endParaRPr lang="en-US" u="none" dirty="0"/>
              </a:p>
            </p:txBody>
          </p:sp>
          <p:sp>
            <p:nvSpPr>
              <p:cNvPr id="101" name="Flowchart: Alternate Process 85">
                <a:extLst>
                  <a:ext uri="{FF2B5EF4-FFF2-40B4-BE49-F238E27FC236}">
                    <a16:creationId xmlns="" xmlns:a16="http://schemas.microsoft.com/office/drawing/2014/main" id="{D5D87C9E-2627-4F17-B006-45B79D9965A0}"/>
                  </a:ext>
                </a:extLst>
              </p:cNvPr>
              <p:cNvSpPr/>
              <p:nvPr/>
            </p:nvSpPr>
            <p:spPr>
              <a:xfrm>
                <a:off x="8114973" y="1766129"/>
                <a:ext cx="995637" cy="296124"/>
              </a:xfrm>
              <a:prstGeom prst="flowChartAlternateProcess">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a:t>Total</a:t>
                </a:r>
              </a:p>
            </p:txBody>
          </p:sp>
          <p:sp>
            <p:nvSpPr>
              <p:cNvPr id="102" name="TextBox 86">
                <a:extLst>
                  <a:ext uri="{FF2B5EF4-FFF2-40B4-BE49-F238E27FC236}">
                    <a16:creationId xmlns="" xmlns:a16="http://schemas.microsoft.com/office/drawing/2014/main" id="{446004CA-D4B2-43E0-84B3-B5596B39382F}"/>
                  </a:ext>
                </a:extLst>
              </p:cNvPr>
              <p:cNvSpPr txBox="1"/>
              <p:nvPr/>
            </p:nvSpPr>
            <p:spPr>
              <a:xfrm>
                <a:off x="8306357" y="2600763"/>
                <a:ext cx="761733" cy="461665"/>
              </a:xfrm>
              <a:prstGeom prst="rect">
                <a:avLst/>
              </a:prstGeom>
              <a:noFill/>
            </p:spPr>
            <p:txBody>
              <a:bodyPr wrap="square" rtlCol="0">
                <a:spAutoFit/>
              </a:bodyPr>
              <a:lstStyle/>
              <a:p>
                <a:r>
                  <a:rPr lang="en-US" sz="1700" b="1" u="none" dirty="0">
                    <a:cs typeface="Calibri" panose="020F0502020204030204" pitchFamily="34" charset="0"/>
                  </a:rPr>
                  <a:t>×  </a:t>
                </a:r>
                <a:r>
                  <a:rPr lang="en-US" sz="1700" b="1" u="none" dirty="0">
                    <a:latin typeface="+mj-lt"/>
                  </a:rPr>
                  <a:t>3.96</a:t>
                </a:r>
              </a:p>
            </p:txBody>
          </p:sp>
        </p:grpSp>
        <p:sp>
          <p:nvSpPr>
            <p:cNvPr id="96" name="Arrow: Down 89">
              <a:extLst>
                <a:ext uri="{FF2B5EF4-FFF2-40B4-BE49-F238E27FC236}">
                  <a16:creationId xmlns="" xmlns:a16="http://schemas.microsoft.com/office/drawing/2014/main" id="{280FBFA4-5BE1-42C5-A1ED-DD02595B8DFA}"/>
                </a:ext>
              </a:extLst>
            </p:cNvPr>
            <p:cNvSpPr/>
            <p:nvPr/>
          </p:nvSpPr>
          <p:spPr>
            <a:xfrm>
              <a:off x="172276" y="1723540"/>
              <a:ext cx="175254" cy="471294"/>
            </a:xfrm>
            <a:prstGeom prst="downArrow">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p>
          </p:txBody>
        </p:sp>
        <p:sp>
          <p:nvSpPr>
            <p:cNvPr id="97" name="TextBox 14">
              <a:extLst>
                <a:ext uri="{FF2B5EF4-FFF2-40B4-BE49-F238E27FC236}">
                  <a16:creationId xmlns="" xmlns:a16="http://schemas.microsoft.com/office/drawing/2014/main" id="{BF6AB31D-DA28-4496-BE59-A90D507BE75A}"/>
                </a:ext>
              </a:extLst>
            </p:cNvPr>
            <p:cNvSpPr txBox="1"/>
            <p:nvPr/>
          </p:nvSpPr>
          <p:spPr>
            <a:xfrm>
              <a:off x="320317" y="1783893"/>
              <a:ext cx="1051327" cy="346249"/>
            </a:xfrm>
            <a:prstGeom prst="rect">
              <a:avLst/>
            </a:prstGeom>
            <a:noFill/>
          </p:spPr>
          <p:txBody>
            <a:bodyPr wrap="square" rtlCol="0">
              <a:spAutoFit/>
            </a:bodyPr>
            <a:lstStyle/>
            <a:p>
              <a:pPr algn="l"/>
              <a:r>
                <a:rPr lang="en-US" sz="1200" b="1" u="none" dirty="0">
                  <a:latin typeface="+mj-lt"/>
                </a:rPr>
                <a:t>Multiplying Factor</a:t>
              </a:r>
            </a:p>
          </p:txBody>
        </p:sp>
      </p:grpSp>
      <p:sp>
        <p:nvSpPr>
          <p:cNvPr id="138" name="Rectangle: Diagonal Corners Rounded 54">
            <a:extLst>
              <a:ext uri="{FF2B5EF4-FFF2-40B4-BE49-F238E27FC236}">
                <a16:creationId xmlns="" xmlns:a16="http://schemas.microsoft.com/office/drawing/2014/main" id="{22694CF8-C9C9-4946-A9AC-F20F62BF0F9D}"/>
              </a:ext>
            </a:extLst>
          </p:cNvPr>
          <p:cNvSpPr/>
          <p:nvPr/>
        </p:nvSpPr>
        <p:spPr>
          <a:xfrm>
            <a:off x="7165666" y="4108340"/>
            <a:ext cx="2571750" cy="731520"/>
          </a:xfrm>
          <a:prstGeom prst="round2Diag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600" u="none" dirty="0">
                <a:solidFill>
                  <a:schemeClr val="tx1"/>
                </a:solidFill>
              </a:rPr>
              <a:t>Once per </a:t>
            </a:r>
            <a:r>
              <a:rPr lang="en-US" sz="1600" u="none" dirty="0" smtClean="0">
                <a:solidFill>
                  <a:schemeClr val="tx1"/>
                </a:solidFill>
              </a:rPr>
              <a:t>year : </a:t>
            </a:r>
            <a:r>
              <a:rPr lang="en-US" sz="1600" u="none" dirty="0">
                <a:solidFill>
                  <a:schemeClr val="tx1"/>
                </a:solidFill>
              </a:rPr>
              <a:t>PTH, Ca, and PAL, Phosphate (G3a-G5)</a:t>
            </a:r>
          </a:p>
        </p:txBody>
      </p:sp>
      <p:sp>
        <p:nvSpPr>
          <p:cNvPr id="139" name="Rectangle: Diagonal Corners Rounded 55">
            <a:extLst>
              <a:ext uri="{FF2B5EF4-FFF2-40B4-BE49-F238E27FC236}">
                <a16:creationId xmlns="" xmlns:a16="http://schemas.microsoft.com/office/drawing/2014/main" id="{CAF9EF2E-9DAC-4C7F-8493-97DAD9063396}"/>
              </a:ext>
            </a:extLst>
          </p:cNvPr>
          <p:cNvSpPr/>
          <p:nvPr/>
        </p:nvSpPr>
        <p:spPr>
          <a:xfrm>
            <a:off x="7150178" y="4880245"/>
            <a:ext cx="2571750" cy="487680"/>
          </a:xfrm>
          <a:prstGeom prst="round2DiagRect">
            <a:avLst/>
          </a:prstGeom>
          <a:solidFill>
            <a:srgbClr val="00FFFF"/>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u="none" dirty="0">
                <a:solidFill>
                  <a:schemeClr val="tx1"/>
                </a:solidFill>
              </a:rPr>
              <a:t>4091 (6%)</a:t>
            </a:r>
          </a:p>
        </p:txBody>
      </p:sp>
      <p:sp>
        <p:nvSpPr>
          <p:cNvPr id="140" name="Rectangle: Diagonal Corners Rounded 58">
            <a:extLst>
              <a:ext uri="{FF2B5EF4-FFF2-40B4-BE49-F238E27FC236}">
                <a16:creationId xmlns="" xmlns:a16="http://schemas.microsoft.com/office/drawing/2014/main" id="{BA29D5D4-0362-4AAB-ADB6-6D22AA4244A6}"/>
              </a:ext>
            </a:extLst>
          </p:cNvPr>
          <p:cNvSpPr/>
          <p:nvPr/>
        </p:nvSpPr>
        <p:spPr>
          <a:xfrm>
            <a:off x="1880571" y="4895641"/>
            <a:ext cx="2571750" cy="487680"/>
          </a:xfrm>
          <a:prstGeom prst="round2DiagRect">
            <a:avLst/>
          </a:prstGeom>
          <a:solidFill>
            <a:srgbClr val="00FFFF"/>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u="none" dirty="0">
                <a:solidFill>
                  <a:schemeClr val="tx1"/>
                </a:solidFill>
                <a:cs typeface="Calibri"/>
              </a:rPr>
              <a:t>19.378 (</a:t>
            </a:r>
            <a:r>
              <a:rPr lang="en-US" sz="1700" u="none" dirty="0" smtClean="0">
                <a:solidFill>
                  <a:schemeClr val="tx1"/>
                </a:solidFill>
                <a:cs typeface="Calibri"/>
              </a:rPr>
              <a:t>28.7</a:t>
            </a:r>
            <a:r>
              <a:rPr lang="en-US" sz="1700" u="none" dirty="0">
                <a:solidFill>
                  <a:schemeClr val="tx1"/>
                </a:solidFill>
                <a:cs typeface="Calibri"/>
              </a:rPr>
              <a:t>%)</a:t>
            </a:r>
            <a:endParaRPr lang="en-US" sz="1700" u="none" dirty="0">
              <a:solidFill>
                <a:schemeClr val="tx1"/>
              </a:solidFill>
            </a:endParaRPr>
          </a:p>
        </p:txBody>
      </p:sp>
      <p:sp>
        <p:nvSpPr>
          <p:cNvPr id="141" name="Rectangle: Diagonal Corners Rounded 59">
            <a:extLst>
              <a:ext uri="{FF2B5EF4-FFF2-40B4-BE49-F238E27FC236}">
                <a16:creationId xmlns="" xmlns:a16="http://schemas.microsoft.com/office/drawing/2014/main" id="{11C89011-6185-426F-8A12-D8139FC588D8}"/>
              </a:ext>
            </a:extLst>
          </p:cNvPr>
          <p:cNvSpPr/>
          <p:nvPr/>
        </p:nvSpPr>
        <p:spPr>
          <a:xfrm>
            <a:off x="1864977" y="4105537"/>
            <a:ext cx="2571750" cy="731520"/>
          </a:xfrm>
          <a:prstGeom prst="round2Diag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u="none" dirty="0">
                <a:solidFill>
                  <a:schemeClr val="tx1"/>
                </a:solidFill>
              </a:rPr>
              <a:t>Rapid Progression</a:t>
            </a:r>
          </a:p>
          <a:p>
            <a:pPr algn="ctr"/>
            <a:r>
              <a:rPr lang="en-US" sz="1100" u="none" dirty="0">
                <a:solidFill>
                  <a:schemeClr val="tx1"/>
                </a:solidFill>
              </a:rPr>
              <a:t>(All </a:t>
            </a:r>
            <a:r>
              <a:rPr lang="en-US" sz="1100" u="none" dirty="0" smtClean="0">
                <a:solidFill>
                  <a:schemeClr val="tx1"/>
                </a:solidFill>
              </a:rPr>
              <a:t>Stages)</a:t>
            </a:r>
            <a:endParaRPr lang="en-US" sz="1100" u="none" dirty="0">
              <a:solidFill>
                <a:schemeClr val="tx1"/>
              </a:solidFill>
              <a:cs typeface="Calibri"/>
            </a:endParaRPr>
          </a:p>
        </p:txBody>
      </p:sp>
      <p:sp>
        <p:nvSpPr>
          <p:cNvPr id="142" name="Rectangle: Diagonal Corners Rounded 61">
            <a:extLst>
              <a:ext uri="{FF2B5EF4-FFF2-40B4-BE49-F238E27FC236}">
                <a16:creationId xmlns="" xmlns:a16="http://schemas.microsoft.com/office/drawing/2014/main" id="{EDC1B518-35F4-46DE-8AA7-442655760E94}"/>
              </a:ext>
            </a:extLst>
          </p:cNvPr>
          <p:cNvSpPr/>
          <p:nvPr/>
        </p:nvSpPr>
        <p:spPr>
          <a:xfrm>
            <a:off x="1880571" y="6020253"/>
            <a:ext cx="2571750" cy="731520"/>
          </a:xfrm>
          <a:prstGeom prst="round2DiagRect">
            <a:avLst/>
          </a:prstGeom>
          <a:solidFill>
            <a:srgbClr val="D0F7FC"/>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b="1" u="none" dirty="0">
                <a:solidFill>
                  <a:schemeClr val="tx1"/>
                </a:solidFill>
              </a:rPr>
              <a:t>Automatic identification of critical patients</a:t>
            </a:r>
          </a:p>
        </p:txBody>
      </p:sp>
      <p:sp>
        <p:nvSpPr>
          <p:cNvPr id="143" name="Rectangle: Diagonal Corners Rounded 62">
            <a:extLst>
              <a:ext uri="{FF2B5EF4-FFF2-40B4-BE49-F238E27FC236}">
                <a16:creationId xmlns="" xmlns:a16="http://schemas.microsoft.com/office/drawing/2014/main" id="{D4445D06-9ABB-46A6-9754-D421535A9C9B}"/>
              </a:ext>
            </a:extLst>
          </p:cNvPr>
          <p:cNvSpPr/>
          <p:nvPr/>
        </p:nvSpPr>
        <p:spPr>
          <a:xfrm>
            <a:off x="4515321" y="4896945"/>
            <a:ext cx="2571750" cy="487680"/>
          </a:xfrm>
          <a:prstGeom prst="round2DiagRect">
            <a:avLst/>
          </a:prstGeom>
          <a:solidFill>
            <a:srgbClr val="00FFFF"/>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u="none" dirty="0">
                <a:solidFill>
                  <a:schemeClr val="tx1"/>
                </a:solidFill>
              </a:rPr>
              <a:t>10.304 (15.2%)</a:t>
            </a:r>
          </a:p>
        </p:txBody>
      </p:sp>
      <p:sp>
        <p:nvSpPr>
          <p:cNvPr id="144" name="Rectangle: Diagonal Corners Rounded 63">
            <a:extLst>
              <a:ext uri="{FF2B5EF4-FFF2-40B4-BE49-F238E27FC236}">
                <a16:creationId xmlns="" xmlns:a16="http://schemas.microsoft.com/office/drawing/2014/main" id="{00F1A670-2B15-4B44-A289-2EB019BA5304}"/>
              </a:ext>
            </a:extLst>
          </p:cNvPr>
          <p:cNvSpPr/>
          <p:nvPr/>
        </p:nvSpPr>
        <p:spPr>
          <a:xfrm>
            <a:off x="4515321" y="4108950"/>
            <a:ext cx="2571750" cy="731520"/>
          </a:xfrm>
          <a:prstGeom prst="round2Diag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u="none" dirty="0">
                <a:solidFill>
                  <a:schemeClr val="tx1"/>
                </a:solidFill>
              </a:rPr>
              <a:t>CKD Stages </a:t>
            </a:r>
            <a:endParaRPr lang="en-US" sz="1700" u="none" dirty="0" smtClean="0">
              <a:solidFill>
                <a:schemeClr val="tx1"/>
              </a:solidFill>
            </a:endParaRPr>
          </a:p>
          <a:p>
            <a:pPr algn="ctr"/>
            <a:r>
              <a:rPr lang="en-US" sz="1700" u="none" dirty="0" smtClean="0">
                <a:solidFill>
                  <a:schemeClr val="tx1"/>
                </a:solidFill>
              </a:rPr>
              <a:t>G3a </a:t>
            </a:r>
            <a:r>
              <a:rPr lang="en-US" sz="1700" u="none" dirty="0">
                <a:solidFill>
                  <a:schemeClr val="tx1"/>
                </a:solidFill>
              </a:rPr>
              <a:t>– G5</a:t>
            </a:r>
          </a:p>
        </p:txBody>
      </p:sp>
      <p:sp>
        <p:nvSpPr>
          <p:cNvPr id="145" name="Rectangle: Diagonal Corners Rounded 64">
            <a:extLst>
              <a:ext uri="{FF2B5EF4-FFF2-40B4-BE49-F238E27FC236}">
                <a16:creationId xmlns="" xmlns:a16="http://schemas.microsoft.com/office/drawing/2014/main" id="{78A4ACB2-5DD2-43F4-B7A7-FC9DCBA772C3}"/>
              </a:ext>
            </a:extLst>
          </p:cNvPr>
          <p:cNvSpPr/>
          <p:nvPr/>
        </p:nvSpPr>
        <p:spPr>
          <a:xfrm>
            <a:off x="4524316" y="5456260"/>
            <a:ext cx="2571750" cy="490733"/>
          </a:xfrm>
          <a:prstGeom prst="round2DiagRect">
            <a:avLst/>
          </a:prstGeom>
          <a:solidFill>
            <a:srgbClr val="00FFFF"/>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u="none" dirty="0">
                <a:solidFill>
                  <a:schemeClr val="tx1"/>
                </a:solidFill>
              </a:rPr>
              <a:t>74.310</a:t>
            </a:r>
          </a:p>
        </p:txBody>
      </p:sp>
      <p:sp>
        <p:nvSpPr>
          <p:cNvPr id="146" name="Rectangle: Diagonal Corners Rounded 66">
            <a:extLst>
              <a:ext uri="{FF2B5EF4-FFF2-40B4-BE49-F238E27FC236}">
                <a16:creationId xmlns="" xmlns:a16="http://schemas.microsoft.com/office/drawing/2014/main" id="{CD8DF9A7-51AB-4A01-85F5-E131FEBE641F}"/>
              </a:ext>
            </a:extLst>
          </p:cNvPr>
          <p:cNvSpPr/>
          <p:nvPr/>
        </p:nvSpPr>
        <p:spPr>
          <a:xfrm>
            <a:off x="327986" y="5459314"/>
            <a:ext cx="1440180" cy="487680"/>
          </a:xfrm>
          <a:prstGeom prst="round2DiagRect">
            <a:avLst/>
          </a:prstGeom>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u="none" dirty="0">
                <a:solidFill>
                  <a:schemeClr val="tx1"/>
                </a:solidFill>
                <a:cs typeface="Calibri"/>
              </a:rPr>
              <a:t>Lab Orders</a:t>
            </a:r>
          </a:p>
        </p:txBody>
      </p:sp>
      <p:sp>
        <p:nvSpPr>
          <p:cNvPr id="147" name="Rectangle: Diagonal Corners Rounded 67">
            <a:extLst>
              <a:ext uri="{FF2B5EF4-FFF2-40B4-BE49-F238E27FC236}">
                <a16:creationId xmlns="" xmlns:a16="http://schemas.microsoft.com/office/drawing/2014/main" id="{C664F06A-0BE8-4858-92E3-9FB24516AABF}"/>
              </a:ext>
            </a:extLst>
          </p:cNvPr>
          <p:cNvSpPr/>
          <p:nvPr/>
        </p:nvSpPr>
        <p:spPr>
          <a:xfrm>
            <a:off x="327986" y="4895641"/>
            <a:ext cx="1440180" cy="487680"/>
          </a:xfrm>
          <a:prstGeom prst="round2DiagRect">
            <a:avLst/>
          </a:prstGeom>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u="none" dirty="0">
                <a:solidFill>
                  <a:schemeClr val="tx1"/>
                </a:solidFill>
              </a:rPr>
              <a:t>Patients</a:t>
            </a:r>
          </a:p>
        </p:txBody>
      </p:sp>
      <p:sp>
        <p:nvSpPr>
          <p:cNvPr id="148" name="Rectangle: Diagonal Corners Rounded 68">
            <a:extLst>
              <a:ext uri="{FF2B5EF4-FFF2-40B4-BE49-F238E27FC236}">
                <a16:creationId xmlns="" xmlns:a16="http://schemas.microsoft.com/office/drawing/2014/main" id="{85203522-2E9B-48A8-96C6-6DABE088F8F7}"/>
              </a:ext>
            </a:extLst>
          </p:cNvPr>
          <p:cNvSpPr/>
          <p:nvPr/>
        </p:nvSpPr>
        <p:spPr>
          <a:xfrm>
            <a:off x="327986" y="6022988"/>
            <a:ext cx="1440180" cy="731520"/>
          </a:xfrm>
          <a:prstGeom prst="round2DiagRect">
            <a:avLst/>
          </a:prstGeom>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u="none" dirty="0">
                <a:solidFill>
                  <a:schemeClr val="tx1"/>
                </a:solidFill>
              </a:rPr>
              <a:t>Relevance</a:t>
            </a:r>
          </a:p>
        </p:txBody>
      </p:sp>
      <p:sp>
        <p:nvSpPr>
          <p:cNvPr id="149" name="Rectangle: Diagonal Corners Rounded 65">
            <a:extLst>
              <a:ext uri="{FF2B5EF4-FFF2-40B4-BE49-F238E27FC236}">
                <a16:creationId xmlns="" xmlns:a16="http://schemas.microsoft.com/office/drawing/2014/main" id="{A5AFE8EC-03DC-4B5F-BA22-ED52655C4F0B}"/>
              </a:ext>
            </a:extLst>
          </p:cNvPr>
          <p:cNvSpPr/>
          <p:nvPr/>
        </p:nvSpPr>
        <p:spPr>
          <a:xfrm>
            <a:off x="4512904" y="6015200"/>
            <a:ext cx="2571750" cy="731520"/>
          </a:xfrm>
          <a:prstGeom prst="round2DiagRect">
            <a:avLst/>
          </a:prstGeom>
          <a:solidFill>
            <a:srgbClr val="D0F7FC"/>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b="1" u="none" dirty="0">
                <a:solidFill>
                  <a:schemeClr val="tx1"/>
                </a:solidFill>
              </a:rPr>
              <a:t>Automatic staging of patients &lt;60 </a:t>
            </a:r>
            <a:r>
              <a:rPr lang="en-US" sz="1700" b="1" u="none" dirty="0" smtClean="0">
                <a:solidFill>
                  <a:schemeClr val="tx1"/>
                </a:solidFill>
              </a:rPr>
              <a:t>GFR </a:t>
            </a:r>
            <a:endParaRPr lang="en-US" sz="1700" b="1" u="none" dirty="0">
              <a:solidFill>
                <a:schemeClr val="tx1"/>
              </a:solidFill>
            </a:endParaRPr>
          </a:p>
        </p:txBody>
      </p:sp>
      <p:sp>
        <p:nvSpPr>
          <p:cNvPr id="150" name="Rectangle: Diagonal Corners Rounded 57">
            <a:extLst>
              <a:ext uri="{FF2B5EF4-FFF2-40B4-BE49-F238E27FC236}">
                <a16:creationId xmlns="" xmlns:a16="http://schemas.microsoft.com/office/drawing/2014/main" id="{77DC54C4-D034-4218-B730-D5C306CC05D0}"/>
              </a:ext>
            </a:extLst>
          </p:cNvPr>
          <p:cNvSpPr/>
          <p:nvPr/>
        </p:nvSpPr>
        <p:spPr>
          <a:xfrm>
            <a:off x="7165666" y="6025135"/>
            <a:ext cx="2571750" cy="721585"/>
          </a:xfrm>
          <a:prstGeom prst="round2DiagRect">
            <a:avLst/>
          </a:prstGeom>
          <a:solidFill>
            <a:srgbClr val="D0F7FC"/>
          </a:solidFill>
          <a:ln/>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r>
              <a:rPr lang="en-US" sz="1700" b="1" u="none" dirty="0">
                <a:solidFill>
                  <a:schemeClr val="tx1"/>
                </a:solidFill>
              </a:rPr>
              <a:t>Automatic identification of gaps in follow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399381" y="548680"/>
            <a:ext cx="7488238" cy="864096"/>
          </a:xfrm>
          <a:prstGeom prst="rect">
            <a:avLst/>
          </a:prstGeom>
          <a:noFill/>
          <a:ln>
            <a:miter lim="800000"/>
            <a:headEnd/>
            <a:tailEnd/>
          </a:ln>
        </p:spPr>
        <p:txBody>
          <a:bodyPr/>
          <a:lstStyle/>
          <a:p>
            <a:pPr lvl="0" algn="ctr" eaLnBrk="0" hangingPunct="0"/>
            <a:endParaRPr kumimoji="0" lang="fr-BE" sz="3600" i="0" u="none" strike="noStrike" kern="0" cap="none" spc="0" normalizeH="0" baseline="0" noProof="0" dirty="0" smtClean="0">
              <a:ln>
                <a:noFill/>
              </a:ln>
              <a:solidFill>
                <a:srgbClr val="088292"/>
              </a:solidFill>
              <a:effectLst/>
              <a:uLnTx/>
              <a:uFillTx/>
              <a:latin typeface="Calibri" pitchFamily="34" charset="0"/>
              <a:ea typeface="+mj-ea"/>
              <a:cs typeface="Calibri" pitchFamily="34" charset="0"/>
            </a:endParaRPr>
          </a:p>
        </p:txBody>
      </p:sp>
      <p:sp>
        <p:nvSpPr>
          <p:cNvPr id="45" name="Rectangle 44"/>
          <p:cNvSpPr/>
          <p:nvPr/>
        </p:nvSpPr>
        <p:spPr>
          <a:xfrm>
            <a:off x="1543100" y="116632"/>
            <a:ext cx="7252270" cy="523220"/>
          </a:xfrm>
          <a:prstGeom prst="rect">
            <a:avLst/>
          </a:prstGeom>
        </p:spPr>
        <p:txBody>
          <a:bodyPr wrap="square">
            <a:spAutoFit/>
          </a:bodyPr>
          <a:lstStyle/>
          <a:p>
            <a:pPr algn="ctr"/>
            <a:r>
              <a:rPr lang="en-US" sz="2800" b="1" u="none" dirty="0" smtClean="0">
                <a:solidFill>
                  <a:srgbClr val="088292"/>
                </a:solidFill>
                <a:latin typeface="Calibri" pitchFamily="34" charset="0"/>
              </a:rPr>
              <a:t>Optimal follow up of CKD G3a-G5 patients</a:t>
            </a:r>
            <a:endParaRPr lang="en-US" sz="2800" b="1" u="none" dirty="0">
              <a:solidFill>
                <a:srgbClr val="088292"/>
              </a:solidFill>
              <a:latin typeface="Calibri" pitchFamily="34" charset="0"/>
            </a:endParaRPr>
          </a:p>
        </p:txBody>
      </p:sp>
      <p:pic>
        <p:nvPicPr>
          <p:cNvPr id="46" name="Picture 3"/>
          <p:cNvPicPr>
            <a:picLocks noChangeAspect="1" noChangeArrowheads="1"/>
          </p:cNvPicPr>
          <p:nvPr/>
        </p:nvPicPr>
        <p:blipFill>
          <a:blip r:embed="rId2" cstate="print"/>
          <a:srcRect/>
          <a:stretch>
            <a:fillRect/>
          </a:stretch>
        </p:blipFill>
        <p:spPr bwMode="auto">
          <a:xfrm>
            <a:off x="390972" y="4465894"/>
            <a:ext cx="4752528" cy="2392106"/>
          </a:xfrm>
          <a:prstGeom prst="rect">
            <a:avLst/>
          </a:prstGeom>
          <a:noFill/>
          <a:ln w="9525">
            <a:noFill/>
            <a:miter lim="800000"/>
            <a:headEnd/>
            <a:tailEnd/>
          </a:ln>
        </p:spPr>
      </p:pic>
      <p:pic>
        <p:nvPicPr>
          <p:cNvPr id="47" name="Picture 4"/>
          <p:cNvPicPr>
            <a:picLocks noChangeAspect="1" noChangeArrowheads="1"/>
          </p:cNvPicPr>
          <p:nvPr/>
        </p:nvPicPr>
        <p:blipFill>
          <a:blip r:embed="rId3" cstate="print"/>
          <a:srcRect/>
          <a:stretch>
            <a:fillRect/>
          </a:stretch>
        </p:blipFill>
        <p:spPr bwMode="auto">
          <a:xfrm>
            <a:off x="5863580" y="4509120"/>
            <a:ext cx="3649588" cy="2348880"/>
          </a:xfrm>
          <a:prstGeom prst="rect">
            <a:avLst/>
          </a:prstGeom>
          <a:noFill/>
          <a:ln w="9525">
            <a:noFill/>
            <a:miter lim="800000"/>
            <a:headEnd/>
            <a:tailEnd/>
          </a:ln>
        </p:spPr>
      </p:pic>
      <p:sp>
        <p:nvSpPr>
          <p:cNvPr id="52" name="Slide Number Placeholder 5">
            <a:extLst>
              <a:ext uri="{FF2B5EF4-FFF2-40B4-BE49-F238E27FC236}">
                <a16:creationId xmlns:a16="http://schemas.microsoft.com/office/drawing/2014/main" xmlns="" id="{8EBA32E0-FE19-42E2-BDB2-A4C30EFD9AEA}"/>
              </a:ext>
            </a:extLst>
          </p:cNvPr>
          <p:cNvSpPr txBox="1">
            <a:spLocks/>
          </p:cNvSpPr>
          <p:nvPr/>
        </p:nvSpPr>
        <p:spPr>
          <a:xfrm>
            <a:off x="8638560" y="4195174"/>
            <a:ext cx="560595" cy="22797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sng" strike="noStrike" kern="1200" cap="none" spc="0" normalizeH="0" baseline="0" noProof="0" smtClean="0">
                <a:ln>
                  <a:noFill/>
                </a:ln>
                <a:solidFill>
                  <a:schemeClr val="tx1"/>
                </a:solidFill>
                <a:effectLst/>
                <a:uLnTx/>
                <a:uFillTx/>
                <a:latin typeface="Verdana" pitchFamily="34" charset="0"/>
                <a:ea typeface="+mn-ea"/>
                <a:cs typeface="Arial" charset="0"/>
              </a:rPr>
              <a:t>|    </a:t>
            </a:r>
            <a:fld id="{7B2119CD-3B2D-4CEB-B404-D2E3F8CD6D69}" type="slidenum">
              <a:rPr kumimoji="0" lang="en-IN" sz="1800" b="0" i="0" u="sng" strike="noStrike" kern="1200" cap="none" spc="0" normalizeH="0" baseline="0" noProof="0" smtClean="0">
                <a:ln>
                  <a:noFill/>
                </a:ln>
                <a:solidFill>
                  <a:schemeClr val="tx1"/>
                </a:solidFill>
                <a:effectLst/>
                <a:uLnTx/>
                <a:uFillTx/>
                <a:latin typeface="Verdana"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IN" sz="1800" b="0" i="0" u="sng" strike="noStrike" kern="1200" cap="none" spc="0" normalizeH="0" baseline="0" noProof="0">
              <a:ln>
                <a:noFill/>
              </a:ln>
              <a:solidFill>
                <a:schemeClr val="tx1"/>
              </a:solidFill>
              <a:effectLst/>
              <a:uLnTx/>
              <a:uFillTx/>
              <a:latin typeface="Verdana" pitchFamily="34" charset="0"/>
              <a:ea typeface="+mn-ea"/>
              <a:cs typeface="Arial" charset="0"/>
            </a:endParaRPr>
          </a:p>
        </p:txBody>
      </p:sp>
      <p:sp>
        <p:nvSpPr>
          <p:cNvPr id="53" name="Teardrop 9">
            <a:extLst>
              <a:ext uri="{FF2B5EF4-FFF2-40B4-BE49-F238E27FC236}">
                <a16:creationId xmlns:a16="http://schemas.microsoft.com/office/drawing/2014/main" xmlns="" id="{A7648759-0EE3-44B2-9D9C-4D84BD113D4B}"/>
              </a:ext>
            </a:extLst>
          </p:cNvPr>
          <p:cNvSpPr>
            <a:spLocks noChangeAspect="1"/>
          </p:cNvSpPr>
          <p:nvPr/>
        </p:nvSpPr>
        <p:spPr>
          <a:xfrm rot="18900000">
            <a:off x="8459318" y="4062296"/>
            <a:ext cx="124245" cy="96721"/>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Rectangle 53">
            <a:extLst>
              <a:ext uri="{FF2B5EF4-FFF2-40B4-BE49-F238E27FC236}">
                <a16:creationId xmlns:a16="http://schemas.microsoft.com/office/drawing/2014/main" xmlns="" id="{7195AB30-CF09-4FA7-A79F-D5E9A5653CE4}"/>
              </a:ext>
            </a:extLst>
          </p:cNvPr>
          <p:cNvSpPr/>
          <p:nvPr/>
        </p:nvSpPr>
        <p:spPr>
          <a:xfrm>
            <a:off x="462980" y="650005"/>
            <a:ext cx="9433048" cy="3787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dirty="0"/>
          </a:p>
        </p:txBody>
      </p:sp>
      <p:grpSp>
        <p:nvGrpSpPr>
          <p:cNvPr id="55" name="Group 19">
            <a:extLst>
              <a:ext uri="{FF2B5EF4-FFF2-40B4-BE49-F238E27FC236}">
                <a16:creationId xmlns:a16="http://schemas.microsoft.com/office/drawing/2014/main" xmlns="" id="{26286832-D8D6-4021-8BB1-07BE219486A7}"/>
              </a:ext>
            </a:extLst>
          </p:cNvPr>
          <p:cNvGrpSpPr/>
          <p:nvPr/>
        </p:nvGrpSpPr>
        <p:grpSpPr>
          <a:xfrm>
            <a:off x="4462550" y="1825330"/>
            <a:ext cx="1019187" cy="779388"/>
            <a:chOff x="3807530" y="2946763"/>
            <a:chExt cx="1512168" cy="1512168"/>
          </a:xfrm>
        </p:grpSpPr>
        <p:sp>
          <p:nvSpPr>
            <p:cNvPr id="56" name="Oval 20">
              <a:extLst>
                <a:ext uri="{FF2B5EF4-FFF2-40B4-BE49-F238E27FC236}">
                  <a16:creationId xmlns:a16="http://schemas.microsoft.com/office/drawing/2014/main" xmlns="" id="{7E3653F1-03B3-4DD7-9DA0-3B5169FBF9B1}"/>
                </a:ext>
              </a:extLst>
            </p:cNvPr>
            <p:cNvSpPr/>
            <p:nvPr/>
          </p:nvSpPr>
          <p:spPr>
            <a:xfrm>
              <a:off x="3897540" y="3036773"/>
              <a:ext cx="1332148" cy="1332148"/>
            </a:xfrm>
            <a:prstGeom prst="ellipse">
              <a:avLst/>
            </a:prstGeom>
            <a:solidFill>
              <a:schemeClr val="accent1">
                <a:lumMod val="20000"/>
                <a:lumOff val="80000"/>
              </a:schemeClr>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7" name="Oval 21">
              <a:extLst>
                <a:ext uri="{FF2B5EF4-FFF2-40B4-BE49-F238E27FC236}">
                  <a16:creationId xmlns:a16="http://schemas.microsoft.com/office/drawing/2014/main" xmlns="" id="{694BF4EC-06BD-487B-B24E-BAE74986BE99}"/>
                </a:ext>
              </a:extLst>
            </p:cNvPr>
            <p:cNvSpPr/>
            <p:nvPr/>
          </p:nvSpPr>
          <p:spPr>
            <a:xfrm>
              <a:off x="3807530" y="2946763"/>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cxnSp>
        <p:nvCxnSpPr>
          <p:cNvPr id="58" name="Straight Connector 23">
            <a:extLst>
              <a:ext uri="{FF2B5EF4-FFF2-40B4-BE49-F238E27FC236}">
                <a16:creationId xmlns:a16="http://schemas.microsoft.com/office/drawing/2014/main" xmlns="" id="{FE86F76B-85DD-4AB8-89AC-4AF89BFA0CD7}"/>
              </a:ext>
            </a:extLst>
          </p:cNvPr>
          <p:cNvCxnSpPr>
            <a:cxnSpLocks/>
            <a:stCxn id="65" idx="2"/>
            <a:endCxn id="59" idx="3"/>
          </p:cNvCxnSpPr>
          <p:nvPr/>
        </p:nvCxnSpPr>
        <p:spPr>
          <a:xfrm flipH="1">
            <a:off x="8613763" y="2170576"/>
            <a:ext cx="365930" cy="1798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extBox 24">
            <a:extLst>
              <a:ext uri="{FF2B5EF4-FFF2-40B4-BE49-F238E27FC236}">
                <a16:creationId xmlns:a16="http://schemas.microsoft.com/office/drawing/2014/main" xmlns="" id="{E9307885-8268-4E54-A9FB-C3E621442ADA}"/>
              </a:ext>
            </a:extLst>
          </p:cNvPr>
          <p:cNvSpPr txBox="1"/>
          <p:nvPr/>
        </p:nvSpPr>
        <p:spPr>
          <a:xfrm>
            <a:off x="7166780" y="2034670"/>
            <a:ext cx="1446983" cy="307777"/>
          </a:xfrm>
          <a:prstGeom prst="rect">
            <a:avLst/>
          </a:prstGeom>
          <a:solidFill>
            <a:schemeClr val="bg1"/>
          </a:solidFill>
          <a:ln w="19050">
            <a:solidFill>
              <a:schemeClr val="accent2"/>
            </a:solidFill>
          </a:ln>
        </p:spPr>
        <p:txBody>
          <a:bodyPr wrap="square" rtlCol="0">
            <a:spAutoFit/>
          </a:bodyPr>
          <a:lstStyle/>
          <a:p>
            <a:pPr algn="ctr"/>
            <a:r>
              <a:rPr lang="en-US" sz="1400">
                <a:solidFill>
                  <a:srgbClr val="000000"/>
                </a:solidFill>
                <a:latin typeface="Calibri" panose="020F0502020204030204" pitchFamily="34" charset="0"/>
              </a:rPr>
              <a:t>GFR G3a-G3b</a:t>
            </a:r>
            <a:endParaRPr lang="ko-KR" altLang="en-US" sz="1400" b="1">
              <a:solidFill>
                <a:schemeClr val="tx1">
                  <a:lumMod val="75000"/>
                  <a:lumOff val="25000"/>
                </a:schemeClr>
              </a:solidFill>
              <a:cs typeface="Calibri" pitchFamily="34" charset="0"/>
            </a:endParaRPr>
          </a:p>
        </p:txBody>
      </p:sp>
      <p:cxnSp>
        <p:nvCxnSpPr>
          <p:cNvPr id="60" name="Straight Connector 26">
            <a:extLst>
              <a:ext uri="{FF2B5EF4-FFF2-40B4-BE49-F238E27FC236}">
                <a16:creationId xmlns:a16="http://schemas.microsoft.com/office/drawing/2014/main" xmlns="" id="{ACF61C84-0061-43B1-AAEC-F47982F66AA0}"/>
              </a:ext>
            </a:extLst>
          </p:cNvPr>
          <p:cNvCxnSpPr>
            <a:cxnSpLocks/>
            <a:endCxn id="57" idx="4"/>
          </p:cNvCxnSpPr>
          <p:nvPr/>
        </p:nvCxnSpPr>
        <p:spPr>
          <a:xfrm flipV="1">
            <a:off x="4965322" y="2604718"/>
            <a:ext cx="6822" cy="56475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27">
            <a:extLst>
              <a:ext uri="{FF2B5EF4-FFF2-40B4-BE49-F238E27FC236}">
                <a16:creationId xmlns:a16="http://schemas.microsoft.com/office/drawing/2014/main" xmlns="" id="{D6AD5D0D-7E40-43BC-8B69-09A3F1F57960}"/>
              </a:ext>
            </a:extLst>
          </p:cNvPr>
          <p:cNvCxnSpPr>
            <a:cxnSpLocks/>
            <a:stCxn id="59" idx="1"/>
            <a:endCxn id="57" idx="6"/>
          </p:cNvCxnSpPr>
          <p:nvPr/>
        </p:nvCxnSpPr>
        <p:spPr>
          <a:xfrm flipH="1">
            <a:off x="5481737" y="2188559"/>
            <a:ext cx="1685043" cy="264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Freeform 50">
            <a:extLst>
              <a:ext uri="{FF2B5EF4-FFF2-40B4-BE49-F238E27FC236}">
                <a16:creationId xmlns:a16="http://schemas.microsoft.com/office/drawing/2014/main" xmlns="" id="{8EF6B092-8308-4756-88E0-A96F1B92C66B}"/>
              </a:ext>
            </a:extLst>
          </p:cNvPr>
          <p:cNvSpPr>
            <a:spLocks noChangeAspect="1"/>
          </p:cNvSpPr>
          <p:nvPr/>
        </p:nvSpPr>
        <p:spPr>
          <a:xfrm>
            <a:off x="4629273" y="1877825"/>
            <a:ext cx="695863" cy="53598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TextBox 34">
            <a:extLst>
              <a:ext uri="{FF2B5EF4-FFF2-40B4-BE49-F238E27FC236}">
                <a16:creationId xmlns:a16="http://schemas.microsoft.com/office/drawing/2014/main" xmlns="" id="{C6C49558-5D89-40E6-906C-8591C51422E5}"/>
              </a:ext>
            </a:extLst>
          </p:cNvPr>
          <p:cNvSpPr txBox="1"/>
          <p:nvPr/>
        </p:nvSpPr>
        <p:spPr>
          <a:xfrm>
            <a:off x="4249412" y="3275641"/>
            <a:ext cx="1446983" cy="307777"/>
          </a:xfrm>
          <a:prstGeom prst="rect">
            <a:avLst/>
          </a:prstGeom>
          <a:solidFill>
            <a:schemeClr val="bg1"/>
          </a:solidFill>
          <a:ln w="19050">
            <a:solidFill>
              <a:srgbClr val="FFD100"/>
            </a:solidFill>
          </a:ln>
        </p:spPr>
        <p:txBody>
          <a:bodyPr wrap="square" rtlCol="0">
            <a:spAutoFit/>
          </a:bodyPr>
          <a:lstStyle/>
          <a:p>
            <a:pPr algn="ctr"/>
            <a:r>
              <a:rPr lang="en-US" sz="1400" u="none" dirty="0">
                <a:solidFill>
                  <a:srgbClr val="000000"/>
                </a:solidFill>
                <a:latin typeface="Calibri" panose="020F0502020204030204" pitchFamily="34" charset="0"/>
              </a:rPr>
              <a:t>GFR G4-G5</a:t>
            </a:r>
            <a:endParaRPr lang="ko-KR" altLang="en-US" sz="1400" b="1" u="none" dirty="0">
              <a:solidFill>
                <a:schemeClr val="tx1">
                  <a:lumMod val="75000"/>
                  <a:lumOff val="25000"/>
                </a:schemeClr>
              </a:solidFill>
              <a:cs typeface="Calibri" pitchFamily="34" charset="0"/>
            </a:endParaRPr>
          </a:p>
        </p:txBody>
      </p:sp>
      <p:grpSp>
        <p:nvGrpSpPr>
          <p:cNvPr id="64" name="Group 39">
            <a:extLst>
              <a:ext uri="{FF2B5EF4-FFF2-40B4-BE49-F238E27FC236}">
                <a16:creationId xmlns:a16="http://schemas.microsoft.com/office/drawing/2014/main" xmlns="" id="{6E03420F-A7A5-438C-B328-0592BDFD9D11}"/>
              </a:ext>
            </a:extLst>
          </p:cNvPr>
          <p:cNvGrpSpPr/>
          <p:nvPr/>
        </p:nvGrpSpPr>
        <p:grpSpPr>
          <a:xfrm>
            <a:off x="8979693" y="1989014"/>
            <a:ext cx="356759" cy="363124"/>
            <a:chOff x="7988409" y="1677101"/>
            <a:chExt cx="361536" cy="437459"/>
          </a:xfrm>
        </p:grpSpPr>
        <p:sp>
          <p:nvSpPr>
            <p:cNvPr id="65" name="Oval 17">
              <a:extLst>
                <a:ext uri="{FF2B5EF4-FFF2-40B4-BE49-F238E27FC236}">
                  <a16:creationId xmlns:a16="http://schemas.microsoft.com/office/drawing/2014/main" xmlns="" id="{19CDB30A-C4E4-4DE4-A646-44621010BB1C}"/>
                </a:ext>
              </a:extLst>
            </p:cNvPr>
            <p:cNvSpPr/>
            <p:nvPr/>
          </p:nvSpPr>
          <p:spPr>
            <a:xfrm>
              <a:off x="7988409" y="1677101"/>
              <a:ext cx="361536" cy="437459"/>
            </a:xfrm>
            <a:prstGeom prst="ellipse">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6" name="Teardrop 9">
              <a:extLst>
                <a:ext uri="{FF2B5EF4-FFF2-40B4-BE49-F238E27FC236}">
                  <a16:creationId xmlns:a16="http://schemas.microsoft.com/office/drawing/2014/main" xmlns="" id="{B1FA18E1-E51C-49B1-B932-3025E2F6CCA6}"/>
                </a:ext>
              </a:extLst>
            </p:cNvPr>
            <p:cNvSpPr>
              <a:spLocks noChangeAspect="1"/>
            </p:cNvSpPr>
            <p:nvPr/>
          </p:nvSpPr>
          <p:spPr>
            <a:xfrm rot="18900000">
              <a:off x="8045431" y="1761637"/>
              <a:ext cx="263186" cy="224624"/>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cxnSp>
        <p:nvCxnSpPr>
          <p:cNvPr id="67" name="Straight Connector 40">
            <a:extLst>
              <a:ext uri="{FF2B5EF4-FFF2-40B4-BE49-F238E27FC236}">
                <a16:creationId xmlns:a16="http://schemas.microsoft.com/office/drawing/2014/main" xmlns="" id="{5812D47D-753A-400B-8EDC-00AF47FF1016}"/>
              </a:ext>
            </a:extLst>
          </p:cNvPr>
          <p:cNvCxnSpPr>
            <a:cxnSpLocks/>
            <a:stCxn id="70" idx="2"/>
            <a:endCxn id="63" idx="3"/>
          </p:cNvCxnSpPr>
          <p:nvPr/>
        </p:nvCxnSpPr>
        <p:spPr>
          <a:xfrm flipH="1" flipV="1">
            <a:off x="5696395" y="3429530"/>
            <a:ext cx="547182" cy="2549"/>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cxnSp>
        <p:nvCxnSpPr>
          <p:cNvPr id="68" name="Straight Connector 43">
            <a:extLst>
              <a:ext uri="{FF2B5EF4-FFF2-40B4-BE49-F238E27FC236}">
                <a16:creationId xmlns:a16="http://schemas.microsoft.com/office/drawing/2014/main" xmlns="" id="{5EC21952-1D5E-454F-9134-DC72375CC281}"/>
              </a:ext>
            </a:extLst>
          </p:cNvPr>
          <p:cNvCxnSpPr>
            <a:cxnSpLocks/>
            <a:stCxn id="73" idx="2"/>
            <a:endCxn id="63" idx="3"/>
          </p:cNvCxnSpPr>
          <p:nvPr/>
        </p:nvCxnSpPr>
        <p:spPr>
          <a:xfrm flipH="1" flipV="1">
            <a:off x="5696395" y="3429530"/>
            <a:ext cx="532666" cy="706492"/>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grpSp>
        <p:nvGrpSpPr>
          <p:cNvPr id="69" name="Group 59">
            <a:extLst>
              <a:ext uri="{FF2B5EF4-FFF2-40B4-BE49-F238E27FC236}">
                <a16:creationId xmlns:a16="http://schemas.microsoft.com/office/drawing/2014/main" xmlns="" id="{7B660DA5-0D1C-47B1-91B7-27DE67CE90BD}"/>
              </a:ext>
            </a:extLst>
          </p:cNvPr>
          <p:cNvGrpSpPr/>
          <p:nvPr/>
        </p:nvGrpSpPr>
        <p:grpSpPr>
          <a:xfrm>
            <a:off x="6243577" y="3250517"/>
            <a:ext cx="356759" cy="363124"/>
            <a:chOff x="2835838" y="3774405"/>
            <a:chExt cx="361536" cy="437459"/>
          </a:xfrm>
        </p:grpSpPr>
        <p:sp>
          <p:nvSpPr>
            <p:cNvPr id="70" name="Oval 47">
              <a:extLst>
                <a:ext uri="{FF2B5EF4-FFF2-40B4-BE49-F238E27FC236}">
                  <a16:creationId xmlns:a16="http://schemas.microsoft.com/office/drawing/2014/main" xmlns="" id="{EFCF3F1B-31B0-4E74-93C5-0ED3BB548B1F}"/>
                </a:ext>
              </a:extLst>
            </p:cNvPr>
            <p:cNvSpPr/>
            <p:nvPr/>
          </p:nvSpPr>
          <p:spPr>
            <a:xfrm>
              <a:off x="2835838" y="3774405"/>
              <a:ext cx="361536" cy="437459"/>
            </a:xfrm>
            <a:prstGeom prst="ellipse">
              <a:avLst/>
            </a:prstGeom>
            <a:solidFill>
              <a:srgbClr val="FFD100"/>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1" name="Teardrop 9">
              <a:extLst>
                <a:ext uri="{FF2B5EF4-FFF2-40B4-BE49-F238E27FC236}">
                  <a16:creationId xmlns:a16="http://schemas.microsoft.com/office/drawing/2014/main" xmlns="" id="{B4256DC9-4808-4D1D-8FDE-2FFF30978AE3}"/>
                </a:ext>
              </a:extLst>
            </p:cNvPr>
            <p:cNvSpPr>
              <a:spLocks noChangeAspect="1"/>
            </p:cNvSpPr>
            <p:nvPr/>
          </p:nvSpPr>
          <p:spPr>
            <a:xfrm rot="18900000">
              <a:off x="2863832" y="3858941"/>
              <a:ext cx="263186" cy="224624"/>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2" name="Group 53">
            <a:extLst>
              <a:ext uri="{FF2B5EF4-FFF2-40B4-BE49-F238E27FC236}">
                <a16:creationId xmlns:a16="http://schemas.microsoft.com/office/drawing/2014/main" xmlns="" id="{AD55A83B-7201-491F-83EA-33FE61859ED5}"/>
              </a:ext>
            </a:extLst>
          </p:cNvPr>
          <p:cNvGrpSpPr/>
          <p:nvPr/>
        </p:nvGrpSpPr>
        <p:grpSpPr>
          <a:xfrm>
            <a:off x="6229061" y="3954460"/>
            <a:ext cx="356759" cy="363124"/>
            <a:chOff x="2872123" y="4253377"/>
            <a:chExt cx="361536" cy="437459"/>
          </a:xfrm>
        </p:grpSpPr>
        <p:sp>
          <p:nvSpPr>
            <p:cNvPr id="73" name="Oval 50">
              <a:extLst>
                <a:ext uri="{FF2B5EF4-FFF2-40B4-BE49-F238E27FC236}">
                  <a16:creationId xmlns:a16="http://schemas.microsoft.com/office/drawing/2014/main" xmlns="" id="{90A197F4-B0C0-4BF3-B4BE-2F883A8BEC35}"/>
                </a:ext>
              </a:extLst>
            </p:cNvPr>
            <p:cNvSpPr/>
            <p:nvPr/>
          </p:nvSpPr>
          <p:spPr>
            <a:xfrm>
              <a:off x="2872123" y="4253377"/>
              <a:ext cx="361536" cy="437459"/>
            </a:xfrm>
            <a:prstGeom prst="ellipse">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4" name="Teardrop 9">
              <a:extLst>
                <a:ext uri="{FF2B5EF4-FFF2-40B4-BE49-F238E27FC236}">
                  <a16:creationId xmlns:a16="http://schemas.microsoft.com/office/drawing/2014/main" xmlns="" id="{21503D9B-14F2-440E-A750-546D9336755A}"/>
                </a:ext>
              </a:extLst>
            </p:cNvPr>
            <p:cNvSpPr>
              <a:spLocks noChangeAspect="1"/>
            </p:cNvSpPr>
            <p:nvPr/>
          </p:nvSpPr>
          <p:spPr>
            <a:xfrm rot="18900000">
              <a:off x="2929145" y="4337913"/>
              <a:ext cx="263186" cy="224624"/>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74">
            <a:extLst>
              <a:ext uri="{FF2B5EF4-FFF2-40B4-BE49-F238E27FC236}">
                <a16:creationId xmlns:a16="http://schemas.microsoft.com/office/drawing/2014/main" xmlns="" id="{6C404C42-19C8-48D1-8696-794328A1C69D}"/>
              </a:ext>
            </a:extLst>
          </p:cNvPr>
          <p:cNvSpPr/>
          <p:nvPr/>
        </p:nvSpPr>
        <p:spPr>
          <a:xfrm>
            <a:off x="4153016" y="3644974"/>
            <a:ext cx="1804637" cy="553998"/>
          </a:xfrm>
          <a:prstGeom prst="rect">
            <a:avLst/>
          </a:prstGeom>
        </p:spPr>
        <p:txBody>
          <a:bodyPr wrap="square">
            <a:spAutoFit/>
          </a:bodyPr>
          <a:lstStyle/>
          <a:p>
            <a:r>
              <a:rPr lang="en-US" sz="1000" u="none" dirty="0">
                <a:solidFill>
                  <a:srgbClr val="000000"/>
                </a:solidFill>
                <a:latin typeface="Calibri" panose="020F0502020204030204" pitchFamily="34" charset="0"/>
              </a:rPr>
              <a:t>Patients with GFR stages G4-G5 should receive a HGB </a:t>
            </a:r>
            <a:r>
              <a:rPr lang="en-US" sz="1000" b="1" u="none" dirty="0">
                <a:solidFill>
                  <a:srgbClr val="000000"/>
                </a:solidFill>
                <a:latin typeface="Calibri" panose="020F0502020204030204" pitchFamily="34" charset="0"/>
              </a:rPr>
              <a:t>at least test twice per year</a:t>
            </a:r>
            <a:endParaRPr lang="en-US" sz="1000" b="1" u="none" dirty="0"/>
          </a:p>
        </p:txBody>
      </p:sp>
      <p:sp>
        <p:nvSpPr>
          <p:cNvPr id="76" name="Rectangle 75">
            <a:extLst>
              <a:ext uri="{FF2B5EF4-FFF2-40B4-BE49-F238E27FC236}">
                <a16:creationId xmlns:a16="http://schemas.microsoft.com/office/drawing/2014/main" xmlns="" id="{6FACE8BC-9B1F-49A6-BAD0-A74618C0C5F6}"/>
              </a:ext>
            </a:extLst>
          </p:cNvPr>
          <p:cNvSpPr/>
          <p:nvPr/>
        </p:nvSpPr>
        <p:spPr>
          <a:xfrm>
            <a:off x="7079174" y="2367718"/>
            <a:ext cx="1919217" cy="553998"/>
          </a:xfrm>
          <a:prstGeom prst="rect">
            <a:avLst/>
          </a:prstGeom>
        </p:spPr>
        <p:txBody>
          <a:bodyPr wrap="square">
            <a:spAutoFit/>
          </a:bodyPr>
          <a:lstStyle/>
          <a:p>
            <a:r>
              <a:rPr lang="en-US" sz="1000" u="none" dirty="0">
                <a:solidFill>
                  <a:srgbClr val="000000"/>
                </a:solidFill>
                <a:latin typeface="Calibri" panose="020F0502020204030204" pitchFamily="34" charset="0"/>
              </a:rPr>
              <a:t>Patients with GFR stages G3a-G3b should receive a HGB test </a:t>
            </a:r>
            <a:r>
              <a:rPr lang="en-US" sz="1000" b="1" u="none" dirty="0">
                <a:solidFill>
                  <a:srgbClr val="000000"/>
                </a:solidFill>
                <a:latin typeface="Calibri" panose="020F0502020204030204" pitchFamily="34" charset="0"/>
              </a:rPr>
              <a:t>once per year</a:t>
            </a:r>
          </a:p>
        </p:txBody>
      </p:sp>
      <p:sp>
        <p:nvSpPr>
          <p:cNvPr id="77" name="Rectangle: Single Corner Rounded 57">
            <a:extLst>
              <a:ext uri="{FF2B5EF4-FFF2-40B4-BE49-F238E27FC236}">
                <a16:creationId xmlns:a16="http://schemas.microsoft.com/office/drawing/2014/main" xmlns="" id="{A9DE613F-6883-41E3-970D-A42C53EE6A48}"/>
              </a:ext>
            </a:extLst>
          </p:cNvPr>
          <p:cNvSpPr/>
          <p:nvPr/>
        </p:nvSpPr>
        <p:spPr>
          <a:xfrm>
            <a:off x="6295628" y="3645024"/>
            <a:ext cx="1675734" cy="261610"/>
          </a:xfrm>
          <a:prstGeom prst="round1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100" u="none" dirty="0" err="1">
                <a:solidFill>
                  <a:srgbClr val="000000"/>
                </a:solidFill>
                <a:latin typeface="Calibri" panose="020F0502020204030204" pitchFamily="34" charset="0"/>
              </a:rPr>
              <a:t>AlinIQ</a:t>
            </a:r>
            <a:r>
              <a:rPr lang="en-US" sz="1100" u="none" dirty="0">
                <a:solidFill>
                  <a:srgbClr val="000000"/>
                </a:solidFill>
                <a:latin typeface="Calibri" panose="020F0502020204030204" pitchFamily="34" charset="0"/>
              </a:rPr>
              <a:t> CDS Findings: 1490</a:t>
            </a:r>
            <a:endParaRPr lang="en-US" sz="1100" u="none" dirty="0"/>
          </a:p>
        </p:txBody>
      </p:sp>
      <p:cxnSp>
        <p:nvCxnSpPr>
          <p:cNvPr id="78" name="Straight Connector 68">
            <a:extLst>
              <a:ext uri="{FF2B5EF4-FFF2-40B4-BE49-F238E27FC236}">
                <a16:creationId xmlns:a16="http://schemas.microsoft.com/office/drawing/2014/main" xmlns="" id="{DE54FF4C-D0E8-44A6-9D8D-13C238669548}"/>
              </a:ext>
            </a:extLst>
          </p:cNvPr>
          <p:cNvCxnSpPr>
            <a:cxnSpLocks/>
            <a:stCxn id="57" idx="2"/>
          </p:cNvCxnSpPr>
          <p:nvPr/>
        </p:nvCxnSpPr>
        <p:spPr>
          <a:xfrm flipH="1" flipV="1">
            <a:off x="3013912" y="2135252"/>
            <a:ext cx="1448638" cy="7977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9" name="TextBox 72">
            <a:extLst>
              <a:ext uri="{FF2B5EF4-FFF2-40B4-BE49-F238E27FC236}">
                <a16:creationId xmlns:a16="http://schemas.microsoft.com/office/drawing/2014/main" xmlns="" id="{FAE5FAEA-BC09-4CD4-A783-2CF9EB3D9B55}"/>
              </a:ext>
            </a:extLst>
          </p:cNvPr>
          <p:cNvSpPr txBox="1"/>
          <p:nvPr/>
        </p:nvSpPr>
        <p:spPr>
          <a:xfrm>
            <a:off x="1938416" y="1988840"/>
            <a:ext cx="1260868" cy="307777"/>
          </a:xfrm>
          <a:prstGeom prst="rect">
            <a:avLst/>
          </a:prstGeom>
          <a:solidFill>
            <a:schemeClr val="bg1"/>
          </a:solidFill>
          <a:ln w="19050">
            <a:solidFill>
              <a:schemeClr val="accent5"/>
            </a:solidFill>
          </a:ln>
        </p:spPr>
        <p:txBody>
          <a:bodyPr wrap="square" rtlCol="0">
            <a:spAutoFit/>
          </a:bodyPr>
          <a:lstStyle/>
          <a:p>
            <a:pPr algn="ctr"/>
            <a:r>
              <a:rPr lang="en-US" sz="1400" u="none" dirty="0">
                <a:solidFill>
                  <a:srgbClr val="000000"/>
                </a:solidFill>
                <a:latin typeface="Calibri" panose="020F0502020204030204" pitchFamily="34" charset="0"/>
              </a:rPr>
              <a:t>GFR G3b-G5</a:t>
            </a:r>
            <a:endParaRPr lang="ko-KR" altLang="en-US" sz="1400" b="1" u="none" dirty="0">
              <a:solidFill>
                <a:schemeClr val="tx1">
                  <a:lumMod val="75000"/>
                  <a:lumOff val="25000"/>
                </a:schemeClr>
              </a:solidFill>
              <a:cs typeface="Calibri" pitchFamily="34" charset="0"/>
            </a:endParaRPr>
          </a:p>
        </p:txBody>
      </p:sp>
      <p:pic>
        <p:nvPicPr>
          <p:cNvPr id="80" name="Graphic 82" descr="Close">
            <a:extLst>
              <a:ext uri="{FF2B5EF4-FFF2-40B4-BE49-F238E27FC236}">
                <a16:creationId xmlns:a16="http://schemas.microsoft.com/office/drawing/2014/main" xmlns="" id="{A3D01AD7-B9CF-486F-B2C1-2759D9D44D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686049">
            <a:off x="1699229" y="2045751"/>
            <a:ext cx="178520" cy="162833"/>
          </a:xfrm>
          <a:prstGeom prst="rect">
            <a:avLst/>
          </a:prstGeom>
        </p:spPr>
      </p:pic>
      <p:sp>
        <p:nvSpPr>
          <p:cNvPr id="81" name="TextBox 85">
            <a:extLst>
              <a:ext uri="{FF2B5EF4-FFF2-40B4-BE49-F238E27FC236}">
                <a16:creationId xmlns:a16="http://schemas.microsoft.com/office/drawing/2014/main" xmlns="" id="{F6F538DF-53EE-4882-BD2E-D767CF3268B6}"/>
              </a:ext>
            </a:extLst>
          </p:cNvPr>
          <p:cNvSpPr txBox="1"/>
          <p:nvPr/>
        </p:nvSpPr>
        <p:spPr>
          <a:xfrm>
            <a:off x="975415" y="2012900"/>
            <a:ext cx="651674" cy="307777"/>
          </a:xfrm>
          <a:prstGeom prst="rect">
            <a:avLst/>
          </a:prstGeom>
          <a:solidFill>
            <a:schemeClr val="bg1"/>
          </a:solidFill>
          <a:ln w="19050">
            <a:solidFill>
              <a:schemeClr val="accent5"/>
            </a:solidFill>
          </a:ln>
        </p:spPr>
        <p:txBody>
          <a:bodyPr wrap="square" rtlCol="0">
            <a:spAutoFit/>
          </a:bodyPr>
          <a:lstStyle/>
          <a:p>
            <a:pPr algn="ctr"/>
            <a:r>
              <a:rPr lang="en-US" altLang="ko-KR" sz="1400" u="none" dirty="0">
                <a:solidFill>
                  <a:srgbClr val="000000"/>
                </a:solidFill>
                <a:latin typeface="Calibri" panose="020F0502020204030204" pitchFamily="34" charset="0"/>
                <a:cs typeface="Calibri" pitchFamily="34" charset="0"/>
              </a:rPr>
              <a:t>PTH</a:t>
            </a:r>
            <a:endParaRPr lang="ko-KR" altLang="en-US" sz="1400" u="none" dirty="0">
              <a:solidFill>
                <a:schemeClr val="tx1">
                  <a:lumMod val="75000"/>
                  <a:lumOff val="25000"/>
                </a:schemeClr>
              </a:solidFill>
              <a:cs typeface="Calibri" pitchFamily="34" charset="0"/>
            </a:endParaRPr>
          </a:p>
        </p:txBody>
      </p:sp>
      <p:cxnSp>
        <p:nvCxnSpPr>
          <p:cNvPr id="82" name="Straight Arrow Connector 86">
            <a:extLst>
              <a:ext uri="{FF2B5EF4-FFF2-40B4-BE49-F238E27FC236}">
                <a16:creationId xmlns:a16="http://schemas.microsoft.com/office/drawing/2014/main" xmlns="" id="{543C4690-356D-42D8-A42F-E10B9B51FE54}"/>
              </a:ext>
            </a:extLst>
          </p:cNvPr>
          <p:cNvCxnSpPr/>
          <p:nvPr/>
        </p:nvCxnSpPr>
        <p:spPr>
          <a:xfrm>
            <a:off x="1046519" y="1982074"/>
            <a:ext cx="0" cy="19"/>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xmlns="" id="{D6D2051E-670F-4564-BE6A-59F7D539B338}"/>
              </a:ext>
            </a:extLst>
          </p:cNvPr>
          <p:cNvSpPr/>
          <p:nvPr/>
        </p:nvSpPr>
        <p:spPr>
          <a:xfrm>
            <a:off x="947694" y="2577098"/>
            <a:ext cx="2256320" cy="707886"/>
          </a:xfrm>
          <a:prstGeom prst="rect">
            <a:avLst/>
          </a:prstGeom>
        </p:spPr>
        <p:txBody>
          <a:bodyPr wrap="square">
            <a:spAutoFit/>
          </a:bodyPr>
          <a:lstStyle/>
          <a:p>
            <a:r>
              <a:rPr lang="en-US" sz="1000" u="none" dirty="0">
                <a:solidFill>
                  <a:srgbClr val="000000"/>
                </a:solidFill>
                <a:latin typeface="Calibri" panose="020F0502020204030204" pitchFamily="34" charset="0"/>
              </a:rPr>
              <a:t>In people with CKD and with PTH above normal limit, it is important to evaluate for </a:t>
            </a:r>
            <a:r>
              <a:rPr lang="en-US" sz="1000" u="none" dirty="0" err="1">
                <a:solidFill>
                  <a:srgbClr val="000000"/>
                </a:solidFill>
                <a:latin typeface="Calibri" panose="020F0502020204030204" pitchFamily="34" charset="0"/>
              </a:rPr>
              <a:t>hyperphosphatemia</a:t>
            </a:r>
            <a:r>
              <a:rPr lang="en-US" sz="1000" u="none" dirty="0">
                <a:solidFill>
                  <a:srgbClr val="000000"/>
                </a:solidFill>
                <a:latin typeface="Calibri" panose="020F0502020204030204" pitchFamily="34" charset="0"/>
              </a:rPr>
              <a:t>, </a:t>
            </a:r>
            <a:r>
              <a:rPr lang="en-US" sz="1000" u="none" dirty="0" err="1">
                <a:solidFill>
                  <a:srgbClr val="000000"/>
                </a:solidFill>
                <a:latin typeface="Calibri" panose="020F0502020204030204" pitchFamily="34" charset="0"/>
              </a:rPr>
              <a:t>hypocalcemia</a:t>
            </a:r>
            <a:r>
              <a:rPr lang="en-US" sz="1000" u="none" dirty="0">
                <a:solidFill>
                  <a:srgbClr val="000000"/>
                </a:solidFill>
                <a:latin typeface="Calibri" panose="020F0502020204030204" pitchFamily="34" charset="0"/>
              </a:rPr>
              <a:t> and Vitamin D deficiency</a:t>
            </a:r>
          </a:p>
        </p:txBody>
      </p:sp>
      <p:sp>
        <p:nvSpPr>
          <p:cNvPr id="84" name="Rectangle: Single Corner Rounded 66">
            <a:extLst>
              <a:ext uri="{FF2B5EF4-FFF2-40B4-BE49-F238E27FC236}">
                <a16:creationId xmlns:a16="http://schemas.microsoft.com/office/drawing/2014/main" xmlns="" id="{11BF841B-DD3C-4A5E-8A28-BF146268E7A4}"/>
              </a:ext>
            </a:extLst>
          </p:cNvPr>
          <p:cNvSpPr/>
          <p:nvPr/>
        </p:nvSpPr>
        <p:spPr>
          <a:xfrm>
            <a:off x="7163000" y="2926225"/>
            <a:ext cx="1675734" cy="261610"/>
          </a:xfrm>
          <a:prstGeom prst="round1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100" u="none" dirty="0" err="1">
                <a:solidFill>
                  <a:srgbClr val="000000"/>
                </a:solidFill>
                <a:latin typeface="Calibri" panose="020F0502020204030204" pitchFamily="34" charset="0"/>
              </a:rPr>
              <a:t>AlinIQ</a:t>
            </a:r>
            <a:r>
              <a:rPr lang="en-US" sz="1100" u="none" dirty="0">
                <a:solidFill>
                  <a:srgbClr val="000000"/>
                </a:solidFill>
                <a:latin typeface="Calibri" panose="020F0502020204030204" pitchFamily="34" charset="0"/>
              </a:rPr>
              <a:t> CDS Findings: 8216</a:t>
            </a:r>
            <a:endParaRPr lang="en-US" sz="1100" u="none" dirty="0"/>
          </a:p>
        </p:txBody>
      </p:sp>
      <p:sp>
        <p:nvSpPr>
          <p:cNvPr id="85" name="Rectangle: Single Corner Rounded 77">
            <a:extLst>
              <a:ext uri="{FF2B5EF4-FFF2-40B4-BE49-F238E27FC236}">
                <a16:creationId xmlns:a16="http://schemas.microsoft.com/office/drawing/2014/main" xmlns="" id="{C395653E-F6DE-4CC7-933B-86F59D605428}"/>
              </a:ext>
            </a:extLst>
          </p:cNvPr>
          <p:cNvSpPr/>
          <p:nvPr/>
        </p:nvSpPr>
        <p:spPr>
          <a:xfrm>
            <a:off x="1066833" y="3311406"/>
            <a:ext cx="1675734" cy="261610"/>
          </a:xfrm>
          <a:prstGeom prst="round1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100" u="none" dirty="0" err="1">
                <a:solidFill>
                  <a:srgbClr val="000000"/>
                </a:solidFill>
                <a:latin typeface="Calibri" panose="020F0502020204030204" pitchFamily="34" charset="0"/>
              </a:rPr>
              <a:t>AlinIQ</a:t>
            </a:r>
            <a:r>
              <a:rPr lang="en-US" sz="1100" u="none" dirty="0">
                <a:solidFill>
                  <a:srgbClr val="000000"/>
                </a:solidFill>
                <a:latin typeface="Calibri" panose="020F0502020204030204" pitchFamily="34" charset="0"/>
              </a:rPr>
              <a:t> CDS Findings: 75</a:t>
            </a:r>
            <a:endParaRPr lang="en-US" sz="1100" u="none" dirty="0"/>
          </a:p>
        </p:txBody>
      </p:sp>
      <p:cxnSp>
        <p:nvCxnSpPr>
          <p:cNvPr id="86" name="Straight Connector 83">
            <a:extLst>
              <a:ext uri="{FF2B5EF4-FFF2-40B4-BE49-F238E27FC236}">
                <a16:creationId xmlns:a16="http://schemas.microsoft.com/office/drawing/2014/main" xmlns="" id="{A87B056E-7619-48E0-823B-BEE94A47BAE3}"/>
              </a:ext>
            </a:extLst>
          </p:cNvPr>
          <p:cNvCxnSpPr>
            <a:cxnSpLocks/>
            <a:stCxn id="57" idx="0"/>
          </p:cNvCxnSpPr>
          <p:nvPr/>
        </p:nvCxnSpPr>
        <p:spPr>
          <a:xfrm flipH="1" flipV="1">
            <a:off x="4966937" y="1430722"/>
            <a:ext cx="5207" cy="39460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TextBox 87">
            <a:extLst>
              <a:ext uri="{FF2B5EF4-FFF2-40B4-BE49-F238E27FC236}">
                <a16:creationId xmlns:a16="http://schemas.microsoft.com/office/drawing/2014/main" xmlns="" id="{E3635DD3-3E1D-48C3-ACF4-597B50E81C7D}"/>
              </a:ext>
            </a:extLst>
          </p:cNvPr>
          <p:cNvSpPr txBox="1"/>
          <p:nvPr/>
        </p:nvSpPr>
        <p:spPr>
          <a:xfrm>
            <a:off x="4253130" y="1182925"/>
            <a:ext cx="1446983" cy="307777"/>
          </a:xfrm>
          <a:prstGeom prst="rect">
            <a:avLst/>
          </a:prstGeom>
          <a:solidFill>
            <a:schemeClr val="bg1"/>
          </a:solidFill>
          <a:ln w="19050">
            <a:solidFill>
              <a:schemeClr val="tx2"/>
            </a:solidFill>
          </a:ln>
        </p:spPr>
        <p:txBody>
          <a:bodyPr wrap="square" rtlCol="0">
            <a:spAutoFit/>
          </a:bodyPr>
          <a:lstStyle/>
          <a:p>
            <a:pPr algn="ctr"/>
            <a:r>
              <a:rPr lang="en-US" sz="1400" u="none" dirty="0">
                <a:solidFill>
                  <a:srgbClr val="000000"/>
                </a:solidFill>
                <a:latin typeface="Calibri" panose="020F0502020204030204" pitchFamily="34" charset="0"/>
              </a:rPr>
              <a:t>GFR G3b-G5</a:t>
            </a:r>
            <a:endParaRPr lang="ko-KR" altLang="en-US" sz="1400" b="1" u="none" dirty="0">
              <a:solidFill>
                <a:schemeClr val="tx1">
                  <a:lumMod val="75000"/>
                  <a:lumOff val="25000"/>
                </a:schemeClr>
              </a:solidFill>
              <a:cs typeface="Calibri" pitchFamily="34" charset="0"/>
            </a:endParaRPr>
          </a:p>
        </p:txBody>
      </p:sp>
      <p:sp>
        <p:nvSpPr>
          <p:cNvPr id="88" name="Rectangle 87">
            <a:extLst>
              <a:ext uri="{FF2B5EF4-FFF2-40B4-BE49-F238E27FC236}">
                <a16:creationId xmlns:a16="http://schemas.microsoft.com/office/drawing/2014/main" xmlns="" id="{2C3624CE-E785-49AE-B569-91AE124738EA}"/>
              </a:ext>
            </a:extLst>
          </p:cNvPr>
          <p:cNvSpPr/>
          <p:nvPr/>
        </p:nvSpPr>
        <p:spPr>
          <a:xfrm>
            <a:off x="1919723" y="724634"/>
            <a:ext cx="6283219" cy="400110"/>
          </a:xfrm>
          <a:prstGeom prst="rect">
            <a:avLst/>
          </a:prstGeom>
        </p:spPr>
        <p:txBody>
          <a:bodyPr wrap="square">
            <a:spAutoFit/>
          </a:bodyPr>
          <a:lstStyle/>
          <a:p>
            <a:pPr algn="just"/>
            <a:r>
              <a:rPr lang="en-US" sz="1000" u="none" dirty="0">
                <a:solidFill>
                  <a:srgbClr val="000000"/>
                </a:solidFill>
                <a:latin typeface="Calibri" panose="020F0502020204030204" pitchFamily="34" charset="0"/>
              </a:rPr>
              <a:t>Patients in GFR categories G3b-G5 it is recommended to measure at least once as a baseline PTH, Phosphate, calcium, and bone alkaline </a:t>
            </a:r>
            <a:r>
              <a:rPr lang="en-US" sz="1000" u="none" dirty="0" err="1">
                <a:solidFill>
                  <a:srgbClr val="000000"/>
                </a:solidFill>
                <a:latin typeface="Calibri" panose="020F0502020204030204" pitchFamily="34" charset="0"/>
              </a:rPr>
              <a:t>phosphatase</a:t>
            </a:r>
            <a:r>
              <a:rPr lang="en-US" sz="1000" u="none" dirty="0">
                <a:solidFill>
                  <a:srgbClr val="000000"/>
                </a:solidFill>
                <a:latin typeface="Calibri" panose="020F0502020204030204" pitchFamily="34" charset="0"/>
              </a:rPr>
              <a:t>. Additionally, it is suggested to keep phosphate concentrations in the normal range</a:t>
            </a:r>
          </a:p>
        </p:txBody>
      </p:sp>
      <p:sp>
        <p:nvSpPr>
          <p:cNvPr id="89" name="Rectangle: Single Corner Rounded 90">
            <a:extLst>
              <a:ext uri="{FF2B5EF4-FFF2-40B4-BE49-F238E27FC236}">
                <a16:creationId xmlns:a16="http://schemas.microsoft.com/office/drawing/2014/main" xmlns="" id="{BC07F82B-0944-4A34-AB9B-542AAC344755}"/>
              </a:ext>
            </a:extLst>
          </p:cNvPr>
          <p:cNvSpPr/>
          <p:nvPr/>
        </p:nvSpPr>
        <p:spPr>
          <a:xfrm>
            <a:off x="5863580" y="1196752"/>
            <a:ext cx="1675734" cy="261610"/>
          </a:xfrm>
          <a:prstGeom prst="round1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100" u="none" dirty="0" err="1">
                <a:solidFill>
                  <a:srgbClr val="000000"/>
                </a:solidFill>
                <a:latin typeface="Calibri" panose="020F0502020204030204" pitchFamily="34" charset="0"/>
              </a:rPr>
              <a:t>AlinIQ</a:t>
            </a:r>
            <a:r>
              <a:rPr lang="en-US" sz="1100" u="none" dirty="0">
                <a:solidFill>
                  <a:srgbClr val="000000"/>
                </a:solidFill>
                <a:latin typeface="Calibri" panose="020F0502020204030204" pitchFamily="34" charset="0"/>
              </a:rPr>
              <a:t> CDS Findings: 4091</a:t>
            </a:r>
            <a:endParaRPr lang="en-US" sz="1100" u="none" dirty="0"/>
          </a:p>
        </p:txBody>
      </p:sp>
      <p:sp>
        <p:nvSpPr>
          <p:cNvPr id="96" name="Rectangle 95"/>
          <p:cNvSpPr/>
          <p:nvPr/>
        </p:nvSpPr>
        <p:spPr bwMode="auto">
          <a:xfrm>
            <a:off x="4279404" y="6669360"/>
            <a:ext cx="792088" cy="188640"/>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sng" strike="noStrike" cap="none" normalizeH="0" baseline="0" smtClean="0">
              <a:ln>
                <a:noFill/>
              </a:ln>
              <a:solidFill>
                <a:schemeClr val="tx1"/>
              </a:solidFill>
              <a:effectLst/>
              <a:latin typeface="Verdana" pitchFamily="34" charset="0"/>
            </a:endParaRPr>
          </a:p>
        </p:txBody>
      </p:sp>
      <p:sp>
        <p:nvSpPr>
          <p:cNvPr id="97" name="Rectangle 96"/>
          <p:cNvSpPr/>
          <p:nvPr/>
        </p:nvSpPr>
        <p:spPr bwMode="auto">
          <a:xfrm>
            <a:off x="8887916" y="6669360"/>
            <a:ext cx="504056" cy="188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sng"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Niveau">
  <a:themeElements>
    <a:clrScheme name="Niveau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3_Niveau">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Niveau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Niveau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au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Niveau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Niveau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au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Niveau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Niveau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5512</TotalTime>
  <Words>1672</Words>
  <Application>Microsoft Office PowerPoint</Application>
  <PresentationFormat>Diapositives 35 mm</PresentationFormat>
  <Paragraphs>290</Paragraphs>
  <Slides>13</Slides>
  <Notes>4</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0</vt:i4>
      </vt:variant>
      <vt:variant>
        <vt:lpstr>Titres des diapositives</vt:lpstr>
      </vt:variant>
      <vt:variant>
        <vt:i4>13</vt:i4>
      </vt:variant>
    </vt:vector>
  </HeadingPairs>
  <TitlesOfParts>
    <vt:vector size="21" baseType="lpstr">
      <vt:lpstr>Arial</vt:lpstr>
      <vt:lpstr>Calibri</vt:lpstr>
      <vt:lpstr>Garamond</vt:lpstr>
      <vt:lpstr>Georgia</vt:lpstr>
      <vt:lpstr>Times New Roman</vt:lpstr>
      <vt:lpstr>Verdana</vt:lpstr>
      <vt:lpstr>Wingdings</vt:lpstr>
      <vt:lpstr>3_Niveau</vt:lpstr>
      <vt:lpstr>CHU Liege: Impacting CKD patients by leveraging a Clinical Decision Support system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C.H.U. de Liège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du conseil de gouvernance</dc:title>
  <dc:creator>C.H.U. de Liège</dc:creator>
  <cp:lastModifiedBy>GADISSEUR Romy</cp:lastModifiedBy>
  <cp:revision>726</cp:revision>
  <dcterms:created xsi:type="dcterms:W3CDTF">2010-02-15T12:55:10Z</dcterms:created>
  <dcterms:modified xsi:type="dcterms:W3CDTF">2021-10-18T11:14:28Z</dcterms:modified>
</cp:coreProperties>
</file>