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7" r:id="rId2"/>
    <p:sldId id="293" r:id="rId3"/>
    <p:sldId id="294" r:id="rId4"/>
    <p:sldId id="295" r:id="rId5"/>
    <p:sldId id="296" r:id="rId6"/>
    <p:sldId id="297" r:id="rId7"/>
    <p:sldId id="298" r:id="rId8"/>
    <p:sldId id="299" r:id="rId9"/>
    <p:sldId id="301" r:id="rId10"/>
    <p:sldId id="302" r:id="rId11"/>
    <p:sldId id="303" r:id="rId12"/>
    <p:sldId id="304" r:id="rId13"/>
    <p:sldId id="305" r:id="rId14"/>
    <p:sldId id="306" r:id="rId15"/>
    <p:sldId id="309" r:id="rId16"/>
    <p:sldId id="310" r:id="rId17"/>
    <p:sldId id="292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2" name="张兴艳" initials="张兴艳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37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‹N°›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5.tiff"/><Relationship Id="rId4" Type="http://schemas.openxmlformats.org/officeDocument/2006/relationships/image" Target="../media/image31.png"/><Relationship Id="rId9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tiff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3.png"/><Relationship Id="rId10" Type="http://schemas.openxmlformats.org/officeDocument/2006/relationships/image" Target="../media/image14.emf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新更新ppt素材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786"/>
            <a:ext cx="12192000" cy="6858000"/>
          </a:xfrm>
          <a:prstGeom prst="rect">
            <a:avLst/>
          </a:prstGeom>
        </p:spPr>
      </p:pic>
      <p:pic>
        <p:nvPicPr>
          <p:cNvPr id="3" name="图片 2" descr="81-恢复的-恢复的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5715"/>
            <a:ext cx="12192000" cy="933450"/>
          </a:xfrm>
          <a:prstGeom prst="rect">
            <a:avLst/>
          </a:prstGeom>
        </p:spPr>
      </p:pic>
      <p:sp>
        <p:nvSpPr>
          <p:cNvPr id="21" name="任意多边形 20"/>
          <p:cNvSpPr/>
          <p:nvPr/>
        </p:nvSpPr>
        <p:spPr bwMode="auto">
          <a:xfrm flipH="1">
            <a:off x="5340985" y="3915410"/>
            <a:ext cx="6834505" cy="1473835"/>
          </a:xfrm>
          <a:custGeom>
            <a:avLst/>
            <a:gdLst>
              <a:gd name="connsiteX0" fmla="*/ 0 w 11211"/>
              <a:gd name="connsiteY0" fmla="*/ 2315 h 2321"/>
              <a:gd name="connsiteX1" fmla="*/ 80 w 11211"/>
              <a:gd name="connsiteY1" fmla="*/ 43 h 2321"/>
              <a:gd name="connsiteX2" fmla="*/ 11211 w 11211"/>
              <a:gd name="connsiteY2" fmla="*/ 0 h 2321"/>
              <a:gd name="connsiteX3" fmla="*/ 10829 w 11211"/>
              <a:gd name="connsiteY3" fmla="*/ 2321 h 2321"/>
              <a:gd name="connsiteX4" fmla="*/ 0 w 11211"/>
              <a:gd name="connsiteY4" fmla="*/ 2315 h 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1" h="2321">
                <a:moveTo>
                  <a:pt x="0" y="2315"/>
                </a:moveTo>
                <a:lnTo>
                  <a:pt x="80" y="43"/>
                </a:lnTo>
                <a:lnTo>
                  <a:pt x="11211" y="0"/>
                </a:lnTo>
                <a:lnTo>
                  <a:pt x="10829" y="2321"/>
                </a:lnTo>
                <a:lnTo>
                  <a:pt x="0" y="2315"/>
                </a:lnTo>
                <a:close/>
              </a:path>
            </a:pathLst>
          </a:custGeom>
          <a:gradFill rotWithShape="1">
            <a:gsLst>
              <a:gs pos="0">
                <a:srgbClr val="F80C0C">
                  <a:alpha val="0"/>
                </a:srgbClr>
              </a:gs>
              <a:gs pos="100000">
                <a:srgbClr val="EC0063"/>
              </a:gs>
            </a:gsLst>
            <a:lin ang="2460000"/>
          </a:gradFill>
          <a:ln w="9525">
            <a:noFill/>
            <a:round/>
          </a:ln>
        </p:spPr>
        <p:txBody>
          <a:bodyPr rtlCol="0" anchor="t">
            <a:noAutofit/>
          </a:bodyPr>
          <a:lstStyle/>
          <a:p>
            <a:pPr lvl="0" algn="r" fontAlgn="base">
              <a:buClrTx/>
              <a:buSzTx/>
              <a:buFont typeface="Arial" panose="020B0604020202020204" pitchFamily="34" charset="0"/>
              <a:defRPr/>
            </a:pPr>
            <a:endParaRPr lang="zh-CN" altLang="en-US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7F51F7E6-B386-334A-A27D-0703B41D3E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02097" y="3123949"/>
            <a:ext cx="1451180" cy="830424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CC24836B-0F4F-924C-94FF-E0622F600D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9792" y="2776021"/>
            <a:ext cx="1348785" cy="1348785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E97A7760-17DB-7747-93AF-9F9BF4904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592" y="4363227"/>
            <a:ext cx="10058400" cy="225698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interest in urine crystals recognition </a:t>
            </a:r>
            <a:b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from a clinical point of view.</a:t>
            </a:r>
            <a:endParaRPr lang="fr-BE" sz="4000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F9042-D028-C44F-9F06-6EFF0D3A9E31}"/>
              </a:ext>
            </a:extLst>
          </p:cNvPr>
          <p:cNvSpPr txBox="1"/>
          <p:nvPr/>
        </p:nvSpPr>
        <p:spPr>
          <a:xfrm>
            <a:off x="6871997" y="4040223"/>
            <a:ext cx="3179075" cy="13588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fr-BE" sz="2400" spc="-5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Romy </a:t>
            </a:r>
            <a:r>
              <a:rPr lang="fr-BE" sz="2400" spc="-50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Gadisseur</a:t>
            </a:r>
            <a:endParaRPr lang="en-GB" sz="2400" spc="-5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en-US" spc="-5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Department of Clinical Chemistry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</a:pPr>
            <a:r>
              <a:rPr lang="en-US" spc="-5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CHU of Liège, Belgium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</a:pPr>
            <a:endParaRPr lang="en-US" spc="-5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i="1" spc="-5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romy.gadisseur@chuliege.be</a:t>
            </a:r>
            <a:endParaRPr lang="fr-BE" sz="1600" i="1" spc="-5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8B178F1E-ACD6-5B44-A05A-18D01DE1F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1" y="1805217"/>
            <a:ext cx="3695700" cy="2400300"/>
          </a:xfrm>
          <a:prstGeom prst="rect">
            <a:avLst/>
          </a:prstGeom>
          <a:noFill/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A747F77-88FF-C742-B880-3AADD8189537}"/>
              </a:ext>
            </a:extLst>
          </p:cNvPr>
          <p:cNvSpPr txBox="1"/>
          <p:nvPr/>
        </p:nvSpPr>
        <p:spPr>
          <a:xfrm>
            <a:off x="4761820" y="1805217"/>
            <a:ext cx="743018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</a:t>
            </a:r>
            <a:r>
              <a:rPr lang="en-US" altLang="fr-FR" sz="2000" b="1" spc="-5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octahedron</a:t>
            </a:r>
            <a:r>
              <a:rPr lang="en-US" altLang="fr-FR" sz="2000" spc="-50" dirty="0">
                <a:solidFill>
                  <a:srgbClr val="00B05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Supersaturation </a:t>
            </a:r>
            <a:r>
              <a:rPr lang="en-US" altLang="fr-FR" sz="2000" spc="-50" dirty="0" err="1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CaOx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without clinical significance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</a:t>
            </a:r>
            <a:r>
              <a:rPr lang="en-US" altLang="fr-FR" sz="2000" b="1" spc="-50" dirty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hexagonal - dodecahedron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Major Hypercalciuria (6mmol/L)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Volume  ≥ 500 µm3 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Primary Hyperoxaluria + renal transplant </a:t>
            </a:r>
          </a:p>
          <a:p>
            <a:pPr marL="1257300" lvl="2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Risk of transplant rejection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 crystal &gt; 35 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Hypocitraturia + Hyperoxaluria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Major risk of kidney stone</a:t>
            </a:r>
          </a:p>
          <a:p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</a:t>
            </a:r>
            <a:r>
              <a:rPr lang="en-US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independent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Hypercalciuria</a:t>
            </a:r>
          </a:p>
          <a:p>
            <a:pPr lvl="1"/>
            <a:endParaRPr lang="fr-FR" alt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BF0D7-36A7-1343-B171-7C205399AEB7}"/>
              </a:ext>
            </a:extLst>
          </p:cNvPr>
          <p:cNvSpPr/>
          <p:nvPr/>
        </p:nvSpPr>
        <p:spPr>
          <a:xfrm>
            <a:off x="420801" y="1805218"/>
            <a:ext cx="3695700" cy="2419610"/>
          </a:xfrm>
          <a:prstGeom prst="rect">
            <a:avLst/>
          </a:prstGeom>
          <a:noFill/>
          <a:ln w="730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7396E7-16C6-4F45-92CE-619BB2B896D9}"/>
              </a:ext>
            </a:extLst>
          </p:cNvPr>
          <p:cNvSpPr/>
          <p:nvPr/>
        </p:nvSpPr>
        <p:spPr>
          <a:xfrm>
            <a:off x="986971" y="4339771"/>
            <a:ext cx="2452914" cy="1942033"/>
          </a:xfrm>
          <a:prstGeom prst="rect">
            <a:avLst/>
          </a:prstGeom>
          <a:noFill/>
          <a:ln w="730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B8F5F11-98B9-4347-AD00-FA7A23BFF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93" y="4401454"/>
            <a:ext cx="2151472" cy="1809516"/>
          </a:xfrm>
          <a:prstGeom prst="rect">
            <a:avLst/>
          </a:prstGeom>
          <a:noFill/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472B897-00A6-AF4B-8AD1-0C7B79BB3683}"/>
              </a:ext>
            </a:extLst>
          </p:cNvPr>
          <p:cNvSpPr txBox="1">
            <a:spLocks noChangeArrowheads="1"/>
          </p:cNvSpPr>
          <p:nvPr/>
        </p:nvSpPr>
        <p:spPr>
          <a:xfrm>
            <a:off x="1683654" y="546290"/>
            <a:ext cx="10505171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OxCa dihydrate  </a:t>
            </a:r>
            <a:r>
              <a:rPr lang="nl-BE" altLang="fr-FR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fr-BE" altLang="fr-FR" sz="2800" err="1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Weddellite</a:t>
            </a:r>
            <a:r>
              <a:rPr lang="fr-BE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crystalluria </a:t>
            </a:r>
            <a:endParaRPr lang="fr-FR" altLang="fr-FR" sz="36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4036EA34-EEF4-FC42-89F2-BC2BA95D9AA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B1B238D4-D316-BA4D-8A56-58B3FF56C8D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2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51423C39-3404-7946-9F36-3FD3C729C2EA}"/>
              </a:ext>
            </a:extLst>
          </p:cNvPr>
          <p:cNvSpPr txBox="1">
            <a:spLocks noChangeArrowheads="1"/>
          </p:cNvSpPr>
          <p:nvPr/>
        </p:nvSpPr>
        <p:spPr>
          <a:xfrm>
            <a:off x="1092635" y="652527"/>
            <a:ext cx="10505171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OxCa monohydrate  </a:t>
            </a:r>
            <a:r>
              <a:rPr lang="nl-BE" altLang="fr-FR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fr-BE" altLang="fr-FR" sz="2800" err="1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Whewellite</a:t>
            </a:r>
            <a:r>
              <a:rPr lang="fr-BE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crystalluria </a:t>
            </a:r>
            <a:endParaRPr lang="fr-FR" altLang="fr-FR" sz="36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17AAC3-60B7-BE43-B1A1-383FD8ADFAB5}"/>
              </a:ext>
            </a:extLst>
          </p:cNvPr>
          <p:cNvSpPr txBox="1"/>
          <p:nvPr/>
        </p:nvSpPr>
        <p:spPr>
          <a:xfrm>
            <a:off x="5501806" y="2279679"/>
            <a:ext cx="6096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Hyperoxaluria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hexagonal – stretched shuttle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Ethylene-glycol intoxication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&gt; 200/mm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Major Hyperoxaluria : explore Primary Hyperoxaluria or enteric hyperoxaluria </a:t>
            </a:r>
          </a:p>
          <a:p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</a:t>
            </a:r>
            <a:r>
              <a:rPr lang="en-US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independent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Hyperoxaluria</a:t>
            </a:r>
            <a:endParaRPr lang="en-US" altLang="fr-FR" sz="2000" b="1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4F8D98-B450-E04F-B377-A70F4694C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76" y="2842280"/>
            <a:ext cx="3482975" cy="2352675"/>
          </a:xfrm>
          <a:prstGeom prst="rect">
            <a:avLst/>
          </a:prstGeom>
          <a:noFill/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3C068623-845A-1742-BA0D-CB11CFC28F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B72845FE-B2C7-7F43-AF40-EDC285005D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63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9" name="Rectangle 19">
            <a:extLst>
              <a:ext uri="{FF2B5EF4-FFF2-40B4-BE49-F238E27FC236}">
                <a16:creationId xmlns:a16="http://schemas.microsoft.com/office/drawing/2014/main" id="{7316A3C4-6B74-C54D-AF12-5AD3DC08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090" y="5041917"/>
            <a:ext cx="4206876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fr-BE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CF1E974-D52D-2945-A018-C115CC936058}"/>
              </a:ext>
            </a:extLst>
          </p:cNvPr>
          <p:cNvSpPr txBox="1">
            <a:spLocks noChangeArrowheads="1"/>
          </p:cNvSpPr>
          <p:nvPr/>
        </p:nvSpPr>
        <p:spPr>
          <a:xfrm>
            <a:off x="1485429" y="579120"/>
            <a:ext cx="9764942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Calcium Phosphate crystalluria </a:t>
            </a:r>
            <a:endParaRPr lang="fr-FR" altLang="fr-FR" sz="44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F84A18-F15B-DC43-9431-2710476A5CB2}"/>
              </a:ext>
            </a:extLst>
          </p:cNvPr>
          <p:cNvSpPr txBox="1"/>
          <p:nvPr/>
        </p:nvSpPr>
        <p:spPr>
          <a:xfrm>
            <a:off x="6534214" y="1979412"/>
            <a:ext cx="53606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No clinical significance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Granular casts ≥ 0,1 /mm3 or &gt; 10 / 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Explore tubular acidosis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Alkalizing treatment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 ≧ 6,6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alt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sz="1800" b="1" dirty="0"/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0F9CC5F0-14ED-5141-9E67-B29C676F364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2745B1D-84C1-8346-854E-490BA62C90D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C50217-BE62-E84A-A6D2-1433D1B14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06" y="1807263"/>
            <a:ext cx="6096001" cy="29743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D6F82A-2C53-084A-A57F-1BA6D115C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798" y="4736283"/>
            <a:ext cx="3146476" cy="16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18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613F9032-3709-9643-8507-BDC4E7CEAE1F}"/>
              </a:ext>
            </a:extLst>
          </p:cNvPr>
          <p:cNvSpPr txBox="1">
            <a:spLocks noChangeArrowheads="1"/>
          </p:cNvSpPr>
          <p:nvPr/>
        </p:nvSpPr>
        <p:spPr>
          <a:xfrm>
            <a:off x="1389681" y="818437"/>
            <a:ext cx="10505171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Struvite </a:t>
            </a:r>
            <a:r>
              <a:rPr lang="nl-BE" altLang="fr-FR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fr-BE" altLang="fr-FR" sz="2800" err="1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fr-BE" sz="2800" err="1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agnesium</a:t>
            </a:r>
            <a:r>
              <a:rPr lang="fr-BE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Ammonium </a:t>
            </a:r>
            <a:r>
              <a:rPr lang="fr-BE" sz="2800" err="1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PHosphate</a:t>
            </a:r>
            <a:r>
              <a:rPr lang="fr-BE" sz="28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) </a:t>
            </a:r>
          </a:p>
          <a:p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crystalluria </a:t>
            </a:r>
            <a:endParaRPr lang="fr-FR" altLang="fr-FR" sz="36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363DB61-F801-A44D-A326-260C49668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58" y="2204116"/>
            <a:ext cx="3180218" cy="319619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20F7D9F-AE8C-EB4E-A7F2-E2C7C043FD50}"/>
              </a:ext>
            </a:extLst>
          </p:cNvPr>
          <p:cNvSpPr txBox="1"/>
          <p:nvPr/>
        </p:nvSpPr>
        <p:spPr>
          <a:xfrm>
            <a:off x="5191125" y="2152491"/>
            <a:ext cx="6096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Urinary tract infection due to urease bacteria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other non-</a:t>
            </a:r>
            <a:r>
              <a:rPr lang="en-US" altLang="fr-FR" sz="2000" spc="-50" dirty="0" err="1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ureasic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bacteria found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Search for a second ! 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</a:t>
            </a: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2000" spc="-50" dirty="0" err="1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dependant</a:t>
            </a: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(&gt; 7)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Quite often with Ammonium urates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altLang="fr-FR" sz="2000" b="1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 dirty="0" err="1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Uréolysis</a:t>
            </a:r>
            <a:endParaRPr lang="en-US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791AA395-00A2-A644-8EEF-1BD8FC5E1A8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3D76F635-6F52-AC49-A6D0-94BC26F9854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3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54CDF430-65CC-534B-BC96-D2B3AED01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9525" y="4276032"/>
            <a:ext cx="3529012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fr-FR" altLang="fr-FR" sz="1600" b="1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1F670F25-DB80-5B4B-B558-E60E871FB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3526" y="4279207"/>
            <a:ext cx="3557587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fr-FR" sz="1600" b="1">
              <a:latin typeface="Arial" charset="0"/>
              <a:ea typeface="ＭＳ Ｐゴシック" charset="0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9398F66D-6B0E-8748-86FF-B216A661E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3688" y="2709170"/>
            <a:ext cx="3527425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fr-FR" sz="1600" b="1">
                <a:latin typeface="Arial" charset="0"/>
                <a:ea typeface="ＭＳ Ｐゴシック" charset="0"/>
              </a:rPr>
              <a:t>      </a:t>
            </a: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A07A8DB7-E1CD-024C-A253-D7F863B1E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325" y="4922144"/>
            <a:ext cx="4341812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fr-FR" altLang="fr-FR" sz="1600" b="1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id="{DF932663-5BCC-494B-AF52-0B147A9EA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1137" y="4888013"/>
            <a:ext cx="35591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fr-FR" altLang="fr-FR" sz="2000" b="1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97AF1D9-6DAF-7F43-BC55-E73B214F4BEB}"/>
              </a:ext>
            </a:extLst>
          </p:cNvPr>
          <p:cNvSpPr txBox="1">
            <a:spLocks noChangeArrowheads="1"/>
          </p:cNvSpPr>
          <p:nvPr/>
        </p:nvSpPr>
        <p:spPr>
          <a:xfrm>
            <a:off x="1574796" y="537845"/>
            <a:ext cx="9764942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Brushite crystalluria </a:t>
            </a:r>
            <a:endParaRPr lang="fr-FR" altLang="fr-FR" sz="44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24297D6-3482-CB4F-A721-56C594808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82" y="3514589"/>
            <a:ext cx="3529012" cy="239255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8CA21EC-36BE-A04A-B525-3BED28EB89AA}"/>
              </a:ext>
            </a:extLst>
          </p:cNvPr>
          <p:cNvSpPr txBox="1"/>
          <p:nvPr/>
        </p:nvSpPr>
        <p:spPr>
          <a:xfrm>
            <a:off x="5967985" y="1739299"/>
            <a:ext cx="555413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hypercalciuria + hyperphosphaturia +/- hypocitraturia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Agregates ≥ 500µm</a:t>
            </a:r>
            <a:r>
              <a:rPr lang="en-US" altLang="fr-FR" sz="2000" spc="-50" baseline="3000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Explore Hyperparathyroidism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Heterogenous agregates « Brushite +CaOx.</a:t>
            </a:r>
            <a:r>
              <a:rPr lang="en-US" altLang="fr-FR" sz="2000" spc="-5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2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</a:t>
            </a:r>
            <a:r>
              <a:rPr lang="en-US" altLang="fr-FR" sz="2000" spc="-50" baseline="-2500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2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O (weddellite) »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major risk of recurrence of kidney stones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fr-FR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pH-dependant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Hypercalciuria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fr-FR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1800" b="1"/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7384151-0E5D-564B-90D9-35CEC719F7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D61AC57-9D02-6341-A158-63318DF0B58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FCA63B-3A02-D242-9C39-C604FE5957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48" y="1625888"/>
            <a:ext cx="5072694" cy="18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66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F6D4A1C-E2FB-4C46-AD13-CF13D4ED1995}"/>
              </a:ext>
            </a:extLst>
          </p:cNvPr>
          <p:cNvSpPr txBox="1"/>
          <p:nvPr/>
        </p:nvSpPr>
        <p:spPr>
          <a:xfrm>
            <a:off x="5386162" y="2022248"/>
            <a:ext cx="6096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Hyperuricuria + Hyperammoniogenesis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urine pH &lt; 7,0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Renal Hyperammoniogenesis – diarrhea, Phosphate deficiency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urine pH &gt;7,3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Urinary hyperammonigenesis dur tu urinary tract infection and ureasic bacteria.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altLang="fr-FR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</a:t>
            </a: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dependant (&gt; 7)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Hyperuricuria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Quite often +  Struvite</a:t>
            </a:r>
            <a:endParaRPr lang="en-US" sz="2000" b="1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fr-FR" b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1911893-6ACC-094C-B5B3-25AEEC497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38" y="2022248"/>
            <a:ext cx="4135495" cy="288476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D414CCF5-44E3-6342-834B-C5BF58244600}"/>
              </a:ext>
            </a:extLst>
          </p:cNvPr>
          <p:cNvSpPr txBox="1">
            <a:spLocks noChangeArrowheads="1"/>
          </p:cNvSpPr>
          <p:nvPr/>
        </p:nvSpPr>
        <p:spPr>
          <a:xfrm>
            <a:off x="849764" y="649256"/>
            <a:ext cx="10505171" cy="6514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36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Ammonium urate crystalluria </a:t>
            </a:r>
            <a:endParaRPr lang="fr-FR" altLang="fr-FR" sz="36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CF01219-707A-3B4B-B67C-192532A0C9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A873899-93B5-1049-BF76-1E61C94F0B2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50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pic>
        <p:nvPicPr>
          <p:cNvPr id="6" name="Image 1">
            <a:extLst>
              <a:ext uri="{FF2B5EF4-FFF2-40B4-BE49-F238E27FC236}">
                <a16:creationId xmlns:a16="http://schemas.microsoft.com/office/drawing/2014/main" id="{18E2CBBC-DDD5-E34A-A7F6-76C5F7C5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1" t="53999" r="24762" b="16096"/>
          <a:stretch>
            <a:fillRect/>
          </a:stretch>
        </p:blipFill>
        <p:spPr bwMode="auto">
          <a:xfrm>
            <a:off x="6320448" y="4684345"/>
            <a:ext cx="4540708" cy="156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B37287-A2E3-4946-8522-C2E50E6EF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20" y="3429000"/>
            <a:ext cx="2389187" cy="333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42AC34AE-DBD6-F640-9AA7-062B7A23AB7C}"/>
              </a:ext>
            </a:extLst>
          </p:cNvPr>
          <p:cNvSpPr txBox="1">
            <a:spLocks noChangeArrowheads="1"/>
          </p:cNvSpPr>
          <p:nvPr/>
        </p:nvSpPr>
        <p:spPr>
          <a:xfrm>
            <a:off x="2546643" y="401914"/>
            <a:ext cx="8740482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Cystine crystalluria </a:t>
            </a:r>
            <a:endParaRPr lang="fr-FR" altLang="fr-FR" sz="44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7B57EE6-CF4C-FF46-86C3-0833F46EB0E7}"/>
              </a:ext>
            </a:extLst>
          </p:cNvPr>
          <p:cNvSpPr txBox="1"/>
          <p:nvPr/>
        </p:nvSpPr>
        <p:spPr>
          <a:xfrm>
            <a:off x="6096000" y="1595714"/>
            <a:ext cx="53991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Congenital Cystinuria – Congenital Cystinuria-Lysinuria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endParaRPr lang="en-US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alt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6-8% kidney stone in children</a:t>
            </a:r>
          </a:p>
          <a:p>
            <a:pPr marL="0" lvl="1"/>
            <a:r>
              <a:rPr lang="en-US" sz="2000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fr-FR" sz="2000" spc="-5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E0CEB7A-3FEF-4B4F-BE7B-CA0721E8F2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F69419-F64B-B841-A5D3-31B0EB17B7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2FF6B5-7BF6-3B4F-9C1A-6AAC4F00C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43" y="2084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42513F7-0C6F-724D-822D-91E8740A2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49" y="1347993"/>
            <a:ext cx="5354676" cy="16878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92BCF63-3D73-6849-9335-7FB9692E4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49" y="3035808"/>
            <a:ext cx="1323483" cy="127258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B92A52-3124-4747-B7F2-2531AC68F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4051" y="3240422"/>
            <a:ext cx="1677776" cy="110182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E5F659E6-82F7-B849-963A-F8F3DBDB544A}"/>
              </a:ext>
            </a:extLst>
          </p:cNvPr>
          <p:cNvSpPr txBox="1"/>
          <p:nvPr/>
        </p:nvSpPr>
        <p:spPr>
          <a:xfrm>
            <a:off x="4934987" y="6456086"/>
            <a:ext cx="8116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err="1">
                <a:solidFill>
                  <a:srgbClr val="FF0000"/>
                </a:solidFill>
              </a:rPr>
              <a:t>Recurence</a:t>
            </a:r>
            <a:endParaRPr lang="fr-FR" sz="100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D4FC0CF-3206-B041-BC0B-27A190DA469F}"/>
              </a:ext>
            </a:extLst>
          </p:cNvPr>
          <p:cNvSpPr txBox="1"/>
          <p:nvPr/>
        </p:nvSpPr>
        <p:spPr>
          <a:xfrm>
            <a:off x="4090458" y="6457890"/>
            <a:ext cx="8116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/>
              <a:t>No </a:t>
            </a:r>
            <a:r>
              <a:rPr lang="fr-FR" sz="900" err="1"/>
              <a:t>recurence</a:t>
            </a:r>
            <a:endParaRPr lang="fr-FR" sz="900"/>
          </a:p>
        </p:txBody>
      </p:sp>
    </p:spTree>
    <p:extLst>
      <p:ext uri="{BB962C8B-B14F-4D97-AF65-F5344CB8AC3E}">
        <p14:creationId xmlns:p14="http://schemas.microsoft.com/office/powerpoint/2010/main" val="94900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最后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653030" y="1091565"/>
            <a:ext cx="7043420" cy="4311015"/>
            <a:chOff x="4491" y="1911"/>
            <a:chExt cx="10779" cy="6597"/>
          </a:xfrm>
        </p:grpSpPr>
        <p:sp>
          <p:nvSpPr>
            <p:cNvPr id="8" name="椭圆 7"/>
            <p:cNvSpPr/>
            <p:nvPr/>
          </p:nvSpPr>
          <p:spPr bwMode="auto">
            <a:xfrm>
              <a:off x="4491" y="1911"/>
              <a:ext cx="6217" cy="6217"/>
            </a:xfrm>
            <a:prstGeom prst="ellipse">
              <a:avLst/>
            </a:prstGeom>
            <a:gradFill rotWithShape="1">
              <a:gsLst>
                <a:gs pos="20000">
                  <a:srgbClr val="F80C0C">
                    <a:alpha val="0"/>
                  </a:srgbClr>
                </a:gs>
                <a:gs pos="74000">
                  <a:srgbClr val="F20638">
                    <a:alpha val="3000"/>
                  </a:srgbClr>
                </a:gs>
                <a:gs pos="90000">
                  <a:srgbClr val="EC0063">
                    <a:alpha val="13000"/>
                  </a:srgbClr>
                </a:gs>
              </a:gsLst>
              <a:lin ang="5400000"/>
            </a:gradFill>
            <a:ln w="9525">
              <a:noFill/>
              <a:round/>
            </a:ln>
          </p:spPr>
          <p:txBody>
            <a:bodyPr rtlCol="0" anchor="t">
              <a:noAutofit/>
            </a:bodyPr>
            <a:lstStyle/>
            <a:p>
              <a:pPr lvl="0" algn="l" fontAlgn="base">
                <a:buClrTx/>
                <a:buSzTx/>
                <a:buFont typeface="Arial" panose="020B0604020202020204" pitchFamily="34" charset="0"/>
                <a:defRPr/>
              </a:pPr>
              <a:endParaRPr lang="en-US" altLang="zh-CN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 rot="10800000">
              <a:off x="9054" y="2292"/>
              <a:ext cx="6217" cy="6217"/>
            </a:xfrm>
            <a:prstGeom prst="ellipse">
              <a:avLst/>
            </a:prstGeom>
            <a:gradFill rotWithShape="1">
              <a:gsLst>
                <a:gs pos="20000">
                  <a:srgbClr val="F80C0C">
                    <a:alpha val="0"/>
                  </a:srgbClr>
                </a:gs>
                <a:gs pos="74000">
                  <a:srgbClr val="F20638">
                    <a:alpha val="7000"/>
                  </a:srgbClr>
                </a:gs>
                <a:gs pos="90000">
                  <a:srgbClr val="EC0063">
                    <a:alpha val="15000"/>
                  </a:srgbClr>
                </a:gs>
              </a:gsLst>
              <a:lin ang="5400000"/>
            </a:gradFill>
            <a:ln w="9525">
              <a:noFill/>
              <a:round/>
            </a:ln>
          </p:spPr>
          <p:txBody>
            <a:bodyPr rtlCol="0" anchor="t">
              <a:noAutofit/>
            </a:bodyPr>
            <a:lstStyle/>
            <a:p>
              <a:pPr lvl="0" algn="l" fontAlgn="base">
                <a:buClrTx/>
                <a:buSzTx/>
                <a:buFont typeface="Arial" panose="020B0604020202020204" pitchFamily="34" charset="0"/>
                <a:defRPr/>
              </a:pPr>
              <a:endParaRPr lang="en-US" altLang="zh-CN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A5EF43FA-3FDA-D044-AA79-C24600FB1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4950" y="389732"/>
            <a:ext cx="9258300" cy="8001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Criteria for interpreting crystalluria</a:t>
            </a:r>
            <a:endParaRPr lang="en-US" altLang="fr-FR" sz="36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61611CA-3B64-7C4D-9120-59A4CB6777B6}"/>
              </a:ext>
            </a:extLst>
          </p:cNvPr>
          <p:cNvSpPr txBox="1">
            <a:spLocks noChangeArrowheads="1"/>
          </p:cNvSpPr>
          <p:nvPr/>
        </p:nvSpPr>
        <p:spPr>
          <a:xfrm>
            <a:off x="952500" y="2438400"/>
            <a:ext cx="4191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 typeface="Arial" panose="020B0604020202020204" pitchFamily="34" charset="0"/>
              <a:buNone/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Crystalline nature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1F844608-5073-4649-ADD4-863893D3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" y="1600201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Chemical component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FB414D1-6277-3941-A40A-A3F0B931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3413" y="1619483"/>
            <a:ext cx="57165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Cystine, Struvite, Ammonium urate,  2,8-DHAd, Xanthine 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AD51F817-7A7A-0845-87AE-676D6142D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2933249"/>
            <a:ext cx="533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defRPr/>
            </a:pPr>
            <a:endParaRPr lang="en-US" b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1FDFF8F-A669-CC42-BD54-D7357083F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162300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Crystalline facies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0FC2EEE1-7482-5F43-B5EC-0EF7AEAA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5" y="4030153"/>
            <a:ext cx="304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Quantity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7D33C755-07FA-3C49-90F0-3A24CDFD3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5" y="5018636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Crystal size</a:t>
            </a:r>
          </a:p>
        </p:txBody>
      </p:sp>
      <p:sp>
        <p:nvSpPr>
          <p:cNvPr id="18" name="Text Box 11">
            <a:extLst>
              <a:ext uri="{FF2B5EF4-FFF2-40B4-BE49-F238E27FC236}">
                <a16:creationId xmlns:a16="http://schemas.microsoft.com/office/drawing/2014/main" id="{B41DBD65-894D-A940-8973-96806FA6A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2395165"/>
            <a:ext cx="5716587" cy="7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CaOx mono = hyperoxaluria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Brushite = Hypocitraturia without hyperoxaluria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420A49F8-8139-4240-9FDC-D622CE7CD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925" y="3149149"/>
            <a:ext cx="4648200" cy="7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Hexagonal CaOx di = major HCI</a:t>
            </a:r>
          </a:p>
          <a:p>
            <a:pPr>
              <a:lnSpc>
                <a:spcPct val="40000"/>
              </a:lnSpc>
              <a:spcBef>
                <a:spcPct val="50000"/>
              </a:spcBef>
              <a:defRPr/>
            </a:pPr>
            <a:r>
              <a:rPr lang="en-US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CaOx mono shuttles = Ethyleneglycol intox</a:t>
            </a: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77328761-9310-454B-BDE9-B6A564F9F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852" y="4021545"/>
            <a:ext cx="4495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Brushite : Primary Hyperparathyroidism – CaOx mono = Primary Hyperoxaluria Cystine volume = recurrent</a:t>
            </a:r>
          </a:p>
        </p:txBody>
      </p:sp>
      <p:sp>
        <p:nvSpPr>
          <p:cNvPr id="21" name="Line 15">
            <a:extLst>
              <a:ext uri="{FF2B5EF4-FFF2-40B4-BE49-F238E27FC236}">
                <a16:creationId xmlns:a16="http://schemas.microsoft.com/office/drawing/2014/main" id="{0383EB02-B49F-C848-9470-DDD35D605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1858033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2" name="Line 16">
            <a:extLst>
              <a:ext uri="{FF2B5EF4-FFF2-40B4-BE49-F238E27FC236}">
                <a16:creationId xmlns:a16="http://schemas.microsoft.com/office/drawing/2014/main" id="{2CF2D0EE-F660-4449-80FC-B36E2AE75F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0225" y="5240055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" name="Line 17">
            <a:extLst>
              <a:ext uri="{FF2B5EF4-FFF2-40B4-BE49-F238E27FC236}">
                <a16:creationId xmlns:a16="http://schemas.microsoft.com/office/drawing/2014/main" id="{08A8571E-867D-954A-A667-35671B282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3458233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4" name="Line 18">
            <a:extLst>
              <a:ext uri="{FF2B5EF4-FFF2-40B4-BE49-F238E27FC236}">
                <a16:creationId xmlns:a16="http://schemas.microsoft.com/office/drawing/2014/main" id="{E0AD8637-284A-4143-BBD1-EF68DE5FA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5300" y="2696233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5" name="Line 19">
            <a:extLst>
              <a:ext uri="{FF2B5EF4-FFF2-40B4-BE49-F238E27FC236}">
                <a16:creationId xmlns:a16="http://schemas.microsoft.com/office/drawing/2014/main" id="{EFD01B25-84B5-7F4C-A57D-66EC905A0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0225" y="5964386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6" name="Line 21">
            <a:extLst>
              <a:ext uri="{FF2B5EF4-FFF2-40B4-BE49-F238E27FC236}">
                <a16:creationId xmlns:a16="http://schemas.microsoft.com/office/drawing/2014/main" id="{6435385F-4DF1-2346-A6A1-8A5AA9B6C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0225" y="4287986"/>
            <a:ext cx="8382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AFCBCEBB-54D0-3C43-BCB8-DBD73E208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5053836"/>
            <a:ext cx="44942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fr-FR" sz="2000" b="1" spc="-5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CaOx di = Hyperoxaluria + HCI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B4DDDE6F-322F-1045-8B75-E09C98786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5" y="5706553"/>
            <a:ext cx="4191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just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Agregates</a:t>
            </a:r>
          </a:p>
        </p:txBody>
      </p:sp>
      <p:sp>
        <p:nvSpPr>
          <p:cNvPr id="29" name="Text Box 24">
            <a:extLst>
              <a:ext uri="{FF2B5EF4-FFF2-40B4-BE49-F238E27FC236}">
                <a16:creationId xmlns:a16="http://schemas.microsoft.com/office/drawing/2014/main" id="{2A492189-8525-0B4E-B0AB-046274F0F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25" y="5898082"/>
            <a:ext cx="4572000" cy="19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20000"/>
              </a:lnSpc>
              <a:spcBef>
                <a:spcPct val="50000"/>
              </a:spcBef>
            </a:pPr>
            <a:r>
              <a:rPr lang="en-US" altLang="fr-FR" sz="20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Citrate deficiency</a:t>
            </a:r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EA5F2701-DF64-5A47-8326-2B84C8F6C5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41" y="101841"/>
            <a:ext cx="1398188" cy="800100"/>
          </a:xfrm>
          <a:prstGeom prst="rect">
            <a:avLst/>
          </a:prstGeom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4640B409-8A64-5246-B20F-A9FCBF4286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21959" y="135349"/>
            <a:ext cx="1348785" cy="13487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6" name="Text Box 310">
            <a:extLst>
              <a:ext uri="{FF2B5EF4-FFF2-40B4-BE49-F238E27FC236}">
                <a16:creationId xmlns:a16="http://schemas.microsoft.com/office/drawing/2014/main" id="{8EB823F9-8F02-8D43-AFA0-60AD238F2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201" y="3993761"/>
            <a:ext cx="9051697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fr-FR" sz="44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For this presentation &amp; in this field,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buNone/>
            </a:pPr>
            <a:r>
              <a:rPr lang="en-US" altLang="fr-FR" sz="44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 have no financial disclosure to declare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7D77C998-2DB1-C244-A24B-866D5C93A6A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23" y="1060010"/>
            <a:ext cx="1451180" cy="830424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BD57D04B-10FC-B346-B039-43C68451AC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3616" y="967245"/>
            <a:ext cx="1348785" cy="13487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52366FB5-6163-6D43-9B73-F560E21AA6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BF09B55E-7FD4-9C47-BADB-26BE7D5B99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3AEB84E-DE9E-0043-99EB-658DEF1A4866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Renal</a:t>
            </a:r>
            <a:r>
              <a:rPr lang="en-US" dirty="0"/>
              <a:t> </a:t>
            </a:r>
            <a:r>
              <a:rPr lang="en-US" sz="4400" dirty="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stone disease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9EBA55-098E-BB49-AC16-3E4D05F6F672}"/>
              </a:ext>
            </a:extLst>
          </p:cNvPr>
          <p:cNvSpPr txBox="1">
            <a:spLocks/>
          </p:cNvSpPr>
          <p:nvPr/>
        </p:nvSpPr>
        <p:spPr>
          <a:xfrm>
            <a:off x="1097280" y="1845733"/>
            <a:ext cx="10058400" cy="4476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Nephrolithiasis/urolithiasis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kidney / urinary stone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fr-FR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Prevalence: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8-15%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Gender ratio: M/F : 2/1</a:t>
            </a:r>
            <a:endParaRPr lang="en-US" altLang="fr-FR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colic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Genetical disease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disease: 2-3 % of SF (3% of dialysis)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fr-FR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Recurrence:</a:t>
            </a:r>
            <a:r>
              <a:rPr lang="en-US" altLang="fr-FR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&gt;30% within 10 years</a:t>
            </a:r>
            <a:br>
              <a:rPr lang="en-US" altLang="fr-FR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fr-FR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&gt;60% in some subgroups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93A2BB-F4BA-D34B-B868-1D96FA6CCE87}"/>
              </a:ext>
            </a:extLst>
          </p:cNvPr>
          <p:cNvPicPr/>
          <p:nvPr/>
        </p:nvPicPr>
        <p:blipFill>
          <a:blip r:embed="rId6" cstate="print"/>
          <a:srcRect l="20391" t="43323" r="56063" b="31671"/>
          <a:stretch>
            <a:fillRect/>
          </a:stretch>
        </p:blipFill>
        <p:spPr bwMode="auto">
          <a:xfrm>
            <a:off x="7437120" y="3596639"/>
            <a:ext cx="4154678" cy="29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991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pic>
        <p:nvPicPr>
          <p:cNvPr id="7" name="Picture 10">
            <a:extLst>
              <a:ext uri="{FF2B5EF4-FFF2-40B4-BE49-F238E27FC236}">
                <a16:creationId xmlns:a16="http://schemas.microsoft.com/office/drawing/2014/main" id="{89A0436F-0203-6F44-9A5F-7BDBFE7E6B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4726" y="560665"/>
            <a:ext cx="1348785" cy="13487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0A4413-714F-AC4D-9F4C-34DFA78E6B0E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Stone formation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3713A5A-14C5-3644-9436-EF2CE70E0293}"/>
              </a:ext>
            </a:extLst>
          </p:cNvPr>
          <p:cNvSpPr txBox="1"/>
          <p:nvPr/>
        </p:nvSpPr>
        <p:spPr>
          <a:xfrm>
            <a:off x="123825" y="2426300"/>
            <a:ext cx="3011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Inherited conditions,</a:t>
            </a:r>
          </a:p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Urological malformation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5DF311-48F6-3847-A685-ADCDB1225340}"/>
              </a:ext>
            </a:extLst>
          </p:cNvPr>
          <p:cNvSpPr txBox="1"/>
          <p:nvPr/>
        </p:nvSpPr>
        <p:spPr>
          <a:xfrm>
            <a:off x="134631" y="3847419"/>
            <a:ext cx="3086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 conditions,</a:t>
            </a:r>
          </a:p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Diet</a:t>
            </a:r>
          </a:p>
        </p:txBody>
      </p:sp>
      <p:sp>
        <p:nvSpPr>
          <p:cNvPr id="11" name="Accolade fermante 10">
            <a:extLst>
              <a:ext uri="{FF2B5EF4-FFF2-40B4-BE49-F238E27FC236}">
                <a16:creationId xmlns:a16="http://schemas.microsoft.com/office/drawing/2014/main" id="{3630B214-3C93-094F-BADC-1097FB970DF0}"/>
              </a:ext>
            </a:extLst>
          </p:cNvPr>
          <p:cNvSpPr/>
          <p:nvPr/>
        </p:nvSpPr>
        <p:spPr>
          <a:xfrm rot="10800000" flipH="1">
            <a:off x="6524661" y="2266744"/>
            <a:ext cx="272067" cy="2727925"/>
          </a:xfrm>
          <a:prstGeom prst="rightBrace">
            <a:avLst>
              <a:gd name="adj1" fmla="val 54741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F32D509E-7683-114D-BCE4-04DCC8642819}"/>
              </a:ext>
            </a:extLst>
          </p:cNvPr>
          <p:cNvSpPr/>
          <p:nvPr/>
        </p:nvSpPr>
        <p:spPr>
          <a:xfrm>
            <a:off x="2917424" y="2258662"/>
            <a:ext cx="435318" cy="2727925"/>
          </a:xfrm>
          <a:prstGeom prst="rightBrace">
            <a:avLst>
              <a:gd name="adj1" fmla="val 52298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97900A60-18CA-EA41-A196-6615510A31AA}"/>
              </a:ext>
            </a:extLst>
          </p:cNvPr>
          <p:cNvSpPr/>
          <p:nvPr/>
        </p:nvSpPr>
        <p:spPr>
          <a:xfrm rot="16200000">
            <a:off x="3705619" y="3315578"/>
            <a:ext cx="374380" cy="614092"/>
          </a:xfrm>
          <a:prstGeom prst="downArrow">
            <a:avLst>
              <a:gd name="adj1" fmla="val 31081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2612B772-4275-3E48-9FE5-7523A1FDD507}"/>
              </a:ext>
            </a:extLst>
          </p:cNvPr>
          <p:cNvSpPr/>
          <p:nvPr/>
        </p:nvSpPr>
        <p:spPr>
          <a:xfrm rot="16200000">
            <a:off x="7090246" y="3320891"/>
            <a:ext cx="374380" cy="614092"/>
          </a:xfrm>
          <a:prstGeom prst="downArrow">
            <a:avLst>
              <a:gd name="adj1" fmla="val 31081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8BBA4EFD-F1E4-7444-8603-8A6943EFE3AC}"/>
              </a:ext>
            </a:extLst>
          </p:cNvPr>
          <p:cNvSpPr/>
          <p:nvPr/>
        </p:nvSpPr>
        <p:spPr>
          <a:xfrm rot="16200000">
            <a:off x="9712398" y="3348123"/>
            <a:ext cx="374380" cy="614092"/>
          </a:xfrm>
          <a:prstGeom prst="downArrow">
            <a:avLst>
              <a:gd name="adj1" fmla="val 31081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95A3B7-3450-2241-ABA9-45CFEEB99E89}"/>
              </a:ext>
            </a:extLst>
          </p:cNvPr>
          <p:cNvSpPr txBox="1"/>
          <p:nvPr/>
        </p:nvSpPr>
        <p:spPr>
          <a:xfrm>
            <a:off x="4624460" y="272841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Oxalate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AFE5E62-652B-AD4E-AE9C-C761384886EE}"/>
              </a:ext>
            </a:extLst>
          </p:cNvPr>
          <p:cNvSpPr txBox="1"/>
          <p:nvPr/>
        </p:nvSpPr>
        <p:spPr>
          <a:xfrm>
            <a:off x="4643419" y="2266745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877D5FA-9185-6E48-B230-569224E0AD95}"/>
              </a:ext>
            </a:extLst>
          </p:cNvPr>
          <p:cNvSpPr txBox="1"/>
          <p:nvPr/>
        </p:nvSpPr>
        <p:spPr>
          <a:xfrm>
            <a:off x="4399283" y="31753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Phosphate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A19CE01-1246-1A4C-8CE6-C3FDB259F61F}"/>
              </a:ext>
            </a:extLst>
          </p:cNvPr>
          <p:cNvSpPr txBox="1"/>
          <p:nvPr/>
        </p:nvSpPr>
        <p:spPr>
          <a:xfrm>
            <a:off x="4408436" y="3698948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Uric acid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57FA6D-7790-3E49-A082-DFCE3A3107C3}"/>
              </a:ext>
            </a:extLst>
          </p:cNvPr>
          <p:cNvSpPr txBox="1"/>
          <p:nvPr/>
        </p:nvSpPr>
        <p:spPr>
          <a:xfrm>
            <a:off x="4432064" y="4188508"/>
            <a:ext cx="1752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others constituents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0EAA64C-4AA2-6744-90F5-8FEFE741EEC0}"/>
              </a:ext>
            </a:extLst>
          </p:cNvPr>
          <p:cNvSpPr txBox="1">
            <a:spLocks/>
          </p:cNvSpPr>
          <p:nvPr/>
        </p:nvSpPr>
        <p:spPr>
          <a:xfrm>
            <a:off x="3703454" y="1788187"/>
            <a:ext cx="3266936" cy="55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Urine biochemistry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82DD009-8CEC-4E4E-A257-7A53F25D0D77}"/>
              </a:ext>
            </a:extLst>
          </p:cNvPr>
          <p:cNvSpPr txBox="1">
            <a:spLocks/>
          </p:cNvSpPr>
          <p:nvPr/>
        </p:nvSpPr>
        <p:spPr>
          <a:xfrm>
            <a:off x="7584482" y="3687153"/>
            <a:ext cx="1955814" cy="53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Urine crystals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ED515EF3-41CE-C248-A330-E4C4A3E4A93A}"/>
              </a:ext>
            </a:extLst>
          </p:cNvPr>
          <p:cNvSpPr txBox="1">
            <a:spLocks/>
          </p:cNvSpPr>
          <p:nvPr/>
        </p:nvSpPr>
        <p:spPr>
          <a:xfrm>
            <a:off x="10311126" y="3653498"/>
            <a:ext cx="1676202" cy="5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Stone</a:t>
            </a:r>
          </a:p>
        </p:txBody>
      </p:sp>
      <p:pic>
        <p:nvPicPr>
          <p:cNvPr id="24" name="Image 9" descr="11-150318-0385 CHMIELOWIEC Charles IIb Ia.jpg">
            <a:extLst>
              <a:ext uri="{FF2B5EF4-FFF2-40B4-BE49-F238E27FC236}">
                <a16:creationId xmlns:a16="http://schemas.microsoft.com/office/drawing/2014/main" id="{D9E30856-4E63-184C-AC2F-B71EC62CB4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992" t="24394" r="25786" b="15016"/>
          <a:stretch>
            <a:fillRect/>
          </a:stretch>
        </p:blipFill>
        <p:spPr bwMode="auto">
          <a:xfrm rot="16200000">
            <a:off x="10514212" y="2115627"/>
            <a:ext cx="1131887" cy="168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CE6AF82E-1FFC-EA45-853E-0857A06BD2C4}"/>
              </a:ext>
            </a:extLst>
          </p:cNvPr>
          <p:cNvSpPr/>
          <p:nvPr/>
        </p:nvSpPr>
        <p:spPr>
          <a:xfrm rot="16200000" flipH="1">
            <a:off x="7617025" y="1372244"/>
            <a:ext cx="462793" cy="7928812"/>
          </a:xfrm>
          <a:prstGeom prst="rightBrace">
            <a:avLst>
              <a:gd name="adj1" fmla="val 54741"/>
              <a:gd name="adj2" fmla="val 5032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4E2F641-9AB8-934D-8217-0CA637CB1850}"/>
              </a:ext>
            </a:extLst>
          </p:cNvPr>
          <p:cNvSpPr txBox="1">
            <a:spLocks/>
          </p:cNvSpPr>
          <p:nvPr/>
        </p:nvSpPr>
        <p:spPr>
          <a:xfrm>
            <a:off x="6899774" y="5641447"/>
            <a:ext cx="1897294" cy="537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</p:txBody>
      </p:sp>
      <p:sp>
        <p:nvSpPr>
          <p:cNvPr id="27" name="Virage 26">
            <a:extLst>
              <a:ext uri="{FF2B5EF4-FFF2-40B4-BE49-F238E27FC236}">
                <a16:creationId xmlns:a16="http://schemas.microsoft.com/office/drawing/2014/main" id="{9A5E2F29-1FF8-1C41-BC02-D14C661187FA}"/>
              </a:ext>
            </a:extLst>
          </p:cNvPr>
          <p:cNvSpPr/>
          <p:nvPr/>
        </p:nvSpPr>
        <p:spPr>
          <a:xfrm rot="16200000">
            <a:off x="3639691" y="2510540"/>
            <a:ext cx="1120330" cy="5862183"/>
          </a:xfrm>
          <a:prstGeom prst="bentArrow">
            <a:avLst>
              <a:gd name="adj1" fmla="val 12563"/>
              <a:gd name="adj2" fmla="val 23658"/>
              <a:gd name="adj3" fmla="val 24407"/>
              <a:gd name="adj4" fmla="val 4902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6540AF38-E6E3-7F49-9229-2996EE37F22F}"/>
              </a:ext>
            </a:extLst>
          </p:cNvPr>
          <p:cNvSpPr txBox="1">
            <a:spLocks/>
          </p:cNvSpPr>
          <p:nvPr/>
        </p:nvSpPr>
        <p:spPr>
          <a:xfrm>
            <a:off x="194461" y="1753959"/>
            <a:ext cx="2940621" cy="55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62A5303-6CDB-4547-A51A-8E4988227A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198" b="45106"/>
          <a:stretch/>
        </p:blipFill>
        <p:spPr>
          <a:xfrm>
            <a:off x="7799275" y="2266744"/>
            <a:ext cx="1402759" cy="1368727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E9E78277-F3BF-9B48-B25F-EFCBA9D770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 animBg="1"/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pic>
        <p:nvPicPr>
          <p:cNvPr id="6" name="Picture 10">
            <a:extLst>
              <a:ext uri="{FF2B5EF4-FFF2-40B4-BE49-F238E27FC236}">
                <a16:creationId xmlns:a16="http://schemas.microsoft.com/office/drawing/2014/main" id="{C1C987C8-4C09-C948-A63A-83E8CE989C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74726" y="560665"/>
            <a:ext cx="1348785" cy="134878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AFAF1AA-66CA-B94B-979C-1AE9DCA18B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F8629387-2185-984C-8510-4C15AC62F187}"/>
              </a:ext>
            </a:extLst>
          </p:cNvPr>
          <p:cNvSpPr txBox="1">
            <a:spLocks noChangeArrowheads="1"/>
          </p:cNvSpPr>
          <p:nvPr/>
        </p:nvSpPr>
        <p:spPr>
          <a:xfrm>
            <a:off x="2055208" y="567684"/>
            <a:ext cx="8211174" cy="830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fr-FR" dirty="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Laboratory Medicine Specialties</a:t>
            </a:r>
          </a:p>
        </p:txBody>
      </p:sp>
      <p:pic>
        <p:nvPicPr>
          <p:cNvPr id="10" name="Image 1">
            <a:extLst>
              <a:ext uri="{FF2B5EF4-FFF2-40B4-BE49-F238E27FC236}">
                <a16:creationId xmlns:a16="http://schemas.microsoft.com/office/drawing/2014/main" id="{0B1DBB35-C32F-EB49-8194-0D742BD7C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29066" r="32314" b="19850"/>
          <a:stretch>
            <a:fillRect/>
          </a:stretch>
        </p:blipFill>
        <p:spPr bwMode="auto">
          <a:xfrm>
            <a:off x="6654801" y="4443413"/>
            <a:ext cx="131921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>
            <a:extLst>
              <a:ext uri="{FF2B5EF4-FFF2-40B4-BE49-F238E27FC236}">
                <a16:creationId xmlns:a16="http://schemas.microsoft.com/office/drawing/2014/main" id="{1CF5BBD6-3D18-0049-B119-B3F2FFE1F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20650" r="36665" b="16077"/>
          <a:stretch>
            <a:fillRect/>
          </a:stretch>
        </p:blipFill>
        <p:spPr bwMode="auto">
          <a:xfrm>
            <a:off x="1118160" y="4621212"/>
            <a:ext cx="15240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3">
            <a:extLst>
              <a:ext uri="{FF2B5EF4-FFF2-40B4-BE49-F238E27FC236}">
                <a16:creationId xmlns:a16="http://schemas.microsoft.com/office/drawing/2014/main" id="{210CA5D9-91E1-1A4A-BB7F-AC5CFBAA0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28227" r="38251" b="15691"/>
          <a:stretch>
            <a:fillRect/>
          </a:stretch>
        </p:blipFill>
        <p:spPr bwMode="auto">
          <a:xfrm>
            <a:off x="3976593" y="4629153"/>
            <a:ext cx="15255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DD7264A9-B627-654C-8BC2-674491ACB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041" y="3773485"/>
            <a:ext cx="2528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Whewellite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Hyperoxaluria</a:t>
            </a:r>
          </a:p>
        </p:txBody>
      </p:sp>
      <p:sp>
        <p:nvSpPr>
          <p:cNvPr id="14" name="ZoneTexte 21">
            <a:extLst>
              <a:ext uri="{FF2B5EF4-FFF2-40B4-BE49-F238E27FC236}">
                <a16:creationId xmlns:a16="http://schemas.microsoft.com/office/drawing/2014/main" id="{6D241BDE-0ACB-9F40-9DEC-F329B69F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750" y="3781426"/>
            <a:ext cx="19176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Weddellite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Hypercalciuria</a:t>
            </a:r>
          </a:p>
        </p:txBody>
      </p:sp>
      <p:sp>
        <p:nvSpPr>
          <p:cNvPr id="15" name="ZoneTexte 22">
            <a:extLst>
              <a:ext uri="{FF2B5EF4-FFF2-40B4-BE49-F238E27FC236}">
                <a16:creationId xmlns:a16="http://schemas.microsoft.com/office/drawing/2014/main" id="{1EDEDCBE-FF6B-3945-9929-F559317E5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865" y="3797082"/>
            <a:ext cx="2508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2,8-DHA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APRT deficiency</a:t>
            </a:r>
          </a:p>
        </p:txBody>
      </p:sp>
      <p:sp>
        <p:nvSpPr>
          <p:cNvPr id="16" name="ZoneTexte 23">
            <a:extLst>
              <a:ext uri="{FF2B5EF4-FFF2-40B4-BE49-F238E27FC236}">
                <a16:creationId xmlns:a16="http://schemas.microsoft.com/office/drawing/2014/main" id="{BE2C6673-D2B8-874F-ABF5-296675D91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6" y="3806826"/>
            <a:ext cx="25088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Cystine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fr-FR" sz="1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Congenital cystinuria</a:t>
            </a:r>
          </a:p>
        </p:txBody>
      </p:sp>
      <p:pic>
        <p:nvPicPr>
          <p:cNvPr id="17" name="Image 3">
            <a:extLst>
              <a:ext uri="{FF2B5EF4-FFF2-40B4-BE49-F238E27FC236}">
                <a16:creationId xmlns:a16="http://schemas.microsoft.com/office/drawing/2014/main" id="{F6CB9321-B40F-C949-9BC7-3FC4DCF2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6" t="2527" r="48006" b="63164"/>
          <a:stretch>
            <a:fillRect/>
          </a:stretch>
        </p:blipFill>
        <p:spPr bwMode="auto">
          <a:xfrm>
            <a:off x="9197153" y="4683125"/>
            <a:ext cx="14700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9BAE17-9A7B-0647-9B40-F4B403229E55}"/>
              </a:ext>
            </a:extLst>
          </p:cNvPr>
          <p:cNvSpPr/>
          <p:nvPr/>
        </p:nvSpPr>
        <p:spPr>
          <a:xfrm>
            <a:off x="10155209" y="5715457"/>
            <a:ext cx="1023937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altLang="fr-FR" sz="1050" i="1" dirty="0" err="1">
                <a:solidFill>
                  <a:srgbClr val="006699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Daudon</a:t>
            </a:r>
            <a:r>
              <a:rPr lang="fr-FR" altLang="fr-FR" sz="1050" i="1" dirty="0">
                <a:solidFill>
                  <a:srgbClr val="006699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Michel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AFF3CB0-56C8-7847-86FC-CBD73499A9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789" y="2217097"/>
            <a:ext cx="2062839" cy="139771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7A6C06E-EC9D-7D4C-A012-A03E18808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6593" y="2217097"/>
            <a:ext cx="1434891" cy="139771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DAC930B-A4FF-D648-97B8-35E34A6C75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2297" y="2216158"/>
            <a:ext cx="1434892" cy="14449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7F0A28-0B44-5049-A1BE-FA0D0EE2A5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96961" y="2243908"/>
            <a:ext cx="1434891" cy="141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9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E7B13C36-E66D-D041-B8E9-9AF138367C93}"/>
              </a:ext>
            </a:extLst>
          </p:cNvPr>
          <p:cNvSpPr txBox="1">
            <a:spLocks/>
          </p:cNvSpPr>
          <p:nvPr/>
        </p:nvSpPr>
        <p:spPr>
          <a:xfrm>
            <a:off x="975360" y="562401"/>
            <a:ext cx="10058400" cy="9325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Ideal sample for crystalluria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58D440B-CC44-E447-9CAD-F360EC6F4E2D}"/>
              </a:ext>
            </a:extLst>
          </p:cNvPr>
          <p:cNvSpPr txBox="1">
            <a:spLocks/>
          </p:cNvSpPr>
          <p:nvPr/>
        </p:nvSpPr>
        <p:spPr>
          <a:xfrm>
            <a:off x="714103" y="2115908"/>
            <a:ext cx="466257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Choice of sampling :</a:t>
            </a:r>
          </a:p>
          <a:p>
            <a:pPr marL="742950" lvl="2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 sz="1600" b="1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Fasting urine </a:t>
            </a:r>
            <a:r>
              <a:rPr lang="en-US" altLang="fr-FR" sz="1600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is ideal : morning first or second urine</a:t>
            </a:r>
          </a:p>
          <a:p>
            <a:pPr marL="1200150" lvl="3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 sz="1000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High sursaturation</a:t>
            </a:r>
          </a:p>
          <a:p>
            <a:pPr marL="742950" lvl="2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 sz="1600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Ideally </a:t>
            </a:r>
            <a:r>
              <a:rPr lang="en-US" altLang="fr-FR" sz="1600" b="1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urinated in the laboratory.</a:t>
            </a:r>
          </a:p>
          <a:p>
            <a:pPr algn="l">
              <a:lnSpc>
                <a:spcPct val="80000"/>
              </a:lnSpc>
            </a:pPr>
            <a:endParaRPr lang="en-US" altLang="fr-FR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Standard Protocol :</a:t>
            </a:r>
          </a:p>
          <a:p>
            <a:pPr marL="742950" lvl="2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 sz="1600" b="1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Urine stored at 37°C</a:t>
            </a:r>
            <a:r>
              <a:rPr lang="en-US" altLang="fr-FR" sz="1600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1200150" lvl="3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Sample processed upon receipt </a:t>
            </a:r>
          </a:p>
          <a:p>
            <a:pPr marL="1657350" lvl="4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 within 3 hours at 37°C.</a:t>
            </a:r>
          </a:p>
          <a:p>
            <a:pPr marL="1657350" lvl="4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 within 2 hours at 20°C</a:t>
            </a:r>
            <a:r>
              <a:rPr lang="en-US" altLang="fr-FR" sz="1000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marL="1200150" lvl="3" indent="-342900" algn="l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fr-FR">
                <a:solidFill>
                  <a:srgbClr val="006699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NEVER store at 4 degrees !</a:t>
            </a:r>
          </a:p>
          <a:p>
            <a:pPr algn="l"/>
            <a:endParaRPr lang="en-US"/>
          </a:p>
        </p:txBody>
      </p:sp>
      <p:pic>
        <p:nvPicPr>
          <p:cNvPr id="8" name="Image 3">
            <a:extLst>
              <a:ext uri="{FF2B5EF4-FFF2-40B4-BE49-F238E27FC236}">
                <a16:creationId xmlns:a16="http://schemas.microsoft.com/office/drawing/2014/main" id="{F41E38B2-E817-2A4B-BE9B-8C92551A5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792" y="1485791"/>
            <a:ext cx="6888988" cy="534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0BBEB2-5D09-144D-A03F-ADBBD5709D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CF69779-C8F8-A648-8BF4-8A985DB240F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5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6" name="Titre 1">
            <a:extLst>
              <a:ext uri="{FF2B5EF4-FFF2-40B4-BE49-F238E27FC236}">
                <a16:creationId xmlns:a16="http://schemas.microsoft.com/office/drawing/2014/main" id="{663E34E2-F025-3749-85D9-6415858460EC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FUS-3000</a:t>
            </a:r>
            <a:r>
              <a:rPr lang="fr-FR"/>
              <a:t> </a:t>
            </a:r>
            <a:r>
              <a:rPr 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plus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2119FEA-7A2D-7447-B703-8EABFD6C69BA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- Artificial intelligence in the aim to better the automatic recognition of crystals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55CEB1-C9F1-A742-9871-6BD8CE6B3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85" y="3172087"/>
            <a:ext cx="4517757" cy="30879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B6A6D1-AF0A-9F41-9B32-E906F83C5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30" y="3035130"/>
            <a:ext cx="6975732" cy="3224892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A32ECF6-BD03-B945-B814-0C0C788442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0AA7A-A546-3A4D-B681-B4AD762872D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4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ACF06814-F2BC-CE43-BC65-075C363AA22B}"/>
              </a:ext>
            </a:extLst>
          </p:cNvPr>
          <p:cNvSpPr txBox="1">
            <a:spLocks noChangeArrowheads="1"/>
          </p:cNvSpPr>
          <p:nvPr/>
        </p:nvSpPr>
        <p:spPr>
          <a:xfrm>
            <a:off x="-147639" y="591573"/>
            <a:ext cx="10039350" cy="647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400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Crystal and pH relation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5E7485C-80F0-D34C-840C-6FABB758E6B0}"/>
              </a:ext>
            </a:extLst>
          </p:cNvPr>
          <p:cNvSpPr txBox="1">
            <a:spLocks noChangeArrowheads="1"/>
          </p:cNvSpPr>
          <p:nvPr/>
        </p:nvSpPr>
        <p:spPr>
          <a:xfrm>
            <a:off x="8142520" y="823232"/>
            <a:ext cx="2347670" cy="5762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40000"/>
              </a:spcBef>
              <a:defRPr/>
            </a:pPr>
            <a:r>
              <a:rPr lang="fr-FR" sz="2800" b="1">
                <a:solidFill>
                  <a:srgbClr val="0070C0"/>
                </a:solidFill>
              </a:rPr>
              <a:t>Ammonium Urate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7698E3A-8895-4C48-8309-EC8679B42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7" y="1412876"/>
            <a:ext cx="2879725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 dirty="0" err="1">
                <a:solidFill>
                  <a:srgbClr val="0070C0"/>
                </a:solidFill>
                <a:latin typeface="Arial" charset="0"/>
                <a:ea typeface="ＭＳ Ｐゴシック" charset="0"/>
              </a:rPr>
              <a:t>Struvite</a:t>
            </a:r>
            <a:r>
              <a:rPr lang="fr-FR" sz="24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(MAPH)</a:t>
            </a:r>
            <a:endParaRPr lang="fr-FR" sz="2400" b="1" dirty="0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70BF745-BAB3-2147-A381-4F05ECBB0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2576968"/>
            <a:ext cx="1873250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Brushite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4CAC0D3-01EC-BA44-8F70-9F500A1D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2388" y="3141663"/>
            <a:ext cx="2449512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CaOx.</a:t>
            </a: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H</a:t>
            </a:r>
            <a:r>
              <a:rPr lang="fr-FR" b="1" baseline="-25000">
                <a:solidFill>
                  <a:srgbClr val="0070C0"/>
                </a:solidFill>
                <a:latin typeface="Arial" charset="0"/>
                <a:ea typeface="ＭＳ Ｐゴシック" charset="0"/>
              </a:rPr>
              <a:t>2</a:t>
            </a: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0</a:t>
            </a:r>
            <a:endParaRPr lang="fr-FR" sz="2400" b="1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035BE6B-2D48-D543-8747-0C35F2BDA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3860801"/>
            <a:ext cx="2447920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CaOx.</a:t>
            </a: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2H</a:t>
            </a:r>
            <a:r>
              <a:rPr lang="fr-FR" b="1" baseline="-25000">
                <a:solidFill>
                  <a:srgbClr val="0070C0"/>
                </a:solidFill>
                <a:latin typeface="Arial" charset="0"/>
                <a:ea typeface="ＭＳ Ｐゴシック" charset="0"/>
              </a:rPr>
              <a:t>2</a:t>
            </a: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0</a:t>
            </a:r>
            <a:endParaRPr lang="fr-FR" sz="2400" b="1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BD55093-8935-DA4D-90C5-29F470C4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834" y="4508501"/>
            <a:ext cx="2585119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Amorphe Urate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6D8BCD3-488D-8449-8A2F-4048A479F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6110288"/>
            <a:ext cx="863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32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5,0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61337D04-915D-5545-AD6C-8A120543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262" y="5157788"/>
            <a:ext cx="2007278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 err="1">
                <a:solidFill>
                  <a:srgbClr val="0070C0"/>
                </a:solidFill>
                <a:latin typeface="Arial" charset="0"/>
                <a:ea typeface="ＭＳ Ｐゴシック" charset="0"/>
              </a:rPr>
              <a:t>Uric</a:t>
            </a: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 </a:t>
            </a:r>
            <a:r>
              <a:rPr lang="fr-FR" sz="2400" b="1" err="1">
                <a:solidFill>
                  <a:srgbClr val="0070C0"/>
                </a:solidFill>
                <a:latin typeface="Arial" charset="0"/>
                <a:ea typeface="ＭＳ Ｐゴシック" charset="0"/>
              </a:rPr>
              <a:t>acid</a:t>
            </a:r>
            <a:endParaRPr lang="fr-FR" sz="2400" b="1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id="{1D88D0DD-C798-8645-A2C9-2BFA627BA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9075" y="1052514"/>
            <a:ext cx="0" cy="4968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39FA070F-58AE-0C4A-9225-A30CEC4E5C0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9076" y="6021388"/>
            <a:ext cx="90011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50C73260-C6B2-F24E-8CC0-B9EBCB213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2711450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" name="Line 14">
            <a:extLst>
              <a:ext uri="{FF2B5EF4-FFF2-40B4-BE49-F238E27FC236}">
                <a16:creationId xmlns:a16="http://schemas.microsoft.com/office/drawing/2014/main" id="{E8827DF7-7007-B241-ACA8-8FDB4B9129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7575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id="{14158420-33D6-764C-9E88-4CAD4B7B96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8313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Line 16">
            <a:extLst>
              <a:ext uri="{FF2B5EF4-FFF2-40B4-BE49-F238E27FC236}">
                <a16:creationId xmlns:a16="http://schemas.microsoft.com/office/drawing/2014/main" id="{3A5CEC70-8414-BE40-81BC-E1444C8990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1625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6A2C397F-406C-F843-A154-BA39C49DD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6092826"/>
            <a:ext cx="865188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32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6,0</a:t>
            </a: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5EC250D9-14F9-8A46-B1F3-5C5296579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102351"/>
            <a:ext cx="8636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32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7,0</a:t>
            </a: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0E90C855-0AAC-804A-8797-4457A7C69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1413" y="6075363"/>
            <a:ext cx="86201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32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8,0</a:t>
            </a:r>
          </a:p>
        </p:txBody>
      </p:sp>
      <p:sp>
        <p:nvSpPr>
          <p:cNvPr id="24" name="Rectangle 20">
            <a:extLst>
              <a:ext uri="{FF2B5EF4-FFF2-40B4-BE49-F238E27FC236}">
                <a16:creationId xmlns:a16="http://schemas.microsoft.com/office/drawing/2014/main" id="{5B21D4F2-D6DD-734C-9F6C-FC963AF3E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063" y="2004107"/>
            <a:ext cx="3241675" cy="576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40000"/>
              </a:spcBef>
              <a:defRPr/>
            </a:pPr>
            <a:r>
              <a:rPr lang="fr-FR" sz="2400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Amorphe Phosphate</a:t>
            </a:r>
          </a:p>
        </p:txBody>
      </p:sp>
      <p:sp>
        <p:nvSpPr>
          <p:cNvPr id="25" name="Line 21">
            <a:extLst>
              <a:ext uri="{FF2B5EF4-FFF2-40B4-BE49-F238E27FC236}">
                <a16:creationId xmlns:a16="http://schemas.microsoft.com/office/drawing/2014/main" id="{28CA019E-4BB0-A14D-931C-18893F59A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8214" y="5734050"/>
            <a:ext cx="136683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Line 22">
            <a:extLst>
              <a:ext uri="{FF2B5EF4-FFF2-40B4-BE49-F238E27FC236}">
                <a16:creationId xmlns:a16="http://schemas.microsoft.com/office/drawing/2014/main" id="{B3F4359C-E572-E149-9B90-BF44D6E62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1814" y="5084763"/>
            <a:ext cx="1366837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Line 23">
            <a:extLst>
              <a:ext uri="{FF2B5EF4-FFF2-40B4-BE49-F238E27FC236}">
                <a16:creationId xmlns:a16="http://schemas.microsoft.com/office/drawing/2014/main" id="{5F44B211-7647-9A4C-8676-72C3B8ABE5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6" y="4437063"/>
            <a:ext cx="208756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Line 24">
            <a:extLst>
              <a:ext uri="{FF2B5EF4-FFF2-40B4-BE49-F238E27FC236}">
                <a16:creationId xmlns:a16="http://schemas.microsoft.com/office/drawing/2014/main" id="{826D0B1F-F753-5449-BA32-B271877EB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3614" y="3716338"/>
            <a:ext cx="26638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9" name="Line 25">
            <a:extLst>
              <a:ext uri="{FF2B5EF4-FFF2-40B4-BE49-F238E27FC236}">
                <a16:creationId xmlns:a16="http://schemas.microsoft.com/office/drawing/2014/main" id="{84CE3F9A-B655-8348-8EE9-B5EFA8063A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1676" y="3068638"/>
            <a:ext cx="22320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id="{6AE4BE94-62F5-524E-BB2E-DA01818A10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8088" y="2492375"/>
            <a:ext cx="2590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1" name="Line 27">
            <a:extLst>
              <a:ext uri="{FF2B5EF4-FFF2-40B4-BE49-F238E27FC236}">
                <a16:creationId xmlns:a16="http://schemas.microsoft.com/office/drawing/2014/main" id="{2F658054-C984-9C49-AC17-D926D1B43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5" y="1952625"/>
            <a:ext cx="25923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2" name="Line 28">
            <a:extLst>
              <a:ext uri="{FF2B5EF4-FFF2-40B4-BE49-F238E27FC236}">
                <a16:creationId xmlns:a16="http://schemas.microsoft.com/office/drawing/2014/main" id="{8BC25754-4CA4-594B-98E1-D6D89980D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96226" y="1341438"/>
            <a:ext cx="25939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" name="Line 29">
            <a:extLst>
              <a:ext uri="{FF2B5EF4-FFF2-40B4-BE49-F238E27FC236}">
                <a16:creationId xmlns:a16="http://schemas.microsoft.com/office/drawing/2014/main" id="{F884EE8C-DD17-8F49-A0E3-2F4E056A5B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55895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4" name="Line 30">
            <a:extLst>
              <a:ext uri="{FF2B5EF4-FFF2-40B4-BE49-F238E27FC236}">
                <a16:creationId xmlns:a16="http://schemas.microsoft.com/office/drawing/2014/main" id="{8961E8C9-3DD5-1042-BB63-E63CE61881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494188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" name="Line 31">
            <a:extLst>
              <a:ext uri="{FF2B5EF4-FFF2-40B4-BE49-F238E27FC236}">
                <a16:creationId xmlns:a16="http://schemas.microsoft.com/office/drawing/2014/main" id="{33AC5971-9676-A843-968E-89371BB39C4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8" y="4292601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Line 32">
            <a:extLst>
              <a:ext uri="{FF2B5EF4-FFF2-40B4-BE49-F238E27FC236}">
                <a16:creationId xmlns:a16="http://schemas.microsoft.com/office/drawing/2014/main" id="{7A8E8BB3-5200-A443-B7EA-925D46912C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573464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7" name="Line 33">
            <a:extLst>
              <a:ext uri="{FF2B5EF4-FFF2-40B4-BE49-F238E27FC236}">
                <a16:creationId xmlns:a16="http://schemas.microsoft.com/office/drawing/2014/main" id="{F6BD3409-08B2-814C-9CED-20309F85ADF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91175" y="292417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8" name="Line 34">
            <a:extLst>
              <a:ext uri="{FF2B5EF4-FFF2-40B4-BE49-F238E27FC236}">
                <a16:creationId xmlns:a16="http://schemas.microsoft.com/office/drawing/2014/main" id="{33E9C555-1FBD-B640-93D7-22EB54AB8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2349501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" name="Line 35">
            <a:extLst>
              <a:ext uri="{FF2B5EF4-FFF2-40B4-BE49-F238E27FC236}">
                <a16:creationId xmlns:a16="http://schemas.microsoft.com/office/drawing/2014/main" id="{FF76DA43-004D-EA4A-A63C-95E48C17889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73239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Line 36">
            <a:extLst>
              <a:ext uri="{FF2B5EF4-FFF2-40B4-BE49-F238E27FC236}">
                <a16:creationId xmlns:a16="http://schemas.microsoft.com/office/drawing/2014/main" id="{30524414-1D59-6643-A8DA-C0E8F9113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91625" y="119697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1" name="Line 37">
            <a:extLst>
              <a:ext uri="{FF2B5EF4-FFF2-40B4-BE49-F238E27FC236}">
                <a16:creationId xmlns:a16="http://schemas.microsoft.com/office/drawing/2014/main" id="{E27B17C4-DBEE-034D-A55E-900C3A0B0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9513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2" name="Line 38">
            <a:extLst>
              <a:ext uri="{FF2B5EF4-FFF2-40B4-BE49-F238E27FC236}">
                <a16:creationId xmlns:a16="http://schemas.microsoft.com/office/drawing/2014/main" id="{BD286F3B-68AF-3842-8D98-B23F0FA8F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8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3" name="Line 39">
            <a:extLst>
              <a:ext uri="{FF2B5EF4-FFF2-40B4-BE49-F238E27FC236}">
                <a16:creationId xmlns:a16="http://schemas.microsoft.com/office/drawing/2014/main" id="{9719B423-0EBB-3E49-9079-A230189BA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8300" y="5876925"/>
            <a:ext cx="0" cy="287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4" name="Line 40">
            <a:extLst>
              <a:ext uri="{FF2B5EF4-FFF2-40B4-BE49-F238E27FC236}">
                <a16:creationId xmlns:a16="http://schemas.microsoft.com/office/drawing/2014/main" id="{7E47DC6F-0DBE-A94D-9977-C964233616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5" name="Line 41">
            <a:extLst>
              <a:ext uri="{FF2B5EF4-FFF2-40B4-BE49-F238E27FC236}">
                <a16:creationId xmlns:a16="http://schemas.microsoft.com/office/drawing/2014/main" id="{A6835F3B-7C22-7345-AA38-F2827EC6A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6" name="Line 42">
            <a:extLst>
              <a:ext uri="{FF2B5EF4-FFF2-40B4-BE49-F238E27FC236}">
                <a16:creationId xmlns:a16="http://schemas.microsoft.com/office/drawing/2014/main" id="{B3C49B51-43AA-D248-BDD0-5DB058C2D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7" name="Text Box 43">
            <a:extLst>
              <a:ext uri="{FF2B5EF4-FFF2-40B4-BE49-F238E27FC236}">
                <a16:creationId xmlns:a16="http://schemas.microsoft.com/office/drawing/2014/main" id="{A6BBA0B7-CABD-C746-943E-2D45CBD0D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1413" y="5300663"/>
            <a:ext cx="71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7,95</a:t>
            </a:r>
          </a:p>
        </p:txBody>
      </p:sp>
      <p:sp>
        <p:nvSpPr>
          <p:cNvPr id="48" name="Text Box 44">
            <a:extLst>
              <a:ext uri="{FF2B5EF4-FFF2-40B4-BE49-F238E27FC236}">
                <a16:creationId xmlns:a16="http://schemas.microsoft.com/office/drawing/2014/main" id="{7BCEC5EE-FF9C-404A-8B16-C0AA9A850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4" y="5300663"/>
            <a:ext cx="719137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7,45</a:t>
            </a:r>
          </a:p>
        </p:txBody>
      </p:sp>
      <p:sp>
        <p:nvSpPr>
          <p:cNvPr id="49" name="Text Box 45">
            <a:extLst>
              <a:ext uri="{FF2B5EF4-FFF2-40B4-BE49-F238E27FC236}">
                <a16:creationId xmlns:a16="http://schemas.microsoft.com/office/drawing/2014/main" id="{956D87DB-0F3F-C941-A746-8AE8762E9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5300663"/>
            <a:ext cx="71913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6,65</a:t>
            </a:r>
          </a:p>
        </p:txBody>
      </p:sp>
      <p:sp>
        <p:nvSpPr>
          <p:cNvPr id="50" name="Text Box 46">
            <a:extLst>
              <a:ext uri="{FF2B5EF4-FFF2-40B4-BE49-F238E27FC236}">
                <a16:creationId xmlns:a16="http://schemas.microsoft.com/office/drawing/2014/main" id="{D25F634F-E3A8-2543-91CC-465D52D1A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5300663"/>
            <a:ext cx="71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6,35</a:t>
            </a:r>
          </a:p>
        </p:txBody>
      </p:sp>
      <p:sp>
        <p:nvSpPr>
          <p:cNvPr id="51" name="Text Box 47">
            <a:extLst>
              <a:ext uri="{FF2B5EF4-FFF2-40B4-BE49-F238E27FC236}">
                <a16:creationId xmlns:a16="http://schemas.microsoft.com/office/drawing/2014/main" id="{F0B35780-0478-DE49-8344-3D785E07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5300663"/>
            <a:ext cx="71913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5,90</a:t>
            </a:r>
          </a:p>
        </p:txBody>
      </p:sp>
      <p:sp>
        <p:nvSpPr>
          <p:cNvPr id="52" name="Text Box 48">
            <a:extLst>
              <a:ext uri="{FF2B5EF4-FFF2-40B4-BE49-F238E27FC236}">
                <a16:creationId xmlns:a16="http://schemas.microsoft.com/office/drawing/2014/main" id="{480C9AFA-AAC5-5B44-BE13-E10FBF5E2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5300663"/>
            <a:ext cx="719138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5,55</a:t>
            </a:r>
          </a:p>
        </p:txBody>
      </p:sp>
      <p:sp>
        <p:nvSpPr>
          <p:cNvPr id="53" name="Text Box 49">
            <a:extLst>
              <a:ext uri="{FF2B5EF4-FFF2-40B4-BE49-F238E27FC236}">
                <a16:creationId xmlns:a16="http://schemas.microsoft.com/office/drawing/2014/main" id="{508BD26A-6CFA-4F4B-8058-F73FC30C3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237288"/>
            <a:ext cx="7191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b="1">
                <a:solidFill>
                  <a:srgbClr val="0070C0"/>
                </a:solidFill>
                <a:latin typeface="Arial" charset="0"/>
                <a:ea typeface="ＭＳ Ｐゴシック" charset="0"/>
              </a:rPr>
              <a:t>5,20</a:t>
            </a:r>
          </a:p>
        </p:txBody>
      </p:sp>
      <p:sp>
        <p:nvSpPr>
          <p:cNvPr id="54" name="Line 50">
            <a:extLst>
              <a:ext uri="{FF2B5EF4-FFF2-40B4-BE49-F238E27FC236}">
                <a16:creationId xmlns:a16="http://schemas.microsoft.com/office/drawing/2014/main" id="{121AD0E1-944D-1D4C-A2E7-CBF12ECB24B1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7350" y="5876926"/>
            <a:ext cx="0" cy="288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5" name="Line 51">
            <a:extLst>
              <a:ext uri="{FF2B5EF4-FFF2-40B4-BE49-F238E27FC236}">
                <a16:creationId xmlns:a16="http://schemas.microsoft.com/office/drawing/2014/main" id="{E0BDA11A-296B-FC4E-AC1E-E0EE2EBF806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0375" y="6092825"/>
            <a:ext cx="217488" cy="2159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solidFill>
                <a:srgbClr val="0070C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07938C05-D52D-2B40-ACD2-A2AF5D6D02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id="{29D6BD0B-2A65-704D-9063-9518362A7E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3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175" y="27305"/>
            <a:ext cx="12198350" cy="551180"/>
            <a:chOff x="5" y="43"/>
            <a:chExt cx="19210" cy="868"/>
          </a:xfrm>
        </p:grpSpPr>
        <p:pic>
          <p:nvPicPr>
            <p:cNvPr id="2" name="图片 1" descr="Design"/>
            <p:cNvPicPr>
              <a:picLocks noChangeAspect="1"/>
            </p:cNvPicPr>
            <p:nvPr/>
          </p:nvPicPr>
          <p:blipFill>
            <a:blip r:embed="rId2"/>
            <a:srcRect t="92664"/>
            <a:stretch>
              <a:fillRect/>
            </a:stretch>
          </p:blipFill>
          <p:spPr>
            <a:xfrm>
              <a:off x="5" y="847"/>
              <a:ext cx="19210" cy="65"/>
            </a:xfrm>
            <a:prstGeom prst="rect">
              <a:avLst/>
            </a:prstGeom>
          </p:spPr>
        </p:pic>
        <p:pic>
          <p:nvPicPr>
            <p:cNvPr id="4" name="图片 3" descr="华润logo"/>
            <p:cNvPicPr>
              <a:picLocks noChangeAspect="1"/>
            </p:cNvPicPr>
            <p:nvPr/>
          </p:nvPicPr>
          <p:blipFill rotWithShape="1">
            <a:blip r:embed="rId3"/>
            <a:srcRect l="36600"/>
            <a:stretch>
              <a:fillRect/>
            </a:stretch>
          </p:blipFill>
          <p:spPr>
            <a:xfrm>
              <a:off x="16522" y="43"/>
              <a:ext cx="2506" cy="869"/>
            </a:xfrm>
            <a:prstGeom prst="rect">
              <a:avLst/>
            </a:prstGeom>
          </p:spPr>
        </p:pic>
      </p:grpSp>
      <p:sp>
        <p:nvSpPr>
          <p:cNvPr id="6" name="Rectangle 2">
            <a:extLst>
              <a:ext uri="{FF2B5EF4-FFF2-40B4-BE49-F238E27FC236}">
                <a16:creationId xmlns:a16="http://schemas.microsoft.com/office/drawing/2014/main" id="{B1EF3010-6FCD-7E49-8960-6625E3DCDFEC}"/>
              </a:ext>
            </a:extLst>
          </p:cNvPr>
          <p:cNvSpPr txBox="1">
            <a:spLocks noChangeArrowheads="1"/>
          </p:cNvSpPr>
          <p:nvPr/>
        </p:nvSpPr>
        <p:spPr>
          <a:xfrm>
            <a:off x="1546389" y="579120"/>
            <a:ext cx="9764942" cy="8101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fr-FR" sz="4400">
                <a:solidFill>
                  <a:srgbClr val="006699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Uric acid crystalluria </a:t>
            </a:r>
            <a:endParaRPr lang="fr-FR" altLang="fr-FR" sz="4400">
              <a:solidFill>
                <a:srgbClr val="0066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9B3E1CDC-BD58-0D4C-ADCE-C5184472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470" y="4506249"/>
            <a:ext cx="20002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fr-FR" altLang="fr-FR" sz="1800" b="1"/>
              <a:t>      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878E43-B889-DF4F-8BDA-8212ACD19920}"/>
              </a:ext>
            </a:extLst>
          </p:cNvPr>
          <p:cNvSpPr txBox="1"/>
          <p:nvPr/>
        </p:nvSpPr>
        <p:spPr>
          <a:xfrm>
            <a:off x="5407766" y="2593863"/>
            <a:ext cx="5903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Presence ≥ 0,1 crystal /mm</a:t>
            </a:r>
            <a:r>
              <a:rPr lang="en-US" altLang="fr-FR" sz="2000" spc="-50" baseline="3000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3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 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urine pH &lt; 5,3 = urine acidity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If urine pH ≥ 5,3 = </a:t>
            </a:r>
            <a:r>
              <a:rPr lang="en-US" altLang="fr-FR" sz="2000" spc="-50" dirty="0" err="1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Hyperuricuria</a:t>
            </a: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       </a:t>
            </a:r>
          </a:p>
          <a:p>
            <a:pPr lvl="1"/>
            <a:endParaRPr lang="en-US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fr-FR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Aggregates ≥ 100µm 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imbalance between inhibitors and promoters of crystallization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GAG deficiency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Symbol" pitchFamily="2" charset="2"/>
              <a:buChar char="Þ"/>
            </a:pPr>
            <a:r>
              <a:rPr lang="en-US" sz="2000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major risk of recurrence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Symbol" pitchFamily="2" charset="2"/>
              <a:buChar char="Þ"/>
            </a:pPr>
            <a:endParaRPr lang="en-US" altLang="fr-FR" sz="2000" spc="-50" dirty="0">
              <a:solidFill>
                <a:srgbClr val="006699"/>
              </a:solidFill>
              <a:latin typeface="Times New Roman" panose="02020603050405020304" pitchFamily="18" charset="0"/>
              <a:ea typeface="+mj-ea"/>
              <a:cs typeface="Arial" panose="020B0604020202020204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en-US" altLang="fr-FR" sz="2000" b="1" spc="-50" dirty="0">
                <a:solidFill>
                  <a:srgbClr val="006699"/>
                </a:solidFill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  <a:t>pH dependent  (&lt; 6)</a:t>
            </a:r>
          </a:p>
          <a:p>
            <a:pPr lvl="1"/>
            <a:endParaRPr lang="en-US" alt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sz="1800" b="1" dirty="0"/>
          </a:p>
        </p:txBody>
      </p:sp>
      <p:pic>
        <p:nvPicPr>
          <p:cNvPr id="12" name="Image 11" descr="Une image contenant texte, différent&#10;&#10;Description générée automatiquement">
            <a:extLst>
              <a:ext uri="{FF2B5EF4-FFF2-40B4-BE49-F238E27FC236}">
                <a16:creationId xmlns:a16="http://schemas.microsoft.com/office/drawing/2014/main" id="{074A591A-1052-D848-92EA-E6404F09D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05" y="2631216"/>
            <a:ext cx="4079875" cy="2657475"/>
          </a:xfrm>
          <a:prstGeom prst="rect">
            <a:avLst/>
          </a:prstGeom>
          <a:noFill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30E54F7-DCF3-204B-A375-B53AE54A68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9" y="532793"/>
            <a:ext cx="961281" cy="550084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E65173A-B642-9643-AA0F-866434E082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46067" y="584172"/>
            <a:ext cx="1348785" cy="134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724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ZjU2Nzc4M2JkYzllMjkzNDg4ZDczZjIzODhjZDE1YzMifQ=="/>
  <p:tag name="KSO_WPP_MARK_KEY" val="b64fb3de-3e18-4f6f-bee6-7c0c07e7658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628</Words>
  <Application>Microsoft Office PowerPoint</Application>
  <PresentationFormat>Grand écran</PresentationFormat>
  <Paragraphs>184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8" baseType="lpstr">
      <vt:lpstr>微软雅黑</vt:lpstr>
      <vt:lpstr>MS PGothic</vt:lpstr>
      <vt:lpstr>MS PGothic</vt:lpstr>
      <vt:lpstr>宋体</vt:lpstr>
      <vt:lpstr>Arial</vt:lpstr>
      <vt:lpstr>Calibri</vt:lpstr>
      <vt:lpstr>Courier New</vt:lpstr>
      <vt:lpstr>Symbol</vt:lpstr>
      <vt:lpstr>Times New Roman</vt:lpstr>
      <vt:lpstr>Wingdings</vt:lpstr>
      <vt:lpstr>Office 主题</vt:lpstr>
      <vt:lpstr>The interest in urine crystals recognition  from a clinical point of view.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Criteria for interpreting crystalluria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GADISSEUR Romy</cp:lastModifiedBy>
  <cp:revision>122</cp:revision>
  <dcterms:created xsi:type="dcterms:W3CDTF">2022-10-31T08:58:00Z</dcterms:created>
  <dcterms:modified xsi:type="dcterms:W3CDTF">2023-07-17T14:38:28Z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B35B5247454B422F9D59E98097F2E64E</vt:lpwstr>
  </property>
  <property fmtid="{D5CDD505-2E9C-101B-9397-08002B2CF9AE}" pid="3" name="KSOProductBuildVer">
    <vt:lpwstr>2052-11.1.0.13703</vt:lpwstr>
  </property>
</Properties>
</file>