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5" r:id="rId2"/>
    <p:sldId id="342" r:id="rId3"/>
    <p:sldId id="336" r:id="rId4"/>
    <p:sldId id="337" r:id="rId5"/>
    <p:sldId id="353" r:id="rId6"/>
    <p:sldId id="348" r:id="rId7"/>
    <p:sldId id="349" r:id="rId8"/>
    <p:sldId id="350" r:id="rId9"/>
    <p:sldId id="351" r:id="rId10"/>
    <p:sldId id="307" r:id="rId11"/>
    <p:sldId id="311" r:id="rId12"/>
    <p:sldId id="321" r:id="rId13"/>
    <p:sldId id="322" r:id="rId14"/>
    <p:sldId id="323" r:id="rId15"/>
    <p:sldId id="324" r:id="rId16"/>
    <p:sldId id="325" r:id="rId17"/>
    <p:sldId id="326" r:id="rId18"/>
    <p:sldId id="314" r:id="rId19"/>
    <p:sldId id="316" r:id="rId20"/>
    <p:sldId id="317" r:id="rId21"/>
    <p:sldId id="318" r:id="rId22"/>
    <p:sldId id="319" r:id="rId23"/>
    <p:sldId id="320" r:id="rId24"/>
    <p:sldId id="328" r:id="rId25"/>
    <p:sldId id="330" r:id="rId26"/>
    <p:sldId id="331" r:id="rId27"/>
    <p:sldId id="332" r:id="rId28"/>
    <p:sldId id="333" r:id="rId29"/>
    <p:sldId id="334" r:id="rId30"/>
    <p:sldId id="344" r:id="rId31"/>
    <p:sldId id="352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B1737F-2E54-4803-9713-1B62E18EA34B}" v="10" dt="2022-10-26T06:56:51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5252" autoAdjust="0"/>
  </p:normalViewPr>
  <p:slideViewPr>
    <p:cSldViewPr snapToGrid="0">
      <p:cViewPr varScale="1">
        <p:scale>
          <a:sx n="91" d="100"/>
          <a:sy n="91" d="100"/>
        </p:scale>
        <p:origin x="98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5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hishek Rawat" userId="a5ec01bec4fc8fd8" providerId="LiveId" clId="{C8B1737F-2E54-4803-9713-1B62E18EA34B}"/>
    <pc:docChg chg="custSel addSld delSld modSld">
      <pc:chgData name="Abhishek Rawat" userId="a5ec01bec4fc8fd8" providerId="LiveId" clId="{C8B1737F-2E54-4803-9713-1B62E18EA34B}" dt="2022-10-26T06:56:51.167" v="5830"/>
      <pc:docMkLst>
        <pc:docMk/>
      </pc:docMkLst>
      <pc:sldChg chg="addSp modSp mod modNotesTx">
        <pc:chgData name="Abhishek Rawat" userId="a5ec01bec4fc8fd8" providerId="LiveId" clId="{C8B1737F-2E54-4803-9713-1B62E18EA34B}" dt="2022-10-25T11:54:17.943" v="5782" actId="20577"/>
        <pc:sldMkLst>
          <pc:docMk/>
          <pc:sldMk cId="1224641193" sldId="307"/>
        </pc:sldMkLst>
        <pc:spChg chg="add mod">
          <ac:chgData name="Abhishek Rawat" userId="a5ec01bec4fc8fd8" providerId="LiveId" clId="{C8B1737F-2E54-4803-9713-1B62E18EA34B}" dt="2022-10-25T06:25:46.218" v="327" actId="20577"/>
          <ac:spMkLst>
            <pc:docMk/>
            <pc:sldMk cId="1224641193" sldId="307"/>
            <ac:spMk id="6" creationId="{F5774752-D74B-5B4E-B390-E53E39195959}"/>
          </ac:spMkLst>
        </pc:spChg>
      </pc:sldChg>
      <pc:sldChg chg="addSp delSp modSp mod modNotesTx">
        <pc:chgData name="Abhishek Rawat" userId="a5ec01bec4fc8fd8" providerId="LiveId" clId="{C8B1737F-2E54-4803-9713-1B62E18EA34B}" dt="2022-10-25T11:54:37.472" v="5784" actId="20577"/>
        <pc:sldMkLst>
          <pc:docMk/>
          <pc:sldMk cId="1616984032" sldId="311"/>
        </pc:sldMkLst>
        <pc:picChg chg="add mod ord">
          <ac:chgData name="Abhishek Rawat" userId="a5ec01bec4fc8fd8" providerId="LiveId" clId="{C8B1737F-2E54-4803-9713-1B62E18EA34B}" dt="2022-10-25T08:49:37.493" v="367" actId="1035"/>
          <ac:picMkLst>
            <pc:docMk/>
            <pc:sldMk cId="1616984032" sldId="311"/>
            <ac:picMk id="3" creationId="{92AEB475-1DDC-A5B1-A2AA-A6C89B21E80A}"/>
          </ac:picMkLst>
        </pc:picChg>
        <pc:picChg chg="del">
          <ac:chgData name="Abhishek Rawat" userId="a5ec01bec4fc8fd8" providerId="LiveId" clId="{C8B1737F-2E54-4803-9713-1B62E18EA34B}" dt="2022-10-25T08:48:38.405" v="328" actId="478"/>
          <ac:picMkLst>
            <pc:docMk/>
            <pc:sldMk cId="1616984032" sldId="311"/>
            <ac:picMk id="5" creationId="{30839E79-12B4-C086-FFCA-67CC1B93CE24}"/>
          </ac:picMkLst>
        </pc:picChg>
        <pc:picChg chg="add mod ord">
          <ac:chgData name="Abhishek Rawat" userId="a5ec01bec4fc8fd8" providerId="LiveId" clId="{C8B1737F-2E54-4803-9713-1B62E18EA34B}" dt="2022-10-25T08:49:26.382" v="366" actId="1076"/>
          <ac:picMkLst>
            <pc:docMk/>
            <pc:sldMk cId="1616984032" sldId="311"/>
            <ac:picMk id="7" creationId="{A0657937-9F7C-539B-DF79-8C9C3682DEB2}"/>
          </ac:picMkLst>
        </pc:picChg>
        <pc:picChg chg="del">
          <ac:chgData name="Abhishek Rawat" userId="a5ec01bec4fc8fd8" providerId="LiveId" clId="{C8B1737F-2E54-4803-9713-1B62E18EA34B}" dt="2022-10-25T08:48:39.314" v="329" actId="478"/>
          <ac:picMkLst>
            <pc:docMk/>
            <pc:sldMk cId="1616984032" sldId="311"/>
            <ac:picMk id="8" creationId="{A370CE9C-05AD-5F76-2EA2-41961B50AC06}"/>
          </ac:picMkLst>
        </pc:picChg>
      </pc:sldChg>
      <pc:sldChg chg="modNotesTx">
        <pc:chgData name="Abhishek Rawat" userId="a5ec01bec4fc8fd8" providerId="LiveId" clId="{C8B1737F-2E54-4803-9713-1B62E18EA34B}" dt="2022-10-25T10:49:49.898" v="3682" actId="404"/>
        <pc:sldMkLst>
          <pc:docMk/>
          <pc:sldMk cId="2077612531" sldId="314"/>
        </pc:sldMkLst>
      </pc:sldChg>
      <pc:sldChg chg="del">
        <pc:chgData name="Abhishek Rawat" userId="a5ec01bec4fc8fd8" providerId="LiveId" clId="{C8B1737F-2E54-4803-9713-1B62E18EA34B}" dt="2022-10-25T10:25:03.001" v="3410" actId="2696"/>
        <pc:sldMkLst>
          <pc:docMk/>
          <pc:sldMk cId="923602559" sldId="315"/>
        </pc:sldMkLst>
      </pc:sldChg>
      <pc:sldChg chg="modNotesTx">
        <pc:chgData name="Abhishek Rawat" userId="a5ec01bec4fc8fd8" providerId="LiveId" clId="{C8B1737F-2E54-4803-9713-1B62E18EA34B}" dt="2022-10-25T10:50:51.148" v="3814" actId="20577"/>
        <pc:sldMkLst>
          <pc:docMk/>
          <pc:sldMk cId="4075858467" sldId="316"/>
        </pc:sldMkLst>
      </pc:sldChg>
      <pc:sldChg chg="modNotesTx">
        <pc:chgData name="Abhishek Rawat" userId="a5ec01bec4fc8fd8" providerId="LiveId" clId="{C8B1737F-2E54-4803-9713-1B62E18EA34B}" dt="2022-10-25T10:51:00.861" v="3820" actId="20577"/>
        <pc:sldMkLst>
          <pc:docMk/>
          <pc:sldMk cId="4076470166" sldId="317"/>
        </pc:sldMkLst>
      </pc:sldChg>
      <pc:sldChg chg="modNotesTx">
        <pc:chgData name="Abhishek Rawat" userId="a5ec01bec4fc8fd8" providerId="LiveId" clId="{C8B1737F-2E54-4803-9713-1B62E18EA34B}" dt="2022-10-25T10:51:51.208" v="3848" actId="20577"/>
        <pc:sldMkLst>
          <pc:docMk/>
          <pc:sldMk cId="958237467" sldId="318"/>
        </pc:sldMkLst>
      </pc:sldChg>
      <pc:sldChg chg="modNotesTx">
        <pc:chgData name="Abhishek Rawat" userId="a5ec01bec4fc8fd8" providerId="LiveId" clId="{C8B1737F-2E54-4803-9713-1B62E18EA34B}" dt="2022-10-25T11:57:11.640" v="5819" actId="20577"/>
        <pc:sldMkLst>
          <pc:docMk/>
          <pc:sldMk cId="4142862465" sldId="319"/>
        </pc:sldMkLst>
      </pc:sldChg>
      <pc:sldChg chg="addSp modSp modNotesTx">
        <pc:chgData name="Abhishek Rawat" userId="a5ec01bec4fc8fd8" providerId="LiveId" clId="{C8B1737F-2E54-4803-9713-1B62E18EA34B}" dt="2022-10-25T11:57:33.267" v="5821" actId="20577"/>
        <pc:sldMkLst>
          <pc:docMk/>
          <pc:sldMk cId="1631120499" sldId="320"/>
        </pc:sldMkLst>
        <pc:spChg chg="add mod">
          <ac:chgData name="Abhishek Rawat" userId="a5ec01bec4fc8fd8" providerId="LiveId" clId="{C8B1737F-2E54-4803-9713-1B62E18EA34B}" dt="2022-10-25T10:47:11.509" v="3510"/>
          <ac:spMkLst>
            <pc:docMk/>
            <pc:sldMk cId="1631120499" sldId="320"/>
            <ac:spMk id="2" creationId="{DE7E8D2F-255D-2147-7F41-D3966B10BA76}"/>
          </ac:spMkLst>
        </pc:spChg>
        <pc:spChg chg="add mod">
          <ac:chgData name="Abhishek Rawat" userId="a5ec01bec4fc8fd8" providerId="LiveId" clId="{C8B1737F-2E54-4803-9713-1B62E18EA34B}" dt="2022-10-25T10:47:11.509" v="3510"/>
          <ac:spMkLst>
            <pc:docMk/>
            <pc:sldMk cId="1631120499" sldId="320"/>
            <ac:spMk id="5" creationId="{3DB79EF1-8FE0-E5C8-B892-8D86C399FA8C}"/>
          </ac:spMkLst>
        </pc:spChg>
        <pc:spChg chg="add mod">
          <ac:chgData name="Abhishek Rawat" userId="a5ec01bec4fc8fd8" providerId="LiveId" clId="{C8B1737F-2E54-4803-9713-1B62E18EA34B}" dt="2022-10-25T10:47:11.509" v="3510"/>
          <ac:spMkLst>
            <pc:docMk/>
            <pc:sldMk cId="1631120499" sldId="320"/>
            <ac:spMk id="6" creationId="{B7CEABC0-6466-8E1E-56C0-AF7A54C5B40F}"/>
          </ac:spMkLst>
        </pc:spChg>
        <pc:spChg chg="add mod">
          <ac:chgData name="Abhishek Rawat" userId="a5ec01bec4fc8fd8" providerId="LiveId" clId="{C8B1737F-2E54-4803-9713-1B62E18EA34B}" dt="2022-10-25T10:47:11.509" v="3510"/>
          <ac:spMkLst>
            <pc:docMk/>
            <pc:sldMk cId="1631120499" sldId="320"/>
            <ac:spMk id="8" creationId="{874FD234-F03E-F683-3960-46428D79B435}"/>
          </ac:spMkLst>
        </pc:spChg>
      </pc:sldChg>
      <pc:sldChg chg="modNotesTx">
        <pc:chgData name="Abhishek Rawat" userId="a5ec01bec4fc8fd8" providerId="LiveId" clId="{C8B1737F-2E54-4803-9713-1B62E18EA34B}" dt="2022-10-25T10:12:43.495" v="2400" actId="20577"/>
        <pc:sldMkLst>
          <pc:docMk/>
          <pc:sldMk cId="167894045" sldId="321"/>
        </pc:sldMkLst>
      </pc:sldChg>
      <pc:sldChg chg="modNotesTx">
        <pc:chgData name="Abhishek Rawat" userId="a5ec01bec4fc8fd8" providerId="LiveId" clId="{C8B1737F-2E54-4803-9713-1B62E18EA34B}" dt="2022-10-25T11:46:19.290" v="5612" actId="20577"/>
        <pc:sldMkLst>
          <pc:docMk/>
          <pc:sldMk cId="1713748395" sldId="322"/>
        </pc:sldMkLst>
      </pc:sldChg>
      <pc:sldChg chg="modNotesTx">
        <pc:chgData name="Abhishek Rawat" userId="a5ec01bec4fc8fd8" providerId="LiveId" clId="{C8B1737F-2E54-4803-9713-1B62E18EA34B}" dt="2022-10-25T11:47:40.601" v="5737" actId="20577"/>
        <pc:sldMkLst>
          <pc:docMk/>
          <pc:sldMk cId="1560335344" sldId="323"/>
        </pc:sldMkLst>
      </pc:sldChg>
      <pc:sldChg chg="modNotesTx">
        <pc:chgData name="Abhishek Rawat" userId="a5ec01bec4fc8fd8" providerId="LiveId" clId="{C8B1737F-2E54-4803-9713-1B62E18EA34B}" dt="2022-10-25T11:48:02.555" v="5760" actId="20577"/>
        <pc:sldMkLst>
          <pc:docMk/>
          <pc:sldMk cId="2665109791" sldId="324"/>
        </pc:sldMkLst>
      </pc:sldChg>
      <pc:sldChg chg="modNotesTx">
        <pc:chgData name="Abhishek Rawat" userId="a5ec01bec4fc8fd8" providerId="LiveId" clId="{C8B1737F-2E54-4803-9713-1B62E18EA34B}" dt="2022-10-25T11:55:15.180" v="5788" actId="20577"/>
        <pc:sldMkLst>
          <pc:docMk/>
          <pc:sldMk cId="3635392645" sldId="325"/>
        </pc:sldMkLst>
      </pc:sldChg>
      <pc:sldChg chg="modNotesTx">
        <pc:chgData name="Abhishek Rawat" userId="a5ec01bec4fc8fd8" providerId="LiveId" clId="{C8B1737F-2E54-4803-9713-1B62E18EA34B}" dt="2022-10-25T10:23:36.625" v="3255" actId="20577"/>
        <pc:sldMkLst>
          <pc:docMk/>
          <pc:sldMk cId="3334846843" sldId="326"/>
        </pc:sldMkLst>
      </pc:sldChg>
      <pc:sldChg chg="modNotesTx">
        <pc:chgData name="Abhishek Rawat" userId="a5ec01bec4fc8fd8" providerId="LiveId" clId="{C8B1737F-2E54-4803-9713-1B62E18EA34B}" dt="2022-10-25T11:57:42.934" v="5823" actId="20577"/>
        <pc:sldMkLst>
          <pc:docMk/>
          <pc:sldMk cId="3381124733" sldId="328"/>
        </pc:sldMkLst>
      </pc:sldChg>
      <pc:sldChg chg="del">
        <pc:chgData name="Abhishek Rawat" userId="a5ec01bec4fc8fd8" providerId="LiveId" clId="{C8B1737F-2E54-4803-9713-1B62E18EA34B}" dt="2022-10-25T11:20:11.743" v="4746" actId="2696"/>
        <pc:sldMkLst>
          <pc:docMk/>
          <pc:sldMk cId="4172197252" sldId="329"/>
        </pc:sldMkLst>
      </pc:sldChg>
      <pc:sldChg chg="modNotesTx">
        <pc:chgData name="Abhishek Rawat" userId="a5ec01bec4fc8fd8" providerId="LiveId" clId="{C8B1737F-2E54-4803-9713-1B62E18EA34B}" dt="2022-10-25T11:20:34.757" v="4777" actId="20577"/>
        <pc:sldMkLst>
          <pc:docMk/>
          <pc:sldMk cId="4007409064" sldId="330"/>
        </pc:sldMkLst>
      </pc:sldChg>
      <pc:sldChg chg="modNotesTx">
        <pc:chgData name="Abhishek Rawat" userId="a5ec01bec4fc8fd8" providerId="LiveId" clId="{C8B1737F-2E54-4803-9713-1B62E18EA34B}" dt="2022-10-25T11:22:31.669" v="4978" actId="20577"/>
        <pc:sldMkLst>
          <pc:docMk/>
          <pc:sldMk cId="394503040" sldId="331"/>
        </pc:sldMkLst>
      </pc:sldChg>
      <pc:sldChg chg="modNotesTx">
        <pc:chgData name="Abhishek Rawat" userId="a5ec01bec4fc8fd8" providerId="LiveId" clId="{C8B1737F-2E54-4803-9713-1B62E18EA34B}" dt="2022-10-25T11:22:55.244" v="5009" actId="20577"/>
        <pc:sldMkLst>
          <pc:docMk/>
          <pc:sldMk cId="1031431075" sldId="332"/>
        </pc:sldMkLst>
      </pc:sldChg>
      <pc:sldChg chg="modNotesTx">
        <pc:chgData name="Abhishek Rawat" userId="a5ec01bec4fc8fd8" providerId="LiveId" clId="{C8B1737F-2E54-4803-9713-1B62E18EA34B}" dt="2022-10-25T11:23:18.175" v="5047" actId="20577"/>
        <pc:sldMkLst>
          <pc:docMk/>
          <pc:sldMk cId="1337781793" sldId="333"/>
        </pc:sldMkLst>
      </pc:sldChg>
      <pc:sldChg chg="modNotesTx">
        <pc:chgData name="Abhishek Rawat" userId="a5ec01bec4fc8fd8" providerId="LiveId" clId="{C8B1737F-2E54-4803-9713-1B62E18EA34B}" dt="2022-10-25T11:58:02.098" v="5827" actId="20577"/>
        <pc:sldMkLst>
          <pc:docMk/>
          <pc:sldMk cId="3119029646" sldId="334"/>
        </pc:sldMkLst>
      </pc:sldChg>
      <pc:sldChg chg="modSp mod">
        <pc:chgData name="Abhishek Rawat" userId="a5ec01bec4fc8fd8" providerId="LiveId" clId="{C8B1737F-2E54-4803-9713-1B62E18EA34B}" dt="2022-10-25T06:20:59.810" v="201" actId="20577"/>
        <pc:sldMkLst>
          <pc:docMk/>
          <pc:sldMk cId="1834688434" sldId="335"/>
        </pc:sldMkLst>
        <pc:spChg chg="mod">
          <ac:chgData name="Abhishek Rawat" userId="a5ec01bec4fc8fd8" providerId="LiveId" clId="{C8B1737F-2E54-4803-9713-1B62E18EA34B}" dt="2022-10-25T06:20:59.810" v="201" actId="20577"/>
          <ac:spMkLst>
            <pc:docMk/>
            <pc:sldMk cId="1834688434" sldId="335"/>
            <ac:spMk id="7" creationId="{34FF890A-3D77-D74A-81B9-0ED027F6EE37}"/>
          </ac:spMkLst>
        </pc:spChg>
      </pc:sldChg>
      <pc:sldChg chg="modAnim">
        <pc:chgData name="Abhishek Rawat" userId="a5ec01bec4fc8fd8" providerId="LiveId" clId="{C8B1737F-2E54-4803-9713-1B62E18EA34B}" dt="2022-10-26T06:56:34.637" v="5828"/>
        <pc:sldMkLst>
          <pc:docMk/>
          <pc:sldMk cId="3429826248" sldId="336"/>
        </pc:sldMkLst>
      </pc:sldChg>
      <pc:sldChg chg="modAnim">
        <pc:chgData name="Abhishek Rawat" userId="a5ec01bec4fc8fd8" providerId="LiveId" clId="{C8B1737F-2E54-4803-9713-1B62E18EA34B}" dt="2022-10-26T06:56:51.167" v="5830"/>
        <pc:sldMkLst>
          <pc:docMk/>
          <pc:sldMk cId="955806336" sldId="337"/>
        </pc:sldMkLst>
      </pc:sldChg>
      <pc:sldChg chg="del">
        <pc:chgData name="Abhishek Rawat" userId="a5ec01bec4fc8fd8" providerId="LiveId" clId="{C8B1737F-2E54-4803-9713-1B62E18EA34B}" dt="2022-10-25T06:22:16.859" v="202" actId="47"/>
        <pc:sldMkLst>
          <pc:docMk/>
          <pc:sldMk cId="1650319693" sldId="343"/>
        </pc:sldMkLst>
      </pc:sldChg>
      <pc:sldChg chg="modSp mod modNotesTx">
        <pc:chgData name="Abhishek Rawat" userId="a5ec01bec4fc8fd8" providerId="LiveId" clId="{C8B1737F-2E54-4803-9713-1B62E18EA34B}" dt="2022-10-25T11:51:39.854" v="5770" actId="20577"/>
        <pc:sldMkLst>
          <pc:docMk/>
          <pc:sldMk cId="3085259678" sldId="348"/>
        </pc:sldMkLst>
        <pc:spChg chg="mod">
          <ac:chgData name="Abhishek Rawat" userId="a5ec01bec4fc8fd8" providerId="LiveId" clId="{C8B1737F-2E54-4803-9713-1B62E18EA34B}" dt="2022-10-25T06:23:12.254" v="218" actId="20577"/>
          <ac:spMkLst>
            <pc:docMk/>
            <pc:sldMk cId="3085259678" sldId="348"/>
            <ac:spMk id="5" creationId="{22F0E70F-52EB-9BA9-9D9B-27EB8CAC9BE0}"/>
          </ac:spMkLst>
        </pc:spChg>
      </pc:sldChg>
      <pc:sldChg chg="modNotesTx">
        <pc:chgData name="Abhishek Rawat" userId="a5ec01bec4fc8fd8" providerId="LiveId" clId="{C8B1737F-2E54-4803-9713-1B62E18EA34B}" dt="2022-10-25T10:02:11.894" v="1076" actId="20577"/>
        <pc:sldMkLst>
          <pc:docMk/>
          <pc:sldMk cId="417490420" sldId="349"/>
        </pc:sldMkLst>
      </pc:sldChg>
      <pc:sldChg chg="modNotesTx">
        <pc:chgData name="Abhishek Rawat" userId="a5ec01bec4fc8fd8" providerId="LiveId" clId="{C8B1737F-2E54-4803-9713-1B62E18EA34B}" dt="2022-10-25T11:52:35.033" v="5776" actId="20577"/>
        <pc:sldMkLst>
          <pc:docMk/>
          <pc:sldMk cId="2285373990" sldId="350"/>
        </pc:sldMkLst>
      </pc:sldChg>
      <pc:sldChg chg="modNotesTx">
        <pc:chgData name="Abhishek Rawat" userId="a5ec01bec4fc8fd8" providerId="LiveId" clId="{C8B1737F-2E54-4803-9713-1B62E18EA34B}" dt="2022-10-25T11:54:04.351" v="5778" actId="20577"/>
        <pc:sldMkLst>
          <pc:docMk/>
          <pc:sldMk cId="1424212806" sldId="351"/>
        </pc:sldMkLst>
      </pc:sldChg>
      <pc:sldChg chg="modSp add mod modNotesTx">
        <pc:chgData name="Abhishek Rawat" userId="a5ec01bec4fc8fd8" providerId="LiveId" clId="{C8B1737F-2E54-4803-9713-1B62E18EA34B}" dt="2022-10-25T11:51:32.122" v="5768" actId="20577"/>
        <pc:sldMkLst>
          <pc:docMk/>
          <pc:sldMk cId="285842832" sldId="353"/>
        </pc:sldMkLst>
        <pc:spChg chg="mod">
          <ac:chgData name="Abhishek Rawat" userId="a5ec01bec4fc8fd8" providerId="LiveId" clId="{C8B1737F-2E54-4803-9713-1B62E18EA34B}" dt="2022-10-25T06:22:33.596" v="205" actId="207"/>
          <ac:spMkLst>
            <pc:docMk/>
            <pc:sldMk cId="285842832" sldId="353"/>
            <ac:spMk id="7" creationId="{34FF890A-3D77-D74A-81B9-0ED027F6EE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56E1C-BADE-634A-9209-6FE157B46030}" type="datetimeFigureOut">
              <a:rPr lang="fr-FR" smtClean="0"/>
              <a:t>26/10/2022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866B-1D3D-8B46-BC43-950A562BC4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642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A1155-9D8A-1E43-BC84-4CC859CD3413}" type="datetimeFigureOut">
              <a:rPr lang="fr-FR" smtClean="0"/>
              <a:t>26/10/2022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13DF3-7C3D-8B41-AF04-65157076B1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149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367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exercise the results were expected at 6 different locations as shown in this slide. </a:t>
            </a:r>
          </a:p>
          <a:p>
            <a:endParaRPr lang="en-US" dirty="0"/>
          </a:p>
          <a:p>
            <a:r>
              <a:rPr lang="en-US" dirty="0"/>
              <a:t>Point 1 was located at the face of wall while the point 6 is located at the 25 time diameter . </a:t>
            </a:r>
          </a:p>
          <a:p>
            <a:endParaRPr lang="en-US" dirty="0"/>
          </a:p>
          <a:p>
            <a:r>
              <a:rPr lang="en-US" dirty="0"/>
              <a:t>Additionally we plotted the temperature porewater pressure and stress isochrones along the depth.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178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we compared the evolution of </a:t>
            </a:r>
            <a:r>
              <a:rPr lang="en-US" dirty="0" err="1"/>
              <a:t>Biots</a:t>
            </a:r>
            <a:r>
              <a:rPr lang="en-US" dirty="0"/>
              <a:t> effective stress in Y direction with the other teams which agrees well. </a:t>
            </a:r>
          </a:p>
          <a:p>
            <a:endParaRPr lang="en-US" dirty="0"/>
          </a:p>
          <a:p>
            <a:r>
              <a:rPr lang="en-US" dirty="0"/>
              <a:t>The stress in case 2 reaches almost to zero during the heating phase.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593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 good agreement with the other teams, we also plotted the temperature isochrones along the depth at 25D location. So here is the initial distribution.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693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at 2 years and 12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397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it is at 50 years, so we can observe the heat dissipation in both X and Y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240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for T = 100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475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with the elapsed time temperature increases both in the host rock and other geological mediums. </a:t>
            </a:r>
          </a:p>
          <a:p>
            <a:endParaRPr lang="en-US" dirty="0"/>
          </a:p>
          <a:p>
            <a:r>
              <a:rPr lang="en-US" dirty="0"/>
              <a:t>In case 1, the maximum temperature at 25D was observed close to 500 years. </a:t>
            </a:r>
          </a:p>
          <a:p>
            <a:endParaRPr lang="en-US" dirty="0"/>
          </a:p>
          <a:p>
            <a:r>
              <a:rPr lang="en-US" dirty="0"/>
              <a:t>While in case 2, the maximum temperature was observed close to 100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765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Later the heat dissipated into the far-field as a result the temperature decreases slightly in the host rock under the imposed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686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Like the temperature, we also plotted the pore water pressure isochrones. So here is the initial values.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399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for time 2 and 12 years.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258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690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for 50 years,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55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for 100 years, So here we can see that the pore water pressure rises in the host rock mainly due to temperature.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331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for 500 years, </a:t>
            </a:r>
          </a:p>
          <a:p>
            <a:r>
              <a:rPr lang="en-US" dirty="0"/>
              <a:t>during the period between 100-to-500 years, the pore water pressure dissipated towards the top and bottom of the host rock. </a:t>
            </a:r>
          </a:p>
          <a:p>
            <a:endParaRPr lang="en-US" dirty="0"/>
          </a:p>
          <a:p>
            <a:r>
              <a:rPr lang="en-US" dirty="0"/>
              <a:t>In figure a and b we can observe the effect of intrinsic permeability in the Oxfordian and Dogger. </a:t>
            </a:r>
          </a:p>
          <a:p>
            <a:endParaRPr lang="en-US" dirty="0"/>
          </a:p>
          <a:p>
            <a:r>
              <a:rPr lang="en-US" dirty="0"/>
              <a:t>Due to the difference in the permeabilities the dissipation of pore water pressure in more towards the Oxfordian clay as compared to the Dogger.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618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for 1000 years. </a:t>
            </a:r>
          </a:p>
          <a:p>
            <a:endParaRPr lang="en-US" dirty="0"/>
          </a:p>
          <a:p>
            <a:r>
              <a:rPr lang="en-US" dirty="0"/>
              <a:t>The pore water pressure decreases in the host rock due to the dissipation towards the Oxfordian clay.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088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further analysis of simulation results, the </a:t>
            </a:r>
            <a:r>
              <a:rPr lang="en-US" dirty="0" err="1"/>
              <a:t>Biots</a:t>
            </a:r>
            <a:r>
              <a:rPr lang="en-US" dirty="0"/>
              <a:t> effective stress isochrones were plotted. </a:t>
            </a:r>
          </a:p>
          <a:p>
            <a:endParaRPr lang="en-US" dirty="0"/>
          </a:p>
          <a:p>
            <a:r>
              <a:rPr lang="en-US" dirty="0"/>
              <a:t>So it is the initial stress distribution along the depth.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289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for time 2 and 12 years.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21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for 50 years. So, we can see that in case 2, the vertical effective stresses decreases to zero, which is mainly due to the temperature-induced </a:t>
            </a:r>
            <a:r>
              <a:rPr lang="en-US" dirty="0" err="1"/>
              <a:t>pwp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17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for t  = 100years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393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for 500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224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for 1000 </a:t>
            </a:r>
            <a:r>
              <a:rPr lang="en-US"/>
              <a:t>years.</a:t>
            </a:r>
          </a:p>
          <a:p>
            <a:r>
              <a:rPr lang="en-US"/>
              <a:t> </a:t>
            </a:r>
            <a:endParaRPr lang="en-US" dirty="0"/>
          </a:p>
          <a:p>
            <a:r>
              <a:rPr lang="en-US" dirty="0"/>
              <a:t>In both the cases we can see that the temperature-induced pore water pressure govern the stress distribution in the host rock particularly in the initial phase of heating. </a:t>
            </a:r>
          </a:p>
          <a:p>
            <a:endParaRPr lang="en-US" dirty="0"/>
          </a:p>
          <a:p>
            <a:r>
              <a:rPr lang="en-US" dirty="0"/>
              <a:t>Later the pore water pressure dissipates mainly in the Oxfordian zone as a result we can observe more reduction in the stresses in Oxfordian as compared to the Dogger.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44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55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062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dirty="0"/>
              <a:t>In far-</a:t>
            </a:r>
            <a:r>
              <a:rPr lang="fr-FR" sz="1600" dirty="0" err="1"/>
              <a:t>field</a:t>
            </a:r>
            <a:r>
              <a:rPr lang="fr-FR" sz="1600" dirty="0"/>
              <a:t> modeling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considered</a:t>
            </a:r>
            <a:r>
              <a:rPr lang="fr-FR" sz="1600" dirty="0"/>
              <a:t> a 2D plane </a:t>
            </a:r>
            <a:r>
              <a:rPr lang="fr-FR" sz="1600" dirty="0" err="1"/>
              <a:t>strain</a:t>
            </a:r>
            <a:r>
              <a:rPr lang="fr-FR" sz="1600" dirty="0"/>
              <a:t> </a:t>
            </a:r>
            <a:r>
              <a:rPr lang="fr-FR" sz="1600" dirty="0" err="1"/>
              <a:t>half</a:t>
            </a:r>
            <a:r>
              <a:rPr lang="fr-FR" sz="1600" dirty="0"/>
              <a:t> </a:t>
            </a:r>
            <a:r>
              <a:rPr lang="fr-FR" sz="1600" dirty="0" err="1"/>
              <a:t>width</a:t>
            </a:r>
            <a:r>
              <a:rPr lang="fr-FR" sz="1600" dirty="0"/>
              <a:t> model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anisotropic</a:t>
            </a:r>
            <a:r>
              <a:rPr lang="fr-FR" sz="1600" dirty="0"/>
              <a:t> </a:t>
            </a:r>
            <a:r>
              <a:rPr lang="fr-FR" sz="1600" dirty="0" err="1"/>
              <a:t>elasticity</a:t>
            </a:r>
            <a:r>
              <a:rPr lang="fr-FR" sz="1600" dirty="0"/>
              <a:t> and </a:t>
            </a:r>
            <a:r>
              <a:rPr lang="fr-FR" sz="1600" dirty="0" err="1"/>
              <a:t>isotropic</a:t>
            </a:r>
            <a:r>
              <a:rPr lang="fr-FR" sz="1600" dirty="0"/>
              <a:t> </a:t>
            </a:r>
            <a:r>
              <a:rPr lang="fr-FR" sz="1600" dirty="0" err="1"/>
              <a:t>plasticity</a:t>
            </a:r>
            <a:r>
              <a:rPr lang="fr-FR" sz="1600" dirty="0"/>
              <a:t> for the host rock. </a:t>
            </a:r>
          </a:p>
          <a:p>
            <a:endParaRPr lang="fr-FR" sz="1600" dirty="0"/>
          </a:p>
          <a:p>
            <a:r>
              <a:rPr lang="fr-FR" sz="1600" dirty="0"/>
              <a:t>The </a:t>
            </a:r>
            <a:r>
              <a:rPr lang="fr-FR" sz="1600" dirty="0" err="1"/>
              <a:t>results</a:t>
            </a:r>
            <a:r>
              <a:rPr lang="fr-FR" sz="1600" dirty="0"/>
              <a:t>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obtained</a:t>
            </a:r>
            <a:r>
              <a:rPr lang="fr-FR" sz="1600" dirty="0"/>
              <a:t> in </a:t>
            </a:r>
            <a:r>
              <a:rPr lang="fr-FR" sz="1600" dirty="0" err="1"/>
              <a:t>terms</a:t>
            </a:r>
            <a:r>
              <a:rPr lang="fr-FR" sz="1600" dirty="0"/>
              <a:t> of pore water pressure, </a:t>
            </a:r>
            <a:r>
              <a:rPr lang="fr-FR" sz="1600" dirty="0" err="1"/>
              <a:t>temperature</a:t>
            </a:r>
            <a:r>
              <a:rPr lang="fr-FR" sz="1600" dirty="0"/>
              <a:t> and stress evolution. </a:t>
            </a:r>
            <a:r>
              <a:rPr lang="fr-FR" sz="1600" dirty="0" err="1"/>
              <a:t>Also</a:t>
            </a:r>
            <a:r>
              <a:rPr lang="fr-FR" sz="1600" dirty="0"/>
              <a:t>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plotted</a:t>
            </a:r>
            <a:r>
              <a:rPr lang="fr-FR" sz="1600" dirty="0"/>
              <a:t> the </a:t>
            </a:r>
            <a:r>
              <a:rPr lang="fr-FR" sz="1600" dirty="0" err="1"/>
              <a:t>isochornes</a:t>
            </a:r>
            <a:r>
              <a:rPr lang="fr-FR" sz="1600" dirty="0"/>
              <a:t>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depth</a:t>
            </a:r>
            <a:r>
              <a:rPr lang="fr-FR" sz="1600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730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exercise, the cross-sectional profile of 1000m was given to us with the material properties. </a:t>
            </a:r>
          </a:p>
          <a:p>
            <a:endParaRPr lang="en-US" dirty="0"/>
          </a:p>
          <a:p>
            <a:r>
              <a:rPr lang="en-US" dirty="0"/>
              <a:t>The initial values were given to us in terms of temperature, pore water pressure and stresses.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73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upon the geometrical features, we created the finite element mesh as shown in this slide with a total of four thousand five hundred seventy-five elements.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727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simulation was run for 1000 years with three different stages. </a:t>
            </a:r>
          </a:p>
          <a:p>
            <a:endParaRPr lang="en-US" dirty="0"/>
          </a:p>
          <a:p>
            <a:r>
              <a:rPr lang="en-US" dirty="0"/>
              <a:t>In excavation stage we reduce the total stress to zero at the face of wall. </a:t>
            </a:r>
          </a:p>
          <a:p>
            <a:endParaRPr lang="en-US" dirty="0"/>
          </a:p>
          <a:p>
            <a:r>
              <a:rPr lang="en-US" dirty="0"/>
              <a:t>In waiting phase, the stress value was increased linear to 3MPa in two years. </a:t>
            </a:r>
          </a:p>
          <a:p>
            <a:endParaRPr lang="en-US" dirty="0"/>
          </a:p>
          <a:p>
            <a:r>
              <a:rPr lang="en-US" dirty="0"/>
              <a:t>In the heating phase we imposed the heat flow as per the prescribed two different cases as shown in Fig. b and 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32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I want to mention the material properties particularly for host rock with anisotropic values. </a:t>
            </a:r>
          </a:p>
          <a:p>
            <a:endParaRPr lang="en-US" dirty="0"/>
          </a:p>
          <a:p>
            <a:r>
              <a:rPr lang="en-US" dirty="0"/>
              <a:t>Also, the temperature dependency of water viscosity and thermal expansion coefficient was considered in the simulation.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13DF3-7C3D-8B41-AF04-65157076B12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64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3DE10-E9CC-497B-90D5-ECF5EC041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7A9FC0-8EF7-467D-A0FC-0014BC8A2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F71940-8DF1-427C-946B-51C10E1F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65DE-E8C0-E34C-AAA4-8CE2B4FE1E3A}" type="datetime1">
              <a:rPr lang="fr-FR" smtClean="0"/>
              <a:t>26/10/2022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AE46EF-76C0-42F7-B62B-35E2814CB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9BC5FA-99E7-4207-9791-E81B0FA2D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10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C33FB-7D43-4BBF-A382-28DC9C07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3884B52-8280-4779-85C7-D878735E9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5D189C-DAE3-481B-A61C-3A635EEB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DA72-1163-DC43-9F9E-6038E60298DB}" type="datetime1">
              <a:rPr lang="fr-FR" smtClean="0"/>
              <a:t>26/10/2022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D3545E-5239-4B8A-97F9-C1A8CAB6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B85DFF-1EA6-4C04-9293-D370B7A5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99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D7C8657-1376-41BB-9AD2-D49D2EA5B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2FB8CEB-82AC-4C88-9AD7-B1CF00B9F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AA0DF8-DD5D-46F6-82E0-E020A129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DA25-1AAD-524B-96A5-FCEE3332D0DE}" type="datetime1">
              <a:rPr lang="fr-FR" smtClean="0"/>
              <a:t>26/10/2022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96424C-5C99-4D40-8E8F-35BFF158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1578DF-B0CD-4CD3-BB47-AA4AD601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01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AF717-EF79-4F53-ACB4-8EDA4EC9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894E70-4E83-4929-8D67-54BDC44D7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C3E360-886A-442B-8B8E-13F5CF75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7E7C-B3C3-1346-A61A-5D0A07BD7727}" type="datetime1">
              <a:rPr lang="fr-FR" smtClean="0"/>
              <a:t>26/10/2022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12E7E6-4D59-466B-BB40-078B0B2E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0A2BD7-8654-4147-AEA6-7B266F3B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E70BC3B8-4B82-4B7F-91B0-0D126D161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35" y="277562"/>
            <a:ext cx="1160929" cy="656088"/>
          </a:xfrm>
          <a:prstGeom prst="rect">
            <a:avLst/>
          </a:prstGeom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82FF098A-5873-487E-9142-90E96D3DEF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56350"/>
            <a:ext cx="600710" cy="39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F2A6123-922F-4CA6-9641-930F95402415}"/>
              </a:ext>
            </a:extLst>
          </p:cNvPr>
          <p:cNvSpPr/>
          <p:nvPr userDrawn="1"/>
        </p:nvSpPr>
        <p:spPr>
          <a:xfrm>
            <a:off x="1438910" y="633907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sz="1100" i="1" dirty="0">
                <a:solidFill>
                  <a:srgbClr val="0033CC"/>
                </a:solidFill>
              </a:rPr>
              <a:t>The project leading to this application has received funding from the European Union’s Horizon 2020 research and innovation programme under grant agreement No 847593.</a:t>
            </a:r>
          </a:p>
        </p:txBody>
      </p:sp>
    </p:spTree>
    <p:extLst>
      <p:ext uri="{BB962C8B-B14F-4D97-AF65-F5344CB8AC3E}">
        <p14:creationId xmlns:p14="http://schemas.microsoft.com/office/powerpoint/2010/main" val="275845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36609-F3BB-41AF-9AED-47A3C036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91261DF-FAFE-4CE5-AC81-3B18A80EC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11ADB5-9E9D-43DA-BF0E-D54BAF09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F641D-EEEB-7D40-A473-FED2345CCB0E}" type="datetime1">
              <a:rPr lang="fr-FR" smtClean="0"/>
              <a:t>26/10/2022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FC592C-4ADE-4049-BB81-704D47D5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0B256A-9556-49CA-984F-8A5F963C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80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FD688-3DED-4534-8FC0-823010B6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57705E-4BE0-4149-97C1-224C1DFD2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0B57723-47C8-4F9E-800A-4B7146F1C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ECC61B-3892-45BA-9FF6-74965DAC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FF76-3E12-9146-AF59-28A3568D1BAC}" type="datetime1">
              <a:rPr lang="fr-FR" smtClean="0"/>
              <a:t>26/10/2022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D57375-90FE-4616-B43E-3CFB4FC6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4A9E47-9098-4A93-B544-B20B2EC4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38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87A8D-2BD1-4531-B8A1-981183C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C156951-C397-4CE8-BEAC-A7315E8D6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F809D26-0857-4042-8F02-3B442208B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CF06563-0548-44E0-AC19-4777396E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949A001-C274-44D8-B344-BCCF1727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B7F31C2-F788-4C5F-87E8-F80A1476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D7B1-5903-1B4A-8DBB-A5A36278A9EC}" type="datetime1">
              <a:rPr lang="fr-FR" smtClean="0"/>
              <a:t>26/10/2022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346F7AC-A063-48AB-AA8C-39D58BEE4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160FC7-6C99-4810-BD8A-8FB74FFE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34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10A44-F800-414F-898A-0C59C19C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B9E7411-8E80-42AE-A9A7-0B15D61B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4385-61BE-2C46-AD80-2609214DD83D}" type="datetime1">
              <a:rPr lang="fr-FR" smtClean="0"/>
              <a:t>26/10/2022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B84872-E784-48F6-9DEE-F4010165D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FB77D0-E28D-447A-AB68-68AA9C5F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66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C5CC79-9D75-4A31-8ABC-D598F438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4BDD-FB89-FF4D-BA47-8C8730BFB652}" type="datetime1">
              <a:rPr lang="fr-FR" smtClean="0"/>
              <a:t>26/10/2022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DDB16A-A70C-4A40-AA2D-42D74760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2B326B-A20F-48A6-AE3B-E841673B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51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DA20A-CF64-4323-8F72-58F673C8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7A026F-EC0C-4622-95B9-43C7B6135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E8D8039-9998-4EEC-8410-D32A99571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6D2A7E-0B5A-4830-A349-9747E4DC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0CE0-F24A-6043-8F8F-9B676059E903}" type="datetime1">
              <a:rPr lang="fr-FR" smtClean="0"/>
              <a:t>26/10/2022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D77862-5600-4141-8994-F2E77BB6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C89098-9A27-4E97-9120-215BAF98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78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7A667-CB43-47B6-97F7-D863A027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33F0151-534C-4719-BD8F-5FDD9825A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4056185-3F08-46C4-85E3-B0EE93E47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C30100-9962-4CB3-A86A-C0AEB0C2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E509-8791-5547-8599-391F441C2914}" type="datetime1">
              <a:rPr lang="fr-FR" smtClean="0"/>
              <a:t>26/10/2022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157FAE-CFA3-45B2-BB97-20E9E537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27BFC0-46CC-4042-920D-943C84AD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9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F6C4B5-0272-4791-A8A0-404E7046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F77FEF0-7D9B-4AB2-BDA3-198A69FB4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6CDAE7-956F-4C13-B7A2-09F5B7E1E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76CB4-A34E-1E41-B8C0-2A5B6B2FA870}" type="datetime1">
              <a:rPr lang="fr-FR" smtClean="0"/>
              <a:t>26/10/2022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67A7C3-A97B-451E-B9DC-2F545FAC2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73BD91-6C20-4FE8-96C8-7A861C51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5B4CE-B590-4B8B-BFD1-78B60F80E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74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26" Type="http://schemas.openxmlformats.org/officeDocument/2006/relationships/image" Target="../media/image26.emf"/><Relationship Id="rId3" Type="http://schemas.openxmlformats.org/officeDocument/2006/relationships/image" Target="../media/image3.emf"/><Relationship Id="rId21" Type="http://schemas.openxmlformats.org/officeDocument/2006/relationships/image" Target="../media/image21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5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24" Type="http://schemas.openxmlformats.org/officeDocument/2006/relationships/image" Target="../media/image24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23" Type="http://schemas.openxmlformats.org/officeDocument/2006/relationships/image" Target="../media/image23.emf"/><Relationship Id="rId28" Type="http://schemas.openxmlformats.org/officeDocument/2006/relationships/image" Target="../media/image28.png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Relationship Id="rId22" Type="http://schemas.openxmlformats.org/officeDocument/2006/relationships/image" Target="../media/image22.emf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F90311-DF93-4921-8C23-1522E98F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T 2.3 THM modelling…  [</a:t>
            </a:r>
            <a:r>
              <a:rPr lang="en-GB" sz="4000" dirty="0" err="1"/>
              <a:t>ULiege</a:t>
            </a:r>
            <a:r>
              <a:rPr lang="en-GB" sz="4000" dirty="0"/>
              <a:t>]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425452" y="6492875"/>
            <a:ext cx="766548" cy="365125"/>
          </a:xfrm>
        </p:spPr>
        <p:txBody>
          <a:bodyPr/>
          <a:lstStyle/>
          <a:p>
            <a:pPr algn="ctr"/>
            <a:fld id="{7265B4CE-B590-4B8B-BFD1-78B60F80E0C7}" type="slidenum">
              <a:rPr lang="cs-CZ" sz="1400" b="1" smtClean="0"/>
              <a:pPr algn="ctr"/>
              <a:t>1</a:t>
            </a:fld>
            <a:endParaRPr lang="cs-CZ" sz="1400" b="1" dirty="0"/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34FF890A-3D77-D74A-81B9-0ED027F6E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9459"/>
            <a:ext cx="12028534" cy="5207690"/>
          </a:xfrm>
        </p:spPr>
        <p:txBody>
          <a:bodyPr>
            <a:normAutofit fontScale="92500" lnSpcReduction="10000"/>
          </a:bodyPr>
          <a:lstStyle/>
          <a:p>
            <a:r>
              <a:rPr lang="en-GB" sz="2400" b="1" dirty="0"/>
              <a:t>Work done until now:</a:t>
            </a:r>
          </a:p>
          <a:p>
            <a:pPr marL="0" indent="0">
              <a:buNone/>
            </a:pPr>
            <a:r>
              <a:rPr lang="en-US" sz="2000" b="1" dirty="0"/>
              <a:t>2.3.1	2D Generic Models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/>
              <a:t>2.3.1.1	Near field / short term:</a:t>
            </a:r>
          </a:p>
          <a:p>
            <a:pPr marL="0" indent="0">
              <a:buNone/>
            </a:pPr>
            <a:r>
              <a:rPr lang="en-US" sz="2000" dirty="0"/>
              <a:t>		a) Isotropic/anisotropic elasticity and isotropic plasticity for Boom clay and </a:t>
            </a:r>
            <a:r>
              <a:rPr lang="en-US" sz="2000" dirty="0" err="1"/>
              <a:t>COx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	b) Anisotropic plasticity with 2</a:t>
            </a:r>
            <a:r>
              <a:rPr lang="en-US" sz="2000" baseline="30000" dirty="0"/>
              <a:t>nd</a:t>
            </a:r>
            <a:r>
              <a:rPr lang="en-US" sz="2000" dirty="0"/>
              <a:t> gradient model for </a:t>
            </a:r>
            <a:r>
              <a:rPr lang="en-US" sz="2000" dirty="0" err="1"/>
              <a:t>COx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2.3.1.2	Far field / long term:</a:t>
            </a:r>
          </a:p>
          <a:p>
            <a:pPr marL="2058988" indent="-230188">
              <a:buAutoNum type="alphaLcParenR"/>
            </a:pPr>
            <a:r>
              <a:rPr lang="en-US" sz="2000" dirty="0"/>
              <a:t>2D plane strain (half-width) model (width = 25m; height = 1000m)		</a:t>
            </a:r>
          </a:p>
          <a:p>
            <a:pPr marL="2058988" indent="-230188">
              <a:buAutoNum type="alphaLcParenR"/>
            </a:pPr>
            <a:r>
              <a:rPr lang="en-US" sz="2000" dirty="0"/>
              <a:t>Outcome: Evolution of PWP, Temperature, and Stresses at the prescribed locations, along with the isochrones along the depth </a:t>
            </a:r>
            <a:endParaRPr lang="en-GB" sz="2000" b="1" dirty="0"/>
          </a:p>
          <a:p>
            <a:r>
              <a:rPr lang="en-GB" sz="2400" b="1" dirty="0"/>
              <a:t>Work plan for next 12 months:</a:t>
            </a:r>
          </a:p>
          <a:p>
            <a:pPr marL="0" indent="0">
              <a:buNone/>
            </a:pPr>
            <a:r>
              <a:rPr lang="en-GB" sz="2000" i="1" dirty="0"/>
              <a:t>2.3.2	Implement the thermal-mechanical law to model the tensile response from heating.</a:t>
            </a:r>
          </a:p>
          <a:p>
            <a:pPr marL="0" indent="0">
              <a:buNone/>
            </a:pPr>
            <a:r>
              <a:rPr lang="en-US" sz="2000" i="1" dirty="0"/>
              <a:t>2.3.3	Model the in-situ heater test: PRACLAY and ALC1605.</a:t>
            </a:r>
            <a:endParaRPr lang="en-GB" sz="2000" i="1" dirty="0"/>
          </a:p>
          <a:p>
            <a:r>
              <a:rPr lang="en-GB" sz="2400" b="1" dirty="0"/>
              <a:t>Collaborations with other WP : EURAD-Gas</a:t>
            </a:r>
          </a:p>
          <a:p>
            <a:r>
              <a:rPr lang="en-GB" sz="2400" b="1" dirty="0"/>
              <a:t>Publications:</a:t>
            </a:r>
          </a:p>
          <a:p>
            <a:endParaRPr lang="en-GB" b="1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3468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DAE1-36AF-76D5-E405-07E89624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10</a:t>
            </a:fld>
            <a:endParaRPr lang="cs-CZ"/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86040FF-A703-66E5-6C41-51193F8B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2AAF0-B9A8-DD69-63F5-65051F974AC3}"/>
              </a:ext>
            </a:extLst>
          </p:cNvPr>
          <p:cNvSpPr txBox="1"/>
          <p:nvPr/>
        </p:nvSpPr>
        <p:spPr>
          <a:xfrm>
            <a:off x="381740" y="1420427"/>
            <a:ext cx="103424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Expected output: </a:t>
            </a:r>
            <a:r>
              <a:rPr lang="en-US" sz="2000" dirty="0"/>
              <a:t>Stress, strain, temperature, and PWP evolution at the following 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At the borehole wall (0.5D)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 1D (1m from the face)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 2D (2m from the face)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 5D (5m from the face)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 10D (10 m from the face)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7030A0"/>
                </a:solidFill>
              </a:rPr>
              <a:t>At 25D (25 m, Far-boundary)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E9581-7266-D632-DA95-BA59A84B5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9" t="11455" r="53237" b="22281"/>
          <a:stretch/>
        </p:blipFill>
        <p:spPr>
          <a:xfrm>
            <a:off x="9771577" y="1739537"/>
            <a:ext cx="2055882" cy="33789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0C17F1-B297-5726-3F7B-828244475C76}"/>
              </a:ext>
            </a:extLst>
          </p:cNvPr>
          <p:cNvGrpSpPr/>
          <p:nvPr/>
        </p:nvGrpSpPr>
        <p:grpSpPr>
          <a:xfrm>
            <a:off x="3661180" y="1986701"/>
            <a:ext cx="3241725" cy="4369649"/>
            <a:chOff x="8147571" y="2055321"/>
            <a:chExt cx="3241725" cy="43696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581C7A-B3ED-B758-85F8-E132A59E8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054" t="11455" r="-508" b="22281"/>
            <a:stretch/>
          </p:blipFill>
          <p:spPr>
            <a:xfrm>
              <a:off x="8752377" y="2055321"/>
              <a:ext cx="2636919" cy="33789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F033CF-A30D-2E65-A0BB-F52B6F6F7D3B}"/>
                </a:ext>
              </a:extLst>
            </p:cNvPr>
            <p:cNvSpPr/>
            <p:nvPr/>
          </p:nvSpPr>
          <p:spPr>
            <a:xfrm>
              <a:off x="8147571" y="5611403"/>
              <a:ext cx="965052" cy="5057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A55CF4-B3BF-580F-103F-79092DD688F3}"/>
                </a:ext>
              </a:extLst>
            </p:cNvPr>
            <p:cNvSpPr txBox="1"/>
            <p:nvPr/>
          </p:nvSpPr>
          <p:spPr>
            <a:xfrm>
              <a:off x="8253645" y="6117193"/>
              <a:ext cx="1185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0.15R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3D9474-273E-78DC-7025-44ED8024A1C7}"/>
                </a:ext>
              </a:extLst>
            </p:cNvPr>
            <p:cNvSpPr txBox="1"/>
            <p:nvPr/>
          </p:nvSpPr>
          <p:spPr>
            <a:xfrm>
              <a:off x="9074646" y="5711790"/>
              <a:ext cx="1185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0.075R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CBEE864-86C7-A693-8CA6-CA3DCFFE5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9" t="11455" r="27959" b="22281"/>
          <a:stretch/>
        </p:blipFill>
        <p:spPr>
          <a:xfrm>
            <a:off x="7180633" y="1835690"/>
            <a:ext cx="2351316" cy="337892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3F3CECD-CDE0-9636-84D3-238FFCA7E165}"/>
              </a:ext>
            </a:extLst>
          </p:cNvPr>
          <p:cNvSpPr/>
          <p:nvPr/>
        </p:nvSpPr>
        <p:spPr>
          <a:xfrm>
            <a:off x="5545931" y="3593175"/>
            <a:ext cx="111105" cy="12057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30DC85-FAE9-45C0-872C-771F0E0F2022}"/>
              </a:ext>
            </a:extLst>
          </p:cNvPr>
          <p:cNvCxnSpPr/>
          <p:nvPr/>
        </p:nvCxnSpPr>
        <p:spPr>
          <a:xfrm>
            <a:off x="7458075" y="3638550"/>
            <a:ext cx="209073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D097A1-B6F5-4553-91D3-B82D36524BE3}"/>
              </a:ext>
            </a:extLst>
          </p:cNvPr>
          <p:cNvCxnSpPr>
            <a:cxnSpLocks/>
          </p:cNvCxnSpPr>
          <p:nvPr/>
        </p:nvCxnSpPr>
        <p:spPr>
          <a:xfrm>
            <a:off x="5661396" y="3646170"/>
            <a:ext cx="1352060" cy="1435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17EB7D-5837-4B69-27CC-9AB9F8504B81}"/>
              </a:ext>
            </a:extLst>
          </p:cNvPr>
          <p:cNvCxnSpPr/>
          <p:nvPr/>
        </p:nvCxnSpPr>
        <p:spPr>
          <a:xfrm>
            <a:off x="9771577" y="3630930"/>
            <a:ext cx="209073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32CE820-40C5-7B92-8F7D-283DEAD8ABB1}"/>
              </a:ext>
            </a:extLst>
          </p:cNvPr>
          <p:cNvSpPr/>
          <p:nvPr/>
        </p:nvSpPr>
        <p:spPr>
          <a:xfrm>
            <a:off x="11589154" y="3565117"/>
            <a:ext cx="111105" cy="120571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BFCC50-F769-3EB6-E165-3F12879B10C1}"/>
              </a:ext>
            </a:extLst>
          </p:cNvPr>
          <p:cNvSpPr txBox="1"/>
          <p:nvPr/>
        </p:nvSpPr>
        <p:spPr>
          <a:xfrm>
            <a:off x="5459808" y="36864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AF51F8-B54E-E737-AA7F-BD2FBD1328AD}"/>
              </a:ext>
            </a:extLst>
          </p:cNvPr>
          <p:cNvSpPr txBox="1"/>
          <p:nvPr/>
        </p:nvSpPr>
        <p:spPr>
          <a:xfrm>
            <a:off x="11740216" y="36761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CF05B5-746B-A68E-1FF4-05C2ADF07686}"/>
              </a:ext>
            </a:extLst>
          </p:cNvPr>
          <p:cNvSpPr txBox="1"/>
          <p:nvPr/>
        </p:nvSpPr>
        <p:spPr>
          <a:xfrm>
            <a:off x="5130488" y="347585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E7E566-8203-EB5F-936B-EE9FB4198F59}"/>
              </a:ext>
            </a:extLst>
          </p:cNvPr>
          <p:cNvSpPr txBox="1"/>
          <p:nvPr/>
        </p:nvSpPr>
        <p:spPr>
          <a:xfrm>
            <a:off x="6989028" y="34538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363D7B-178F-688C-F980-056AE3E8FA12}"/>
              </a:ext>
            </a:extLst>
          </p:cNvPr>
          <p:cNvSpPr txBox="1"/>
          <p:nvPr/>
        </p:nvSpPr>
        <p:spPr>
          <a:xfrm>
            <a:off x="9548812" y="344073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2C7C93-D567-C9F7-11E5-539200B11413}"/>
              </a:ext>
            </a:extLst>
          </p:cNvPr>
          <p:cNvSpPr txBox="1"/>
          <p:nvPr/>
        </p:nvSpPr>
        <p:spPr>
          <a:xfrm>
            <a:off x="11850742" y="342899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74752-D74B-5B4E-B390-E53E39195959}"/>
              </a:ext>
            </a:extLst>
          </p:cNvPr>
          <p:cNvSpPr txBox="1"/>
          <p:nvPr/>
        </p:nvSpPr>
        <p:spPr>
          <a:xfrm>
            <a:off x="523783" y="3845189"/>
            <a:ext cx="3628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Additionally, we have plotted the temperature, PWP and stress isochrones along the depth.</a:t>
            </a:r>
          </a:p>
        </p:txBody>
      </p:sp>
    </p:spTree>
    <p:extLst>
      <p:ext uri="{BB962C8B-B14F-4D97-AF65-F5344CB8AC3E}">
        <p14:creationId xmlns:p14="http://schemas.microsoft.com/office/powerpoint/2010/main" val="122464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0657937-9F7C-539B-DF79-8C9C3682D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35" y="1325880"/>
            <a:ext cx="5233437" cy="420624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2AEB475-1DDC-A5B1-A2AA-A6C89B21E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4" y="1317002"/>
            <a:ext cx="5513126" cy="42062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B1BC-2C00-9165-8D9A-E5E10529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11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6BC7D83C-C5F8-0E62-BD2F-414352ACA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77967A-AC8F-D1E4-B6DE-556B55BB1CFF}"/>
              </a:ext>
            </a:extLst>
          </p:cNvPr>
          <p:cNvSpPr txBox="1"/>
          <p:nvPr/>
        </p:nvSpPr>
        <p:spPr>
          <a:xfrm>
            <a:off x="1113183" y="448523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2A9429-D98D-5656-2BE4-3521A3F2A923}"/>
              </a:ext>
            </a:extLst>
          </p:cNvPr>
          <p:cNvSpPr txBox="1"/>
          <p:nvPr/>
        </p:nvSpPr>
        <p:spPr>
          <a:xfrm>
            <a:off x="6841435" y="455063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C5358F-8499-B2B9-7C82-AEBC2AA5C0AF}"/>
              </a:ext>
            </a:extLst>
          </p:cNvPr>
          <p:cNvSpPr txBox="1"/>
          <p:nvPr/>
        </p:nvSpPr>
        <p:spPr>
          <a:xfrm>
            <a:off x="2087219" y="5847169"/>
            <a:ext cx="878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Evolution of Biot’s effective stress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SigmaYY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’) at 25D,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161698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18DEFC2-56F2-0826-8907-EE4A34768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06" y="1301060"/>
            <a:ext cx="5592118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1D73FE7-7D68-11DA-7E84-8EBB2A190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4" y="1301060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12</a:t>
            </a:fld>
            <a:endParaRPr lang="cs-CZ"/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9C79BEF1-1CFD-9165-BF78-55DAB118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90893-6162-9BF9-C85B-87FB9E68388E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E9485-19E3-6825-7E90-2CD6BA03F3DC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269928-1157-5D25-39D5-F49BAA302CCB}"/>
              </a:ext>
            </a:extLst>
          </p:cNvPr>
          <p:cNvSpPr txBox="1"/>
          <p:nvPr/>
        </p:nvSpPr>
        <p:spPr>
          <a:xfrm>
            <a:off x="2357763" y="5671126"/>
            <a:ext cx="818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16789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FC664BE-8CBE-3324-8F5D-0AE6A2CE3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2" y="1296539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13</a:t>
            </a:fld>
            <a:endParaRPr lang="cs-CZ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21E208D-6DE8-8A85-08BC-B75774624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94" y="1296539"/>
            <a:ext cx="5592115" cy="4114800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905DF900-813F-16F4-3A3B-27F27C26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B24EB-5C2C-6FDF-89B9-C52AEE33F9E7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4B69E-A3F5-B6BA-B891-6DFB24EDFCA7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B2E887-11AD-4412-746C-0CA1FBC5BB4E}"/>
              </a:ext>
            </a:extLst>
          </p:cNvPr>
          <p:cNvSpPr txBox="1"/>
          <p:nvPr/>
        </p:nvSpPr>
        <p:spPr>
          <a:xfrm>
            <a:off x="2357763" y="5671126"/>
            <a:ext cx="818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1713748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D415968-F1DC-C2A2-24A5-8E2D3152C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4" y="1303231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14</a:t>
            </a:fld>
            <a:endParaRPr lang="cs-CZ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8E0EA8A-0C44-CEB2-B8AB-4964379F4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25" y="1303231"/>
            <a:ext cx="5592114" cy="4114800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2C658EA0-B800-5EB1-5038-99989F80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DDCCC3-D9E5-6ACE-DA3D-6FF3EB2EF3D4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CB37E-DBB4-D154-C608-54D2C41C4011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C08A2-E004-D10E-0E34-DC6B78CA0018}"/>
              </a:ext>
            </a:extLst>
          </p:cNvPr>
          <p:cNvSpPr txBox="1"/>
          <p:nvPr/>
        </p:nvSpPr>
        <p:spPr>
          <a:xfrm>
            <a:off x="2357763" y="5671126"/>
            <a:ext cx="818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1560335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663302E-DA7E-AA87-DA12-8DE10BF2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5" y="1295081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15</a:t>
            </a:fld>
            <a:endParaRPr lang="cs-CZ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211F02BB-238F-9778-12EA-192B42CB9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63" y="1295081"/>
            <a:ext cx="5592114" cy="4114800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E85D6AE4-73FA-C4D0-5B0B-1E134479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BACE0-0828-45E9-DBF3-2D676A92FED8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16AE2-7890-25B2-B7F8-EAA22BE2555B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AD499-F670-3163-79C6-D2489D99400C}"/>
              </a:ext>
            </a:extLst>
          </p:cNvPr>
          <p:cNvSpPr txBox="1"/>
          <p:nvPr/>
        </p:nvSpPr>
        <p:spPr>
          <a:xfrm>
            <a:off x="2357763" y="5671126"/>
            <a:ext cx="818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2665109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B7B3D1-CB3F-01CA-79B4-03F9A5051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4" y="1296539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16</a:t>
            </a:fld>
            <a:endParaRPr lang="cs-CZ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D08544D-B674-E436-C885-2541C333E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29" y="1296539"/>
            <a:ext cx="5592114" cy="4114800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6686E9EA-FC17-C9C2-8AC5-81D5CE5A5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68137-B569-DBA4-A7AF-79AEE0B550CD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591A2-CA67-7FAD-BD87-E84292EDC9FE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90D8F-E8B7-1674-C50E-E782FD6B90CB}"/>
              </a:ext>
            </a:extLst>
          </p:cNvPr>
          <p:cNvSpPr txBox="1"/>
          <p:nvPr/>
        </p:nvSpPr>
        <p:spPr>
          <a:xfrm>
            <a:off x="2357763" y="5671126"/>
            <a:ext cx="818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3635392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80A0FD-E392-3A9C-AABF-8069E7277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4" y="1296356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17</a:t>
            </a:fld>
            <a:endParaRPr lang="cs-CZ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7943689-86DD-3434-346A-37EC98233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77" y="1296356"/>
            <a:ext cx="5592113" cy="4114800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1E62D00A-75ED-3C2E-7EA6-8E58200A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3C87-B8AE-2A5A-07BC-6B5ECF4447A1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1A79B-1EA9-728B-9765-0FC6FB03272D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4683D-EBD1-F724-5DFE-1E8B4F1C4963}"/>
              </a:ext>
            </a:extLst>
          </p:cNvPr>
          <p:cNvSpPr txBox="1"/>
          <p:nvPr/>
        </p:nvSpPr>
        <p:spPr>
          <a:xfrm>
            <a:off x="2357763" y="5671126"/>
            <a:ext cx="818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3334846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A69AC468-9DAC-E61F-A287-2BCDAFB85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34" y="1300158"/>
            <a:ext cx="5592118" cy="411480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C3E497C-6322-D428-12D4-674AF2719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9" y="1296356"/>
            <a:ext cx="5594116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18</a:t>
            </a:fld>
            <a:endParaRPr lang="cs-CZ"/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C39AACFA-E62A-2EF8-DBED-3992067F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88C60-5DC8-58BF-1DC3-B759549998EB}"/>
              </a:ext>
            </a:extLst>
          </p:cNvPr>
          <p:cNvSpPr txBox="1"/>
          <p:nvPr/>
        </p:nvSpPr>
        <p:spPr>
          <a:xfrm>
            <a:off x="1966662" y="5671126"/>
            <a:ext cx="896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Pore water pressure isochrones at 25D along the depth (a) for Case 1, and (b) Case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78E2B7-D3A8-370C-8571-C456A4FC2D67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957F3-C5A3-7C1C-338D-369D9724DEE1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207761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E58C560-27B7-0BE6-14B7-2814F79CD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27" y="1300158"/>
            <a:ext cx="5592118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545FCD1-ECFA-0B2A-793E-54C6AB000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6" y="1296356"/>
            <a:ext cx="5594116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19</a:t>
            </a:fld>
            <a:endParaRPr lang="cs-CZ"/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8834D9F3-EAFC-F49A-110A-C47F4A338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A77BA-A739-44D6-0F37-DCE64D0C8166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E1B76-81AB-BBEA-0020-5830097A167B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2E30AC-A9E8-0401-909C-427AA421ED4C}"/>
              </a:ext>
            </a:extLst>
          </p:cNvPr>
          <p:cNvSpPr txBox="1"/>
          <p:nvPr/>
        </p:nvSpPr>
        <p:spPr>
          <a:xfrm>
            <a:off x="1966662" y="5671126"/>
            <a:ext cx="896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Pore water pressure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407585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F90311-DF93-4921-8C23-1522E98F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T 2.3 THM modelling…  [</a:t>
            </a:r>
            <a:r>
              <a:rPr lang="en-GB" sz="4000" dirty="0" err="1"/>
              <a:t>ULiege</a:t>
            </a:r>
            <a:r>
              <a:rPr lang="en-GB" sz="4000" dirty="0"/>
              <a:t>]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425452" y="6492875"/>
            <a:ext cx="766548" cy="365125"/>
          </a:xfrm>
        </p:spPr>
        <p:txBody>
          <a:bodyPr/>
          <a:lstStyle/>
          <a:p>
            <a:pPr algn="ctr"/>
            <a:fld id="{7265B4CE-B590-4B8B-BFD1-78B60F80E0C7}" type="slidenum">
              <a:rPr lang="cs-CZ" sz="1400" b="1" smtClean="0"/>
              <a:pPr algn="ctr"/>
              <a:t>2</a:t>
            </a:fld>
            <a:endParaRPr lang="cs-CZ" sz="1400" b="1" dirty="0"/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34FF890A-3D77-D74A-81B9-0ED027F6E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9459"/>
            <a:ext cx="12028534" cy="5207690"/>
          </a:xfrm>
        </p:spPr>
        <p:txBody>
          <a:bodyPr>
            <a:normAutofit/>
          </a:bodyPr>
          <a:lstStyle/>
          <a:p>
            <a:r>
              <a:rPr lang="en-GB" sz="2400" b="1" dirty="0"/>
              <a:t>Work done until now:</a:t>
            </a:r>
          </a:p>
          <a:p>
            <a:pPr marL="0" indent="0">
              <a:buNone/>
            </a:pPr>
            <a:r>
              <a:rPr lang="en-US" sz="2000" b="1" dirty="0"/>
              <a:t>2.3.1	2D Generic Models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/>
              <a:t>2.3.1.1	Near field / short term:</a:t>
            </a:r>
          </a:p>
          <a:p>
            <a:pPr marL="0" indent="0">
              <a:buNone/>
            </a:pPr>
            <a:r>
              <a:rPr lang="en-US" sz="2000" dirty="0"/>
              <a:t>		a) Isotropic/anisotropic elasticity and isotropic plasticity for Boom clay and </a:t>
            </a:r>
            <a:r>
              <a:rPr lang="en-US" sz="2000" dirty="0" err="1"/>
              <a:t>COx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	b) Anisotropic plasticity with 2</a:t>
            </a:r>
            <a:r>
              <a:rPr lang="en-US" sz="2000" baseline="30000" dirty="0"/>
              <a:t>nd</a:t>
            </a:r>
            <a:r>
              <a:rPr lang="en-US" sz="2000" dirty="0"/>
              <a:t> gradient model for </a:t>
            </a:r>
            <a:r>
              <a:rPr lang="en-US" sz="2000" dirty="0" err="1"/>
              <a:t>COx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	2.3.1.2	Far field / long term: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		a) Evolution of PWP, Temperature, and Stresses at the prescribed locations</a:t>
            </a:r>
            <a:endParaRPr lang="en-GB" sz="20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Work plan for next 12 months:</a:t>
            </a:r>
          </a:p>
          <a:p>
            <a:pPr marL="0" indent="0">
              <a:buNone/>
            </a:pPr>
            <a:r>
              <a:rPr lang="en-GB" sz="2000" i="1" dirty="0">
                <a:solidFill>
                  <a:schemeClr val="bg1">
                    <a:lumMod val="95000"/>
                  </a:schemeClr>
                </a:solidFill>
              </a:rPr>
              <a:t>2.3.2	Implement the thermal-mechanical law to model the tensile response from heating.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1">
                    <a:lumMod val="95000"/>
                  </a:schemeClr>
                </a:solidFill>
              </a:rPr>
              <a:t>2.3.3	Model the in-situ heater test: PRACLAY and ALC1605.</a:t>
            </a:r>
            <a:endParaRPr lang="en-GB" sz="20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Collaborations with other WP : EURAD-Gas</a:t>
            </a:r>
          </a:p>
          <a:p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Publications:</a:t>
            </a:r>
          </a:p>
          <a:p>
            <a:endParaRPr lang="en-GB" b="1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4877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E8ABA43-F59C-EC9E-B892-739CEE02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3" y="1295080"/>
            <a:ext cx="5594116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AA10C82-11B3-0AA4-7192-67408A27C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27" y="1303958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20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94A8D365-DC46-EDC0-8B54-D3C8F64C9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512D2-2ED9-299D-2576-56714848A92C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B93C9A-124B-8859-75FA-6437D05D8E9E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D7E804-7FB3-8876-9E36-C4E8A31C747D}"/>
              </a:ext>
            </a:extLst>
          </p:cNvPr>
          <p:cNvSpPr txBox="1"/>
          <p:nvPr/>
        </p:nvSpPr>
        <p:spPr>
          <a:xfrm>
            <a:off x="1966662" y="5671126"/>
            <a:ext cx="896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Pore water pressure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4076470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5CF9AC5-7A1E-58CC-DC06-EAB54874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46" y="1302852"/>
            <a:ext cx="5592118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E9487AD-2156-8554-C2CD-034B180AF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0" y="1293974"/>
            <a:ext cx="5594116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21</a:t>
            </a:fld>
            <a:endParaRPr lang="cs-CZ"/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6388CDB3-0E6F-130C-4FDF-81140830C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BC9E63-DEE3-AA1E-C9FD-68242F3C5EA3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9901F2-A6E5-6DCF-085B-FA3958C500D5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666F21-D36B-B22F-4B5B-E735C4F86CBA}"/>
              </a:ext>
            </a:extLst>
          </p:cNvPr>
          <p:cNvSpPr txBox="1"/>
          <p:nvPr/>
        </p:nvSpPr>
        <p:spPr>
          <a:xfrm>
            <a:off x="1966662" y="5671126"/>
            <a:ext cx="896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Pore water pressure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95823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3AAF21F-FF60-0976-492A-946D00CEA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9" y="1295080"/>
            <a:ext cx="5594116" cy="411480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8DC5DF-0D69-5275-45CC-5CCFC87C7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1303958"/>
            <a:ext cx="5592118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22</a:t>
            </a:fld>
            <a:endParaRPr lang="cs-CZ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1C42B7D-974D-9BFA-EACB-B2A4B9FA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6C5773-0659-C3E3-5F5B-64F5203DDB0F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F318FF-2211-E7B5-F3E3-1EF45A4957BA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A00AA1-3DA4-EABA-2EEA-0DB9494CFAED}"/>
              </a:ext>
            </a:extLst>
          </p:cNvPr>
          <p:cNvSpPr txBox="1"/>
          <p:nvPr/>
        </p:nvSpPr>
        <p:spPr>
          <a:xfrm>
            <a:off x="1966662" y="5671126"/>
            <a:ext cx="896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Pore water pressure isochrones at 25D along the depth (a) for Case 1, and (b) Case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3DF4F-411D-6EF5-C2C8-805CE1706091}"/>
              </a:ext>
            </a:extLst>
          </p:cNvPr>
          <p:cNvSpPr txBox="1"/>
          <p:nvPr/>
        </p:nvSpPr>
        <p:spPr>
          <a:xfrm>
            <a:off x="3812506" y="1407173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-19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67D19-9124-5B66-C349-8B7E9DF16B6A}"/>
              </a:ext>
            </a:extLst>
          </p:cNvPr>
          <p:cNvSpPr txBox="1"/>
          <p:nvPr/>
        </p:nvSpPr>
        <p:spPr>
          <a:xfrm>
            <a:off x="3812506" y="2100484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-16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D27FF-4250-2001-AD64-0B8E987AB147}"/>
              </a:ext>
            </a:extLst>
          </p:cNvPr>
          <p:cNvSpPr txBox="1"/>
          <p:nvPr/>
        </p:nvSpPr>
        <p:spPr>
          <a:xfrm>
            <a:off x="3812506" y="287720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-20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389C0-0A6E-6F6D-F3E7-056B28BDDA0A}"/>
              </a:ext>
            </a:extLst>
          </p:cNvPr>
          <p:cNvSpPr txBox="1"/>
          <p:nvPr/>
        </p:nvSpPr>
        <p:spPr>
          <a:xfrm>
            <a:off x="3812506" y="377421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-18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4286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6055CDD-0825-9586-A1D6-1A984DFFA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50" y="1299951"/>
            <a:ext cx="5592118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9D90E50-A142-1E95-45A9-F839A39E0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6" y="1296790"/>
            <a:ext cx="5594116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23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23A828F6-814E-6BAF-3CA4-BFC29A2C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81256-F47B-A62F-65C1-13216754B252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32F01-F06F-B08F-7166-6A840C0A6CDF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4372D-4DBD-3C0D-764D-BBD3D1DF480C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FD39EB-27FE-BDE2-DEBD-C301C708FE3E}"/>
              </a:ext>
            </a:extLst>
          </p:cNvPr>
          <p:cNvSpPr txBox="1"/>
          <p:nvPr/>
        </p:nvSpPr>
        <p:spPr>
          <a:xfrm>
            <a:off x="1966662" y="5671126"/>
            <a:ext cx="896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Pore water pressure isochrones at 25D along the depth (a) for Case 1, and (b) Case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7E8D2F-255D-2147-7F41-D3966B10BA76}"/>
              </a:ext>
            </a:extLst>
          </p:cNvPr>
          <p:cNvSpPr txBox="1"/>
          <p:nvPr/>
        </p:nvSpPr>
        <p:spPr>
          <a:xfrm>
            <a:off x="3812506" y="1407173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-19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79EF1-8FE0-E5C8-B892-8D86C399FA8C}"/>
              </a:ext>
            </a:extLst>
          </p:cNvPr>
          <p:cNvSpPr txBox="1"/>
          <p:nvPr/>
        </p:nvSpPr>
        <p:spPr>
          <a:xfrm>
            <a:off x="3812506" y="2100484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-16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EABC0-6466-8E1E-56C0-AF7A54C5B40F}"/>
              </a:ext>
            </a:extLst>
          </p:cNvPr>
          <p:cNvSpPr txBox="1"/>
          <p:nvPr/>
        </p:nvSpPr>
        <p:spPr>
          <a:xfrm>
            <a:off x="3812506" y="287720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-20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FD234-F03E-F683-3960-46428D79B435}"/>
              </a:ext>
            </a:extLst>
          </p:cNvPr>
          <p:cNvSpPr txBox="1"/>
          <p:nvPr/>
        </p:nvSpPr>
        <p:spPr>
          <a:xfrm>
            <a:off x="3812506" y="377421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10</a:t>
            </a:r>
            <a:r>
              <a:rPr lang="en-US" baseline="30000" dirty="0"/>
              <a:t>-18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1120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F74AE90C-F96B-AE19-8B88-9BB4036F3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54" y="1295080"/>
            <a:ext cx="5598135" cy="4114800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EF9740D4-6327-1588-362F-BBD66D095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5" y="1295080"/>
            <a:ext cx="5582081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24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E62D00A-75ED-3C2E-7EA6-8E58200A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3C87-B8AE-2A5A-07BC-6B5ECF4447A1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1A79B-1EA9-728B-9765-0FC6FB03272D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4683D-EBD1-F724-5DFE-1E8B4F1C4963}"/>
              </a:ext>
            </a:extLst>
          </p:cNvPr>
          <p:cNvSpPr txBox="1"/>
          <p:nvPr/>
        </p:nvSpPr>
        <p:spPr>
          <a:xfrm>
            <a:off x="1310399" y="5671126"/>
            <a:ext cx="1028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Biot’s effective stress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SigmaYY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’)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3381124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BB5A80D3-2F47-4C3F-5DC0-D8AF9C97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8" y="1295080"/>
            <a:ext cx="5582081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9487108-9C09-79BD-C773-A01F4EFA9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82" y="1292534"/>
            <a:ext cx="5598135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25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E62D00A-75ED-3C2E-7EA6-8E58200A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3C87-B8AE-2A5A-07BC-6B5ECF4447A1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1A79B-1EA9-728B-9765-0FC6FB03272D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4683D-EBD1-F724-5DFE-1E8B4F1C4963}"/>
              </a:ext>
            </a:extLst>
          </p:cNvPr>
          <p:cNvSpPr txBox="1"/>
          <p:nvPr/>
        </p:nvSpPr>
        <p:spPr>
          <a:xfrm>
            <a:off x="1310399" y="5671126"/>
            <a:ext cx="1028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Biot’s effective stress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SigmaYY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’)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4007409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C4B90E0-8097-78D5-01AD-69DC2E18F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1" y="1292534"/>
            <a:ext cx="5598135" cy="41148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9A587B6-15BD-1869-B827-20032D652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" y="1296356"/>
            <a:ext cx="5582081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26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E62D00A-75ED-3C2E-7EA6-8E58200A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3C87-B8AE-2A5A-07BC-6B5ECF4447A1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1A79B-1EA9-728B-9765-0FC6FB03272D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4683D-EBD1-F724-5DFE-1E8B4F1C4963}"/>
              </a:ext>
            </a:extLst>
          </p:cNvPr>
          <p:cNvSpPr txBox="1"/>
          <p:nvPr/>
        </p:nvSpPr>
        <p:spPr>
          <a:xfrm>
            <a:off x="1310399" y="5671126"/>
            <a:ext cx="1028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Biot’s effective stress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SigmaYY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’)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394503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44335B8-72DD-8970-F6EB-3561C322D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8" y="1292534"/>
            <a:ext cx="5582081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FAC9B02-7EBD-CAC3-98CF-3464547F0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32" y="1292534"/>
            <a:ext cx="5598135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27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E62D00A-75ED-3C2E-7EA6-8E58200A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3C87-B8AE-2A5A-07BC-6B5ECF4447A1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1A79B-1EA9-728B-9765-0FC6FB03272D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4683D-EBD1-F724-5DFE-1E8B4F1C4963}"/>
              </a:ext>
            </a:extLst>
          </p:cNvPr>
          <p:cNvSpPr txBox="1"/>
          <p:nvPr/>
        </p:nvSpPr>
        <p:spPr>
          <a:xfrm>
            <a:off x="1310399" y="5671126"/>
            <a:ext cx="1028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Biot’s effective stress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SigmaYY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’)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103143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59FC194-90F9-3E95-5672-C2BBE1D44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34" y="1297114"/>
            <a:ext cx="5598135" cy="41148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4DA4CA7-6828-406D-D6B7-17166F33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9" y="1297608"/>
            <a:ext cx="5582081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28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E62D00A-75ED-3C2E-7EA6-8E58200A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3C87-B8AE-2A5A-07BC-6B5ECF4447A1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1A79B-1EA9-728B-9765-0FC6FB03272D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4683D-EBD1-F724-5DFE-1E8B4F1C4963}"/>
              </a:ext>
            </a:extLst>
          </p:cNvPr>
          <p:cNvSpPr txBox="1"/>
          <p:nvPr/>
        </p:nvSpPr>
        <p:spPr>
          <a:xfrm>
            <a:off x="1310399" y="5671126"/>
            <a:ext cx="1028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Biot’s effective stress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SigmaYY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’)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1337781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70D8C0F-80CC-6324-0E7F-62C4F2B9E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0" y="1295080"/>
            <a:ext cx="5582081" cy="4114800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0761EEF-859D-0BB3-CB12-242DF1882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75" y="1300471"/>
            <a:ext cx="5598135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46E4-A3F7-67E5-3A41-83FE1E2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29</a:t>
            </a:fld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E62D00A-75ED-3C2E-7EA6-8E58200A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Results: Task 2.3 (Far-field modelling)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3C87-B8AE-2A5A-07BC-6B5ECF4447A1}"/>
              </a:ext>
            </a:extLst>
          </p:cNvPr>
          <p:cNvSpPr txBox="1"/>
          <p:nvPr/>
        </p:nvSpPr>
        <p:spPr>
          <a:xfrm>
            <a:off x="935630" y="20520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1A79B-1EA9-728B-9765-0FC6FB03272D}"/>
              </a:ext>
            </a:extLst>
          </p:cNvPr>
          <p:cNvSpPr txBox="1"/>
          <p:nvPr/>
        </p:nvSpPr>
        <p:spPr>
          <a:xfrm>
            <a:off x="7125555" y="435532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4683D-EBD1-F724-5DFE-1E8B4F1C4963}"/>
              </a:ext>
            </a:extLst>
          </p:cNvPr>
          <p:cNvSpPr txBox="1"/>
          <p:nvPr/>
        </p:nvSpPr>
        <p:spPr>
          <a:xfrm>
            <a:off x="1310399" y="5671126"/>
            <a:ext cx="1028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Biot’s effective stress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SigmaYY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’) isochrones at 25D along the depth (a) for Case 1, and (b) Case 2</a:t>
            </a:r>
          </a:p>
        </p:txBody>
      </p:sp>
    </p:spTree>
    <p:extLst>
      <p:ext uri="{BB962C8B-B14F-4D97-AF65-F5344CB8AC3E}">
        <p14:creationId xmlns:p14="http://schemas.microsoft.com/office/powerpoint/2010/main" val="311902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F90311-DF93-4921-8C23-1522E98F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T2.3 Modelling-Benchmark - [</a:t>
            </a:r>
            <a:r>
              <a:rPr lang="en-GB" sz="4000" dirty="0" err="1"/>
              <a:t>ULiege</a:t>
            </a:r>
            <a:r>
              <a:rPr lang="en-GB" sz="4000" dirty="0"/>
              <a:t>]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425452" y="6492875"/>
            <a:ext cx="766548" cy="365125"/>
          </a:xfrm>
        </p:spPr>
        <p:txBody>
          <a:bodyPr/>
          <a:lstStyle/>
          <a:p>
            <a:pPr algn="ctr"/>
            <a:fld id="{7265B4CE-B590-4B8B-BFD1-78B60F80E0C7}" type="slidenum">
              <a:rPr lang="cs-CZ" sz="1400" b="1" smtClean="0"/>
              <a:pPr algn="ctr"/>
              <a:t>3</a:t>
            </a:fld>
            <a:endParaRPr lang="cs-CZ" sz="1400" b="1" dirty="0"/>
          </a:p>
        </p:txBody>
      </p:sp>
      <p:grpSp>
        <p:nvGrpSpPr>
          <p:cNvPr id="77" name="Group 76"/>
          <p:cNvGrpSpPr/>
          <p:nvPr/>
        </p:nvGrpSpPr>
        <p:grpSpPr>
          <a:xfrm>
            <a:off x="5824326" y="1226186"/>
            <a:ext cx="6345001" cy="5266689"/>
            <a:chOff x="5652491" y="1026127"/>
            <a:chExt cx="6345001" cy="5266689"/>
          </a:xfrm>
        </p:grpSpPr>
        <p:grpSp>
          <p:nvGrpSpPr>
            <p:cNvPr id="5" name="Group 4"/>
            <p:cNvGrpSpPr/>
            <p:nvPr/>
          </p:nvGrpSpPr>
          <p:grpSpPr>
            <a:xfrm>
              <a:off x="7081737" y="1026127"/>
              <a:ext cx="4915755" cy="284597"/>
              <a:chOff x="655189" y="1230620"/>
              <a:chExt cx="4915755" cy="28459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55189" y="1238218"/>
                <a:ext cx="11797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Plasticity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18309" y="1230620"/>
                <a:ext cx="24588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Deviatoric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strain increment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515540" y="1236253"/>
                <a:ext cx="20554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</a:t>
                </a:r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deviatoric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strain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652491" y="1258544"/>
              <a:ext cx="5961274" cy="5034272"/>
              <a:chOff x="5652491" y="1258544"/>
              <a:chExt cx="5961274" cy="503427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801388" y="1258544"/>
                <a:ext cx="4812377" cy="1256308"/>
                <a:chOff x="273048" y="1457569"/>
                <a:chExt cx="5793544" cy="15124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273048" y="1457569"/>
                  <a:ext cx="5793544" cy="1512450"/>
                  <a:chOff x="6932198" y="1416581"/>
                  <a:chExt cx="5653614" cy="1475919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6932198" y="1431056"/>
                    <a:ext cx="1957802" cy="1439781"/>
                    <a:chOff x="7602758" y="1468401"/>
                    <a:chExt cx="1957802" cy="1439781"/>
                  </a:xfrm>
                </p:grpSpPr>
                <p:pic>
                  <p:nvPicPr>
                    <p:cNvPr id="23" name="Picture 22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602758" y="1549823"/>
                      <a:ext cx="1520021" cy="135835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92324" t="60841" r="750" b="2499"/>
                    <a:stretch/>
                  </p:blipFill>
                  <p:spPr>
                    <a:xfrm>
                      <a:off x="9122779" y="1671320"/>
                      <a:ext cx="320941" cy="123686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9036869" y="1468401"/>
                      <a:ext cx="523691" cy="2892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1e-3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8784286" y="1416581"/>
                    <a:ext cx="1964228" cy="1459819"/>
                    <a:chOff x="6925772" y="2903196"/>
                    <a:chExt cx="1964228" cy="1459819"/>
                  </a:xfrm>
                </p:grpSpPr>
                <p:pic>
                  <p:nvPicPr>
                    <p:cNvPr id="20" name="Picture 19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25772" y="3000559"/>
                      <a:ext cx="1524604" cy="13624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Picture 20"/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92217" t="60494" r="508" b="2282"/>
                    <a:stretch/>
                  </p:blipFill>
                  <p:spPr>
                    <a:xfrm>
                      <a:off x="8452219" y="3101748"/>
                      <a:ext cx="336069" cy="125304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8366309" y="2903196"/>
                      <a:ext cx="523691" cy="2892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1e-5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0647547" y="1425408"/>
                    <a:ext cx="1938265" cy="1467092"/>
                    <a:chOff x="6920805" y="2977061"/>
                    <a:chExt cx="1938265" cy="1467092"/>
                  </a:xfrm>
                </p:grpSpPr>
                <p:pic>
                  <p:nvPicPr>
                    <p:cNvPr id="16" name="Picture 15"/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92284" t="60463" r="680" b="2452"/>
                    <a:stretch/>
                  </p:blipFill>
                  <p:spPr>
                    <a:xfrm>
                      <a:off x="8442505" y="3199846"/>
                      <a:ext cx="306213" cy="1244307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" name="Group 16"/>
                    <p:cNvGrpSpPr/>
                    <p:nvPr/>
                  </p:nvGrpSpPr>
                  <p:grpSpPr>
                    <a:xfrm>
                      <a:off x="6920805" y="2977061"/>
                      <a:ext cx="1938265" cy="1465775"/>
                      <a:chOff x="6920805" y="2977061"/>
                      <a:chExt cx="1938265" cy="1465775"/>
                    </a:xfrm>
                  </p:grpSpPr>
                  <p:pic>
                    <p:nvPicPr>
                      <p:cNvPr id="18" name="Picture 17"/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20805" y="3080380"/>
                        <a:ext cx="1524604" cy="136245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9" name="TextBox 18"/>
                      <p:cNvSpPr txBox="1"/>
                      <p:nvPr/>
                    </p:nvSpPr>
                    <p:spPr>
                      <a:xfrm>
                        <a:off x="8335379" y="2977061"/>
                        <a:ext cx="523691" cy="28926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1e-5</a:t>
                        </a:r>
                        <a:endPara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1020063" y="1516004"/>
                  <a:ext cx="823918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T0+24 h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6786341" y="2548673"/>
                <a:ext cx="4812926" cy="1227638"/>
                <a:chOff x="250419" y="3013146"/>
                <a:chExt cx="5794205" cy="1477934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250419" y="3013146"/>
                  <a:ext cx="5794205" cy="1477934"/>
                  <a:chOff x="681922" y="3211270"/>
                  <a:chExt cx="5794205" cy="1477934"/>
                </a:xfrm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681922" y="3211270"/>
                    <a:ext cx="1987476" cy="1468848"/>
                    <a:chOff x="626923" y="3329718"/>
                    <a:chExt cx="1987476" cy="1468848"/>
                  </a:xfrm>
                </p:grpSpPr>
                <p:pic>
                  <p:nvPicPr>
                    <p:cNvPr id="38" name="Picture 37"/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26923" y="3402617"/>
                      <a:ext cx="1555301" cy="1389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Picture 38"/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92175" t="60661" r="781" b="2395"/>
                    <a:stretch/>
                  </p:blipFill>
                  <p:spPr>
                    <a:xfrm>
                      <a:off x="2182224" y="3533818"/>
                      <a:ext cx="334078" cy="126474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2077746" y="3329718"/>
                      <a:ext cx="536653" cy="296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1e-3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2585257" y="3230481"/>
                    <a:ext cx="2007437" cy="1457561"/>
                    <a:chOff x="2585257" y="3230481"/>
                    <a:chExt cx="2007437" cy="1457561"/>
                  </a:xfrm>
                </p:grpSpPr>
                <p:pic>
                  <p:nvPicPr>
                    <p:cNvPr id="35" name="Picture 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85257" y="3298154"/>
                      <a:ext cx="1555301" cy="1389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Picture 35"/>
                    <p:cNvPicPr>
                      <a:picLocks noChangeAspect="1"/>
                    </p:cNvPicPr>
                    <p:nvPr/>
                  </p:nvPicPr>
                  <p:blipFill rotWithShape="1">
                    <a:blip r:embed="rId12"/>
                    <a:srcRect l="92112" t="60467" r="577" b="2218"/>
                    <a:stretch/>
                  </p:blipFill>
                  <p:spPr>
                    <a:xfrm>
                      <a:off x="4140558" y="3439806"/>
                      <a:ext cx="340518" cy="124823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4056041" y="3230481"/>
                      <a:ext cx="536653" cy="296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1e-5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4489323" y="3221054"/>
                    <a:ext cx="1986804" cy="1468150"/>
                    <a:chOff x="4489323" y="3221054"/>
                    <a:chExt cx="1986804" cy="1468150"/>
                  </a:xfrm>
                </p:grpSpPr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4489323" y="3298154"/>
                      <a:ext cx="1555301" cy="1389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 rotWithShape="1">
                    <a:blip r:embed="rId14"/>
                    <a:srcRect l="92275" t="60555" r="540" b="2405"/>
                    <a:stretch/>
                  </p:blipFill>
                  <p:spPr>
                    <a:xfrm>
                      <a:off x="6031293" y="3439806"/>
                      <a:ext cx="340518" cy="124939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5939474" y="3221054"/>
                      <a:ext cx="536653" cy="296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1e-5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710563" y="3046736"/>
                  <a:ext cx="117962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T0+180 days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6784725" y="3810132"/>
                <a:ext cx="4817471" cy="1223659"/>
                <a:chOff x="244947" y="4543606"/>
                <a:chExt cx="5799677" cy="1473144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44947" y="4543606"/>
                  <a:ext cx="5799677" cy="1473144"/>
                  <a:chOff x="675789" y="4778582"/>
                  <a:chExt cx="5799677" cy="1473144"/>
                </a:xfrm>
              </p:grpSpPr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75789" y="4842105"/>
                    <a:ext cx="1555301" cy="1389888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 rotWithShape="1">
                  <a:blip r:embed="rId16"/>
                  <a:srcRect l="92402" t="60735" r="598" b="2403"/>
                  <a:stretch/>
                </p:blipFill>
                <p:spPr>
                  <a:xfrm>
                    <a:off x="2236456" y="4973306"/>
                    <a:ext cx="347941" cy="1258687"/>
                  </a:xfrm>
                  <a:prstGeom prst="rect">
                    <a:avLst/>
                  </a:prstGeom>
                </p:spPr>
              </p:pic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2151528" y="4778582"/>
                    <a:ext cx="536653" cy="2964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1e-3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581739" y="4852599"/>
                    <a:ext cx="1555301" cy="1389888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 rotWithShape="1">
                  <a:blip r:embed="rId18"/>
                  <a:srcRect l="92397" t="60699" r="703" b="2374"/>
                  <a:stretch/>
                </p:blipFill>
                <p:spPr>
                  <a:xfrm>
                    <a:off x="4137040" y="5008237"/>
                    <a:ext cx="331850" cy="1234250"/>
                  </a:xfrm>
                  <a:prstGeom prst="rect">
                    <a:avLst/>
                  </a:prstGeom>
                </p:spPr>
              </p:pic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4042490" y="4797437"/>
                    <a:ext cx="536653" cy="2964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1e-4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481076" y="4855755"/>
                    <a:ext cx="1555301" cy="1389888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/>
                  </p:cNvPicPr>
                  <p:nvPr/>
                </p:nvPicPr>
                <p:blipFill rotWithShape="1">
                  <a:blip r:embed="rId20"/>
                  <a:srcRect l="92309" t="63600" r="716" b="2474"/>
                  <a:stretch/>
                </p:blipFill>
                <p:spPr>
                  <a:xfrm>
                    <a:off x="6044624" y="4998998"/>
                    <a:ext cx="338328" cy="1252728"/>
                  </a:xfrm>
                  <a:prstGeom prst="rect">
                    <a:avLst/>
                  </a:prstGeom>
                </p:spPr>
              </p:pic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938813" y="4784715"/>
                    <a:ext cx="536653" cy="2964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1e-5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3" name="TextBox 42"/>
                <p:cNvSpPr txBox="1"/>
                <p:nvPr/>
              </p:nvSpPr>
              <p:spPr>
                <a:xfrm>
                  <a:off x="663761" y="4599830"/>
                  <a:ext cx="116734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T0+198 days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5669846" y="3826056"/>
                <a:ext cx="1403969" cy="276999"/>
                <a:chOff x="392451" y="3867214"/>
                <a:chExt cx="1403969" cy="276999"/>
              </a:xfrm>
            </p:grpSpPr>
            <p:sp>
              <p:nvSpPr>
                <p:cNvPr id="54" name="Action Button: Forward or Next 53">
                  <a:hlinkClick r:id="" action="ppaction://hlinkshowjump?jump=nextslide" highlightClick="1"/>
                </p:cNvPr>
                <p:cNvSpPr/>
                <p:nvPr/>
              </p:nvSpPr>
              <p:spPr>
                <a:xfrm>
                  <a:off x="392451" y="3876772"/>
                  <a:ext cx="251626" cy="230559"/>
                </a:xfrm>
                <a:prstGeom prst="actionButtonForwardNex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16683" y="3867214"/>
                  <a:ext cx="11797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altLang="zh-CN" sz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eating</a:t>
                  </a:r>
                  <a:endParaRPr lang="en-GB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5671915" y="1349746"/>
                <a:ext cx="1394604" cy="276999"/>
                <a:chOff x="394520" y="1390904"/>
                <a:chExt cx="1394604" cy="276999"/>
              </a:xfrm>
            </p:grpSpPr>
            <p:sp>
              <p:nvSpPr>
                <p:cNvPr id="57" name="Action Button: Forward or Next 56">
                  <a:hlinkClick r:id="" action="ppaction://hlinkshowjump?jump=nextslide" highlightClick="1"/>
                </p:cNvPr>
                <p:cNvSpPr/>
                <p:nvPr/>
              </p:nvSpPr>
              <p:spPr>
                <a:xfrm>
                  <a:off x="394520" y="1417958"/>
                  <a:ext cx="251626" cy="230559"/>
                </a:xfrm>
                <a:prstGeom prst="actionButtonForwardNext">
                  <a:avLst/>
                </a:prstGeom>
                <a:solidFill>
                  <a:srgbClr val="00B0F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609387" y="1390904"/>
                  <a:ext cx="11797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B0F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Excavation</a:t>
                  </a:r>
                  <a:endParaRPr lang="en-GB" sz="12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5671915" y="2589840"/>
                <a:ext cx="1394604" cy="276999"/>
                <a:chOff x="394520" y="2630998"/>
                <a:chExt cx="1394604" cy="276999"/>
              </a:xfrm>
            </p:grpSpPr>
            <p:sp>
              <p:nvSpPr>
                <p:cNvPr id="60" name="Action Button: Forward or Next 59">
                  <a:hlinkClick r:id="" action="ppaction://hlinkshowjump?jump=nextslide" highlightClick="1"/>
                </p:cNvPr>
                <p:cNvSpPr/>
                <p:nvPr/>
              </p:nvSpPr>
              <p:spPr>
                <a:xfrm>
                  <a:off x="394520" y="2658052"/>
                  <a:ext cx="251626" cy="230559"/>
                </a:xfrm>
                <a:prstGeom prst="actionButtonForwardNex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09387" y="2630998"/>
                  <a:ext cx="11797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Waiting</a:t>
                  </a:r>
                  <a:endParaRPr lang="en-GB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5873117" y="1644200"/>
                <a:ext cx="11797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3m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×3m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6780379" y="5067520"/>
                <a:ext cx="4818888" cy="1225296"/>
                <a:chOff x="6451025" y="1771226"/>
                <a:chExt cx="5814111" cy="1491969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51025" y="1865239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/>
                </p:cNvPicPr>
                <p:nvPr/>
              </p:nvPicPr>
              <p:blipFill rotWithShape="1">
                <a:blip r:embed="rId22"/>
                <a:srcRect l="92209" t="60696" r="763" b="2451"/>
                <a:stretch/>
              </p:blipFill>
              <p:spPr>
                <a:xfrm>
                  <a:off x="8006326" y="2007511"/>
                  <a:ext cx="338328" cy="1253490"/>
                </a:xfrm>
                <a:prstGeom prst="rect">
                  <a:avLst/>
                </a:prstGeom>
              </p:spPr>
            </p:pic>
            <p:sp>
              <p:nvSpPr>
                <p:cNvPr id="66" name="TextBox 65"/>
                <p:cNvSpPr txBox="1"/>
                <p:nvPr/>
              </p:nvSpPr>
              <p:spPr>
                <a:xfrm>
                  <a:off x="7924748" y="1792469"/>
                  <a:ext cx="536653" cy="299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61198" y="1860191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/>
                </p:cNvPicPr>
                <p:nvPr/>
              </p:nvPicPr>
              <p:blipFill rotWithShape="1">
                <a:blip r:embed="rId24"/>
                <a:srcRect l="92217" t="60748" r="725" b="2328"/>
                <a:stretch/>
              </p:blipFill>
              <p:spPr>
                <a:xfrm>
                  <a:off x="9917473" y="2010467"/>
                  <a:ext cx="338328" cy="1252728"/>
                </a:xfrm>
                <a:prstGeom prst="rect">
                  <a:avLst/>
                </a:prstGeom>
              </p:spPr>
            </p:pic>
            <p:sp>
              <p:nvSpPr>
                <p:cNvPr id="69" name="TextBox 68"/>
                <p:cNvSpPr txBox="1"/>
                <p:nvPr/>
              </p:nvSpPr>
              <p:spPr>
                <a:xfrm>
                  <a:off x="9818310" y="1792469"/>
                  <a:ext cx="536653" cy="299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280653" y="1865239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/>
                </p:cNvPicPr>
                <p:nvPr/>
              </p:nvPicPr>
              <p:blipFill rotWithShape="1">
                <a:blip r:embed="rId26"/>
                <a:srcRect l="92461" t="63637" r="808" b="2458"/>
                <a:stretch/>
              </p:blipFill>
              <p:spPr>
                <a:xfrm>
                  <a:off x="11837806" y="1998275"/>
                  <a:ext cx="338328" cy="1252728"/>
                </a:xfrm>
                <a:prstGeom prst="rect">
                  <a:avLst/>
                </a:prstGeom>
              </p:spPr>
            </p:pic>
            <p:sp>
              <p:nvSpPr>
                <p:cNvPr id="72" name="TextBox 71"/>
                <p:cNvSpPr txBox="1"/>
                <p:nvPr/>
              </p:nvSpPr>
              <p:spPr>
                <a:xfrm>
                  <a:off x="11728483" y="1771226"/>
                  <a:ext cx="536653" cy="299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6961218" y="1820475"/>
                  <a:ext cx="1080994" cy="299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T0+10 years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5652491" y="5139905"/>
                <a:ext cx="1403969" cy="276999"/>
                <a:chOff x="392451" y="3867214"/>
                <a:chExt cx="1403969" cy="276999"/>
              </a:xfrm>
            </p:grpSpPr>
            <p:sp>
              <p:nvSpPr>
                <p:cNvPr id="75" name="Action Button: Forward or Next 74">
                  <a:hlinkClick r:id="" action="ppaction://hlinkshowjump?jump=nextslide" highlightClick="1"/>
                </p:cNvPr>
                <p:cNvSpPr/>
                <p:nvPr/>
              </p:nvSpPr>
              <p:spPr>
                <a:xfrm>
                  <a:off x="392451" y="3876772"/>
                  <a:ext cx="251626" cy="230559"/>
                </a:xfrm>
                <a:prstGeom prst="actionButtonForwardNex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616683" y="3867214"/>
                  <a:ext cx="11797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altLang="zh-CN" sz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eating</a:t>
                  </a:r>
                  <a:endParaRPr lang="en-GB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80" name="Titre 1"/>
          <p:cNvSpPr txBox="1">
            <a:spLocks/>
          </p:cNvSpPr>
          <p:nvPr/>
        </p:nvSpPr>
        <p:spPr>
          <a:xfrm>
            <a:off x="425829" y="837681"/>
            <a:ext cx="5394625" cy="406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/>
              <a:t>COx</a:t>
            </a:r>
            <a:r>
              <a:rPr lang="en-GB" b="1" dirty="0"/>
              <a:t> Claystone – </a:t>
            </a:r>
            <a:r>
              <a:rPr lang="en-GB" b="1" dirty="0">
                <a:solidFill>
                  <a:srgbClr val="00B0F0"/>
                </a:solidFill>
              </a:rPr>
              <a:t>Strain localisation (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b="1" dirty="0">
                <a:solidFill>
                  <a:srgbClr val="00B0F0"/>
                </a:solidFill>
              </a:rPr>
              <a:t>HM)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397391" y="1199115"/>
            <a:ext cx="4606999" cy="2032588"/>
            <a:chOff x="-982" y="1011674"/>
            <a:chExt cx="5858781" cy="2584867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43" b="13443"/>
            <a:stretch/>
          </p:blipFill>
          <p:spPr>
            <a:xfrm>
              <a:off x="675260" y="1389268"/>
              <a:ext cx="2187880" cy="1631603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>
            <a:xfrm>
              <a:off x="597169" y="3003199"/>
              <a:ext cx="2556685" cy="587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Van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Eekelen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yield surface with hardening/softening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272850" y="3009436"/>
              <a:ext cx="2584949" cy="587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hyperbolic relation for two values of coefficient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Bϕ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73" b="13443"/>
            <a:stretch/>
          </p:blipFill>
          <p:spPr>
            <a:xfrm>
              <a:off x="3264219" y="1366652"/>
              <a:ext cx="2359424" cy="1631602"/>
            </a:xfrm>
            <a:prstGeom prst="rect">
              <a:avLst/>
            </a:prstGeom>
          </p:spPr>
        </p:pic>
        <p:sp>
          <p:nvSpPr>
            <p:cNvPr id="99" name="ZoneTexte 19"/>
            <p:cNvSpPr txBox="1"/>
            <p:nvPr/>
          </p:nvSpPr>
          <p:spPr>
            <a:xfrm>
              <a:off x="-982" y="1011674"/>
              <a:ext cx="5117464" cy="350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First gradient law: V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Eekelen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 criterion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97391" y="3166128"/>
            <a:ext cx="5723266" cy="760669"/>
            <a:chOff x="408847" y="3200299"/>
            <a:chExt cx="5723266" cy="760669"/>
          </a:xfrm>
        </p:grpSpPr>
        <p:grpSp>
          <p:nvGrpSpPr>
            <p:cNvPr id="108" name="Group 107"/>
            <p:cNvGrpSpPr/>
            <p:nvPr/>
          </p:nvGrpSpPr>
          <p:grpSpPr>
            <a:xfrm>
              <a:off x="408847" y="3200299"/>
              <a:ext cx="2963053" cy="760669"/>
              <a:chOff x="5392081" y="1109074"/>
              <a:chExt cx="3225961" cy="1025550"/>
            </a:xfrm>
          </p:grpSpPr>
          <p:sp>
            <p:nvSpPr>
              <p:cNvPr id="109" name="ZoneTexte 19"/>
              <p:cNvSpPr txBox="1"/>
              <p:nvPr/>
            </p:nvSpPr>
            <p:spPr>
              <a:xfrm>
                <a:off x="5392081" y="1109074"/>
                <a:ext cx="2390479" cy="35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SzPct val="80000"/>
                  <a:buFont typeface="Arial" panose="020B0604020202020204" pitchFamily="34" charset="0"/>
                  <a:buChar char="►"/>
                </a:pP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Second gradient law:</a:t>
                </a:r>
              </a:p>
            </p:txBody>
          </p:sp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85149" y="1442017"/>
                <a:ext cx="1837232" cy="692607"/>
              </a:xfrm>
              <a:prstGeom prst="rect">
                <a:avLst/>
              </a:prstGeom>
            </p:spPr>
          </p:pic>
          <p:sp>
            <p:nvSpPr>
              <p:cNvPr id="111" name="Rectangle 110"/>
              <p:cNvSpPr/>
              <p:nvPr/>
            </p:nvSpPr>
            <p:spPr>
              <a:xfrm>
                <a:off x="7675155" y="1175362"/>
                <a:ext cx="942887" cy="246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Mindlin</a:t>
                </a:r>
                <a:r>
                  <a:rPr lang="en-US" sz="10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1965</a:t>
                </a:r>
                <a:endPara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1395246" y="3542024"/>
              <a:ext cx="4736867" cy="352076"/>
              <a:chOff x="6342886" y="1610367"/>
              <a:chExt cx="6020266" cy="447466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6342886" y="1610367"/>
                <a:ext cx="919123" cy="4474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  <p:sp>
            <p:nvSpPr>
              <p:cNvPr id="114" name="ZoneTexte 19"/>
              <p:cNvSpPr txBox="1"/>
              <p:nvPr/>
            </p:nvSpPr>
            <p:spPr>
              <a:xfrm>
                <a:off x="8211768" y="1615834"/>
                <a:ext cx="4151384" cy="35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80000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Internal length scale: control of bands’ width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397391" y="3817182"/>
            <a:ext cx="5506945" cy="2800551"/>
            <a:chOff x="3131879" y="1968126"/>
            <a:chExt cx="9285551" cy="4722158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06"/>
            <a:stretch/>
          </p:blipFill>
          <p:spPr>
            <a:xfrm>
              <a:off x="3237527" y="3197190"/>
              <a:ext cx="7012617" cy="3493094"/>
            </a:xfrm>
            <a:prstGeom prst="rect">
              <a:avLst/>
            </a:prstGeom>
          </p:spPr>
        </p:pic>
        <p:sp>
          <p:nvSpPr>
            <p:cNvPr id="117" name="ZoneTexte 19"/>
            <p:cNvSpPr txBox="1"/>
            <p:nvPr/>
          </p:nvSpPr>
          <p:spPr>
            <a:xfrm>
              <a:off x="3131879" y="1968126"/>
              <a:ext cx="9285551" cy="518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Variation of cohesion for cross-anisotropic rock (fabric tensor):</a:t>
              </a: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702871" y="2641786"/>
              <a:ext cx="6420307" cy="498005"/>
            </a:xfrm>
            <a:prstGeom prst="rect">
              <a:avLst/>
            </a:prstGeom>
          </p:spPr>
        </p:pic>
        <p:sp>
          <p:nvSpPr>
            <p:cNvPr id="120" name="Rectangle 119"/>
            <p:cNvSpPr/>
            <p:nvPr/>
          </p:nvSpPr>
          <p:spPr>
            <a:xfrm>
              <a:off x="7914675" y="2293618"/>
              <a:ext cx="25490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Niandou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(1997); </a:t>
              </a:r>
              <a:r>
                <a:rPr lang="en-GB" sz="1000" i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Valès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(2004)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826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9693-4F92-51D9-0D9E-FB010D40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and future work…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2022-4950-559C-C6EB-607BEC85E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07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The expected outputs (i.e., stresses, PWP, and temperature evolution) agree well with the other teams at the prescribed locations.</a:t>
            </a:r>
          </a:p>
          <a:p>
            <a:r>
              <a:rPr lang="en-US" sz="2400" dirty="0"/>
              <a:t>In our simulation exercise we found that the time-steps affects the temperature evolution and considering the isotropic </a:t>
            </a:r>
            <a:r>
              <a:rPr lang="en-US" sz="2400" i="1" dirty="0"/>
              <a:t>v/s</a:t>
            </a:r>
            <a:r>
              <a:rPr lang="en-US" sz="2400" dirty="0"/>
              <a:t> anisotropic Biot’s coefficient values for the host rock components (i.e., USC, UT, UA2-UA3, and UT) affects the stress evolution and the values of initial stresses.</a:t>
            </a:r>
          </a:p>
          <a:p>
            <a:r>
              <a:rPr lang="en-US" sz="2400" dirty="0"/>
              <a:t>In the coming 12 months we will focus on</a:t>
            </a:r>
          </a:p>
          <a:p>
            <a:pPr marL="687388" indent="-460375">
              <a:buFont typeface="Wingdings" panose="05000000000000000000" pitchFamily="2" charset="2"/>
              <a:buChar char="§"/>
            </a:pPr>
            <a:r>
              <a:rPr lang="en-US" sz="2000" dirty="0"/>
              <a:t>Implement the thermal-mechanical law to model the tensile response due  to heating.</a:t>
            </a:r>
          </a:p>
          <a:p>
            <a:pPr marL="687388" indent="-460375">
              <a:buFont typeface="Wingdings" panose="05000000000000000000" pitchFamily="2" charset="2"/>
              <a:buChar char="§"/>
            </a:pPr>
            <a:r>
              <a:rPr lang="en-US" sz="2000" dirty="0"/>
              <a:t>Model the in-situ heater test: PRACLAY and ALC1605.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CC25B-F5B4-2A5C-91FB-3045D277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013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6B09D-3317-8AB8-950E-660E5736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31</a:t>
            </a:fld>
            <a:endParaRPr lang="cs-CZ"/>
          </a:p>
        </p:txBody>
      </p:sp>
      <p:pic>
        <p:nvPicPr>
          <p:cNvPr id="5" name="Picture 4" descr="People standing in a cave&#10;&#10;Description automatically generated with low confidence">
            <a:extLst>
              <a:ext uri="{FF2B5EF4-FFF2-40B4-BE49-F238E27FC236}">
                <a16:creationId xmlns:a16="http://schemas.microsoft.com/office/drawing/2014/main" id="{680C159E-1E1E-BC68-D6C9-C82E1114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0" y="795829"/>
            <a:ext cx="9633236" cy="54203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EBB9566-0EC3-743F-FD9B-CEC18FF08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01911"/>
            <a:ext cx="4296831" cy="1147008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Thank you for your kind attention…</a:t>
            </a:r>
          </a:p>
        </p:txBody>
      </p:sp>
    </p:spTree>
    <p:extLst>
      <p:ext uri="{BB962C8B-B14F-4D97-AF65-F5344CB8AC3E}">
        <p14:creationId xmlns:p14="http://schemas.microsoft.com/office/powerpoint/2010/main" val="260189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F90311-DF93-4921-8C23-1522E98F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T2.3 Modelling-Benchmark - [</a:t>
            </a:r>
            <a:r>
              <a:rPr lang="en-GB" sz="4000" dirty="0" err="1"/>
              <a:t>ULiege</a:t>
            </a:r>
            <a:r>
              <a:rPr lang="en-GB" sz="4000" dirty="0"/>
              <a:t>]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425452" y="6492875"/>
            <a:ext cx="766548" cy="365125"/>
          </a:xfrm>
        </p:spPr>
        <p:txBody>
          <a:bodyPr/>
          <a:lstStyle/>
          <a:p>
            <a:pPr algn="ctr"/>
            <a:fld id="{7265B4CE-B590-4B8B-BFD1-78B60F80E0C7}" type="slidenum">
              <a:rPr lang="cs-CZ" sz="1400" b="1" smtClean="0"/>
              <a:pPr algn="ctr"/>
              <a:t>4</a:t>
            </a:fld>
            <a:endParaRPr lang="cs-CZ" sz="1400" b="1" dirty="0"/>
          </a:p>
        </p:txBody>
      </p:sp>
      <p:sp>
        <p:nvSpPr>
          <p:cNvPr id="80" name="Titre 1"/>
          <p:cNvSpPr txBox="1">
            <a:spLocks/>
          </p:cNvSpPr>
          <p:nvPr/>
        </p:nvSpPr>
        <p:spPr>
          <a:xfrm>
            <a:off x="425829" y="837681"/>
            <a:ext cx="5394625" cy="406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/>
              <a:t>ALC1605 heater test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0840" y="3286394"/>
            <a:ext cx="7076320" cy="3076038"/>
            <a:chOff x="4811745" y="1658222"/>
            <a:chExt cx="7076320" cy="3076038"/>
          </a:xfrm>
        </p:grpSpPr>
        <p:grpSp>
          <p:nvGrpSpPr>
            <p:cNvPr id="101" name="Group 100"/>
            <p:cNvGrpSpPr/>
            <p:nvPr/>
          </p:nvGrpSpPr>
          <p:grpSpPr>
            <a:xfrm>
              <a:off x="8559897" y="1658222"/>
              <a:ext cx="3328168" cy="1468919"/>
              <a:chOff x="6043418" y="1473837"/>
              <a:chExt cx="4837455" cy="2135059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6043418" y="1780244"/>
                <a:ext cx="4837455" cy="1828652"/>
                <a:chOff x="909360" y="1520041"/>
                <a:chExt cx="4837455" cy="1828652"/>
              </a:xfrm>
            </p:grpSpPr>
            <p:grpSp>
              <p:nvGrpSpPr>
                <p:cNvPr id="105" name="Group 104"/>
                <p:cNvGrpSpPr/>
                <p:nvPr/>
              </p:nvGrpSpPr>
              <p:grpSpPr>
                <a:xfrm>
                  <a:off x="909360" y="1520041"/>
                  <a:ext cx="4837455" cy="1828652"/>
                  <a:chOff x="4760054" y="572657"/>
                  <a:chExt cx="6093730" cy="2303549"/>
                </a:xfrm>
              </p:grpSpPr>
              <p:grpSp>
                <p:nvGrpSpPr>
                  <p:cNvPr id="119" name="Group 118"/>
                  <p:cNvGrpSpPr/>
                  <p:nvPr/>
                </p:nvGrpSpPr>
                <p:grpSpPr>
                  <a:xfrm>
                    <a:off x="4760054" y="601516"/>
                    <a:ext cx="4024571" cy="2274690"/>
                    <a:chOff x="6555062" y="1093605"/>
                    <a:chExt cx="4024571" cy="2274690"/>
                  </a:xfrm>
                </p:grpSpPr>
                <p:sp>
                  <p:nvSpPr>
                    <p:cNvPr id="125" name="Rectangle 124"/>
                    <p:cNvSpPr/>
                    <p:nvPr/>
                  </p:nvSpPr>
                  <p:spPr>
                    <a:xfrm>
                      <a:off x="6555062" y="1093605"/>
                      <a:ext cx="3546834" cy="227469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26" name="Group 125"/>
                    <p:cNvGrpSpPr/>
                    <p:nvPr/>
                  </p:nvGrpSpPr>
                  <p:grpSpPr>
                    <a:xfrm>
                      <a:off x="6844117" y="1328796"/>
                      <a:ext cx="3735516" cy="1973941"/>
                      <a:chOff x="7091017" y="1540666"/>
                      <a:chExt cx="4764303" cy="2517578"/>
                    </a:xfrm>
                  </p:grpSpPr>
                  <p:grpSp>
                    <p:nvGrpSpPr>
                      <p:cNvPr id="127" name="Group 126"/>
                      <p:cNvGrpSpPr/>
                      <p:nvPr/>
                    </p:nvGrpSpPr>
                    <p:grpSpPr>
                      <a:xfrm>
                        <a:off x="7091017" y="1540666"/>
                        <a:ext cx="2351766" cy="2351766"/>
                        <a:chOff x="6473202" y="927728"/>
                        <a:chExt cx="2732942" cy="2732942"/>
                      </a:xfrm>
                    </p:grpSpPr>
                    <p:sp>
                      <p:nvSpPr>
                        <p:cNvPr id="132" name="Donut 131"/>
                        <p:cNvSpPr/>
                        <p:nvPr/>
                      </p:nvSpPr>
                      <p:spPr>
                        <a:xfrm>
                          <a:off x="6949440" y="1400455"/>
                          <a:ext cx="1787488" cy="1787488"/>
                        </a:xfrm>
                        <a:prstGeom prst="donut">
                          <a:avLst>
                            <a:gd name="adj" fmla="val 10381"/>
                          </a:avLst>
                        </a:prstGeom>
                        <a:solidFill>
                          <a:srgbClr val="FFFF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000">
                            <a:solidFill>
                              <a:srgbClr val="FFFF00"/>
                            </a:solidFill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3" name="Donut 132"/>
                        <p:cNvSpPr/>
                        <p:nvPr/>
                      </p:nvSpPr>
                      <p:spPr>
                        <a:xfrm>
                          <a:off x="6473202" y="927728"/>
                          <a:ext cx="2732942" cy="2732942"/>
                        </a:xfrm>
                        <a:prstGeom prst="donut">
                          <a:avLst>
                            <a:gd name="adj" fmla="val 16872"/>
                          </a:avLst>
                        </a:prstGeom>
                        <a:solidFill>
                          <a:srgbClr val="00B05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000">
                            <a:solidFill>
                              <a:schemeClr val="tx1"/>
                            </a:solidFill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cxnSp>
                    <p:nvCxnSpPr>
                      <p:cNvPr id="128" name="Straight Arrow Connector 127"/>
                      <p:cNvCxnSpPr/>
                      <p:nvPr/>
                    </p:nvCxnSpPr>
                    <p:spPr>
                      <a:xfrm flipH="1" flipV="1">
                        <a:off x="8858792" y="2985812"/>
                        <a:ext cx="561776" cy="51842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9" name="TextBox 128"/>
                      <p:cNvSpPr txBox="1"/>
                      <p:nvPr/>
                    </p:nvSpPr>
                    <p:spPr>
                      <a:xfrm>
                        <a:off x="9211247" y="3483265"/>
                        <a:ext cx="1178291" cy="5749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>
                            <a:cs typeface="Arial" panose="020B0604020202020204" pitchFamily="34" charset="0"/>
                          </a:rPr>
                          <a:t>Steel</a:t>
                        </a:r>
                      </a:p>
                    </p:txBody>
                  </p:sp>
                  <p:cxnSp>
                    <p:nvCxnSpPr>
                      <p:cNvPr id="130" name="Straight Arrow Connector 129"/>
                      <p:cNvCxnSpPr/>
                      <p:nvPr/>
                    </p:nvCxnSpPr>
                    <p:spPr>
                      <a:xfrm flipH="1">
                        <a:off x="9213262" y="2621606"/>
                        <a:ext cx="763662" cy="2441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1" name="TextBox 130"/>
                      <p:cNvSpPr txBox="1"/>
                      <p:nvPr/>
                    </p:nvSpPr>
                    <p:spPr>
                      <a:xfrm>
                        <a:off x="10223547" y="1677087"/>
                        <a:ext cx="1631773" cy="5749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 err="1">
                            <a:cs typeface="Arial" panose="020B0604020202020204" pitchFamily="34" charset="0"/>
                          </a:rPr>
                          <a:t>CO</a:t>
                        </a:r>
                        <a:r>
                          <a:rPr lang="en-US" altLang="zh-CN" sz="1000" dirty="0" err="1">
                            <a:cs typeface="Arial" panose="020B0604020202020204" pitchFamily="34" charset="0"/>
                          </a:rPr>
                          <a:t>x</a:t>
                        </a:r>
                        <a:endParaRPr lang="en-US" sz="1000" dirty="0"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8279090" y="572657"/>
                    <a:ext cx="2574694" cy="2282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1000" dirty="0">
                        <a:cs typeface="Arial" panose="020B0604020202020204" pitchFamily="34" charset="0"/>
                      </a:rPr>
                      <a:t>Steel and soft material:</a:t>
                    </a:r>
                    <a:endParaRPr lang="en-US" sz="1000" baseline="-25000" dirty="0">
                      <a:cs typeface="Arial" panose="020B0604020202020204" pitchFamily="34" charset="0"/>
                    </a:endParaRPr>
                  </a:p>
                  <a:p>
                    <a:pPr marL="342900" indent="-342900">
                      <a:buAutoNum type="arabicParenR"/>
                    </a:pPr>
                    <a:r>
                      <a:rPr lang="en-US" sz="1000" dirty="0">
                        <a:cs typeface="Arial" panose="020B0604020202020204" pitchFamily="34" charset="0"/>
                      </a:rPr>
                      <a:t>Pw=0.1MPa</a:t>
                    </a:r>
                  </a:p>
                  <a:p>
                    <a:pPr marL="342900" indent="-342900">
                      <a:buAutoNum type="arabicParenR"/>
                    </a:pPr>
                    <a:r>
                      <a:rPr lang="en-US" sz="1000" dirty="0">
                        <a:solidFill>
                          <a:srgbClr val="0070C0"/>
                        </a:solidFill>
                        <a:cs typeface="Arial" panose="020B0604020202020204" pitchFamily="34" charset="0"/>
                      </a:rPr>
                      <a:t>Stress release at tunnel wall to 0</a:t>
                    </a:r>
                  </a:p>
                  <a:p>
                    <a:pPr marL="342900" indent="-342900">
                      <a:buAutoNum type="arabicParenR"/>
                    </a:pPr>
                    <a:r>
                      <a:rPr lang="en-US" sz="1000" dirty="0">
                        <a:solidFill>
                          <a:srgbClr val="0070C0"/>
                        </a:solidFill>
                        <a:cs typeface="Arial" panose="020B0604020202020204" pitchFamily="34" charset="0"/>
                      </a:rPr>
                      <a:t>Pw decreases to 0.1MPa at tunnel wall</a:t>
                    </a: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6262866" y="628400"/>
                    <a:ext cx="2131418" cy="4508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dirty="0">
                        <a:cs typeface="Arial" panose="020B0604020202020204" pitchFamily="34" charset="0"/>
                      </a:rPr>
                      <a:t>Pw: 4.3 to 0.1 MPa</a:t>
                    </a:r>
                  </a:p>
                </p:txBody>
              </p:sp>
              <p:cxnSp>
                <p:nvCxnSpPr>
                  <p:cNvPr id="124" name="Straight Arrow Connector 123"/>
                  <p:cNvCxnSpPr/>
                  <p:nvPr/>
                </p:nvCxnSpPr>
                <p:spPr>
                  <a:xfrm flipH="1">
                    <a:off x="6617567" y="885897"/>
                    <a:ext cx="347996" cy="21904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6" name="Oval 105"/>
                <p:cNvSpPr/>
                <p:nvPr/>
              </p:nvSpPr>
              <p:spPr>
                <a:xfrm>
                  <a:off x="1486446" y="2080115"/>
                  <a:ext cx="767945" cy="76794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1400536" y="2188774"/>
                  <a:ext cx="960260" cy="581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cs typeface="Arial" panose="020B0604020202020204" pitchFamily="34" charset="0"/>
                    </a:rPr>
                    <a:t>ALC1605</a:t>
                  </a:r>
                </a:p>
                <a:p>
                  <a:pPr algn="ctr"/>
                  <a:r>
                    <a:rPr lang="en-US" sz="1000" dirty="0">
                      <a:cs typeface="Arial" panose="020B0604020202020204" pitchFamily="34" charset="0"/>
                    </a:rPr>
                    <a:t>Casing</a:t>
                  </a:r>
                  <a:endParaRPr lang="en-GB" sz="1000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6272882" y="1473837"/>
                <a:ext cx="2554595" cy="35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cs typeface="Arial" panose="020B0604020202020204" pitchFamily="34" charset="0"/>
                  </a:rPr>
                  <a:t>Step2: Excavation</a:t>
                </a:r>
              </a:p>
            </p:txBody>
          </p:sp>
          <p:sp>
            <p:nvSpPr>
              <p:cNvPr id="104" name="Action Button: Forward or Next 103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6048935" y="1481320"/>
                <a:ext cx="287707" cy="287707"/>
              </a:xfrm>
              <a:prstGeom prst="actionButtonForwardNex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4823893" y="3238546"/>
              <a:ext cx="3368238" cy="1495714"/>
              <a:chOff x="899234" y="3882171"/>
              <a:chExt cx="4895697" cy="2174004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899234" y="4218905"/>
                <a:ext cx="4895697" cy="1837270"/>
                <a:chOff x="5930687" y="1564293"/>
                <a:chExt cx="4895697" cy="1837270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5930687" y="1564293"/>
                  <a:ext cx="4895697" cy="1837270"/>
                  <a:chOff x="5930687" y="1564293"/>
                  <a:chExt cx="4895697" cy="1837270"/>
                </a:xfrm>
              </p:grpSpPr>
              <p:grpSp>
                <p:nvGrpSpPr>
                  <p:cNvPr id="141" name="Group 140"/>
                  <p:cNvGrpSpPr/>
                  <p:nvPr/>
                </p:nvGrpSpPr>
                <p:grpSpPr>
                  <a:xfrm>
                    <a:off x="5930687" y="1564293"/>
                    <a:ext cx="3296880" cy="1807088"/>
                    <a:chOff x="4760054" y="586279"/>
                    <a:chExt cx="4149981" cy="2274690"/>
                  </a:xfrm>
                </p:grpSpPr>
                <p:grpSp>
                  <p:nvGrpSpPr>
                    <p:cNvPr id="143" name="Group 142"/>
                    <p:cNvGrpSpPr/>
                    <p:nvPr/>
                  </p:nvGrpSpPr>
                  <p:grpSpPr>
                    <a:xfrm>
                      <a:off x="4760054" y="586279"/>
                      <a:ext cx="4149981" cy="2274690"/>
                      <a:chOff x="6555062" y="1078368"/>
                      <a:chExt cx="4149981" cy="2274690"/>
                    </a:xfrm>
                  </p:grpSpPr>
                  <p:sp>
                    <p:nvSpPr>
                      <p:cNvPr id="146" name="Rectangle 145"/>
                      <p:cNvSpPr/>
                      <p:nvPr/>
                    </p:nvSpPr>
                    <p:spPr>
                      <a:xfrm>
                        <a:off x="6555062" y="1078368"/>
                        <a:ext cx="3546835" cy="227469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000"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147" name="Group 146"/>
                      <p:cNvGrpSpPr/>
                      <p:nvPr/>
                    </p:nvGrpSpPr>
                    <p:grpSpPr>
                      <a:xfrm>
                        <a:off x="6844117" y="1145664"/>
                        <a:ext cx="3860926" cy="2156737"/>
                        <a:chOff x="7091017" y="1307098"/>
                        <a:chExt cx="4924252" cy="2750717"/>
                      </a:xfrm>
                    </p:grpSpPr>
                    <p:grpSp>
                      <p:nvGrpSpPr>
                        <p:cNvPr id="148" name="Group 147"/>
                        <p:cNvGrpSpPr/>
                        <p:nvPr/>
                      </p:nvGrpSpPr>
                      <p:grpSpPr>
                        <a:xfrm>
                          <a:off x="7091017" y="1540666"/>
                          <a:ext cx="2351766" cy="2351766"/>
                          <a:chOff x="6473202" y="927728"/>
                          <a:chExt cx="2732942" cy="2732942"/>
                        </a:xfrm>
                      </p:grpSpPr>
                      <p:sp>
                        <p:nvSpPr>
                          <p:cNvPr id="154" name="Donut 153"/>
                          <p:cNvSpPr/>
                          <p:nvPr/>
                        </p:nvSpPr>
                        <p:spPr>
                          <a:xfrm>
                            <a:off x="6949440" y="1400455"/>
                            <a:ext cx="1787488" cy="1787488"/>
                          </a:xfrm>
                          <a:prstGeom prst="donut">
                            <a:avLst>
                              <a:gd name="adj" fmla="val 10381"/>
                            </a:avLst>
                          </a:prstGeom>
                          <a:solidFill>
                            <a:srgbClr val="FFFF00"/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 sz="1000">
                              <a:solidFill>
                                <a:srgbClr val="FFFF00"/>
                              </a:solidFill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55" name="Donut 154"/>
                          <p:cNvSpPr/>
                          <p:nvPr/>
                        </p:nvSpPr>
                        <p:spPr>
                          <a:xfrm>
                            <a:off x="6473202" y="927728"/>
                            <a:ext cx="2732942" cy="2732942"/>
                          </a:xfrm>
                          <a:prstGeom prst="donut">
                            <a:avLst>
                              <a:gd name="adj" fmla="val 16872"/>
                            </a:avLst>
                          </a:prstGeom>
                          <a:solidFill>
                            <a:srgbClr val="00B050"/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 sz="1000">
                              <a:solidFill>
                                <a:schemeClr val="tx1"/>
                              </a:solidFill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49" name="Straight Arrow Connector 148"/>
                        <p:cNvCxnSpPr/>
                        <p:nvPr/>
                      </p:nvCxnSpPr>
                      <p:spPr>
                        <a:xfrm flipH="1" flipV="1">
                          <a:off x="8858792" y="2985812"/>
                          <a:ext cx="561776" cy="518425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50" name="TextBox 149"/>
                        <p:cNvSpPr txBox="1"/>
                        <p:nvPr/>
                      </p:nvSpPr>
                      <p:spPr>
                        <a:xfrm>
                          <a:off x="9211248" y="3483264"/>
                          <a:ext cx="1178290" cy="57455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000" dirty="0">
                              <a:cs typeface="Arial" panose="020B0604020202020204" pitchFamily="34" charset="0"/>
                            </a:rPr>
                            <a:t>Steel</a:t>
                          </a:r>
                        </a:p>
                      </p:txBody>
                    </p:sp>
                    <p:cxnSp>
                      <p:nvCxnSpPr>
                        <p:cNvPr id="151" name="Straight Arrow Connector 150"/>
                        <p:cNvCxnSpPr/>
                        <p:nvPr/>
                      </p:nvCxnSpPr>
                      <p:spPr>
                        <a:xfrm flipH="1">
                          <a:off x="9213262" y="2621606"/>
                          <a:ext cx="763662" cy="24416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52" name="TextBox 151"/>
                        <p:cNvSpPr txBox="1"/>
                        <p:nvPr/>
                      </p:nvSpPr>
                      <p:spPr>
                        <a:xfrm>
                          <a:off x="9976925" y="2298441"/>
                          <a:ext cx="1631773" cy="93364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000" dirty="0">
                              <a:cs typeface="Arial" panose="020B0604020202020204" pitchFamily="34" charset="0"/>
                            </a:rPr>
                            <a:t>Injection (MREA)</a:t>
                          </a:r>
                        </a:p>
                      </p:txBody>
                    </p:sp>
                    <p:sp>
                      <p:nvSpPr>
                        <p:cNvPr id="153" name="TextBox 152"/>
                        <p:cNvSpPr txBox="1"/>
                        <p:nvPr/>
                      </p:nvSpPr>
                      <p:spPr>
                        <a:xfrm>
                          <a:off x="10383496" y="1307098"/>
                          <a:ext cx="1631773" cy="57455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000" dirty="0" err="1">
                              <a:cs typeface="Arial" panose="020B0604020202020204" pitchFamily="34" charset="0"/>
                            </a:rPr>
                            <a:t>CO</a:t>
                          </a:r>
                          <a:r>
                            <a:rPr lang="en-US" altLang="zh-CN" sz="1000" dirty="0" err="1">
                              <a:cs typeface="Arial" panose="020B0604020202020204" pitchFamily="34" charset="0"/>
                            </a:rPr>
                            <a:t>x</a:t>
                          </a:r>
                          <a:endParaRPr lang="en-US" sz="1000" dirty="0"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Rectangle 143"/>
                    <p:cNvSpPr/>
                    <p:nvPr/>
                  </p:nvSpPr>
                  <p:spPr>
                    <a:xfrm>
                      <a:off x="6268509" y="651572"/>
                      <a:ext cx="1522733" cy="45048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00" dirty="0">
                          <a:cs typeface="Arial" panose="020B0604020202020204" pitchFamily="34" charset="0"/>
                        </a:rPr>
                        <a:t>Pw: 0.1 MPa</a:t>
                      </a:r>
                    </a:p>
                  </p:txBody>
                </p:sp>
                <p:cxnSp>
                  <p:nvCxnSpPr>
                    <p:cNvPr id="145" name="Straight Arrow Connector 144"/>
                    <p:cNvCxnSpPr/>
                    <p:nvPr/>
                  </p:nvCxnSpPr>
                  <p:spPr>
                    <a:xfrm flipH="1">
                      <a:off x="6262859" y="886663"/>
                      <a:ext cx="386901" cy="523175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2" name="ZoneTexte 391"/>
                  <p:cNvSpPr txBox="1"/>
                  <p:nvPr/>
                </p:nvSpPr>
                <p:spPr>
                  <a:xfrm>
                    <a:off x="8772721" y="1589797"/>
                    <a:ext cx="2053663" cy="18117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1000" dirty="0">
                        <a:cs typeface="Arial" panose="020B0604020202020204" pitchFamily="34" charset="0"/>
                      </a:rPr>
                      <a:t>Steel and MREA:</a:t>
                    </a:r>
                  </a:p>
                  <a:p>
                    <a:pPr marL="342900" indent="-342900">
                      <a:buFontTx/>
                      <a:buAutoNum type="arabicParenR"/>
                    </a:pPr>
                    <a:r>
                      <a:rPr lang="en-US" sz="1000" dirty="0">
                        <a:cs typeface="Arial" panose="020B0604020202020204" pitchFamily="34" charset="0"/>
                      </a:rPr>
                      <a:t>Replace soft material with MREA</a:t>
                    </a:r>
                    <a:endParaRPr lang="fr-BE" sz="1000" dirty="0">
                      <a:cs typeface="Arial" panose="020B0604020202020204" pitchFamily="34" charset="0"/>
                    </a:endParaRPr>
                  </a:p>
                  <a:p>
                    <a:pPr marL="342900" indent="-342900">
                      <a:buAutoNum type="arabicParenR"/>
                    </a:pPr>
                    <a:r>
                      <a:rPr lang="fr-BE" sz="1000" dirty="0">
                        <a:cs typeface="Arial" panose="020B0604020202020204" pitchFamily="34" charset="0"/>
                      </a:rPr>
                      <a:t>Release the </a:t>
                    </a:r>
                    <a:r>
                      <a:rPr lang="fr-BE" sz="1000" dirty="0" err="1">
                        <a:cs typeface="Arial" panose="020B0604020202020204" pitchFamily="34" charset="0"/>
                      </a:rPr>
                      <a:t>Pw</a:t>
                    </a:r>
                    <a:r>
                      <a:rPr lang="fr-BE" sz="1000" dirty="0">
                        <a:cs typeface="Arial" panose="020B0604020202020204" pitchFamily="34" charset="0"/>
                      </a:rPr>
                      <a:t> of MREA and </a:t>
                    </a:r>
                    <a:r>
                      <a:rPr lang="fr-BE" sz="1000" dirty="0" err="1">
                        <a:cs typeface="Arial" panose="020B0604020202020204" pitchFamily="34" charset="0"/>
                      </a:rPr>
                      <a:t>steel</a:t>
                    </a:r>
                    <a:endParaRPr lang="fr-BE" sz="1000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9" name="Oval 138"/>
                <p:cNvSpPr/>
                <p:nvPr/>
              </p:nvSpPr>
              <p:spPr>
                <a:xfrm>
                  <a:off x="6503454" y="2106645"/>
                  <a:ext cx="767945" cy="76794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6425596" y="2222676"/>
                  <a:ext cx="960259" cy="581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cs typeface="Arial" panose="020B0604020202020204" pitchFamily="34" charset="0"/>
                    </a:rPr>
                    <a:t>ALC1605</a:t>
                  </a:r>
                </a:p>
                <a:p>
                  <a:pPr algn="ctr"/>
                  <a:r>
                    <a:rPr lang="en-US" sz="1000" dirty="0">
                      <a:cs typeface="Arial" panose="020B0604020202020204" pitchFamily="34" charset="0"/>
                    </a:rPr>
                    <a:t>Casing</a:t>
                  </a:r>
                  <a:endParaRPr lang="en-GB" sz="1000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6" name="Action Button: Forward or Next 135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899234" y="3882171"/>
                <a:ext cx="287707" cy="287707"/>
              </a:xfrm>
              <a:prstGeom prst="actionButtonForwardNex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131741" y="3893172"/>
                <a:ext cx="1711164" cy="357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cs typeface="Arial" panose="020B0604020202020204" pitchFamily="34" charset="0"/>
                  </a:rPr>
                  <a:t>S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tep3: Injection</a:t>
                </a:r>
                <a:endParaRPr lang="en-US" sz="1000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8559898" y="3238547"/>
              <a:ext cx="3177789" cy="1474948"/>
              <a:chOff x="6043418" y="3891515"/>
              <a:chExt cx="4618881" cy="2143821"/>
            </a:xfrm>
          </p:grpSpPr>
          <p:grpSp>
            <p:nvGrpSpPr>
              <p:cNvPr id="157" name="Group 156"/>
              <p:cNvGrpSpPr/>
              <p:nvPr/>
            </p:nvGrpSpPr>
            <p:grpSpPr>
              <a:xfrm>
                <a:off x="6043418" y="4231246"/>
                <a:ext cx="4618881" cy="1804090"/>
                <a:chOff x="909360" y="3994378"/>
                <a:chExt cx="4618881" cy="1804090"/>
              </a:xfrm>
            </p:grpSpPr>
            <p:grpSp>
              <p:nvGrpSpPr>
                <p:cNvPr id="160" name="Group 159"/>
                <p:cNvGrpSpPr/>
                <p:nvPr/>
              </p:nvGrpSpPr>
              <p:grpSpPr>
                <a:xfrm>
                  <a:off x="909360" y="3994378"/>
                  <a:ext cx="3292321" cy="1804090"/>
                  <a:chOff x="4760054" y="602764"/>
                  <a:chExt cx="4149981" cy="2274060"/>
                </a:xfrm>
              </p:grpSpPr>
              <p:grpSp>
                <p:nvGrpSpPr>
                  <p:cNvPr id="164" name="Group 163"/>
                  <p:cNvGrpSpPr/>
                  <p:nvPr/>
                </p:nvGrpSpPr>
                <p:grpSpPr>
                  <a:xfrm>
                    <a:off x="4760054" y="602764"/>
                    <a:ext cx="4149981" cy="2274060"/>
                    <a:chOff x="6555062" y="1094853"/>
                    <a:chExt cx="4149981" cy="2274060"/>
                  </a:xfrm>
                </p:grpSpPr>
                <p:sp>
                  <p:nvSpPr>
                    <p:cNvPr id="167" name="Rectangle 166"/>
                    <p:cNvSpPr/>
                    <p:nvPr/>
                  </p:nvSpPr>
                  <p:spPr>
                    <a:xfrm>
                      <a:off x="6555062" y="1094853"/>
                      <a:ext cx="3549102" cy="227406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68" name="Group 167"/>
                    <p:cNvGrpSpPr/>
                    <p:nvPr/>
                  </p:nvGrpSpPr>
                  <p:grpSpPr>
                    <a:xfrm>
                      <a:off x="6844117" y="1145664"/>
                      <a:ext cx="3860926" cy="2157362"/>
                      <a:chOff x="7091017" y="1307098"/>
                      <a:chExt cx="4924252" cy="2751514"/>
                    </a:xfrm>
                  </p:grpSpPr>
                  <p:grpSp>
                    <p:nvGrpSpPr>
                      <p:cNvPr id="169" name="Group 168"/>
                      <p:cNvGrpSpPr/>
                      <p:nvPr/>
                    </p:nvGrpSpPr>
                    <p:grpSpPr>
                      <a:xfrm>
                        <a:off x="7091017" y="1540666"/>
                        <a:ext cx="2351766" cy="2351766"/>
                        <a:chOff x="6473202" y="927728"/>
                        <a:chExt cx="2732942" cy="2732942"/>
                      </a:xfrm>
                    </p:grpSpPr>
                    <p:sp>
                      <p:nvSpPr>
                        <p:cNvPr id="175" name="Donut 174"/>
                        <p:cNvSpPr/>
                        <p:nvPr/>
                      </p:nvSpPr>
                      <p:spPr>
                        <a:xfrm>
                          <a:off x="6949440" y="1400455"/>
                          <a:ext cx="1787488" cy="1787488"/>
                        </a:xfrm>
                        <a:prstGeom prst="donut">
                          <a:avLst>
                            <a:gd name="adj" fmla="val 10381"/>
                          </a:avLst>
                        </a:prstGeom>
                        <a:solidFill>
                          <a:srgbClr val="FFFF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000">
                            <a:solidFill>
                              <a:srgbClr val="FFFF00"/>
                            </a:solidFill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6" name="Donut 175"/>
                        <p:cNvSpPr/>
                        <p:nvPr/>
                      </p:nvSpPr>
                      <p:spPr>
                        <a:xfrm>
                          <a:off x="6473202" y="927728"/>
                          <a:ext cx="2732942" cy="2732942"/>
                        </a:xfrm>
                        <a:prstGeom prst="donut">
                          <a:avLst>
                            <a:gd name="adj" fmla="val 16872"/>
                          </a:avLst>
                        </a:prstGeom>
                        <a:solidFill>
                          <a:srgbClr val="00B05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000">
                            <a:solidFill>
                              <a:schemeClr val="tx1"/>
                            </a:solidFill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cxnSp>
                    <p:nvCxnSpPr>
                      <p:cNvPr id="170" name="Straight Arrow Connector 169"/>
                      <p:cNvCxnSpPr/>
                      <p:nvPr/>
                    </p:nvCxnSpPr>
                    <p:spPr>
                      <a:xfrm flipH="1" flipV="1">
                        <a:off x="8858792" y="2985812"/>
                        <a:ext cx="561776" cy="51842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1" name="TextBox 170"/>
                      <p:cNvSpPr txBox="1"/>
                      <p:nvPr/>
                    </p:nvSpPr>
                    <p:spPr>
                      <a:xfrm>
                        <a:off x="9211248" y="3483265"/>
                        <a:ext cx="1178290" cy="5753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>
                            <a:cs typeface="Arial" panose="020B0604020202020204" pitchFamily="34" charset="0"/>
                          </a:rPr>
                          <a:t>Steel</a:t>
                        </a:r>
                      </a:p>
                    </p:txBody>
                  </p:sp>
                  <p:cxnSp>
                    <p:nvCxnSpPr>
                      <p:cNvPr id="172" name="Straight Arrow Connector 171"/>
                      <p:cNvCxnSpPr/>
                      <p:nvPr/>
                    </p:nvCxnSpPr>
                    <p:spPr>
                      <a:xfrm flipH="1">
                        <a:off x="9213262" y="2621606"/>
                        <a:ext cx="763662" cy="2441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3" name="TextBox 172"/>
                      <p:cNvSpPr txBox="1"/>
                      <p:nvPr/>
                    </p:nvSpPr>
                    <p:spPr>
                      <a:xfrm>
                        <a:off x="9976924" y="2298441"/>
                        <a:ext cx="1631775" cy="93494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>
                            <a:cs typeface="Arial" panose="020B0604020202020204" pitchFamily="34" charset="0"/>
                          </a:rPr>
                          <a:t>Injection (MREA)</a:t>
                        </a:r>
                      </a:p>
                    </p:txBody>
                  </p:sp>
                  <p:sp>
                    <p:nvSpPr>
                      <p:cNvPr id="174" name="TextBox 173"/>
                      <p:cNvSpPr txBox="1"/>
                      <p:nvPr/>
                    </p:nvSpPr>
                    <p:spPr>
                      <a:xfrm>
                        <a:off x="10383494" y="1307098"/>
                        <a:ext cx="1631775" cy="57534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 err="1">
                            <a:cs typeface="Arial" panose="020B0604020202020204" pitchFamily="34" charset="0"/>
                          </a:rPr>
                          <a:t>CO</a:t>
                        </a:r>
                        <a:r>
                          <a:rPr lang="en-US" altLang="zh-CN" sz="1000" dirty="0" err="1">
                            <a:cs typeface="Arial" panose="020B0604020202020204" pitchFamily="34" charset="0"/>
                          </a:rPr>
                          <a:t>x</a:t>
                        </a:r>
                        <a:endParaRPr lang="en-US" sz="1000" dirty="0"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6268509" y="651572"/>
                    <a:ext cx="1530715" cy="451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dirty="0">
                        <a:solidFill>
                          <a:srgbClr val="FF0000"/>
                        </a:solidFill>
                        <a:cs typeface="Arial" panose="020B0604020202020204" pitchFamily="34" charset="0"/>
                      </a:rPr>
                      <a:t>Thermal flux</a:t>
                    </a:r>
                  </a:p>
                </p:txBody>
              </p:sp>
              <p:cxnSp>
                <p:nvCxnSpPr>
                  <p:cNvPr id="166" name="Straight Arrow Connector 165"/>
                  <p:cNvCxnSpPr/>
                  <p:nvPr/>
                </p:nvCxnSpPr>
                <p:spPr>
                  <a:xfrm flipH="1">
                    <a:off x="6256381" y="886663"/>
                    <a:ext cx="393380" cy="43930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ZoneTexte 391"/>
                <p:cNvSpPr txBox="1"/>
                <p:nvPr/>
              </p:nvSpPr>
              <p:spPr>
                <a:xfrm>
                  <a:off x="3754319" y="4020119"/>
                  <a:ext cx="1773922" cy="11407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1000" dirty="0">
                      <a:cs typeface="Arial" panose="020B0604020202020204" pitchFamily="34" charset="0"/>
                    </a:rPr>
                    <a:t>F</a:t>
                  </a:r>
                  <a:r>
                    <a:rPr lang="en-US" altLang="zh-CN" sz="1000" dirty="0">
                      <a:cs typeface="Arial" panose="020B0604020202020204" pitchFamily="34" charset="0"/>
                    </a:rPr>
                    <a:t>ield:</a:t>
                  </a:r>
                  <a:endParaRPr lang="en-US" sz="1000" dirty="0"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50000"/>
                    </a:lnSpc>
                    <a:buAutoNum type="arabicParenR"/>
                  </a:pPr>
                  <a:r>
                    <a:rPr lang="en-US" sz="1000" dirty="0">
                      <a:cs typeface="Arial" panose="020B0604020202020204" pitchFamily="34" charset="0"/>
                    </a:rPr>
                    <a:t>Release the T of the field</a:t>
                  </a:r>
                  <a:endParaRPr lang="en-US" sz="1000" dirty="0">
                    <a:solidFill>
                      <a:srgbClr val="0070C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1491585" y="4530394"/>
                  <a:ext cx="767945" cy="76794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1390115" y="4649762"/>
                  <a:ext cx="960261" cy="581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cs typeface="Arial" panose="020B0604020202020204" pitchFamily="34" charset="0"/>
                    </a:rPr>
                    <a:t>ALC1605</a:t>
                  </a:r>
                </a:p>
                <a:p>
                  <a:pPr algn="ctr"/>
                  <a:r>
                    <a:rPr lang="en-US" sz="1000" dirty="0">
                      <a:cs typeface="Arial" panose="020B0604020202020204" pitchFamily="34" charset="0"/>
                    </a:rPr>
                    <a:t>Casing</a:t>
                  </a:r>
                  <a:endParaRPr lang="en-GB" sz="1000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8" name="Action Button: Forward or Next 157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6043418" y="3891515"/>
                <a:ext cx="287707" cy="287707"/>
              </a:xfrm>
              <a:prstGeom prst="actionButtonForwardNex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6275126" y="3896056"/>
                <a:ext cx="1523057" cy="35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cs typeface="Arial" panose="020B0604020202020204" pitchFamily="34" charset="0"/>
                  </a:rPr>
                  <a:t>Step4: Heating</a:t>
                </a: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4811745" y="1665940"/>
              <a:ext cx="3715589" cy="1468346"/>
              <a:chOff x="899235" y="1474973"/>
              <a:chExt cx="5400568" cy="2134224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899235" y="1474973"/>
                <a:ext cx="3182086" cy="2134224"/>
                <a:chOff x="899235" y="1474973"/>
                <a:chExt cx="3182086" cy="2134224"/>
              </a:xfrm>
            </p:grpSpPr>
            <p:grpSp>
              <p:nvGrpSpPr>
                <p:cNvPr id="180" name="Group 179"/>
                <p:cNvGrpSpPr/>
                <p:nvPr/>
              </p:nvGrpSpPr>
              <p:grpSpPr>
                <a:xfrm>
                  <a:off x="901079" y="1794026"/>
                  <a:ext cx="3180242" cy="1815171"/>
                  <a:chOff x="5304809" y="3719168"/>
                  <a:chExt cx="3985334" cy="2274690"/>
                </a:xfrm>
              </p:grpSpPr>
              <p:grpSp>
                <p:nvGrpSpPr>
                  <p:cNvPr id="183" name="Group 182"/>
                  <p:cNvGrpSpPr/>
                  <p:nvPr/>
                </p:nvGrpSpPr>
                <p:grpSpPr>
                  <a:xfrm>
                    <a:off x="5304809" y="3719168"/>
                    <a:ext cx="3985334" cy="2274690"/>
                    <a:chOff x="6555062" y="1078368"/>
                    <a:chExt cx="3985334" cy="2274690"/>
                  </a:xfrm>
                </p:grpSpPr>
                <p:sp>
                  <p:nvSpPr>
                    <p:cNvPr id="188" name="Rectangle 187"/>
                    <p:cNvSpPr/>
                    <p:nvPr/>
                  </p:nvSpPr>
                  <p:spPr>
                    <a:xfrm>
                      <a:off x="6555062" y="1078368"/>
                      <a:ext cx="3546835" cy="227469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0"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89" name="Group 188"/>
                    <p:cNvGrpSpPr/>
                    <p:nvPr/>
                  </p:nvGrpSpPr>
                  <p:grpSpPr>
                    <a:xfrm>
                      <a:off x="6844117" y="1328796"/>
                      <a:ext cx="3696279" cy="1971599"/>
                      <a:chOff x="7091017" y="1540666"/>
                      <a:chExt cx="4714260" cy="2514591"/>
                    </a:xfrm>
                  </p:grpSpPr>
                  <p:grpSp>
                    <p:nvGrpSpPr>
                      <p:cNvPr id="190" name="Group 189"/>
                      <p:cNvGrpSpPr/>
                      <p:nvPr/>
                    </p:nvGrpSpPr>
                    <p:grpSpPr>
                      <a:xfrm>
                        <a:off x="7091017" y="1540666"/>
                        <a:ext cx="2351766" cy="2351766"/>
                        <a:chOff x="6473202" y="927728"/>
                        <a:chExt cx="2732942" cy="2732942"/>
                      </a:xfrm>
                    </p:grpSpPr>
                    <p:sp>
                      <p:nvSpPr>
                        <p:cNvPr id="195" name="Donut 194"/>
                        <p:cNvSpPr/>
                        <p:nvPr/>
                      </p:nvSpPr>
                      <p:spPr>
                        <a:xfrm>
                          <a:off x="6949440" y="1400455"/>
                          <a:ext cx="1787488" cy="1787488"/>
                        </a:xfrm>
                        <a:prstGeom prst="donut">
                          <a:avLst>
                            <a:gd name="adj" fmla="val 10381"/>
                          </a:avLst>
                        </a:prstGeom>
                        <a:solidFill>
                          <a:srgbClr val="FFFF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000">
                            <a:solidFill>
                              <a:srgbClr val="FFFF00"/>
                            </a:solidFill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6" name="Donut 195"/>
                        <p:cNvSpPr/>
                        <p:nvPr/>
                      </p:nvSpPr>
                      <p:spPr>
                        <a:xfrm>
                          <a:off x="6473202" y="927728"/>
                          <a:ext cx="2732942" cy="2732942"/>
                        </a:xfrm>
                        <a:prstGeom prst="donut">
                          <a:avLst>
                            <a:gd name="adj" fmla="val 16872"/>
                          </a:avLst>
                        </a:prstGeom>
                        <a:solidFill>
                          <a:srgbClr val="00B05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000">
                            <a:solidFill>
                              <a:schemeClr val="tx1"/>
                            </a:solidFill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cxnSp>
                    <p:nvCxnSpPr>
                      <p:cNvPr id="191" name="Straight Arrow Connector 190"/>
                      <p:cNvCxnSpPr/>
                      <p:nvPr/>
                    </p:nvCxnSpPr>
                    <p:spPr>
                      <a:xfrm flipH="1" flipV="1">
                        <a:off x="8858792" y="2985812"/>
                        <a:ext cx="561776" cy="51842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2" name="TextBox 191"/>
                      <p:cNvSpPr txBox="1"/>
                      <p:nvPr/>
                    </p:nvSpPr>
                    <p:spPr>
                      <a:xfrm>
                        <a:off x="9211248" y="3483265"/>
                        <a:ext cx="1178290" cy="57199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>
                            <a:cs typeface="Arial" panose="020B0604020202020204" pitchFamily="34" charset="0"/>
                          </a:rPr>
                          <a:t>Steel</a:t>
                        </a:r>
                      </a:p>
                    </p:txBody>
                  </p:sp>
                  <p:cxnSp>
                    <p:nvCxnSpPr>
                      <p:cNvPr id="193" name="Straight Arrow Connector 192"/>
                      <p:cNvCxnSpPr/>
                      <p:nvPr/>
                    </p:nvCxnSpPr>
                    <p:spPr>
                      <a:xfrm flipH="1">
                        <a:off x="9213262" y="2621606"/>
                        <a:ext cx="763662" cy="2441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4" name="TextBox 193"/>
                      <p:cNvSpPr txBox="1"/>
                      <p:nvPr/>
                    </p:nvSpPr>
                    <p:spPr>
                      <a:xfrm>
                        <a:off x="10173502" y="1679958"/>
                        <a:ext cx="1631775" cy="57199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 err="1">
                            <a:cs typeface="Arial" panose="020B0604020202020204" pitchFamily="34" charset="0"/>
                          </a:rPr>
                          <a:t>CO</a:t>
                        </a:r>
                        <a:r>
                          <a:rPr lang="en-US" altLang="zh-CN" sz="1000" dirty="0" err="1">
                            <a:cs typeface="Arial" panose="020B0604020202020204" pitchFamily="34" charset="0"/>
                          </a:rPr>
                          <a:t>x</a:t>
                        </a:r>
                        <a:endParaRPr lang="en-US" sz="1000" dirty="0"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184" name="Rectangle 183"/>
                  <p:cNvSpPr/>
                  <p:nvPr/>
                </p:nvSpPr>
                <p:spPr>
                  <a:xfrm>
                    <a:off x="6826890" y="3776064"/>
                    <a:ext cx="2120348" cy="44847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dirty="0">
                        <a:solidFill>
                          <a:srgbClr val="FF0000"/>
                        </a:solidFill>
                        <a:cs typeface="Arial" panose="020B0604020202020204" pitchFamily="34" charset="0"/>
                      </a:rPr>
                      <a:t>Pw: 4.7 to 4.3 MPa</a:t>
                    </a:r>
                  </a:p>
                </p:txBody>
              </p:sp>
              <p:cxnSp>
                <p:nvCxnSpPr>
                  <p:cNvPr id="185" name="Straight Arrow Connector 184"/>
                  <p:cNvCxnSpPr/>
                  <p:nvPr/>
                </p:nvCxnSpPr>
                <p:spPr>
                  <a:xfrm flipH="1">
                    <a:off x="7167760" y="4020593"/>
                    <a:ext cx="347996" cy="21904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6" name="Oval 185"/>
                  <p:cNvSpPr/>
                  <p:nvPr/>
                </p:nvSpPr>
                <p:spPr>
                  <a:xfrm>
                    <a:off x="6026837" y="4412156"/>
                    <a:ext cx="973376" cy="973376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7" name="TextBox 186"/>
                  <p:cNvSpPr txBox="1"/>
                  <p:nvPr/>
                </p:nvSpPr>
                <p:spPr>
                  <a:xfrm>
                    <a:off x="5912391" y="4543337"/>
                    <a:ext cx="1217138" cy="7287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cs typeface="Arial" panose="020B0604020202020204" pitchFamily="34" charset="0"/>
                      </a:rPr>
                      <a:t>ALC1605</a:t>
                    </a:r>
                  </a:p>
                  <a:p>
                    <a:pPr algn="ctr"/>
                    <a:r>
                      <a:rPr lang="en-US" sz="1000" dirty="0">
                        <a:cs typeface="Arial" panose="020B0604020202020204" pitchFamily="34" charset="0"/>
                      </a:rPr>
                      <a:t>Casing</a:t>
                    </a:r>
                    <a:endParaRPr lang="en-GB" sz="1000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1" name="TextBox 180"/>
                <p:cNvSpPr txBox="1"/>
                <p:nvPr/>
              </p:nvSpPr>
              <p:spPr>
                <a:xfrm>
                  <a:off x="1123181" y="1474973"/>
                  <a:ext cx="2554596" cy="3578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cs typeface="Arial" panose="020B0604020202020204" pitchFamily="34" charset="0"/>
                    </a:rPr>
                    <a:t>Step1: Initiate Pw</a:t>
                  </a:r>
                </a:p>
              </p:txBody>
            </p:sp>
            <p:sp>
              <p:nvSpPr>
                <p:cNvPr id="182" name="Action Button: Forward or Next 181">
                  <a:hlinkClick r:id="" action="ppaction://hlinkshowjump?jump=nextslide" highlightClick="1"/>
                </p:cNvPr>
                <p:cNvSpPr/>
                <p:nvPr/>
              </p:nvSpPr>
              <p:spPr>
                <a:xfrm>
                  <a:off x="899235" y="1482456"/>
                  <a:ext cx="287707" cy="287707"/>
                </a:xfrm>
                <a:prstGeom prst="actionButtonForwardNex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>
                    <a:solidFill>
                      <a:srgbClr val="FFFF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9" name="TextBox 178"/>
              <p:cNvSpPr txBox="1"/>
              <p:nvPr/>
            </p:nvSpPr>
            <p:spPr>
              <a:xfrm>
                <a:off x="3725107" y="1770162"/>
                <a:ext cx="2574696" cy="169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cs typeface="Arial" panose="020B0604020202020204" pitchFamily="34" charset="0"/>
                  </a:rPr>
                  <a:t>Steel and soft material:</a:t>
                </a:r>
                <a:endParaRPr lang="en-US" sz="1000" baseline="-25000" dirty="0">
                  <a:cs typeface="Arial" panose="020B0604020202020204" pitchFamily="34" charset="0"/>
                </a:endParaRPr>
              </a:p>
              <a:p>
                <a:pPr marL="342900" indent="-342900">
                  <a:buAutoNum type="arabicParenR"/>
                </a:pPr>
                <a:r>
                  <a:rPr lang="en-US" sz="1000" dirty="0">
                    <a:cs typeface="Arial" panose="020B0604020202020204" pitchFamily="34" charset="0"/>
                  </a:rPr>
                  <a:t>Fix Pw (0.1MPa)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00" dirty="0">
                    <a:cs typeface="Arial" panose="020B0604020202020204" pitchFamily="34" charset="0"/>
                  </a:rPr>
                  <a:t>F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ield:</a:t>
                </a:r>
                <a:endParaRPr lang="en-US" sz="1000" dirty="0">
                  <a:cs typeface="Arial" panose="020B0604020202020204" pitchFamily="34" charset="0"/>
                </a:endParaRPr>
              </a:p>
              <a:p>
                <a:pPr marL="342900" indent="-342900">
                  <a:buAutoNum type="arabicParenR"/>
                </a:pPr>
                <a:r>
                  <a:rPr lang="en-US" sz="1000" dirty="0">
                    <a:cs typeface="Arial" panose="020B0604020202020204" pitchFamily="34" charset="0"/>
                  </a:rPr>
                  <a:t>Pw decreases linearly </a:t>
                </a:r>
              </a:p>
              <a:p>
                <a:r>
                  <a:rPr lang="en-US" sz="1000" dirty="0">
                    <a:cs typeface="Arial" panose="020B0604020202020204" pitchFamily="34" charset="0"/>
                  </a:rPr>
                  <a:t>       to 4.3 MPa at Y axis</a:t>
                </a:r>
              </a:p>
              <a:p>
                <a:r>
                  <a:rPr lang="en-US" sz="1000" dirty="0">
                    <a:cs typeface="Arial" panose="020B0604020202020204" pitchFamily="34" charset="0"/>
                  </a:rPr>
                  <a:t>       from the start of GAN</a:t>
                </a:r>
              </a:p>
            </p:txBody>
          </p:sp>
        </p:grpSp>
      </p:grpSp>
      <p:sp>
        <p:nvSpPr>
          <p:cNvPr id="197" name="ZoneTexte 19"/>
          <p:cNvSpPr txBox="1"/>
          <p:nvPr/>
        </p:nvSpPr>
        <p:spPr>
          <a:xfrm>
            <a:off x="425828" y="2904356"/>
            <a:ext cx="4024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odelling of casing structure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ZoneTexte 19"/>
          <p:cNvSpPr txBox="1"/>
          <p:nvPr/>
        </p:nvSpPr>
        <p:spPr>
          <a:xfrm>
            <a:off x="425828" y="1218481"/>
            <a:ext cx="4024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2D generic model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4378992" y="813566"/>
            <a:ext cx="2862338" cy="2422262"/>
            <a:chOff x="4796182" y="799851"/>
            <a:chExt cx="2862338" cy="2422262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 rotWithShape="1">
            <a:blip r:embed="rId3"/>
            <a:srcRect l="9842" b="8729"/>
            <a:stretch/>
          </p:blipFill>
          <p:spPr>
            <a:xfrm>
              <a:off x="4884824" y="1092709"/>
              <a:ext cx="2047247" cy="2100829"/>
            </a:xfrm>
            <a:prstGeom prst="rect">
              <a:avLst/>
            </a:prstGeom>
          </p:spPr>
        </p:pic>
        <p:sp>
          <p:nvSpPr>
            <p:cNvPr id="201" name="TextBox 200"/>
            <p:cNvSpPr txBox="1"/>
            <p:nvPr/>
          </p:nvSpPr>
          <p:spPr>
            <a:xfrm>
              <a:off x="5629277" y="2153890"/>
              <a:ext cx="819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ALC1605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5315382" y="1864445"/>
              <a:ext cx="8187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AHA1605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5001488" y="2153890"/>
              <a:ext cx="8199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HAE1602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5629514" y="799851"/>
              <a:ext cx="6709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12.1MPa</a:t>
              </a:r>
              <a:endParaRPr lang="en-GB" sz="1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6977213" y="1985556"/>
              <a:ext cx="681307" cy="15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12.4MPa</a:t>
              </a:r>
              <a:endParaRPr lang="en-GB" sz="1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6" name="Group 205"/>
            <p:cNvGrpSpPr/>
            <p:nvPr/>
          </p:nvGrpSpPr>
          <p:grpSpPr>
            <a:xfrm>
              <a:off x="5157468" y="3075140"/>
              <a:ext cx="1473760" cy="146973"/>
              <a:chOff x="3431974" y="5662550"/>
              <a:chExt cx="3345120" cy="333597"/>
            </a:xfrm>
          </p:grpSpPr>
          <p:grpSp>
            <p:nvGrpSpPr>
              <p:cNvPr id="257" name="Group 256"/>
              <p:cNvGrpSpPr/>
              <p:nvPr/>
            </p:nvGrpSpPr>
            <p:grpSpPr>
              <a:xfrm>
                <a:off x="3431974" y="5662550"/>
                <a:ext cx="278634" cy="322467"/>
                <a:chOff x="868218" y="3556727"/>
                <a:chExt cx="277091" cy="386718"/>
              </a:xfrm>
            </p:grpSpPr>
            <p:sp>
              <p:nvSpPr>
                <p:cNvPr id="270" name="Isosceles Triangle 269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71" name="Oval 270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72" name="Oval 271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  <p:grpSp>
            <p:nvGrpSpPr>
              <p:cNvPr id="258" name="Group 257"/>
              <p:cNvGrpSpPr/>
              <p:nvPr/>
            </p:nvGrpSpPr>
            <p:grpSpPr>
              <a:xfrm>
                <a:off x="4469878" y="5662550"/>
                <a:ext cx="278634" cy="322467"/>
                <a:chOff x="868218" y="3556727"/>
                <a:chExt cx="277091" cy="386718"/>
              </a:xfrm>
            </p:grpSpPr>
            <p:sp>
              <p:nvSpPr>
                <p:cNvPr id="267" name="Isosceles Triangle 266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  <p:grpSp>
            <p:nvGrpSpPr>
              <p:cNvPr id="259" name="Group 258"/>
              <p:cNvGrpSpPr/>
              <p:nvPr/>
            </p:nvGrpSpPr>
            <p:grpSpPr>
              <a:xfrm>
                <a:off x="5492939" y="5673680"/>
                <a:ext cx="278634" cy="322467"/>
                <a:chOff x="868218" y="3556727"/>
                <a:chExt cx="277091" cy="386718"/>
              </a:xfrm>
            </p:grpSpPr>
            <p:sp>
              <p:nvSpPr>
                <p:cNvPr id="264" name="Isosceles Triangle 263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65" name="Oval 264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  <p:grpSp>
            <p:nvGrpSpPr>
              <p:cNvPr id="260" name="Group 259"/>
              <p:cNvGrpSpPr/>
              <p:nvPr/>
            </p:nvGrpSpPr>
            <p:grpSpPr>
              <a:xfrm>
                <a:off x="6498460" y="5662550"/>
                <a:ext cx="278634" cy="322467"/>
                <a:chOff x="868218" y="3556727"/>
                <a:chExt cx="277091" cy="386718"/>
              </a:xfrm>
            </p:grpSpPr>
            <p:sp>
              <p:nvSpPr>
                <p:cNvPr id="261" name="Isosceles Triangle 260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63" name="Oval 262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</p:grpSp>
        <p:grpSp>
          <p:nvGrpSpPr>
            <p:cNvPr id="207" name="Group 206"/>
            <p:cNvGrpSpPr/>
            <p:nvPr/>
          </p:nvGrpSpPr>
          <p:grpSpPr>
            <a:xfrm rot="5400000">
              <a:off x="4132789" y="2049305"/>
              <a:ext cx="1473760" cy="146973"/>
              <a:chOff x="3431974" y="5662550"/>
              <a:chExt cx="3345120" cy="333597"/>
            </a:xfrm>
          </p:grpSpPr>
          <p:grpSp>
            <p:nvGrpSpPr>
              <p:cNvPr id="241" name="Group 240"/>
              <p:cNvGrpSpPr/>
              <p:nvPr/>
            </p:nvGrpSpPr>
            <p:grpSpPr>
              <a:xfrm>
                <a:off x="3431974" y="5662550"/>
                <a:ext cx="278634" cy="322467"/>
                <a:chOff x="868218" y="3556727"/>
                <a:chExt cx="277091" cy="386718"/>
              </a:xfrm>
            </p:grpSpPr>
            <p:sp>
              <p:nvSpPr>
                <p:cNvPr id="254" name="Isosceles Triangle 253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  <p:grpSp>
            <p:nvGrpSpPr>
              <p:cNvPr id="242" name="Group 241"/>
              <p:cNvGrpSpPr/>
              <p:nvPr/>
            </p:nvGrpSpPr>
            <p:grpSpPr>
              <a:xfrm>
                <a:off x="4469878" y="5662550"/>
                <a:ext cx="278634" cy="322467"/>
                <a:chOff x="868218" y="3556727"/>
                <a:chExt cx="277091" cy="386718"/>
              </a:xfrm>
            </p:grpSpPr>
            <p:sp>
              <p:nvSpPr>
                <p:cNvPr id="251" name="Isosceles Triangle 250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53" name="Oval 252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  <p:grpSp>
            <p:nvGrpSpPr>
              <p:cNvPr id="243" name="Group 242"/>
              <p:cNvGrpSpPr/>
              <p:nvPr/>
            </p:nvGrpSpPr>
            <p:grpSpPr>
              <a:xfrm>
                <a:off x="5492939" y="5673680"/>
                <a:ext cx="278634" cy="322467"/>
                <a:chOff x="868218" y="3556727"/>
                <a:chExt cx="277091" cy="386718"/>
              </a:xfrm>
            </p:grpSpPr>
            <p:sp>
              <p:nvSpPr>
                <p:cNvPr id="248" name="Isosceles Triangle 247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49" name="Oval 248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50" name="Oval 249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  <p:grpSp>
            <p:nvGrpSpPr>
              <p:cNvPr id="244" name="Group 243"/>
              <p:cNvGrpSpPr/>
              <p:nvPr/>
            </p:nvGrpSpPr>
            <p:grpSpPr>
              <a:xfrm>
                <a:off x="6498460" y="5662550"/>
                <a:ext cx="278634" cy="322467"/>
                <a:chOff x="868218" y="3556727"/>
                <a:chExt cx="277091" cy="386718"/>
              </a:xfrm>
            </p:grpSpPr>
            <p:sp>
              <p:nvSpPr>
                <p:cNvPr id="245" name="Isosceles Triangle 244"/>
                <p:cNvSpPr/>
                <p:nvPr/>
              </p:nvSpPr>
              <p:spPr>
                <a:xfrm>
                  <a:off x="868218" y="3556727"/>
                  <a:ext cx="277091" cy="270434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46" name="Oval 245"/>
                <p:cNvSpPr/>
                <p:nvPr/>
              </p:nvSpPr>
              <p:spPr>
                <a:xfrm>
                  <a:off x="877851" y="3834074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  <p:sp>
              <p:nvSpPr>
                <p:cNvPr id="247" name="Oval 246"/>
                <p:cNvSpPr/>
                <p:nvPr/>
              </p:nvSpPr>
              <p:spPr>
                <a:xfrm>
                  <a:off x="1028075" y="3834398"/>
                  <a:ext cx="109047" cy="10904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Lucida Sans" panose="020B0602030504020204" pitchFamily="34" charset="0"/>
                  </a:endParaRPr>
                </a:p>
              </p:txBody>
            </p:sp>
          </p:grpSp>
        </p:grpSp>
        <p:grpSp>
          <p:nvGrpSpPr>
            <p:cNvPr id="208" name="Group 207"/>
            <p:cNvGrpSpPr/>
            <p:nvPr/>
          </p:nvGrpSpPr>
          <p:grpSpPr>
            <a:xfrm>
              <a:off x="5088625" y="1043677"/>
              <a:ext cx="1670336" cy="180859"/>
              <a:chOff x="3054106" y="1235118"/>
              <a:chExt cx="3938877" cy="327228"/>
            </a:xfrm>
          </p:grpSpPr>
          <p:cxnSp>
            <p:nvCxnSpPr>
              <p:cNvPr id="231" name="Straight Arrow Connector 230"/>
              <p:cNvCxnSpPr/>
              <p:nvPr/>
            </p:nvCxnSpPr>
            <p:spPr>
              <a:xfrm>
                <a:off x="3054106" y="1235120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/>
              <p:cNvCxnSpPr/>
              <p:nvPr/>
            </p:nvCxnSpPr>
            <p:spPr>
              <a:xfrm>
                <a:off x="3541080" y="1239517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>
                <a:off x="4028053" y="1235121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>
                <a:off x="4534754" y="1235120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5009116" y="1235121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>
                <a:off x="5519452" y="1235120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>
                <a:off x="5989445" y="1235118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>
                <a:off x="6506010" y="1239515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>
                <a:off x="6992983" y="1235119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3056792" y="1235118"/>
                <a:ext cx="3936191" cy="0"/>
              </a:xfrm>
              <a:prstGeom prst="line">
                <a:avLst/>
              </a:prstGeom>
              <a:ln w="12700">
                <a:tailEnd type="non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 rot="5400000">
              <a:off x="6058028" y="2027968"/>
              <a:ext cx="1701440" cy="181416"/>
              <a:chOff x="3054106" y="1235118"/>
              <a:chExt cx="3938877" cy="327228"/>
            </a:xfrm>
          </p:grpSpPr>
          <p:cxnSp>
            <p:nvCxnSpPr>
              <p:cNvPr id="221" name="Straight Arrow Connector 220"/>
              <p:cNvCxnSpPr/>
              <p:nvPr/>
            </p:nvCxnSpPr>
            <p:spPr>
              <a:xfrm>
                <a:off x="3054106" y="1235120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3541080" y="1239517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/>
              <p:cNvCxnSpPr/>
              <p:nvPr/>
            </p:nvCxnSpPr>
            <p:spPr>
              <a:xfrm>
                <a:off x="4028053" y="1235121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>
                <a:off x="4534754" y="1235120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/>
              <p:cNvCxnSpPr/>
              <p:nvPr/>
            </p:nvCxnSpPr>
            <p:spPr>
              <a:xfrm>
                <a:off x="5009116" y="1235121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>
                <a:off x="5519452" y="1235120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5989445" y="1235118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6506010" y="1239515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>
                <a:off x="6992983" y="1235119"/>
                <a:ext cx="0" cy="322829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3056792" y="1235118"/>
                <a:ext cx="3936191" cy="0"/>
              </a:xfrm>
              <a:prstGeom prst="line">
                <a:avLst/>
              </a:prstGeom>
              <a:ln w="12700">
                <a:tailEnd type="non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 rot="10800000">
              <a:off x="5027974" y="2947726"/>
              <a:ext cx="1756839" cy="47949"/>
              <a:chOff x="5410242" y="1176398"/>
              <a:chExt cx="3128034" cy="93822"/>
            </a:xfrm>
            <a:solidFill>
              <a:schemeClr val="accent1"/>
            </a:solidFill>
          </p:grpSpPr>
          <p:sp>
            <p:nvSpPr>
              <p:cNvPr id="217" name="Rectangle 216"/>
              <p:cNvSpPr/>
              <p:nvPr/>
            </p:nvSpPr>
            <p:spPr>
              <a:xfrm>
                <a:off x="5410242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6415809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7417063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8441777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5039271" y="1233915"/>
              <a:ext cx="1756839" cy="47949"/>
              <a:chOff x="5410242" y="1176398"/>
              <a:chExt cx="3128034" cy="93822"/>
            </a:xfrm>
            <a:solidFill>
              <a:schemeClr val="accent1"/>
            </a:solidFill>
          </p:grpSpPr>
          <p:sp>
            <p:nvSpPr>
              <p:cNvPr id="213" name="Rectangle 212"/>
              <p:cNvSpPr/>
              <p:nvPr/>
            </p:nvSpPr>
            <p:spPr>
              <a:xfrm>
                <a:off x="5410242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6415809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7417063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8441777" y="1176398"/>
                <a:ext cx="96499" cy="9382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Lucida Sans" panose="020B0602030504020204" pitchFamily="34" charset="0"/>
                </a:endParaRPr>
              </a:p>
            </p:txBody>
          </p:sp>
        </p:grpSp>
        <p:sp>
          <p:nvSpPr>
            <p:cNvPr id="212" name="TextBox 211"/>
            <p:cNvSpPr txBox="1"/>
            <p:nvPr/>
          </p:nvSpPr>
          <p:spPr>
            <a:xfrm>
              <a:off x="5475180" y="2736914"/>
              <a:ext cx="10332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4.7MPa, 23</a:t>
              </a:r>
              <a:r>
                <a: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℃</a:t>
              </a:r>
              <a:endParaRPr lang="en-GB" sz="1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5489037" y="1253969"/>
              <a:ext cx="10055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 4.7MPa, 21</a:t>
              </a:r>
              <a:r>
                <a: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℃</a:t>
              </a:r>
              <a:endParaRPr lang="en-GB" sz="1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4" name="ZoneTexte 19"/>
          <p:cNvSpPr txBox="1"/>
          <p:nvPr/>
        </p:nvSpPr>
        <p:spPr>
          <a:xfrm>
            <a:off x="690898" y="1511139"/>
            <a:ext cx="3227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</a:p>
          <a:p>
            <a:pPr>
              <a:buSzPct val="80000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Reproduce the thermal effects on the liner and THM behavior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COx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80000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Attention:</a:t>
            </a:r>
          </a:p>
          <a:p>
            <a:pPr>
              <a:buSzPct val="80000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Excavation effect from GAN drift and two neighboring cells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8004057" y="657325"/>
            <a:ext cx="3948844" cy="2742979"/>
            <a:chOff x="8004057" y="657325"/>
            <a:chExt cx="3948844" cy="2742979"/>
          </a:xfrm>
        </p:grpSpPr>
        <p:pic>
          <p:nvPicPr>
            <p:cNvPr id="281" name="Picture 28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057" y="657325"/>
              <a:ext cx="3948844" cy="25890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ZoneTexte 19"/>
            <p:cNvSpPr txBox="1"/>
            <p:nvPr/>
          </p:nvSpPr>
          <p:spPr>
            <a:xfrm>
              <a:off x="9048355" y="3092527"/>
              <a:ext cx="2864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80000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Required output nodes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069161" y="3195648"/>
            <a:ext cx="4023360" cy="3344333"/>
            <a:chOff x="8069161" y="3195648"/>
            <a:chExt cx="4023360" cy="3344333"/>
          </a:xfrm>
        </p:grpSpPr>
        <p:grpSp>
          <p:nvGrpSpPr>
            <p:cNvPr id="89" name="Group 88"/>
            <p:cNvGrpSpPr/>
            <p:nvPr/>
          </p:nvGrpSpPr>
          <p:grpSpPr>
            <a:xfrm>
              <a:off x="8069161" y="3195648"/>
              <a:ext cx="4023360" cy="3017520"/>
              <a:chOff x="8012542" y="3478168"/>
              <a:chExt cx="4023360" cy="3017520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8012542" y="3478168"/>
                <a:ext cx="4023360" cy="3017520"/>
                <a:chOff x="8012542" y="3478168"/>
                <a:chExt cx="4023360" cy="3017520"/>
              </a:xfrm>
            </p:grpSpPr>
            <p:pic>
              <p:nvPicPr>
                <p:cNvPr id="282" name="Picture 28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2542" y="3478168"/>
                  <a:ext cx="4023360" cy="3017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" name="Picture 282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3788" t="43579" r="29754" b="13581"/>
                <a:stretch/>
              </p:blipFill>
              <p:spPr>
                <a:xfrm>
                  <a:off x="10370424" y="5013243"/>
                  <a:ext cx="1243930" cy="1070559"/>
                </a:xfrm>
                <a:prstGeom prst="rect">
                  <a:avLst/>
                </a:prstGeom>
              </p:spPr>
            </p:pic>
          </p:grpSp>
          <p:sp>
            <p:nvSpPr>
              <p:cNvPr id="85" name="Oval 84"/>
              <p:cNvSpPr/>
              <p:nvPr/>
            </p:nvSpPr>
            <p:spPr>
              <a:xfrm>
                <a:off x="9309226" y="5420376"/>
                <a:ext cx="639108" cy="63910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 flipV="1">
                <a:off x="9983053" y="5622372"/>
                <a:ext cx="549229" cy="9782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5" name="ZoneTexte 19"/>
            <p:cNvSpPr txBox="1"/>
            <p:nvPr/>
          </p:nvSpPr>
          <p:spPr>
            <a:xfrm>
              <a:off x="9283970" y="6232204"/>
              <a:ext cx="2060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80000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Pore pressure evolution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80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F90311-DF93-4921-8C23-1522E98F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"/>
            <a:ext cx="10515600" cy="1068494"/>
          </a:xfrm>
        </p:spPr>
        <p:txBody>
          <a:bodyPr>
            <a:normAutofit/>
          </a:bodyPr>
          <a:lstStyle/>
          <a:p>
            <a:r>
              <a:rPr lang="en-GB" sz="4000" dirty="0"/>
              <a:t>T 2.3 THM modelling…  [</a:t>
            </a:r>
            <a:r>
              <a:rPr lang="en-GB" sz="4000" dirty="0" err="1"/>
              <a:t>ULiege</a:t>
            </a:r>
            <a:r>
              <a:rPr lang="en-GB" sz="4000" dirty="0"/>
              <a:t>]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425452" y="6492875"/>
            <a:ext cx="766548" cy="365125"/>
          </a:xfrm>
        </p:spPr>
        <p:txBody>
          <a:bodyPr/>
          <a:lstStyle/>
          <a:p>
            <a:pPr algn="ctr"/>
            <a:fld id="{7265B4CE-B590-4B8B-BFD1-78B60F80E0C7}" type="slidenum">
              <a:rPr lang="cs-CZ" sz="1400" b="1" smtClean="0"/>
              <a:pPr algn="ctr"/>
              <a:t>5</a:t>
            </a:fld>
            <a:endParaRPr lang="cs-CZ" sz="1400" b="1" dirty="0"/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34FF890A-3D77-D74A-81B9-0ED027F6E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9459"/>
            <a:ext cx="12028534" cy="5207690"/>
          </a:xfrm>
        </p:spPr>
        <p:txBody>
          <a:bodyPr>
            <a:normAutofit fontScale="92500" lnSpcReduction="10000"/>
          </a:bodyPr>
          <a:lstStyle/>
          <a:p>
            <a:r>
              <a:rPr lang="en-GB" sz="2400" b="1" dirty="0"/>
              <a:t>Work done until now: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2.3.1	2D Generic Models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2.3.1.1	Near field / short term: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		a) Isotropic/anisotropic elasticity and isotropic plasticity for Boom clay and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</a:rPr>
              <a:t>COx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		b) Anisotropic plasticity with 2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gradient model for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</a:rPr>
              <a:t>COx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dirty="0"/>
              <a:t>	2.3.1.2	Far field / long term:</a:t>
            </a:r>
          </a:p>
          <a:p>
            <a:pPr marL="2058988" indent="-230188">
              <a:buAutoNum type="alphaLcParenR"/>
            </a:pPr>
            <a:r>
              <a:rPr lang="en-US" sz="2000" dirty="0"/>
              <a:t>2D plane strain (half-width) model (width = 25m; height = 1000m)		</a:t>
            </a:r>
          </a:p>
          <a:p>
            <a:pPr marL="2058988" indent="-230188">
              <a:buAutoNum type="alphaLcParenR"/>
            </a:pPr>
            <a:r>
              <a:rPr lang="en-US" sz="2000" dirty="0"/>
              <a:t>Outcome: Evolution of PWP, Temperature, and Stresses at the prescribed locations, along with the isochrones along the depth </a:t>
            </a:r>
            <a:endParaRPr lang="en-GB" sz="2000" b="1" dirty="0"/>
          </a:p>
          <a:p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Work plan for next 12 months:</a:t>
            </a:r>
          </a:p>
          <a:p>
            <a:pPr marL="0" indent="0">
              <a:buNone/>
            </a:pPr>
            <a:r>
              <a:rPr lang="en-GB" sz="2000" i="1" dirty="0">
                <a:solidFill>
                  <a:schemeClr val="bg1">
                    <a:lumMod val="95000"/>
                  </a:schemeClr>
                </a:solidFill>
              </a:rPr>
              <a:t>2.3.2	Implement the thermal-mechanical law to model the tensile response from heating.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1">
                    <a:lumMod val="95000"/>
                  </a:schemeClr>
                </a:solidFill>
              </a:rPr>
              <a:t>2.3.3	Model the in-situ heater test: PRACLAY and ALC1605.</a:t>
            </a:r>
            <a:endParaRPr lang="en-GB" sz="20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Collaborations with other WP : EURAD-Gas</a:t>
            </a:r>
          </a:p>
          <a:p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Publications:</a:t>
            </a:r>
          </a:p>
          <a:p>
            <a:endParaRPr lang="en-GB" b="1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584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2BCC9-BE28-E7B7-A445-33408F4A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6</a:t>
            </a:fld>
            <a:endParaRPr lang="cs-CZ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2F0E70F-52EB-9BA9-9D9B-27EB8CAC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8" y="571189"/>
            <a:ext cx="11362952" cy="6864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3600" dirty="0"/>
              <a:t>Introduction: 2D generic model (Initial state)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6" name="ZoneTexte 391">
            <a:extLst>
              <a:ext uri="{FF2B5EF4-FFF2-40B4-BE49-F238E27FC236}">
                <a16:creationId xmlns:a16="http://schemas.microsoft.com/office/drawing/2014/main" id="{2EF0C575-E981-F2BB-D5E4-123B91F1C3E7}"/>
              </a:ext>
            </a:extLst>
          </p:cNvPr>
          <p:cNvSpPr txBox="1"/>
          <p:nvPr/>
        </p:nvSpPr>
        <p:spPr>
          <a:xfrm>
            <a:off x="1209937" y="6004462"/>
            <a:ext cx="10143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representation of model geometry used for the modelling with in-situ stress state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C009F7-8E1A-5246-1916-97CE60CEEDDF}"/>
              </a:ext>
            </a:extLst>
          </p:cNvPr>
          <p:cNvGrpSpPr/>
          <p:nvPr/>
        </p:nvGrpSpPr>
        <p:grpSpPr>
          <a:xfrm>
            <a:off x="1096844" y="1024331"/>
            <a:ext cx="9162107" cy="4809337"/>
            <a:chOff x="612841" y="750456"/>
            <a:chExt cx="10372946" cy="5543340"/>
          </a:xfrm>
        </p:grpSpPr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6203F9A1-D648-F3EB-8283-5B84ADBA1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18"/>
            <a:stretch/>
          </p:blipFill>
          <p:spPr>
            <a:xfrm>
              <a:off x="612841" y="750457"/>
              <a:ext cx="3093395" cy="5543339"/>
            </a:xfrm>
            <a:prstGeom prst="rect">
              <a:avLst/>
            </a:prstGeom>
          </p:spPr>
        </p:pic>
        <p:pic>
          <p:nvPicPr>
            <p:cNvPr id="9" name="Picture 8" descr="Timeline&#10;&#10;Description automatically generated">
              <a:extLst>
                <a:ext uri="{FF2B5EF4-FFF2-40B4-BE49-F238E27FC236}">
                  <a16:creationId xmlns:a16="http://schemas.microsoft.com/office/drawing/2014/main" id="{38B8076E-298B-F4CB-2611-22605E47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4" r="45787"/>
            <a:stretch/>
          </p:blipFill>
          <p:spPr>
            <a:xfrm>
              <a:off x="4007797" y="750457"/>
              <a:ext cx="1332690" cy="5543339"/>
            </a:xfrm>
            <a:prstGeom prst="rect">
              <a:avLst/>
            </a:prstGeom>
          </p:spPr>
        </p:pic>
        <p:pic>
          <p:nvPicPr>
            <p:cNvPr id="10" name="Picture 9" descr="Timeline&#10;&#10;Description automatically generated">
              <a:extLst>
                <a:ext uri="{FF2B5EF4-FFF2-40B4-BE49-F238E27FC236}">
                  <a16:creationId xmlns:a16="http://schemas.microsoft.com/office/drawing/2014/main" id="{D688F77E-4263-6856-E341-EC1DA830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3" r="34420"/>
            <a:stretch/>
          </p:blipFill>
          <p:spPr>
            <a:xfrm>
              <a:off x="6134912" y="750457"/>
              <a:ext cx="966281" cy="5543339"/>
            </a:xfrm>
            <a:prstGeom prst="rect">
              <a:avLst/>
            </a:prstGeom>
          </p:spPr>
        </p:pic>
        <p:pic>
          <p:nvPicPr>
            <p:cNvPr id="11" name="Picture 10" descr="Timeline&#10;&#10;Description automatically generated">
              <a:extLst>
                <a:ext uri="{FF2B5EF4-FFF2-40B4-BE49-F238E27FC236}">
                  <a16:creationId xmlns:a16="http://schemas.microsoft.com/office/drawing/2014/main" id="{E87CFF02-37D5-768D-31ED-31C5835DF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 r="20372"/>
            <a:stretch/>
          </p:blipFill>
          <p:spPr>
            <a:xfrm>
              <a:off x="7645942" y="750456"/>
              <a:ext cx="1177047" cy="5543339"/>
            </a:xfrm>
            <a:prstGeom prst="rect">
              <a:avLst/>
            </a:prstGeom>
          </p:spPr>
        </p:pic>
        <p:pic>
          <p:nvPicPr>
            <p:cNvPr id="12" name="Picture 11" descr="Timeline&#10;&#10;Description automatically generated">
              <a:extLst>
                <a:ext uri="{FF2B5EF4-FFF2-40B4-BE49-F238E27FC236}">
                  <a16:creationId xmlns:a16="http://schemas.microsoft.com/office/drawing/2014/main" id="{621B46CF-FB39-354F-9C72-3CCF614B9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68" r="1"/>
            <a:stretch/>
          </p:blipFill>
          <p:spPr>
            <a:xfrm>
              <a:off x="9306138" y="750456"/>
              <a:ext cx="1679649" cy="5543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25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31CDD-DA74-D9D9-076F-2A96A06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7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3A7D2-19B0-C306-B0EE-245A6C9F6211}"/>
              </a:ext>
            </a:extLst>
          </p:cNvPr>
          <p:cNvSpPr txBox="1">
            <a:spLocks/>
          </p:cNvSpPr>
          <p:nvPr/>
        </p:nvSpPr>
        <p:spPr>
          <a:xfrm>
            <a:off x="8860374" y="6062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081BB4-39FC-45C5-B277-4E32D1EC170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1029EB8D-B90E-88F4-C7F8-A6143860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73" y="304168"/>
            <a:ext cx="10489800" cy="6864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/>
              <a:t>Features of FEM Simulation: FE Mesh</a:t>
            </a:r>
          </a:p>
        </p:txBody>
      </p:sp>
      <p:sp>
        <p:nvSpPr>
          <p:cNvPr id="7" name="ZoneTexte 391">
            <a:extLst>
              <a:ext uri="{FF2B5EF4-FFF2-40B4-BE49-F238E27FC236}">
                <a16:creationId xmlns:a16="http://schemas.microsoft.com/office/drawing/2014/main" id="{A30B47A6-18FB-CB19-7737-3A58326C954F}"/>
              </a:ext>
            </a:extLst>
          </p:cNvPr>
          <p:cNvSpPr txBox="1"/>
          <p:nvPr/>
        </p:nvSpPr>
        <p:spPr>
          <a:xfrm>
            <a:off x="1064358" y="6045754"/>
            <a:ext cx="10305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rgbClr val="D34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2:</a:t>
            </a:r>
            <a:r>
              <a:rPr lang="fr-BE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of FE-mesh used for simulation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E7452A-BFA1-3594-157D-5D9223FD2B5C}"/>
              </a:ext>
            </a:extLst>
          </p:cNvPr>
          <p:cNvGrpSpPr/>
          <p:nvPr/>
        </p:nvGrpSpPr>
        <p:grpSpPr>
          <a:xfrm>
            <a:off x="142786" y="1172811"/>
            <a:ext cx="9346511" cy="5099255"/>
            <a:chOff x="990563" y="1581184"/>
            <a:chExt cx="9346511" cy="50992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6030AB-1BF2-51AA-A195-3082917B6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63" y="1581184"/>
              <a:ext cx="9267183" cy="50992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82139A-C150-5771-F50A-5D61EEA9E384}"/>
                </a:ext>
              </a:extLst>
            </p:cNvPr>
            <p:cNvSpPr/>
            <p:nvPr/>
          </p:nvSpPr>
          <p:spPr>
            <a:xfrm>
              <a:off x="3300549" y="2159726"/>
              <a:ext cx="7036525" cy="337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2C5E5D-E449-C918-54DC-33A22CAF9CE1}"/>
                </a:ext>
              </a:extLst>
            </p:cNvPr>
            <p:cNvSpPr/>
            <p:nvPr/>
          </p:nvSpPr>
          <p:spPr>
            <a:xfrm>
              <a:off x="8412480" y="5408023"/>
              <a:ext cx="1750423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286B90B-3CF8-5C17-91EC-2D1D55DB4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9" t="11455" r="53237" b="22281"/>
          <a:stretch/>
        </p:blipFill>
        <p:spPr>
          <a:xfrm>
            <a:off x="3081551" y="1489518"/>
            <a:ext cx="2055882" cy="3378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56C3B8-A624-B48A-FDB0-87AF6E4C1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9" t="11455" r="27959" b="22281"/>
          <a:stretch/>
        </p:blipFill>
        <p:spPr>
          <a:xfrm>
            <a:off x="5727325" y="1597645"/>
            <a:ext cx="2351316" cy="3378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B5C1759-01E8-E000-DB90-F74B0B240E84}"/>
              </a:ext>
            </a:extLst>
          </p:cNvPr>
          <p:cNvGrpSpPr/>
          <p:nvPr/>
        </p:nvGrpSpPr>
        <p:grpSpPr>
          <a:xfrm>
            <a:off x="7987773" y="1646948"/>
            <a:ext cx="3241725" cy="4369649"/>
            <a:chOff x="8147571" y="2055321"/>
            <a:chExt cx="3241725" cy="43696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510EEA-7EB6-659B-4F1B-C656C8BBA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054" t="11455" r="-508" b="22281"/>
            <a:stretch/>
          </p:blipFill>
          <p:spPr>
            <a:xfrm>
              <a:off x="8752377" y="2055321"/>
              <a:ext cx="2636919" cy="337892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95479C-7A0D-FB8D-7199-4555A46A48DD}"/>
                </a:ext>
              </a:extLst>
            </p:cNvPr>
            <p:cNvSpPr/>
            <p:nvPr/>
          </p:nvSpPr>
          <p:spPr>
            <a:xfrm>
              <a:off x="8147571" y="5611403"/>
              <a:ext cx="965052" cy="5057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20D687-3126-CB9F-9623-9A7186FEE20C}"/>
                </a:ext>
              </a:extLst>
            </p:cNvPr>
            <p:cNvSpPr txBox="1"/>
            <p:nvPr/>
          </p:nvSpPr>
          <p:spPr>
            <a:xfrm>
              <a:off x="8253645" y="6117193"/>
              <a:ext cx="1185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0.15R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F7307B-62AB-394E-107D-C5E061BCA75E}"/>
                </a:ext>
              </a:extLst>
            </p:cNvPr>
            <p:cNvSpPr txBox="1"/>
            <p:nvPr/>
          </p:nvSpPr>
          <p:spPr>
            <a:xfrm>
              <a:off x="9074646" y="5711790"/>
              <a:ext cx="1185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0.075R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9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EAFE-7D88-69D4-185F-176176A2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8</a:t>
            </a:fld>
            <a:endParaRPr lang="cs-CZ"/>
          </a:p>
        </p:txBody>
      </p:sp>
      <p:sp>
        <p:nvSpPr>
          <p:cNvPr id="5" name="ZoneTexte 22">
            <a:extLst>
              <a:ext uri="{FF2B5EF4-FFF2-40B4-BE49-F238E27FC236}">
                <a16:creationId xmlns:a16="http://schemas.microsoft.com/office/drawing/2014/main" id="{BC9B26CA-EC72-BC59-820B-82AF65CDB021}"/>
              </a:ext>
            </a:extLst>
          </p:cNvPr>
          <p:cNvSpPr txBox="1"/>
          <p:nvPr/>
        </p:nvSpPr>
        <p:spPr>
          <a:xfrm>
            <a:off x="7411279" y="136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DE8AD6-91B9-5F66-EEDC-2E39FF8A1791}"/>
              </a:ext>
            </a:extLst>
          </p:cNvPr>
          <p:cNvSpPr txBox="1">
            <a:spLocks/>
          </p:cNvSpPr>
          <p:nvPr/>
        </p:nvSpPr>
        <p:spPr>
          <a:xfrm>
            <a:off x="8993539" y="60851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081BB4-39FC-45C5-B277-4E32D1EC170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967F4396-04D4-39D0-911A-1CE1F1B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38" y="327078"/>
            <a:ext cx="10489800" cy="6864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/>
              <a:t>Features of FEM Simulation: Time-varying BCs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09E95E33-49E9-C105-5B41-8BB617F6D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111073"/>
              </p:ext>
            </p:extLst>
          </p:nvPr>
        </p:nvGraphicFramePr>
        <p:xfrm>
          <a:off x="1719732" y="1043764"/>
          <a:ext cx="9541782" cy="176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77">
                  <a:extLst>
                    <a:ext uri="{9D8B030D-6E8A-4147-A177-3AD203B41FA5}">
                      <a16:colId xmlns:a16="http://schemas.microsoft.com/office/drawing/2014/main" val="353919525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500872256"/>
                    </a:ext>
                  </a:extLst>
                </a:gridCol>
                <a:gridCol w="2323323">
                  <a:extLst>
                    <a:ext uri="{9D8B030D-6E8A-4147-A177-3AD203B41FA5}">
                      <a16:colId xmlns:a16="http://schemas.microsoft.com/office/drawing/2014/main" val="2277300461"/>
                    </a:ext>
                  </a:extLst>
                </a:gridCol>
                <a:gridCol w="2276669">
                  <a:extLst>
                    <a:ext uri="{9D8B030D-6E8A-4147-A177-3AD203B41FA5}">
                      <a16:colId xmlns:a16="http://schemas.microsoft.com/office/drawing/2014/main" val="3969586249"/>
                    </a:ext>
                  </a:extLst>
                </a:gridCol>
                <a:gridCol w="2311799">
                  <a:extLst>
                    <a:ext uri="{9D8B030D-6E8A-4147-A177-3AD203B41FA5}">
                      <a16:colId xmlns:a16="http://schemas.microsoft.com/office/drawing/2014/main" val="3998505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Mechanical BCs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Hydraulic BCs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BCs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429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Excavation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0 - 24 Hours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in-situ stress reaches to 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PWP reduces linearly to 0.1 MPa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flow (natural geothermal field)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02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Waiting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Hours – 2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stress increase from 0 to 3 MPa over 2 years of waiting stage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No-flow </a:t>
                      </a:r>
                    </a:p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(Undrained condition)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flow (natural geothermal field)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976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Heating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– 1000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MPa constant pressure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No-flow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(Undrained condition)</a:t>
                      </a:r>
                    </a:p>
                    <a:p>
                      <a:pPr algn="l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I: 85 years of cooling</a:t>
                      </a:r>
                    </a:p>
                    <a:p>
                      <a:pPr algn="l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2: 55 years of cooling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01854"/>
                  </a:ext>
                </a:extLst>
              </a:tr>
            </a:tbl>
          </a:graphicData>
        </a:graphic>
      </p:graphicFrame>
      <p:sp>
        <p:nvSpPr>
          <p:cNvPr id="9" name="ZoneTexte 391">
            <a:extLst>
              <a:ext uri="{FF2B5EF4-FFF2-40B4-BE49-F238E27FC236}">
                <a16:creationId xmlns:a16="http://schemas.microsoft.com/office/drawing/2014/main" id="{B72F7E37-8973-A617-1C33-269E8022051F}"/>
              </a:ext>
            </a:extLst>
          </p:cNvPr>
          <p:cNvSpPr txBox="1"/>
          <p:nvPr/>
        </p:nvSpPr>
        <p:spPr>
          <a:xfrm>
            <a:off x="1251433" y="6063798"/>
            <a:ext cx="10305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Setting-up of time-varying BCs, (a) mechanical BCs, (b) Thermal flow data, and (c) thermal flow in simulation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34E441-3C30-F81D-9AE4-960C3572AAB2}"/>
              </a:ext>
            </a:extLst>
          </p:cNvPr>
          <p:cNvGrpSpPr/>
          <p:nvPr/>
        </p:nvGrpSpPr>
        <p:grpSpPr>
          <a:xfrm>
            <a:off x="3726761" y="2836729"/>
            <a:ext cx="3910867" cy="3141619"/>
            <a:chOff x="3753394" y="3219382"/>
            <a:chExt cx="3910867" cy="3141619"/>
          </a:xfrm>
        </p:grpSpPr>
        <p:pic>
          <p:nvPicPr>
            <p:cNvPr id="11" name="Picture 1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430C6DA-69B8-A40E-3FC5-1EE2C30D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394" y="3219382"/>
              <a:ext cx="3910867" cy="314161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11A320-8984-6830-A1CB-D28D0193B456}"/>
                </a:ext>
              </a:extLst>
            </p:cNvPr>
            <p:cNvSpPr txBox="1"/>
            <p:nvPr/>
          </p:nvSpPr>
          <p:spPr>
            <a:xfrm>
              <a:off x="4305364" y="5655677"/>
              <a:ext cx="4292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(b)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5DA9BE-3FBA-F43B-F5B9-9E8A333CADC0}"/>
              </a:ext>
            </a:extLst>
          </p:cNvPr>
          <p:cNvGrpSpPr/>
          <p:nvPr/>
        </p:nvGrpSpPr>
        <p:grpSpPr>
          <a:xfrm>
            <a:off x="7637628" y="2851337"/>
            <a:ext cx="3741874" cy="3255897"/>
            <a:chOff x="7664261" y="3236800"/>
            <a:chExt cx="3741874" cy="3255897"/>
          </a:xfrm>
        </p:grpSpPr>
        <p:pic>
          <p:nvPicPr>
            <p:cNvPr id="14" name="Picture 13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43150ED1-007C-8F3C-43EB-44543751F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4261" y="3236800"/>
              <a:ext cx="3741874" cy="32558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8B6A23-06FC-42D4-0A33-09C338484AD0}"/>
                </a:ext>
              </a:extLst>
            </p:cNvPr>
            <p:cNvSpPr txBox="1"/>
            <p:nvPr/>
          </p:nvSpPr>
          <p:spPr>
            <a:xfrm>
              <a:off x="10774890" y="3429000"/>
              <a:ext cx="4292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(c)</a:t>
              </a:r>
            </a:p>
          </p:txBody>
        </p:sp>
      </p:grpSp>
      <p:sp>
        <p:nvSpPr>
          <p:cNvPr id="16" name="ZoneTexte 391">
            <a:extLst>
              <a:ext uri="{FF2B5EF4-FFF2-40B4-BE49-F238E27FC236}">
                <a16:creationId xmlns:a16="http://schemas.microsoft.com/office/drawing/2014/main" id="{B0646F9D-A1A6-C692-8414-E23E2A2D9093}"/>
              </a:ext>
            </a:extLst>
          </p:cNvPr>
          <p:cNvSpPr txBox="1"/>
          <p:nvPr/>
        </p:nvSpPr>
        <p:spPr>
          <a:xfrm>
            <a:off x="-75111" y="1681110"/>
            <a:ext cx="1904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rgbClr val="D34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Table:</a:t>
            </a:r>
            <a:r>
              <a:rPr lang="fr-BE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Time-varying BCs at the disposal borehole wall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D282265B-9007-0D77-07CA-CA894ED043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" y="2851338"/>
            <a:ext cx="3642805" cy="31829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A0CFC5-0C02-6883-63A4-B523BC90B9E2}"/>
              </a:ext>
            </a:extLst>
          </p:cNvPr>
          <p:cNvSpPr txBox="1"/>
          <p:nvPr/>
        </p:nvSpPr>
        <p:spPr>
          <a:xfrm>
            <a:off x="2968428" y="5270214"/>
            <a:ext cx="4292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228537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E2869-069A-B5A1-9745-524F1E5C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4CE-B590-4B8B-BFD1-78B60F80E0C7}" type="slidenum">
              <a:rPr lang="cs-CZ" smtClean="0"/>
              <a:t>9</a:t>
            </a:fld>
            <a:endParaRPr lang="cs-CZ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CD46D5C-B7B3-B0C8-D6A3-DEB3DE0AC470}"/>
              </a:ext>
            </a:extLst>
          </p:cNvPr>
          <p:cNvSpPr txBox="1">
            <a:spLocks/>
          </p:cNvSpPr>
          <p:nvPr/>
        </p:nvSpPr>
        <p:spPr>
          <a:xfrm>
            <a:off x="9144001" y="5991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081BB4-39FC-45C5-B277-4E32D1EC170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B833F6DB-AD12-82FD-0B3F-4A7ECD6B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117"/>
            <a:ext cx="10489800" cy="6864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/>
              <a:t>Features of FEM Simulation: Material properties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8B8ECD3-F59D-DAA1-E59D-1EA218CFA5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8"/>
          <a:stretch/>
        </p:blipFill>
        <p:spPr>
          <a:xfrm>
            <a:off x="6431180" y="2905256"/>
            <a:ext cx="4084421" cy="3408411"/>
          </a:xfrm>
          <a:prstGeom prst="rect">
            <a:avLst/>
          </a:prstGeom>
        </p:spPr>
      </p:pic>
      <p:sp>
        <p:nvSpPr>
          <p:cNvPr id="8" name="ZoneTexte 391">
            <a:extLst>
              <a:ext uri="{FF2B5EF4-FFF2-40B4-BE49-F238E27FC236}">
                <a16:creationId xmlns:a16="http://schemas.microsoft.com/office/drawing/2014/main" id="{5BBF749F-722B-D5FA-37A3-5E2D454CF196}"/>
              </a:ext>
            </a:extLst>
          </p:cNvPr>
          <p:cNvSpPr txBox="1"/>
          <p:nvPr/>
        </p:nvSpPr>
        <p:spPr>
          <a:xfrm>
            <a:off x="123829" y="3882423"/>
            <a:ext cx="1875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rgbClr val="D34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Fig.: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dependency of  (a) water viscosity, and (b) vol. thermal expansion coefficient of water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509321-DE4D-A782-5AD6-B0B6CEF77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332599"/>
              </p:ext>
            </p:extLst>
          </p:nvPr>
        </p:nvGraphicFramePr>
        <p:xfrm>
          <a:off x="2044069" y="967270"/>
          <a:ext cx="8233891" cy="18402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77685">
                  <a:extLst>
                    <a:ext uri="{9D8B030D-6E8A-4147-A177-3AD203B41FA5}">
                      <a16:colId xmlns:a16="http://schemas.microsoft.com/office/drawing/2014/main" val="2824377199"/>
                    </a:ext>
                  </a:extLst>
                </a:gridCol>
                <a:gridCol w="1046187">
                  <a:extLst>
                    <a:ext uri="{9D8B030D-6E8A-4147-A177-3AD203B41FA5}">
                      <a16:colId xmlns:a16="http://schemas.microsoft.com/office/drawing/2014/main" val="3827728065"/>
                    </a:ext>
                  </a:extLst>
                </a:gridCol>
                <a:gridCol w="1133368">
                  <a:extLst>
                    <a:ext uri="{9D8B030D-6E8A-4147-A177-3AD203B41FA5}">
                      <a16:colId xmlns:a16="http://schemas.microsoft.com/office/drawing/2014/main" val="1140490239"/>
                    </a:ext>
                  </a:extLst>
                </a:gridCol>
                <a:gridCol w="973536">
                  <a:extLst>
                    <a:ext uri="{9D8B030D-6E8A-4147-A177-3AD203B41FA5}">
                      <a16:colId xmlns:a16="http://schemas.microsoft.com/office/drawing/2014/main" val="1881462826"/>
                    </a:ext>
                  </a:extLst>
                </a:gridCol>
                <a:gridCol w="1296835">
                  <a:extLst>
                    <a:ext uri="{9D8B030D-6E8A-4147-A177-3AD203B41FA5}">
                      <a16:colId xmlns:a16="http://schemas.microsoft.com/office/drawing/2014/main" val="4280618324"/>
                    </a:ext>
                  </a:extLst>
                </a:gridCol>
                <a:gridCol w="991697">
                  <a:extLst>
                    <a:ext uri="{9D8B030D-6E8A-4147-A177-3AD203B41FA5}">
                      <a16:colId xmlns:a16="http://schemas.microsoft.com/office/drawing/2014/main" val="1994398263"/>
                    </a:ext>
                  </a:extLst>
                </a:gridCol>
                <a:gridCol w="1714583">
                  <a:extLst>
                    <a:ext uri="{9D8B030D-6E8A-4147-A177-3AD203B41FA5}">
                      <a16:colId xmlns:a16="http://schemas.microsoft.com/office/drawing/2014/main" val="511168337"/>
                    </a:ext>
                  </a:extLst>
                </a:gridCol>
              </a:tblGrid>
              <a:tr h="229639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en-US" sz="1200" b="1" i="0" u="none" strike="noStrike" spc="0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5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200" b="1" i="0" u="none" strike="noStrike" spc="0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5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u="none" strike="noStrike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Poission Ratio</a:t>
                      </a:r>
                      <a:endParaRPr lang="en-US" sz="1200" b="1" i="0" u="none" strike="noStrike" spc="0" baseline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5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u="none" strike="noStrike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1200" b="1" i="0" u="none" strike="noStrike" spc="0" baseline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5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u="none" strike="noStrike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Biot's coefficient</a:t>
                      </a:r>
                      <a:endParaRPr lang="en-US" sz="1200" b="1" i="0" u="none" strike="noStrike" spc="0" baseline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5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u="none" strike="noStrike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Permeability</a:t>
                      </a:r>
                      <a:endParaRPr lang="en-US" sz="1200" b="1" i="0" u="none" strike="noStrike" spc="0" baseline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5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conductivity</a:t>
                      </a:r>
                      <a:endParaRPr lang="en-US" sz="1200" b="1" i="0" u="none" strike="noStrike" spc="0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913851"/>
                  </a:ext>
                </a:extLst>
              </a:tr>
              <a:tr h="229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Kimmeridgian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61114"/>
                  </a:ext>
                </a:extLst>
              </a:tr>
              <a:tr h="229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Oxfordian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4651747"/>
                  </a:ext>
                </a:extLst>
              </a:tr>
              <a:tr h="229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516919"/>
                  </a:ext>
                </a:extLst>
              </a:tr>
              <a:tr h="229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1158922"/>
                  </a:ext>
                </a:extLst>
              </a:tr>
              <a:tr h="229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UA2-UA3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794187"/>
                  </a:ext>
                </a:extLst>
              </a:tr>
              <a:tr h="229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Anisotropic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6769166"/>
                  </a:ext>
                </a:extLst>
              </a:tr>
              <a:tr h="229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Dogger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Isotropic</a:t>
                      </a:r>
                      <a:endParaRPr lang="en-US" sz="1200" b="0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294168"/>
                  </a:ext>
                </a:extLst>
              </a:tr>
            </a:tbl>
          </a:graphicData>
        </a:graphic>
      </p:graphicFrame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7B0CDE8-B7ED-77A6-9D1B-F1B13802E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5"/>
          <a:stretch/>
        </p:blipFill>
        <p:spPr>
          <a:xfrm>
            <a:off x="2174469" y="2949577"/>
            <a:ext cx="4088103" cy="3319770"/>
          </a:xfrm>
          <a:prstGeom prst="rect">
            <a:avLst/>
          </a:prstGeom>
        </p:spPr>
      </p:pic>
      <p:sp>
        <p:nvSpPr>
          <p:cNvPr id="11" name="ZoneTexte 391">
            <a:extLst>
              <a:ext uri="{FF2B5EF4-FFF2-40B4-BE49-F238E27FC236}">
                <a16:creationId xmlns:a16="http://schemas.microsoft.com/office/drawing/2014/main" id="{EA55B950-EFE4-BA63-8093-E8E561DE7A62}"/>
              </a:ext>
            </a:extLst>
          </p:cNvPr>
          <p:cNvSpPr txBox="1"/>
          <p:nvPr/>
        </p:nvSpPr>
        <p:spPr>
          <a:xfrm>
            <a:off x="123828" y="1431953"/>
            <a:ext cx="1875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rgbClr val="D34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Table: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THM parameters for the host rocks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943FBA-9E16-1A25-7C22-B3B195087475}"/>
              </a:ext>
            </a:extLst>
          </p:cNvPr>
          <p:cNvSpPr/>
          <p:nvPr/>
        </p:nvSpPr>
        <p:spPr>
          <a:xfrm>
            <a:off x="6431180" y="1917187"/>
            <a:ext cx="994299" cy="6864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128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2763</Words>
  <Application>Microsoft Office PowerPoint</Application>
  <PresentationFormat>Widescreen</PresentationFormat>
  <Paragraphs>459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Lucida Sans</vt:lpstr>
      <vt:lpstr>Times New Roman</vt:lpstr>
      <vt:lpstr>Wingdings</vt:lpstr>
      <vt:lpstr>Motiv Office</vt:lpstr>
      <vt:lpstr>T 2.3 THM modelling…  [ULiege]</vt:lpstr>
      <vt:lpstr>T 2.3 THM modelling…  [ULiege]</vt:lpstr>
      <vt:lpstr>T2.3 Modelling-Benchmark - [ULiege]</vt:lpstr>
      <vt:lpstr>T2.3 Modelling-Benchmark - [ULiege]</vt:lpstr>
      <vt:lpstr>T 2.3 THM modelling…  [ULiege]</vt:lpstr>
      <vt:lpstr>Introduction: 2D generic model (Initial state) </vt:lpstr>
      <vt:lpstr>Features of FEM Simulation: FE Mesh</vt:lpstr>
      <vt:lpstr>Features of FEM Simulation: Time-varying BCs</vt:lpstr>
      <vt:lpstr>Features of FEM Simulation: Material properties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Results: Task 2.3 (Far-field modelling)</vt:lpstr>
      <vt:lpstr>Remarks and future work…</vt:lpstr>
      <vt:lpstr>Thank you for your kind attention…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(SÚRAO) CTU T3.1</dc:title>
  <dc:creator>Jiri Svoboda</dc:creator>
  <cp:lastModifiedBy>Abhishek Rawat</cp:lastModifiedBy>
  <cp:revision>123</cp:revision>
  <dcterms:created xsi:type="dcterms:W3CDTF">2019-06-14T08:26:08Z</dcterms:created>
  <dcterms:modified xsi:type="dcterms:W3CDTF">2022-10-26T06:56:58Z</dcterms:modified>
</cp:coreProperties>
</file>