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68" r:id="rId3"/>
    <p:sldId id="270" r:id="rId4"/>
    <p:sldId id="271" r:id="rId5"/>
    <p:sldId id="269" r:id="rId6"/>
    <p:sldId id="273" r:id="rId7"/>
    <p:sldId id="272" r:id="rId8"/>
    <p:sldId id="274" r:id="rId9"/>
    <p:sldId id="275" r:id="rId10"/>
    <p:sldId id="276" r:id="rId11"/>
    <p:sldId id="266" r:id="rId12"/>
    <p:sldId id="262" r:id="rId13"/>
    <p:sldId id="261" r:id="rId14"/>
    <p:sldId id="258" r:id="rId15"/>
    <p:sldId id="257" r:id="rId16"/>
    <p:sldId id="265" r:id="rId17"/>
    <p:sldId id="264" r:id="rId18"/>
    <p:sldId id="259" r:id="rId19"/>
    <p:sldId id="260" r:id="rId20"/>
    <p:sldId id="278" r:id="rId21"/>
    <p:sldId id="277" r:id="rId22"/>
    <p:sldId id="279" r:id="rId23"/>
    <p:sldId id="280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reb\Desktop\Document%20final%20-%20Analyse%20des%20entretie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70115265475845E-2"/>
          <c:y val="0.18945011735656331"/>
          <c:w val="0.90024004860676987"/>
          <c:h val="0.664397383866896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03-4AB7-ABCA-889511CC336B}"/>
              </c:ext>
            </c:extLst>
          </c:dPt>
          <c:dLbls>
            <c:delete val="1"/>
          </c:dLbls>
          <c:cat>
            <c:strRef>
              <c:f>'Déplaisir pour l''AP'!$BU$3:$BU$6</c:f>
              <c:strCache>
                <c:ptCount val="4"/>
                <c:pt idx="0">
                  <c:v>People present at the activity</c:v>
                </c:pt>
                <c:pt idx="1">
                  <c:v>Reinforcement through play</c:v>
                </c:pt>
                <c:pt idx="2">
                  <c:v>Sense of competence and self-accomplishment</c:v>
                </c:pt>
                <c:pt idx="3">
                  <c:v>Activity type</c:v>
                </c:pt>
              </c:strCache>
            </c:strRef>
          </c:cat>
          <c:val>
            <c:numRef>
              <c:f>'Déplaisir pour l''AP'!$BV$3:$BV$6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03-4AB7-ABCA-889511CC33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996031"/>
        <c:axId val="2068994111"/>
      </c:barChart>
      <c:catAx>
        <c:axId val="2068996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8994111"/>
        <c:crosses val="autoZero"/>
        <c:auto val="1"/>
        <c:lblAlgn val="ctr"/>
        <c:lblOffset val="100"/>
        <c:noMultiLvlLbl val="0"/>
      </c:catAx>
      <c:valAx>
        <c:axId val="206899411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>
                    <a:solidFill>
                      <a:schemeClr val="tx1"/>
                    </a:solidFill>
                  </a:rPr>
                  <a:t>Number of citations (n : 52)</a:t>
                </a:r>
              </a:p>
            </c:rich>
          </c:tx>
          <c:layout>
            <c:manualLayout>
              <c:xMode val="edge"/>
              <c:yMode val="edge"/>
              <c:x val="9.4163575105996374E-3"/>
              <c:y val="0.227702756199910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8996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78396087023322E-2"/>
          <c:y val="0.1717605659146926"/>
          <c:w val="0.93328155591369766"/>
          <c:h val="0.600719804744451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08-4EBD-A85E-92DF6510FF6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08-4EBD-A85E-92DF6510FF6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08-4EBD-A85E-92DF6510FF63}"/>
              </c:ext>
            </c:extLst>
          </c:dPt>
          <c:dLbls>
            <c:delete val="1"/>
          </c:dLbls>
          <c:cat>
            <c:strRef>
              <c:f>'Déplaisir pour l''AP'!$BR$3:$BR$8</c:f>
              <c:strCache>
                <c:ptCount val="6"/>
                <c:pt idx="0">
                  <c:v>Pain and the physical repercussions of physical activity</c:v>
                </c:pt>
                <c:pt idx="1">
                  <c:v>Body appearance and physical capacity</c:v>
                </c:pt>
                <c:pt idx="2">
                  <c:v>The gaze of others</c:v>
                </c:pt>
                <c:pt idx="3">
                  <c:v>Activity type</c:v>
                </c:pt>
                <c:pt idx="4">
                  <c:v>Emotional state</c:v>
                </c:pt>
                <c:pt idx="5">
                  <c:v>Negative results of an activity</c:v>
                </c:pt>
              </c:strCache>
            </c:strRef>
          </c:cat>
          <c:val>
            <c:numRef>
              <c:f>'Déplaisir pour l''AP'!$BS$3:$BS$8</c:f>
              <c:numCache>
                <c:formatCode>General</c:formatCode>
                <c:ptCount val="6"/>
                <c:pt idx="0">
                  <c:v>20</c:v>
                </c:pt>
                <c:pt idx="1">
                  <c:v>16</c:v>
                </c:pt>
                <c:pt idx="2">
                  <c:v>14</c:v>
                </c:pt>
                <c:pt idx="3">
                  <c:v>13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08-4EBD-A85E-92DF6510FF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996031"/>
        <c:axId val="2068994111"/>
      </c:barChart>
      <c:catAx>
        <c:axId val="2068996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8994111"/>
        <c:crosses val="autoZero"/>
        <c:auto val="1"/>
        <c:lblAlgn val="ctr"/>
        <c:lblOffset val="100"/>
        <c:noMultiLvlLbl val="0"/>
      </c:catAx>
      <c:valAx>
        <c:axId val="206899411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>
                    <a:solidFill>
                      <a:schemeClr val="tx1"/>
                    </a:solidFill>
                  </a:rPr>
                  <a:t>Number of citations (n : 52)</a:t>
                </a:r>
              </a:p>
            </c:rich>
          </c:tx>
          <c:layout>
            <c:manualLayout>
              <c:xMode val="edge"/>
              <c:yMode val="edge"/>
              <c:x val="6.0582266060362931E-4"/>
              <c:y val="0.275879832628351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68996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77583587469591E-2"/>
          <c:y val="0.1355492273669478"/>
          <c:w val="0.90075271396719248"/>
          <c:h val="0.662080705601401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CC-4C59-BEA4-F4CD8F5BC7F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FCC-4C59-BEA4-F4CD8F5BC7F7}"/>
              </c:ext>
            </c:extLst>
          </c:dPt>
          <c:dLbls>
            <c:delete val="1"/>
          </c:dLbls>
          <c:cat>
            <c:strRef>
              <c:f>'Plaisir pour l''AP'!$BL$3:$BL$8</c:f>
              <c:strCache>
                <c:ptCount val="6"/>
                <c:pt idx="0">
                  <c:v>People present at the activity</c:v>
                </c:pt>
                <c:pt idx="1">
                  <c:v>Reinforcement through play</c:v>
                </c:pt>
                <c:pt idx="2">
                  <c:v>Sense of competence and self-accomplishment</c:v>
                </c:pt>
                <c:pt idx="3">
                  <c:v>Sense of proving your competence</c:v>
                </c:pt>
                <c:pt idx="4">
                  <c:v>Ambience</c:v>
                </c:pt>
                <c:pt idx="5">
                  <c:v>Activity type</c:v>
                </c:pt>
              </c:strCache>
            </c:strRef>
          </c:cat>
          <c:val>
            <c:numRef>
              <c:f>'Plaisir pour l''AP'!$BM$3:$BM$8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C-4C59-BEA4-F4CD8F5BC7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0280352"/>
        <c:axId val="1370278912"/>
      </c:barChart>
      <c:catAx>
        <c:axId val="13702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78912"/>
        <c:crosses val="autoZero"/>
        <c:auto val="1"/>
        <c:lblAlgn val="ctr"/>
        <c:lblOffset val="100"/>
        <c:noMultiLvlLbl val="0"/>
      </c:catAx>
      <c:valAx>
        <c:axId val="137027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 i="0" u="none" strike="noStrike" kern="1200" baseline="0">
                    <a:solidFill>
                      <a:schemeClr val="tx1"/>
                    </a:solidFill>
                  </a:rPr>
                  <a:t>Number of citations (n : 32)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>
                    <a:solidFill>
                      <a:schemeClr val="tx1"/>
                    </a:solidFill>
                  </a:defRPr>
                </a:pPr>
                <a:endParaRPr lang="fr-BE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562071441409261E-2"/>
          <c:y val="0.14639309541323647"/>
          <c:w val="0.90075271396719248"/>
          <c:h val="0.662080705601401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3A-4B0F-A4B7-6C91D3ECB1D7}"/>
              </c:ext>
            </c:extLst>
          </c:dPt>
          <c:dLbls>
            <c:delete val="1"/>
          </c:dLbls>
          <c:cat>
            <c:strRef>
              <c:f>'Plaisir pour l''AP'!$BJ$3:$BJ$6</c:f>
              <c:strCache>
                <c:ptCount val="4"/>
                <c:pt idx="0">
                  <c:v>People present at the activity</c:v>
                </c:pt>
                <c:pt idx="1">
                  <c:v>Activity type</c:v>
                </c:pt>
                <c:pt idx="2">
                  <c:v>Sense of pride</c:v>
                </c:pt>
                <c:pt idx="3">
                  <c:v>Ambience</c:v>
                </c:pt>
              </c:strCache>
            </c:strRef>
          </c:cat>
          <c:val>
            <c:numRef>
              <c:f>'Plaisir pour l''AP'!$BK$3:$BK$6</c:f>
              <c:numCache>
                <c:formatCode>General</c:formatCode>
                <c:ptCount val="4"/>
                <c:pt idx="0">
                  <c:v>14</c:v>
                </c:pt>
                <c:pt idx="1">
                  <c:v>7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3A-4B0F-A4B7-6C91D3ECB1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0280352"/>
        <c:axId val="1370278912"/>
      </c:barChart>
      <c:catAx>
        <c:axId val="13702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78912"/>
        <c:crosses val="autoZero"/>
        <c:auto val="1"/>
        <c:lblAlgn val="ctr"/>
        <c:lblOffset val="100"/>
        <c:noMultiLvlLbl val="0"/>
      </c:catAx>
      <c:valAx>
        <c:axId val="137027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 i="0" u="none" strike="noStrike" kern="1200" baseline="0">
                    <a:solidFill>
                      <a:schemeClr val="tx1"/>
                    </a:solidFill>
                  </a:rPr>
                  <a:t>Number of citations (n : 20)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>
                    <a:solidFill>
                      <a:schemeClr val="tx1"/>
                    </a:solidFill>
                  </a:defRPr>
                </a:pPr>
                <a:endParaRPr lang="fr-BE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77583587469591E-2"/>
          <c:y val="0.1355492273669478"/>
          <c:w val="0.90075271396719248"/>
          <c:h val="0.662080705601401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'Déplaisir pour l''AP'!$BK$3:$BK$9</c:f>
              <c:strCache>
                <c:ptCount val="7"/>
                <c:pt idx="0">
                  <c:v>Pain and the physical repercussions of physical activity</c:v>
                </c:pt>
                <c:pt idx="1">
                  <c:v>Body appearance and physical capacity</c:v>
                </c:pt>
                <c:pt idx="2">
                  <c:v>Negative results of an activity</c:v>
                </c:pt>
                <c:pt idx="3">
                  <c:v>Previous personal experience</c:v>
                </c:pt>
                <c:pt idx="4">
                  <c:v>The gaze of others</c:v>
                </c:pt>
                <c:pt idx="5">
                  <c:v>Activity type</c:v>
                </c:pt>
                <c:pt idx="6">
                  <c:v>Emotional state</c:v>
                </c:pt>
              </c:strCache>
            </c:strRef>
          </c:cat>
          <c:val>
            <c:numRef>
              <c:f>'Déplaisir pour l''AP'!$BL$3:$BL$9</c:f>
            </c:numRef>
          </c:val>
          <c:extLst>
            <c:ext xmlns:c16="http://schemas.microsoft.com/office/drawing/2014/chart" uri="{C3380CC4-5D6E-409C-BE32-E72D297353CC}">
              <c16:uniqueId val="{00000000-9759-47AE-BD04-35D61405C098}"/>
            </c:ext>
          </c:extLst>
        </c:ser>
        <c:ser>
          <c:idx val="1"/>
          <c:order val="1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759-47AE-BD04-35D61405C09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59-47AE-BD04-35D61405C09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759-47AE-BD04-35D61405C098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59-47AE-BD04-35D61405C098}"/>
              </c:ext>
            </c:extLst>
          </c:dPt>
          <c:dLbls>
            <c:delete val="1"/>
          </c:dLbls>
          <c:cat>
            <c:strRef>
              <c:f>'Déplaisir pour l''AP'!$BK$3:$BK$9</c:f>
              <c:strCache>
                <c:ptCount val="7"/>
                <c:pt idx="0">
                  <c:v>Pain and the physical repercussions of physical activity</c:v>
                </c:pt>
                <c:pt idx="1">
                  <c:v>Body appearance and physical capacity</c:v>
                </c:pt>
                <c:pt idx="2">
                  <c:v>Negative results of an activity</c:v>
                </c:pt>
                <c:pt idx="3">
                  <c:v>Previous personal experience</c:v>
                </c:pt>
                <c:pt idx="4">
                  <c:v>The gaze of others</c:v>
                </c:pt>
                <c:pt idx="5">
                  <c:v>Activity type</c:v>
                </c:pt>
                <c:pt idx="6">
                  <c:v>Emotional state</c:v>
                </c:pt>
              </c:strCache>
            </c:strRef>
          </c:cat>
          <c:val>
            <c:numRef>
              <c:f>'Déplaisir pour l''AP'!$BM$3:$BM$9</c:f>
              <c:numCache>
                <c:formatCode>General</c:formatCode>
                <c:ptCount val="7"/>
                <c:pt idx="0">
                  <c:v>13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59-47AE-BD04-35D61405C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0280352"/>
        <c:axId val="1370278912"/>
      </c:barChart>
      <c:catAx>
        <c:axId val="13702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78912"/>
        <c:crosses val="autoZero"/>
        <c:auto val="1"/>
        <c:lblAlgn val="ctr"/>
        <c:lblOffset val="100"/>
        <c:noMultiLvlLbl val="0"/>
      </c:catAx>
      <c:valAx>
        <c:axId val="137027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 i="0" u="none" strike="noStrike" kern="1200" baseline="0">
                    <a:solidFill>
                      <a:schemeClr val="tx1"/>
                    </a:solidFill>
                  </a:rPr>
                  <a:t>Number of citations (n : 32)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>
                    <a:solidFill>
                      <a:schemeClr val="tx1"/>
                    </a:solidFill>
                  </a:defRPr>
                </a:pPr>
                <a:endParaRPr lang="fr-BE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77583587469591E-2"/>
          <c:y val="0.1355492273669478"/>
          <c:w val="0.90075271396719248"/>
          <c:h val="0.662080705601401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42B-4873-A85C-6373F516176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42B-4873-A85C-6373F5161760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42B-4873-A85C-6373F5161760}"/>
              </c:ext>
            </c:extLst>
          </c:dPt>
          <c:dLbls>
            <c:delete val="1"/>
          </c:dLbls>
          <c:cat>
            <c:strRef>
              <c:f>'Déplaisir pour l''AP'!$BO$3:$BO$8</c:f>
              <c:strCache>
                <c:ptCount val="6"/>
                <c:pt idx="0">
                  <c:v>The gaze of others</c:v>
                </c:pt>
                <c:pt idx="1">
                  <c:v>Pain and the physical repercussions of physical activity</c:v>
                </c:pt>
                <c:pt idx="2">
                  <c:v>Activity type</c:v>
                </c:pt>
                <c:pt idx="3">
                  <c:v>Body appearance and physical capacity</c:v>
                </c:pt>
                <c:pt idx="4">
                  <c:v>Constraint</c:v>
                </c:pt>
                <c:pt idx="5">
                  <c:v>Emotional state</c:v>
                </c:pt>
              </c:strCache>
            </c:strRef>
          </c:cat>
          <c:val>
            <c:numRef>
              <c:f>'Déplaisir pour l''AP'!$BP$3:$BP$8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B-4873-A85C-6373F51617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0280352"/>
        <c:axId val="1370278912"/>
      </c:barChart>
      <c:catAx>
        <c:axId val="13702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78912"/>
        <c:crosses val="autoZero"/>
        <c:auto val="1"/>
        <c:lblAlgn val="ctr"/>
        <c:lblOffset val="100"/>
        <c:noMultiLvlLbl val="0"/>
      </c:catAx>
      <c:valAx>
        <c:axId val="137027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BE" sz="1400" b="1" i="0" u="none" strike="noStrike" kern="1200" baseline="0">
                    <a:solidFill>
                      <a:schemeClr val="tx1"/>
                    </a:solidFill>
                  </a:rPr>
                  <a:t>Number of citations (n : 20)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>
                    <a:solidFill>
                      <a:schemeClr val="tx1"/>
                    </a:solidFill>
                  </a:defRPr>
                </a:pPr>
                <a:endParaRPr lang="fr-BE" sz="140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7028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3D52B-F7EB-46A2-8585-7114ACCFBBA0}" type="datetimeFigureOut">
              <a:rPr lang="fr-BE" smtClean="0"/>
              <a:t>05-07-23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6326-91C9-4196-8C6B-8E52CF559A0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243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C10A2D-FE0A-290B-B99A-F8380C58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961967-FC20-FB76-7AE2-FE862DB60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76C5B-535F-E3CA-356A-A387A7DB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7759-153C-4778-873F-63B7111ECAD6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DA7E8D-CBCE-CC3A-9D20-D2A8AA67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D4EBB-CA9C-8B08-DA56-6E174C92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619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FA55C-774A-B933-7D59-1A0607B20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2E1BF9-1A02-F06E-0639-59569864F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439651-693D-F7CF-0BA6-239497E5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F5-AF46-4F62-BD52-B02937078DF6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24C81-57C3-7A99-A04A-2BFA63AB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E19C50-6AF7-E140-17B7-0B25A660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037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D750E3-7890-BE02-5070-68CD60484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AABCB0-D58E-3872-68EF-745BF5763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244A2-CED7-90B8-DFC5-6FFCC5E7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7FCE-453F-4FB6-BD3D-64F06F78EF56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3CA07A-723D-B207-0AD1-C0978D6D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61010-57BD-8E5D-73B0-72F0EE74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849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C04DB-2E35-F03C-74FE-FFF36E76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2E33A9-3B89-B536-EAD8-5AE0E8399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D54B92-A1A4-044C-518A-F0FCFEBF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FB75-1D94-4615-A1FA-5F185A9F80FA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9D6E2-5BEC-8530-C73F-AD7B92F53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044DEB-DCBC-1A55-98C7-EAA20AF7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983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F031C-D9E5-7343-9A06-A78C561A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CC03F6-4A78-A703-7E2A-02B531BB0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2521A0-7940-5EB4-DF5F-8417E8E5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34D8-2D20-45C5-BC73-285D9F55042F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A7420A-A3D4-6892-261E-DDE26261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16EA8-AC67-C25B-B270-492457BDF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718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564AB-33CD-E62B-A277-CC36E2AC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A167B-E474-D16C-262E-DAF1007E2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D2C16F-B0E5-3D42-8103-0524B7FEF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6A38D7-86AC-B1DD-7AC0-7CBF9ABA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CCD2-724C-488D-B87C-1EE9A22E4316}" type="datetime1">
              <a:rPr lang="fr-BE" smtClean="0"/>
              <a:t>05-07-23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FD601B-D930-3A28-619F-0C5686A5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A935B6-EDCE-3FF7-1A3D-A068B380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372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AC0FC-9DB5-E72C-872C-FB6C205F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C733B1-1C8E-DC4E-8ACE-A1F741E96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64249F-CB38-065A-BAC5-A6686AD8A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47B8F1-2409-FAD1-9361-4577B7EFC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079F40-60E9-C8F7-B955-4BC9886FD8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B88ED5-0F13-3E99-04F0-AE055996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3ED0-09C3-4A5A-B203-A152EA68CB9A}" type="datetime1">
              <a:rPr lang="fr-BE" smtClean="0"/>
              <a:t>05-07-23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245AD7-590C-3A67-59E1-00D33BDC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3E9314-C13E-830E-A7B4-B88A2B5C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620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95847E-5FE3-FAD8-750F-4236251C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D116D5-BA5A-570B-A159-4EEBEDE0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999E-B429-452F-B6D8-EC82BC9304F3}" type="datetime1">
              <a:rPr lang="fr-BE" smtClean="0"/>
              <a:t>05-07-23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C37BBE-DA65-18FE-2791-0FA4159A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D05A66-01C1-8932-0723-5D5A14F0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732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705040-4909-59A1-BFD1-819A08A5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895B-F515-4CAB-8004-20F732351360}" type="datetime1">
              <a:rPr lang="fr-BE" smtClean="0"/>
              <a:t>05-07-23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9A9039-B609-4020-5055-969E2BA5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743403-0281-D049-89E4-EADCAF32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965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5EFF60-F4F8-2200-4D44-2D28149CF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10F98D-D1C3-8735-3AF5-B63C3B364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1F8A1C-2644-652D-9F8C-D9DDC4C8C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D1B81A-B130-01E9-D21D-4087E5A5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1840-AD33-43DE-A6E6-7A593A8EA809}" type="datetime1">
              <a:rPr lang="fr-BE" smtClean="0"/>
              <a:t>05-07-23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D02D04-4FB9-F5E1-5F10-BFE8B83E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AFDF0A-193D-FD38-BF3B-C00087FB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99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D7803-FECA-BAA1-70C0-A7D8E846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9A54B6-3790-4CF7-90D2-43DB87BC3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02D7D4-7602-3163-718B-215466C7C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84FD85-3111-C113-EE7B-A342462C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E20DF-083E-4535-AD4E-A8B025FAFE0E}" type="datetime1">
              <a:rPr lang="fr-BE" smtClean="0"/>
              <a:t>05-07-23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0EE27A-71F5-4998-87F4-D3FE0BDF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6861E9-611B-5FBD-DB7B-ED050F4A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949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D03451-555F-25F6-6328-6E63C522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4E35CF-7B81-90B0-01C7-37FD3E088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961881-79B3-ECF0-FE73-928009645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5AE3-4D44-4651-B471-1E6E139BCC01}" type="datetime1">
              <a:rPr lang="fr-BE" smtClean="0"/>
              <a:t>05-07-23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346FB9-6EEE-D63D-E44C-5FF6FBD28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FDC73D-5EC4-FA18-AB91-3A4EF8187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021C-8B09-43F1-A70C-269F7477AFE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558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2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9.png"/><Relationship Id="rId7" Type="http://schemas.openxmlformats.org/officeDocument/2006/relationships/image" Target="../media/image3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4.png"/><Relationship Id="rId7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net.apa.org/doi/10.1037/h0061470" TargetMode="External"/><Relationship Id="rId2" Type="http://schemas.openxmlformats.org/officeDocument/2006/relationships/hyperlink" Target="https://doi.org/10.3917/lcd.050.00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sycnet.apa.org/doi/10.1093/acprof:oso/9780199890712.003.0037" TargetMode="External"/><Relationship Id="rId5" Type="http://schemas.openxmlformats.org/officeDocument/2006/relationships/hyperlink" Target="https://doi.org/10.1016/j.jsams.2018.12.012" TargetMode="External"/><Relationship Id="rId4" Type="http://schemas.openxmlformats.org/officeDocument/2006/relationships/hyperlink" Target="https://doi.org/10.1016/j.neurenf.2013.04.00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91651D-6BA8-8C0E-F7F5-6B2DB7C1E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76" y="2428862"/>
            <a:ext cx="10981004" cy="2346666"/>
          </a:xfrm>
        </p:spPr>
        <p:txBody>
          <a:bodyPr>
            <a:normAutofit fontScale="90000"/>
          </a:bodyPr>
          <a:lstStyle/>
          <a:p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Pleasure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displeasure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factors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BE" sz="5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young</a:t>
            </a:r>
            <a:r>
              <a:rPr lang="fr-BE" sz="5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inactive adolescents</a:t>
            </a:r>
            <a:br>
              <a:rPr lang="fr-BE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r-BE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85C297-F49A-C5C6-F5FC-80EC3174B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1280" y="4646373"/>
            <a:ext cx="7163968" cy="1870062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Besseling , A. Mouton, M.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Evrard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Sikivie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Sport &amp; Rehabilitation Sciences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Liège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Belgium</a:t>
            </a:r>
            <a:endParaRPr lang="fr-BE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CE1891-1011-8DD1-C4E5-E63A8070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6" y="202827"/>
            <a:ext cx="3119646" cy="155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erçu de l’image">
            <a:extLst>
              <a:ext uri="{FF2B5EF4-FFF2-40B4-BE49-F238E27FC236}">
                <a16:creationId xmlns:a16="http://schemas.microsoft.com/office/drawing/2014/main" id="{8BDC47B3-28B2-0339-F7D8-2CCD5280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19" y="341565"/>
            <a:ext cx="2987041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FAQ Espace de téléchargement">
            <a:extLst>
              <a:ext uri="{FF2B5EF4-FFF2-40B4-BE49-F238E27FC236}">
                <a16:creationId xmlns:a16="http://schemas.microsoft.com/office/drawing/2014/main" id="{77AFE709-02FA-9188-0E6E-1778F33BE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57" y="71873"/>
            <a:ext cx="3448234" cy="167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9ED2FF-CC95-C3AD-B8E8-0D66D402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154911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A920A8E4-9AE2-C07E-4390-2F21C5C05A12}"/>
              </a:ext>
            </a:extLst>
          </p:cNvPr>
          <p:cNvSpPr/>
          <p:nvPr/>
        </p:nvSpPr>
        <p:spPr>
          <a:xfrm>
            <a:off x="7302500" y="671563"/>
            <a:ext cx="390652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3457F9-2F0C-D3CC-4CC2-87C3662076A3}"/>
              </a:ext>
            </a:extLst>
          </p:cNvPr>
          <p:cNvSpPr/>
          <p:nvPr/>
        </p:nvSpPr>
        <p:spPr>
          <a:xfrm>
            <a:off x="2895600" y="2130475"/>
            <a:ext cx="6360160" cy="19741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2C15C0-C901-33EC-3DC4-BC7AA2BB6A72}"/>
              </a:ext>
            </a:extLst>
          </p:cNvPr>
          <p:cNvSpPr txBox="1"/>
          <p:nvPr/>
        </p:nvSpPr>
        <p:spPr>
          <a:xfrm>
            <a:off x="2895600" y="2577515"/>
            <a:ext cx="60960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500" b="1" dirty="0" err="1"/>
              <a:t>What</a:t>
            </a:r>
            <a:r>
              <a:rPr lang="fr-BE" sz="2500" b="1" dirty="0"/>
              <a:t> </a:t>
            </a:r>
            <a:r>
              <a:rPr lang="fr-BE" sz="2500" b="1" dirty="0" err="1"/>
              <a:t>factors</a:t>
            </a:r>
            <a:r>
              <a:rPr lang="fr-BE" sz="2500" b="1" dirty="0"/>
              <a:t> influence </a:t>
            </a:r>
            <a:r>
              <a:rPr lang="fr-BE" sz="2500" b="1" dirty="0" err="1"/>
              <a:t>young</a:t>
            </a:r>
            <a:r>
              <a:rPr lang="fr-BE" sz="2500" b="1" dirty="0"/>
              <a:t> inactive teenagers’ </a:t>
            </a:r>
            <a:r>
              <a:rPr lang="fr-BE" sz="2500" b="1" dirty="0" err="1"/>
              <a:t>pleasure</a:t>
            </a:r>
            <a:r>
              <a:rPr lang="fr-BE" sz="2500" b="1" dirty="0"/>
              <a:t> and </a:t>
            </a:r>
            <a:r>
              <a:rPr lang="fr-BE" sz="2500" b="1" dirty="0" err="1"/>
              <a:t>displeasure</a:t>
            </a:r>
            <a:r>
              <a:rPr lang="fr-BE" sz="2500" b="1" dirty="0"/>
              <a:t> of </a:t>
            </a:r>
            <a:r>
              <a:rPr lang="fr-BE" sz="2500" b="1" dirty="0" err="1"/>
              <a:t>physical</a:t>
            </a:r>
            <a:r>
              <a:rPr lang="fr-BE" sz="2500" b="1" dirty="0"/>
              <a:t> </a:t>
            </a:r>
            <a:r>
              <a:rPr lang="fr-BE" sz="2500" b="1" dirty="0" err="1"/>
              <a:t>activity</a:t>
            </a:r>
            <a:r>
              <a:rPr lang="fr-BE" sz="2500" b="1" dirty="0"/>
              <a:t>?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4375B8-3C9B-E1F4-ADFA-BC091035513E}"/>
              </a:ext>
            </a:extLst>
          </p:cNvPr>
          <p:cNvSpPr/>
          <p:nvPr/>
        </p:nvSpPr>
        <p:spPr>
          <a:xfrm>
            <a:off x="1382558" y="671563"/>
            <a:ext cx="328168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D26F76-26D6-80B3-DAFB-51FAF16CC10C}"/>
              </a:ext>
            </a:extLst>
          </p:cNvPr>
          <p:cNvSpPr txBox="1"/>
          <p:nvPr/>
        </p:nvSpPr>
        <p:spPr>
          <a:xfrm>
            <a:off x="1946758" y="843390"/>
            <a:ext cx="21732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C5A78B-7CEC-37F3-4E03-4E3B45DA6A91}"/>
              </a:ext>
            </a:extLst>
          </p:cNvPr>
          <p:cNvSpPr txBox="1"/>
          <p:nvPr/>
        </p:nvSpPr>
        <p:spPr>
          <a:xfrm>
            <a:off x="7498080" y="843390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Objectives &amp; Methods</a:t>
            </a:r>
          </a:p>
        </p:txBody>
      </p:sp>
      <p:pic>
        <p:nvPicPr>
          <p:cNvPr id="4100" name="Picture 4" descr="tool icon 571524 Vector Art at Vecteezy">
            <a:extLst>
              <a:ext uri="{FF2B5EF4-FFF2-40B4-BE49-F238E27FC236}">
                <a16:creationId xmlns:a16="http://schemas.microsoft.com/office/drawing/2014/main" id="{E29D1439-7832-D7A4-6D3B-683EF4F3A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84" y="5514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A4BC7085-F95D-23B1-C0C7-C80637557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8" y="41013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942DA3E7-71A8-4316-1729-A91BDFC6EEE7}"/>
              </a:ext>
            </a:extLst>
          </p:cNvPr>
          <p:cNvSpPr/>
          <p:nvPr/>
        </p:nvSpPr>
        <p:spPr>
          <a:xfrm>
            <a:off x="7498080" y="5116958"/>
            <a:ext cx="390652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39BA50-5ADE-142A-338E-CA0C2B36318C}"/>
              </a:ext>
            </a:extLst>
          </p:cNvPr>
          <p:cNvSpPr txBox="1"/>
          <p:nvPr/>
        </p:nvSpPr>
        <p:spPr>
          <a:xfrm>
            <a:off x="6315084" y="5258415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3000" dirty="0" err="1"/>
              <a:t>Results</a:t>
            </a:r>
            <a:endParaRPr lang="fr-BE" sz="3000" dirty="0"/>
          </a:p>
        </p:txBody>
      </p:sp>
      <p:pic>
        <p:nvPicPr>
          <p:cNvPr id="1026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1F8FE0C9-439F-253A-4517-45C9ACE0F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61" y="5020304"/>
            <a:ext cx="1030219" cy="103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015A1CD1-84FC-F139-D5EF-C7A9F738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844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C1044-EC4F-BBE1-61DD-6868FA57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20" y="388698"/>
            <a:ext cx="9809480" cy="1325563"/>
          </a:xfrm>
        </p:spPr>
        <p:txBody>
          <a:bodyPr>
            <a:normAutofit fontScale="90000"/>
          </a:bodyPr>
          <a:lstStyle/>
          <a:p>
            <a:r>
              <a:rPr lang="fr-FR" sz="4400" b="1" i="0" u="none" strike="noStrike" baseline="0" dirty="0" err="1">
                <a:solidFill>
                  <a:schemeClr val="tx1"/>
                </a:solidFill>
                <a:latin typeface="Calibri" panose="020F0502020204030204"/>
              </a:rPr>
              <a:t>Level</a:t>
            </a:r>
            <a: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of </a:t>
            </a:r>
            <a:r>
              <a:rPr lang="fr-FR" sz="4400" b="1" i="0" u="none" strike="noStrike" baseline="0" dirty="0" err="1">
                <a:solidFill>
                  <a:schemeClr val="tx1"/>
                </a:solidFill>
                <a:latin typeface="Calibri" panose="020F0502020204030204"/>
              </a:rPr>
              <a:t>pleasure</a:t>
            </a:r>
            <a: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as a </a:t>
            </a:r>
            <a:r>
              <a:rPr lang="fr-FR" sz="4400" b="1" i="0" u="none" strike="noStrike" baseline="0" dirty="0" err="1">
                <a:solidFill>
                  <a:schemeClr val="tx1"/>
                </a:solidFill>
                <a:latin typeface="Calibri" panose="020F0502020204030204"/>
              </a:rPr>
              <a:t>function</a:t>
            </a:r>
            <a: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of </a:t>
            </a:r>
            <a:r>
              <a:rPr lang="fr-FR" sz="4400" b="1" i="0" u="none" strike="noStrike" baseline="0" dirty="0" err="1">
                <a:solidFill>
                  <a:schemeClr val="tx1"/>
                </a:solidFill>
                <a:latin typeface="Calibri" panose="020F0502020204030204"/>
              </a:rPr>
              <a:t>activity</a:t>
            </a:r>
            <a: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</a:t>
            </a:r>
            <a:r>
              <a:rPr lang="fr-FR" sz="4400" b="1" i="0" u="none" strike="noStrike" baseline="0" dirty="0" err="1">
                <a:solidFill>
                  <a:schemeClr val="tx1"/>
                </a:solidFill>
                <a:latin typeface="Calibri" panose="020F0502020204030204"/>
              </a:rPr>
              <a:t>intensity</a:t>
            </a:r>
            <a: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  <a:t> </a:t>
            </a:r>
            <a:b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</a:br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FE9DF76-42C3-C24D-1117-24F3B59C3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20" y="1526778"/>
            <a:ext cx="8277282" cy="4724400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094EC7F4-FC3A-468F-B2AE-5549BBA1D8C4}"/>
              </a:ext>
            </a:extLst>
          </p:cNvPr>
          <p:cNvSpPr/>
          <p:nvPr/>
        </p:nvSpPr>
        <p:spPr>
          <a:xfrm>
            <a:off x="2052320" y="1203127"/>
            <a:ext cx="1981200" cy="8047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P&lt;0,001 </a:t>
            </a:r>
          </a:p>
          <a:p>
            <a:pPr algn="ctr"/>
            <a:r>
              <a:rPr lang="fr-BE" dirty="0">
                <a:solidFill>
                  <a:schemeClr val="tx1"/>
                </a:solidFill>
              </a:rPr>
              <a:t> r : 0,63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988B481-052F-964E-468E-CD3B00C24962}"/>
              </a:ext>
            </a:extLst>
          </p:cNvPr>
          <p:cNvSpPr/>
          <p:nvPr/>
        </p:nvSpPr>
        <p:spPr>
          <a:xfrm>
            <a:off x="725036" y="5972572"/>
            <a:ext cx="1452880" cy="7539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IPA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62F1C45-E09B-E157-1549-86093B9E3E21}"/>
              </a:ext>
            </a:extLst>
          </p:cNvPr>
          <p:cNvSpPr/>
          <p:nvPr/>
        </p:nvSpPr>
        <p:spPr>
          <a:xfrm>
            <a:off x="3479516" y="5992098"/>
            <a:ext cx="894080" cy="25908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2F36974-1232-0260-669D-00C9A9F50C44}"/>
              </a:ext>
            </a:extLst>
          </p:cNvPr>
          <p:cNvSpPr/>
          <p:nvPr/>
        </p:nvSpPr>
        <p:spPr>
          <a:xfrm>
            <a:off x="4109059" y="5972572"/>
            <a:ext cx="1452880" cy="7539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MPA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DF0C764-F1AC-E0DD-3FAA-4AED611309A0}"/>
              </a:ext>
            </a:extLst>
          </p:cNvPr>
          <p:cNvSpPr txBox="1"/>
          <p:nvPr/>
        </p:nvSpPr>
        <p:spPr>
          <a:xfrm>
            <a:off x="8636305" y="1203127"/>
            <a:ext cx="3284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Pleasure</a:t>
            </a:r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MPA significantly higher than pleasure of IPA (P&lt;0,001)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effect size</a:t>
            </a:r>
          </a:p>
          <a:p>
            <a:r>
              <a:rPr lang="en-US" sz="2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(r : 0,63)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Pleasure is reduced at the onset of lactate accumulation in the blood </a:t>
            </a: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Ekkekakis</a:t>
            </a:r>
            <a:r>
              <a:rPr lang="en-US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2000" dirty="0" err="1"/>
              <a:t>Parfitt</a:t>
            </a:r>
            <a:r>
              <a:rPr lang="fr-BE" sz="2000" dirty="0"/>
              <a:t> &amp; </a:t>
            </a:r>
            <a:r>
              <a:rPr lang="fr-BE" sz="2000" dirty="0" err="1"/>
              <a:t>Petruzzello</a:t>
            </a:r>
            <a:r>
              <a:rPr lang="fr-BE" sz="2000" dirty="0"/>
              <a:t>, 2011)</a:t>
            </a:r>
            <a:endParaRPr lang="fr-BE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  <p:pic>
        <p:nvPicPr>
          <p:cNvPr id="11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D230A9F8-DE0C-9258-11B1-CCEF85609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FA0A1595-39B9-3D94-6FF4-91C7FF144D94}"/>
              </a:ext>
            </a:extLst>
          </p:cNvPr>
          <p:cNvCxnSpPr/>
          <p:nvPr/>
        </p:nvCxnSpPr>
        <p:spPr>
          <a:xfrm flipV="1">
            <a:off x="1452880" y="2489200"/>
            <a:ext cx="0" cy="5892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D995A7F-5B0E-56C9-BC69-6C18717430BA}"/>
              </a:ext>
            </a:extLst>
          </p:cNvPr>
          <p:cNvCxnSpPr>
            <a:cxnSpLocks/>
          </p:cNvCxnSpPr>
          <p:nvPr/>
        </p:nvCxnSpPr>
        <p:spPr>
          <a:xfrm flipV="1">
            <a:off x="1452880" y="4064000"/>
            <a:ext cx="0" cy="139192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52BA04D-7387-09EB-C9EF-A83739CBB6FF}"/>
              </a:ext>
            </a:extLst>
          </p:cNvPr>
          <p:cNvCxnSpPr/>
          <p:nvPr/>
        </p:nvCxnSpPr>
        <p:spPr>
          <a:xfrm flipV="1">
            <a:off x="3129280" y="2489200"/>
            <a:ext cx="0" cy="5892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C7A6BDB-D334-522D-618F-D2F61FDCA1A5}"/>
              </a:ext>
            </a:extLst>
          </p:cNvPr>
          <p:cNvCxnSpPr>
            <a:cxnSpLocks/>
          </p:cNvCxnSpPr>
          <p:nvPr/>
        </p:nvCxnSpPr>
        <p:spPr>
          <a:xfrm flipV="1">
            <a:off x="3129280" y="3667760"/>
            <a:ext cx="0" cy="6096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D6C91D4C-4D8E-BEAC-140E-73252C6ED8C7}"/>
              </a:ext>
            </a:extLst>
          </p:cNvPr>
          <p:cNvCxnSpPr>
            <a:cxnSpLocks/>
          </p:cNvCxnSpPr>
          <p:nvPr/>
        </p:nvCxnSpPr>
        <p:spPr>
          <a:xfrm flipV="1">
            <a:off x="4826000" y="2489200"/>
            <a:ext cx="0" cy="3048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676A104A-A844-D9D2-E038-BADA40CE512D}"/>
              </a:ext>
            </a:extLst>
          </p:cNvPr>
          <p:cNvCxnSpPr>
            <a:cxnSpLocks/>
          </p:cNvCxnSpPr>
          <p:nvPr/>
        </p:nvCxnSpPr>
        <p:spPr>
          <a:xfrm flipV="1">
            <a:off x="4826000" y="3373120"/>
            <a:ext cx="0" cy="90424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7DCCD97-F2A1-2A3E-4FDD-A2AEC0481FC8}"/>
              </a:ext>
            </a:extLst>
          </p:cNvPr>
          <p:cNvCxnSpPr>
            <a:cxnSpLocks/>
          </p:cNvCxnSpPr>
          <p:nvPr/>
        </p:nvCxnSpPr>
        <p:spPr>
          <a:xfrm flipV="1">
            <a:off x="6502400" y="3078480"/>
            <a:ext cx="0" cy="90424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space réservé du numéro de diapositive 23">
            <a:extLst>
              <a:ext uri="{FF2B5EF4-FFF2-40B4-BE49-F238E27FC236}">
                <a16:creationId xmlns:a16="http://schemas.microsoft.com/office/drawing/2014/main" id="{29F78D55-7CB4-A8F9-EFA6-FE5319C4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1700" y="6361351"/>
            <a:ext cx="2743200" cy="365125"/>
          </a:xfrm>
        </p:spPr>
        <p:txBody>
          <a:bodyPr/>
          <a:lstStyle/>
          <a:p>
            <a:fld id="{BC1B021C-8B09-43F1-A70C-269F7477AFE6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3273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AC86027-F948-D5D1-4566-F6D1573E2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86442"/>
              </p:ext>
            </p:extLst>
          </p:nvPr>
        </p:nvGraphicFramePr>
        <p:xfrm>
          <a:off x="309881" y="1398508"/>
          <a:ext cx="7152640" cy="508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970">
                  <a:extLst>
                    <a:ext uri="{9D8B030D-6E8A-4147-A177-3AD203B41FA5}">
                      <a16:colId xmlns:a16="http://schemas.microsoft.com/office/drawing/2014/main" val="3223267274"/>
                    </a:ext>
                  </a:extLst>
                </a:gridCol>
                <a:gridCol w="4875670">
                  <a:extLst>
                    <a:ext uri="{9D8B030D-6E8A-4147-A177-3AD203B41FA5}">
                      <a16:colId xmlns:a16="http://schemas.microsoft.com/office/drawing/2014/main" val="1912501641"/>
                    </a:ext>
                  </a:extLst>
                </a:gridCol>
              </a:tblGrid>
              <a:tr h="296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fr-BE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Inactive students' sources of pleasure for PA</a:t>
                      </a:r>
                      <a:endParaRPr lang="fr-BE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444506"/>
                  </a:ext>
                </a:extLst>
              </a:tr>
              <a:tr h="1512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Internal source</a:t>
                      </a:r>
                      <a:endParaRPr lang="fr-BE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Sense of autonomy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Sense of competence and self-accomplishment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Sense of proving your competence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Sense of pride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Emotional state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679284"/>
                  </a:ext>
                </a:extLst>
              </a:tr>
              <a:tr h="3271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External source</a:t>
                      </a:r>
                      <a:endParaRPr lang="fr-BE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Positive reinforcement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Activity type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People present at the activity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Reinforcement through play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Environment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Challenges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Learning / discovery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Breaking the routine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Routine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Ambience</a:t>
                      </a:r>
                      <a:endParaRPr lang="fr-BE" sz="18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800" kern="100" dirty="0">
                          <a:effectLst/>
                        </a:rPr>
                        <a:t>Weather</a:t>
                      </a:r>
                      <a:endParaRPr lang="fr-BE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8602301"/>
                  </a:ext>
                </a:extLst>
              </a:tr>
            </a:tbl>
          </a:graphicData>
        </a:graphic>
      </p:graphicFrame>
      <p:sp>
        <p:nvSpPr>
          <p:cNvPr id="5" name="Flèche : double flèche verticale 4">
            <a:extLst>
              <a:ext uri="{FF2B5EF4-FFF2-40B4-BE49-F238E27FC236}">
                <a16:creationId xmlns:a16="http://schemas.microsoft.com/office/drawing/2014/main" id="{B7131580-7C93-579C-495E-30A238EDF18C}"/>
              </a:ext>
            </a:extLst>
          </p:cNvPr>
          <p:cNvSpPr/>
          <p:nvPr/>
        </p:nvSpPr>
        <p:spPr>
          <a:xfrm>
            <a:off x="2120900" y="2900536"/>
            <a:ext cx="379413" cy="601662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 dirty="0"/>
          </a:p>
        </p:txBody>
      </p:sp>
      <p:pic>
        <p:nvPicPr>
          <p:cNvPr id="2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1427F4DE-2C40-797D-6CF0-230D1C13C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E14C7B3-124B-97CA-9CCF-1112F057F4AC}"/>
              </a:ext>
            </a:extLst>
          </p:cNvPr>
          <p:cNvSpPr txBox="1"/>
          <p:nvPr/>
        </p:nvSpPr>
        <p:spPr>
          <a:xfrm>
            <a:off x="7662706" y="1020417"/>
            <a:ext cx="44195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500" dirty="0" err="1"/>
              <a:t>Internal</a:t>
            </a:r>
            <a:r>
              <a:rPr lang="fr-BE" sz="2500" dirty="0"/>
              <a:t> source : </a:t>
            </a:r>
            <a:r>
              <a:rPr lang="en-US" sz="2500" dirty="0"/>
              <a:t>Feelings can influence their pleasure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External source : Pleasure is controlled by environmental factors </a:t>
            </a:r>
            <a:br>
              <a:rPr lang="en-US" sz="2500" dirty="0"/>
            </a:br>
            <a:r>
              <a:rPr lang="en-US" sz="2000" dirty="0"/>
              <a:t>(</a:t>
            </a:r>
            <a:r>
              <a:rPr lang="en-US" sz="2000" dirty="0" err="1"/>
              <a:t>Fullin</a:t>
            </a:r>
            <a:r>
              <a:rPr lang="en-US" sz="2000" dirty="0"/>
              <a:t> &amp; Mills, 1995)</a:t>
            </a:r>
          </a:p>
          <a:p>
            <a:endParaRPr lang="en-US" sz="2500" dirty="0"/>
          </a:p>
          <a:p>
            <a:endParaRPr lang="fr-BE" sz="2500" dirty="0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41117128-1BC8-0208-41E4-D036EEAE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-apple-system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C73335F-0C2B-A924-06F5-B3A753EBE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9A56398C-2EF7-FB4A-C276-E20A1D80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81" y="638213"/>
            <a:ext cx="11501120" cy="1325563"/>
          </a:xfrm>
        </p:spPr>
        <p:txBody>
          <a:bodyPr>
            <a:normAutofit fontScale="90000"/>
          </a:bodyPr>
          <a:lstStyle/>
          <a:p>
            <a:r>
              <a:rPr kumimoji="0" lang="en-US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Classification of sources of pleasure for physical activity</a:t>
            </a:r>
            <a:r>
              <a:rPr kumimoji="0" lang="fr-FR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kumimoji="0" lang="fr-FR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causal attribution </a:t>
            </a:r>
            <a:r>
              <a:rPr kumimoji="0" lang="fr-FR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theory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</a:t>
            </a:r>
            <a:br>
              <a:rPr kumimoji="0" lang="fr-FR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</a:br>
            <a:b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</a:b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9CB5B03-4403-6C94-1EA4-7E9D8684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585555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495E73E-6310-63A4-10CE-2CD34C679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50514"/>
              </p:ext>
            </p:extLst>
          </p:nvPr>
        </p:nvGraphicFramePr>
        <p:xfrm>
          <a:off x="450532" y="1347472"/>
          <a:ext cx="7271068" cy="4973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4671">
                  <a:extLst>
                    <a:ext uri="{9D8B030D-6E8A-4147-A177-3AD203B41FA5}">
                      <a16:colId xmlns:a16="http://schemas.microsoft.com/office/drawing/2014/main" val="4064152521"/>
                    </a:ext>
                  </a:extLst>
                </a:gridCol>
                <a:gridCol w="4956397">
                  <a:extLst>
                    <a:ext uri="{9D8B030D-6E8A-4147-A177-3AD203B41FA5}">
                      <a16:colId xmlns:a16="http://schemas.microsoft.com/office/drawing/2014/main" val="2299073061"/>
                    </a:ext>
                  </a:extLst>
                </a:gridCol>
              </a:tblGrid>
              <a:tr h="284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700" kern="100">
                          <a:effectLst/>
                        </a:rPr>
                        <a:t> </a:t>
                      </a:r>
                      <a:endParaRPr lang="fr-BE" sz="1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Inactive students' sources of displeasure for PA</a:t>
                      </a:r>
                      <a:endParaRPr lang="fr-BE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890269"/>
                  </a:ext>
                </a:extLst>
              </a:tr>
              <a:tr h="1730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Internal source</a:t>
                      </a:r>
                      <a:endParaRPr lang="fr-BE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Pain and the physical repercussions of physical activity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Emotional state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Sense of competence and self-confidence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False beliefs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Previous personal experience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Health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Body appearance and physical capacity</a:t>
                      </a:r>
                      <a:endParaRPr lang="fr-BE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923986"/>
                  </a:ext>
                </a:extLst>
              </a:tr>
              <a:tr h="2109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External source</a:t>
                      </a:r>
                      <a:endParaRPr lang="fr-BE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Activity type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The gaze of others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Weather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Negative results of an activity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Ambience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Constraint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People present at the activity and their behavior 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Monotony / boredom</a:t>
                      </a:r>
                      <a:endParaRPr lang="fr-BE" sz="1700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  <a:tabLst>
                          <a:tab pos="1391920" algn="l"/>
                        </a:tabLst>
                      </a:pPr>
                      <a:r>
                        <a:rPr lang="en-US" sz="1700" kern="100" dirty="0">
                          <a:effectLst/>
                        </a:rPr>
                        <a:t>Pressure</a:t>
                      </a:r>
                      <a:endParaRPr lang="fr-BE" sz="1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1720405"/>
                  </a:ext>
                </a:extLst>
              </a:tr>
            </a:tbl>
          </a:graphicData>
        </a:graphic>
      </p:graphicFrame>
      <p:sp>
        <p:nvSpPr>
          <p:cNvPr id="5" name="Flèche : double flèche verticale 4">
            <a:extLst>
              <a:ext uri="{FF2B5EF4-FFF2-40B4-BE49-F238E27FC236}">
                <a16:creationId xmlns:a16="http://schemas.microsoft.com/office/drawing/2014/main" id="{E924519B-BF91-4624-D38A-FCD09276E681}"/>
              </a:ext>
            </a:extLst>
          </p:cNvPr>
          <p:cNvSpPr/>
          <p:nvPr/>
        </p:nvSpPr>
        <p:spPr>
          <a:xfrm>
            <a:off x="2232660" y="3490118"/>
            <a:ext cx="379413" cy="601663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BE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539F79-30A8-22B6-7079-6BAB09C0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537211"/>
            <a:ext cx="10464800" cy="1325563"/>
          </a:xfrm>
        </p:spPr>
        <p:txBody>
          <a:bodyPr>
            <a:normAutofit fontScale="90000"/>
          </a:bodyPr>
          <a:lstStyle/>
          <a:p>
            <a:r>
              <a:rPr kumimoji="0" lang="en-US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Classification of sources of displeasure for physical activity</a:t>
            </a:r>
            <a:r>
              <a:rPr kumimoji="0" lang="fr-FR" altLang="fr-FR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kumimoji="0" lang="fr-FR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causal attribution </a:t>
            </a:r>
            <a:r>
              <a:rPr kumimoji="0" lang="fr-FR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theory</a:t>
            </a:r>
            <a:r>
              <a:rPr kumimoji="0" lang="fr-FR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)</a:t>
            </a:r>
            <a:br>
              <a:rPr kumimoji="0" lang="fr-FR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-apple-system"/>
              </a:rPr>
            </a:br>
            <a:br>
              <a:rPr lang="fr-FR" sz="4400" b="1" i="0" u="none" strike="noStrike" baseline="0" dirty="0">
                <a:solidFill>
                  <a:schemeClr val="tx1"/>
                </a:solidFill>
                <a:latin typeface="Calibri" panose="020F0502020204030204"/>
              </a:rPr>
            </a:br>
            <a:endParaRPr lang="fr-BE" dirty="0"/>
          </a:p>
        </p:txBody>
      </p:sp>
      <p:pic>
        <p:nvPicPr>
          <p:cNvPr id="3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1782242F-CFF8-F76D-524D-83D468C30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5974023-3000-276D-5AD9-004289C9D579}"/>
              </a:ext>
            </a:extLst>
          </p:cNvPr>
          <p:cNvSpPr txBox="1"/>
          <p:nvPr/>
        </p:nvSpPr>
        <p:spPr>
          <a:xfrm>
            <a:off x="7916147" y="937509"/>
            <a:ext cx="40863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500" dirty="0" err="1"/>
              <a:t>Internal</a:t>
            </a:r>
            <a:r>
              <a:rPr lang="fr-BE" sz="2500" dirty="0"/>
              <a:t> source : </a:t>
            </a:r>
            <a:r>
              <a:rPr lang="en-US" sz="2500" dirty="0"/>
              <a:t>Feelings can influence their pleasure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/>
              <a:t>External source : Pleasure is controlled by environmental factors </a:t>
            </a:r>
            <a:br>
              <a:rPr lang="en-US" sz="2500" dirty="0"/>
            </a:br>
            <a:r>
              <a:rPr lang="en-US" sz="2000" dirty="0"/>
              <a:t>(</a:t>
            </a:r>
            <a:r>
              <a:rPr lang="en-US" sz="2000" dirty="0" err="1"/>
              <a:t>Fullin</a:t>
            </a:r>
            <a:r>
              <a:rPr lang="en-US" sz="2000" dirty="0"/>
              <a:t> &amp; Mills, 1995)</a:t>
            </a:r>
          </a:p>
          <a:p>
            <a:endParaRPr lang="en-US" sz="2500" dirty="0"/>
          </a:p>
          <a:p>
            <a:endParaRPr lang="fr-BE" sz="25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94294E-7013-67DC-19A2-B27187F7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8616145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372C892A-0B4A-4FDC-BC5D-45AD39B4B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791321"/>
              </p:ext>
            </p:extLst>
          </p:nvPr>
        </p:nvGraphicFramePr>
        <p:xfrm>
          <a:off x="284480" y="1010075"/>
          <a:ext cx="10566400" cy="3978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05AC447B-BD58-3B1D-0AB5-6731A2EAC6CB}"/>
              </a:ext>
            </a:extLst>
          </p:cNvPr>
          <p:cNvSpPr txBox="1"/>
          <p:nvPr/>
        </p:nvSpPr>
        <p:spPr>
          <a:xfrm>
            <a:off x="513080" y="109744"/>
            <a:ext cx="976884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r-BE" sz="3500" b="1" u="sng" dirty="0" err="1">
                <a:solidFill>
                  <a:schemeClr val="tx1"/>
                </a:solidFill>
              </a:rPr>
              <a:t>Factors</a:t>
            </a:r>
            <a:r>
              <a:rPr lang="fr-BE" sz="3500" b="1" u="sng" dirty="0">
                <a:solidFill>
                  <a:schemeClr val="tx1"/>
                </a:solidFill>
              </a:rPr>
              <a:t> </a:t>
            </a:r>
            <a:r>
              <a:rPr lang="fr-BE" sz="3500" b="1" u="sng" dirty="0" err="1">
                <a:solidFill>
                  <a:schemeClr val="tx1"/>
                </a:solidFill>
              </a:rPr>
              <a:t>contributing</a:t>
            </a:r>
            <a:r>
              <a:rPr lang="fr-BE" sz="3500" b="1" u="sng" dirty="0">
                <a:solidFill>
                  <a:schemeClr val="tx1"/>
                </a:solidFill>
              </a:rPr>
              <a:t> to </a:t>
            </a:r>
            <a:r>
              <a:rPr lang="fr-BE" sz="3500" b="1" u="sng" dirty="0" err="1">
                <a:solidFill>
                  <a:schemeClr val="tx1"/>
                </a:solidFill>
              </a:rPr>
              <a:t>pleasure</a:t>
            </a:r>
            <a:r>
              <a:rPr lang="fr-BE" sz="3500" b="1" u="sng" dirty="0">
                <a:solidFill>
                  <a:schemeClr val="tx1"/>
                </a:solidFill>
              </a:rPr>
              <a:t> of </a:t>
            </a:r>
            <a:r>
              <a:rPr lang="fr-BE" sz="3500" b="1" u="sng" dirty="0" err="1">
                <a:solidFill>
                  <a:schemeClr val="tx1"/>
                </a:solidFill>
              </a:rPr>
              <a:t>physical</a:t>
            </a:r>
            <a:r>
              <a:rPr lang="fr-BE" sz="3500" b="1" u="sng" dirty="0">
                <a:solidFill>
                  <a:schemeClr val="tx1"/>
                </a:solidFill>
              </a:rPr>
              <a:t> </a:t>
            </a:r>
            <a:r>
              <a:rPr lang="fr-BE" sz="3500" b="1" u="sng" dirty="0" err="1">
                <a:solidFill>
                  <a:schemeClr val="tx1"/>
                </a:solidFill>
              </a:rPr>
              <a:t>activity</a:t>
            </a:r>
            <a:r>
              <a:rPr lang="fr-BE" sz="3500" b="1" u="sng" dirty="0">
                <a:solidFill>
                  <a:schemeClr val="tx1"/>
                </a:solidFill>
              </a:rPr>
              <a:t> </a:t>
            </a:r>
            <a:r>
              <a:rPr lang="fr-BE" sz="3500" b="1" u="sng" dirty="0" err="1">
                <a:solidFill>
                  <a:schemeClr val="tx1"/>
                </a:solidFill>
              </a:rPr>
              <a:t>cited</a:t>
            </a:r>
            <a:r>
              <a:rPr lang="fr-BE" sz="3500" b="1" u="sng" dirty="0">
                <a:solidFill>
                  <a:schemeClr val="tx1"/>
                </a:solidFill>
              </a:rPr>
              <a:t> at least 10 times by inactive </a:t>
            </a:r>
            <a:r>
              <a:rPr lang="fr-BE" sz="3500" b="1" u="sng" dirty="0" err="1">
                <a:solidFill>
                  <a:schemeClr val="tx1"/>
                </a:solidFill>
              </a:rPr>
              <a:t>students</a:t>
            </a:r>
            <a:r>
              <a:rPr lang="fr-BE" sz="3500" b="1" u="sng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2EEA69F1-ACD0-6D7E-5897-5CE2678C1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1072416-8B3E-766A-77C2-454C6A3D2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3359" y="4892040"/>
            <a:ext cx="1" cy="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DE885B3-DF1B-0ABF-4CB1-F78F3DC29E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6742" y="1463992"/>
            <a:ext cx="2200275" cy="63817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EBD552C-8B19-B1A5-A5C3-44BD85A537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7690" y="1753552"/>
            <a:ext cx="876300" cy="3333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227BB43-ABE9-D4D8-F8AD-97E16FA48A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0837" y="2953597"/>
            <a:ext cx="923925" cy="3048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5A05634-AA16-FCF9-9B6D-5BEFA8DA3C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7178" y="3090756"/>
            <a:ext cx="771525" cy="42862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CCA880B6-24D9-097F-165C-22790301CB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61119" y="3090757"/>
            <a:ext cx="771525" cy="42862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C2C54EA-FDB1-00D6-B6BC-E5EE2B398DE2}"/>
              </a:ext>
            </a:extLst>
          </p:cNvPr>
          <p:cNvSpPr/>
          <p:nvPr/>
        </p:nvSpPr>
        <p:spPr>
          <a:xfrm>
            <a:off x="1026160" y="4490720"/>
            <a:ext cx="2458720" cy="3333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9E791EC-F103-85F4-A27C-544C8FD01E3F}"/>
              </a:ext>
            </a:extLst>
          </p:cNvPr>
          <p:cNvSpPr txBox="1"/>
          <p:nvPr/>
        </p:nvSpPr>
        <p:spPr>
          <a:xfrm>
            <a:off x="487217" y="5276333"/>
            <a:ext cx="1016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Social support is an important factor associated with physical activity level in adolescents (</a:t>
            </a:r>
            <a:r>
              <a:rPr lang="fr-BE" dirty="0" err="1"/>
              <a:t>Mendonça</a:t>
            </a:r>
            <a:r>
              <a:rPr lang="fr-BE" dirty="0"/>
              <a:t>, Cheng, Mélo &amp; </a:t>
            </a:r>
            <a:r>
              <a:rPr lang="pt-BR" dirty="0"/>
              <a:t>Cazuza de Farias, 2014)</a:t>
            </a:r>
            <a:endParaRPr lang="fr-BE" dirty="0"/>
          </a:p>
        </p:txBody>
      </p:sp>
      <p:sp>
        <p:nvSpPr>
          <p:cNvPr id="30" name="Espace réservé du numéro de diapositive 29">
            <a:extLst>
              <a:ext uri="{FF2B5EF4-FFF2-40B4-BE49-F238E27FC236}">
                <a16:creationId xmlns:a16="http://schemas.microsoft.com/office/drawing/2014/main" id="{3041C551-ADB6-3AF1-F329-F052C6A3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0195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7145417-B0A4-4D51-9705-44A1816CF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009183"/>
              </p:ext>
            </p:extLst>
          </p:nvPr>
        </p:nvGraphicFramePr>
        <p:xfrm>
          <a:off x="137160" y="792480"/>
          <a:ext cx="11917679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3747F7D2-987B-E51C-ECDA-061D58385B38}"/>
              </a:ext>
            </a:extLst>
          </p:cNvPr>
          <p:cNvSpPr txBox="1"/>
          <p:nvPr/>
        </p:nvSpPr>
        <p:spPr>
          <a:xfrm>
            <a:off x="513080" y="109744"/>
            <a:ext cx="10398760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r-BE" sz="3600" b="1" u="sng" dirty="0" err="1">
                <a:solidFill>
                  <a:schemeClr val="tx1"/>
                </a:solidFill>
              </a:rPr>
              <a:t>Factors</a:t>
            </a:r>
            <a:r>
              <a:rPr lang="fr-BE" sz="3600" b="1" u="sng" dirty="0">
                <a:solidFill>
                  <a:schemeClr val="tx1"/>
                </a:solidFill>
              </a:rPr>
              <a:t> </a:t>
            </a:r>
            <a:r>
              <a:rPr lang="fr-BE" sz="3600" b="1" u="sng" dirty="0" err="1">
                <a:solidFill>
                  <a:schemeClr val="tx1"/>
                </a:solidFill>
              </a:rPr>
              <a:t>contributing</a:t>
            </a:r>
            <a:r>
              <a:rPr lang="fr-BE" sz="3600" b="1" u="sng" dirty="0">
                <a:solidFill>
                  <a:schemeClr val="tx1"/>
                </a:solidFill>
              </a:rPr>
              <a:t> to </a:t>
            </a:r>
            <a:r>
              <a:rPr lang="fr-BE" sz="3600" b="1" u="sng" dirty="0" err="1">
                <a:solidFill>
                  <a:schemeClr val="tx1"/>
                </a:solidFill>
              </a:rPr>
              <a:t>displeasure</a:t>
            </a:r>
            <a:r>
              <a:rPr lang="fr-BE" sz="3600" b="1" u="sng" dirty="0">
                <a:solidFill>
                  <a:schemeClr val="tx1"/>
                </a:solidFill>
              </a:rPr>
              <a:t> of </a:t>
            </a:r>
            <a:r>
              <a:rPr lang="fr-BE" sz="3600" b="1" u="sng" dirty="0" err="1">
                <a:solidFill>
                  <a:schemeClr val="tx1"/>
                </a:solidFill>
              </a:rPr>
              <a:t>physical</a:t>
            </a:r>
            <a:r>
              <a:rPr lang="fr-BE" sz="3600" b="1" u="sng" dirty="0">
                <a:solidFill>
                  <a:schemeClr val="tx1"/>
                </a:solidFill>
              </a:rPr>
              <a:t> </a:t>
            </a:r>
            <a:r>
              <a:rPr lang="fr-BE" sz="3600" b="1" u="sng" dirty="0" err="1">
                <a:solidFill>
                  <a:schemeClr val="tx1"/>
                </a:solidFill>
              </a:rPr>
              <a:t>activity</a:t>
            </a:r>
            <a:r>
              <a:rPr lang="fr-BE" sz="3600" b="1" u="sng" dirty="0">
                <a:solidFill>
                  <a:schemeClr val="tx1"/>
                </a:solidFill>
              </a:rPr>
              <a:t> </a:t>
            </a:r>
            <a:r>
              <a:rPr lang="fr-BE" sz="3600" b="1" u="sng" dirty="0" err="1">
                <a:solidFill>
                  <a:schemeClr val="tx1"/>
                </a:solidFill>
              </a:rPr>
              <a:t>cited</a:t>
            </a:r>
            <a:r>
              <a:rPr lang="fr-BE" sz="3600" b="1" u="sng" dirty="0">
                <a:solidFill>
                  <a:schemeClr val="tx1"/>
                </a:solidFill>
              </a:rPr>
              <a:t> at least 10 times by inactive </a:t>
            </a:r>
            <a:r>
              <a:rPr lang="fr-BE" sz="3600" b="1" u="sng" dirty="0" err="1">
                <a:solidFill>
                  <a:schemeClr val="tx1"/>
                </a:solidFill>
              </a:rPr>
              <a:t>students</a:t>
            </a:r>
            <a:endParaRPr lang="fr-BE" sz="3600" b="1" u="sng" dirty="0">
              <a:solidFill>
                <a:schemeClr val="tx1"/>
              </a:solidFill>
            </a:endParaRPr>
          </a:p>
          <a:p>
            <a:pPr rtl="0">
              <a:defRPr sz="2000" b="1" i="0" u="sng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fr-BE" sz="3500" b="1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C44A04B2-B235-9337-ABA0-31A014ADD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46B90B3-66E6-6003-2D0C-613B6DBA9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60" y="1848682"/>
            <a:ext cx="790575" cy="3238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1A90576-CC41-4BB3-4526-5DDD2C9B16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7530" y="2359968"/>
            <a:ext cx="876300" cy="3429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733E711-AC7B-99A4-F64B-5039DA37B9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5855" y="2545329"/>
            <a:ext cx="857250" cy="36195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26944BA-3897-4361-7509-8BD7AF25E2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1012" y="2726304"/>
            <a:ext cx="866775" cy="3429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F2D8C20-30EA-B770-41F1-6B5DADCB28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16315" y="2951480"/>
            <a:ext cx="933450" cy="3048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8E0F037-E300-8FF6-DC6B-E4C42EA13B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49572" y="3030220"/>
            <a:ext cx="866775" cy="3429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80CFEBB-3065-CEB8-4F6A-516A0E36C0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87485" y="1511854"/>
            <a:ext cx="2200275" cy="63817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5A84983-31C6-3829-4D9A-88F0867C68F6}"/>
              </a:ext>
            </a:extLst>
          </p:cNvPr>
          <p:cNvSpPr/>
          <p:nvPr/>
        </p:nvSpPr>
        <p:spPr>
          <a:xfrm>
            <a:off x="711200" y="4685469"/>
            <a:ext cx="1971040" cy="719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3609B3-EE5F-C8D5-25F8-9D5C47795663}"/>
              </a:ext>
            </a:extLst>
          </p:cNvPr>
          <p:cNvSpPr txBox="1"/>
          <p:nvPr/>
        </p:nvSpPr>
        <p:spPr>
          <a:xfrm>
            <a:off x="631997" y="5603264"/>
            <a:ext cx="1078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Negative affective associations with responses to exercise, such as pain and discomfort during vigorous exercise (Williams &amp; Evans, 2014) </a:t>
            </a:r>
            <a:endParaRPr lang="fr-BE" dirty="0"/>
          </a:p>
        </p:txBody>
      </p:sp>
      <p:sp>
        <p:nvSpPr>
          <p:cNvPr id="26" name="Espace réservé du numéro de diapositive 25">
            <a:extLst>
              <a:ext uri="{FF2B5EF4-FFF2-40B4-BE49-F238E27FC236}">
                <a16:creationId xmlns:a16="http://schemas.microsoft.com/office/drawing/2014/main" id="{7D9FEEAE-51BE-6C00-9806-6665A04F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4697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EF88240-ACE4-4532-8F3B-B87595FDE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626631"/>
              </p:ext>
            </p:extLst>
          </p:nvPr>
        </p:nvGraphicFramePr>
        <p:xfrm>
          <a:off x="360044" y="1010920"/>
          <a:ext cx="11130915" cy="433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64907BA9-9501-DA35-9980-3D3E9A7BB76F}"/>
              </a:ext>
            </a:extLst>
          </p:cNvPr>
          <p:cNvSpPr txBox="1"/>
          <p:nvPr/>
        </p:nvSpPr>
        <p:spPr>
          <a:xfrm>
            <a:off x="513080" y="109744"/>
            <a:ext cx="10226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sng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BE" sz="3600" b="1" u="sng" dirty="0" err="1">
                <a:solidFill>
                  <a:schemeClr val="tx1"/>
                </a:solidFill>
              </a:rPr>
              <a:t>Factors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contributing</a:t>
            </a:r>
            <a:r>
              <a:rPr lang="fr-BE" sz="3600" b="1" u="sng" baseline="0" dirty="0">
                <a:solidFill>
                  <a:schemeClr val="tx1"/>
                </a:solidFill>
              </a:rPr>
              <a:t> to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pleasure</a:t>
            </a:r>
            <a:r>
              <a:rPr lang="fr-BE" sz="3600" b="1" u="sng" baseline="0" dirty="0">
                <a:solidFill>
                  <a:schemeClr val="tx1"/>
                </a:solidFill>
              </a:rPr>
              <a:t> of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physical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activity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cited</a:t>
            </a:r>
            <a:r>
              <a:rPr lang="fr-BE" sz="3600" b="1" u="sng" baseline="0" dirty="0">
                <a:solidFill>
                  <a:schemeClr val="tx1"/>
                </a:solidFill>
              </a:rPr>
              <a:t> at least 4 times by inactive boys</a:t>
            </a:r>
            <a:endParaRPr lang="fr-BE" sz="3500" b="1" u="sng" dirty="0">
              <a:solidFill>
                <a:schemeClr val="tx1"/>
              </a:solidFill>
            </a:endParaRPr>
          </a:p>
        </p:txBody>
      </p:sp>
      <p:pic>
        <p:nvPicPr>
          <p:cNvPr id="3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E5D13830-6355-1795-6CE1-4CDD95E2A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9026798-64BE-548F-BCFB-72E88D6DB7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267" y="1529080"/>
            <a:ext cx="809625" cy="3619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8C1B86CF-DD8E-9D36-C91D-63D6EB84F7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5192" y="2063611"/>
            <a:ext cx="790575" cy="29527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70737BB-89CD-13AE-36CD-981F0B3C8A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3495" y="2652712"/>
            <a:ext cx="704850" cy="33337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1AB7E89-2728-7CD2-EFF4-3493B6714A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0530" y="3190240"/>
            <a:ext cx="723900" cy="3048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8293378-D04F-5A32-54CE-AEFE75FD1F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18195" y="3342640"/>
            <a:ext cx="781050" cy="32385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AC6290A5-0658-7CB8-C1A8-BBD09FA9CF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3010" y="3333115"/>
            <a:ext cx="781050" cy="32385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3BA6E37C-A3B2-308B-A2C1-F280E0340E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87485" y="1511854"/>
            <a:ext cx="2200275" cy="638175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67A3930-053E-4295-D685-83110722F508}"/>
              </a:ext>
            </a:extLst>
          </p:cNvPr>
          <p:cNvSpPr/>
          <p:nvPr/>
        </p:nvSpPr>
        <p:spPr>
          <a:xfrm>
            <a:off x="3210560" y="4592320"/>
            <a:ext cx="4826000" cy="71255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85F4257-79E2-AC6C-0A2B-5B8A52D50C94}"/>
              </a:ext>
            </a:extLst>
          </p:cNvPr>
          <p:cNvSpPr txBox="1"/>
          <p:nvPr/>
        </p:nvSpPr>
        <p:spPr>
          <a:xfrm>
            <a:off x="631997" y="5603264"/>
            <a:ext cx="10784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Boys have higher self-esteem than girls (</a:t>
            </a:r>
            <a:r>
              <a:rPr lang="en-US" dirty="0" err="1"/>
              <a:t>Fourchard</a:t>
            </a:r>
            <a:r>
              <a:rPr lang="en-US" dirty="0"/>
              <a:t> &amp; </a:t>
            </a:r>
            <a:r>
              <a:rPr lang="en-US" dirty="0" err="1"/>
              <a:t>Courtinat</a:t>
            </a:r>
            <a:r>
              <a:rPr lang="en-US" dirty="0"/>
              <a:t>-Camps, 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Boys participation in PA could improve their self-esteem  (Daniels &amp; Leaper, 2006)</a:t>
            </a:r>
            <a:endParaRPr lang="fr-BE" dirty="0"/>
          </a:p>
        </p:txBody>
      </p:sp>
      <p:sp>
        <p:nvSpPr>
          <p:cNvPr id="27" name="Espace réservé du numéro de diapositive 26">
            <a:extLst>
              <a:ext uri="{FF2B5EF4-FFF2-40B4-BE49-F238E27FC236}">
                <a16:creationId xmlns:a16="http://schemas.microsoft.com/office/drawing/2014/main" id="{41E1ABFA-055C-402A-CC1F-98F650958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6267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58E47216-D855-4FF9-BF10-23640B79F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573618"/>
              </p:ext>
            </p:extLst>
          </p:nvPr>
        </p:nvGraphicFramePr>
        <p:xfrm>
          <a:off x="428566" y="918130"/>
          <a:ext cx="9887067" cy="468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1E2FC881-1E2A-6833-1521-259AF4750B1D}"/>
              </a:ext>
            </a:extLst>
          </p:cNvPr>
          <p:cNvSpPr txBox="1"/>
          <p:nvPr/>
        </p:nvSpPr>
        <p:spPr>
          <a:xfrm>
            <a:off x="513080" y="109744"/>
            <a:ext cx="10226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sng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BE" sz="3600" b="1" u="sng" dirty="0" err="1">
                <a:solidFill>
                  <a:schemeClr val="tx1"/>
                </a:solidFill>
              </a:rPr>
              <a:t>Factors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contributing</a:t>
            </a:r>
            <a:r>
              <a:rPr lang="fr-BE" sz="3600" b="1" u="sng" baseline="0" dirty="0">
                <a:solidFill>
                  <a:schemeClr val="tx1"/>
                </a:solidFill>
              </a:rPr>
              <a:t> to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pleasure</a:t>
            </a:r>
            <a:r>
              <a:rPr lang="fr-BE" sz="3600" b="1" u="sng" baseline="0" dirty="0">
                <a:solidFill>
                  <a:schemeClr val="tx1"/>
                </a:solidFill>
              </a:rPr>
              <a:t> of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physical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activity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cited</a:t>
            </a:r>
            <a:r>
              <a:rPr lang="fr-BE" sz="3600" b="1" u="sng" baseline="0" dirty="0">
                <a:solidFill>
                  <a:schemeClr val="tx1"/>
                </a:solidFill>
              </a:rPr>
              <a:t> at least 4 times by inactive girls</a:t>
            </a:r>
            <a:endParaRPr lang="fr-BE" sz="3500" b="1" u="sng" dirty="0">
              <a:solidFill>
                <a:schemeClr val="tx1"/>
              </a:solidFill>
            </a:endParaRPr>
          </a:p>
        </p:txBody>
      </p:sp>
      <p:pic>
        <p:nvPicPr>
          <p:cNvPr id="5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8EBFCB96-E78D-BA30-D09D-83B857205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A89C694-0350-A8A8-177E-54F95B6D1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167" y="1542415"/>
            <a:ext cx="885825" cy="4000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E8CF256-CB5D-DABA-C1F6-7D6AC86151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147" y="2944862"/>
            <a:ext cx="809625" cy="3714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9F86090-FC5A-3E86-E283-AD79B30021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0967" y="3570605"/>
            <a:ext cx="733425" cy="28575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303C1E8-2F45-9EB6-829F-096E3C308A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6327" y="3570605"/>
            <a:ext cx="733425" cy="28575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B5E0052-200A-B2C6-B1F4-5DA980B002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6695" y="1542415"/>
            <a:ext cx="2200275" cy="63817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FFE17F1-257B-1580-D7CB-54650578D16F}"/>
              </a:ext>
            </a:extLst>
          </p:cNvPr>
          <p:cNvSpPr/>
          <p:nvPr/>
        </p:nvSpPr>
        <p:spPr>
          <a:xfrm>
            <a:off x="1249680" y="4817549"/>
            <a:ext cx="2306320" cy="252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A99600A-E77F-837B-B6B8-2C4BF4088DC7}"/>
              </a:ext>
            </a:extLst>
          </p:cNvPr>
          <p:cNvSpPr txBox="1"/>
          <p:nvPr/>
        </p:nvSpPr>
        <p:spPr>
          <a:xfrm>
            <a:off x="526732" y="5493786"/>
            <a:ext cx="9541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Encouragement is an important factor in increasing PA levels among girls (</a:t>
            </a:r>
            <a:r>
              <a:rPr lang="fr-BE" dirty="0"/>
              <a:t>Vander </a:t>
            </a:r>
            <a:r>
              <a:rPr lang="fr-BE" dirty="0" err="1"/>
              <a:t>Ploeg</a:t>
            </a:r>
            <a:r>
              <a:rPr lang="fr-BE" dirty="0"/>
              <a:t>, </a:t>
            </a:r>
            <a:r>
              <a:rPr lang="fr-BE" dirty="0" err="1"/>
              <a:t>Kuhle</a:t>
            </a:r>
            <a:r>
              <a:rPr lang="fr-BE" dirty="0"/>
              <a:t>, </a:t>
            </a:r>
            <a:r>
              <a:rPr lang="fr-BE" dirty="0" err="1"/>
              <a:t>Maximova</a:t>
            </a:r>
            <a:r>
              <a:rPr lang="fr-BE" dirty="0"/>
              <a:t>, </a:t>
            </a:r>
            <a:r>
              <a:rPr lang="fr-BE" dirty="0" err="1"/>
              <a:t>McGavock</a:t>
            </a:r>
            <a:r>
              <a:rPr lang="fr-BE" dirty="0"/>
              <a:t>, Wu &amp; </a:t>
            </a:r>
            <a:r>
              <a:rPr lang="fr-BE" dirty="0" err="1"/>
              <a:t>Veugelers</a:t>
            </a:r>
            <a:r>
              <a:rPr lang="fr-BE" dirty="0"/>
              <a:t>, 2013)</a:t>
            </a:r>
          </a:p>
        </p:txBody>
      </p:sp>
      <p:sp>
        <p:nvSpPr>
          <p:cNvPr id="22" name="Espace réservé du numéro de diapositive 21">
            <a:extLst>
              <a:ext uri="{FF2B5EF4-FFF2-40B4-BE49-F238E27FC236}">
                <a16:creationId xmlns:a16="http://schemas.microsoft.com/office/drawing/2014/main" id="{FB45CCC6-E4F8-8EB1-AA3B-F88B6F84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7681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E5E957A8-C876-6224-001D-D86B9EDE5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841479"/>
              </p:ext>
            </p:extLst>
          </p:nvPr>
        </p:nvGraphicFramePr>
        <p:xfrm>
          <a:off x="111760" y="1056640"/>
          <a:ext cx="11816079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C6FAB3E9-7156-3FCE-8527-5553DACE6FEC}"/>
              </a:ext>
            </a:extLst>
          </p:cNvPr>
          <p:cNvSpPr txBox="1"/>
          <p:nvPr/>
        </p:nvSpPr>
        <p:spPr>
          <a:xfrm>
            <a:off x="828040" y="50113"/>
            <a:ext cx="10226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sng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Factors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contributing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to </a:t>
            </a: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displeasure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of </a:t>
            </a: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physical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activity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fr-BE" sz="3600" b="1" i="0" u="sng" strike="noStrike" kern="1200" spc="0" baseline="0" dirty="0" err="1">
                <a:solidFill>
                  <a:schemeClr val="tx1"/>
                </a:solidFill>
              </a:rPr>
              <a:t>cited</a:t>
            </a:r>
            <a:r>
              <a:rPr lang="fr-BE" sz="3600" b="1" i="0" u="sng" strike="noStrike" kern="1200" spc="0" baseline="0" dirty="0">
                <a:solidFill>
                  <a:schemeClr val="tx1"/>
                </a:solidFill>
              </a:rPr>
              <a:t> at least 5 times by inactive boys</a:t>
            </a:r>
          </a:p>
        </p:txBody>
      </p:sp>
      <p:pic>
        <p:nvPicPr>
          <p:cNvPr id="7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F35B437A-CA85-3E30-F248-7626E4008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F2B0943-9DC9-4D1D-D8EC-4813E4565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6695" y="1542415"/>
            <a:ext cx="2200275" cy="6381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CDB2A96-7A28-F8B4-5DE7-C10BC105C8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0655" y="1694814"/>
            <a:ext cx="857250" cy="3333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69023A0-8333-2841-FFD4-C40A30C7D6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4180" y="2681287"/>
            <a:ext cx="838200" cy="2762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E71F02E-EB4E-31AE-2731-02FC0A71A5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9767" y="3148965"/>
            <a:ext cx="733425" cy="29527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DF8B61D-BE2C-37F2-3EA0-9B08B6EC31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3302634"/>
            <a:ext cx="733425" cy="3905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508E87E-AAD3-0067-9616-B1D9B628CA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9840" y="3302634"/>
            <a:ext cx="733425" cy="39052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DD1EADC-3111-EB41-86E1-F36130860B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1455" y="3302634"/>
            <a:ext cx="733425" cy="39052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809589C-003B-F1E9-A71B-9656279130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7367" y="3296602"/>
            <a:ext cx="733425" cy="3905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985F766-86EC-3B2A-CF36-AA27E0D7C676}"/>
              </a:ext>
            </a:extLst>
          </p:cNvPr>
          <p:cNvSpPr/>
          <p:nvPr/>
        </p:nvSpPr>
        <p:spPr>
          <a:xfrm>
            <a:off x="1198880" y="5335709"/>
            <a:ext cx="1371600" cy="9939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22E706-C83A-467A-3E75-A0ADB1C4FEB6}"/>
              </a:ext>
            </a:extLst>
          </p:cNvPr>
          <p:cNvSpPr/>
          <p:nvPr/>
        </p:nvSpPr>
        <p:spPr>
          <a:xfrm>
            <a:off x="2697480" y="5335709"/>
            <a:ext cx="1371600" cy="9939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7AB477-8A62-E18C-5131-DB02A68582E0}"/>
              </a:ext>
            </a:extLst>
          </p:cNvPr>
          <p:cNvSpPr/>
          <p:nvPr/>
        </p:nvSpPr>
        <p:spPr>
          <a:xfrm>
            <a:off x="4196080" y="5342763"/>
            <a:ext cx="1493520" cy="9939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7" name="Espace réservé du numéro de diapositive 26">
            <a:extLst>
              <a:ext uri="{FF2B5EF4-FFF2-40B4-BE49-F238E27FC236}">
                <a16:creationId xmlns:a16="http://schemas.microsoft.com/office/drawing/2014/main" id="{354BEE07-8136-ACF0-7413-D2A36BF7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5219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2C1FAD76-1023-42AE-875C-7A416A0950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015825"/>
              </p:ext>
            </p:extLst>
          </p:nvPr>
        </p:nvGraphicFramePr>
        <p:xfrm>
          <a:off x="508921" y="1178112"/>
          <a:ext cx="8746839" cy="54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27A5556-1D34-E746-169F-786084493501}"/>
              </a:ext>
            </a:extLst>
          </p:cNvPr>
          <p:cNvSpPr txBox="1"/>
          <p:nvPr/>
        </p:nvSpPr>
        <p:spPr>
          <a:xfrm>
            <a:off x="598053" y="50075"/>
            <a:ext cx="10226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000" b="1" i="0" u="sng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BE" sz="3600" b="1" u="sng" dirty="0" err="1">
                <a:solidFill>
                  <a:schemeClr val="tx1"/>
                </a:solidFill>
              </a:rPr>
              <a:t>Factors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contributing</a:t>
            </a:r>
            <a:r>
              <a:rPr lang="fr-BE" sz="3600" b="1" u="sng" baseline="0" dirty="0">
                <a:solidFill>
                  <a:schemeClr val="tx1"/>
                </a:solidFill>
              </a:rPr>
              <a:t> to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displeasure</a:t>
            </a:r>
            <a:r>
              <a:rPr lang="fr-BE" sz="3600" b="1" u="sng" baseline="0" dirty="0">
                <a:solidFill>
                  <a:schemeClr val="tx1"/>
                </a:solidFill>
              </a:rPr>
              <a:t> of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physical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activity</a:t>
            </a:r>
            <a:r>
              <a:rPr lang="fr-BE" sz="3600" b="1" u="sng" baseline="0" dirty="0">
                <a:solidFill>
                  <a:schemeClr val="tx1"/>
                </a:solidFill>
              </a:rPr>
              <a:t> </a:t>
            </a:r>
            <a:r>
              <a:rPr lang="fr-BE" sz="3600" b="1" u="sng" baseline="0" dirty="0" err="1">
                <a:solidFill>
                  <a:schemeClr val="tx1"/>
                </a:solidFill>
              </a:rPr>
              <a:t>cited</a:t>
            </a:r>
            <a:r>
              <a:rPr lang="fr-BE" sz="3600" b="1" u="sng" baseline="0" dirty="0">
                <a:solidFill>
                  <a:schemeClr val="tx1"/>
                </a:solidFill>
              </a:rPr>
              <a:t> at least 5 times by inactive girls</a:t>
            </a:r>
            <a:endParaRPr lang="fr-BE" sz="3600" b="1" u="sng" dirty="0">
              <a:solidFill>
                <a:schemeClr val="tx1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B668570-6BA6-3461-BD85-8C5F9E55A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930" y="1961197"/>
            <a:ext cx="876300" cy="3143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0DB51D7-8640-12D7-B0D1-C92DECC61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405" y="2393681"/>
            <a:ext cx="742950" cy="30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DEBD479-D9F4-1A75-E93A-505120263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390" y="2393681"/>
            <a:ext cx="742950" cy="3048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10FC711-C57C-B716-C0A4-C3ED1EECA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230" y="2393681"/>
            <a:ext cx="742950" cy="3048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C30FB9E-A78C-AE12-CF73-ACF7962CF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000" y="2794317"/>
            <a:ext cx="762000" cy="31432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42C1416-BE6C-A319-AA39-A2E5A3DE3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6412" y="3113722"/>
            <a:ext cx="714375" cy="33337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6EFFDBC-260F-F383-F4D0-8D661152CB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2615" y="1480184"/>
            <a:ext cx="2200275" cy="638175"/>
          </a:xfrm>
          <a:prstGeom prst="rect">
            <a:avLst/>
          </a:prstGeom>
        </p:spPr>
      </p:pic>
      <p:pic>
        <p:nvPicPr>
          <p:cNvPr id="17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302FA83D-FB36-8082-6A23-046693F90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786" y="50113"/>
            <a:ext cx="868017" cy="86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3713B8-C283-0202-02D8-E2E3ED2D1BC3}"/>
              </a:ext>
            </a:extLst>
          </p:cNvPr>
          <p:cNvSpPr/>
          <p:nvPr/>
        </p:nvSpPr>
        <p:spPr>
          <a:xfrm>
            <a:off x="1310640" y="5577840"/>
            <a:ext cx="1209040" cy="49784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8DFBC33-180F-6909-ED98-81E6A31CFA3D}"/>
              </a:ext>
            </a:extLst>
          </p:cNvPr>
          <p:cNvSpPr txBox="1"/>
          <p:nvPr/>
        </p:nvSpPr>
        <p:spPr>
          <a:xfrm>
            <a:off x="9011920" y="1480184"/>
            <a:ext cx="30721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Girls attach importance to their appearance, but are relatively dissatisfied with it, which affects their self-esteem (</a:t>
            </a:r>
            <a:r>
              <a:rPr lang="fr-BE" sz="2100" dirty="0" err="1"/>
              <a:t>Fourchard</a:t>
            </a:r>
            <a:r>
              <a:rPr lang="fr-BE" sz="2100" dirty="0"/>
              <a:t> &amp; </a:t>
            </a:r>
            <a:r>
              <a:rPr lang="fr-BE" sz="2100" dirty="0" err="1"/>
              <a:t>Courtinat</a:t>
            </a:r>
            <a:r>
              <a:rPr lang="fr-BE" sz="2100" dirty="0"/>
              <a:t>-Camps, 2013)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The gaze of others can  influence self-worth </a:t>
            </a:r>
            <a:r>
              <a:rPr lang="fr-BE" sz="2100" dirty="0"/>
              <a:t>(Rochat, 2013)</a:t>
            </a:r>
          </a:p>
        </p:txBody>
      </p:sp>
      <p:sp>
        <p:nvSpPr>
          <p:cNvPr id="21" name="Espace réservé du numéro de diapositive 20">
            <a:extLst>
              <a:ext uri="{FF2B5EF4-FFF2-40B4-BE49-F238E27FC236}">
                <a16:creationId xmlns:a16="http://schemas.microsoft.com/office/drawing/2014/main" id="{DCE7194F-6DD8-4927-71F9-11F15FD1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4708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43A949-F00A-E7DC-5CBE-66524C95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81" y="449610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Is physical activity pleasant for everyone?</a:t>
            </a:r>
            <a:endParaRPr lang="fr-BE" b="1" dirty="0">
              <a:latin typeface="+mn-lt"/>
            </a:endParaRPr>
          </a:p>
        </p:txBody>
      </p:sp>
      <p:pic>
        <p:nvPicPr>
          <p:cNvPr id="2050" name="Picture 2" descr="Guy With Big Balls Stock Photos, Pictures &amp; Royalty-Free Images - iStock">
            <a:extLst>
              <a:ext uri="{FF2B5EF4-FFF2-40B4-BE49-F238E27FC236}">
                <a16:creationId xmlns:a16="http://schemas.microsoft.com/office/drawing/2014/main" id="{B2F69AC7-0BCF-DA55-F11C-98697F3A3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120" y="2331745"/>
            <a:ext cx="4978040" cy="279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ctivité physique : trouvez l'activité qui vous convient">
            <a:extLst>
              <a:ext uri="{FF2B5EF4-FFF2-40B4-BE49-F238E27FC236}">
                <a16:creationId xmlns:a16="http://schemas.microsoft.com/office/drawing/2014/main" id="{DEC14A62-F5FC-334D-8A43-B07A95A95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1" y="2284714"/>
            <a:ext cx="5222240" cy="279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E961695-2F55-79C8-FF4C-3907CB489468}"/>
              </a:ext>
            </a:extLst>
          </p:cNvPr>
          <p:cNvSpPr txBox="1"/>
          <p:nvPr/>
        </p:nvSpPr>
        <p:spPr>
          <a:xfrm>
            <a:off x="2407342" y="5332488"/>
            <a:ext cx="1613583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sz="4000" b="1" dirty="0" err="1"/>
              <a:t>Dream</a:t>
            </a:r>
            <a:endParaRPr lang="fr-BE" sz="40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67FBE5-BA51-7BF7-AD21-B10D04663250}"/>
              </a:ext>
            </a:extLst>
          </p:cNvPr>
          <p:cNvSpPr txBox="1"/>
          <p:nvPr/>
        </p:nvSpPr>
        <p:spPr>
          <a:xfrm>
            <a:off x="5729881" y="5242560"/>
            <a:ext cx="725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/>
              <a:t>VS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1960C5F-75F0-E310-4F11-BCE95CF772C2}"/>
              </a:ext>
            </a:extLst>
          </p:cNvPr>
          <p:cNvSpPr txBox="1"/>
          <p:nvPr/>
        </p:nvSpPr>
        <p:spPr>
          <a:xfrm>
            <a:off x="8290338" y="5332488"/>
            <a:ext cx="1651927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sz="4000" b="1" dirty="0"/>
              <a:t>Reality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477B45E-1B39-F61A-74EB-4726EFFF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8470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A920A8E4-9AE2-C07E-4390-2F21C5C05A12}"/>
              </a:ext>
            </a:extLst>
          </p:cNvPr>
          <p:cNvSpPr/>
          <p:nvPr/>
        </p:nvSpPr>
        <p:spPr>
          <a:xfrm>
            <a:off x="7302500" y="671563"/>
            <a:ext cx="390652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3457F9-2F0C-D3CC-4CC2-87C3662076A3}"/>
              </a:ext>
            </a:extLst>
          </p:cNvPr>
          <p:cNvSpPr/>
          <p:nvPr/>
        </p:nvSpPr>
        <p:spPr>
          <a:xfrm>
            <a:off x="2895600" y="2130475"/>
            <a:ext cx="6360160" cy="19741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2C15C0-C901-33EC-3DC4-BC7AA2BB6A72}"/>
              </a:ext>
            </a:extLst>
          </p:cNvPr>
          <p:cNvSpPr txBox="1"/>
          <p:nvPr/>
        </p:nvSpPr>
        <p:spPr>
          <a:xfrm>
            <a:off x="2895600" y="2577515"/>
            <a:ext cx="60960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500" b="1" dirty="0" err="1"/>
              <a:t>What</a:t>
            </a:r>
            <a:r>
              <a:rPr lang="fr-BE" sz="2500" b="1" dirty="0"/>
              <a:t> </a:t>
            </a:r>
            <a:r>
              <a:rPr lang="fr-BE" sz="2500" b="1" dirty="0" err="1"/>
              <a:t>factors</a:t>
            </a:r>
            <a:r>
              <a:rPr lang="fr-BE" sz="2500" b="1" dirty="0"/>
              <a:t> influence </a:t>
            </a:r>
            <a:r>
              <a:rPr lang="fr-BE" sz="2500" b="1" dirty="0" err="1"/>
              <a:t>young</a:t>
            </a:r>
            <a:r>
              <a:rPr lang="fr-BE" sz="2500" b="1" dirty="0"/>
              <a:t> inactive teenagers’ </a:t>
            </a:r>
            <a:r>
              <a:rPr lang="fr-BE" sz="2500" b="1" dirty="0" err="1"/>
              <a:t>pleasure</a:t>
            </a:r>
            <a:r>
              <a:rPr lang="fr-BE" sz="2500" b="1" dirty="0"/>
              <a:t> and </a:t>
            </a:r>
            <a:r>
              <a:rPr lang="fr-BE" sz="2500" b="1" dirty="0" err="1"/>
              <a:t>displeasure</a:t>
            </a:r>
            <a:r>
              <a:rPr lang="fr-BE" sz="2500" b="1" dirty="0"/>
              <a:t> of </a:t>
            </a:r>
            <a:r>
              <a:rPr lang="fr-BE" sz="2500" b="1" dirty="0" err="1"/>
              <a:t>physical</a:t>
            </a:r>
            <a:r>
              <a:rPr lang="fr-BE" sz="2500" b="1" dirty="0"/>
              <a:t> </a:t>
            </a:r>
            <a:r>
              <a:rPr lang="fr-BE" sz="2500" b="1" dirty="0" err="1"/>
              <a:t>activity</a:t>
            </a:r>
            <a:r>
              <a:rPr lang="fr-BE" sz="2500" b="1" dirty="0"/>
              <a:t>?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4375B8-3C9B-E1F4-ADFA-BC091035513E}"/>
              </a:ext>
            </a:extLst>
          </p:cNvPr>
          <p:cNvSpPr/>
          <p:nvPr/>
        </p:nvSpPr>
        <p:spPr>
          <a:xfrm>
            <a:off x="1382558" y="671563"/>
            <a:ext cx="328168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D26F76-26D6-80B3-DAFB-51FAF16CC10C}"/>
              </a:ext>
            </a:extLst>
          </p:cNvPr>
          <p:cNvSpPr txBox="1"/>
          <p:nvPr/>
        </p:nvSpPr>
        <p:spPr>
          <a:xfrm>
            <a:off x="1946758" y="843390"/>
            <a:ext cx="21732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C5A78B-7CEC-37F3-4E03-4E3B45DA6A91}"/>
              </a:ext>
            </a:extLst>
          </p:cNvPr>
          <p:cNvSpPr txBox="1"/>
          <p:nvPr/>
        </p:nvSpPr>
        <p:spPr>
          <a:xfrm>
            <a:off x="7498080" y="843390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Objectives &amp; Methods</a:t>
            </a:r>
          </a:p>
        </p:txBody>
      </p:sp>
      <p:pic>
        <p:nvPicPr>
          <p:cNvPr id="4100" name="Picture 4" descr="tool icon 571524 Vector Art at Vecteezy">
            <a:extLst>
              <a:ext uri="{FF2B5EF4-FFF2-40B4-BE49-F238E27FC236}">
                <a16:creationId xmlns:a16="http://schemas.microsoft.com/office/drawing/2014/main" id="{E29D1439-7832-D7A4-6D3B-683EF4F3A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84" y="5514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A4BC7085-F95D-23B1-C0C7-C80637557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8" y="41013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>
            <a:extLst>
              <a:ext uri="{FF2B5EF4-FFF2-40B4-BE49-F238E27FC236}">
                <a16:creationId xmlns:a16="http://schemas.microsoft.com/office/drawing/2014/main" id="{942DA3E7-71A8-4316-1729-A91BDFC6EEE7}"/>
              </a:ext>
            </a:extLst>
          </p:cNvPr>
          <p:cNvSpPr/>
          <p:nvPr/>
        </p:nvSpPr>
        <p:spPr>
          <a:xfrm>
            <a:off x="7498080" y="5116958"/>
            <a:ext cx="390652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39BA50-5ADE-142A-338E-CA0C2B36318C}"/>
              </a:ext>
            </a:extLst>
          </p:cNvPr>
          <p:cNvSpPr txBox="1"/>
          <p:nvPr/>
        </p:nvSpPr>
        <p:spPr>
          <a:xfrm>
            <a:off x="6315084" y="5258415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3000" dirty="0" err="1"/>
              <a:t>Results</a:t>
            </a:r>
            <a:endParaRPr lang="fr-BE" sz="3000" dirty="0"/>
          </a:p>
        </p:txBody>
      </p:sp>
      <p:pic>
        <p:nvPicPr>
          <p:cNvPr id="1026" name="Picture 2" descr="Checked Results Icons - Download Free Vector Icons | Noun Project">
            <a:extLst>
              <a:ext uri="{FF2B5EF4-FFF2-40B4-BE49-F238E27FC236}">
                <a16:creationId xmlns:a16="http://schemas.microsoft.com/office/drawing/2014/main" id="{1F8FE0C9-439F-253A-4517-45C9ACE0F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61" y="5020304"/>
            <a:ext cx="1030219" cy="103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66D3AB27-5D91-4106-32E2-BAD563E275AA}"/>
              </a:ext>
            </a:extLst>
          </p:cNvPr>
          <p:cNvSpPr/>
          <p:nvPr/>
        </p:nvSpPr>
        <p:spPr>
          <a:xfrm>
            <a:off x="1226493" y="4921256"/>
            <a:ext cx="4318843" cy="12890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E529E78-A0AF-F660-1668-B58F72679736}"/>
              </a:ext>
            </a:extLst>
          </p:cNvPr>
          <p:cNvSpPr txBox="1"/>
          <p:nvPr/>
        </p:nvSpPr>
        <p:spPr>
          <a:xfrm>
            <a:off x="894913" y="5258414"/>
            <a:ext cx="49820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3000" dirty="0"/>
              <a:t>Conclusion &amp; perspectives</a:t>
            </a:r>
          </a:p>
        </p:txBody>
      </p:sp>
      <p:pic>
        <p:nvPicPr>
          <p:cNvPr id="2052" name="Picture 4" descr="Sello De Goma De La Conclusión Ilustración del Vector - Ilustración de ...">
            <a:extLst>
              <a:ext uri="{FF2B5EF4-FFF2-40B4-BE49-F238E27FC236}">
                <a16:creationId xmlns:a16="http://schemas.microsoft.com/office/drawing/2014/main" id="{CEE9F2D3-7184-7C19-6C08-092DCFD10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20" y="4984390"/>
            <a:ext cx="1030220" cy="103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9DB2BE74-9A03-99FE-DFEC-ED3A542D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8088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CCC43D-5A01-3045-D4AD-0D4E2683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fr-BE" sz="3600" b="1" dirty="0">
                <a:latin typeface="+mn-lt"/>
              </a:rPr>
              <a:t>Conclusion &amp; perspectives</a:t>
            </a:r>
            <a:br>
              <a:rPr lang="fr-BE" sz="4400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75EAE4-EFEB-16C8-1AD6-17CC6ABFA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724"/>
            <a:ext cx="10795000" cy="4876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Conclusion : </a:t>
            </a:r>
          </a:p>
          <a:p>
            <a:r>
              <a:rPr lang="en-US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 factors influencing the pleasure and displeasure of physical activity</a:t>
            </a:r>
          </a:p>
          <a:p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Moderate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physical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(&gt;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avoid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pain)</a:t>
            </a:r>
          </a:p>
          <a:p>
            <a:r>
              <a:rPr lang="en-US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Importance of the social aspect and sense of competence</a:t>
            </a:r>
            <a:endParaRPr lang="fr-BE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25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Perspectives :</a:t>
            </a:r>
          </a:p>
          <a:p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Future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restrict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the exploration of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pleasure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to inactive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fr-BE" sz="25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Guide PE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teachers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to : </a:t>
            </a:r>
          </a:p>
          <a:p>
            <a:pPr marL="457200" indent="-457200">
              <a:buAutoNum type="arabicParenR"/>
            </a:pP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Detect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practice PA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a typeface="Calibri" panose="020F0502020204030204" pitchFamily="34" charset="0"/>
                <a:cs typeface="Times New Roman" panose="02020603050405020304" pitchFamily="18" charset="0"/>
              </a:rPr>
              <a:t>displeasure</a:t>
            </a:r>
            <a:r>
              <a:rPr lang="fr-BE" sz="25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arenR"/>
            </a:pP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 up interventions to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elicit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pleasure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sz="2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fr-BE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BE" sz="2500" dirty="0"/>
          </a:p>
        </p:txBody>
      </p:sp>
      <p:pic>
        <p:nvPicPr>
          <p:cNvPr id="4" name="Picture 4" descr="Sello De Goma De La Conclusión Ilustración del Vector - Ilustración de ...">
            <a:extLst>
              <a:ext uri="{FF2B5EF4-FFF2-40B4-BE49-F238E27FC236}">
                <a16:creationId xmlns:a16="http://schemas.microsoft.com/office/drawing/2014/main" id="{0B763E06-E5FC-31A8-45C9-E86CC92D5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188870"/>
            <a:ext cx="1302700" cy="130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DE5AF8-54E2-952C-9928-793B1754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21</a:t>
            </a:fld>
            <a:endParaRPr lang="fr-BE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472B47E-9997-36CF-569D-A5AE3CDC2B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3887367"/>
            <a:ext cx="3390580" cy="231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01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A3CB3-7E13-68C9-FEF0-7A5A77CEA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95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Thank you for your attention</a:t>
            </a:r>
            <a:endParaRPr lang="fr-BE" sz="6000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CE1663-594C-C7D1-241C-AB31FFD6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641782-6E52-1DC8-AE80-07685602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5019759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6A7C2-A04E-8D4B-B08A-348E849C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920" y="365124"/>
            <a:ext cx="10515600" cy="772795"/>
          </a:xfrm>
        </p:spPr>
        <p:txBody>
          <a:bodyPr/>
          <a:lstStyle/>
          <a:p>
            <a:r>
              <a:rPr lang="fr-BE" b="1" dirty="0" err="1"/>
              <a:t>References</a:t>
            </a:r>
            <a:endParaRPr lang="fr-BE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9739EF-7C15-18F9-24CF-A801743A1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919"/>
            <a:ext cx="10515600" cy="5583556"/>
          </a:xfrm>
        </p:spPr>
        <p:txBody>
          <a:bodyPr>
            <a:normAutofit fontScale="70000" lnSpcReduction="20000"/>
          </a:bodyPr>
          <a:lstStyle/>
          <a:p>
            <a:r>
              <a:rPr lang="en-US" sz="1500" dirty="0" err="1"/>
              <a:t>Bajamal</a:t>
            </a:r>
            <a:r>
              <a:rPr lang="en-US" sz="1500" dirty="0"/>
              <a:t>, E., Abou Hashish, E. A., &amp; Robbins, L. B. (2022). Enjoyment of Physical Activity among Children and Adolescents: A Concept Analysis. </a:t>
            </a:r>
            <a:r>
              <a:rPr lang="en-US" sz="1500" i="1" dirty="0"/>
              <a:t>Journal of School Nursing</a:t>
            </a:r>
            <a:r>
              <a:rPr lang="en-US" sz="1500" dirty="0"/>
              <a:t>. https://doi.org/10.1177/10598405221137718</a:t>
            </a:r>
          </a:p>
          <a:p>
            <a:r>
              <a:rPr lang="en-US" sz="1500" dirty="0"/>
              <a:t>Bok, D., </a:t>
            </a:r>
            <a:r>
              <a:rPr lang="en-US" sz="1500" dirty="0" err="1"/>
              <a:t>Rakovac</a:t>
            </a:r>
            <a:r>
              <a:rPr lang="en-US" sz="1500" dirty="0"/>
              <a:t>, M., &amp; Foster, C. (2022). An Examination and Critique of Subjective Methods to Determine Exercise Intensity: The Talk Test, Feeling Scale, and Rating of Perceived Exertion. In </a:t>
            </a:r>
            <a:r>
              <a:rPr lang="en-US" sz="1500" i="1" dirty="0"/>
              <a:t>Sports Medicine</a:t>
            </a:r>
            <a:r>
              <a:rPr lang="en-US" sz="1500" dirty="0"/>
              <a:t> (Vol. 52, Issue 9, pp. 2085–2109). Springer Science and Business Media Deutschland GmbH. https://doi.org/10.1007/s40279-022-01690-3</a:t>
            </a:r>
          </a:p>
          <a:p>
            <a:r>
              <a:rPr lang="en-US" sz="1500" dirty="0"/>
              <a:t>Daniels, E., &amp; Leaper, C. (2006). A longitudinal investigation of sport participation, peer acceptance, and self-esteem among adolescent girls and boys. </a:t>
            </a:r>
            <a:r>
              <a:rPr lang="en-US" sz="1500" i="1" dirty="0"/>
              <a:t>Sex Roles</a:t>
            </a:r>
            <a:r>
              <a:rPr lang="en-US" sz="1500" dirty="0"/>
              <a:t>, </a:t>
            </a:r>
            <a:r>
              <a:rPr lang="en-US" sz="1500" i="1" dirty="0"/>
              <a:t>55</a:t>
            </a:r>
            <a:r>
              <a:rPr lang="en-US" sz="1500" dirty="0"/>
              <a:t>(11–12), 875–880. https://doi.org/10.1007/s11199-006-9138-4</a:t>
            </a:r>
            <a:endParaRPr lang="fr-FR" sz="1500" dirty="0"/>
          </a:p>
          <a:p>
            <a:r>
              <a:rPr lang="fr-FR" sz="1500" dirty="0" err="1"/>
              <a:t>Discour</a:t>
            </a:r>
            <a:r>
              <a:rPr lang="fr-FR" sz="1500" dirty="0"/>
              <a:t>, V. (2011). Changements du corps et remaniement psychique à l’adolescence. </a:t>
            </a:r>
            <a:r>
              <a:rPr lang="fr-FR" sz="1500" i="1" dirty="0"/>
              <a:t>Les Cahiers Dynamiques</a:t>
            </a:r>
            <a:r>
              <a:rPr lang="fr-FR" sz="1500" dirty="0"/>
              <a:t>, </a:t>
            </a:r>
            <a:r>
              <a:rPr lang="fr-FR" sz="1500" i="1" dirty="0"/>
              <a:t>50</a:t>
            </a:r>
            <a:r>
              <a:rPr lang="fr-FR" sz="1500" dirty="0"/>
              <a:t>(1), 40. </a:t>
            </a:r>
            <a:r>
              <a:rPr lang="fr-FR" sz="1500" dirty="0">
                <a:hlinkClick r:id="rId2"/>
              </a:rPr>
              <a:t>https://doi.org/10.3917/lcd.050.0040</a:t>
            </a:r>
            <a:endParaRPr lang="fr-FR" sz="1500" dirty="0"/>
          </a:p>
          <a:p>
            <a:r>
              <a:rPr lang="en-US" sz="1500" dirty="0" err="1"/>
              <a:t>Dumith</a:t>
            </a:r>
            <a:r>
              <a:rPr lang="en-US" sz="1500" dirty="0"/>
              <a:t>, S. C., </a:t>
            </a:r>
            <a:r>
              <a:rPr lang="en-US" sz="1500" dirty="0" err="1"/>
              <a:t>Gigante</a:t>
            </a:r>
            <a:r>
              <a:rPr lang="en-US" sz="1500" dirty="0"/>
              <a:t>, D. P., </a:t>
            </a:r>
            <a:r>
              <a:rPr lang="en-US" sz="1500" dirty="0" err="1"/>
              <a:t>Domingues</a:t>
            </a:r>
            <a:r>
              <a:rPr lang="en-US" sz="1500" dirty="0"/>
              <a:t>, M. R., &amp; Kohl, H. W. (2011). Physical activity change during adolescence: A systematic review and a pooled analysis. </a:t>
            </a:r>
            <a:r>
              <a:rPr lang="en-US" sz="1500" i="1" dirty="0"/>
              <a:t>International Journal of Epidemiology</a:t>
            </a:r>
            <a:r>
              <a:rPr lang="en-US" sz="1500" dirty="0"/>
              <a:t>, </a:t>
            </a:r>
            <a:r>
              <a:rPr lang="en-US" sz="1500" i="1" dirty="0"/>
              <a:t>40</a:t>
            </a:r>
            <a:r>
              <a:rPr lang="en-US" sz="1500" dirty="0"/>
              <a:t>(3), 685–698. https://doi.org/10.1093/ije/dyq272</a:t>
            </a:r>
            <a:endParaRPr lang="fr-FR" sz="1500" dirty="0"/>
          </a:p>
          <a:p>
            <a:r>
              <a:rPr lang="fr-FR" sz="1500" dirty="0" err="1"/>
              <a:t>Ekkekakis</a:t>
            </a:r>
            <a:r>
              <a:rPr lang="fr-FR" sz="1500" dirty="0"/>
              <a:t>, P. &amp; </a:t>
            </a:r>
            <a:r>
              <a:rPr lang="fr-FR" sz="1500" dirty="0" err="1"/>
              <a:t>Dafermos</a:t>
            </a:r>
            <a:r>
              <a:rPr lang="fr-FR" sz="1500" dirty="0"/>
              <a:t>, M. (2012). </a:t>
            </a:r>
            <a:r>
              <a:rPr lang="en-US" sz="1500" dirty="0"/>
              <a:t>Exercise Is a Many-Splendored Thing, but for Some It Does Not Feel So Splendid: Staging a Resurgence of Hedonistic Ideas in the Quest to Understand Exercise Behavior</a:t>
            </a:r>
            <a:r>
              <a:rPr lang="fr-FR" sz="1500" dirty="0"/>
              <a:t>. </a:t>
            </a:r>
            <a:r>
              <a:rPr lang="fr-BE" sz="1500" i="1" dirty="0"/>
              <a:t>Oxford </a:t>
            </a:r>
            <a:r>
              <a:rPr lang="fr-BE" sz="1500" i="1" dirty="0" err="1"/>
              <a:t>University</a:t>
            </a:r>
            <a:r>
              <a:rPr lang="fr-BE" sz="1500" i="1" dirty="0"/>
              <a:t> </a:t>
            </a:r>
            <a:r>
              <a:rPr lang="fr-BE" sz="1500" i="1" dirty="0" err="1"/>
              <a:t>Press</a:t>
            </a:r>
            <a:r>
              <a:rPr lang="fr-BE" sz="1500" i="1" dirty="0"/>
              <a:t>) Inc. </a:t>
            </a:r>
          </a:p>
          <a:p>
            <a:r>
              <a:rPr lang="fr-BE" sz="1500" dirty="0" err="1"/>
              <a:t>Ekkekakis</a:t>
            </a:r>
            <a:r>
              <a:rPr lang="fr-BE" sz="1500" dirty="0"/>
              <a:t>, P., </a:t>
            </a:r>
            <a:r>
              <a:rPr lang="fr-BE" sz="1500" dirty="0" err="1"/>
              <a:t>Parfitt</a:t>
            </a:r>
            <a:r>
              <a:rPr lang="fr-BE" sz="1500" dirty="0"/>
              <a:t>, G., &amp; </a:t>
            </a:r>
            <a:r>
              <a:rPr lang="fr-BE" sz="1500" dirty="0" err="1"/>
              <a:t>Petruzzello</a:t>
            </a:r>
            <a:r>
              <a:rPr lang="fr-BE" sz="1500" dirty="0"/>
              <a:t>, S. J. (</a:t>
            </a:r>
            <a:r>
              <a:rPr lang="fr-BE" sz="1500" dirty="0" err="1"/>
              <a:t>n.d</a:t>
            </a:r>
            <a:r>
              <a:rPr lang="fr-BE" sz="1500" dirty="0"/>
              <a:t>.). </a:t>
            </a:r>
            <a:r>
              <a:rPr lang="fr-BE" sz="1500" i="1" dirty="0"/>
              <a:t>The </a:t>
            </a:r>
            <a:r>
              <a:rPr lang="fr-BE" sz="1500" i="1" dirty="0" err="1"/>
              <a:t>Pleasure</a:t>
            </a:r>
            <a:r>
              <a:rPr lang="fr-BE" sz="1500" i="1" dirty="0"/>
              <a:t> and </a:t>
            </a:r>
            <a:r>
              <a:rPr lang="fr-BE" sz="1500" i="1" dirty="0" err="1"/>
              <a:t>Displeasure</a:t>
            </a:r>
            <a:r>
              <a:rPr lang="fr-BE" sz="1500" i="1" dirty="0"/>
              <a:t> People </a:t>
            </a:r>
            <a:r>
              <a:rPr lang="fr-BE" sz="1500" i="1" dirty="0" err="1"/>
              <a:t>Feel</a:t>
            </a:r>
            <a:r>
              <a:rPr lang="fr-BE" sz="1500" i="1" dirty="0"/>
              <a:t> </a:t>
            </a:r>
            <a:r>
              <a:rPr lang="fr-BE" sz="1500" i="1" dirty="0" err="1"/>
              <a:t>When</a:t>
            </a:r>
            <a:r>
              <a:rPr lang="fr-BE" sz="1500" i="1" dirty="0"/>
              <a:t> </a:t>
            </a:r>
            <a:r>
              <a:rPr lang="fr-BE" sz="1500" i="1" dirty="0" err="1"/>
              <a:t>they</a:t>
            </a:r>
            <a:r>
              <a:rPr lang="fr-BE" sz="1500" i="1" dirty="0"/>
              <a:t> </a:t>
            </a:r>
            <a:r>
              <a:rPr lang="fr-BE" sz="1500" i="1" dirty="0" err="1"/>
              <a:t>Exercise</a:t>
            </a:r>
            <a:r>
              <a:rPr lang="fr-BE" sz="1500" i="1" dirty="0"/>
              <a:t> at </a:t>
            </a:r>
            <a:r>
              <a:rPr lang="fr-BE" sz="1500" i="1" dirty="0" err="1"/>
              <a:t>Different</a:t>
            </a:r>
            <a:r>
              <a:rPr lang="fr-BE" sz="1500" i="1" dirty="0"/>
              <a:t> </a:t>
            </a:r>
            <a:r>
              <a:rPr lang="fr-BE" sz="1500" i="1" dirty="0" err="1"/>
              <a:t>Intensities</a:t>
            </a:r>
            <a:r>
              <a:rPr lang="fr-BE" sz="1500" i="1" dirty="0"/>
              <a:t> </a:t>
            </a:r>
            <a:r>
              <a:rPr lang="fr-BE" sz="1500" i="1" dirty="0" err="1"/>
              <a:t>Decennial</a:t>
            </a:r>
            <a:r>
              <a:rPr lang="fr-BE" sz="1500" i="1" dirty="0"/>
              <a:t> Update and Progress </a:t>
            </a:r>
            <a:r>
              <a:rPr lang="fr-BE" sz="1500" i="1" dirty="0" err="1"/>
              <a:t>towards</a:t>
            </a:r>
            <a:r>
              <a:rPr lang="fr-BE" sz="1500" i="1" dirty="0"/>
              <a:t> a Tripartite </a:t>
            </a:r>
            <a:r>
              <a:rPr lang="fr-BE" sz="1500" i="1" dirty="0" err="1"/>
              <a:t>Rationale</a:t>
            </a:r>
            <a:r>
              <a:rPr lang="fr-BE" sz="1500" i="1" dirty="0"/>
              <a:t> for </a:t>
            </a:r>
            <a:r>
              <a:rPr lang="fr-BE" sz="1500" i="1" dirty="0" err="1"/>
              <a:t>Exercise</a:t>
            </a:r>
            <a:r>
              <a:rPr lang="fr-BE" sz="1500" i="1" dirty="0"/>
              <a:t> </a:t>
            </a:r>
            <a:r>
              <a:rPr lang="fr-BE" sz="1500" i="1" dirty="0" err="1"/>
              <a:t>Intensity</a:t>
            </a:r>
            <a:r>
              <a:rPr lang="fr-BE" sz="1500" i="1" dirty="0"/>
              <a:t> Prescription</a:t>
            </a:r>
            <a:r>
              <a:rPr lang="fr-BE" sz="1500" dirty="0"/>
              <a:t>.</a:t>
            </a:r>
            <a:endParaRPr lang="fr-BE" sz="1500" i="1" dirty="0"/>
          </a:p>
          <a:p>
            <a:r>
              <a:rPr lang="fr-BE" sz="1500" b="0" i="0" dirty="0">
                <a:solidFill>
                  <a:srgbClr val="333333"/>
                </a:solidFill>
                <a:effectLst/>
              </a:rPr>
              <a:t>Flanagan, J. C. (1954). The </a:t>
            </a:r>
            <a:r>
              <a:rPr lang="fr-BE" sz="1500" b="0" i="0" dirty="0" err="1">
                <a:solidFill>
                  <a:srgbClr val="333333"/>
                </a:solidFill>
                <a:effectLst/>
              </a:rPr>
              <a:t>critical</a:t>
            </a:r>
            <a:r>
              <a:rPr lang="fr-BE" sz="1500" b="0" i="0" dirty="0">
                <a:solidFill>
                  <a:srgbClr val="333333"/>
                </a:solidFill>
                <a:effectLst/>
              </a:rPr>
              <a:t> incident technique. </a:t>
            </a:r>
            <a:r>
              <a:rPr lang="fr-BE" sz="1500" b="0" i="1" dirty="0" err="1">
                <a:solidFill>
                  <a:srgbClr val="333333"/>
                </a:solidFill>
                <a:effectLst/>
              </a:rPr>
              <a:t>Psychological</a:t>
            </a:r>
            <a:r>
              <a:rPr lang="fr-BE" sz="1500" b="0" i="1" dirty="0">
                <a:solidFill>
                  <a:srgbClr val="333333"/>
                </a:solidFill>
                <a:effectLst/>
              </a:rPr>
              <a:t> Bulletin, 51</a:t>
            </a:r>
            <a:r>
              <a:rPr lang="fr-BE" sz="1500" b="0" i="0" dirty="0">
                <a:solidFill>
                  <a:srgbClr val="333333"/>
                </a:solidFill>
                <a:effectLst/>
              </a:rPr>
              <a:t>(4), 327–358. </a:t>
            </a:r>
            <a:r>
              <a:rPr lang="fr-BE" sz="1500" b="0" i="0" u="none" strike="noStrike" dirty="0">
                <a:solidFill>
                  <a:srgbClr val="2C72B7"/>
                </a:solidFill>
                <a:effectLst/>
                <a:hlinkClick r:id="rId3"/>
              </a:rPr>
              <a:t>https://doi.org/10.1037/h0061470</a:t>
            </a:r>
            <a:endParaRPr lang="fr-BE" sz="1500" b="0" i="0" u="none" strike="noStrike" dirty="0">
              <a:solidFill>
                <a:srgbClr val="2C72B7"/>
              </a:solidFill>
              <a:effectLst/>
            </a:endParaRPr>
          </a:p>
          <a:p>
            <a:r>
              <a:rPr lang="fr-FR" sz="1500" dirty="0" err="1"/>
              <a:t>Fourchard</a:t>
            </a:r>
            <a:r>
              <a:rPr lang="fr-FR" sz="1500" dirty="0"/>
              <a:t>, F., &amp; </a:t>
            </a:r>
            <a:r>
              <a:rPr lang="fr-FR" sz="1500" dirty="0" err="1"/>
              <a:t>Courtinat</a:t>
            </a:r>
            <a:r>
              <a:rPr lang="fr-FR" sz="1500" dirty="0"/>
              <a:t>-Camps, A. (2013). L’estime de soi globale et physique à l’adolescence. </a:t>
            </a:r>
            <a:r>
              <a:rPr lang="fr-FR" sz="1500" i="1" dirty="0"/>
              <a:t>Neuropsychiatrie de l’Enfance et de l’Adolescence</a:t>
            </a:r>
            <a:r>
              <a:rPr lang="fr-FR" sz="1500" dirty="0"/>
              <a:t>, </a:t>
            </a:r>
            <a:r>
              <a:rPr lang="fr-FR" sz="1500" i="1" dirty="0"/>
              <a:t>61</a:t>
            </a:r>
            <a:r>
              <a:rPr lang="fr-FR" sz="1500" dirty="0"/>
              <a:t>(6), 333–339. </a:t>
            </a:r>
            <a:r>
              <a:rPr lang="fr-FR" sz="1500" dirty="0">
                <a:hlinkClick r:id="rId4"/>
              </a:rPr>
              <a:t>https://doi.org/10.1016/j.neurenf.2013.04.005</a:t>
            </a:r>
            <a:endParaRPr lang="fr-FR" sz="1500" dirty="0"/>
          </a:p>
          <a:p>
            <a:r>
              <a:rPr lang="en-US" sz="1500" dirty="0" err="1"/>
              <a:t>Fullin</a:t>
            </a:r>
            <a:r>
              <a:rPr lang="en-US" sz="1500" dirty="0"/>
              <a:t>, C., &amp; Mills, B. D. (n.d.). </a:t>
            </a:r>
            <a:r>
              <a:rPr lang="en-US" sz="1500" i="1" dirty="0"/>
              <a:t>Attribution Theory in Sport: Problems and Solutions</a:t>
            </a:r>
            <a:r>
              <a:rPr lang="en-US" sz="1500" dirty="0"/>
              <a:t>.</a:t>
            </a:r>
            <a:endParaRPr lang="fr-FR" sz="1500" i="1" dirty="0"/>
          </a:p>
          <a:p>
            <a:r>
              <a:rPr lang="en-US" sz="1500" dirty="0"/>
              <a:t>Kemp, B. J., Cliff, D. P., Chong, K. H., &amp; Parrish, A. M. (2019). Longitudinal changes in domains of physical activity during childhood and adolescence: A systematic review. In </a:t>
            </a:r>
            <a:r>
              <a:rPr lang="en-US" sz="1500" i="1" dirty="0"/>
              <a:t>Journal of Science and Medicine in Sport</a:t>
            </a:r>
            <a:r>
              <a:rPr lang="en-US" sz="1500" dirty="0"/>
              <a:t> (Vol. 22, Issue 6, pp. 695–701). Elsevier Ltd. </a:t>
            </a:r>
            <a:r>
              <a:rPr lang="en-US" sz="1500" dirty="0">
                <a:hlinkClick r:id="rId5"/>
              </a:rPr>
              <a:t>https://doi.org/10.1016/j.jsams.2018.12.012</a:t>
            </a:r>
            <a:endParaRPr lang="en-US" sz="1500" dirty="0"/>
          </a:p>
          <a:p>
            <a:r>
              <a:rPr lang="en-US" sz="1500" dirty="0" err="1"/>
              <a:t>Mendonça</a:t>
            </a:r>
            <a:r>
              <a:rPr lang="en-US" sz="1500" dirty="0"/>
              <a:t>, G., Cheng, L. A., </a:t>
            </a:r>
            <a:r>
              <a:rPr lang="en-US" sz="1500" dirty="0" err="1"/>
              <a:t>Mélo</a:t>
            </a:r>
            <a:r>
              <a:rPr lang="en-US" sz="1500" dirty="0"/>
              <a:t>, E. N., &amp; de Farias Júnior, J. C. (2014). Physical activity and social support in adolescents: A systematic review. In </a:t>
            </a:r>
            <a:r>
              <a:rPr lang="en-US" sz="1500" i="1" dirty="0"/>
              <a:t>Health Education Research</a:t>
            </a:r>
            <a:r>
              <a:rPr lang="en-US" sz="1500" dirty="0"/>
              <a:t> (Vol. 29, Issue 5, pp. 822–839). Oxford University Press. https://doi.org/10.1093/her/cyu017</a:t>
            </a:r>
          </a:p>
          <a:p>
            <a:r>
              <a:rPr lang="en-US" sz="1500" dirty="0"/>
              <a:t>Ploeg, K. A. </a:t>
            </a:r>
            <a:r>
              <a:rPr lang="en-US" sz="1500" dirty="0" err="1"/>
              <a:t>vander</a:t>
            </a:r>
            <a:r>
              <a:rPr lang="en-US" sz="1500" dirty="0"/>
              <a:t>, </a:t>
            </a:r>
            <a:r>
              <a:rPr lang="en-US" sz="1500" dirty="0" err="1"/>
              <a:t>Kuhle</a:t>
            </a:r>
            <a:r>
              <a:rPr lang="en-US" sz="1500" dirty="0"/>
              <a:t>, S., </a:t>
            </a:r>
            <a:r>
              <a:rPr lang="en-US" sz="1500" dirty="0" err="1"/>
              <a:t>Maximova</a:t>
            </a:r>
            <a:r>
              <a:rPr lang="en-US" sz="1500" dirty="0"/>
              <a:t>, K., </a:t>
            </a:r>
            <a:r>
              <a:rPr lang="en-US" sz="1500" dirty="0" err="1"/>
              <a:t>Mcgavock</a:t>
            </a:r>
            <a:r>
              <a:rPr lang="en-US" sz="1500" dirty="0"/>
              <a:t>, J., Wu, B., &amp; </a:t>
            </a:r>
            <a:r>
              <a:rPr lang="en-US" sz="1500" dirty="0" err="1"/>
              <a:t>Veugelers</a:t>
            </a:r>
            <a:r>
              <a:rPr lang="en-US" sz="1500" dirty="0"/>
              <a:t>, P. J. (2013). </a:t>
            </a:r>
            <a:r>
              <a:rPr lang="en-US" sz="1500" i="1" dirty="0"/>
              <a:t>The importance of parental beliefs and support for pedometer-measured physical activity on school days and weekend days among Canadian children</a:t>
            </a:r>
            <a:r>
              <a:rPr lang="en-US" sz="1500" dirty="0"/>
              <a:t>. http://www.biomedcentral.com/1471-2458/13/1132</a:t>
            </a:r>
          </a:p>
          <a:p>
            <a:r>
              <a:rPr lang="en-US" sz="1500" b="0" i="0" dirty="0" err="1">
                <a:solidFill>
                  <a:srgbClr val="333333"/>
                </a:solidFill>
                <a:effectLst/>
              </a:rPr>
              <a:t>Rochat</a:t>
            </a:r>
            <a:r>
              <a:rPr lang="en-US" sz="1500" b="0" i="0" dirty="0">
                <a:solidFill>
                  <a:srgbClr val="333333"/>
                </a:solidFill>
                <a:effectLst/>
              </a:rPr>
              <a:t>, P. (2013). The gaze of others. In M. R. Banaji &amp; S. A. Gelman (Eds.), </a:t>
            </a:r>
            <a:r>
              <a:rPr lang="en-US" sz="1500" b="0" i="1" dirty="0">
                <a:solidFill>
                  <a:srgbClr val="333333"/>
                </a:solidFill>
                <a:effectLst/>
              </a:rPr>
              <a:t>Navigating the social world: What infants, children, and other species can teach us</a:t>
            </a:r>
            <a:r>
              <a:rPr lang="en-US" sz="1500" b="0" i="0" dirty="0">
                <a:solidFill>
                  <a:srgbClr val="333333"/>
                </a:solidFill>
                <a:effectLst/>
              </a:rPr>
              <a:t> (pp. 205–211). Oxford University Press. </a:t>
            </a:r>
            <a:r>
              <a:rPr lang="en-US" sz="1500" b="0" i="0" u="none" strike="noStrike" dirty="0">
                <a:solidFill>
                  <a:srgbClr val="2C72B7"/>
                </a:solidFill>
                <a:effectLst/>
                <a:hlinkClick r:id="rId6"/>
              </a:rPr>
              <a:t>https://doi.org/10.1093/acprof:oso/9780199890712.003.0037</a:t>
            </a:r>
            <a:endParaRPr lang="en-US" sz="1500" b="0" i="0" u="none" strike="noStrike" dirty="0">
              <a:solidFill>
                <a:srgbClr val="2C72B7"/>
              </a:solidFill>
              <a:effectLst/>
            </a:endParaRPr>
          </a:p>
          <a:p>
            <a:r>
              <a:rPr lang="en-US" sz="1500" dirty="0"/>
              <a:t>Thompson, A. M., Humbert, M. L., &amp; </a:t>
            </a:r>
            <a:r>
              <a:rPr lang="en-US" sz="1500" dirty="0" err="1"/>
              <a:t>Mirwald</a:t>
            </a:r>
            <a:r>
              <a:rPr lang="en-US" sz="1500" dirty="0"/>
              <a:t>, R. L. (2003). A longitudinal study of the impact of childhood and adolescent physical activity experiences on adult physical activity perceptions and behaviors. </a:t>
            </a:r>
            <a:r>
              <a:rPr lang="en-US" sz="1500" i="1" dirty="0"/>
              <a:t>Qualitative Health Research</a:t>
            </a:r>
            <a:r>
              <a:rPr lang="en-US" sz="1500" dirty="0"/>
              <a:t>, </a:t>
            </a:r>
            <a:r>
              <a:rPr lang="en-US" sz="1500" i="1" dirty="0"/>
              <a:t>13</a:t>
            </a:r>
            <a:r>
              <a:rPr lang="en-US" sz="1500" dirty="0"/>
              <a:t>(3), 358–377. https://doi.org/10.1177/1049732302250332</a:t>
            </a:r>
            <a:endParaRPr lang="en-US" sz="1500" b="0" i="0" u="none" strike="noStrike" dirty="0">
              <a:solidFill>
                <a:srgbClr val="2C72B7"/>
              </a:solidFill>
              <a:effectLst/>
            </a:endParaRPr>
          </a:p>
          <a:p>
            <a:r>
              <a:rPr lang="en-US" sz="1500" dirty="0"/>
              <a:t>Williams, D. M., &amp; Evans, D. R. (2014). Current emotion research in health behavior science. In </a:t>
            </a:r>
            <a:r>
              <a:rPr lang="en-US" sz="1500" i="1" dirty="0"/>
              <a:t>Emotion Review</a:t>
            </a:r>
            <a:r>
              <a:rPr lang="en-US" sz="1500" dirty="0"/>
              <a:t> (Vol. 6, Issue 3, pp. 277–287). SAGE Publications Ltd. https://doi.org/10.1177/1754073914523052</a:t>
            </a:r>
            <a:endParaRPr lang="fr-FR" sz="1500" dirty="0"/>
          </a:p>
          <a:p>
            <a:pPr>
              <a:lnSpc>
                <a:spcPct val="100000"/>
              </a:lnSpc>
            </a:pPr>
            <a:endParaRPr lang="fr-BE" sz="11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A1DA49-CC73-C1FA-8F25-F6993FBD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436703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3D3457F9-2F0C-D3CC-4CC2-87C3662076A3}"/>
              </a:ext>
            </a:extLst>
          </p:cNvPr>
          <p:cNvSpPr/>
          <p:nvPr/>
        </p:nvSpPr>
        <p:spPr>
          <a:xfrm>
            <a:off x="2895600" y="2130475"/>
            <a:ext cx="6360160" cy="19741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2C15C0-C901-33EC-3DC4-BC7AA2BB6A72}"/>
              </a:ext>
            </a:extLst>
          </p:cNvPr>
          <p:cNvSpPr txBox="1"/>
          <p:nvPr/>
        </p:nvSpPr>
        <p:spPr>
          <a:xfrm>
            <a:off x="2895600" y="2577515"/>
            <a:ext cx="60960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500" b="1" dirty="0" err="1"/>
              <a:t>What</a:t>
            </a:r>
            <a:r>
              <a:rPr lang="fr-BE" sz="2500" b="1" dirty="0"/>
              <a:t> </a:t>
            </a:r>
            <a:r>
              <a:rPr lang="fr-BE" sz="2500" b="1" dirty="0" err="1"/>
              <a:t>factors</a:t>
            </a:r>
            <a:r>
              <a:rPr lang="fr-BE" sz="2500" b="1" dirty="0"/>
              <a:t> influence </a:t>
            </a:r>
            <a:r>
              <a:rPr lang="fr-BE" sz="2500" b="1" dirty="0" err="1"/>
              <a:t>young</a:t>
            </a:r>
            <a:r>
              <a:rPr lang="fr-BE" sz="2500" b="1" dirty="0"/>
              <a:t> inactive teenagers’ </a:t>
            </a:r>
            <a:r>
              <a:rPr lang="fr-BE" sz="2500" b="1" dirty="0" err="1"/>
              <a:t>pleasure</a:t>
            </a:r>
            <a:r>
              <a:rPr lang="fr-BE" sz="2500" b="1" dirty="0"/>
              <a:t> and </a:t>
            </a:r>
            <a:r>
              <a:rPr lang="fr-BE" sz="2500" b="1" dirty="0" err="1"/>
              <a:t>displeasure</a:t>
            </a:r>
            <a:r>
              <a:rPr lang="fr-BE" sz="2500" b="1" dirty="0"/>
              <a:t> of </a:t>
            </a:r>
            <a:r>
              <a:rPr lang="fr-BE" sz="2500" b="1" dirty="0" err="1"/>
              <a:t>physical</a:t>
            </a:r>
            <a:r>
              <a:rPr lang="fr-BE" sz="2500" b="1" dirty="0"/>
              <a:t> </a:t>
            </a:r>
            <a:r>
              <a:rPr lang="fr-BE" sz="2500" b="1" dirty="0" err="1"/>
              <a:t>activity</a:t>
            </a:r>
            <a:r>
              <a:rPr lang="fr-BE" sz="2500" b="1" dirty="0"/>
              <a:t>?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4375B8-3C9B-E1F4-ADFA-BC091035513E}"/>
              </a:ext>
            </a:extLst>
          </p:cNvPr>
          <p:cNvSpPr/>
          <p:nvPr/>
        </p:nvSpPr>
        <p:spPr>
          <a:xfrm>
            <a:off x="1493520" y="647115"/>
            <a:ext cx="328168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D26F76-26D6-80B3-DAFB-51FAF16CC10C}"/>
              </a:ext>
            </a:extLst>
          </p:cNvPr>
          <p:cNvSpPr txBox="1"/>
          <p:nvPr/>
        </p:nvSpPr>
        <p:spPr>
          <a:xfrm>
            <a:off x="2072640" y="818942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Introduction</a:t>
            </a:r>
          </a:p>
        </p:txBody>
      </p:sp>
      <p:pic>
        <p:nvPicPr>
          <p:cNvPr id="3074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49139FCE-900D-4399-24CA-F65A83C48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" y="277892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62D4655-E168-9EB8-C111-9AF4C8B7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1479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7DF6B-BCB8-52CF-CD2D-E4D21968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80" y="291623"/>
            <a:ext cx="1063244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Physical activity during adolescence, a societal challenge? 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8443C-88F5-D713-4F6E-0875C62E4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1908809"/>
            <a:ext cx="10515600" cy="4351338"/>
          </a:xfrm>
        </p:spPr>
        <p:txBody>
          <a:bodyPr/>
          <a:lstStyle/>
          <a:p>
            <a:r>
              <a:rPr lang="en-US" dirty="0"/>
              <a:t>Adolescence is a time of change </a:t>
            </a:r>
            <a:r>
              <a:rPr lang="en-US" sz="2000" dirty="0"/>
              <a:t>(</a:t>
            </a:r>
            <a:r>
              <a:rPr lang="en-US" sz="2000" dirty="0" err="1"/>
              <a:t>Discour</a:t>
            </a:r>
            <a:r>
              <a:rPr lang="en-US" sz="2000" dirty="0"/>
              <a:t>, 2011)</a:t>
            </a:r>
          </a:p>
          <a:p>
            <a:r>
              <a:rPr lang="en-US" dirty="0"/>
              <a:t>Transition from childhood to adolescence is crucial </a:t>
            </a:r>
            <a:r>
              <a:rPr lang="en-US" sz="2000" dirty="0"/>
              <a:t>(Kemp, Cliff, Chong &amp; Parrish, 2018)</a:t>
            </a:r>
          </a:p>
          <a:p>
            <a:r>
              <a:rPr lang="en-US" dirty="0"/>
              <a:t>During adolescence, the mean percentage PA decline per year is -7% </a:t>
            </a:r>
            <a:r>
              <a:rPr lang="en-US" sz="2000" dirty="0"/>
              <a:t>(</a:t>
            </a:r>
            <a:r>
              <a:rPr lang="en-US" sz="2000" dirty="0" err="1"/>
              <a:t>Dumith</a:t>
            </a:r>
            <a:r>
              <a:rPr lang="en-US" sz="2000" dirty="0"/>
              <a:t>, </a:t>
            </a:r>
            <a:r>
              <a:rPr lang="en-US" sz="2000" dirty="0" err="1"/>
              <a:t>Gigante</a:t>
            </a:r>
            <a:r>
              <a:rPr lang="en-US" sz="2000" dirty="0"/>
              <a:t>, </a:t>
            </a:r>
            <a:r>
              <a:rPr lang="en-US" sz="2000" dirty="0" err="1"/>
              <a:t>Domingues</a:t>
            </a:r>
            <a:r>
              <a:rPr lang="en-US" sz="2000" dirty="0"/>
              <a:t> &amp; Harold, 2010)</a:t>
            </a:r>
          </a:p>
          <a:p>
            <a:r>
              <a:rPr lang="en-US" dirty="0"/>
              <a:t>PA during adolescence as a predictor of adult PA practice </a:t>
            </a:r>
            <a:r>
              <a:rPr lang="en-US" sz="2000" dirty="0"/>
              <a:t>(Thompson, Humbert &amp; </a:t>
            </a:r>
            <a:r>
              <a:rPr lang="en-US" sz="2000" dirty="0" err="1"/>
              <a:t>Mirwald</a:t>
            </a:r>
            <a:r>
              <a:rPr lang="en-US" sz="2000" dirty="0"/>
              <a:t>, 2003)</a:t>
            </a:r>
            <a:endParaRPr lang="en-US" dirty="0"/>
          </a:p>
          <a:p>
            <a:r>
              <a:rPr lang="en-US" dirty="0"/>
              <a:t>Focusing on young inactive teens is effective for promoting PA </a:t>
            </a:r>
            <a:r>
              <a:rPr lang="en-US" sz="2000" dirty="0"/>
              <a:t>(</a:t>
            </a:r>
            <a:r>
              <a:rPr lang="en-US" sz="2000" dirty="0" err="1"/>
              <a:t>Bajamal</a:t>
            </a:r>
            <a:r>
              <a:rPr lang="en-US" sz="2000" dirty="0"/>
              <a:t>, Hashish &amp; Robbins, 2020)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fr-BE" dirty="0"/>
          </a:p>
        </p:txBody>
      </p:sp>
      <p:pic>
        <p:nvPicPr>
          <p:cNvPr id="1026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D6D04152-4E6B-195C-74DA-0B908097B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0"/>
            <a:ext cx="13208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57D7E5-9B6D-1476-654C-C9365E13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51933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3F08B-CA44-193B-6B49-889E9D7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244157"/>
            <a:ext cx="10515600" cy="1325563"/>
          </a:xfrm>
        </p:spPr>
        <p:txBody>
          <a:bodyPr/>
          <a:lstStyle/>
          <a:p>
            <a:r>
              <a:rPr lang="fr-BE" b="1" dirty="0" err="1">
                <a:latin typeface="+mn-lt"/>
              </a:rPr>
              <a:t>Why</a:t>
            </a:r>
            <a:r>
              <a:rPr lang="fr-BE" b="1" dirty="0">
                <a:latin typeface="+mn-lt"/>
              </a:rPr>
              <a:t> </a:t>
            </a:r>
            <a:r>
              <a:rPr lang="fr-BE" b="1" dirty="0" err="1">
                <a:latin typeface="+mn-lt"/>
              </a:rPr>
              <a:t>target</a:t>
            </a:r>
            <a:r>
              <a:rPr lang="fr-BE" b="1" dirty="0">
                <a:latin typeface="+mn-lt"/>
              </a:rPr>
              <a:t> the notion of </a:t>
            </a:r>
            <a:r>
              <a:rPr lang="fr-BE" b="1" dirty="0" err="1">
                <a:latin typeface="+mn-lt"/>
              </a:rPr>
              <a:t>pleasure</a:t>
            </a:r>
            <a:r>
              <a:rPr lang="fr-BE" b="1" dirty="0">
                <a:latin typeface="+mn-lt"/>
              </a:rPr>
              <a:t>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35C599-D131-B31A-EA20-B8A9DF5AE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40" y="1702117"/>
            <a:ext cx="10515600" cy="4351338"/>
          </a:xfrm>
        </p:spPr>
        <p:txBody>
          <a:bodyPr/>
          <a:lstStyle/>
          <a:p>
            <a:r>
              <a:rPr lang="en-US" dirty="0"/>
              <a:t>Experiences of pleasure and displeasure are linked to the practice of physical activity </a:t>
            </a:r>
            <a:r>
              <a:rPr lang="en-US" sz="2000" dirty="0"/>
              <a:t>(Williams &amp; Evans, 2014)</a:t>
            </a:r>
            <a:endParaRPr lang="en-US" dirty="0"/>
          </a:p>
          <a:p>
            <a:r>
              <a:rPr lang="en-US" dirty="0"/>
              <a:t>Linking pleasure or displeasure affects with physical activity in our memory is a predictor of exercise behavior </a:t>
            </a:r>
            <a:r>
              <a:rPr lang="en-US" sz="2000" dirty="0"/>
              <a:t>(</a:t>
            </a:r>
            <a:r>
              <a:rPr lang="en-US" sz="2000" dirty="0" err="1"/>
              <a:t>Ekkekakis</a:t>
            </a:r>
            <a:r>
              <a:rPr lang="en-US" sz="2000" dirty="0"/>
              <a:t> &amp; </a:t>
            </a:r>
            <a:r>
              <a:rPr lang="en-US" sz="2000" dirty="0" err="1"/>
              <a:t>Dafermos</a:t>
            </a:r>
            <a:r>
              <a:rPr lang="en-US" sz="2000" dirty="0"/>
              <a:t>, 2012)</a:t>
            </a:r>
            <a:endParaRPr lang="en-US" dirty="0"/>
          </a:p>
          <a:p>
            <a:r>
              <a:rPr lang="en-US" dirty="0"/>
              <a:t>The use of strategies designed to promote enjoyment of physical activity is effective </a:t>
            </a:r>
            <a:r>
              <a:rPr lang="en-US" sz="2000" dirty="0"/>
              <a:t>(</a:t>
            </a:r>
            <a:r>
              <a:rPr lang="en-US" sz="2000" dirty="0" err="1"/>
              <a:t>Bajamal</a:t>
            </a:r>
            <a:r>
              <a:rPr lang="en-US" sz="2000" dirty="0"/>
              <a:t>, Hashish &amp; Robbins, 2020)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endParaRPr lang="fr-BE" dirty="0"/>
          </a:p>
        </p:txBody>
      </p:sp>
      <p:pic>
        <p:nvPicPr>
          <p:cNvPr id="2050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44EB965A-0A7E-F376-9287-C9C264C8D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560" y="111760"/>
            <a:ext cx="1300480" cy="130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E272CB-D365-9AAF-C92C-D924E3C9F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866263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A920A8E4-9AE2-C07E-4390-2F21C5C05A12}"/>
              </a:ext>
            </a:extLst>
          </p:cNvPr>
          <p:cNvSpPr/>
          <p:nvPr/>
        </p:nvSpPr>
        <p:spPr>
          <a:xfrm>
            <a:off x="7302500" y="671563"/>
            <a:ext cx="390652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D3457F9-2F0C-D3CC-4CC2-87C3662076A3}"/>
              </a:ext>
            </a:extLst>
          </p:cNvPr>
          <p:cNvSpPr/>
          <p:nvPr/>
        </p:nvSpPr>
        <p:spPr>
          <a:xfrm>
            <a:off x="2895600" y="2130475"/>
            <a:ext cx="6360160" cy="197416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2C15C0-C901-33EC-3DC4-BC7AA2BB6A72}"/>
              </a:ext>
            </a:extLst>
          </p:cNvPr>
          <p:cNvSpPr txBox="1"/>
          <p:nvPr/>
        </p:nvSpPr>
        <p:spPr>
          <a:xfrm>
            <a:off x="2895600" y="2577515"/>
            <a:ext cx="6096000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2500" b="1" dirty="0" err="1"/>
              <a:t>What</a:t>
            </a:r>
            <a:r>
              <a:rPr lang="fr-BE" sz="2500" b="1" dirty="0"/>
              <a:t> </a:t>
            </a:r>
            <a:r>
              <a:rPr lang="fr-BE" sz="2500" b="1" dirty="0" err="1"/>
              <a:t>factors</a:t>
            </a:r>
            <a:r>
              <a:rPr lang="fr-BE" sz="2500" b="1" dirty="0"/>
              <a:t> influence </a:t>
            </a:r>
            <a:r>
              <a:rPr lang="fr-BE" sz="2500" b="1" dirty="0" err="1"/>
              <a:t>young</a:t>
            </a:r>
            <a:r>
              <a:rPr lang="fr-BE" sz="2500" b="1" dirty="0"/>
              <a:t> inactive teenagers’ </a:t>
            </a:r>
            <a:r>
              <a:rPr lang="fr-BE" sz="2500" b="1" dirty="0" err="1"/>
              <a:t>pleasure</a:t>
            </a:r>
            <a:r>
              <a:rPr lang="fr-BE" sz="2500" b="1" dirty="0"/>
              <a:t> and </a:t>
            </a:r>
            <a:r>
              <a:rPr lang="fr-BE" sz="2500" b="1" dirty="0" err="1"/>
              <a:t>displeasure</a:t>
            </a:r>
            <a:r>
              <a:rPr lang="fr-BE" sz="2500" b="1" dirty="0"/>
              <a:t> of </a:t>
            </a:r>
            <a:r>
              <a:rPr lang="fr-BE" sz="2500" b="1" dirty="0" err="1"/>
              <a:t>physical</a:t>
            </a:r>
            <a:r>
              <a:rPr lang="fr-BE" sz="2500" b="1" dirty="0"/>
              <a:t> </a:t>
            </a:r>
            <a:r>
              <a:rPr lang="fr-BE" sz="2500" b="1" dirty="0" err="1"/>
              <a:t>activity</a:t>
            </a:r>
            <a:r>
              <a:rPr lang="fr-BE" sz="2500" b="1" dirty="0"/>
              <a:t>? 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C4375B8-3C9B-E1F4-ADFA-BC091035513E}"/>
              </a:ext>
            </a:extLst>
          </p:cNvPr>
          <p:cNvSpPr/>
          <p:nvPr/>
        </p:nvSpPr>
        <p:spPr>
          <a:xfrm>
            <a:off x="1382558" y="671563"/>
            <a:ext cx="3281680" cy="8976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8D26F76-26D6-80B3-DAFB-51FAF16CC10C}"/>
              </a:ext>
            </a:extLst>
          </p:cNvPr>
          <p:cNvSpPr txBox="1"/>
          <p:nvPr/>
        </p:nvSpPr>
        <p:spPr>
          <a:xfrm>
            <a:off x="1946758" y="843390"/>
            <a:ext cx="21732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C5A78B-7CEC-37F3-4E03-4E3B45DA6A91}"/>
              </a:ext>
            </a:extLst>
          </p:cNvPr>
          <p:cNvSpPr txBox="1"/>
          <p:nvPr/>
        </p:nvSpPr>
        <p:spPr>
          <a:xfrm>
            <a:off x="7498080" y="843390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3000" dirty="0"/>
              <a:t>Objectives &amp; Methods</a:t>
            </a:r>
          </a:p>
        </p:txBody>
      </p:sp>
      <p:pic>
        <p:nvPicPr>
          <p:cNvPr id="4100" name="Picture 4" descr="tool icon 571524 Vector Art at Vecteezy">
            <a:extLst>
              <a:ext uri="{FF2B5EF4-FFF2-40B4-BE49-F238E27FC236}">
                <a16:creationId xmlns:a16="http://schemas.microsoft.com/office/drawing/2014/main" id="{E29D1439-7832-D7A4-6D3B-683EF4F3A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84" y="5514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ivres, Ligne Icône, Signe De Vecteur D'ensemble, Pictogramme Linéaire ...">
            <a:extLst>
              <a:ext uri="{FF2B5EF4-FFF2-40B4-BE49-F238E27FC236}">
                <a16:creationId xmlns:a16="http://schemas.microsoft.com/office/drawing/2014/main" id="{A4BC7085-F95D-23B1-C0C7-C80637557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8" y="410137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478837-608E-944B-AC1E-15AB8B23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8218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DDB51-ACF3-8289-2DB5-138302A7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>
                <a:latin typeface="+mn-lt"/>
              </a:rPr>
              <a:t>Objectives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C4BC9E-A307-A128-17B5-8DCBD544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u="sng" dirty="0" err="1"/>
              <a:t>Primary</a:t>
            </a:r>
            <a:r>
              <a:rPr lang="fr-BE" b="1" u="sng" dirty="0"/>
              <a:t> objective</a:t>
            </a:r>
          </a:p>
          <a:p>
            <a:r>
              <a:rPr lang="en-US" dirty="0"/>
              <a:t>Identify pleasure and displeasure factors in young inactive adolescents </a:t>
            </a:r>
            <a:endParaRPr lang="fr-BE" dirty="0"/>
          </a:p>
          <a:p>
            <a:pPr marL="0" indent="0">
              <a:buNone/>
            </a:pPr>
            <a:r>
              <a:rPr lang="fr-BE" b="1" u="sng" dirty="0" err="1"/>
              <a:t>Secondary</a:t>
            </a:r>
            <a:r>
              <a:rPr lang="fr-BE" b="1" u="sng" dirty="0"/>
              <a:t> objectives</a:t>
            </a:r>
          </a:p>
          <a:p>
            <a:r>
              <a:rPr lang="en-US" dirty="0"/>
              <a:t>Identify the optimal intensity of effort for pleasure</a:t>
            </a:r>
          </a:p>
          <a:p>
            <a:r>
              <a:rPr lang="en-US" dirty="0"/>
              <a:t>Identify the most important factors for girls and boys</a:t>
            </a:r>
            <a:endParaRPr lang="fr-BE" dirty="0"/>
          </a:p>
          <a:p>
            <a:endParaRPr lang="fr-BE" dirty="0"/>
          </a:p>
        </p:txBody>
      </p:sp>
      <p:pic>
        <p:nvPicPr>
          <p:cNvPr id="4" name="Picture 4" descr="tool icon 571524 Vector Art at Vecteezy">
            <a:extLst>
              <a:ext uri="{FF2B5EF4-FFF2-40B4-BE49-F238E27FC236}">
                <a16:creationId xmlns:a16="http://schemas.microsoft.com/office/drawing/2014/main" id="{BDC00D6B-3806-7A7F-3D86-15F477956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092" y="1873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A00F14-9770-E749-DF2C-D1BE8249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23250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C6C40991-8FF3-057C-E3C5-FE39C2237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981" y="1578778"/>
            <a:ext cx="2371725" cy="4572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7AD78DF-99E8-8F5F-681A-804E5173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0" y="253215"/>
            <a:ext cx="10515600" cy="1325563"/>
          </a:xfrm>
        </p:spPr>
        <p:txBody>
          <a:bodyPr/>
          <a:lstStyle/>
          <a:p>
            <a:r>
              <a:rPr lang="fr-BE" b="1" dirty="0">
                <a:latin typeface="+mn-lt"/>
              </a:rPr>
              <a:t>Method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AC8E3-EC07-1171-5006-AB0128E13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514970"/>
            <a:ext cx="9514840" cy="4351338"/>
          </a:xfrm>
        </p:spPr>
        <p:txBody>
          <a:bodyPr/>
          <a:lstStyle/>
          <a:p>
            <a:r>
              <a:rPr lang="fr-BE" dirty="0"/>
              <a:t>52 inactive </a:t>
            </a:r>
            <a:r>
              <a:rPr lang="fr-BE" dirty="0" err="1"/>
              <a:t>students</a:t>
            </a:r>
            <a:r>
              <a:rPr lang="fr-BE" dirty="0"/>
              <a:t> </a:t>
            </a:r>
            <a:endParaRPr lang="fr-BE" dirty="0">
              <a:solidFill>
                <a:srgbClr val="FF0000"/>
              </a:solidFill>
            </a:endParaRPr>
          </a:p>
          <a:p>
            <a:r>
              <a:rPr lang="fr-BE" dirty="0"/>
              <a:t>Semi-</a:t>
            </a:r>
            <a:r>
              <a:rPr lang="fr-BE" dirty="0" err="1"/>
              <a:t>structured</a:t>
            </a:r>
            <a:r>
              <a:rPr lang="fr-BE" dirty="0"/>
              <a:t> interviews</a:t>
            </a:r>
          </a:p>
          <a:p>
            <a:pPr marL="0" indent="0">
              <a:buNone/>
            </a:pPr>
            <a:r>
              <a:rPr lang="fr-BE" dirty="0"/>
              <a:t>         </a:t>
            </a:r>
            <a:r>
              <a:rPr lang="en-US" dirty="0"/>
              <a:t>Affect and health behavior framework </a:t>
            </a:r>
            <a:r>
              <a:rPr lang="en-US" sz="2000" dirty="0"/>
              <a:t>(Williams &amp; Evans, 2014)</a:t>
            </a:r>
          </a:p>
          <a:p>
            <a:pPr marL="0" indent="0">
              <a:buNone/>
            </a:pPr>
            <a:r>
              <a:rPr lang="en-US" dirty="0"/>
              <a:t> First step on the continuum : Previous affective response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4" name="Picture 4" descr="tool icon 571524 Vector Art at Vecteezy">
            <a:extLst>
              <a:ext uri="{FF2B5EF4-FFF2-40B4-BE49-F238E27FC236}">
                <a16:creationId xmlns:a16="http://schemas.microsoft.com/office/drawing/2014/main" id="{3CA59063-67C4-CEAC-D51D-71FCBA15F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092" y="1873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F5C42A60-12CD-EBB0-A3D3-8B57D57DCE1C}"/>
              </a:ext>
            </a:extLst>
          </p:cNvPr>
          <p:cNvSpPr/>
          <p:nvPr/>
        </p:nvSpPr>
        <p:spPr>
          <a:xfrm>
            <a:off x="919480" y="2563168"/>
            <a:ext cx="548640" cy="4673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BA3E6A6-8D4E-514F-59F1-2038B2B9CF30}"/>
              </a:ext>
            </a:extLst>
          </p:cNvPr>
          <p:cNvSpPr/>
          <p:nvPr/>
        </p:nvSpPr>
        <p:spPr>
          <a:xfrm>
            <a:off x="817880" y="4014918"/>
            <a:ext cx="3383280" cy="1473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500" dirty="0"/>
              <a:t>Feeling </a:t>
            </a:r>
            <a:r>
              <a:rPr lang="fr-BE" sz="2500" dirty="0" err="1"/>
              <a:t>scale</a:t>
            </a:r>
            <a:r>
              <a:rPr lang="fr-BE" sz="2500" dirty="0"/>
              <a:t> </a:t>
            </a:r>
            <a:r>
              <a:rPr lang="fr-BE" sz="2000" dirty="0"/>
              <a:t>(Hardy &amp; </a:t>
            </a:r>
            <a:r>
              <a:rPr lang="fr-BE" sz="2000" dirty="0" err="1"/>
              <a:t>Rejeski</a:t>
            </a:r>
            <a:r>
              <a:rPr lang="fr-BE" sz="2000" dirty="0"/>
              <a:t>, 1989)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5F4BF8C-8993-92CE-292F-2A2319FEEEBD}"/>
              </a:ext>
            </a:extLst>
          </p:cNvPr>
          <p:cNvSpPr/>
          <p:nvPr/>
        </p:nvSpPr>
        <p:spPr>
          <a:xfrm>
            <a:off x="5013960" y="4014918"/>
            <a:ext cx="3596640" cy="14732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500" dirty="0"/>
              <a:t>Critical incident technique </a:t>
            </a:r>
            <a:r>
              <a:rPr lang="fr-BE" sz="2000" dirty="0"/>
              <a:t>(Flanagan, 1954)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FDB7080-EDC8-34D8-97B9-631F5714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8</a:t>
            </a:fld>
            <a:endParaRPr lang="fr-B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F180F1E-407A-B096-2A3E-D643B56181D8}"/>
              </a:ext>
            </a:extLst>
          </p:cNvPr>
          <p:cNvSpPr/>
          <p:nvPr/>
        </p:nvSpPr>
        <p:spPr>
          <a:xfrm>
            <a:off x="9396981" y="1380317"/>
            <a:ext cx="2371725" cy="91584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760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557D7-DAF7-7950-A49F-23AC6691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>
                <a:latin typeface="+mn-lt"/>
              </a:rPr>
              <a:t>Analysis</a:t>
            </a:r>
            <a:endParaRPr lang="fr-BE" b="1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F9B2A-AD24-5A02-2BCB-717A6C3D2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Pleasure and intensity of effort - Quantitative analysis</a:t>
            </a:r>
          </a:p>
          <a:p>
            <a:r>
              <a:rPr lang="en-US" dirty="0"/>
              <a:t>Friedman test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Wilcoxon signed-rank test - Holm’s method (P)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Effect size (r) </a:t>
            </a:r>
          </a:p>
          <a:p>
            <a:pPr marL="0" indent="0">
              <a:buNone/>
            </a:pPr>
            <a:r>
              <a:rPr lang="en-US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Pleasure and displeasure factors for PA</a:t>
            </a:r>
            <a:r>
              <a:rPr lang="en-US" u="sng" dirty="0">
                <a:ea typeface="Calibri" panose="020F0502020204030204" pitchFamily="34" charset="0"/>
                <a:cs typeface="Times New Roman" panose="02020603050405020304" pitchFamily="18" charset="0"/>
              </a:rPr>
              <a:t> - Qualitative analysis</a:t>
            </a: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Meaning units</a:t>
            </a:r>
          </a:p>
          <a:p>
            <a:pPr marL="0" indent="0"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Pleasure &amp; displeasure for PA (inactive students, inactive boys, inactive girls)</a:t>
            </a:r>
          </a:p>
          <a:p>
            <a:endParaRPr lang="en-US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5F65FDE-CDD3-BB11-EC5A-F956E6187764}"/>
              </a:ext>
            </a:extLst>
          </p:cNvPr>
          <p:cNvSpPr/>
          <p:nvPr/>
        </p:nvSpPr>
        <p:spPr>
          <a:xfrm>
            <a:off x="914400" y="4894263"/>
            <a:ext cx="579120" cy="4470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Picture 4" descr="tool icon 571524 Vector Art at Vecteezy">
            <a:extLst>
              <a:ext uri="{FF2B5EF4-FFF2-40B4-BE49-F238E27FC236}">
                <a16:creationId xmlns:a16="http://schemas.microsoft.com/office/drawing/2014/main" id="{783D5418-E7BC-2813-C7F1-751B54F3F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092" y="187329"/>
            <a:ext cx="987416" cy="98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66EACF-0680-F07A-9DE6-0E07D96F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021C-8B09-43F1-A70C-269F7477AFE6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24661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1909</Words>
  <Application>Microsoft Office PowerPoint</Application>
  <PresentationFormat>Grand écran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-apple-system</vt:lpstr>
      <vt:lpstr>Arial</vt:lpstr>
      <vt:lpstr>Calibri</vt:lpstr>
      <vt:lpstr>Calibri Light</vt:lpstr>
      <vt:lpstr>Thème Office</vt:lpstr>
      <vt:lpstr>Pleasure and displeasure factors for physical activity in young inactive adolescents </vt:lpstr>
      <vt:lpstr>Is physical activity pleasant for everyone?</vt:lpstr>
      <vt:lpstr>Présentation PowerPoint</vt:lpstr>
      <vt:lpstr>Physical activity during adolescence, a societal challenge? </vt:lpstr>
      <vt:lpstr>Why target the notion of pleasure ? </vt:lpstr>
      <vt:lpstr>Présentation PowerPoint</vt:lpstr>
      <vt:lpstr>Objectives</vt:lpstr>
      <vt:lpstr>Method</vt:lpstr>
      <vt:lpstr>Analysis</vt:lpstr>
      <vt:lpstr>Présentation PowerPoint</vt:lpstr>
      <vt:lpstr>Level of pleasure as a function of activity intensity  </vt:lpstr>
      <vt:lpstr>Classification of sources of pleasure for physical activity (based on causal attribution theory)  </vt:lpstr>
      <vt:lpstr>Classification of sources of displeasure for physical activity (based on causal attribution theory)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&amp; perspectives </vt:lpstr>
      <vt:lpstr>Thank you for your attention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Aurelien Besseling</dc:creator>
  <cp:lastModifiedBy>Aurelien Besseling</cp:lastModifiedBy>
  <cp:revision>147</cp:revision>
  <dcterms:created xsi:type="dcterms:W3CDTF">2023-06-27T09:43:23Z</dcterms:created>
  <dcterms:modified xsi:type="dcterms:W3CDTF">2023-07-05T19:52:31Z</dcterms:modified>
</cp:coreProperties>
</file>