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468" r:id="rId2"/>
    <p:sldId id="510" r:id="rId3"/>
    <p:sldId id="508" r:id="rId4"/>
    <p:sldId id="362" r:id="rId5"/>
    <p:sldId id="521" r:id="rId6"/>
    <p:sldId id="529" r:id="rId7"/>
    <p:sldId id="530" r:id="rId8"/>
    <p:sldId id="533" r:id="rId9"/>
    <p:sldId id="531" r:id="rId10"/>
    <p:sldId id="526" r:id="rId11"/>
    <p:sldId id="515" r:id="rId12"/>
    <p:sldId id="514" r:id="rId13"/>
    <p:sldId id="534" r:id="rId14"/>
    <p:sldId id="520" r:id="rId15"/>
    <p:sldId id="532" r:id="rId16"/>
    <p:sldId id="376" r:id="rId17"/>
    <p:sldId id="506" r:id="rId18"/>
    <p:sldId id="355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ymap" panose="020B0604020202020204" charset="0"/>
      <p:regular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 Willem" initials="PW" lastIdx="6" clrIdx="0"/>
  <p:cmAuthor id="1" name="Florence GREGOIRE" initials="FG" lastIdx="1" clrIdx="1">
    <p:extLst>
      <p:ext uri="{19B8F6BF-5375-455C-9EA6-DF929625EA0E}">
        <p15:presenceInfo xmlns:p15="http://schemas.microsoft.com/office/powerpoint/2012/main" userId="S-1-5-21-3216047578-3529671319-31518891-1214" providerId="AD"/>
      </p:ext>
    </p:extLst>
  </p:cmAuthor>
  <p:cmAuthor id="2" name="Luc Courard" initials="LC" lastIdx="5" clrIdx="2">
    <p:extLst>
      <p:ext uri="{19B8F6BF-5375-455C-9EA6-DF929625EA0E}">
        <p15:presenceInfo xmlns:p15="http://schemas.microsoft.com/office/powerpoint/2012/main" userId="Luc Cour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0"/>
    <a:srgbClr val="62636A"/>
    <a:srgbClr val="949499"/>
    <a:srgbClr val="004054"/>
    <a:srgbClr val="A4BFCA"/>
    <a:srgbClr val="E8E8E8"/>
    <a:srgbClr val="0092C0"/>
    <a:srgbClr val="0071C2"/>
    <a:srgbClr val="C07C35"/>
    <a:srgbClr val="F6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77860-E5A8-4DE5-9903-FC2DA2A6E80E}" v="1" dt="2023-07-17T13:36:14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>
        <p:guide orient="horz" pos="3748"/>
        <p:guide pos="756"/>
        <p:guide pos="69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Hubert" userId="1025625e91d9f0ee" providerId="LiveId" clId="{FC9AB819-DB6A-4A9D-B02B-980C07C7FEFE}"/>
    <pc:docChg chg="modSld">
      <pc:chgData name="Julien Hubert" userId="1025625e91d9f0ee" providerId="LiveId" clId="{FC9AB819-DB6A-4A9D-B02B-980C07C7FEFE}" dt="2023-07-03T17:13:10.658" v="5" actId="20577"/>
      <pc:docMkLst>
        <pc:docMk/>
      </pc:docMkLst>
      <pc:sldChg chg="modSp mod">
        <pc:chgData name="Julien Hubert" userId="1025625e91d9f0ee" providerId="LiveId" clId="{FC9AB819-DB6A-4A9D-B02B-980C07C7FEFE}" dt="2023-07-03T17:12:54.294" v="4" actId="20577"/>
        <pc:sldMkLst>
          <pc:docMk/>
          <pc:sldMk cId="1811799055" sldId="514"/>
        </pc:sldMkLst>
        <pc:spChg chg="mod">
          <ac:chgData name="Julien Hubert" userId="1025625e91d9f0ee" providerId="LiveId" clId="{FC9AB819-DB6A-4A9D-B02B-980C07C7FEFE}" dt="2023-07-03T17:12:54.294" v="4" actId="20577"/>
          <ac:spMkLst>
            <pc:docMk/>
            <pc:sldMk cId="1811799055" sldId="514"/>
            <ac:spMk id="19" creationId="{C9ADAF09-0E70-65BD-6D92-F11547A4A923}"/>
          </ac:spMkLst>
        </pc:spChg>
      </pc:sldChg>
      <pc:sldChg chg="modSp mod">
        <pc:chgData name="Julien Hubert" userId="1025625e91d9f0ee" providerId="LiveId" clId="{FC9AB819-DB6A-4A9D-B02B-980C07C7FEFE}" dt="2023-07-03T17:13:10.658" v="5" actId="20577"/>
        <pc:sldMkLst>
          <pc:docMk/>
          <pc:sldMk cId="3822352391" sldId="533"/>
        </pc:sldMkLst>
        <pc:spChg chg="mod">
          <ac:chgData name="Julien Hubert" userId="1025625e91d9f0ee" providerId="LiveId" clId="{FC9AB819-DB6A-4A9D-B02B-980C07C7FEFE}" dt="2023-07-03T17:13:10.658" v="5" actId="20577"/>
          <ac:spMkLst>
            <pc:docMk/>
            <pc:sldMk cId="3822352391" sldId="533"/>
            <ac:spMk id="6" creationId="{13C563BE-F9A2-F81A-6875-C5FF0960EF5D}"/>
          </ac:spMkLst>
        </pc:spChg>
      </pc:sldChg>
    </pc:docChg>
  </pc:docChgLst>
  <pc:docChgLst>
    <pc:chgData name="Julien Hubert" userId="1025625e91d9f0ee" providerId="LiveId" clId="{18777860-E5A8-4DE5-9903-FC2DA2A6E80E}"/>
    <pc:docChg chg="modSld">
      <pc:chgData name="Julien Hubert" userId="1025625e91d9f0ee" providerId="LiveId" clId="{18777860-E5A8-4DE5-9903-FC2DA2A6E80E}" dt="2023-07-17T13:38:17.231" v="51" actId="1036"/>
      <pc:docMkLst>
        <pc:docMk/>
      </pc:docMkLst>
      <pc:sldChg chg="addSp delSp modSp mod">
        <pc:chgData name="Julien Hubert" userId="1025625e91d9f0ee" providerId="LiveId" clId="{18777860-E5A8-4DE5-9903-FC2DA2A6E80E}" dt="2023-07-17T13:38:17.231" v="51" actId="1036"/>
        <pc:sldMkLst>
          <pc:docMk/>
          <pc:sldMk cId="3371969225" sldId="510"/>
        </pc:sldMkLst>
        <pc:picChg chg="del">
          <ac:chgData name="Julien Hubert" userId="1025625e91d9f0ee" providerId="LiveId" clId="{18777860-E5A8-4DE5-9903-FC2DA2A6E80E}" dt="2023-07-17T13:36:14.209" v="0" actId="478"/>
          <ac:picMkLst>
            <pc:docMk/>
            <pc:sldMk cId="3371969225" sldId="510"/>
            <ac:picMk id="4" creationId="{E6756A9E-84B6-5E34-24A3-71413C2E4D66}"/>
          </ac:picMkLst>
        </pc:picChg>
        <pc:picChg chg="add mod modCrop">
          <ac:chgData name="Julien Hubert" userId="1025625e91d9f0ee" providerId="LiveId" clId="{18777860-E5A8-4DE5-9903-FC2DA2A6E80E}" dt="2023-07-17T13:38:17.231" v="51" actId="1036"/>
          <ac:picMkLst>
            <pc:docMk/>
            <pc:sldMk cId="3371969225" sldId="510"/>
            <ac:picMk id="7" creationId="{531E9F3A-4F9E-426E-AE1C-DAE9C040DCF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seduculiegebe-my.sharepoint.com/personal/yeakleang_muy_uliege_be/Documents/Documents/Post%20doctorat/Exp&#233;rimentaux/Valorisation/PSD/PS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mseduculiegebe-my.sharepoint.com/personal/yeakleang_muy_uliege_be/Documents/Documents/Post%20doctorat/Exp&#233;rimentaux/Flexural%20and%20compressive%20streng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mseduculiegebe-my.sharepoint.com/personal/yeakleang_muy_uliege_be/Documents/Documents/Post%20doctorat/Exp&#233;rimentaux/Flexural%20and%20compressive%20streng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mseduculiegebe-my.sharepoint.com/personal/yeakleang_muy_uliege_be/Documents/Documents/Post%20doctorat/Exp&#233;rimentaux/Flexural%20and%20compressive%20strength%20(printing%20sample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yeakleang_muy_uliege_be/Documents/Documents/Post%20doctorat/Exp&#233;rimentaux/Flexural%20and%20compressive%20streng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8406700840247"/>
          <c:y val="5.3557657810759267E-2"/>
          <c:w val="0.85014004121967979"/>
          <c:h val="0.82733938833185428"/>
        </c:manualLayout>
      </c:layout>
      <c:scatterChart>
        <c:scatterStyle val="smoothMarker"/>
        <c:varyColors val="0"/>
        <c:ser>
          <c:idx val="2"/>
          <c:order val="1"/>
          <c:tx>
            <c:v>Tradecowall (SR)</c:v>
          </c:tx>
          <c:spPr>
            <a:ln w="19050"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[PSD.xlsx]Feuil1!$I$3:$I$10</c:f>
              <c:numCache>
                <c:formatCode>General</c:formatCode>
                <c:ptCount val="8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0.25</c:v>
                </c:pt>
                <c:pt idx="6">
                  <c:v>0.125</c:v>
                </c:pt>
                <c:pt idx="7">
                  <c:v>6.3E-2</c:v>
                </c:pt>
              </c:numCache>
            </c:numRef>
          </c:xVal>
          <c:yVal>
            <c:numRef>
              <c:f>[PSD.xlsx]Feuil1!$J$3:$J$10</c:f>
              <c:numCache>
                <c:formatCode>0.0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86.919831223628691</c:v>
                </c:pt>
                <c:pt idx="4">
                  <c:v>65.400843881856545</c:v>
                </c:pt>
                <c:pt idx="5">
                  <c:v>37.974683544303801</c:v>
                </c:pt>
                <c:pt idx="6">
                  <c:v>10.970464135021096</c:v>
                </c:pt>
                <c:pt idx="7">
                  <c:v>2.5316455696202533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94-4D48-BA61-92CC735FB86C}"/>
            </c:ext>
          </c:extLst>
        </c:ser>
        <c:ser>
          <c:idx val="0"/>
          <c:order val="2"/>
          <c:tx>
            <c:v>Saint Bonnet (SN)</c:v>
          </c:tx>
          <c:spPr>
            <a:ln w="19050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[PSD.xlsx]Feuil1!$R$25:$R$32</c:f>
              <c:numCache>
                <c:formatCode>General</c:formatCode>
                <c:ptCount val="8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0.25</c:v>
                </c:pt>
                <c:pt idx="6">
                  <c:v>0.125</c:v>
                </c:pt>
                <c:pt idx="7">
                  <c:v>6.3E-2</c:v>
                </c:pt>
              </c:numCache>
            </c:numRef>
          </c:xVal>
          <c:yVal>
            <c:numRef>
              <c:f>[PSD.xlsx]Feuil1!$S$25:$S$32</c:f>
              <c:numCache>
                <c:formatCode>0.0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98.953465148791693</c:v>
                </c:pt>
                <c:pt idx="3">
                  <c:v>78.659876173357304</c:v>
                </c:pt>
                <c:pt idx="4">
                  <c:v>61.433992410625116</c:v>
                </c:pt>
                <c:pt idx="5">
                  <c:v>30.153784701418008</c:v>
                </c:pt>
                <c:pt idx="6">
                  <c:v>13.64489714399839</c:v>
                </c:pt>
                <c:pt idx="7">
                  <c:v>4.6634711404034279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94-4D48-BA61-92CC735FB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319616"/>
        <c:axId val="14832134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[PSD.xlsx]Feuil1!$O$23</c15:sqref>
                        </c15:formulaRef>
                      </c:ext>
                    </c:extLst>
                    <c:strCache>
                      <c:ptCount val="1"/>
                      <c:pt idx="0">
                        <c:v>Uliège_Sable Rhin_Vibrateur</c:v>
                      </c:pt>
                    </c:strCache>
                  </c:strRef>
                </c:tx>
                <c:spPr>
                  <a:ln>
                    <a:solidFill>
                      <a:srgbClr val="0070C0"/>
                    </a:solidFill>
                  </a:ln>
                </c:spPr>
                <c:marker>
                  <c:symbol val="circle"/>
                  <c:size val="6"/>
                  <c:spPr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[PSD.xlsx]Feuil1!$O$25:$O$32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8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0.5</c:v>
                      </c:pt>
                      <c:pt idx="5">
                        <c:v>0.25</c:v>
                      </c:pt>
                      <c:pt idx="6">
                        <c:v>0.125</c:v>
                      </c:pt>
                      <c:pt idx="7">
                        <c:v>6.3E-2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[PSD.xlsx]Feuil1!$P$25:$P$32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97.922913917876144</c:v>
                      </c:pt>
                      <c:pt idx="3">
                        <c:v>78.785334452840743</c:v>
                      </c:pt>
                      <c:pt idx="4">
                        <c:v>40.196313622006322</c:v>
                      </c:pt>
                      <c:pt idx="5">
                        <c:v>7.7046099716125056</c:v>
                      </c:pt>
                      <c:pt idx="6">
                        <c:v>0.55175722682020867</c:v>
                      </c:pt>
                      <c:pt idx="7">
                        <c:v>0.10995162128664751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5894-4D48-BA61-92CC735FB86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Sable Normalisé</c:v>
                </c:tx>
                <c:spPr>
                  <a:ln>
                    <a:solidFill>
                      <a:schemeClr val="tx1"/>
                    </a:solidFill>
                  </a:ln>
                </c:spPr>
                <c:marker>
                  <c:spPr>
                    <a:noFill/>
                    <a:ln>
                      <a:solidFill>
                        <a:schemeClr val="tx1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[PSD.xlsx]Feuil1!$L$3:$L$10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8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1.6</c:v>
                      </c:pt>
                      <c:pt idx="4">
                        <c:v>1</c:v>
                      </c:pt>
                      <c:pt idx="5">
                        <c:v>0.5</c:v>
                      </c:pt>
                      <c:pt idx="6">
                        <c:v>0.16</c:v>
                      </c:pt>
                      <c:pt idx="7">
                        <c:v>0.08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[PSD.xlsx]Feuil1!$M$3:$M$10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93</c:v>
                      </c:pt>
                      <c:pt idx="4">
                        <c:v>67</c:v>
                      </c:pt>
                      <c:pt idx="5">
                        <c:v>33</c:v>
                      </c:pt>
                      <c:pt idx="6">
                        <c:v>13</c:v>
                      </c:pt>
                      <c:pt idx="7">
                        <c:v>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894-4D48-BA61-92CC735FB86C}"/>
                  </c:ext>
                </c:extLst>
              </c15:ser>
            </c15:filteredScatterSeries>
          </c:ext>
        </c:extLst>
      </c:scatterChart>
      <c:valAx>
        <c:axId val="148319616"/>
        <c:scaling>
          <c:logBase val="10"/>
          <c:orientation val="minMax"/>
          <c:max val="10"/>
          <c:min val="0.0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Diamètre [mm]</a:t>
                </a:r>
              </a:p>
            </c:rich>
          </c:tx>
          <c:layout>
            <c:manualLayout>
              <c:xMode val="edge"/>
              <c:yMode val="edge"/>
              <c:x val="0.45623378439423878"/>
              <c:y val="0.939327923414024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48321344"/>
        <c:crosses val="autoZero"/>
        <c:crossBetween val="midCat"/>
      </c:valAx>
      <c:valAx>
        <c:axId val="14832134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 Cumulée [%]</a:t>
                </a:r>
              </a:p>
            </c:rich>
          </c:tx>
          <c:layout>
            <c:manualLayout>
              <c:xMode val="edge"/>
              <c:yMode val="edge"/>
              <c:x val="1.1808920404757461E-2"/>
              <c:y val="0.358571830808692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48319616"/>
        <c:crossesAt val="1E-4"/>
        <c:crossBetween val="midCat"/>
        <c:min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435607461818949"/>
          <c:y val="7.5795875267247223E-2"/>
          <c:w val="0.24107235321604933"/>
          <c:h val="0.33874824517823338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ourier New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6663938317482"/>
          <c:y val="6.5476190476190479E-2"/>
          <c:w val="0.80259531487877944"/>
          <c:h val="0.8317758717660293"/>
        </c:manualLayout>
      </c:layout>
      <c:barChart>
        <c:barDir val="col"/>
        <c:grouping val="clustered"/>
        <c:varyColors val="0"/>
        <c:ser>
          <c:idx val="0"/>
          <c:order val="0"/>
          <c:tx>
            <c:v>MSR_M</c:v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strength.xlsx]RF_water curing'!$AG$6:$AG$10</c:f>
                <c:numCache>
                  <c:formatCode>General</c:formatCode>
                  <c:ptCount val="5"/>
                  <c:pt idx="0">
                    <c:v>0.50674955231504382</c:v>
                  </c:pt>
                  <c:pt idx="1">
                    <c:v>1.054577721173241</c:v>
                  </c:pt>
                  <c:pt idx="2">
                    <c:v>0.21055074626362824</c:v>
                  </c:pt>
                  <c:pt idx="3">
                    <c:v>0.75722388198239798</c:v>
                  </c:pt>
                  <c:pt idx="4">
                    <c:v>0.51437494753033175</c:v>
                  </c:pt>
                </c:numCache>
              </c:numRef>
            </c:plus>
            <c:minus>
              <c:numRef>
                <c:f>'[Flexural and compressive strength.xlsx]RF_water curing'!$AG$6:$AG$10</c:f>
                <c:numCache>
                  <c:formatCode>General</c:formatCode>
                  <c:ptCount val="5"/>
                  <c:pt idx="0">
                    <c:v>0.50674955231504382</c:v>
                  </c:pt>
                  <c:pt idx="1">
                    <c:v>1.054577721173241</c:v>
                  </c:pt>
                  <c:pt idx="2">
                    <c:v>0.21055074626362824</c:v>
                  </c:pt>
                  <c:pt idx="3">
                    <c:v>0.75722388198239798</c:v>
                  </c:pt>
                  <c:pt idx="4">
                    <c:v>0.51437494753033175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strength.xlsx]RC_water curing'!$T$4:$T$8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strength.xlsx]RF_water curing'!$AF$6:$AF$10</c:f>
              <c:numCache>
                <c:formatCode>0.00</c:formatCode>
                <c:ptCount val="5"/>
                <c:pt idx="0">
                  <c:v>7.6065713494815661</c:v>
                </c:pt>
                <c:pt idx="1">
                  <c:v>10.515203821631419</c:v>
                </c:pt>
                <c:pt idx="2">
                  <c:v>9.8242213331515114</c:v>
                </c:pt>
                <c:pt idx="3">
                  <c:v>10.287336825099048</c:v>
                </c:pt>
                <c:pt idx="4">
                  <c:v>10.362103693682963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8-4FF9-8D51-D2C916EAEFB1}"/>
            </c:ext>
          </c:extLst>
        </c:ser>
        <c:ser>
          <c:idx val="1"/>
          <c:order val="1"/>
          <c:tx>
            <c:v>MSN_M</c:v>
          </c:tx>
          <c:spPr>
            <a:solidFill>
              <a:srgbClr val="006F90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strength.xlsx]RF_water curing'!$AI$6:$AI$10</c:f>
                <c:numCache>
                  <c:formatCode>General</c:formatCode>
                  <c:ptCount val="5"/>
                  <c:pt idx="0">
                    <c:v>0.53645068593492673</c:v>
                  </c:pt>
                  <c:pt idx="1">
                    <c:v>0.88172750353976681</c:v>
                  </c:pt>
                  <c:pt idx="2">
                    <c:v>0.19150701860475233</c:v>
                  </c:pt>
                  <c:pt idx="3">
                    <c:v>0.62063651060910507</c:v>
                  </c:pt>
                  <c:pt idx="4">
                    <c:v>0.41463423260200916</c:v>
                  </c:pt>
                </c:numCache>
              </c:numRef>
            </c:plus>
            <c:minus>
              <c:numRef>
                <c:f>'[Flexural and compressive strength.xlsx]RF_water curing'!$AI$6:$AI$10</c:f>
                <c:numCache>
                  <c:formatCode>General</c:formatCode>
                  <c:ptCount val="5"/>
                  <c:pt idx="0">
                    <c:v>0.53645068593492673</c:v>
                  </c:pt>
                  <c:pt idx="1">
                    <c:v>0.88172750353976681</c:v>
                  </c:pt>
                  <c:pt idx="2">
                    <c:v>0.19150701860475233</c:v>
                  </c:pt>
                  <c:pt idx="3">
                    <c:v>0.62063651060910507</c:v>
                  </c:pt>
                  <c:pt idx="4">
                    <c:v>0.41463423260200916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strength.xlsx]RC_water curing'!$T$4:$T$8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strength.xlsx]RF_water curing'!$AF$11:$AF$15</c:f>
              <c:numCache>
                <c:formatCode>0.00</c:formatCode>
                <c:ptCount val="5"/>
                <c:pt idx="0">
                  <c:v>12.054078672172876</c:v>
                </c:pt>
                <c:pt idx="1">
                  <c:v>9.297871860024749</c:v>
                </c:pt>
                <c:pt idx="2">
                  <c:v>12.395379503078368</c:v>
                </c:pt>
                <c:pt idx="3">
                  <c:v>12.887017348522152</c:v>
                </c:pt>
                <c:pt idx="4" formatCode="0.000">
                  <c:v>10.683448676175766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8-4FF9-8D51-D2C916EAE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661056"/>
        <c:axId val="148323072"/>
      </c:barChart>
      <c:catAx>
        <c:axId val="2156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48323072"/>
        <c:crosses val="autoZero"/>
        <c:auto val="1"/>
        <c:lblAlgn val="ctr"/>
        <c:lblOffset val="100"/>
        <c:noMultiLvlLbl val="0"/>
      </c:catAx>
      <c:valAx>
        <c:axId val="1483230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Résistance en flexion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1566105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6572946477764"/>
          <c:y val="6.5520065520065521E-2"/>
          <c:w val="0.83726642636439486"/>
          <c:h val="0.83985567528874616"/>
        </c:manualLayout>
      </c:layout>
      <c:barChart>
        <c:barDir val="col"/>
        <c:grouping val="clustered"/>
        <c:varyColors val="0"/>
        <c:ser>
          <c:idx val="0"/>
          <c:order val="0"/>
          <c:tx>
            <c:v>MSR_M</c:v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strength.xlsx]RC_water curing'!$Y$4:$Y$8</c:f>
                <c:numCache>
                  <c:formatCode>General</c:formatCode>
                  <c:ptCount val="5"/>
                  <c:pt idx="0">
                    <c:v>1.0683156646679872</c:v>
                  </c:pt>
                  <c:pt idx="1">
                    <c:v>1.5027197608627829</c:v>
                  </c:pt>
                  <c:pt idx="2">
                    <c:v>3.472072727267896</c:v>
                  </c:pt>
                  <c:pt idx="3">
                    <c:v>1.1049391244543754</c:v>
                  </c:pt>
                  <c:pt idx="4">
                    <c:v>2.0074345412740073</c:v>
                  </c:pt>
                </c:numCache>
              </c:numRef>
            </c:plus>
            <c:minus>
              <c:numRef>
                <c:f>'[Flexural and compressive strength.xlsx]RC_water curing'!$Y$4:$Y$8</c:f>
                <c:numCache>
                  <c:formatCode>General</c:formatCode>
                  <c:ptCount val="5"/>
                  <c:pt idx="0">
                    <c:v>1.0683156646679872</c:v>
                  </c:pt>
                  <c:pt idx="1">
                    <c:v>1.5027197608627829</c:v>
                  </c:pt>
                  <c:pt idx="2">
                    <c:v>3.472072727267896</c:v>
                  </c:pt>
                  <c:pt idx="3">
                    <c:v>1.1049391244543754</c:v>
                  </c:pt>
                  <c:pt idx="4">
                    <c:v>2.0074345412740073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strength.xlsx]RC_water curing'!$T$4:$T$8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strength.xlsx]RC_water curing'!$X$4:$X$8</c:f>
              <c:numCache>
                <c:formatCode>0.00</c:formatCode>
                <c:ptCount val="5"/>
                <c:pt idx="0">
                  <c:v>52.505375000000001</c:v>
                </c:pt>
                <c:pt idx="1">
                  <c:v>72.245312499999997</c:v>
                </c:pt>
                <c:pt idx="2">
                  <c:v>82.781562500000007</c:v>
                </c:pt>
                <c:pt idx="3">
                  <c:v>85.111249999999998</c:v>
                </c:pt>
                <c:pt idx="4">
                  <c:v>83.286145833333336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C-4940-873E-45BFEEB0C35D}"/>
            </c:ext>
          </c:extLst>
        </c:ser>
        <c:ser>
          <c:idx val="1"/>
          <c:order val="1"/>
          <c:tx>
            <c:v>MSN_M</c:v>
          </c:tx>
          <c:spPr>
            <a:solidFill>
              <a:srgbClr val="006F90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strength.xlsx]RC_water curing'!$Y$9:$Y$13</c:f>
                <c:numCache>
                  <c:formatCode>General</c:formatCode>
                  <c:ptCount val="5"/>
                  <c:pt idx="0">
                    <c:v>1.5118860194927077</c:v>
                  </c:pt>
                  <c:pt idx="1">
                    <c:v>3.7237507273133459</c:v>
                  </c:pt>
                  <c:pt idx="2">
                    <c:v>2.7659055836952691</c:v>
                  </c:pt>
                  <c:pt idx="3">
                    <c:v>1.4774340483376915</c:v>
                  </c:pt>
                  <c:pt idx="4">
                    <c:v>2.4426430917015884</c:v>
                  </c:pt>
                </c:numCache>
              </c:numRef>
            </c:plus>
            <c:minus>
              <c:numRef>
                <c:f>'[Flexural and compressive strength.xlsx]RC_water curing'!$Y$9:$Y$13</c:f>
                <c:numCache>
                  <c:formatCode>General</c:formatCode>
                  <c:ptCount val="5"/>
                  <c:pt idx="0">
                    <c:v>1.5118860194927077</c:v>
                  </c:pt>
                  <c:pt idx="1">
                    <c:v>3.7237507273133459</c:v>
                  </c:pt>
                  <c:pt idx="2">
                    <c:v>2.7659055836952691</c:v>
                  </c:pt>
                  <c:pt idx="3">
                    <c:v>1.4774340483376915</c:v>
                  </c:pt>
                  <c:pt idx="4">
                    <c:v>2.4426430917015884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strength.xlsx]RC_water curing'!$T$4:$T$8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strength.xlsx]RC_water curing'!$X$9:$X$13</c:f>
              <c:numCache>
                <c:formatCode>0.000</c:formatCode>
                <c:ptCount val="5"/>
                <c:pt idx="0">
                  <c:v>61.281625000000005</c:v>
                </c:pt>
                <c:pt idx="1">
                  <c:v>76.274583333333339</c:v>
                </c:pt>
                <c:pt idx="2">
                  <c:v>81.609583333333333</c:v>
                </c:pt>
                <c:pt idx="3">
                  <c:v>89.871562499999996</c:v>
                </c:pt>
                <c:pt idx="4" formatCode="0.00">
                  <c:v>90.388125000000002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C-4940-873E-45BFEEB0C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661568"/>
        <c:axId val="209903616"/>
      </c:barChart>
      <c:catAx>
        <c:axId val="2156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09903616"/>
        <c:crosses val="autoZero"/>
        <c:auto val="1"/>
        <c:lblAlgn val="ctr"/>
        <c:lblOffset val="100"/>
        <c:noMultiLvlLbl val="0"/>
      </c:catAx>
      <c:valAx>
        <c:axId val="209903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Résistance en compression [MPa]</a:t>
                </a:r>
              </a:p>
            </c:rich>
          </c:tx>
          <c:layout>
            <c:manualLayout>
              <c:xMode val="edge"/>
              <c:yMode val="edge"/>
              <c:x val="0"/>
              <c:y val="8.710509424602008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15661568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51998988794962E-2"/>
          <c:y val="5.2443384982121574E-2"/>
          <c:w val="0.87848010677135613"/>
          <c:h val="0.85169371111090253"/>
        </c:manualLayout>
      </c:layout>
      <c:barChart>
        <c:barDir val="col"/>
        <c:grouping val="clustered"/>
        <c:varyColors val="0"/>
        <c:ser>
          <c:idx val="0"/>
          <c:order val="0"/>
          <c:tx>
            <c:v>MSR_I (oz)</c:v>
          </c:tx>
          <c:spPr>
            <a:pattFill prst="openDmnd">
              <a:fgClr>
                <a:srgbClr val="006F9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 (printing sample).xlsx]RC_Douai (water curing)'!$Y$8:$Y$12</c:f>
                <c:numCache>
                  <c:formatCode>General</c:formatCode>
                  <c:ptCount val="5"/>
                  <c:pt idx="0">
                    <c:v>2.2848967227982468</c:v>
                  </c:pt>
                  <c:pt idx="1">
                    <c:v>1.8236701624729981</c:v>
                  </c:pt>
                  <c:pt idx="2">
                    <c:v>5.8226860300179899</c:v>
                  </c:pt>
                  <c:pt idx="3">
                    <c:v>4.1705480645658737</c:v>
                  </c:pt>
                  <c:pt idx="4">
                    <c:v>2.1423687392940001</c:v>
                  </c:pt>
                </c:numCache>
              </c:numRef>
            </c:plus>
            <c:minus>
              <c:numRef>
                <c:f>'[Flexural and compressive strength (printing sample).xlsx]RC_Douai (water curing)'!$Y$8:$Y$12</c:f>
                <c:numCache>
                  <c:formatCode>General</c:formatCode>
                  <c:ptCount val="5"/>
                  <c:pt idx="0">
                    <c:v>2.2848967227982468</c:v>
                  </c:pt>
                  <c:pt idx="1">
                    <c:v>1.8236701624729981</c:v>
                  </c:pt>
                  <c:pt idx="2">
                    <c:v>5.8226860300179899</c:v>
                  </c:pt>
                  <c:pt idx="3">
                    <c:v>4.1705480645658737</c:v>
                  </c:pt>
                  <c:pt idx="4">
                    <c:v>2.1423687392940001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 (printing sample).xlsx]RC_Douai (water curing)'!$V$13:$V$17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 (printing sample).xlsx]RC_Douai (water curing)'!$X$8:$X$12</c:f>
              <c:numCache>
                <c:formatCode>0.00</c:formatCode>
                <c:ptCount val="5"/>
                <c:pt idx="0">
                  <c:v>32.151354166666664</c:v>
                </c:pt>
                <c:pt idx="1">
                  <c:v>49.037433088185651</c:v>
                </c:pt>
                <c:pt idx="2">
                  <c:v>54.153333333333336</c:v>
                </c:pt>
                <c:pt idx="3">
                  <c:v>69.486145833333339</c:v>
                </c:pt>
                <c:pt idx="4">
                  <c:v>75.101145833333334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B-4CA2-B289-6C60C992E087}"/>
            </c:ext>
          </c:extLst>
        </c:ser>
        <c:ser>
          <c:idx val="1"/>
          <c:order val="1"/>
          <c:tx>
            <c:v>MSR_I (ox)</c:v>
          </c:tx>
          <c:spPr>
            <a:pattFill prst="dkHorz">
              <a:fgClr>
                <a:srgbClr val="006F9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 (printing sample).xlsx]RC_Douai (water curing)'!$Y$13:$Y$17</c:f>
                <c:numCache>
                  <c:formatCode>General</c:formatCode>
                  <c:ptCount val="5"/>
                  <c:pt idx="0">
                    <c:v>4.6238302518492933</c:v>
                  </c:pt>
                  <c:pt idx="1">
                    <c:v>4.1484571052581298</c:v>
                  </c:pt>
                  <c:pt idx="2">
                    <c:v>3.7328133537392647</c:v>
                  </c:pt>
                  <c:pt idx="3">
                    <c:v>3.2860615496080579</c:v>
                  </c:pt>
                  <c:pt idx="4">
                    <c:v>4.8267676881225752</c:v>
                  </c:pt>
                </c:numCache>
              </c:numRef>
            </c:plus>
            <c:minus>
              <c:numRef>
                <c:f>'[Flexural and compressive strength (printing sample).xlsx]RC_Douai (water curing)'!$Y$13:$Y$17</c:f>
                <c:numCache>
                  <c:formatCode>General</c:formatCode>
                  <c:ptCount val="5"/>
                  <c:pt idx="0">
                    <c:v>4.6238302518492933</c:v>
                  </c:pt>
                  <c:pt idx="1">
                    <c:v>4.1484571052581298</c:v>
                  </c:pt>
                  <c:pt idx="2">
                    <c:v>3.7328133537392647</c:v>
                  </c:pt>
                  <c:pt idx="3">
                    <c:v>3.2860615496080579</c:v>
                  </c:pt>
                  <c:pt idx="4">
                    <c:v>4.8267676881225752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 (printing sample).xlsx]RC_Douai (water curing)'!$V$13:$V$17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 (printing sample).xlsx]RC_Douai (water curing)'!$X$13:$X$17</c:f>
              <c:numCache>
                <c:formatCode>0.00</c:formatCode>
                <c:ptCount val="5"/>
                <c:pt idx="0">
                  <c:v>35.039166666666667</c:v>
                </c:pt>
                <c:pt idx="1">
                  <c:v>55.62520833333334</c:v>
                </c:pt>
                <c:pt idx="2">
                  <c:v>69.510104166666665</c:v>
                </c:pt>
                <c:pt idx="3">
                  <c:v>75.745249999999999</c:v>
                </c:pt>
                <c:pt idx="4">
                  <c:v>80.258020833333333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B-4CA2-B289-6C60C992E087}"/>
            </c:ext>
          </c:extLst>
        </c:ser>
        <c:ser>
          <c:idx val="2"/>
          <c:order val="2"/>
          <c:tx>
            <c:v>MSR_M</c:v>
          </c:tx>
          <c:spPr>
            <a:solidFill>
              <a:srgbClr val="006F90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 (printing sample).xlsx]RC_Douai (water curing)'!$Y$18:$Y$22</c:f>
                <c:numCache>
                  <c:formatCode>General</c:formatCode>
                  <c:ptCount val="5"/>
                  <c:pt idx="0">
                    <c:v>1.0683156646679872</c:v>
                  </c:pt>
                  <c:pt idx="1">
                    <c:v>1.5027197608627829</c:v>
                  </c:pt>
                  <c:pt idx="2">
                    <c:v>3.472072727267896</c:v>
                  </c:pt>
                  <c:pt idx="3">
                    <c:v>1.1049391244543754</c:v>
                  </c:pt>
                  <c:pt idx="4">
                    <c:v>2.0074345412740073</c:v>
                  </c:pt>
                </c:numCache>
              </c:numRef>
            </c:plus>
            <c:minus>
              <c:numRef>
                <c:f>'[Flexural and compressive strength (printing sample).xlsx]RC_Douai (water curing)'!$Y$18:$Y$22</c:f>
                <c:numCache>
                  <c:formatCode>General</c:formatCode>
                  <c:ptCount val="5"/>
                  <c:pt idx="0">
                    <c:v>1.0683156646679872</c:v>
                  </c:pt>
                  <c:pt idx="1">
                    <c:v>1.5027197608627829</c:v>
                  </c:pt>
                  <c:pt idx="2">
                    <c:v>3.472072727267896</c:v>
                  </c:pt>
                  <c:pt idx="3">
                    <c:v>1.1049391244543754</c:v>
                  </c:pt>
                  <c:pt idx="4">
                    <c:v>2.0074345412740073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 (printing sample).xlsx]RC_Douai (water curing)'!$V$13:$V$17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 (printing sample).xlsx]RC_Douai (water curing)'!$X$18:$X$22</c:f>
              <c:numCache>
                <c:formatCode>0.00</c:formatCode>
                <c:ptCount val="5"/>
                <c:pt idx="0">
                  <c:v>52.505375000000001</c:v>
                </c:pt>
                <c:pt idx="1">
                  <c:v>72.245312499999997</c:v>
                </c:pt>
                <c:pt idx="2">
                  <c:v>82.781562500000007</c:v>
                </c:pt>
                <c:pt idx="3">
                  <c:v>85.111249999999998</c:v>
                </c:pt>
                <c:pt idx="4">
                  <c:v>83.286145833333336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B-4CA2-B289-6C60C992E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892608"/>
        <c:axId val="209908224"/>
      </c:barChart>
      <c:catAx>
        <c:axId val="2298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09908224"/>
        <c:crosses val="autoZero"/>
        <c:auto val="1"/>
        <c:lblAlgn val="ctr"/>
        <c:lblOffset val="100"/>
        <c:noMultiLvlLbl val="0"/>
      </c:catAx>
      <c:valAx>
        <c:axId val="20990822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Résistance en compression [MPa]</a:t>
                </a:r>
              </a:p>
            </c:rich>
          </c:tx>
          <c:layout>
            <c:manualLayout>
              <c:xMode val="edge"/>
              <c:yMode val="edge"/>
              <c:x val="1.6408770626280956E-3"/>
              <c:y val="0.125405593832020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29892608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MSR_M (Cure à 95% HR)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strength.xlsx]RC_water curing'!$Y$4:$Y$8</c:f>
                <c:numCache>
                  <c:formatCode>General</c:formatCode>
                  <c:ptCount val="5"/>
                  <c:pt idx="0">
                    <c:v>1.0683156646679872</c:v>
                  </c:pt>
                  <c:pt idx="1">
                    <c:v>1.5027197608627829</c:v>
                  </c:pt>
                  <c:pt idx="2">
                    <c:v>3.472072727267896</c:v>
                  </c:pt>
                  <c:pt idx="3">
                    <c:v>1.1049391244543754</c:v>
                  </c:pt>
                  <c:pt idx="4">
                    <c:v>2.0074345412740073</c:v>
                  </c:pt>
                </c:numCache>
              </c:numRef>
            </c:plus>
            <c:minus>
              <c:numRef>
                <c:f>'[Flexural and compressive strength.xlsx]RC_water curing'!$Y$4:$Y$8</c:f>
                <c:numCache>
                  <c:formatCode>General</c:formatCode>
                  <c:ptCount val="5"/>
                  <c:pt idx="0">
                    <c:v>1.0683156646679872</c:v>
                  </c:pt>
                  <c:pt idx="1">
                    <c:v>1.5027197608627829</c:v>
                  </c:pt>
                  <c:pt idx="2">
                    <c:v>3.472072727267896</c:v>
                  </c:pt>
                  <c:pt idx="3">
                    <c:v>1.1049391244543754</c:v>
                  </c:pt>
                  <c:pt idx="4">
                    <c:v>2.0074345412740073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strength.xlsx]RC_water curing'!$T$4:$T$8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strength.xlsx]RC_water curing'!$X$4:$X$7</c:f>
              <c:numCache>
                <c:formatCode>0.00</c:formatCode>
                <c:ptCount val="4"/>
                <c:pt idx="0">
                  <c:v>52.505375000000001</c:v>
                </c:pt>
                <c:pt idx="1">
                  <c:v>72.245312499999997</c:v>
                </c:pt>
                <c:pt idx="2">
                  <c:v>82.781562500000007</c:v>
                </c:pt>
                <c:pt idx="3">
                  <c:v>85.111249999999998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E-4E4D-B838-2E8F848A4FCB}"/>
            </c:ext>
          </c:extLst>
        </c:ser>
        <c:ser>
          <c:idx val="1"/>
          <c:order val="1"/>
          <c:tx>
            <c:v>MSR_M (Cure à 60% HR)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'[Flexural and compressive strength.xlsx]RC_ambient curing'!$W$4:$W$7</c:f>
                <c:numCache>
                  <c:formatCode>General</c:formatCode>
                  <c:ptCount val="4"/>
                  <c:pt idx="0">
                    <c:v>3.118515534773715</c:v>
                  </c:pt>
                  <c:pt idx="1">
                    <c:v>0.93034699647721097</c:v>
                  </c:pt>
                  <c:pt idx="2">
                    <c:v>1.1730671380686895</c:v>
                  </c:pt>
                  <c:pt idx="3">
                    <c:v>1.8286023522078296</c:v>
                  </c:pt>
                </c:numCache>
              </c:numRef>
            </c:plus>
            <c:minus>
              <c:numRef>
                <c:f>'[Flexural and compressive strength.xlsx]RC_ambient curing'!$W$4:$W$7</c:f>
                <c:numCache>
                  <c:formatCode>General</c:formatCode>
                  <c:ptCount val="4"/>
                  <c:pt idx="0">
                    <c:v>3.118515534773715</c:v>
                  </c:pt>
                  <c:pt idx="1">
                    <c:v>0.93034699647721097</c:v>
                  </c:pt>
                  <c:pt idx="2">
                    <c:v>1.1730671380686895</c:v>
                  </c:pt>
                  <c:pt idx="3">
                    <c:v>1.8286023522078296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'[Flexural and compressive strength.xlsx]RC_water curing'!$T$4:$T$8</c:f>
              <c:strCache>
                <c:ptCount val="5"/>
                <c:pt idx="0">
                  <c:v>2 jours</c:v>
                </c:pt>
                <c:pt idx="1">
                  <c:v>7 jours</c:v>
                </c:pt>
                <c:pt idx="2">
                  <c:v>28 jours</c:v>
                </c:pt>
                <c:pt idx="3">
                  <c:v>56 jours</c:v>
                </c:pt>
                <c:pt idx="4">
                  <c:v>91 jours</c:v>
                </c:pt>
              </c:strCache>
            </c:strRef>
          </c:cat>
          <c:val>
            <c:numRef>
              <c:f>'[Flexural and compressive strength.xlsx]RC_ambient curing'!$V$4:$V$7</c:f>
              <c:numCache>
                <c:formatCode>0.00</c:formatCode>
                <c:ptCount val="4"/>
                <c:pt idx="0">
                  <c:v>38.006374999999998</c:v>
                </c:pt>
                <c:pt idx="1">
                  <c:v>50.441979166666663</c:v>
                </c:pt>
                <c:pt idx="2">
                  <c:v>49.943541666666668</c:v>
                </c:pt>
                <c:pt idx="3">
                  <c:v>51.794999999999995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DE-4E4D-B838-2E8F848A4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92992"/>
        <c:axId val="79772608"/>
      </c:barChart>
      <c:catAx>
        <c:axId val="797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79772608"/>
        <c:crosses val="autoZero"/>
        <c:auto val="1"/>
        <c:lblAlgn val="ctr"/>
        <c:lblOffset val="100"/>
        <c:noMultiLvlLbl val="0"/>
      </c:catAx>
      <c:valAx>
        <c:axId val="79772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Résistance en compression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7979299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417F4-B7C1-42C0-B17C-F95F44294446}" type="datetimeFigureOut">
              <a:rPr lang="fr-BE" smtClean="0"/>
              <a:pPr/>
              <a:t>17-07-23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32F3-F9DC-43B5-BE03-2B700C6FB2BB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258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30EDF-C7A7-4D40-95DD-0B788FA8DEEA}" type="datetimeFigureOut">
              <a:rPr lang="fr-FR" smtClean="0"/>
              <a:pPr/>
              <a:t>17/07/2023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366A-9266-43C9-A3DD-422847160F3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3151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/>
              <a:t>Et c’est vraiment dans cette démarche que s’</a:t>
            </a:r>
            <a:r>
              <a:rPr lang="fr-BE" err="1"/>
              <a:t>incrit</a:t>
            </a:r>
            <a:r>
              <a:rPr lang="fr-BE"/>
              <a:t> le projet </a:t>
            </a:r>
            <a:r>
              <a:rPr lang="fr-BE" err="1"/>
              <a:t>SeRaMCo</a:t>
            </a:r>
            <a:r>
              <a:rPr lang="fr-BE"/>
              <a:t> qui a pour but de … 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C366A-9266-43C9-A3DD-422847160F31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302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Et c’est vraiment dans cette démarche que s’</a:t>
            </a:r>
            <a:r>
              <a:rPr lang="fr-BE" dirty="0" err="1"/>
              <a:t>incrit</a:t>
            </a:r>
            <a:r>
              <a:rPr lang="fr-BE" dirty="0"/>
              <a:t> le projet </a:t>
            </a:r>
            <a:r>
              <a:rPr lang="fr-BE" dirty="0" err="1"/>
              <a:t>SeRaMCo</a:t>
            </a:r>
            <a:r>
              <a:rPr lang="fr-BE"/>
              <a:t> qui a pour but de … 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C366A-9266-43C9-A3DD-422847160F31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47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C366A-9266-43C9-A3DD-422847160F31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217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C366A-9266-43C9-A3DD-422847160F31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132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3" y="-399959"/>
            <a:ext cx="8938540" cy="4469270"/>
          </a:xfrm>
          <a:prstGeom prst="rect">
            <a:avLst/>
          </a:prstGeom>
        </p:spPr>
      </p:pic>
      <p:sp>
        <p:nvSpPr>
          <p:cNvPr id="13" name="Pentagone 2"/>
          <p:cNvSpPr/>
          <p:nvPr userDrawn="1"/>
        </p:nvSpPr>
        <p:spPr>
          <a:xfrm>
            <a:off x="-248233" y="-61785"/>
            <a:ext cx="12548621" cy="7092989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4203050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3975095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3975095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3975095"/>
                </a:moveTo>
                <a:lnTo>
                  <a:pt x="5979302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3975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Triangle isocèle 16"/>
          <p:cNvSpPr/>
          <p:nvPr userDrawn="1"/>
        </p:nvSpPr>
        <p:spPr>
          <a:xfrm rot="5400000">
            <a:off x="2483741" y="600228"/>
            <a:ext cx="3830592" cy="8798075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13-05-2022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1056" y="3607334"/>
            <a:ext cx="9905229" cy="735769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F07F3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1056" y="4355078"/>
            <a:ext cx="9905229" cy="1063785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B300DF6-FC4C-47EE-80A9-9BC7CE450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67" y="-48601"/>
            <a:ext cx="3336694" cy="8804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D3F376-6530-4E3C-8A18-9D9E539963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29" y="6233405"/>
            <a:ext cx="4283902" cy="6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175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176461" y="404887"/>
            <a:ext cx="11015539" cy="396000"/>
          </a:xfrm>
          <a:prstGeom prst="rect">
            <a:avLst/>
          </a:prstGeom>
          <a:ln w="12700">
            <a:solidFill>
              <a:srgbClr val="006F9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fr-BE" sz="1800" cap="all" baseline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des matières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02936" y="1080000"/>
            <a:ext cx="9985064" cy="5220000"/>
          </a:xfrm>
        </p:spPr>
        <p:txBody>
          <a:bodyPr>
            <a:normAutofit/>
          </a:bodyPr>
          <a:lstStyle>
            <a:lvl1pPr marL="0" indent="0">
              <a:defRPr sz="1800" cap="all" baseline="0"/>
            </a:lvl1pPr>
            <a:lvl2pPr marL="0" indent="0">
              <a:buFont typeface="Arial" panose="020B0604020202020204" pitchFamily="34" charset="0"/>
              <a:buChar char=" "/>
              <a:defRPr sz="1800" cap="all" baseline="0">
                <a:solidFill>
                  <a:srgbClr val="949499"/>
                </a:solidFill>
              </a:defRPr>
            </a:lvl2pPr>
            <a:lvl3pPr marL="540000" indent="-180000">
              <a:spcBef>
                <a:spcPts val="400"/>
              </a:spcBef>
              <a:buClr>
                <a:srgbClr val="8DB63C"/>
              </a:buClr>
              <a:buFont typeface="Symap" panose="00000400000000000000" pitchFamily="2" charset="0"/>
              <a:buChar char="N"/>
              <a:defRPr sz="1800" b="1">
                <a:solidFill>
                  <a:srgbClr val="006F90"/>
                </a:solidFill>
              </a:defRPr>
            </a:lvl3pPr>
            <a:lvl4pPr marL="540000" indent="-180000">
              <a:spcBef>
                <a:spcPts val="400"/>
              </a:spcBef>
              <a:spcAft>
                <a:spcPts val="0"/>
              </a:spcAft>
              <a:buFont typeface="Symap" panose="00000400000000000000" pitchFamily="2" charset="0"/>
              <a:buChar char="N"/>
              <a:defRPr sz="1800" i="0">
                <a:solidFill>
                  <a:srgbClr val="949499"/>
                </a:solidFill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Sous-titre</a:t>
            </a:r>
          </a:p>
          <a:p>
            <a:pPr lvl="3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70689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Sous-Titre</a:t>
            </a:r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-3175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237" y="404745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1206631" y="1080000"/>
            <a:ext cx="9881370" cy="5220000"/>
          </a:xfrm>
        </p:spPr>
        <p:txBody>
          <a:bodyPr/>
          <a:lstStyle>
            <a:lvl1pPr marL="0" indent="0">
              <a:buNone/>
              <a:tabLst/>
              <a:defRPr/>
            </a:lvl1pPr>
            <a:lvl3pPr defTabSz="919163">
              <a:defRPr/>
            </a:lvl3pPr>
            <a:lvl5pPr marL="1368000" indent="-288000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ZoneTexte 12">
            <a:extLst>
              <a:ext uri="{FF2B5EF4-FFF2-40B4-BE49-F238E27FC236}">
                <a16:creationId xmlns:a16="http://schemas.microsoft.com/office/drawing/2014/main" id="{C6AA41F3-D272-3C6E-ADE4-557090AF8843}"/>
              </a:ext>
            </a:extLst>
          </p:cNvPr>
          <p:cNvSpPr txBox="1"/>
          <p:nvPr userDrawn="1"/>
        </p:nvSpPr>
        <p:spPr>
          <a:xfrm>
            <a:off x="1102935" y="44627"/>
            <a:ext cx="998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68000">
              <a:tabLst>
                <a:tab pos="2509838" algn="l"/>
                <a:tab pos="5646738" algn="l"/>
                <a:tab pos="8609013" algn="l"/>
              </a:tabLst>
            </a:pPr>
            <a:r>
              <a:rPr lang="fr-BE" sz="1400" b="1" cap="all" baseline="0" dirty="0" err="1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Cirmap</a:t>
            </a:r>
            <a:r>
              <a:rPr lang="fr-BE" sz="1400" b="1" cap="all" baseline="0" dirty="0">
                <a:solidFill>
                  <a:srgbClr val="626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Sable recyclé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</a:t>
            </a: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conclusion</a:t>
            </a:r>
            <a:endParaRPr lang="fr-BE" sz="1400" b="0" dirty="0">
              <a:solidFill>
                <a:srgbClr val="949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4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Sous-titre</a:t>
            </a:r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-3175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237" y="404745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3F8CA9D-A195-4C36-BE50-50D307790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631" y="1080000"/>
            <a:ext cx="9881370" cy="5220000"/>
          </a:xfrm>
        </p:spPr>
        <p:txBody>
          <a:bodyPr/>
          <a:lstStyle>
            <a:lvl1pPr marL="0" indent="0">
              <a:buNone/>
              <a:tabLst/>
              <a:defRPr/>
            </a:lvl1pPr>
            <a:lvl5pPr marL="1368000" indent="-288000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7062D994-5F96-ABF5-11CE-BCA88D7B6218}"/>
              </a:ext>
            </a:extLst>
          </p:cNvPr>
          <p:cNvSpPr txBox="1"/>
          <p:nvPr userDrawn="1"/>
        </p:nvSpPr>
        <p:spPr>
          <a:xfrm>
            <a:off x="1102935" y="44627"/>
            <a:ext cx="998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68000">
              <a:tabLst>
                <a:tab pos="2509838" algn="l"/>
                <a:tab pos="5646738" algn="l"/>
                <a:tab pos="8609013" algn="l"/>
              </a:tabLst>
            </a:pP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Cirmap</a:t>
            </a:r>
            <a:r>
              <a:rPr lang="fr-BE" sz="1400" b="1" cap="all" baseline="0" dirty="0">
                <a:solidFill>
                  <a:srgbClr val="626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Sable recyclé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</a:t>
            </a: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conclusion</a:t>
            </a:r>
            <a:endParaRPr lang="fr-BE" sz="1400" b="0" dirty="0">
              <a:solidFill>
                <a:srgbClr val="949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tit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Sous-titre</a:t>
            </a:r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-3175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237" y="404745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8E59F6D-0797-4253-98CA-E0FBF5142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631" y="1080000"/>
            <a:ext cx="9881370" cy="5220000"/>
          </a:xfrm>
        </p:spPr>
        <p:txBody>
          <a:bodyPr/>
          <a:lstStyle>
            <a:lvl1pPr marL="0" indent="0">
              <a:buNone/>
              <a:tabLst/>
              <a:defRPr/>
            </a:lvl1pPr>
            <a:lvl5pPr marL="1368000" indent="-28800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AA557939-4B0A-E62C-48FA-D48605FFA341}"/>
              </a:ext>
            </a:extLst>
          </p:cNvPr>
          <p:cNvSpPr txBox="1"/>
          <p:nvPr userDrawn="1"/>
        </p:nvSpPr>
        <p:spPr>
          <a:xfrm>
            <a:off x="1102935" y="44627"/>
            <a:ext cx="998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68000">
              <a:tabLst>
                <a:tab pos="2509838" algn="l"/>
                <a:tab pos="5646738" algn="l"/>
                <a:tab pos="8609013" algn="l"/>
              </a:tabLst>
            </a:pP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Cirmap</a:t>
            </a:r>
            <a:r>
              <a:rPr lang="fr-BE" sz="1400" b="1" cap="all" baseline="0" dirty="0">
                <a:solidFill>
                  <a:srgbClr val="626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Sable recyclé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Mise en </a:t>
            </a:r>
            <a:r>
              <a:rPr lang="fr-BE" sz="1400" b="1" cap="all" baseline="0" dirty="0" err="1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conclusion</a:t>
            </a:r>
            <a:endParaRPr lang="fr-BE" sz="1400" b="0" dirty="0">
              <a:solidFill>
                <a:srgbClr val="949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1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Sous-titre</a:t>
            </a:r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-3175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237" y="404745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66AD07EF-BF40-4E61-97C2-302107418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631" y="1080000"/>
            <a:ext cx="9881370" cy="5220000"/>
          </a:xfrm>
        </p:spPr>
        <p:txBody>
          <a:bodyPr/>
          <a:lstStyle>
            <a:lvl1pPr marL="0" indent="0">
              <a:buNone/>
              <a:tabLst/>
              <a:defRPr/>
            </a:lvl1pPr>
            <a:lvl5pPr marL="1368000" indent="-28800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94043BC8-10CD-2F7A-B2AB-2B8F0FD734C3}"/>
              </a:ext>
            </a:extLst>
          </p:cNvPr>
          <p:cNvSpPr txBox="1"/>
          <p:nvPr userDrawn="1"/>
        </p:nvSpPr>
        <p:spPr>
          <a:xfrm>
            <a:off x="1102935" y="44627"/>
            <a:ext cx="998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68000">
              <a:tabLst>
                <a:tab pos="2509838" algn="l"/>
                <a:tab pos="5646738" algn="l"/>
                <a:tab pos="8521700" algn="l"/>
              </a:tabLst>
            </a:pP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Cirmap</a:t>
            </a:r>
            <a:r>
              <a:rPr lang="fr-BE" sz="1400" b="1" cap="all" baseline="0" dirty="0">
                <a:solidFill>
                  <a:srgbClr val="626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Sable recyclé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</a:t>
            </a: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BE" sz="1400" b="1" dirty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2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titr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Sous-titre</a:t>
            </a:r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-3175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237" y="404745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ECCA63CF-D670-42D3-BC1B-FED0AD19C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631" y="1080000"/>
            <a:ext cx="9881370" cy="5220000"/>
          </a:xfrm>
        </p:spPr>
        <p:txBody>
          <a:bodyPr/>
          <a:lstStyle>
            <a:lvl1pPr marL="0" indent="0">
              <a:buNone/>
              <a:tabLst/>
              <a:defRPr/>
            </a:lvl1pPr>
            <a:lvl5pPr marL="1368000" indent="-28800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ZoneTexte 12">
            <a:extLst>
              <a:ext uri="{FF2B5EF4-FFF2-40B4-BE49-F238E27FC236}">
                <a16:creationId xmlns:a16="http://schemas.microsoft.com/office/drawing/2014/main" id="{EC9A5901-D97A-2271-3487-632189A967AC}"/>
              </a:ext>
            </a:extLst>
          </p:cNvPr>
          <p:cNvSpPr txBox="1"/>
          <p:nvPr userDrawn="1"/>
        </p:nvSpPr>
        <p:spPr>
          <a:xfrm>
            <a:off x="1102935" y="44627"/>
            <a:ext cx="998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68000">
              <a:tabLst>
                <a:tab pos="2509838" algn="l"/>
                <a:tab pos="5830888" algn="l"/>
                <a:tab pos="8523288" algn="l"/>
              </a:tabLst>
            </a:pPr>
            <a:r>
              <a:rPr lang="fr-BE" sz="1400" b="0" cap="all" baseline="0" dirty="0" err="1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Cirmap</a:t>
            </a:r>
            <a:r>
              <a:rPr lang="fr-BE" sz="1400" b="1" cap="all" baseline="0" dirty="0">
                <a:solidFill>
                  <a:srgbClr val="626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Sable recyclé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1400" b="0" cap="all" baseline="0" dirty="0">
                <a:solidFill>
                  <a:srgbClr val="949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Propriétés	</a:t>
            </a:r>
            <a:r>
              <a:rPr lang="fr-BE" sz="1400" b="1" cap="all" baseline="0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BE" sz="1400" b="1" dirty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176461" y="404887"/>
            <a:ext cx="11015539" cy="396000"/>
          </a:xfrm>
          <a:prstGeom prst="rect">
            <a:avLst/>
          </a:prstGeom>
          <a:ln w="12700">
            <a:solidFill>
              <a:srgbClr val="006F9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fr-BE" sz="1800" cap="all" baseline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080000"/>
            <a:ext cx="10080000" cy="5220000"/>
          </a:xfrm>
        </p:spPr>
        <p:txBody>
          <a:bodyPr/>
          <a:lstStyle>
            <a:lvl1pPr>
              <a:defRPr/>
            </a:lvl1pPr>
            <a:lvl2pPr marL="360000" indent="0">
              <a:buFontTx/>
              <a:buNone/>
              <a:defRPr/>
            </a:lvl2pPr>
            <a:lvl3pPr marL="540000" indent="0">
              <a:spcBef>
                <a:spcPts val="1200"/>
              </a:spcBef>
              <a:buFontTx/>
              <a:buNone/>
              <a:defRPr/>
            </a:lvl3pPr>
          </a:lstStyle>
          <a:p>
            <a:pPr lvl="0"/>
            <a:r>
              <a:rPr lang="fr-FR"/>
              <a:t>Julien HUBERT</a:t>
            </a:r>
          </a:p>
          <a:p>
            <a:pPr lvl="1"/>
            <a:r>
              <a:rPr lang="fr-FR"/>
              <a:t>Ingénieur de recherche</a:t>
            </a:r>
          </a:p>
          <a:p>
            <a:pPr lvl="1"/>
            <a:r>
              <a:rPr lang="fr-FR"/>
              <a:t>Université de Liège</a:t>
            </a:r>
          </a:p>
          <a:p>
            <a:pPr lvl="1"/>
            <a:r>
              <a:rPr lang="fr-FR"/>
              <a:t>+32 4,366 92 24</a:t>
            </a:r>
          </a:p>
          <a:p>
            <a:pPr lvl="1"/>
            <a:r>
              <a:rPr lang="fr-FR"/>
              <a:t>Julien.hubert@uliege.be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008000" y="3924972"/>
            <a:ext cx="100800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0" i="0" u="none" strike="noStrike" kern="1200" cap="all" spc="0" normalizeH="0" baseline="0" noProof="0">
                <a:ln>
                  <a:noFill/>
                </a:ln>
                <a:solidFill>
                  <a:srgbClr val="8DB63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Merci pour votre attention</a:t>
            </a: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5450043" y="2849727"/>
            <a:ext cx="1195916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>
                  <a:noFill/>
                </a:ln>
                <a:solidFill>
                  <a:srgbClr val="8DB63C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FAQ Espace de téléchargement">
            <a:extLst>
              <a:ext uri="{FF2B5EF4-FFF2-40B4-BE49-F238E27FC236}">
                <a16:creationId xmlns:a16="http://schemas.microsoft.com/office/drawing/2014/main" id="{119F4597-CBB4-440C-8D15-C5DD59C5F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2" y="2513871"/>
            <a:ext cx="2102036" cy="10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Logo&#10;&#10;Description automatically generated">
            <a:extLst>
              <a:ext uri="{FF2B5EF4-FFF2-40B4-BE49-F238E27FC236}">
                <a16:creationId xmlns:a16="http://schemas.microsoft.com/office/drawing/2014/main" id="{9A04D544-2D32-CF4A-0645-9CFB4D90B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17" b="16153"/>
          <a:stretch/>
        </p:blipFill>
        <p:spPr>
          <a:xfrm>
            <a:off x="1008000" y="3549291"/>
            <a:ext cx="2041236" cy="7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76461" y="404887"/>
            <a:ext cx="11015539" cy="396000"/>
          </a:xfrm>
          <a:prstGeom prst="rect">
            <a:avLst/>
          </a:prstGeom>
          <a:noFill/>
          <a:ln w="12700">
            <a:solidFill>
              <a:srgbClr val="8DB63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Sous-Titre 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404664"/>
            <a:ext cx="1200000" cy="396000"/>
          </a:xfrm>
          <a:prstGeom prst="rect">
            <a:avLst/>
          </a:prstGeom>
          <a:solidFill>
            <a:srgbClr val="006F90"/>
          </a:solidFill>
          <a:ln w="12700">
            <a:solidFill>
              <a:srgbClr val="006F90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"/>
          </p:nvPr>
        </p:nvSpPr>
        <p:spPr>
          <a:xfrm>
            <a:off x="1008000" y="1080000"/>
            <a:ext cx="1008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68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 kern="1200" cap="all" baseline="0">
          <a:solidFill>
            <a:srgbClr val="8DB6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just" rtl="0" eaLnBrk="1" fontAlgn="base" hangingPunct="1">
        <a:spcBef>
          <a:spcPct val="20000"/>
        </a:spcBef>
        <a:spcAft>
          <a:spcPct val="0"/>
        </a:spcAft>
        <a:buClr>
          <a:srgbClr val="006F90"/>
        </a:buClr>
        <a:buFont typeface="Arial" pitchFamily="34" charset="0"/>
        <a:buChar char=" "/>
        <a:defRPr sz="1600" b="1" kern="1200" baseline="0">
          <a:solidFill>
            <a:srgbClr val="006F9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just" rtl="0" eaLnBrk="1" fontAlgn="base" hangingPunct="1">
        <a:spcBef>
          <a:spcPct val="20000"/>
        </a:spcBef>
        <a:spcAft>
          <a:spcPct val="0"/>
        </a:spcAft>
        <a:buClr>
          <a:srgbClr val="8DB63C"/>
        </a:buClr>
        <a:buFont typeface="Symap" pitchFamily="2" charset="0"/>
        <a:buChar char="N"/>
        <a:defRPr sz="1600" b="0" kern="1200" baseline="0">
          <a:solidFill>
            <a:srgbClr val="6263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180000" algn="just" rtl="0" eaLnBrk="1" fontAlgn="base" hangingPunct="1">
        <a:spcBef>
          <a:spcPct val="20000"/>
        </a:spcBef>
        <a:spcAft>
          <a:spcPct val="0"/>
        </a:spcAft>
        <a:buClr>
          <a:srgbClr val="006F90"/>
        </a:buClr>
        <a:buFont typeface="Arial" pitchFamily="34" charset="0"/>
        <a:buChar char="•"/>
        <a:defRPr sz="1600" kern="1200" baseline="0">
          <a:solidFill>
            <a:srgbClr val="6263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8000" indent="0" algn="just" rtl="0" eaLnBrk="1" fontAlgn="base" hangingPunct="1">
        <a:spcBef>
          <a:spcPts val="1200"/>
        </a:spcBef>
        <a:spcAft>
          <a:spcPts val="1200"/>
        </a:spcAft>
        <a:buClr>
          <a:srgbClr val="949499"/>
        </a:buClr>
        <a:buFont typeface="Tw Cen MT" pitchFamily="34" charset="0"/>
        <a:buChar char=" "/>
        <a:defRPr sz="1600" i="0" kern="1200" baseline="0">
          <a:solidFill>
            <a:srgbClr val="9494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88000" algn="just" rtl="0" eaLnBrk="1" fontAlgn="base" hangingPunct="1">
        <a:spcBef>
          <a:spcPts val="1200"/>
        </a:spcBef>
        <a:spcAft>
          <a:spcPts val="1200"/>
        </a:spcAft>
        <a:buClr>
          <a:srgbClr val="8DB63C"/>
        </a:buClr>
        <a:buFont typeface="Wingdings" pitchFamily="2" charset="2"/>
        <a:buChar char="ð"/>
        <a:defRPr sz="1600" b="1" i="0" kern="1200" baseline="0">
          <a:solidFill>
            <a:srgbClr val="8DB6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E29B5-98C0-44E4-98DC-C66AC8DB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56" y="3607334"/>
            <a:ext cx="9905229" cy="94456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Influence de l’utilisation de granulats fins recyclés sur les propriétés mécaniques des bétons imprimé 3D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D6AD1-81CB-447A-91D4-EA74F3D4D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055" y="4855821"/>
            <a:ext cx="9905229" cy="1063785"/>
          </a:xfrm>
        </p:spPr>
        <p:txBody>
          <a:bodyPr>
            <a:normAutofit lnSpcReduction="10000"/>
          </a:bodyPr>
          <a:lstStyle/>
          <a:p>
            <a:r>
              <a:rPr lang="fr-BE" u="sng" dirty="0"/>
              <a:t>Julien HUBERT</a:t>
            </a:r>
            <a:r>
              <a:rPr lang="fr-BE" dirty="0"/>
              <a:t>, </a:t>
            </a:r>
            <a:r>
              <a:rPr lang="fr-BE" dirty="0" err="1"/>
              <a:t>Yeakleang</a:t>
            </a:r>
            <a:r>
              <a:rPr lang="fr-BE" dirty="0"/>
              <a:t> MUY, Xavier GARNAVAULT, Sébastien REMOND, Maria TALEB, David BULTEEL et Luc COURARD</a:t>
            </a:r>
          </a:p>
          <a:p>
            <a:r>
              <a:rPr lang="fr-BE" dirty="0"/>
              <a:t>Université de Liège et IMT Lille Europe</a:t>
            </a:r>
          </a:p>
        </p:txBody>
      </p:sp>
      <p:pic>
        <p:nvPicPr>
          <p:cNvPr id="4" name="Picture 12" descr="Logo&#10;&#10;Description automatically generated">
            <a:extLst>
              <a:ext uri="{FF2B5EF4-FFF2-40B4-BE49-F238E27FC236}">
                <a16:creationId xmlns:a16="http://schemas.microsoft.com/office/drawing/2014/main" id="{BDFCE491-0D32-1876-4797-33EA882B0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7" b="16153"/>
          <a:stretch/>
        </p:blipFill>
        <p:spPr>
          <a:xfrm>
            <a:off x="8946712" y="944490"/>
            <a:ext cx="2041236" cy="7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De la méthode de mise en </a:t>
            </a:r>
            <a:r>
              <a:rPr lang="fr-BE" dirty="0" err="1"/>
              <a:t>oeuvre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5E9F4CD0-D276-9F2E-1383-455A7A4364A5}"/>
              </a:ext>
            </a:extLst>
          </p:cNvPr>
          <p:cNvSpPr txBox="1">
            <a:spLocks/>
          </p:cNvSpPr>
          <p:nvPr/>
        </p:nvSpPr>
        <p:spPr>
          <a:xfrm>
            <a:off x="1200001" y="1233113"/>
            <a:ext cx="10554528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Influence de la mise en œuvre par extrusion :</a:t>
            </a:r>
          </a:p>
          <a:p>
            <a:pPr lvl="1"/>
            <a:r>
              <a:rPr lang="fr-BE" sz="1800" dirty="0"/>
              <a:t>Impression d’éléments en « S » d’où l’on extrait des barrettes 4x4x16 cm</a:t>
            </a:r>
          </a:p>
          <a:p>
            <a:pPr lvl="1"/>
            <a:r>
              <a:rPr lang="fr-BE" sz="1800" dirty="0"/>
              <a:t>Cure en chambre humide à partir de 2 jours (transport depuis le laboratoire d’impression)</a:t>
            </a:r>
          </a:p>
          <a:p>
            <a:pPr lvl="1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B52B2CF-4497-9E41-0939-1B4879822D59}"/>
              </a:ext>
            </a:extLst>
          </p:cNvPr>
          <p:cNvGrpSpPr/>
          <p:nvPr/>
        </p:nvGrpSpPr>
        <p:grpSpPr>
          <a:xfrm>
            <a:off x="197411" y="2646877"/>
            <a:ext cx="11807907" cy="3672841"/>
            <a:chOff x="288851" y="2646877"/>
            <a:chExt cx="11807907" cy="367284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788D5F18-2BE0-A7D6-9ED8-8A3E43F89EFD}"/>
                </a:ext>
              </a:extLst>
            </p:cNvPr>
            <p:cNvGrpSpPr/>
            <p:nvPr/>
          </p:nvGrpSpPr>
          <p:grpSpPr>
            <a:xfrm>
              <a:off x="288851" y="2646877"/>
              <a:ext cx="9063657" cy="3672841"/>
              <a:chOff x="334571" y="2646877"/>
              <a:chExt cx="9063657" cy="367284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3AC5DD56-1B05-0769-E51D-CA5E6F519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571" y="2646877"/>
                <a:ext cx="6287656" cy="3672841"/>
              </a:xfrm>
              <a:prstGeom prst="rect">
                <a:avLst/>
              </a:prstGeom>
            </p:spPr>
          </p:pic>
          <p:pic>
            <p:nvPicPr>
              <p:cNvPr id="9" name="Picture 18" descr="A hand holding a knife&#10;&#10;Description automatically generated with low confidence">
                <a:extLst>
                  <a:ext uri="{FF2B5EF4-FFF2-40B4-BE49-F238E27FC236}">
                    <a16:creationId xmlns:a16="http://schemas.microsoft.com/office/drawing/2014/main" id="{F7908395-1BD6-F000-F1EE-36B190F2D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3597" y="2646877"/>
                <a:ext cx="2754631" cy="3672841"/>
              </a:xfrm>
              <a:prstGeom prst="rect">
                <a:avLst/>
              </a:prstGeom>
            </p:spPr>
          </p:pic>
        </p:grpSp>
        <p:pic>
          <p:nvPicPr>
            <p:cNvPr id="4" name="Picture 27" descr="A picture containing ground&#10;&#10;Description automatically generated">
              <a:extLst>
                <a:ext uri="{FF2B5EF4-FFF2-40B4-BE49-F238E27FC236}">
                  <a16:creationId xmlns:a16="http://schemas.microsoft.com/office/drawing/2014/main" id="{61273404-33BA-B539-0474-7817D3A4A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0" r="37983"/>
            <a:stretch/>
          </p:blipFill>
          <p:spPr>
            <a:xfrm>
              <a:off x="9384038" y="2651957"/>
              <a:ext cx="2712720" cy="3660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57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de la mise en œuvre par extrusion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87E3C56B-2F0D-8DE1-B55B-DFEFF23CF0BD}"/>
              </a:ext>
            </a:extLst>
          </p:cNvPr>
          <p:cNvSpPr txBox="1">
            <a:spLocks/>
          </p:cNvSpPr>
          <p:nvPr/>
        </p:nvSpPr>
        <p:spPr>
          <a:xfrm>
            <a:off x="1200001" y="1233113"/>
            <a:ext cx="9803279" cy="140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Résistance en compression simple:</a:t>
            </a:r>
          </a:p>
          <a:p>
            <a:pPr marL="825750" lvl="1" indent="-285750"/>
            <a:r>
              <a:rPr lang="fr-BE" sz="1800" dirty="0"/>
              <a:t>Comparaison moulés vs. imprimés : baisse significative de la résistance </a:t>
            </a:r>
          </a:p>
          <a:p>
            <a:pPr marL="825750" lvl="1" indent="-285750"/>
            <a:r>
              <a:rPr lang="fr-BE" sz="1800" dirty="0"/>
              <a:t>Influence de l’orientation des couches : anisotropie des propriétés </a:t>
            </a:r>
            <a:r>
              <a:rPr lang="fr-BE" sz="1800" b="1" dirty="0" err="1">
                <a:solidFill>
                  <a:srgbClr val="006F90"/>
                </a:solidFill>
              </a:rPr>
              <a:t>Rc</a:t>
            </a:r>
            <a:r>
              <a:rPr lang="fr-BE" sz="1800" b="1" dirty="0">
                <a:solidFill>
                  <a:srgbClr val="006F90"/>
                </a:solidFill>
              </a:rPr>
              <a:t> (oz) &lt; </a:t>
            </a:r>
            <a:r>
              <a:rPr lang="fr-BE" sz="1800" b="1" dirty="0" err="1">
                <a:solidFill>
                  <a:srgbClr val="006F90"/>
                </a:solidFill>
              </a:rPr>
              <a:t>Rc</a:t>
            </a:r>
            <a:r>
              <a:rPr lang="fr-BE" sz="1800" b="1" dirty="0">
                <a:solidFill>
                  <a:srgbClr val="006F90"/>
                </a:solidFill>
              </a:rPr>
              <a:t> (</a:t>
            </a:r>
            <a:r>
              <a:rPr lang="fr-BE" sz="1800" b="1" dirty="0" err="1">
                <a:solidFill>
                  <a:srgbClr val="006F90"/>
                </a:solidFill>
              </a:rPr>
              <a:t>ox</a:t>
            </a:r>
            <a:r>
              <a:rPr lang="fr-BE" sz="1800" b="1" dirty="0">
                <a:solidFill>
                  <a:srgbClr val="006F90"/>
                </a:solidFill>
              </a:rPr>
              <a:t>) </a:t>
            </a:r>
            <a:r>
              <a:rPr lang="fr-BE" sz="1800" i="1" dirty="0">
                <a:latin typeface="Arial" panose="020B0604020202020204" pitchFamily="34" charset="0"/>
                <a:cs typeface="Arial" panose="020B0604020202020204" pitchFamily="34" charset="0"/>
              </a:rPr>
              <a:t>(Wolf et al., 2019; Ma et al., 2019; </a:t>
            </a:r>
            <a:r>
              <a:rPr lang="fr-BE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Mechtcherine</a:t>
            </a:r>
            <a:r>
              <a:rPr lang="fr-BE" sz="1800" i="1" dirty="0">
                <a:latin typeface="Arial" panose="020B0604020202020204" pitchFamily="34" charset="0"/>
                <a:cs typeface="Arial" panose="020B0604020202020204" pitchFamily="34" charset="0"/>
              </a:rPr>
              <a:t> et al., 2020)</a:t>
            </a:r>
            <a:endParaRPr lang="fr-BE" sz="1800" dirty="0"/>
          </a:p>
          <a:p>
            <a:pPr lvl="2"/>
            <a:endParaRPr lang="fr-BE" sz="18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2684053-4961-46CD-E62B-CD448B5F8743}"/>
              </a:ext>
            </a:extLst>
          </p:cNvPr>
          <p:cNvGrpSpPr/>
          <p:nvPr/>
        </p:nvGrpSpPr>
        <p:grpSpPr>
          <a:xfrm>
            <a:off x="1200000" y="2783841"/>
            <a:ext cx="3580622" cy="3633526"/>
            <a:chOff x="6554755" y="1865102"/>
            <a:chExt cx="4633234" cy="4506121"/>
          </a:xfrm>
        </p:grpSpPr>
        <p:pic>
          <p:nvPicPr>
            <p:cNvPr id="5" name="Picture 28" descr="A picture containing line, diagram, design&#10;&#10;Description automatically generated">
              <a:extLst>
                <a:ext uri="{FF2B5EF4-FFF2-40B4-BE49-F238E27FC236}">
                  <a16:creationId xmlns:a16="http://schemas.microsoft.com/office/drawing/2014/main" id="{936BD17B-D0EA-643F-EBD4-63DED321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46" y="1869098"/>
              <a:ext cx="1000000" cy="900000"/>
            </a:xfrm>
            <a:prstGeom prst="rect">
              <a:avLst/>
            </a:prstGeom>
          </p:spPr>
        </p:pic>
        <p:pic>
          <p:nvPicPr>
            <p:cNvPr id="6" name="Picture 29" descr="A picture containing sketch, rectangle, screenshot, design&#10;&#10;Description automatically generated">
              <a:extLst>
                <a:ext uri="{FF2B5EF4-FFF2-40B4-BE49-F238E27FC236}">
                  <a16:creationId xmlns:a16="http://schemas.microsoft.com/office/drawing/2014/main" id="{08F7CC09-A6BB-F779-5E21-98775474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542" y="1865102"/>
              <a:ext cx="1924527" cy="900000"/>
            </a:xfrm>
            <a:prstGeom prst="rect">
              <a:avLst/>
            </a:prstGeom>
          </p:spPr>
        </p:pic>
        <p:pic>
          <p:nvPicPr>
            <p:cNvPr id="7" name="Picture 30" descr="A picture containing rectangle, line, design&#10;&#10;Description automatically generated">
              <a:extLst>
                <a:ext uri="{FF2B5EF4-FFF2-40B4-BE49-F238E27FC236}">
                  <a16:creationId xmlns:a16="http://schemas.microsoft.com/office/drawing/2014/main" id="{0A066101-4564-9AEC-61F5-294FDD380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36"/>
            <a:stretch/>
          </p:blipFill>
          <p:spPr bwMode="auto">
            <a:xfrm>
              <a:off x="6554755" y="3408714"/>
              <a:ext cx="4633234" cy="252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61465B29-59A3-277F-9DE0-C327D9D8CD97}"/>
                </a:ext>
              </a:extLst>
            </p:cNvPr>
            <p:cNvSpPr txBox="1"/>
            <p:nvPr/>
          </p:nvSpPr>
          <p:spPr>
            <a:xfrm>
              <a:off x="6672030" y="5991976"/>
              <a:ext cx="4126938" cy="37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>
                  <a:solidFill>
                    <a:srgbClr val="006F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Orientations étudiées</a:t>
              </a:r>
            </a:p>
          </p:txBody>
        </p:sp>
        <p:sp>
          <p:nvSpPr>
            <p:cNvPr id="11" name="Textfeld 2">
              <a:extLst>
                <a:ext uri="{FF2B5EF4-FFF2-40B4-BE49-F238E27FC236}">
                  <a16:creationId xmlns:a16="http://schemas.microsoft.com/office/drawing/2014/main" id="{7EE5471E-9C65-A666-2512-EAC89AC0B501}"/>
                </a:ext>
              </a:extLst>
            </p:cNvPr>
            <p:cNvSpPr txBox="1"/>
            <p:nvPr/>
          </p:nvSpPr>
          <p:spPr>
            <a:xfrm>
              <a:off x="7503035" y="3345453"/>
              <a:ext cx="905837" cy="37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(oz)</a:t>
              </a:r>
            </a:p>
          </p:txBody>
        </p:sp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F2F0554C-FF9B-FC7C-643E-532192ACCF63}"/>
                </a:ext>
              </a:extLst>
            </p:cNvPr>
            <p:cNvSpPr txBox="1"/>
            <p:nvPr/>
          </p:nvSpPr>
          <p:spPr>
            <a:xfrm>
              <a:off x="9934862" y="3345453"/>
              <a:ext cx="905837" cy="37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BE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</a:t>
              </a:r>
              <a:r>
                <a:rPr lang="fr-BE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13" name="Chart 9">
            <a:extLst>
              <a:ext uri="{FF2B5EF4-FFF2-40B4-BE49-F238E27FC236}">
                <a16:creationId xmlns:a16="http://schemas.microsoft.com/office/drawing/2014/main" id="{EEEB204E-CE1D-4A80-60F2-A27FA3124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838077"/>
              </p:ext>
            </p:extLst>
          </p:nvPr>
        </p:nvGraphicFramePr>
        <p:xfrm>
          <a:off x="5507926" y="2844800"/>
          <a:ext cx="6346698" cy="355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BDD79710-67DD-49BC-83BB-1F43B5C957D2}"/>
              </a:ext>
            </a:extLst>
          </p:cNvPr>
          <p:cNvSpPr txBox="1">
            <a:spLocks/>
          </p:cNvSpPr>
          <p:nvPr/>
        </p:nvSpPr>
        <p:spPr>
          <a:xfrm>
            <a:off x="1200001" y="5817927"/>
            <a:ext cx="9803279" cy="114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sz="1800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2676587-1A39-DD6B-68D1-51D02B4582DB}"/>
              </a:ext>
            </a:extLst>
          </p:cNvPr>
          <p:cNvGrpSpPr/>
          <p:nvPr/>
        </p:nvGrpSpPr>
        <p:grpSpPr>
          <a:xfrm>
            <a:off x="6202415" y="2833425"/>
            <a:ext cx="2381146" cy="856039"/>
            <a:chOff x="8043014" y="2169525"/>
            <a:chExt cx="2381146" cy="8560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5ACFC8-14C9-A28A-4AC6-8058EB5FF8B2}"/>
                </a:ext>
              </a:extLst>
            </p:cNvPr>
            <p:cNvSpPr/>
            <p:nvPr/>
          </p:nvSpPr>
          <p:spPr>
            <a:xfrm>
              <a:off x="8043014" y="2205665"/>
              <a:ext cx="2381146" cy="7981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B1F1F0D-A29F-0F97-F28C-847793E8B0BC}"/>
                </a:ext>
              </a:extLst>
            </p:cNvPr>
            <p:cNvSpPr txBox="1"/>
            <p:nvPr/>
          </p:nvSpPr>
          <p:spPr>
            <a:xfrm>
              <a:off x="8341802" y="2748565"/>
              <a:ext cx="1547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Echantillons moulés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DF81D58-6794-5B6F-8AAA-82C9065D9229}"/>
                </a:ext>
              </a:extLst>
            </p:cNvPr>
            <p:cNvSpPr txBox="1"/>
            <p:nvPr/>
          </p:nvSpPr>
          <p:spPr>
            <a:xfrm>
              <a:off x="8341803" y="2169525"/>
              <a:ext cx="1983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Echantillons imprimés (oz)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99D2D9-752C-9B40-7ECE-8E85AA400269}"/>
                </a:ext>
              </a:extLst>
            </p:cNvPr>
            <p:cNvSpPr/>
            <p:nvPr/>
          </p:nvSpPr>
          <p:spPr>
            <a:xfrm>
              <a:off x="8220291" y="2261749"/>
              <a:ext cx="99060" cy="99060"/>
            </a:xfrm>
            <a:prstGeom prst="rect">
              <a:avLst/>
            </a:prstGeom>
            <a:pattFill prst="openDmnd">
              <a:fgClr>
                <a:srgbClr val="006F90"/>
              </a:fgClr>
              <a:bgClr>
                <a:schemeClr val="bg1"/>
              </a:bgClr>
            </a:patt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6E589B-EC7E-4FB3-1DE0-132E13789B45}"/>
                </a:ext>
              </a:extLst>
            </p:cNvPr>
            <p:cNvSpPr/>
            <p:nvPr/>
          </p:nvSpPr>
          <p:spPr>
            <a:xfrm>
              <a:off x="8220291" y="2555065"/>
              <a:ext cx="99060" cy="99060"/>
            </a:xfrm>
            <a:prstGeom prst="rect">
              <a:avLst/>
            </a:prstGeom>
            <a:pattFill prst="dkHorz">
              <a:fgClr>
                <a:srgbClr val="006F90"/>
              </a:fgClr>
              <a:bgClr>
                <a:schemeClr val="bg1"/>
              </a:bgClr>
            </a:patt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387BD8D-0F1B-20B9-5CE2-31D1288A8AC1}"/>
                </a:ext>
              </a:extLst>
            </p:cNvPr>
            <p:cNvSpPr txBox="1"/>
            <p:nvPr/>
          </p:nvSpPr>
          <p:spPr>
            <a:xfrm>
              <a:off x="8341802" y="2451776"/>
              <a:ext cx="1983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Echantillons imprimés (</a:t>
              </a:r>
              <a:r>
                <a:rPr lang="fr-BE" sz="1200" dirty="0" err="1">
                  <a:solidFill>
                    <a:schemeClr val="tx2"/>
                  </a:solidFill>
                </a:rPr>
                <a:t>ox</a:t>
              </a:r>
              <a:r>
                <a:rPr lang="fr-BE" sz="12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E17438-2AA5-9D57-FD61-9A771E6FA1C4}"/>
                </a:ext>
              </a:extLst>
            </p:cNvPr>
            <p:cNvSpPr/>
            <p:nvPr/>
          </p:nvSpPr>
          <p:spPr>
            <a:xfrm>
              <a:off x="8220291" y="2843249"/>
              <a:ext cx="99060" cy="99060"/>
            </a:xfrm>
            <a:prstGeom prst="rect">
              <a:avLst/>
            </a:prstGeom>
            <a:solidFill>
              <a:srgbClr val="006F90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3420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De la méthode de mise en </a:t>
            </a:r>
            <a:r>
              <a:rPr lang="fr-BE" dirty="0" err="1"/>
              <a:t>oeuvre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pic>
        <p:nvPicPr>
          <p:cNvPr id="7" name="Image 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D1516BD0-6CA1-17D5-8C6F-93A25FABA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64" r="13378" b="17955"/>
          <a:stretch/>
        </p:blipFill>
        <p:spPr>
          <a:xfrm>
            <a:off x="6096000" y="2605107"/>
            <a:ext cx="4645929" cy="2713851"/>
          </a:xfrm>
          <a:prstGeom prst="rect">
            <a:avLst/>
          </a:prstGeom>
        </p:spPr>
      </p:pic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9ADAF09-0E70-65BD-6D92-F11547A4A923}"/>
              </a:ext>
            </a:extLst>
          </p:cNvPr>
          <p:cNvSpPr txBox="1">
            <a:spLocks/>
          </p:cNvSpPr>
          <p:nvPr/>
        </p:nvSpPr>
        <p:spPr>
          <a:xfrm>
            <a:off x="1200000" y="1239322"/>
            <a:ext cx="105545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Influence des conditions de cure:</a:t>
            </a:r>
          </a:p>
          <a:p>
            <a:pPr lvl="1"/>
            <a:r>
              <a:rPr lang="fr-BE" sz="1800" dirty="0"/>
              <a:t>Cure en condition « ambiante » (à 60% H.R.) fin de simuler une impression sur site</a:t>
            </a:r>
          </a:p>
          <a:p>
            <a:pPr lvl="1"/>
            <a:r>
              <a:rPr lang="fr-BE" sz="1800" dirty="0"/>
              <a:t>Echantillons moulés : barrettes 4x4x16 cm</a:t>
            </a:r>
          </a:p>
        </p:txBody>
      </p:sp>
      <p:pic>
        <p:nvPicPr>
          <p:cNvPr id="9218" name="Picture 2" descr="Une semaine d'impression 3D #141 | Les Imprimantes 3D .fr">
            <a:extLst>
              <a:ext uri="{FF2B5EF4-FFF2-40B4-BE49-F238E27FC236}">
                <a16:creationId xmlns:a16="http://schemas.microsoft.com/office/drawing/2014/main" id="{25469C38-9547-EDA3-8DFC-CF4F8B492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 bwMode="auto">
          <a:xfrm>
            <a:off x="1450071" y="2605107"/>
            <a:ext cx="4645929" cy="27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9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De la méthode de mise en </a:t>
            </a:r>
            <a:r>
              <a:rPr lang="fr-BE" dirty="0" err="1"/>
              <a:t>oeuvre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9ADAF09-0E70-65BD-6D92-F11547A4A923}"/>
              </a:ext>
            </a:extLst>
          </p:cNvPr>
          <p:cNvSpPr txBox="1">
            <a:spLocks/>
          </p:cNvSpPr>
          <p:nvPr/>
        </p:nvSpPr>
        <p:spPr>
          <a:xfrm>
            <a:off x="1200000" y="1239322"/>
            <a:ext cx="105545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Influence des conditions de cure:</a:t>
            </a:r>
          </a:p>
          <a:p>
            <a:pPr lvl="1"/>
            <a:r>
              <a:rPr lang="fr-BE" sz="1800" dirty="0"/>
              <a:t>Cure en condition « ambiante » afin de simuler une impression sur site</a:t>
            </a:r>
          </a:p>
          <a:p>
            <a:pPr lvl="1"/>
            <a:r>
              <a:rPr lang="fr-BE" sz="1800" dirty="0"/>
              <a:t>Echantillons moulés : barrette 4x4x16 cm</a:t>
            </a:r>
          </a:p>
          <a:p>
            <a:pPr lvl="1"/>
            <a:endParaRPr lang="fr-BE" sz="1800" dirty="0"/>
          </a:p>
          <a:p>
            <a:pPr lvl="2"/>
            <a:endParaRPr lang="fr-BE" sz="1800" dirty="0"/>
          </a:p>
        </p:txBody>
      </p:sp>
      <p:graphicFrame>
        <p:nvGraphicFramePr>
          <p:cNvPr id="4" name="Chart 10">
            <a:extLst>
              <a:ext uri="{FF2B5EF4-FFF2-40B4-BE49-F238E27FC236}">
                <a16:creationId xmlns:a16="http://schemas.microsoft.com/office/drawing/2014/main" id="{D50A3C3E-D6AA-64AC-F3D5-B949BC5C0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838555"/>
              </p:ext>
            </p:extLst>
          </p:nvPr>
        </p:nvGraphicFramePr>
        <p:xfrm>
          <a:off x="2902987" y="2327722"/>
          <a:ext cx="6373093" cy="395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D2D7BA93-1DFC-4C50-0615-3B60BA471EC6}"/>
              </a:ext>
            </a:extLst>
          </p:cNvPr>
          <p:cNvGrpSpPr/>
          <p:nvPr/>
        </p:nvGrpSpPr>
        <p:grpSpPr>
          <a:xfrm>
            <a:off x="3765654" y="2573296"/>
            <a:ext cx="1564536" cy="564219"/>
            <a:chOff x="7070998" y="1752667"/>
            <a:chExt cx="1564536" cy="564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2FA955-5BD1-8246-003E-5D8D2397016D}"/>
                </a:ext>
              </a:extLst>
            </p:cNvPr>
            <p:cNvSpPr/>
            <p:nvPr/>
          </p:nvSpPr>
          <p:spPr>
            <a:xfrm>
              <a:off x="7070998" y="1768446"/>
              <a:ext cx="1564536" cy="548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163951C-3E5D-D63A-70AF-7A67672AE59E}"/>
                </a:ext>
              </a:extLst>
            </p:cNvPr>
            <p:cNvSpPr txBox="1"/>
            <p:nvPr/>
          </p:nvSpPr>
          <p:spPr>
            <a:xfrm>
              <a:off x="7352420" y="1752667"/>
              <a:ext cx="1258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Cure à 95% HR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B9AF1E9-C5C2-C092-676E-A065CEF65DFC}"/>
                </a:ext>
              </a:extLst>
            </p:cNvPr>
            <p:cNvSpPr txBox="1"/>
            <p:nvPr/>
          </p:nvSpPr>
          <p:spPr>
            <a:xfrm>
              <a:off x="7356425" y="2039887"/>
              <a:ext cx="1258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Cure à 60% HR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34F11D-A5A6-E2F7-8886-7F6F34AE5ABF}"/>
                </a:ext>
              </a:extLst>
            </p:cNvPr>
            <p:cNvSpPr/>
            <p:nvPr/>
          </p:nvSpPr>
          <p:spPr>
            <a:xfrm>
              <a:off x="7248275" y="1835540"/>
              <a:ext cx="99060" cy="99060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8DE99D-FFD5-3EE1-9DB9-A20E7FDA2E36}"/>
                </a:ext>
              </a:extLst>
            </p:cNvPr>
            <p:cNvSpPr/>
            <p:nvPr/>
          </p:nvSpPr>
          <p:spPr>
            <a:xfrm>
              <a:off x="7248275" y="2128856"/>
              <a:ext cx="99060" cy="99060"/>
            </a:xfrm>
            <a:prstGeom prst="rect">
              <a:avLst/>
            </a:prstGeom>
            <a:solidFill>
              <a:srgbClr val="006F90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68917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A picture containing cylinder, pipe, iron, tool&#10;&#10;Description automatically generated">
            <a:extLst>
              <a:ext uri="{FF2B5EF4-FFF2-40B4-BE49-F238E27FC236}">
                <a16:creationId xmlns:a16="http://schemas.microsoft.com/office/drawing/2014/main" id="{2806BF94-D6EF-D66A-BC1F-42D52407F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5"/>
          <a:stretch/>
        </p:blipFill>
        <p:spPr>
          <a:xfrm rot="16200000">
            <a:off x="4185405" y="2634976"/>
            <a:ext cx="2876613" cy="44669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de la mise en </a:t>
            </a:r>
            <a:r>
              <a:rPr lang="fr-BE" dirty="0" err="1"/>
              <a:t>oeuvre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  <p:pic>
        <p:nvPicPr>
          <p:cNvPr id="7" name="Picture 22" descr="A picture containing diagram, screenshot, text, circle&#10;&#10;Description automatically generated">
            <a:extLst>
              <a:ext uri="{FF2B5EF4-FFF2-40B4-BE49-F238E27FC236}">
                <a16:creationId xmlns:a16="http://schemas.microsoft.com/office/drawing/2014/main" id="{473C7879-81ED-FCFC-B819-AA9FDA491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40" y="3391307"/>
            <a:ext cx="3505456" cy="2952407"/>
          </a:xfrm>
          <a:prstGeom prst="rect">
            <a:avLst/>
          </a:prstGeom>
        </p:spPr>
      </p:pic>
      <p:pic>
        <p:nvPicPr>
          <p:cNvPr id="9" name="Picture 23" descr="A machine in a room&#10;&#10;Description automatically generated with medium confidence">
            <a:extLst>
              <a:ext uri="{FF2B5EF4-FFF2-40B4-BE49-F238E27FC236}">
                <a16:creationId xmlns:a16="http://schemas.microsoft.com/office/drawing/2014/main" id="{4FA4A114-96C6-4D85-5A79-9249416AA3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r="13052"/>
          <a:stretch/>
        </p:blipFill>
        <p:spPr>
          <a:xfrm>
            <a:off x="1200000" y="2018821"/>
            <a:ext cx="2143309" cy="4287918"/>
          </a:xfrm>
          <a:prstGeom prst="rect">
            <a:avLst/>
          </a:prstGeom>
        </p:spPr>
      </p:pic>
      <p:graphicFrame>
        <p:nvGraphicFramePr>
          <p:cNvPr id="10" name="Table 24">
            <a:extLst>
              <a:ext uri="{FF2B5EF4-FFF2-40B4-BE49-F238E27FC236}">
                <a16:creationId xmlns:a16="http://schemas.microsoft.com/office/drawing/2014/main" id="{6602BDC5-CE5D-7D1F-1B7E-98EA2B883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55571"/>
              </p:ext>
            </p:extLst>
          </p:nvPr>
        </p:nvGraphicFramePr>
        <p:xfrm>
          <a:off x="3380096" y="2018822"/>
          <a:ext cx="7776000" cy="13724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78774475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429332207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27209135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23402811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4084345426"/>
                    </a:ext>
                  </a:extLst>
                </a:gridCol>
              </a:tblGrid>
              <a:tr h="457495">
                <a:tc>
                  <a:txBody>
                    <a:bodyPr/>
                    <a:lstStyle/>
                    <a:p>
                      <a:pPr algn="just"/>
                      <a:endParaRPr lang="en-B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7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</a:rPr>
                        <a:t>jours</a:t>
                      </a:r>
                      <a:endParaRPr lang="en-BE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28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jours</a:t>
                      </a:r>
                      <a:endParaRPr lang="en-BE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effectLst/>
                        </a:rPr>
                        <a:t>56 jours</a:t>
                      </a:r>
                      <a:endParaRPr lang="en-BE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effectLst/>
                        </a:rPr>
                        <a:t>91 jours</a:t>
                      </a:r>
                      <a:endParaRPr lang="en-BE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98413"/>
                  </a:ext>
                </a:extLst>
              </a:tr>
              <a:tr h="457495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</a:rPr>
                        <a:t>Échantillons moulés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2,92 ± 0,06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125422"/>
                  </a:ext>
                </a:extLst>
              </a:tr>
              <a:tr h="457495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</a:rPr>
                        <a:t>Échantillons</a:t>
                      </a:r>
                      <a:r>
                        <a:rPr lang="fr-BE" sz="1600" noProof="0" dirty="0">
                          <a:effectLst/>
                        </a:rPr>
                        <a:t> imprimés</a:t>
                      </a:r>
                      <a:endParaRPr lang="fr-BE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2,03 ± 0,11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2,51 ± 0,20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2,69 ± 0,31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2,25 ± 0,13</a:t>
                      </a:r>
                      <a:endParaRPr lang="en-B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968890"/>
                  </a:ext>
                </a:extLst>
              </a:tr>
            </a:tbl>
          </a:graphicData>
        </a:graphic>
      </p:graphicFrame>
      <p:sp>
        <p:nvSpPr>
          <p:cNvPr id="13" name="Textfeld 2">
            <a:extLst>
              <a:ext uri="{FF2B5EF4-FFF2-40B4-BE49-F238E27FC236}">
                <a16:creationId xmlns:a16="http://schemas.microsoft.com/office/drawing/2014/main" id="{9549B10D-4A63-E454-4DEE-E30CFCA7BFFE}"/>
              </a:ext>
            </a:extLst>
          </p:cNvPr>
          <p:cNvSpPr txBox="1"/>
          <p:nvPr/>
        </p:nvSpPr>
        <p:spPr>
          <a:xfrm>
            <a:off x="1266650" y="2086757"/>
            <a:ext cx="12707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v= 0,1 MPa/s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0F43F6AB-411C-7CCA-ADD2-C47A1A536027}"/>
              </a:ext>
            </a:extLst>
          </p:cNvPr>
          <p:cNvSpPr txBox="1">
            <a:spLocks/>
          </p:cNvSpPr>
          <p:nvPr/>
        </p:nvSpPr>
        <p:spPr>
          <a:xfrm>
            <a:off x="1200000" y="1239322"/>
            <a:ext cx="105545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buNone/>
            </a:pPr>
            <a:r>
              <a:rPr lang="fr-BE" sz="1800" b="1" dirty="0">
                <a:solidFill>
                  <a:srgbClr val="006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Adhérence entre couches par traction directe (NBN B15-211)  </a:t>
            </a:r>
          </a:p>
          <a:p>
            <a:pPr lvl="1"/>
            <a:endParaRPr lang="fr-BE" sz="1800" dirty="0"/>
          </a:p>
          <a:p>
            <a:pPr lvl="2"/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47268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BB943E-A685-4FD7-B54C-2824D97B0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7BBE8-3FCF-418F-8DBA-D528D6B14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>
                <a:solidFill>
                  <a:srgbClr val="949499"/>
                </a:solidFill>
              </a:rPr>
              <a:t>Projet CIRMAP</a:t>
            </a:r>
          </a:p>
          <a:p>
            <a:r>
              <a:rPr lang="fr-BE" dirty="0">
                <a:solidFill>
                  <a:srgbClr val="949499"/>
                </a:solidFill>
              </a:rPr>
              <a:t>Caractérisation de l’encre cimentaire</a:t>
            </a:r>
          </a:p>
          <a:p>
            <a:pPr lvl="2"/>
            <a:r>
              <a:rPr lang="fr-BE" dirty="0">
                <a:solidFill>
                  <a:srgbClr val="949499"/>
                </a:solidFill>
              </a:rPr>
              <a:t>Influence de l’utilisation de sable recyclé</a:t>
            </a:r>
          </a:p>
          <a:p>
            <a:pPr lvl="2"/>
            <a:r>
              <a:rPr lang="fr-BE" dirty="0">
                <a:solidFill>
                  <a:srgbClr val="949499"/>
                </a:solidFill>
              </a:rPr>
              <a:t>Influence de la méthode de mise en </a:t>
            </a:r>
            <a:r>
              <a:rPr lang="fr-BE" dirty="0" err="1">
                <a:solidFill>
                  <a:srgbClr val="949499"/>
                </a:solidFill>
              </a:rPr>
              <a:t>oeuvre</a:t>
            </a:r>
            <a:endParaRPr lang="fr-BE" dirty="0">
              <a:solidFill>
                <a:srgbClr val="949499"/>
              </a:solidFill>
            </a:endParaRPr>
          </a:p>
          <a:p>
            <a:r>
              <a:rPr lang="fr-BE" dirty="0"/>
              <a:t>conclusion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363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E8DEC-6ABB-4D59-83DB-701ABF76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0F5CB4-69E7-448C-BE05-A48CD2BD2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F9CB8F-7C46-457D-9D2E-0533F8A63C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Influence du type sable: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/>
              <a:t>Diminution minime de la résistance en compression (max 8%)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/>
              <a:t>Pas de modification significative de la résistance en flexion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BE" dirty="0"/>
              <a:t>Influence de la méthode de mise en œuvre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/>
              <a:t>Cure en milieu ambiant: impacte </a:t>
            </a:r>
            <a:r>
              <a:rPr lang="fr-BE" i="1" dirty="0"/>
              <a:t>significativement</a:t>
            </a:r>
            <a:r>
              <a:rPr lang="fr-BE" dirty="0"/>
              <a:t> la résistance mécanique due à une moins bonne réaction d’hydratation du ciment présent en grande quantité -&gt; regard critique sur les résultats de laboratoire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/>
              <a:t>Mise en œuvre par extrusion : Matériau beaucoup plus homogène qu’on ne pourrait le penser</a:t>
            </a:r>
          </a:p>
          <a:p>
            <a:pPr marL="3322638" lvl="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dirty="0"/>
              <a:t>Diminution des propriétés mécaniques mais la résistance reste élevée</a:t>
            </a:r>
          </a:p>
          <a:p>
            <a:pPr marL="3322638" lvl="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dirty="0"/>
              <a:t>Pas de problème de délamination entre couches</a:t>
            </a:r>
          </a:p>
          <a:p>
            <a:pPr marL="82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BB005F6-CC60-283B-B105-12982E728850}"/>
              </a:ext>
            </a:extLst>
          </p:cNvPr>
          <p:cNvSpPr/>
          <p:nvPr/>
        </p:nvSpPr>
        <p:spPr>
          <a:xfrm rot="10800000">
            <a:off x="7365440" y="1517298"/>
            <a:ext cx="250571" cy="834012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F9D5CC-5FC6-B590-3043-6EAB491ED547}"/>
              </a:ext>
            </a:extLst>
          </p:cNvPr>
          <p:cNvSpPr txBox="1"/>
          <p:nvPr/>
        </p:nvSpPr>
        <p:spPr>
          <a:xfrm>
            <a:off x="7616011" y="1749549"/>
            <a:ext cx="46262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Sans incidence vu la gamme de résistance</a:t>
            </a:r>
            <a:endParaRPr lang="fr-BE" sz="80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1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dirty="0"/>
              <a:t>Mobilier urbain – banc </a:t>
            </a:r>
          </a:p>
          <a:p>
            <a:pPr>
              <a:buNone/>
            </a:pPr>
            <a:r>
              <a:rPr lang="fr-BE" dirty="0"/>
              <a:t>Parc Bernard Serin à Seraing, Belgique</a:t>
            </a:r>
          </a:p>
          <a:p>
            <a:pPr lvl="1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Design du site pilote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5273590-9A79-A7F2-D602-11AC357983C1}"/>
              </a:ext>
            </a:extLst>
          </p:cNvPr>
          <p:cNvGrpSpPr/>
          <p:nvPr/>
        </p:nvGrpSpPr>
        <p:grpSpPr>
          <a:xfrm>
            <a:off x="2251235" y="1929472"/>
            <a:ext cx="7695405" cy="4503321"/>
            <a:chOff x="1865155" y="1929472"/>
            <a:chExt cx="7695405" cy="4503321"/>
          </a:xfrm>
        </p:grpSpPr>
        <p:pic>
          <p:nvPicPr>
            <p:cNvPr id="4098" name="Picture 2" descr="Seraing / Le nouveau parc Bernard Serin - CGconcept.fr">
              <a:extLst>
                <a:ext uri="{FF2B5EF4-FFF2-40B4-BE49-F238E27FC236}">
                  <a16:creationId xmlns:a16="http://schemas.microsoft.com/office/drawing/2014/main" id="{20A0B264-4EFE-7316-4D38-43F5570448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84" t="10066" r="1637" b="-9"/>
            <a:stretch/>
          </p:blipFill>
          <p:spPr bwMode="auto">
            <a:xfrm>
              <a:off x="1865155" y="1929472"/>
              <a:ext cx="4322287" cy="235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ucune description disponible.">
              <a:extLst>
                <a:ext uri="{FF2B5EF4-FFF2-40B4-BE49-F238E27FC236}">
                  <a16:creationId xmlns:a16="http://schemas.microsoft.com/office/drawing/2014/main" id="{FC3B8646-EB82-CED2-597E-3065572E2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440" y="1929472"/>
              <a:ext cx="3373120" cy="450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112BC9EA-D0D4-E09D-F84C-079942F5B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 r="6339" b="9848"/>
          <a:stretch/>
        </p:blipFill>
        <p:spPr bwMode="auto">
          <a:xfrm>
            <a:off x="2437011" y="4287185"/>
            <a:ext cx="4136509" cy="2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5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Julien Hubert</a:t>
            </a:r>
          </a:p>
          <a:p>
            <a:pPr lvl="1"/>
            <a:r>
              <a:rPr lang="fr-BE"/>
              <a:t>Dr. Ingénieur </a:t>
            </a:r>
            <a:r>
              <a:rPr lang="fr-BE" dirty="0"/>
              <a:t>de recherche</a:t>
            </a:r>
          </a:p>
          <a:p>
            <a:pPr lvl="1"/>
            <a:r>
              <a:rPr lang="fr-BE" dirty="0"/>
              <a:t>Université de Liège</a:t>
            </a:r>
          </a:p>
          <a:p>
            <a:pPr lvl="1"/>
            <a:r>
              <a:rPr lang="fr-BE" dirty="0"/>
              <a:t>+ 32 4 366 92 24</a:t>
            </a:r>
          </a:p>
          <a:p>
            <a:pPr lvl="1"/>
            <a:r>
              <a:rPr lang="fr-BE" u="sng" dirty="0">
                <a:solidFill>
                  <a:srgbClr val="C07C35"/>
                </a:solidFill>
              </a:rPr>
              <a:t>julien.hubert@uliege.be</a:t>
            </a:r>
          </a:p>
        </p:txBody>
      </p:sp>
      <p:pic>
        <p:nvPicPr>
          <p:cNvPr id="2050" name="Picture 2" descr="Résultat de recherche d'images pour &quot;téléphon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61" y="20227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mail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46" y="2390079"/>
            <a:ext cx="180000" cy="1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E48D-ABED-4C5D-9E87-4D510349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Projet CIRMAP : Objectif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22D01D-2D2D-4CCA-A9B8-704B75FF2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01954027-3A62-4641-8111-16BF37570670}"/>
              </a:ext>
            </a:extLst>
          </p:cNvPr>
          <p:cNvSpPr txBox="1">
            <a:spLocks/>
          </p:cNvSpPr>
          <p:nvPr/>
        </p:nvSpPr>
        <p:spPr>
          <a:xfrm>
            <a:off x="1200000" y="1161328"/>
            <a:ext cx="975248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None/>
              <a:tabLst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/>
              <a:t>Concevoir et produire des éléments de mobilier urbain en béton imprimé fabriqué à base de granulats recyclés</a:t>
            </a:r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1E9F3A-4F9E-426E-AE1C-DAE9C040D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" r="531" b="1017"/>
          <a:stretch/>
        </p:blipFill>
        <p:spPr>
          <a:xfrm>
            <a:off x="0" y="2309086"/>
            <a:ext cx="12185982" cy="45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E48D-ABED-4C5D-9E87-4D510349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Projet CIRMAP : Partenaires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22D01D-2D2D-4CCA-A9B8-704B75FF2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D5F78AF-2977-00DC-70B8-5FDDDE3F98CE}"/>
              </a:ext>
            </a:extLst>
          </p:cNvPr>
          <p:cNvGrpSpPr/>
          <p:nvPr/>
        </p:nvGrpSpPr>
        <p:grpSpPr>
          <a:xfrm>
            <a:off x="8713930" y="1153084"/>
            <a:ext cx="3142568" cy="5173000"/>
            <a:chOff x="6718668" y="1928270"/>
            <a:chExt cx="4208263" cy="6927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0CF409-BD65-40DB-EBD7-4F7BAEACB59A}"/>
                </a:ext>
              </a:extLst>
            </p:cNvPr>
            <p:cNvSpPr/>
            <p:nvPr/>
          </p:nvSpPr>
          <p:spPr>
            <a:xfrm>
              <a:off x="6718668" y="4023424"/>
              <a:ext cx="4208263" cy="4832093"/>
            </a:xfrm>
            <a:prstGeom prst="rect">
              <a:avLst/>
            </a:prstGeom>
            <a:solidFill>
              <a:srgbClr val="006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/>
            </a:p>
            <a:p>
              <a:pPr algn="just"/>
              <a:endParaRPr lang="fr-FR" dirty="0"/>
            </a:p>
            <a:p>
              <a:pPr algn="just"/>
              <a:endParaRPr lang="fr-FR" dirty="0"/>
            </a:p>
            <a:p>
              <a:pPr algn="just"/>
              <a:endParaRPr lang="fr-FR" dirty="0"/>
            </a:p>
            <a:p>
              <a:pPr algn="just"/>
              <a:endParaRPr lang="fr-FR" b="1" dirty="0"/>
            </a:p>
            <a:p>
              <a:pPr algn="just"/>
              <a:endParaRPr lang="fr-FR" b="1" dirty="0"/>
            </a:p>
            <a:p>
              <a:pPr algn="just"/>
              <a:endParaRPr lang="fr-FR" b="1" dirty="0"/>
            </a:p>
            <a:p>
              <a:pPr algn="just"/>
              <a:r>
                <a:rPr lang="fr-FR" b="1" dirty="0"/>
                <a:t>Interreg NWE</a:t>
              </a:r>
            </a:p>
            <a:p>
              <a:pPr algn="just"/>
              <a:endParaRPr lang="fr-FR" dirty="0"/>
            </a:p>
            <a:p>
              <a:pPr algn="just"/>
              <a:r>
                <a:rPr lang="fr-FR" b="1" dirty="0"/>
                <a:t>Durée</a:t>
              </a:r>
              <a:r>
                <a:rPr lang="fr-FR" dirty="0"/>
                <a:t> : 2020-2023</a:t>
              </a:r>
            </a:p>
            <a:p>
              <a:pPr algn="just"/>
              <a:endParaRPr lang="fr-FR" dirty="0"/>
            </a:p>
            <a:p>
              <a:pPr algn="just"/>
              <a:r>
                <a:rPr lang="fr-FR" b="1" dirty="0"/>
                <a:t>Budget : </a:t>
              </a:r>
              <a:r>
                <a:rPr lang="fr-FR" dirty="0"/>
                <a:t>4.22 M€  ERDF</a:t>
              </a:r>
            </a:p>
            <a:p>
              <a:pPr algn="just"/>
              <a:r>
                <a:rPr lang="fr-FR" dirty="0"/>
                <a:t>	 7.03 M€ total </a:t>
              </a:r>
            </a:p>
            <a:p>
              <a:pPr algn="just"/>
              <a:endParaRPr lang="fr-BE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FE76D30-B07A-5CF9-ECCF-9746B391A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8668" y="1928270"/>
              <a:ext cx="4208263" cy="4208362"/>
            </a:xfrm>
            <a:prstGeom prst="ellipse">
              <a:avLst/>
            </a:prstGeom>
            <a:solidFill>
              <a:srgbClr val="006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5" name="Image 2">
              <a:extLst>
                <a:ext uri="{FF2B5EF4-FFF2-40B4-BE49-F238E27FC236}">
                  <a16:creationId xmlns:a16="http://schemas.microsoft.com/office/drawing/2014/main" id="{F453A374-AF3D-2154-2F8B-ABDEABFDA21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22745" t="5864" r="23902" b="4821"/>
            <a:stretch/>
          </p:blipFill>
          <p:spPr>
            <a:xfrm>
              <a:off x="6778782" y="1998301"/>
              <a:ext cx="4079146" cy="4079146"/>
            </a:xfrm>
            <a:prstGeom prst="ellipse">
              <a:avLst/>
            </a:prstGeom>
          </p:spPr>
        </p:pic>
        <p:sp>
          <p:nvSpPr>
            <p:cNvPr id="19" name="Corde 18">
              <a:extLst>
                <a:ext uri="{FF2B5EF4-FFF2-40B4-BE49-F238E27FC236}">
                  <a16:creationId xmlns:a16="http://schemas.microsoft.com/office/drawing/2014/main" id="{1B92D018-B18C-740A-B503-BEB9AD5BA6A9}"/>
                </a:ext>
              </a:extLst>
            </p:cNvPr>
            <p:cNvSpPr/>
            <p:nvPr/>
          </p:nvSpPr>
          <p:spPr>
            <a:xfrm>
              <a:off x="6778955" y="2006939"/>
              <a:ext cx="4078800" cy="4078800"/>
            </a:xfrm>
            <a:prstGeom prst="chord">
              <a:avLst>
                <a:gd name="adj1" fmla="val 14342258"/>
                <a:gd name="adj2" fmla="val 18047864"/>
              </a:avLst>
            </a:prstGeom>
            <a:solidFill>
              <a:srgbClr val="A4B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Corde 20">
              <a:extLst>
                <a:ext uri="{FF2B5EF4-FFF2-40B4-BE49-F238E27FC236}">
                  <a16:creationId xmlns:a16="http://schemas.microsoft.com/office/drawing/2014/main" id="{EA116C80-0D94-1C8E-2FF8-EF636B5A275D}"/>
                </a:ext>
              </a:extLst>
            </p:cNvPr>
            <p:cNvSpPr/>
            <p:nvPr/>
          </p:nvSpPr>
          <p:spPr>
            <a:xfrm rot="10800000">
              <a:off x="6773240" y="1998474"/>
              <a:ext cx="4078800" cy="4078800"/>
            </a:xfrm>
            <a:prstGeom prst="chord">
              <a:avLst>
                <a:gd name="adj1" fmla="val 14459688"/>
                <a:gd name="adj2" fmla="val 17924883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B08BC3C-C4D8-23F9-3F93-0AA0E85FB26B}"/>
              </a:ext>
            </a:extLst>
          </p:cNvPr>
          <p:cNvGrpSpPr/>
          <p:nvPr/>
        </p:nvGrpSpPr>
        <p:grpSpPr>
          <a:xfrm>
            <a:off x="5183090" y="1154943"/>
            <a:ext cx="3002279" cy="4555047"/>
            <a:chOff x="6096000" y="800664"/>
            <a:chExt cx="3638095" cy="551970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9ED585C-1D6F-CCD7-1245-BA63D00C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891797"/>
              <a:ext cx="3638095" cy="4428571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E080D73-0048-AFAF-B123-561736295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572" y="800664"/>
              <a:ext cx="17589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feld 2">
            <a:extLst>
              <a:ext uri="{FF2B5EF4-FFF2-40B4-BE49-F238E27FC236}">
                <a16:creationId xmlns:a16="http://schemas.microsoft.com/office/drawing/2014/main" id="{70D3112D-490C-675F-857D-51C8AFB62C88}"/>
              </a:ext>
            </a:extLst>
          </p:cNvPr>
          <p:cNvSpPr txBox="1"/>
          <p:nvPr/>
        </p:nvSpPr>
        <p:spPr>
          <a:xfrm>
            <a:off x="1200000" y="1234109"/>
            <a:ext cx="36663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>
                <a:solidFill>
                  <a:srgbClr val="006F90"/>
                </a:solidFill>
              </a:rPr>
              <a:t>Partenaires</a:t>
            </a:r>
            <a:r>
              <a:rPr lang="de-DE" b="1" u="sng" dirty="0">
                <a:solidFill>
                  <a:srgbClr val="006F90"/>
                </a:solidFill>
              </a:rPr>
              <a:t>:</a:t>
            </a:r>
            <a:endParaRPr lang="de-DE" sz="2800" b="1" u="sng" dirty="0">
              <a:solidFill>
                <a:srgbClr val="006F90"/>
              </a:solidFill>
            </a:endParaRPr>
          </a:p>
          <a:p>
            <a:endParaRPr lang="de-DE" sz="2800" b="1" u="sng" dirty="0">
              <a:solidFill>
                <a:srgbClr val="006F90"/>
              </a:solidFill>
            </a:endParaRPr>
          </a:p>
          <a:p>
            <a:r>
              <a:rPr lang="en-US" dirty="0">
                <a:solidFill>
                  <a:srgbClr val="006F90"/>
                </a:solidFill>
              </a:rPr>
              <a:t>Au total, 17 </a:t>
            </a:r>
            <a:r>
              <a:rPr lang="en-US" dirty="0" err="1">
                <a:solidFill>
                  <a:srgbClr val="006F90"/>
                </a:solidFill>
              </a:rPr>
              <a:t>partenaires</a:t>
            </a:r>
            <a:r>
              <a:rPr lang="fr-BE" dirty="0">
                <a:solidFill>
                  <a:srgbClr val="006F90"/>
                </a:solidFill>
              </a:rPr>
              <a:t> et s</a:t>
            </a:r>
            <a:r>
              <a:rPr lang="en-US" dirty="0" err="1">
                <a:solidFill>
                  <a:srgbClr val="006F90"/>
                </a:solidFill>
              </a:rPr>
              <a:t>ous-partenaires</a:t>
            </a:r>
            <a:r>
              <a:rPr lang="en-US" dirty="0">
                <a:solidFill>
                  <a:srgbClr val="006F90"/>
                </a:solidFill>
              </a:rPr>
              <a:t> </a:t>
            </a:r>
            <a:r>
              <a:rPr lang="en-US" dirty="0" err="1">
                <a:solidFill>
                  <a:srgbClr val="006F90"/>
                </a:solidFill>
              </a:rPr>
              <a:t>provenant</a:t>
            </a:r>
            <a:r>
              <a:rPr lang="en-US" dirty="0">
                <a:solidFill>
                  <a:srgbClr val="006F90"/>
                </a:solidFill>
              </a:rPr>
              <a:t> de 5 pays </a:t>
            </a:r>
            <a:r>
              <a:rPr lang="en-US" dirty="0" err="1">
                <a:solidFill>
                  <a:srgbClr val="006F90"/>
                </a:solidFill>
              </a:rPr>
              <a:t>européens</a:t>
            </a:r>
            <a:r>
              <a:rPr lang="en-US" dirty="0">
                <a:solidFill>
                  <a:srgbClr val="006F90"/>
                </a:solidFill>
              </a:rPr>
              <a:t> :</a:t>
            </a:r>
          </a:p>
          <a:p>
            <a:endParaRPr lang="en-US" dirty="0">
              <a:solidFill>
                <a:srgbClr val="006F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6F90"/>
                </a:solidFill>
              </a:rPr>
              <a:t>Allemagne</a:t>
            </a:r>
            <a:endParaRPr lang="en-US" dirty="0">
              <a:solidFill>
                <a:srgbClr val="006F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F90"/>
                </a:solidFill>
              </a:rPr>
              <a:t>Belgique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F90"/>
                </a:solidFill>
              </a:rPr>
              <a:t>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F90"/>
                </a:solidFill>
              </a:rPr>
              <a:t>Pays-Bas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6F90"/>
                </a:solidFill>
              </a:rPr>
              <a:t>Royaume</a:t>
            </a:r>
            <a:r>
              <a:rPr lang="en-US" dirty="0">
                <a:solidFill>
                  <a:srgbClr val="006F90"/>
                </a:solidFill>
              </a:rPr>
              <a:t>-Uni</a:t>
            </a:r>
            <a:endParaRPr lang="de-DE" dirty="0">
              <a:solidFill>
                <a:srgbClr val="006F90"/>
              </a:solidFill>
            </a:endParaRPr>
          </a:p>
          <a:p>
            <a:endParaRPr lang="de-DE" sz="2400" dirty="0">
              <a:solidFill>
                <a:srgbClr val="006F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1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BB943E-A685-4FD7-B54C-2824D97B0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7BBE8-3FCF-418F-8DBA-D528D6B14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>
                <a:solidFill>
                  <a:srgbClr val="949499"/>
                </a:solidFill>
              </a:rPr>
              <a:t>Projet CIRMAP</a:t>
            </a:r>
          </a:p>
          <a:p>
            <a:r>
              <a:rPr lang="fr-BE" dirty="0"/>
              <a:t>Caractérisation de l’encre cimentaire</a:t>
            </a:r>
          </a:p>
          <a:p>
            <a:pPr lvl="2"/>
            <a:r>
              <a:rPr lang="fr-BE" dirty="0"/>
              <a:t>Influence de l’utilisation de sable recyclé</a:t>
            </a:r>
          </a:p>
          <a:p>
            <a:pPr lvl="2"/>
            <a:r>
              <a:rPr lang="fr-BE" dirty="0">
                <a:solidFill>
                  <a:srgbClr val="949499"/>
                </a:solidFill>
              </a:rPr>
              <a:t>Influence de la méthode de mise en </a:t>
            </a:r>
            <a:r>
              <a:rPr lang="fr-BE" dirty="0" err="1">
                <a:solidFill>
                  <a:srgbClr val="949499"/>
                </a:solidFill>
              </a:rPr>
              <a:t>oeuvre</a:t>
            </a:r>
            <a:endParaRPr lang="fr-BE" dirty="0">
              <a:solidFill>
                <a:srgbClr val="949499"/>
              </a:solidFill>
            </a:endParaRPr>
          </a:p>
          <a:p>
            <a:r>
              <a:rPr lang="fr-BE" dirty="0">
                <a:solidFill>
                  <a:srgbClr val="949499"/>
                </a:solidFill>
              </a:rPr>
              <a:t>conclusion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092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du type de sable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5E9F4CD0-D276-9F2E-1383-455A7A4364A5}"/>
              </a:ext>
            </a:extLst>
          </p:cNvPr>
          <p:cNvSpPr txBox="1">
            <a:spLocks/>
          </p:cNvSpPr>
          <p:nvPr/>
        </p:nvSpPr>
        <p:spPr>
          <a:xfrm>
            <a:off x="1200001" y="1233113"/>
            <a:ext cx="979199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Influence de l’utilisation d’un sable recyclé sur les propriétés mécaniques et physiques du mortier :</a:t>
            </a:r>
          </a:p>
          <a:p>
            <a:pPr marL="825750" lvl="1" indent="-285750"/>
            <a:r>
              <a:rPr lang="fr-BE" sz="1800" dirty="0"/>
              <a:t>Mise au point d’un mortier de référence à rhéologie constante</a:t>
            </a:r>
          </a:p>
          <a:p>
            <a:pPr marL="540000" lvl="2" indent="0">
              <a:buNone/>
            </a:pPr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EE1D00C-058E-380E-6E9F-0CC2538ECAE7}"/>
              </a:ext>
            </a:extLst>
          </p:cNvPr>
          <p:cNvCxnSpPr>
            <a:cxnSpLocks/>
          </p:cNvCxnSpPr>
          <p:nvPr/>
        </p:nvCxnSpPr>
        <p:spPr>
          <a:xfrm>
            <a:off x="6092651" y="3073400"/>
            <a:ext cx="0" cy="2971611"/>
          </a:xfrm>
          <a:prstGeom prst="line">
            <a:avLst/>
          </a:prstGeom>
          <a:ln w="41275">
            <a:solidFill>
              <a:srgbClr val="006F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98D2209-9A9D-B310-52FF-B020F64EE87C}"/>
              </a:ext>
            </a:extLst>
          </p:cNvPr>
          <p:cNvSpPr txBox="1"/>
          <p:nvPr/>
        </p:nvSpPr>
        <p:spPr>
          <a:xfrm>
            <a:off x="7622122" y="2609064"/>
            <a:ext cx="305724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kumimoji="0" lang="fr-BE" sz="1800" i="0" u="none" strike="noStrike" kern="1200" cap="none" spc="0" normalizeH="0" baseline="0" noProof="0" dirty="0">
                <a:ln>
                  <a:noFill/>
                </a:ln>
                <a:solidFill>
                  <a:srgbClr val="6263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Sable concassé calcaire 0/2</a:t>
            </a:r>
            <a:endParaRPr lang="fr-BE" sz="900" dirty="0">
              <a:solidFill>
                <a:srgbClr val="62636A"/>
              </a:solidFill>
              <a:latin typeface="Tw Cen MT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0C179D-BCF9-C643-E6AB-86A92D5B3AFD}"/>
              </a:ext>
            </a:extLst>
          </p:cNvPr>
          <p:cNvSpPr txBox="1"/>
          <p:nvPr/>
        </p:nvSpPr>
        <p:spPr>
          <a:xfrm>
            <a:off x="1348776" y="2609064"/>
            <a:ext cx="34034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solidFill>
                  <a:srgbClr val="62636A"/>
                </a:solidFill>
                <a:latin typeface="Arial"/>
              </a:rPr>
              <a:t>Sable recyclé de béton lavé 0/2</a:t>
            </a:r>
            <a:endParaRPr lang="fr-BE" sz="900" dirty="0">
              <a:solidFill>
                <a:srgbClr val="62636A"/>
              </a:solidFill>
              <a:latin typeface="Tw Cen MT" pitchFamily="34" charset="0"/>
            </a:endParaRPr>
          </a:p>
        </p:txBody>
      </p:sp>
      <p:pic>
        <p:nvPicPr>
          <p:cNvPr id="6" name="Picture 16" descr="A bowl of sand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A07594C5-C389-480A-9265-BC1611814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32640" r="43063" b="46751"/>
          <a:stretch/>
        </p:blipFill>
        <p:spPr>
          <a:xfrm>
            <a:off x="646359" y="3236184"/>
            <a:ext cx="4717857" cy="2643930"/>
          </a:xfrm>
          <a:prstGeom prst="rect">
            <a:avLst/>
          </a:prstGeom>
        </p:spPr>
      </p:pic>
      <p:pic>
        <p:nvPicPr>
          <p:cNvPr id="7" name="Picture 14" descr="A picture containing food, spice, flour, indoor&#10;&#10;Description automatically generated">
            <a:extLst>
              <a:ext uri="{FF2B5EF4-FFF2-40B4-BE49-F238E27FC236}">
                <a16:creationId xmlns:a16="http://schemas.microsoft.com/office/drawing/2014/main" id="{A8346107-A3A1-D2FF-D017-B0C0689B2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40455" r="38978" b="37732"/>
          <a:stretch/>
        </p:blipFill>
        <p:spPr>
          <a:xfrm>
            <a:off x="6827785" y="3168404"/>
            <a:ext cx="4774342" cy="27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du type de sable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5E9F4CD0-D276-9F2E-1383-455A7A4364A5}"/>
              </a:ext>
            </a:extLst>
          </p:cNvPr>
          <p:cNvSpPr txBox="1">
            <a:spLocks/>
          </p:cNvSpPr>
          <p:nvPr/>
        </p:nvSpPr>
        <p:spPr>
          <a:xfrm>
            <a:off x="1200001" y="1233113"/>
            <a:ext cx="979199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Influence de l’utilisation d’un sable recyclé sur les propriétés mécaniques et physiques du mortier :</a:t>
            </a:r>
          </a:p>
          <a:p>
            <a:pPr marL="825750" lvl="1" indent="-285750"/>
            <a:r>
              <a:rPr lang="fr-BE" sz="1800" dirty="0"/>
              <a:t>Mise au point d’un mortier de référence à rhéologie constante</a:t>
            </a:r>
          </a:p>
          <a:p>
            <a:pPr lvl="2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74399794-6020-4499-17EA-DF70D3A57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293197"/>
              </p:ext>
            </p:extLst>
          </p:nvPr>
        </p:nvGraphicFramePr>
        <p:xfrm>
          <a:off x="2140305" y="2364964"/>
          <a:ext cx="7918100" cy="286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D7FD2FC1-1EA3-1904-1D8B-2E00D314F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10600"/>
              </p:ext>
            </p:extLst>
          </p:nvPr>
        </p:nvGraphicFramePr>
        <p:xfrm>
          <a:off x="2140304" y="5506696"/>
          <a:ext cx="7918100" cy="10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630">
                  <a:extLst>
                    <a:ext uri="{9D8B030D-6E8A-4147-A177-3AD203B41FA5}">
                      <a16:colId xmlns:a16="http://schemas.microsoft.com/office/drawing/2014/main" val="1787744752"/>
                    </a:ext>
                  </a:extLst>
                </a:gridCol>
                <a:gridCol w="2052840">
                  <a:extLst>
                    <a:ext uri="{9D8B030D-6E8A-4147-A177-3AD203B41FA5}">
                      <a16:colId xmlns:a16="http://schemas.microsoft.com/office/drawing/2014/main" val="2272091350"/>
                    </a:ext>
                  </a:extLst>
                </a:gridCol>
                <a:gridCol w="2932630">
                  <a:extLst>
                    <a:ext uri="{9D8B030D-6E8A-4147-A177-3AD203B41FA5}">
                      <a16:colId xmlns:a16="http://schemas.microsoft.com/office/drawing/2014/main" val="123402811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 d’eau [%]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Masse volumique réelle [kg/m</a:t>
                      </a:r>
                      <a:r>
                        <a:rPr lang="fr-CA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98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Sable Recyclé (SR)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5,31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2460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1254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Sable Naturel (SN)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0,65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2640</a:t>
                      </a:r>
                      <a:endParaRPr lang="en-B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0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2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85E938E3-D947-7977-7D51-342D8C3D39C9}"/>
              </a:ext>
            </a:extLst>
          </p:cNvPr>
          <p:cNvSpPr txBox="1">
            <a:spLocks/>
          </p:cNvSpPr>
          <p:nvPr/>
        </p:nvSpPr>
        <p:spPr>
          <a:xfrm>
            <a:off x="1200000" y="1086922"/>
            <a:ext cx="1040212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du type de sable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5E9F4CD0-D276-9F2E-1383-455A7A4364A5}"/>
              </a:ext>
            </a:extLst>
          </p:cNvPr>
          <p:cNvSpPr txBox="1">
            <a:spLocks/>
          </p:cNvSpPr>
          <p:nvPr/>
        </p:nvSpPr>
        <p:spPr>
          <a:xfrm>
            <a:off x="1200001" y="1233113"/>
            <a:ext cx="9791999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Encre à propriétés rhéologiques similaires :</a:t>
            </a:r>
          </a:p>
          <a:p>
            <a:pPr marL="540000" lvl="2" indent="0">
              <a:buNone/>
            </a:pPr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  <a:p>
            <a:pPr lvl="2"/>
            <a:endParaRPr lang="fr-BE" sz="1800" dirty="0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FDC9E75B-4B95-7848-1E45-C41F9C965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62608"/>
              </p:ext>
            </p:extLst>
          </p:nvPr>
        </p:nvGraphicFramePr>
        <p:xfrm>
          <a:off x="3864204" y="2708258"/>
          <a:ext cx="7124476" cy="16460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55327">
                  <a:extLst>
                    <a:ext uri="{9D8B030D-6E8A-4147-A177-3AD203B41FA5}">
                      <a16:colId xmlns:a16="http://schemas.microsoft.com/office/drawing/2014/main" val="1787744752"/>
                    </a:ext>
                  </a:extLst>
                </a:gridCol>
                <a:gridCol w="1988280">
                  <a:extLst>
                    <a:ext uri="{9D8B030D-6E8A-4147-A177-3AD203B41FA5}">
                      <a16:colId xmlns:a16="http://schemas.microsoft.com/office/drawing/2014/main" val="4293322075"/>
                    </a:ext>
                  </a:extLst>
                </a:gridCol>
                <a:gridCol w="1193623">
                  <a:extLst>
                    <a:ext uri="{9D8B030D-6E8A-4147-A177-3AD203B41FA5}">
                      <a16:colId xmlns:a16="http://schemas.microsoft.com/office/drawing/2014/main" val="2272091350"/>
                    </a:ext>
                  </a:extLst>
                </a:gridCol>
                <a:gridCol w="1193623">
                  <a:extLst>
                    <a:ext uri="{9D8B030D-6E8A-4147-A177-3AD203B41FA5}">
                      <a16:colId xmlns:a16="http://schemas.microsoft.com/office/drawing/2014/main" val="1234028119"/>
                    </a:ext>
                  </a:extLst>
                </a:gridCol>
                <a:gridCol w="1193623">
                  <a:extLst>
                    <a:ext uri="{9D8B030D-6E8A-4147-A177-3AD203B41FA5}">
                      <a16:colId xmlns:a16="http://schemas.microsoft.com/office/drawing/2014/main" val="4084345426"/>
                    </a:ext>
                  </a:extLst>
                </a:gridCol>
              </a:tblGrid>
              <a:tr h="333066">
                <a:tc>
                  <a:txBody>
                    <a:bodyPr/>
                    <a:lstStyle/>
                    <a:p>
                      <a:pPr algn="just"/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noProof="0" dirty="0">
                          <a:effectLst/>
                          <a:latin typeface="+mn-lt"/>
                        </a:rPr>
                        <a:t>Affaissement [mm]</a:t>
                      </a:r>
                      <a:endParaRPr lang="fr-BE" sz="14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BE" sz="1400" noProof="0" dirty="0">
                          <a:effectLst/>
                          <a:latin typeface="+mn-lt"/>
                        </a:rPr>
                        <a:t>Etalement [mm]</a:t>
                      </a:r>
                      <a:endParaRPr lang="fr-BE" sz="14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B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B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605577"/>
                  </a:ext>
                </a:extLst>
              </a:tr>
              <a:tr h="437666">
                <a:tc>
                  <a:txBody>
                    <a:bodyPr/>
                    <a:lstStyle/>
                    <a:p>
                      <a:pPr algn="just"/>
                      <a:r>
                        <a:rPr lang="fr-CA" sz="1400" dirty="0">
                          <a:effectLst/>
                          <a:latin typeface="+mn-lt"/>
                        </a:rPr>
                        <a:t> 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BE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chocs</a:t>
                      </a:r>
                      <a:endParaRPr lang="en-B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chocs</a:t>
                      </a:r>
                      <a:endParaRPr lang="en-B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chocs</a:t>
                      </a:r>
                      <a:endParaRPr lang="en-B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98413"/>
                  </a:ext>
                </a:extLst>
              </a:tr>
              <a:tr h="437666">
                <a:tc>
                  <a:txBody>
                    <a:bodyPr/>
                    <a:lstStyle/>
                    <a:p>
                      <a:pPr algn="just"/>
                      <a:r>
                        <a:rPr lang="fr-CA" sz="1400" dirty="0">
                          <a:effectLst/>
                          <a:latin typeface="+mn-lt"/>
                        </a:rPr>
                        <a:t>Sable recyclé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43,7 ± 2,3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121,0 ± 1,9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128,0 ± 2,4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140,0± 3,1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125422"/>
                  </a:ext>
                </a:extLst>
              </a:tr>
              <a:tr h="437666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n-lt"/>
                        </a:rPr>
                        <a:t>Sable naturel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45,4 ± 2,0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118,6± 1,5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124,8± 1,6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134,1± 1,9</a:t>
                      </a:r>
                      <a:endParaRPr lang="en-BE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968890"/>
                  </a:ext>
                </a:extLst>
              </a:tr>
            </a:tbl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BD378BBE-8FAD-D097-3966-4898508A1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1" y="2698098"/>
            <a:ext cx="2500778" cy="1883000"/>
          </a:xfrm>
          <a:prstGeom prst="rect">
            <a:avLst/>
          </a:prstGeom>
        </p:spPr>
      </p:pic>
      <p:pic>
        <p:nvPicPr>
          <p:cNvPr id="7" name="Picture 8" descr="A person using a machine&#10;&#10;Description automatically generated with low confidence">
            <a:extLst>
              <a:ext uri="{FF2B5EF4-FFF2-40B4-BE49-F238E27FC236}">
                <a16:creationId xmlns:a16="http://schemas.microsoft.com/office/drawing/2014/main" id="{E0C86B7D-B6F4-B981-F6DF-2D46540AC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1360"/>
          <a:stretch/>
        </p:blipFill>
        <p:spPr>
          <a:xfrm>
            <a:off x="1199999" y="4476286"/>
            <a:ext cx="2504100" cy="2249829"/>
          </a:xfrm>
          <a:prstGeom prst="rect">
            <a:avLst/>
          </a:prstGeom>
        </p:spPr>
      </p:pic>
      <p:grpSp>
        <p:nvGrpSpPr>
          <p:cNvPr id="9" name="Group 25">
            <a:extLst>
              <a:ext uri="{FF2B5EF4-FFF2-40B4-BE49-F238E27FC236}">
                <a16:creationId xmlns:a16="http://schemas.microsoft.com/office/drawing/2014/main" id="{345F1ACB-7432-6BBC-58FA-5FC82CDE3E70}"/>
              </a:ext>
            </a:extLst>
          </p:cNvPr>
          <p:cNvGrpSpPr/>
          <p:nvPr/>
        </p:nvGrpSpPr>
        <p:grpSpPr>
          <a:xfrm>
            <a:off x="3864204" y="4476286"/>
            <a:ext cx="3310461" cy="2249829"/>
            <a:chOff x="4217566" y="4108184"/>
            <a:chExt cx="3708000" cy="2520000"/>
          </a:xfrm>
        </p:grpSpPr>
        <p:pic>
          <p:nvPicPr>
            <p:cNvPr id="10" name="Picture 16" descr="A picture containing text, towel, art, bag&#10;&#10;Description automatically generated">
              <a:extLst>
                <a:ext uri="{FF2B5EF4-FFF2-40B4-BE49-F238E27FC236}">
                  <a16:creationId xmlns:a16="http://schemas.microsoft.com/office/drawing/2014/main" id="{3920B2DF-0229-5132-F4BB-05613818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346" y="4180725"/>
              <a:ext cx="1782000" cy="2376000"/>
            </a:xfrm>
            <a:prstGeom prst="rect">
              <a:avLst/>
            </a:prstGeom>
          </p:spPr>
        </p:pic>
        <p:pic>
          <p:nvPicPr>
            <p:cNvPr id="11" name="Picture 18" descr="A picture containing text, handwriting, art, towel&#10;&#10;Description automatically generated">
              <a:extLst>
                <a:ext uri="{FF2B5EF4-FFF2-40B4-BE49-F238E27FC236}">
                  <a16:creationId xmlns:a16="http://schemas.microsoft.com/office/drawing/2014/main" id="{6C3C39F8-3F8D-A71F-83D2-8CBC1088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717" y="4180725"/>
              <a:ext cx="1782000" cy="2376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ADEDE1-4262-2E0C-D04E-36B6959EC7C9}"/>
                </a:ext>
              </a:extLst>
            </p:cNvPr>
            <p:cNvSpPr/>
            <p:nvPr/>
          </p:nvSpPr>
          <p:spPr>
            <a:xfrm>
              <a:off x="4217566" y="4108184"/>
              <a:ext cx="3708000" cy="252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5ED6386F-0547-F6B7-8833-764A6556BC7A}"/>
              </a:ext>
            </a:extLst>
          </p:cNvPr>
          <p:cNvGrpSpPr/>
          <p:nvPr/>
        </p:nvGrpSpPr>
        <p:grpSpPr>
          <a:xfrm>
            <a:off x="7663210" y="4476286"/>
            <a:ext cx="3310464" cy="2249829"/>
            <a:chOff x="8024413" y="4108183"/>
            <a:chExt cx="3708001" cy="2519999"/>
          </a:xfrm>
        </p:grpSpPr>
        <p:pic>
          <p:nvPicPr>
            <p:cNvPr id="14" name="Picture 12" descr="A picture containing text, handwriting, art, towel&#10;&#10;Description automatically generated">
              <a:extLst>
                <a:ext uri="{FF2B5EF4-FFF2-40B4-BE49-F238E27FC236}">
                  <a16:creationId xmlns:a16="http://schemas.microsoft.com/office/drawing/2014/main" id="{E813083A-B4C4-4A52-BF7A-DBF8F12D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602" y="4180184"/>
              <a:ext cx="1782000" cy="2376000"/>
            </a:xfrm>
            <a:prstGeom prst="rect">
              <a:avLst/>
            </a:prstGeom>
          </p:spPr>
        </p:pic>
        <p:pic>
          <p:nvPicPr>
            <p:cNvPr id="15" name="Picture 14" descr="A picture containing text, handwriting, towel, stack&#10;&#10;Description automatically generated">
              <a:extLst>
                <a:ext uri="{FF2B5EF4-FFF2-40B4-BE49-F238E27FC236}">
                  <a16:creationId xmlns:a16="http://schemas.microsoft.com/office/drawing/2014/main" id="{EDF4ACAC-C256-49D8-5FD1-DDA12FD9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7231" y="4180184"/>
              <a:ext cx="1782000" cy="2376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E59A50-64CE-1B79-E596-0291EC0AF0B3}"/>
                </a:ext>
              </a:extLst>
            </p:cNvPr>
            <p:cNvSpPr/>
            <p:nvPr/>
          </p:nvSpPr>
          <p:spPr>
            <a:xfrm>
              <a:off x="8024413" y="4108183"/>
              <a:ext cx="3708001" cy="2519999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aphicFrame>
        <p:nvGraphicFramePr>
          <p:cNvPr id="19" name="Tableau 7">
            <a:extLst>
              <a:ext uri="{FF2B5EF4-FFF2-40B4-BE49-F238E27FC236}">
                <a16:creationId xmlns:a16="http://schemas.microsoft.com/office/drawing/2014/main" id="{52E2E74B-1ECE-D5AE-61A8-6F4340C69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95080"/>
              </p:ext>
            </p:extLst>
          </p:nvPr>
        </p:nvGraphicFramePr>
        <p:xfrm>
          <a:off x="1199999" y="1707823"/>
          <a:ext cx="9792000" cy="893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5647">
                  <a:extLst>
                    <a:ext uri="{9D8B030D-6E8A-4147-A177-3AD203B41FA5}">
                      <a16:colId xmlns:a16="http://schemas.microsoft.com/office/drawing/2014/main" val="325971609"/>
                    </a:ext>
                  </a:extLst>
                </a:gridCol>
                <a:gridCol w="2545647">
                  <a:extLst>
                    <a:ext uri="{9D8B030D-6E8A-4147-A177-3AD203B41FA5}">
                      <a16:colId xmlns:a16="http://schemas.microsoft.com/office/drawing/2014/main" val="1649304913"/>
                    </a:ext>
                  </a:extLst>
                </a:gridCol>
                <a:gridCol w="1566902">
                  <a:extLst>
                    <a:ext uri="{9D8B030D-6E8A-4147-A177-3AD203B41FA5}">
                      <a16:colId xmlns:a16="http://schemas.microsoft.com/office/drawing/2014/main" val="3377709898"/>
                    </a:ext>
                  </a:extLst>
                </a:gridCol>
                <a:gridCol w="1566902">
                  <a:extLst>
                    <a:ext uri="{9D8B030D-6E8A-4147-A177-3AD203B41FA5}">
                      <a16:colId xmlns:a16="http://schemas.microsoft.com/office/drawing/2014/main" val="381885336"/>
                    </a:ext>
                  </a:extLst>
                </a:gridCol>
                <a:gridCol w="1566902">
                  <a:extLst>
                    <a:ext uri="{9D8B030D-6E8A-4147-A177-3AD203B41FA5}">
                      <a16:colId xmlns:a16="http://schemas.microsoft.com/office/drawing/2014/main" val="1914226738"/>
                    </a:ext>
                  </a:extLst>
                </a:gridCol>
              </a:tblGrid>
              <a:tr h="580622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RFA 0/2 </a:t>
                      </a:r>
                      <a:r>
                        <a:rPr lang="fr-FR" sz="1600" b="0" dirty="0" err="1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Tradecowall</a:t>
                      </a:r>
                      <a:r>
                        <a:rPr lang="fr-FR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[kg/m³]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600" b="0" dirty="0" err="1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Vicat</a:t>
                      </a:r>
                      <a:r>
                        <a:rPr lang="en-US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cement </a:t>
                      </a:r>
                      <a:r>
                        <a:rPr lang="en-US" sz="1600" b="0" dirty="0" err="1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Performat</a:t>
                      </a:r>
                      <a:r>
                        <a:rPr lang="en-US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CEM I 52.5N [kg/m³]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</a:t>
                      </a:r>
                      <a:r>
                        <a:rPr lang="fr-FR" sz="1600" b="0" baseline="-25000" dirty="0" err="1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eff</a:t>
                      </a:r>
                      <a:r>
                        <a:rPr lang="fr-FR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/C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SP [% SP/C]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VMA [% VMA/C]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23541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995.6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905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0.29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2.50%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0.2%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9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98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71C96-DFC8-4CC0-8AB8-C9AE3A4B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Influence du type de sable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501E42-1458-418A-B7FA-6D73F2F8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3C563BE-F9A2-F81A-6875-C5FF0960EF5D}"/>
              </a:ext>
            </a:extLst>
          </p:cNvPr>
          <p:cNvSpPr txBox="1">
            <a:spLocks/>
          </p:cNvSpPr>
          <p:nvPr/>
        </p:nvSpPr>
        <p:spPr>
          <a:xfrm>
            <a:off x="1200001" y="1233113"/>
            <a:ext cx="9803279" cy="1231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 "/>
              <a:defRPr sz="1600" b="1" kern="1200" baseline="0">
                <a:solidFill>
                  <a:srgbClr val="006F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63C"/>
              </a:buClr>
              <a:buFont typeface="Symap" pitchFamily="2" charset="0"/>
              <a:buChar char="N"/>
              <a:defRPr sz="1600" b="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800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90"/>
              </a:buClr>
              <a:buFont typeface="Arial" pitchFamily="34" charset="0"/>
              <a:buChar char="•"/>
              <a:defRPr sz="1600" kern="1200" baseline="0">
                <a:solidFill>
                  <a:srgbClr val="6263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indent="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949499"/>
              </a:buClr>
              <a:buFont typeface="Tw Cen MT" pitchFamily="34" charset="0"/>
              <a:buChar char=" "/>
              <a:defRPr sz="1600" i="0" kern="1200" baseline="0">
                <a:solidFill>
                  <a:srgbClr val="949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88000" algn="just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rgbClr val="8DB63C"/>
              </a:buClr>
              <a:buFont typeface="Wingdings" pitchFamily="2" charset="2"/>
              <a:buChar char="ð"/>
              <a:defRPr sz="1600" b="1" i="0" kern="1200" baseline="0">
                <a:solidFill>
                  <a:srgbClr val="8DB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BE" sz="1800" dirty="0"/>
              <a:t>Caractérisation mécanique :</a:t>
            </a:r>
          </a:p>
          <a:p>
            <a:pPr marL="825750" lvl="1" indent="-285750"/>
            <a:r>
              <a:rPr lang="fr-BE" sz="1800" dirty="0"/>
              <a:t>Résistance en compression simple</a:t>
            </a:r>
          </a:p>
          <a:p>
            <a:pPr marL="825750" lvl="1" indent="-285750"/>
            <a:r>
              <a:rPr lang="fr-BE" sz="1800" dirty="0"/>
              <a:t>Résistance en flexion</a:t>
            </a:r>
          </a:p>
          <a:p>
            <a:pPr marL="825750" lvl="1" indent="-285750"/>
            <a:r>
              <a:rPr lang="fr-BE" sz="1800" dirty="0"/>
              <a:t>Echantillons moulés </a:t>
            </a:r>
            <a:r>
              <a:rPr lang="fr-BE" sz="1800"/>
              <a:t>: barrettes </a:t>
            </a:r>
            <a:r>
              <a:rPr lang="fr-BE" sz="1800" dirty="0"/>
              <a:t>4x4x16 cm</a:t>
            </a:r>
          </a:p>
          <a:p>
            <a:pPr lvl="2"/>
            <a:endParaRPr lang="fr-BE" sz="1800" dirty="0"/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D4E95367-70EC-D552-EBCC-023CB257C36B}"/>
              </a:ext>
            </a:extLst>
          </p:cNvPr>
          <p:cNvGraphicFramePr/>
          <p:nvPr/>
        </p:nvGraphicFramePr>
        <p:xfrm>
          <a:off x="345722" y="2474345"/>
          <a:ext cx="5614666" cy="384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BE0A9CDB-774C-544A-6E63-CC4B8B001D87}"/>
              </a:ext>
            </a:extLst>
          </p:cNvPr>
          <p:cNvGraphicFramePr/>
          <p:nvPr/>
        </p:nvGraphicFramePr>
        <p:xfrm>
          <a:off x="6231613" y="2474345"/>
          <a:ext cx="5614665" cy="384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631B8541-7CCE-34BE-E708-FFBC8D4968A5}"/>
              </a:ext>
            </a:extLst>
          </p:cNvPr>
          <p:cNvGrpSpPr/>
          <p:nvPr/>
        </p:nvGrpSpPr>
        <p:grpSpPr>
          <a:xfrm>
            <a:off x="1295873" y="2760717"/>
            <a:ext cx="1398778" cy="564219"/>
            <a:chOff x="7070998" y="1752667"/>
            <a:chExt cx="1398778" cy="5642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E7A4D-3C0B-3977-7AC2-D2CA536065AA}"/>
                </a:ext>
              </a:extLst>
            </p:cNvPr>
            <p:cNvSpPr/>
            <p:nvPr/>
          </p:nvSpPr>
          <p:spPr>
            <a:xfrm>
              <a:off x="7070998" y="1768446"/>
              <a:ext cx="1390764" cy="548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87393F4-A6F6-6CBB-3621-C22393D9188F}"/>
                </a:ext>
              </a:extLst>
            </p:cNvPr>
            <p:cNvSpPr txBox="1"/>
            <p:nvPr/>
          </p:nvSpPr>
          <p:spPr>
            <a:xfrm>
              <a:off x="7356971" y="1752667"/>
              <a:ext cx="1104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Sable recyclé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CFDD80B-37CE-6A90-55DA-D5AAAE49DDC4}"/>
                </a:ext>
              </a:extLst>
            </p:cNvPr>
            <p:cNvSpPr txBox="1"/>
            <p:nvPr/>
          </p:nvSpPr>
          <p:spPr>
            <a:xfrm>
              <a:off x="7356971" y="2039887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Sable Naturel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26E44E-7C2E-7D97-C2FD-6130F6C7F58E}"/>
                </a:ext>
              </a:extLst>
            </p:cNvPr>
            <p:cNvSpPr/>
            <p:nvPr/>
          </p:nvSpPr>
          <p:spPr>
            <a:xfrm>
              <a:off x="7248275" y="1835540"/>
              <a:ext cx="99060" cy="99060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16B109-68D4-077B-C0C1-48892116E493}"/>
                </a:ext>
              </a:extLst>
            </p:cNvPr>
            <p:cNvSpPr/>
            <p:nvPr/>
          </p:nvSpPr>
          <p:spPr>
            <a:xfrm>
              <a:off x="7248275" y="2128856"/>
              <a:ext cx="99060" cy="99060"/>
            </a:xfrm>
            <a:prstGeom prst="rect">
              <a:avLst/>
            </a:prstGeom>
            <a:solidFill>
              <a:srgbClr val="006F90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09DC0DB-9035-2071-3E5A-0DD8722DB860}"/>
              </a:ext>
            </a:extLst>
          </p:cNvPr>
          <p:cNvGrpSpPr/>
          <p:nvPr/>
        </p:nvGrpSpPr>
        <p:grpSpPr>
          <a:xfrm>
            <a:off x="7108294" y="2776496"/>
            <a:ext cx="1398778" cy="564219"/>
            <a:chOff x="7070998" y="1752667"/>
            <a:chExt cx="1398778" cy="5642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8A8E16-1049-B065-41E5-9FF4DA7A7E17}"/>
                </a:ext>
              </a:extLst>
            </p:cNvPr>
            <p:cNvSpPr/>
            <p:nvPr/>
          </p:nvSpPr>
          <p:spPr>
            <a:xfrm>
              <a:off x="7070998" y="1768446"/>
              <a:ext cx="1390764" cy="548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A4F733F-C91E-B696-DDEE-B321D30225E3}"/>
                </a:ext>
              </a:extLst>
            </p:cNvPr>
            <p:cNvSpPr txBox="1"/>
            <p:nvPr/>
          </p:nvSpPr>
          <p:spPr>
            <a:xfrm>
              <a:off x="7356971" y="1752667"/>
              <a:ext cx="1104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Sable recyclé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767E5E3-8E69-2E36-3520-6717BEAC0ACD}"/>
                </a:ext>
              </a:extLst>
            </p:cNvPr>
            <p:cNvSpPr txBox="1"/>
            <p:nvPr/>
          </p:nvSpPr>
          <p:spPr>
            <a:xfrm>
              <a:off x="7356971" y="2039887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>
                  <a:solidFill>
                    <a:schemeClr val="tx2"/>
                  </a:solidFill>
                </a:rPr>
                <a:t>Sable Naturel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3AB68F-B0C2-F1F1-5C70-005D042EAD66}"/>
                </a:ext>
              </a:extLst>
            </p:cNvPr>
            <p:cNvSpPr/>
            <p:nvPr/>
          </p:nvSpPr>
          <p:spPr>
            <a:xfrm>
              <a:off x="7248275" y="1835540"/>
              <a:ext cx="99060" cy="99060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8540DC-6333-4834-40FC-81A6D2CB22F8}"/>
                </a:ext>
              </a:extLst>
            </p:cNvPr>
            <p:cNvSpPr/>
            <p:nvPr/>
          </p:nvSpPr>
          <p:spPr>
            <a:xfrm>
              <a:off x="7248275" y="2128856"/>
              <a:ext cx="99060" cy="99060"/>
            </a:xfrm>
            <a:prstGeom prst="rect">
              <a:avLst/>
            </a:prstGeom>
            <a:solidFill>
              <a:srgbClr val="006F90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82235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BB943E-A685-4FD7-B54C-2824D97B0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98CF0-1313-4EA9-AE9B-20407A72E374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7BBE8-3FCF-418F-8DBA-D528D6B14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>
                <a:solidFill>
                  <a:srgbClr val="949499"/>
                </a:solidFill>
              </a:rPr>
              <a:t>Projet CIRMAP</a:t>
            </a:r>
          </a:p>
          <a:p>
            <a:r>
              <a:rPr lang="fr-BE" dirty="0"/>
              <a:t>Caractérisation de l’encre cimentaire</a:t>
            </a:r>
          </a:p>
          <a:p>
            <a:pPr lvl="2"/>
            <a:r>
              <a:rPr lang="fr-BE" dirty="0">
                <a:solidFill>
                  <a:srgbClr val="949499"/>
                </a:solidFill>
              </a:rPr>
              <a:t>Influence de l’utilisation de sable recyclé</a:t>
            </a:r>
          </a:p>
          <a:p>
            <a:pPr lvl="2"/>
            <a:r>
              <a:rPr lang="fr-BE" dirty="0"/>
              <a:t>Influence de la méthode de mise en œuvre</a:t>
            </a:r>
          </a:p>
          <a:p>
            <a:pPr lvl="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6F90"/>
                </a:solidFill>
              </a:rPr>
              <a:t>Mise en œuvre par extrusion</a:t>
            </a:r>
          </a:p>
          <a:p>
            <a:pPr lvl="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6F90"/>
                </a:solidFill>
              </a:rPr>
              <a:t>Mode de cure</a:t>
            </a:r>
          </a:p>
          <a:p>
            <a:r>
              <a:rPr lang="fr-BE" dirty="0">
                <a:solidFill>
                  <a:srgbClr val="949499"/>
                </a:solidFill>
              </a:rPr>
              <a:t>conclusion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4847628"/>
      </p:ext>
    </p:extLst>
  </p:cSld>
  <p:clrMapOvr>
    <a:masterClrMapping/>
  </p:clrMapOvr>
</p:sld>
</file>

<file path=ppt/theme/theme1.xml><?xml version="1.0" encoding="utf-8"?>
<a:theme xmlns:a="http://schemas.openxmlformats.org/drawingml/2006/main" name="R1154-presentation_type_BE">
  <a:themeElements>
    <a:clrScheme name="IBGE">
      <a:dk1>
        <a:srgbClr val="62636A"/>
      </a:dk1>
      <a:lt1>
        <a:sysClr val="window" lastClr="FFFFFF"/>
      </a:lt1>
      <a:dk2>
        <a:srgbClr val="000000"/>
      </a:dk2>
      <a:lt2>
        <a:srgbClr val="FFFFFF"/>
      </a:lt2>
      <a:accent1>
        <a:srgbClr val="8DB63C"/>
      </a:accent1>
      <a:accent2>
        <a:srgbClr val="006F90"/>
      </a:accent2>
      <a:accent3>
        <a:srgbClr val="8DB63C"/>
      </a:accent3>
      <a:accent4>
        <a:srgbClr val="8DB63C"/>
      </a:accent4>
      <a:accent5>
        <a:srgbClr val="8DB63C"/>
      </a:accent5>
      <a:accent6>
        <a:srgbClr val="8DB63C"/>
      </a:accent6>
      <a:hlink>
        <a:srgbClr val="BA6E20"/>
      </a:hlink>
      <a:folHlink>
        <a:srgbClr val="9F6715"/>
      </a:folHlink>
    </a:clrScheme>
    <a:fontScheme name="IB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ctr">
          <a:defRPr sz="900" dirty="0" smtClean="0">
            <a:solidFill>
              <a:srgbClr val="006F90"/>
            </a:solidFill>
            <a:latin typeface="Tw Cen M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F000-000000-presentation_nouveaulogo</Template>
  <TotalTime>4215</TotalTime>
  <Words>886</Words>
  <Application>Microsoft Office PowerPoint</Application>
  <PresentationFormat>Grand écran</PresentationFormat>
  <Paragraphs>226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Tw Cen MT</vt:lpstr>
      <vt:lpstr>Calibri</vt:lpstr>
      <vt:lpstr>Wingdings</vt:lpstr>
      <vt:lpstr>Arial</vt:lpstr>
      <vt:lpstr>Symap</vt:lpstr>
      <vt:lpstr>Courier New</vt:lpstr>
      <vt:lpstr>R1154-presentation_type_BE</vt:lpstr>
      <vt:lpstr>Influence de l’utilisation de granulats fins recyclés sur les propriétés mécaniques des bétons imprimé 3D</vt:lpstr>
      <vt:lpstr>Projet CIRMAP : Objectif</vt:lpstr>
      <vt:lpstr>Projet CIRMAP : Partenaires</vt:lpstr>
      <vt:lpstr>Présentation PowerPoint</vt:lpstr>
      <vt:lpstr>Influence du type de sable</vt:lpstr>
      <vt:lpstr>Influence du type de sable</vt:lpstr>
      <vt:lpstr>Influence du type de sable</vt:lpstr>
      <vt:lpstr>Influence du type de sable</vt:lpstr>
      <vt:lpstr>Présentation PowerPoint</vt:lpstr>
      <vt:lpstr>Influence De la méthode de mise en oeuvre</vt:lpstr>
      <vt:lpstr>Influence de la mise en œuvre par extrusion</vt:lpstr>
      <vt:lpstr>Influence De la méthode de mise en oeuvre</vt:lpstr>
      <vt:lpstr>Influence De la méthode de mise en oeuvre</vt:lpstr>
      <vt:lpstr>Influence de la mise en oeuvre</vt:lpstr>
      <vt:lpstr>Présentation PowerPoint</vt:lpstr>
      <vt:lpstr>Conclusion</vt:lpstr>
      <vt:lpstr>Design du site pilote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Florence Grégoire</dc:creator>
  <cp:lastModifiedBy>Julien Hubert</cp:lastModifiedBy>
  <cp:revision>4</cp:revision>
  <dcterms:created xsi:type="dcterms:W3CDTF">2014-08-29T13:53:31Z</dcterms:created>
  <dcterms:modified xsi:type="dcterms:W3CDTF">2023-07-17T13:38:22Z</dcterms:modified>
</cp:coreProperties>
</file>