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5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824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606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393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75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64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02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702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55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99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30AA-BEB9-4177-B9A1-2D29D6E8AA9B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C4BF-DCC4-47ED-AE0E-63FC066903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997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ighlight">
            <a:extLst>
              <a:ext uri="{FF2B5EF4-FFF2-40B4-BE49-F238E27FC236}">
                <a16:creationId xmlns:a16="http://schemas.microsoft.com/office/drawing/2014/main" id="{A4705E57-97DB-BD9E-3205-0C2D831B6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0" y="1382233"/>
            <a:ext cx="10503762" cy="500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567263-161A-A2C7-2568-874ABA57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40" y="345188"/>
            <a:ext cx="1785165" cy="8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9054"/>
            <a:ext cx="10515600" cy="1325563"/>
          </a:xfrm>
        </p:spPr>
        <p:txBody>
          <a:bodyPr/>
          <a:lstStyle/>
          <a:p>
            <a:r>
              <a:rPr lang="fr-BE" dirty="0" smtClean="0"/>
              <a:t>Occupation du bâtiment</a:t>
            </a: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3FF8DB-6828-F90D-2AA4-539C5ECF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67" y="1321295"/>
            <a:ext cx="9144000" cy="542079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349003" y="984151"/>
            <a:ext cx="260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Partie ULiège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8206" y="989194"/>
            <a:ext cx="3261947" cy="56711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E2D34D-6A47-FC7A-CA06-E41F2272847C}"/>
              </a:ext>
            </a:extLst>
          </p:cNvPr>
          <p:cNvSpPr/>
          <p:nvPr/>
        </p:nvSpPr>
        <p:spPr>
          <a:xfrm>
            <a:off x="2228107" y="2344615"/>
            <a:ext cx="4065995" cy="3955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205709-302A-FC9A-07E2-7E12C281985C}"/>
              </a:ext>
            </a:extLst>
          </p:cNvPr>
          <p:cNvSpPr txBox="1"/>
          <p:nvPr/>
        </p:nvSpPr>
        <p:spPr>
          <a:xfrm>
            <a:off x="2228107" y="2388794"/>
            <a:ext cx="449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Partie CDM / FOREM / DIGITAL FACTORY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5843A-227C-0535-26C5-652E86F566D8}"/>
              </a:ext>
            </a:extLst>
          </p:cNvPr>
          <p:cNvSpPr/>
          <p:nvPr/>
        </p:nvSpPr>
        <p:spPr>
          <a:xfrm>
            <a:off x="6337647" y="1966316"/>
            <a:ext cx="1177014" cy="4183945"/>
          </a:xfrm>
          <a:prstGeom prst="rect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326528-CDCC-50D0-DF1E-B94CF528A7DE}"/>
              </a:ext>
            </a:extLst>
          </p:cNvPr>
          <p:cNvSpPr txBox="1"/>
          <p:nvPr/>
        </p:nvSpPr>
        <p:spPr>
          <a:xfrm>
            <a:off x="6337647" y="1966316"/>
            <a:ext cx="260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Commun</a:t>
            </a:r>
          </a:p>
        </p:txBody>
      </p:sp>
    </p:spTree>
    <p:extLst>
      <p:ext uri="{BB962C8B-B14F-4D97-AF65-F5344CB8AC3E}">
        <p14:creationId xmlns:p14="http://schemas.microsoft.com/office/powerpoint/2010/main" val="257127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Parmi les objectifs…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Disposer d’installations modernes en phase avec les standards contemporains</a:t>
            </a:r>
          </a:p>
          <a:p>
            <a:r>
              <a:rPr lang="fr-BE" dirty="0" smtClean="0"/>
              <a:t>Rassembler en un lieu les différentes parties prenantes du numérique et de l’enseignement</a:t>
            </a:r>
          </a:p>
          <a:p>
            <a:r>
              <a:rPr lang="fr-BE" dirty="0" smtClean="0"/>
              <a:t>Créer des synergies par la coprésence de différents acteurs :</a:t>
            </a:r>
          </a:p>
          <a:p>
            <a:pPr lvl="1"/>
            <a:r>
              <a:rPr lang="fr-BE" dirty="0" smtClean="0"/>
              <a:t>CARE Outils numériques (</a:t>
            </a:r>
            <a:r>
              <a:rPr lang="fr-BE" dirty="0" err="1" smtClean="0"/>
              <a:t>MOOCs</a:t>
            </a:r>
            <a:r>
              <a:rPr lang="fr-BE" dirty="0" smtClean="0"/>
              <a:t>, </a:t>
            </a:r>
            <a:r>
              <a:rPr lang="fr-BE" dirty="0" err="1" smtClean="0"/>
              <a:t>eCampus</a:t>
            </a:r>
            <a:r>
              <a:rPr lang="fr-BE" dirty="0" smtClean="0"/>
              <a:t>, </a:t>
            </a:r>
            <a:r>
              <a:rPr lang="fr-BE" dirty="0" err="1" smtClean="0"/>
              <a:t>TwVR</a:t>
            </a:r>
            <a:r>
              <a:rPr lang="fr-BE" dirty="0"/>
              <a:t>)</a:t>
            </a:r>
            <a:endParaRPr lang="fr-BE" dirty="0" smtClean="0"/>
          </a:p>
          <a:p>
            <a:pPr lvl="1"/>
            <a:r>
              <a:rPr lang="fr-BE" dirty="0" smtClean="0"/>
              <a:t>CARE Simulation médicale</a:t>
            </a:r>
          </a:p>
          <a:p>
            <a:pPr lvl="1"/>
            <a:r>
              <a:rPr lang="fr-BE" dirty="0" smtClean="0"/>
              <a:t>Service de psychologie de la santé (outillé notamment de la VR)</a:t>
            </a:r>
          </a:p>
          <a:p>
            <a:pPr lvl="1"/>
            <a:r>
              <a:rPr lang="fr-BE" dirty="0" smtClean="0"/>
              <a:t>ASBL </a:t>
            </a:r>
            <a:r>
              <a:rPr lang="fr-BE" dirty="0" err="1" smtClean="0"/>
              <a:t>Jobs@Skills</a:t>
            </a:r>
            <a:r>
              <a:rPr lang="fr-BE" dirty="0" smtClean="0"/>
              <a:t>, incubateur de formations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828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Espace CARE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1 foyer, lieu d’accueil et de travail collaboratif avant les tournages</a:t>
            </a:r>
          </a:p>
          <a:p>
            <a:r>
              <a:rPr lang="fr-BE" dirty="0" smtClean="0"/>
              <a:t>2 studios fond vert, plus 2 studios au sein de la CARE médicale (dont un avec un </a:t>
            </a:r>
            <a:r>
              <a:rPr lang="fr-BE" i="1" dirty="0" err="1" smtClean="0"/>
              <a:t>lightboard</a:t>
            </a:r>
            <a:r>
              <a:rPr lang="fr-BE" dirty="0" smtClean="0"/>
              <a:t>)</a:t>
            </a:r>
          </a:p>
          <a:p>
            <a:r>
              <a:rPr lang="fr-BE" dirty="0" smtClean="0"/>
              <a:t>Un grand </a:t>
            </a:r>
            <a:r>
              <a:rPr lang="fr-BE" i="1" dirty="0" smtClean="0"/>
              <a:t>open </a:t>
            </a:r>
            <a:r>
              <a:rPr lang="fr-BE" i="1" dirty="0" err="1" smtClean="0"/>
              <a:t>space</a:t>
            </a:r>
            <a:r>
              <a:rPr lang="fr-BE" i="1" dirty="0" smtClean="0"/>
              <a:t> </a:t>
            </a:r>
            <a:r>
              <a:rPr lang="fr-BE" dirty="0" smtClean="0"/>
              <a:t>favorisant l’échange d’informations</a:t>
            </a:r>
          </a:p>
          <a:p>
            <a:r>
              <a:rPr lang="fr-BE" dirty="0" smtClean="0"/>
              <a:t>Des box de travail personnel pour les moments de calme ou les appels en visioconférence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24B055-9284-0B40-9DEB-7FC9AAECC0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295" y="15783"/>
            <a:ext cx="2281788" cy="17113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DC2585-0FD5-C243-98EF-79D9720331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373" y="3805646"/>
            <a:ext cx="1704704" cy="22729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07B578-AFC6-A248-83B4-A9AB6A7C18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504" y="15783"/>
            <a:ext cx="1350280" cy="20242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A8D61E-AA33-9445-9FAA-17A67AD928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865" y="4454252"/>
            <a:ext cx="1469003" cy="22838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E43FB0-0982-134D-A9FB-8096B7327C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594" y="4672819"/>
            <a:ext cx="2833139" cy="21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Mais aussi…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Deux grandes zones casques VR avec régie</a:t>
            </a:r>
          </a:p>
          <a:p>
            <a:r>
              <a:rPr lang="fr-BE" dirty="0" smtClean="0"/>
              <a:t>Deux salles </a:t>
            </a:r>
            <a:r>
              <a:rPr lang="fr-BE" dirty="0" err="1" smtClean="0"/>
              <a:t>comodales</a:t>
            </a:r>
            <a:r>
              <a:rPr lang="fr-BE" dirty="0" smtClean="0"/>
              <a:t> (dont une très grande) pour vivre </a:t>
            </a:r>
            <a:r>
              <a:rPr lang="fr-BE" dirty="0"/>
              <a:t>l</a:t>
            </a:r>
            <a:r>
              <a:rPr lang="fr-BE" dirty="0" smtClean="0"/>
              <a:t>es pratiques d’enseignement hybride</a:t>
            </a:r>
          </a:p>
          <a:p>
            <a:endParaRPr lang="fr-BE" dirty="0"/>
          </a:p>
        </p:txBody>
      </p:sp>
      <p:pic>
        <p:nvPicPr>
          <p:cNvPr id="2050" name="Picture 2" descr="Aucune description de phot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69" y="3374323"/>
            <a:ext cx="4198711" cy="2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93577" y="6176963"/>
            <a:ext cx="142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Photo : HEC Montréal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0558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lieu de collaboration et d’entraide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Lieu au service de toute l’université</a:t>
            </a:r>
          </a:p>
          <a:p>
            <a:endParaRPr lang="fr-BE" dirty="0"/>
          </a:p>
          <a:p>
            <a:r>
              <a:rPr lang="fr-BE" dirty="0" smtClean="0"/>
              <a:t>Politique institutionnelle et priorités instruites par le Conseil stratégique du numérique de l’</a:t>
            </a:r>
            <a:r>
              <a:rPr lang="fr-BE" dirty="0" err="1" smtClean="0"/>
              <a:t>ULiège</a:t>
            </a:r>
            <a:r>
              <a:rPr lang="fr-BE" dirty="0" smtClean="0"/>
              <a:t>, qui conseille le CUEF (Conseil universitaire à l’enseignement et à la formation)</a:t>
            </a:r>
          </a:p>
          <a:p>
            <a:endParaRPr lang="fr-BE" dirty="0"/>
          </a:p>
          <a:p>
            <a:r>
              <a:rPr lang="fr-BE" dirty="0" smtClean="0"/>
              <a:t>Bienvenue aux projets de formation tout au long de la vie 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068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0126" y="17755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BE" i="1" dirty="0"/>
              <a:t>Un lieu collectif au service de la formation outillée du </a:t>
            </a:r>
            <a:r>
              <a:rPr lang="fr-BE" i="1" dirty="0" smtClean="0"/>
              <a:t>numérique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0126" y="4495801"/>
            <a:ext cx="9144000" cy="1655762"/>
          </a:xfrm>
        </p:spPr>
        <p:txBody>
          <a:bodyPr/>
          <a:lstStyle/>
          <a:p>
            <a:r>
              <a:rPr lang="fr-BE" i="1" dirty="0"/>
              <a:t>L</a:t>
            </a:r>
            <a:r>
              <a:rPr lang="fr-BE" i="1" dirty="0" smtClean="0"/>
              <a:t>e « chaudron numérique du Val Benoit »,</a:t>
            </a:r>
          </a:p>
          <a:p>
            <a:r>
              <a:rPr lang="fr-BE" i="1" dirty="0" smtClean="0"/>
              <a:t>lieu de création des </a:t>
            </a:r>
            <a:r>
              <a:rPr lang="fr-BE" i="1" dirty="0" err="1" smtClean="0"/>
              <a:t>MOOCs</a:t>
            </a:r>
            <a:r>
              <a:rPr lang="fr-BE" i="1" dirty="0" smtClean="0"/>
              <a:t> </a:t>
            </a:r>
            <a:r>
              <a:rPr lang="fr-BE" i="1" dirty="0" err="1" smtClean="0"/>
              <a:t>ULiège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161417" y="5802087"/>
            <a:ext cx="264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Dozo, </a:t>
            </a:r>
            <a:r>
              <a:rPr lang="fr-BE" dirty="0" err="1" smtClean="0"/>
              <a:t>ULiège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8428E5-ADB3-7A97-5B8E-1A04316F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01" y="136525"/>
            <a:ext cx="9948250" cy="20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Formation tout au long de la vie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Liens forts avec le numérique </a:t>
            </a:r>
            <a:r>
              <a:rPr lang="fr-BE" dirty="0" smtClean="0">
                <a:sym typeface="Wingdings" panose="05000000000000000000" pitchFamily="2" charset="2"/>
              </a:rPr>
              <a:t> quel numérique à l’</a:t>
            </a:r>
            <a:r>
              <a:rPr lang="fr-BE" dirty="0" err="1" smtClean="0">
                <a:sym typeface="Wingdings" panose="05000000000000000000" pitchFamily="2" charset="2"/>
              </a:rPr>
              <a:t>ULiège</a:t>
            </a:r>
            <a:r>
              <a:rPr lang="fr-BE" dirty="0" smtClean="0">
                <a:sym typeface="Wingdings" panose="05000000000000000000" pitchFamily="2" charset="2"/>
              </a:rPr>
              <a:t> ?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Présentation des outils de l’Université de Liège en matière de numérique pour l’enseignement</a:t>
            </a:r>
          </a:p>
          <a:p>
            <a:endParaRPr lang="fr-BE" dirty="0"/>
          </a:p>
          <a:p>
            <a:r>
              <a:rPr lang="fr-BE" dirty="0" smtClean="0"/>
              <a:t>Plan</a:t>
            </a:r>
          </a:p>
          <a:p>
            <a:pPr lvl="1"/>
            <a:r>
              <a:rPr lang="fr-BE" dirty="0" smtClean="0"/>
              <a:t>Bref historique</a:t>
            </a:r>
          </a:p>
          <a:p>
            <a:pPr lvl="1"/>
            <a:r>
              <a:rPr lang="fr-BE" dirty="0" smtClean="0"/>
              <a:t>Présentation des différentes entités</a:t>
            </a:r>
          </a:p>
          <a:p>
            <a:pPr lvl="1"/>
            <a:r>
              <a:rPr lang="fr-BE" dirty="0" smtClean="0"/>
              <a:t>L’avenir : un lieu collectif de partage et de production </a:t>
            </a:r>
          </a:p>
        </p:txBody>
      </p:sp>
    </p:spTree>
    <p:extLst>
      <p:ext uri="{BB962C8B-B14F-4D97-AF65-F5344CB8AC3E}">
        <p14:creationId xmlns:p14="http://schemas.microsoft.com/office/powerpoint/2010/main" val="268706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numérique dans l’enseignement à l’</a:t>
            </a:r>
            <a:r>
              <a:rPr lang="fr-BE" dirty="0" err="1" smtClean="0"/>
              <a:t>ULiège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fr-BE" dirty="0" smtClean="0"/>
              <a:t>Ce qu’on appelait alors l’e-learning existe depuis plus de 20 ans à l’</a:t>
            </a:r>
            <a:r>
              <a:rPr lang="fr-BE" dirty="0" err="1" smtClean="0"/>
              <a:t>ULiège</a:t>
            </a:r>
            <a:endParaRPr lang="fr-BE" dirty="0" smtClean="0"/>
          </a:p>
          <a:p>
            <a:r>
              <a:rPr lang="fr-BE" dirty="0" smtClean="0"/>
              <a:t>Lors de la création de l’IFRES, en janvier 2006, le portail e-Agora permet notamment l’accès à </a:t>
            </a:r>
            <a:r>
              <a:rPr lang="fr-BE" dirty="0" err="1" smtClean="0"/>
              <a:t>WebCT</a:t>
            </a:r>
            <a:r>
              <a:rPr lang="fr-BE" dirty="0" smtClean="0"/>
              <a:t>, l’ancêtre de la plateforme </a:t>
            </a:r>
            <a:r>
              <a:rPr lang="fr-BE" dirty="0" err="1" smtClean="0"/>
              <a:t>eCampus</a:t>
            </a:r>
            <a:r>
              <a:rPr lang="fr-BE" dirty="0" smtClean="0"/>
              <a:t> d’enseignement à distance (LMS) qui existe actuellement</a:t>
            </a:r>
          </a:p>
          <a:p>
            <a:r>
              <a:rPr lang="fr-BE" dirty="0" smtClean="0"/>
              <a:t>Les premiers </a:t>
            </a:r>
            <a:r>
              <a:rPr lang="fr-BE" dirty="0" err="1" smtClean="0"/>
              <a:t>MOOCs</a:t>
            </a:r>
            <a:r>
              <a:rPr lang="fr-BE" dirty="0" smtClean="0"/>
              <a:t> de l’</a:t>
            </a:r>
            <a:r>
              <a:rPr lang="fr-BE" dirty="0" err="1" smtClean="0"/>
              <a:t>ULiège</a:t>
            </a:r>
            <a:r>
              <a:rPr lang="fr-BE" dirty="0" smtClean="0"/>
              <a:t> sont lancés sur FUN (France Université Numérique) en 2017 ; le projet était en gestation depuis 2016 au sein de l’IFRES</a:t>
            </a:r>
          </a:p>
          <a:p>
            <a:r>
              <a:rPr lang="fr-BE" dirty="0" smtClean="0"/>
              <a:t>En 2020 est créée la CARE Outils numériques | Digital Tools, qui vise à fédérer et mutualiser les projets et ressources techno-pédagogiques au service des </a:t>
            </a:r>
            <a:r>
              <a:rPr lang="fr-BE" dirty="0" err="1" smtClean="0"/>
              <a:t>enseignant·e·s</a:t>
            </a:r>
            <a:r>
              <a:rPr lang="fr-BE" dirty="0" smtClean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752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CARE Outils numériques</a:t>
            </a:r>
            <a:endParaRPr lang="fr-BE" dirty="0"/>
          </a:p>
        </p:txBody>
      </p:sp>
      <p:pic>
        <p:nvPicPr>
          <p:cNvPr id="13" name="Picture 4" descr="imageLarge">
            <a:extLst>
              <a:ext uri="{FF2B5EF4-FFF2-40B4-BE49-F238E27FC236}">
                <a16:creationId xmlns:a16="http://schemas.microsoft.com/office/drawing/2014/main" id="{54901478-3A6B-694D-9794-1E7F67F9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373701"/>
            <a:ext cx="3203661" cy="12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5522FE4-E625-AC4A-9818-033D2D791616}"/>
              </a:ext>
            </a:extLst>
          </p:cNvPr>
          <p:cNvSpPr txBox="1"/>
          <p:nvPr/>
        </p:nvSpPr>
        <p:spPr>
          <a:xfrm>
            <a:off x="1131042" y="1806761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92D050"/>
                </a:solidFill>
              </a:rPr>
              <a:t>Cellule MOOC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EC60AEA-D032-2442-8670-EC54C19A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689" y="2370650"/>
            <a:ext cx="3175909" cy="12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0D8398-36FF-7D4A-B826-63D8C52806D6}"/>
              </a:ext>
            </a:extLst>
          </p:cNvPr>
          <p:cNvSpPr/>
          <p:nvPr/>
        </p:nvSpPr>
        <p:spPr>
          <a:xfrm>
            <a:off x="4774464" y="1806761"/>
            <a:ext cx="194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>
                <a:solidFill>
                  <a:srgbClr val="92D050"/>
                </a:solidFill>
              </a:rPr>
              <a:t>Cellule </a:t>
            </a:r>
            <a:r>
              <a:rPr lang="fr-BE" sz="2000" b="1" dirty="0" err="1">
                <a:solidFill>
                  <a:srgbClr val="92D050"/>
                </a:solidFill>
              </a:rPr>
              <a:t>eCampus</a:t>
            </a:r>
            <a:endParaRPr lang="fr-BE" sz="2000" b="1" dirty="0">
              <a:solidFill>
                <a:srgbClr val="92D050"/>
              </a:solidFill>
            </a:endParaRPr>
          </a:p>
        </p:txBody>
      </p:sp>
      <p:pic>
        <p:nvPicPr>
          <p:cNvPr id="17" name="Picture 7" descr="imageLarge">
            <a:extLst>
              <a:ext uri="{FF2B5EF4-FFF2-40B4-BE49-F238E27FC236}">
                <a16:creationId xmlns:a16="http://schemas.microsoft.com/office/drawing/2014/main" id="{53D3FAE6-C31E-9B4E-B872-1CA5D064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198" y="2370650"/>
            <a:ext cx="3211288" cy="12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B90F82-F84C-C24C-B0D0-264664FFAA08}"/>
              </a:ext>
            </a:extLst>
          </p:cNvPr>
          <p:cNvSpPr/>
          <p:nvPr/>
        </p:nvSpPr>
        <p:spPr>
          <a:xfrm>
            <a:off x="8566098" y="1806761"/>
            <a:ext cx="2640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>
                <a:solidFill>
                  <a:srgbClr val="92D050"/>
                </a:solidFill>
              </a:rPr>
              <a:t>Cellule </a:t>
            </a:r>
            <a:r>
              <a:rPr lang="fr-BE" sz="2000" b="1" dirty="0" err="1">
                <a:solidFill>
                  <a:srgbClr val="92D050"/>
                </a:solidFill>
              </a:rPr>
              <a:t>Teaching</a:t>
            </a:r>
            <a:r>
              <a:rPr lang="fr-BE" sz="2000" b="1" dirty="0">
                <a:solidFill>
                  <a:srgbClr val="92D050"/>
                </a:solidFill>
              </a:rPr>
              <a:t> </a:t>
            </a:r>
            <a:r>
              <a:rPr lang="fr-BE" sz="1400" b="1" dirty="0" err="1">
                <a:solidFill>
                  <a:srgbClr val="92D050"/>
                </a:solidFill>
              </a:rPr>
              <a:t>with</a:t>
            </a:r>
            <a:r>
              <a:rPr lang="fr-BE" sz="2000" b="1" dirty="0">
                <a:solidFill>
                  <a:srgbClr val="92D050"/>
                </a:solidFill>
              </a:rPr>
              <a:t> VR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E58241-66FA-1E4E-BC73-38046D2B8512}"/>
              </a:ext>
            </a:extLst>
          </p:cNvPr>
          <p:cNvSpPr txBox="1"/>
          <p:nvPr/>
        </p:nvSpPr>
        <p:spPr>
          <a:xfrm>
            <a:off x="8120797" y="3766763"/>
            <a:ext cx="441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- 12 </a:t>
            </a:r>
            <a:r>
              <a:rPr lang="fr-BE" dirty="0" err="1" smtClean="0"/>
              <a:t>envrionnements</a:t>
            </a:r>
            <a:r>
              <a:rPr lang="fr-BE" dirty="0" smtClean="0"/>
              <a:t> VR ou AR développés</a:t>
            </a:r>
          </a:p>
          <a:p>
            <a:r>
              <a:rPr lang="fr-BE" dirty="0" smtClean="0"/>
              <a:t>- 3 en cours</a:t>
            </a:r>
            <a:endParaRPr lang="fr-BE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FC6CD5-EF35-3E4D-96E2-ED6A058406B3}"/>
              </a:ext>
            </a:extLst>
          </p:cNvPr>
          <p:cNvSpPr txBox="1"/>
          <p:nvPr/>
        </p:nvSpPr>
        <p:spPr>
          <a:xfrm>
            <a:off x="4191380" y="3764433"/>
            <a:ext cx="400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 Migration vers </a:t>
            </a:r>
            <a:r>
              <a:rPr lang="fr-BE" dirty="0" err="1" smtClean="0"/>
              <a:t>Blackboard</a:t>
            </a:r>
            <a:r>
              <a:rPr lang="fr-BE" dirty="0" smtClean="0"/>
              <a:t> Ultra</a:t>
            </a:r>
          </a:p>
          <a:p>
            <a:r>
              <a:rPr lang="fr-BE" dirty="0" smtClean="0"/>
              <a:t>- 6780 cours existants sur la plateforme</a:t>
            </a:r>
          </a:p>
          <a:p>
            <a:endParaRPr lang="fr-BE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3A9A80-4740-6549-9AEB-E5264336532A}"/>
              </a:ext>
            </a:extLst>
          </p:cNvPr>
          <p:cNvSpPr txBox="1"/>
          <p:nvPr/>
        </p:nvSpPr>
        <p:spPr>
          <a:xfrm>
            <a:off x="838200" y="3764433"/>
            <a:ext cx="301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- 26 </a:t>
            </a:r>
            <a:r>
              <a:rPr lang="fr-BE" dirty="0" err="1" smtClean="0"/>
              <a:t>MOOCs</a:t>
            </a:r>
            <a:r>
              <a:rPr lang="fr-BE" dirty="0" smtClean="0"/>
              <a:t> produits</a:t>
            </a:r>
          </a:p>
          <a:p>
            <a:r>
              <a:rPr lang="fr-BE" dirty="0" smtClean="0"/>
              <a:t>- 15 en production</a:t>
            </a:r>
          </a:p>
          <a:p>
            <a:r>
              <a:rPr lang="fr-BE" dirty="0" smtClean="0"/>
              <a:t>- dont 5 nouveaux à la rentrée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838200" y="5557208"/>
            <a:ext cx="7282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Grâce au soutien financier du projet </a:t>
            </a:r>
            <a:r>
              <a:rPr lang="fr-BE" dirty="0" err="1" smtClean="0"/>
              <a:t>NextGenerationEU</a:t>
            </a:r>
            <a:r>
              <a:rPr lang="fr-BE" dirty="0" smtClean="0"/>
              <a:t> de l’Union européenne, un techno-pédagogue à mi-temps a pu être engagé dans chaque Faculté de l’</a:t>
            </a:r>
            <a:r>
              <a:rPr lang="fr-BE" dirty="0" err="1" smtClean="0"/>
              <a:t>ULiège</a:t>
            </a:r>
            <a:r>
              <a:rPr lang="fr-BE" dirty="0" smtClean="0"/>
              <a:t>.</a:t>
            </a:r>
            <a:endParaRPr lang="fr-BE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38" y="5545509"/>
            <a:ext cx="3371959" cy="8474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5522FE4-E625-AC4A-9818-033D2D791616}"/>
              </a:ext>
            </a:extLst>
          </p:cNvPr>
          <p:cNvSpPr txBox="1"/>
          <p:nvPr/>
        </p:nvSpPr>
        <p:spPr>
          <a:xfrm>
            <a:off x="1131042" y="5213379"/>
            <a:ext cx="3465500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92D050"/>
                </a:solidFill>
              </a:rPr>
              <a:t>Techno-pédagogues facultaires</a:t>
            </a:r>
            <a:endParaRPr lang="fr-BE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3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Centrale </a:t>
            </a:r>
            <a:r>
              <a:rPr lang="fr-BE" dirty="0" err="1" smtClean="0"/>
              <a:t>thermo-électrique</a:t>
            </a:r>
            <a:r>
              <a:rPr lang="fr-BE" dirty="0" smtClean="0"/>
              <a:t> du Val Benoît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53963" r="26556" b="6079"/>
          <a:stretch/>
        </p:blipFill>
        <p:spPr>
          <a:xfrm>
            <a:off x="26519" y="1898470"/>
            <a:ext cx="12115528" cy="4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02" y="386861"/>
            <a:ext cx="10039490" cy="62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197038" y="0"/>
            <a:ext cx="10675813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20400" y="6446060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© AM </a:t>
            </a:r>
            <a:r>
              <a:rPr lang="fr-BE" sz="10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Baumans-Deffet</a:t>
            </a:r>
            <a:r>
              <a:rPr lang="fr-BE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Architecture Alain </a:t>
            </a:r>
            <a:r>
              <a:rPr lang="fr-BE" sz="10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Dirix</a:t>
            </a:r>
            <a:r>
              <a:rPr lang="fr-BE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B.E.L.</a:t>
            </a:r>
            <a:endParaRPr lang="fr-BE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6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30A19FE-BDBC-6B47-A8B4-B05C26C4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903" y="261767"/>
            <a:ext cx="6184905" cy="54673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3A9283-B2BE-6A40-8873-2722EC53C8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861" y="777727"/>
            <a:ext cx="2336253" cy="3115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F8D733-3DF5-3847-8B96-4C08F0DC15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816" y="4392536"/>
            <a:ext cx="1773172" cy="23642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0239A9-25E8-6F42-AF00-2F526C17F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" y="261767"/>
            <a:ext cx="2878679" cy="38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52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486</Words>
  <Application>Microsoft Office PowerPoint</Application>
  <PresentationFormat>Grand écran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Thème Office</vt:lpstr>
      <vt:lpstr>Présentation PowerPoint</vt:lpstr>
      <vt:lpstr>Un lieu collectif au service de la formation outillée du numérique</vt:lpstr>
      <vt:lpstr>Formation tout au long de la vie</vt:lpstr>
      <vt:lpstr>Le numérique dans l’enseignement à l’ULiège</vt:lpstr>
      <vt:lpstr>La CARE Outils numériques</vt:lpstr>
      <vt:lpstr>La Centrale thermo-électrique du Val Benoît</vt:lpstr>
      <vt:lpstr>Présentation PowerPoint</vt:lpstr>
      <vt:lpstr>Présentation PowerPoint</vt:lpstr>
      <vt:lpstr>Présentation PowerPoint</vt:lpstr>
      <vt:lpstr>Occupation du bâtiment</vt:lpstr>
      <vt:lpstr>Parmi les objectifs…</vt:lpstr>
      <vt:lpstr>Espace CARE</vt:lpstr>
      <vt:lpstr>Mais aussi…</vt:lpstr>
      <vt:lpstr>Un lieu de collaboration et d’entraide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lieu collectif au service de la formation outillée du numérique</dc:title>
  <dc:creator>Björn-Olav Dozo</dc:creator>
  <cp:lastModifiedBy>Björn-Olav Dozo</cp:lastModifiedBy>
  <cp:revision>11</cp:revision>
  <dcterms:created xsi:type="dcterms:W3CDTF">2023-06-13T15:50:13Z</dcterms:created>
  <dcterms:modified xsi:type="dcterms:W3CDTF">2023-06-15T16:02:28Z</dcterms:modified>
</cp:coreProperties>
</file>