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58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87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51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252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64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3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666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791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35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386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9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370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B67F-2918-46DA-BFC6-08317B5B8C83}" type="datetimeFigureOut">
              <a:rPr lang="fr-BE" smtClean="0"/>
              <a:t>22-11-22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6CB4-371D-48A8-AA1E-988EA50744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202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Archéologie (littéraire) du </a:t>
            </a:r>
            <a:r>
              <a:rPr lang="fr-BE" dirty="0" err="1" smtClean="0"/>
              <a:t>métavers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8482149" y="5486400"/>
            <a:ext cx="2429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Björn-Olav DOZO</a:t>
            </a:r>
          </a:p>
          <a:p>
            <a:r>
              <a:rPr lang="fr-BE" dirty="0" smtClean="0"/>
              <a:t>Université de Liège</a:t>
            </a:r>
          </a:p>
          <a:p>
            <a:r>
              <a:rPr lang="fr-BE" dirty="0" smtClean="0"/>
              <a:t>Liège Game </a:t>
            </a:r>
            <a:r>
              <a:rPr lang="fr-BE" dirty="0" err="1" smtClean="0"/>
              <a:t>Lab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11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Abandon </a:t>
            </a:r>
            <a:r>
              <a:rPr lang="fr-BE" dirty="0" smtClean="0">
                <a:sym typeface="Wingdings" panose="05000000000000000000" pitchFamily="2" charset="2"/>
              </a:rPr>
              <a:t>du politique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1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BE" dirty="0" smtClean="0"/>
              <a:t>Au sein du cyberpunk, le </a:t>
            </a:r>
            <a:r>
              <a:rPr lang="fr-BE" dirty="0" err="1" smtClean="0"/>
              <a:t>métavers</a:t>
            </a:r>
            <a:r>
              <a:rPr lang="fr-BE" dirty="0" smtClean="0"/>
              <a:t> était une fuite face à la décrépitude du monde. Mais cette fuite concernait avant tout ceux qui n’avaient pas les moyens de fuir réellement la surface de la planète</a:t>
            </a:r>
            <a:r>
              <a:rPr lang="fr-BE" dirty="0" smtClean="0"/>
              <a:t>.</a:t>
            </a:r>
          </a:p>
          <a:p>
            <a:pPr algn="just"/>
            <a:endParaRPr lang="fr-BE" dirty="0" smtClean="0"/>
          </a:p>
          <a:p>
            <a:pPr algn="just"/>
            <a:r>
              <a:rPr lang="fr-BE" dirty="0" smtClean="0"/>
              <a:t>Promesse d’ouverture de l’espace des possibles via le virtuel </a:t>
            </a:r>
            <a:r>
              <a:rPr lang="fr-BE" i="1" dirty="0" smtClean="0"/>
              <a:t>vs.</a:t>
            </a:r>
            <a:r>
              <a:rPr lang="fr-BE" dirty="0" smtClean="0"/>
              <a:t> </a:t>
            </a:r>
            <a:r>
              <a:rPr lang="fr-BE" smtClean="0"/>
              <a:t>fermerture </a:t>
            </a:r>
            <a:r>
              <a:rPr lang="fr-BE" dirty="0" smtClean="0"/>
              <a:t>de cet espace dans le réel</a:t>
            </a:r>
            <a:endParaRPr lang="fr-BE" dirty="0" smtClean="0"/>
          </a:p>
          <a:p>
            <a:pPr algn="just"/>
            <a:endParaRPr lang="fr-BE" dirty="0"/>
          </a:p>
          <a:p>
            <a:pPr algn="just"/>
            <a:r>
              <a:rPr lang="fr-BE" dirty="0" smtClean="0"/>
              <a:t>Pour les plus riches, éloignement en orbite</a:t>
            </a:r>
            <a:r>
              <a:rPr lang="fr-BE" dirty="0"/>
              <a:t> </a:t>
            </a:r>
            <a:r>
              <a:rPr lang="fr-BE" dirty="0" smtClean="0"/>
              <a:t>et privatisation de la conquête de l’espace (comme </a:t>
            </a:r>
            <a:r>
              <a:rPr lang="fr-BE" dirty="0" err="1" smtClean="0"/>
              <a:t>Musk</a:t>
            </a:r>
            <a:r>
              <a:rPr lang="fr-BE" dirty="0" smtClean="0"/>
              <a:t> avec </a:t>
            </a:r>
            <a:r>
              <a:rPr lang="fr-BE" dirty="0" err="1" smtClean="0"/>
              <a:t>Space</a:t>
            </a:r>
            <a:r>
              <a:rPr lang="fr-BE" dirty="0" smtClean="0"/>
              <a:t> X, </a:t>
            </a:r>
            <a:r>
              <a:rPr lang="fr-BE" dirty="0" err="1" smtClean="0"/>
              <a:t>Branson</a:t>
            </a:r>
            <a:r>
              <a:rPr lang="fr-BE" dirty="0" smtClean="0"/>
              <a:t> avec Virgin </a:t>
            </a:r>
            <a:r>
              <a:rPr lang="fr-BE" dirty="0" err="1" smtClean="0"/>
              <a:t>Galactic</a:t>
            </a:r>
            <a:r>
              <a:rPr lang="fr-BE" dirty="0" smtClean="0"/>
              <a:t> et </a:t>
            </a:r>
            <a:r>
              <a:rPr lang="fr-BE" dirty="0" err="1" smtClean="0"/>
              <a:t>Bezos</a:t>
            </a:r>
            <a:r>
              <a:rPr lang="fr-BE" dirty="0" smtClean="0"/>
              <a:t> avec Blue </a:t>
            </a:r>
            <a:r>
              <a:rPr lang="fr-BE" dirty="0" err="1" smtClean="0"/>
              <a:t>Origin</a:t>
            </a:r>
            <a:r>
              <a:rPr lang="fr-BE" dirty="0" smtClean="0"/>
              <a:t>)</a:t>
            </a:r>
          </a:p>
          <a:p>
            <a:pPr lvl="1" algn="just"/>
            <a:r>
              <a:rPr lang="fr-BE" i="1" dirty="0" err="1" smtClean="0"/>
              <a:t>Neuromancien</a:t>
            </a:r>
            <a:r>
              <a:rPr lang="fr-BE" dirty="0" smtClean="0"/>
              <a:t> de William Gibson (1984)</a:t>
            </a:r>
          </a:p>
          <a:p>
            <a:pPr lvl="1" algn="just"/>
            <a:r>
              <a:rPr lang="fr-BE" i="1" dirty="0" smtClean="0"/>
              <a:t>Câblé</a:t>
            </a:r>
            <a:r>
              <a:rPr lang="fr-BE" dirty="0" smtClean="0"/>
              <a:t> de Walter Jon Williams (1986)</a:t>
            </a:r>
          </a:p>
          <a:p>
            <a:pPr lvl="1" algn="just"/>
            <a:r>
              <a:rPr lang="fr-BE" i="1" dirty="0" smtClean="0"/>
              <a:t>Near </a:t>
            </a:r>
            <a:r>
              <a:rPr lang="fr-BE" i="1" dirty="0" err="1" smtClean="0"/>
              <a:t>Orbit</a:t>
            </a:r>
            <a:r>
              <a:rPr lang="fr-BE" dirty="0" smtClean="0"/>
              <a:t>, extension du jeu de rôle </a:t>
            </a:r>
            <a:r>
              <a:rPr lang="fr-BE" i="1" dirty="0" smtClean="0"/>
              <a:t>Cyberpunk 2013 </a:t>
            </a:r>
            <a:r>
              <a:rPr lang="fr-BE" dirty="0" smtClean="0"/>
              <a:t>(1989)</a:t>
            </a:r>
            <a:endParaRPr lang="fr-BE" i="1" dirty="0" smtClean="0"/>
          </a:p>
          <a:p>
            <a:pPr lvl="1" algn="just"/>
            <a:r>
              <a:rPr lang="fr-BE" dirty="0" smtClean="0"/>
              <a:t>Etc.</a:t>
            </a:r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53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3492" cy="1325563"/>
          </a:xfrm>
        </p:spPr>
        <p:txBody>
          <a:bodyPr/>
          <a:lstStyle/>
          <a:p>
            <a:r>
              <a:rPr lang="fr-BE" dirty="0" smtClean="0"/>
              <a:t>Post-cyberpunk (notamment </a:t>
            </a:r>
            <a:r>
              <a:rPr lang="fr-BE" i="1" dirty="0" smtClean="0"/>
              <a:t>Snow Crash</a:t>
            </a:r>
            <a:r>
              <a:rPr lang="fr-BE" dirty="0" smtClean="0"/>
              <a:t>, 1992)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Vision plus positive du </a:t>
            </a:r>
            <a:r>
              <a:rPr lang="fr-BE" dirty="0" err="1" smtClean="0"/>
              <a:t>métavers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Capacité à bousculer l’ordre social, à partir de compétences spécifiques</a:t>
            </a:r>
          </a:p>
          <a:p>
            <a:endParaRPr lang="fr-BE" dirty="0" smtClean="0"/>
          </a:p>
          <a:p>
            <a:r>
              <a:rPr lang="fr-BE" dirty="0" smtClean="0"/>
              <a:t>Formation de communautés de personnes éloignées physiquement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 Plaidoyer pour un usage critique et réfléchi du </a:t>
            </a:r>
            <a:r>
              <a:rPr lang="fr-BE" smtClean="0">
                <a:sym typeface="Wingdings" panose="05000000000000000000" pitchFamily="2" charset="2"/>
              </a:rPr>
              <a:t>métavers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5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 a </a:t>
            </a:r>
            <a:r>
              <a:rPr lang="fr-BE" dirty="0" err="1" smtClean="0"/>
              <a:t>nutshell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Métavers</a:t>
            </a:r>
            <a:r>
              <a:rPr lang="fr-BE" dirty="0" smtClean="0"/>
              <a:t> : se généralise grâce au genre cyberpunk / post-cyberpunk</a:t>
            </a:r>
          </a:p>
          <a:p>
            <a:r>
              <a:rPr lang="fr-BE" dirty="0" smtClean="0"/>
              <a:t>Années 1980-1995</a:t>
            </a:r>
          </a:p>
          <a:p>
            <a:endParaRPr lang="fr-BE" dirty="0" smtClean="0"/>
          </a:p>
          <a:p>
            <a:r>
              <a:rPr lang="fr-BE" dirty="0" smtClean="0"/>
              <a:t>Trois caractéristiques </a:t>
            </a:r>
            <a:r>
              <a:rPr lang="fr-BE" dirty="0" smtClean="0"/>
              <a:t>récurrentes du cyberpunk 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Tension sociale ; disparition de la classe moyenne ; très riches et très pauvres</a:t>
            </a:r>
          </a:p>
          <a:p>
            <a:pPr lvl="1"/>
            <a:r>
              <a:rPr lang="fr-BE" dirty="0" smtClean="0"/>
              <a:t>Imaginaire de la prothèse et du corps augmenté</a:t>
            </a:r>
          </a:p>
          <a:p>
            <a:pPr lvl="1"/>
            <a:r>
              <a:rPr lang="fr-BE" dirty="0" smtClean="0"/>
              <a:t>Cyberespace / </a:t>
            </a:r>
            <a:r>
              <a:rPr lang="fr-BE" dirty="0" err="1" smtClean="0"/>
              <a:t>métavers</a:t>
            </a:r>
            <a:r>
              <a:rPr lang="fr-BE" dirty="0" smtClean="0"/>
              <a:t> / réalité virtuelle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77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du jour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BE" dirty="0" smtClean="0"/>
              <a:t>Pas dénoncer notre présent pour dire qu’on est dans une réalité cyberpunk (pas de validation des « prévisions » de la SF)</a:t>
            </a:r>
          </a:p>
          <a:p>
            <a:pPr algn="just"/>
            <a:endParaRPr lang="fr-BE" dirty="0"/>
          </a:p>
          <a:p>
            <a:pPr marL="0" indent="0" algn="ctr">
              <a:buNone/>
            </a:pPr>
            <a:r>
              <a:rPr lang="fr-BE" dirty="0" smtClean="0"/>
              <a:t>MAIS</a:t>
            </a:r>
          </a:p>
          <a:p>
            <a:pPr algn="just"/>
            <a:endParaRPr lang="fr-BE" dirty="0"/>
          </a:p>
          <a:p>
            <a:pPr marL="0" indent="0" algn="just">
              <a:buNone/>
            </a:pPr>
            <a:r>
              <a:rPr lang="fr-BE" dirty="0" smtClean="0"/>
              <a:t>Développer une vision informée de notre monde contemporain à partir des fictions antérieures ayant imaginé des réalités semblables</a:t>
            </a:r>
          </a:p>
          <a:p>
            <a:pPr algn="just"/>
            <a:endParaRPr lang="fr-BE" dirty="0"/>
          </a:p>
          <a:p>
            <a:pPr marL="0" indent="0" algn="ctr">
              <a:buNone/>
            </a:pPr>
            <a:r>
              <a:rPr lang="fr-BE" b="1" dirty="0" smtClean="0"/>
              <a:t>Lecture politique du </a:t>
            </a:r>
            <a:r>
              <a:rPr lang="fr-BE" b="1" dirty="0" err="1" smtClean="0"/>
              <a:t>métavers</a:t>
            </a:r>
            <a:endParaRPr lang="fr-BE" b="1" dirty="0" smtClean="0"/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64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yberpunk's not dead par Rumpa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4" y="17589"/>
            <a:ext cx="4441825" cy="68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Origine du terme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419109" cy="4351338"/>
          </a:xfrm>
        </p:spPr>
        <p:txBody>
          <a:bodyPr/>
          <a:lstStyle/>
          <a:p>
            <a:r>
              <a:rPr lang="fr-BE" dirty="0" smtClean="0"/>
              <a:t>Neal Stephenson, </a:t>
            </a:r>
            <a:r>
              <a:rPr lang="fr-BE" i="1" dirty="0" smtClean="0"/>
              <a:t>Le Samouraï virtuel </a:t>
            </a:r>
            <a:r>
              <a:rPr lang="fr-BE" dirty="0" smtClean="0"/>
              <a:t>(Snow Crash), 1992 (France 1996)</a:t>
            </a:r>
          </a:p>
          <a:p>
            <a:endParaRPr lang="fr-BE" dirty="0"/>
          </a:p>
          <a:p>
            <a:r>
              <a:rPr lang="fr-BE" dirty="0" smtClean="0"/>
              <a:t> « Les mots "avatar" (...) et "</a:t>
            </a:r>
            <a:r>
              <a:rPr lang="fr-BE" dirty="0" err="1" smtClean="0"/>
              <a:t>Métavers</a:t>
            </a:r>
            <a:r>
              <a:rPr lang="fr-BE" dirty="0" smtClean="0"/>
              <a:t>" sont de ma propre invention, et je les ai choisis après avoir décidé que les expressions existantes ("réalité virtuelle", par exemple) étaient inadéquates. » (</a:t>
            </a:r>
            <a:r>
              <a:rPr lang="fr-BE" dirty="0"/>
              <a:t>Neal Stephenson, </a:t>
            </a:r>
            <a:r>
              <a:rPr lang="fr-BE" i="1" dirty="0"/>
              <a:t>Le Samouraï </a:t>
            </a:r>
            <a:r>
              <a:rPr lang="fr-BE" i="1" dirty="0" smtClean="0"/>
              <a:t>virtuel</a:t>
            </a:r>
            <a:r>
              <a:rPr lang="fr-BE" dirty="0"/>
              <a:t>, Paris, Robert Laffont, 1996, 728 p., </a:t>
            </a:r>
            <a:r>
              <a:rPr lang="fr-BE" dirty="0" smtClean="0"/>
              <a:t>Remerciements)</a:t>
            </a:r>
            <a:endParaRPr lang="fr-BE" dirty="0"/>
          </a:p>
        </p:txBody>
      </p:sp>
      <p:pic>
        <p:nvPicPr>
          <p:cNvPr id="1026" name="Picture 2" descr="Amazon.fr - Le Samouraï virtuel: Snow crash - Stephenson, Neal - Liv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38" y="1825624"/>
            <a:ext cx="2793662" cy="45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Antécédents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031182" cy="4351338"/>
          </a:xfrm>
        </p:spPr>
        <p:txBody>
          <a:bodyPr/>
          <a:lstStyle/>
          <a:p>
            <a:r>
              <a:rPr lang="fr-BE" i="1" dirty="0" smtClean="0"/>
              <a:t>Simulacres</a:t>
            </a:r>
            <a:r>
              <a:rPr lang="fr-BE" dirty="0" smtClean="0"/>
              <a:t> de Philip K. Dick en 1964</a:t>
            </a:r>
          </a:p>
          <a:p>
            <a:endParaRPr lang="fr-BE" dirty="0" smtClean="0"/>
          </a:p>
          <a:p>
            <a:r>
              <a:rPr lang="fr-BE" i="1" dirty="0" err="1" smtClean="0"/>
              <a:t>Simulacron</a:t>
            </a:r>
            <a:r>
              <a:rPr lang="fr-BE" i="1" dirty="0" smtClean="0"/>
              <a:t> 3 </a:t>
            </a:r>
            <a:r>
              <a:rPr lang="fr-BE" dirty="0" smtClean="0"/>
              <a:t>de Daniel F. </a:t>
            </a:r>
            <a:r>
              <a:rPr lang="fr-BE" dirty="0" err="1" smtClean="0"/>
              <a:t>Galouye</a:t>
            </a:r>
            <a:r>
              <a:rPr lang="fr-BE" dirty="0" smtClean="0"/>
              <a:t>, 1964 (États-Unis), 1968 (France)</a:t>
            </a:r>
          </a:p>
          <a:p>
            <a:pPr lvl="1"/>
            <a:r>
              <a:rPr lang="fr-BE" dirty="0" smtClean="0"/>
              <a:t>Film : </a:t>
            </a:r>
            <a:r>
              <a:rPr lang="fr-BE" i="1" dirty="0" smtClean="0"/>
              <a:t>Le Monde sur le fil </a:t>
            </a:r>
            <a:r>
              <a:rPr lang="fr-BE" dirty="0" smtClean="0"/>
              <a:t>(Rainer Werner Fassbinder, 1973)</a:t>
            </a:r>
          </a:p>
          <a:p>
            <a:endParaRPr lang="fr-BE" dirty="0" smtClean="0"/>
          </a:p>
          <a:p>
            <a:r>
              <a:rPr lang="fr-BE" i="1" dirty="0" err="1" smtClean="0"/>
              <a:t>Neuromancien</a:t>
            </a:r>
            <a:r>
              <a:rPr lang="fr-BE" dirty="0" smtClean="0"/>
              <a:t> de William Gibson, 1984 : concept de cyberspace</a:t>
            </a:r>
            <a:endParaRPr lang="fr-BE" dirty="0"/>
          </a:p>
        </p:txBody>
      </p:sp>
      <p:pic>
        <p:nvPicPr>
          <p:cNvPr id="3074" name="Picture 2" descr="Neuromancien - William Gibson - Au Diable Vauvert - Grand format - Librel.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7" y="503093"/>
            <a:ext cx="3917516" cy="56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662" y="365125"/>
            <a:ext cx="11013830" cy="1325563"/>
          </a:xfrm>
        </p:spPr>
        <p:txBody>
          <a:bodyPr/>
          <a:lstStyle/>
          <a:p>
            <a:r>
              <a:rPr lang="fr-BE" dirty="0" smtClean="0"/>
              <a:t>Que font les œuvres cyberpunk du concept de cyberespace / </a:t>
            </a:r>
            <a:r>
              <a:rPr lang="fr-BE" dirty="0" err="1" smtClean="0"/>
              <a:t>métavers</a:t>
            </a:r>
            <a:r>
              <a:rPr lang="fr-BE" dirty="0" smtClean="0"/>
              <a:t>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i="1" dirty="0" err="1" smtClean="0"/>
              <a:t>Neuromancien</a:t>
            </a:r>
            <a:r>
              <a:rPr lang="fr-BE" dirty="0" smtClean="0"/>
              <a:t> : Frederik Jameson considère </a:t>
            </a:r>
            <a:r>
              <a:rPr lang="fr-BE" i="1" dirty="0" err="1" smtClean="0"/>
              <a:t>Neuromancien</a:t>
            </a:r>
            <a:r>
              <a:rPr lang="fr-BE" dirty="0" smtClean="0"/>
              <a:t> comme une allégorie du système financier global, en particulier la représentation du cyberespace, qui aide à visualiser un capitalisme financier devenu matériellement difficile à saisir.</a:t>
            </a:r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4098" name="Picture 2" descr="The Original “Matrix” | Daniel Bean Fi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29" y="3532473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Cyberspace we Forgot | Neuromancer | Heterotopi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3532474"/>
            <a:ext cx="5723469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Esthétique du cyberpunk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7601526" y="6391564"/>
            <a:ext cx="433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Dmytro</a:t>
            </a:r>
            <a:r>
              <a:rPr lang="fr-BE" b="1" dirty="0"/>
              <a:t> </a:t>
            </a:r>
            <a:r>
              <a:rPr lang="fr-BE" b="1" dirty="0" err="1" smtClean="0"/>
              <a:t>Lisin</a:t>
            </a:r>
            <a:r>
              <a:rPr lang="fr-BE" b="1" dirty="0" smtClean="0"/>
              <a:t>, https://dmytrolisin.com/</a:t>
            </a:r>
            <a:endParaRPr lang="fr-BE" b="1" dirty="0"/>
          </a:p>
        </p:txBody>
      </p:sp>
      <p:pic>
        <p:nvPicPr>
          <p:cNvPr id="5124" name="Picture 4" descr="https://thumb.canalplus.pro/http/unsafe/1900x/smart/creativemedia-image.canalplus.pro/content/0001/18/26d8c3d535f5ca80452868978065dbdd984d7c8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372427"/>
            <a:ext cx="11037455" cy="50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i="1" dirty="0" err="1" smtClean="0"/>
              <a:t>Ready</a:t>
            </a:r>
            <a:r>
              <a:rPr lang="fr-BE" i="1" dirty="0" smtClean="0"/>
              <a:t> Player One</a:t>
            </a:r>
            <a:r>
              <a:rPr lang="fr-BE" dirty="0" smtClean="0"/>
              <a:t>, Spielberg, 2018</a:t>
            </a:r>
            <a:endParaRPr lang="fr-BE" dirty="0"/>
          </a:p>
        </p:txBody>
      </p:sp>
      <p:pic>
        <p:nvPicPr>
          <p:cNvPr id="6146" name="Picture 2" descr="Ready Player One (TMC) : Le film fut &quot;le plus difficile à concevoir&quot; de la  carrière de Steven Spielbe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905794"/>
            <a:ext cx="63817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422</Words>
  <Application>Microsoft Office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Archéologie (littéraire) du métavers</vt:lpstr>
      <vt:lpstr>In a nutshell</vt:lpstr>
      <vt:lpstr>Objectif du jour</vt:lpstr>
      <vt:lpstr>Présentation PowerPoint</vt:lpstr>
      <vt:lpstr>Origine du terme</vt:lpstr>
      <vt:lpstr>Antécédents</vt:lpstr>
      <vt:lpstr>Que font les œuvres cyberpunk du concept de cyberespace / métavers ?</vt:lpstr>
      <vt:lpstr>Esthétique du cyberpunk</vt:lpstr>
      <vt:lpstr>Ready Player One, Spielberg, 2018</vt:lpstr>
      <vt:lpstr>Abandon du politique ?</vt:lpstr>
      <vt:lpstr>Post-cyberpunk (notamment Snow Crash, 1992)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Archéologie (littéraire) du métavers</dc:title>
  <dc:creator>Björn-Olav Dozo</dc:creator>
  <cp:lastModifiedBy>Björn-Olav Dozo</cp:lastModifiedBy>
  <cp:revision>12</cp:revision>
  <dcterms:created xsi:type="dcterms:W3CDTF">2022-11-21T13:47:39Z</dcterms:created>
  <dcterms:modified xsi:type="dcterms:W3CDTF">2022-11-22T14:32:13Z</dcterms:modified>
</cp:coreProperties>
</file>