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709" userDrawn="1">
          <p15:clr>
            <a:srgbClr val="A4A3A4"/>
          </p15:clr>
        </p15:guide>
        <p15:guide id="2" pos="2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3CAC7-FB3E-4436-8F43-9083BBBD4D35}" v="757" dt="2023-06-11T18:23:46.641"/>
    <p1510:client id="{86D5D660-A9BC-49B4-B343-1632B83EF551}" v="25" dt="2023-06-13T09:02:31.35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20" d="100"/>
          <a:sy n="120" d="100"/>
        </p:scale>
        <p:origin x="256" y="184"/>
      </p:cViewPr>
      <p:guideLst>
        <p:guide orient="horz" pos="709"/>
        <p:guide pos="23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104" name="Picture 8" descr="CHU-bckgr2coul-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extLst>
            <a:ext uri="{909E8E84-426E-40dd-AFC4-6F175D3DCCD1}">
              <a14:hiddenFill xmlns:a14="http://schemas.microsoft.com/office/drawing/2010/main" xmlns="">
                <a:solidFill>
                  <a:srgbClr val="FFFFFF"/>
                </a:solidFill>
              </a14:hiddenFill>
            </a:ext>
          </a:extLst>
        </p:spPr>
      </p:pic>
      <p:sp>
        <p:nvSpPr>
          <p:cNvPr id="4099" name="Rectangle 3"/>
          <p:cNvSpPr>
            <a:spLocks noGrp="1" noChangeArrowheads="1"/>
          </p:cNvSpPr>
          <p:nvPr>
            <p:ph type="ctrTitle"/>
          </p:nvPr>
        </p:nvSpPr>
        <p:spPr>
          <a:xfrm>
            <a:off x="914400" y="2130426"/>
            <a:ext cx="10363200" cy="1470025"/>
          </a:xfrm>
        </p:spPr>
        <p:txBody>
          <a:bodyPr/>
          <a:lstStyle>
            <a:lvl1pPr>
              <a:defRPr/>
            </a:lvl1pPr>
          </a:lstStyle>
          <a:p>
            <a:pPr lvl="0"/>
            <a:r>
              <a:rPr lang="fr-FR" noProof="0"/>
              <a:t>Cliquez et modifiez le titre</a:t>
            </a:r>
          </a:p>
        </p:txBody>
      </p:sp>
      <p:sp>
        <p:nvSpPr>
          <p:cNvPr id="4100"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fr-FR" noProof="0"/>
              <a:t>Cliquez pour modifier le style des sous-titres du masque</a:t>
            </a:r>
          </a:p>
        </p:txBody>
      </p:sp>
      <p:sp>
        <p:nvSpPr>
          <p:cNvPr id="4101" name="Rectangle 5"/>
          <p:cNvSpPr>
            <a:spLocks noGrp="1" noChangeArrowheads="1"/>
          </p:cNvSpPr>
          <p:nvPr>
            <p:ph type="dt" sz="half" idx="2"/>
          </p:nvPr>
        </p:nvSpPr>
        <p:spPr>
          <a:xfrm>
            <a:off x="118533" y="6270625"/>
            <a:ext cx="2844800" cy="476250"/>
          </a:xfrm>
        </p:spPr>
        <p:txBody>
          <a:bodyPr/>
          <a:lstStyle>
            <a:lvl1pPr>
              <a:defRPr/>
            </a:lvl1pPr>
          </a:lstStyle>
          <a:p>
            <a:endParaRPr lang="fr-FR"/>
          </a:p>
        </p:txBody>
      </p:sp>
      <p:sp>
        <p:nvSpPr>
          <p:cNvPr id="4102" name="Rectangle 6"/>
          <p:cNvSpPr>
            <a:spLocks noGrp="1" noChangeArrowheads="1"/>
          </p:cNvSpPr>
          <p:nvPr>
            <p:ph type="sldNum" sz="quarter" idx="4"/>
          </p:nvPr>
        </p:nvSpPr>
        <p:spPr>
          <a:xfrm>
            <a:off x="8737600" y="6245225"/>
            <a:ext cx="2844800" cy="476250"/>
          </a:xfrm>
        </p:spPr>
        <p:txBody>
          <a:bodyPr/>
          <a:lstStyle>
            <a:lvl1pPr>
              <a:defRPr/>
            </a:lvl1pPr>
          </a:lstStyle>
          <a:p>
            <a:fld id="{302C4D38-0992-5940-A54E-87DB32620BB9}"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numéro de diapositive 4"/>
          <p:cNvSpPr>
            <a:spLocks noGrp="1"/>
          </p:cNvSpPr>
          <p:nvPr>
            <p:ph type="sldNum" sz="quarter" idx="11"/>
          </p:nvPr>
        </p:nvSpPr>
        <p:spPr/>
        <p:txBody>
          <a:bodyPr/>
          <a:lstStyle>
            <a:lvl1pPr>
              <a:defRPr/>
            </a:lvl1pPr>
          </a:lstStyle>
          <a:p>
            <a:fld id="{2DE1931F-79B3-CF4D-97C1-E73B167693A3}" type="slidenum">
              <a:rPr lang="fr-FR"/>
              <a:pPr/>
              <a:t>‹N°›</a:t>
            </a:fld>
            <a:endParaRPr lang="fr-FR"/>
          </a:p>
        </p:txBody>
      </p:sp>
    </p:spTree>
    <p:extLst>
      <p:ext uri="{BB962C8B-B14F-4D97-AF65-F5344CB8AC3E}">
        <p14:creationId xmlns:p14="http://schemas.microsoft.com/office/powerpoint/2010/main" val="279390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8"/>
            <a:ext cx="2743200" cy="6138862"/>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8"/>
            <a:ext cx="8026400" cy="61388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numéro de diapositive 4"/>
          <p:cNvSpPr>
            <a:spLocks noGrp="1"/>
          </p:cNvSpPr>
          <p:nvPr>
            <p:ph type="sldNum" sz="quarter" idx="11"/>
          </p:nvPr>
        </p:nvSpPr>
        <p:spPr/>
        <p:txBody>
          <a:bodyPr/>
          <a:lstStyle>
            <a:lvl1pPr>
              <a:defRPr/>
            </a:lvl1pPr>
          </a:lstStyle>
          <a:p>
            <a:fld id="{418A3259-1E9D-8D47-9E68-D14F9B01D714}" type="slidenum">
              <a:rPr lang="fr-FR"/>
              <a:pPr/>
              <a:t>‹N°›</a:t>
            </a:fld>
            <a:endParaRPr lang="fr-FR"/>
          </a:p>
        </p:txBody>
      </p:sp>
    </p:spTree>
    <p:extLst>
      <p:ext uri="{BB962C8B-B14F-4D97-AF65-F5344CB8AC3E}">
        <p14:creationId xmlns:p14="http://schemas.microsoft.com/office/powerpoint/2010/main" val="261647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numéro de diapositive 4"/>
          <p:cNvSpPr>
            <a:spLocks noGrp="1"/>
          </p:cNvSpPr>
          <p:nvPr>
            <p:ph type="sldNum" sz="quarter" idx="11"/>
          </p:nvPr>
        </p:nvSpPr>
        <p:spPr/>
        <p:txBody>
          <a:bodyPr/>
          <a:lstStyle>
            <a:lvl1pPr>
              <a:defRPr/>
            </a:lvl1pPr>
          </a:lstStyle>
          <a:p>
            <a:fld id="{C22FF981-78C0-6944-90FD-84976030E039}" type="slidenum">
              <a:rPr lang="fr-FR"/>
              <a:pPr/>
              <a:t>‹N°›</a:t>
            </a:fld>
            <a:endParaRPr lang="fr-FR"/>
          </a:p>
        </p:txBody>
      </p:sp>
    </p:spTree>
    <p:extLst>
      <p:ext uri="{BB962C8B-B14F-4D97-AF65-F5344CB8AC3E}">
        <p14:creationId xmlns:p14="http://schemas.microsoft.com/office/powerpoint/2010/main" val="26255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numéro de diapositive 4"/>
          <p:cNvSpPr>
            <a:spLocks noGrp="1"/>
          </p:cNvSpPr>
          <p:nvPr>
            <p:ph type="sldNum" sz="quarter" idx="11"/>
          </p:nvPr>
        </p:nvSpPr>
        <p:spPr/>
        <p:txBody>
          <a:bodyPr/>
          <a:lstStyle>
            <a:lvl1pPr>
              <a:defRPr/>
            </a:lvl1pPr>
          </a:lstStyle>
          <a:p>
            <a:fld id="{1A4BBB7E-1A71-E14F-935F-DEA8D979E867}" type="slidenum">
              <a:rPr lang="fr-FR"/>
              <a:pPr/>
              <a:t>‹N°›</a:t>
            </a:fld>
            <a:endParaRPr lang="fr-FR"/>
          </a:p>
        </p:txBody>
      </p:sp>
    </p:spTree>
    <p:extLst>
      <p:ext uri="{BB962C8B-B14F-4D97-AF65-F5344CB8AC3E}">
        <p14:creationId xmlns:p14="http://schemas.microsoft.com/office/powerpoint/2010/main" val="219149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0"/>
            <a:ext cx="53848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384800" cy="481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numéro de diapositive 5"/>
          <p:cNvSpPr>
            <a:spLocks noGrp="1"/>
          </p:cNvSpPr>
          <p:nvPr>
            <p:ph type="sldNum" sz="quarter" idx="11"/>
          </p:nvPr>
        </p:nvSpPr>
        <p:spPr/>
        <p:txBody>
          <a:bodyPr/>
          <a:lstStyle>
            <a:lvl1pPr>
              <a:defRPr/>
            </a:lvl1pPr>
          </a:lstStyle>
          <a:p>
            <a:fld id="{4AE7C647-020E-4143-8B4B-9AAFADDB4102}" type="slidenum">
              <a:rPr lang="fr-FR"/>
              <a:pPr/>
              <a:t>‹N°›</a:t>
            </a:fld>
            <a:endParaRPr lang="fr-FR"/>
          </a:p>
        </p:txBody>
      </p:sp>
    </p:spTree>
    <p:extLst>
      <p:ext uri="{BB962C8B-B14F-4D97-AF65-F5344CB8AC3E}">
        <p14:creationId xmlns:p14="http://schemas.microsoft.com/office/powerpoint/2010/main" val="214942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numéro de diapositive 7"/>
          <p:cNvSpPr>
            <a:spLocks noGrp="1"/>
          </p:cNvSpPr>
          <p:nvPr>
            <p:ph type="sldNum" sz="quarter" idx="11"/>
          </p:nvPr>
        </p:nvSpPr>
        <p:spPr/>
        <p:txBody>
          <a:bodyPr/>
          <a:lstStyle>
            <a:lvl1pPr>
              <a:defRPr/>
            </a:lvl1pPr>
          </a:lstStyle>
          <a:p>
            <a:fld id="{AD62599F-2FA4-0A46-8AE2-08D181F46834}" type="slidenum">
              <a:rPr lang="fr-FR"/>
              <a:pPr/>
              <a:t>‹N°›</a:t>
            </a:fld>
            <a:endParaRPr lang="fr-FR"/>
          </a:p>
        </p:txBody>
      </p:sp>
    </p:spTree>
    <p:extLst>
      <p:ext uri="{BB962C8B-B14F-4D97-AF65-F5344CB8AC3E}">
        <p14:creationId xmlns:p14="http://schemas.microsoft.com/office/powerpoint/2010/main" val="342702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numéro de diapositive 3"/>
          <p:cNvSpPr>
            <a:spLocks noGrp="1"/>
          </p:cNvSpPr>
          <p:nvPr>
            <p:ph type="sldNum" sz="quarter" idx="11"/>
          </p:nvPr>
        </p:nvSpPr>
        <p:spPr/>
        <p:txBody>
          <a:bodyPr/>
          <a:lstStyle>
            <a:lvl1pPr>
              <a:defRPr/>
            </a:lvl1pPr>
          </a:lstStyle>
          <a:p>
            <a:fld id="{9F662C57-3A96-A24C-B938-65771D0128A6}" type="slidenum">
              <a:rPr lang="fr-FR"/>
              <a:pPr/>
              <a:t>‹N°›</a:t>
            </a:fld>
            <a:endParaRPr lang="fr-FR"/>
          </a:p>
        </p:txBody>
      </p:sp>
    </p:spTree>
    <p:extLst>
      <p:ext uri="{BB962C8B-B14F-4D97-AF65-F5344CB8AC3E}">
        <p14:creationId xmlns:p14="http://schemas.microsoft.com/office/powerpoint/2010/main" val="280567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numéro de diapositive 2"/>
          <p:cNvSpPr>
            <a:spLocks noGrp="1"/>
          </p:cNvSpPr>
          <p:nvPr>
            <p:ph type="sldNum" sz="quarter" idx="11"/>
          </p:nvPr>
        </p:nvSpPr>
        <p:spPr/>
        <p:txBody>
          <a:bodyPr/>
          <a:lstStyle>
            <a:lvl1pPr>
              <a:defRPr/>
            </a:lvl1pPr>
          </a:lstStyle>
          <a:p>
            <a:fld id="{882FBEF1-9964-EE40-8E75-CCA411790D54}" type="slidenum">
              <a:rPr lang="fr-FR"/>
              <a:pPr/>
              <a:t>‹N°›</a:t>
            </a:fld>
            <a:endParaRPr lang="fr-FR"/>
          </a:p>
        </p:txBody>
      </p:sp>
    </p:spTree>
    <p:extLst>
      <p:ext uri="{BB962C8B-B14F-4D97-AF65-F5344CB8AC3E}">
        <p14:creationId xmlns:p14="http://schemas.microsoft.com/office/powerpoint/2010/main" val="202754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numéro de diapositive 5"/>
          <p:cNvSpPr>
            <a:spLocks noGrp="1"/>
          </p:cNvSpPr>
          <p:nvPr>
            <p:ph type="sldNum" sz="quarter" idx="11"/>
          </p:nvPr>
        </p:nvSpPr>
        <p:spPr/>
        <p:txBody>
          <a:bodyPr/>
          <a:lstStyle>
            <a:lvl1pPr>
              <a:defRPr/>
            </a:lvl1pPr>
          </a:lstStyle>
          <a:p>
            <a:fld id="{FA38FFD3-93FB-B043-937C-D2E059DDCC0D}" type="slidenum">
              <a:rPr lang="fr-FR"/>
              <a:pPr/>
              <a:t>‹N°›</a:t>
            </a:fld>
            <a:endParaRPr lang="fr-FR"/>
          </a:p>
        </p:txBody>
      </p:sp>
    </p:spTree>
    <p:extLst>
      <p:ext uri="{BB962C8B-B14F-4D97-AF65-F5344CB8AC3E}">
        <p14:creationId xmlns:p14="http://schemas.microsoft.com/office/powerpoint/2010/main" val="412236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numéro de diapositive 5"/>
          <p:cNvSpPr>
            <a:spLocks noGrp="1"/>
          </p:cNvSpPr>
          <p:nvPr>
            <p:ph type="sldNum" sz="quarter" idx="11"/>
          </p:nvPr>
        </p:nvSpPr>
        <p:spPr/>
        <p:txBody>
          <a:bodyPr/>
          <a:lstStyle>
            <a:lvl1pPr>
              <a:defRPr/>
            </a:lvl1pPr>
          </a:lstStyle>
          <a:p>
            <a:fld id="{F7B9CB7A-9BF9-2A48-BEC5-DB0C8A8388DE}" type="slidenum">
              <a:rPr lang="fr-FR"/>
              <a:pPr/>
              <a:t>‹N°›</a:t>
            </a:fld>
            <a:endParaRPr lang="fr-FR"/>
          </a:p>
        </p:txBody>
      </p:sp>
    </p:spTree>
    <p:extLst>
      <p:ext uri="{BB962C8B-B14F-4D97-AF65-F5344CB8AC3E}">
        <p14:creationId xmlns:p14="http://schemas.microsoft.com/office/powerpoint/2010/main" val="355321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CHU-bckgr2coul-pp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729317" y="274638"/>
            <a:ext cx="985308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609600" y="1600200"/>
            <a:ext cx="10972800" cy="481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3867" y="6518276"/>
            <a:ext cx="2844800"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i="1"/>
            </a:lvl1pPr>
          </a:lstStyle>
          <a:p>
            <a:endParaRPr lang="fr-FR"/>
          </a:p>
        </p:txBody>
      </p:sp>
      <p:sp>
        <p:nvSpPr>
          <p:cNvPr id="1030" name="Rectangle 6"/>
          <p:cNvSpPr>
            <a:spLocks noGrp="1" noChangeArrowheads="1"/>
          </p:cNvSpPr>
          <p:nvPr>
            <p:ph type="sldNum" sz="quarter" idx="4"/>
          </p:nvPr>
        </p:nvSpPr>
        <p:spPr bwMode="auto">
          <a:xfrm>
            <a:off x="10064751" y="6494464"/>
            <a:ext cx="2110316" cy="325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C9ABD993-522C-424F-AC8F-15742D02F24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600" b="1">
          <a:solidFill>
            <a:srgbClr val="3A6DAC"/>
          </a:solidFill>
          <a:latin typeface="+mj-lt"/>
          <a:ea typeface="+mj-ea"/>
          <a:cs typeface="+mj-cs"/>
        </a:defRPr>
      </a:lvl1pPr>
      <a:lvl2pPr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2pPr>
      <a:lvl3pPr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3pPr>
      <a:lvl4pPr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4pPr>
      <a:lvl5pPr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5pPr>
      <a:lvl6pPr marL="457200"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6pPr>
      <a:lvl7pPr marL="914400"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7pPr>
      <a:lvl8pPr marL="1371600"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8pPr>
      <a:lvl9pPr marL="1828800" algn="ctr" rtl="0" eaLnBrk="1" fontAlgn="base" hangingPunct="1">
        <a:spcBef>
          <a:spcPct val="0"/>
        </a:spcBef>
        <a:spcAft>
          <a:spcPct val="0"/>
        </a:spcAft>
        <a:defRPr sz="3600" b="1">
          <a:solidFill>
            <a:srgbClr val="3A6DAC"/>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charset="0"/>
          <a:cs typeface="+mn-cs"/>
        </a:defRPr>
      </a:lvl2pPr>
      <a:lvl3pPr marL="1143000" indent="-228600" algn="l" rtl="0" eaLnBrk="1" fontAlgn="base" hangingPunct="1">
        <a:spcBef>
          <a:spcPct val="20000"/>
        </a:spcBef>
        <a:spcAft>
          <a:spcPct val="0"/>
        </a:spcAft>
        <a:buFont typeface="Wingdings" charset="0"/>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doi.org/10.1186/s13613-018-0438-y" TargetMode="Externa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091317" y="5658702"/>
            <a:ext cx="3973164" cy="10618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8" name="Rectangle 17"/>
          <p:cNvSpPr/>
          <p:nvPr/>
        </p:nvSpPr>
        <p:spPr>
          <a:xfrm>
            <a:off x="3676648" y="5644404"/>
            <a:ext cx="4345370" cy="107612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7" name="Rectangle 16"/>
          <p:cNvSpPr/>
          <p:nvPr/>
        </p:nvSpPr>
        <p:spPr>
          <a:xfrm>
            <a:off x="229519" y="1050890"/>
            <a:ext cx="3371935" cy="25113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6" name="Rectangle 15"/>
          <p:cNvSpPr/>
          <p:nvPr/>
        </p:nvSpPr>
        <p:spPr>
          <a:xfrm>
            <a:off x="3676648" y="1050890"/>
            <a:ext cx="8387833" cy="45108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3" name="Sous-titre 2"/>
          <p:cNvSpPr>
            <a:spLocks noGrp="1"/>
          </p:cNvSpPr>
          <p:nvPr>
            <p:ph type="subTitle" idx="1"/>
          </p:nvPr>
        </p:nvSpPr>
        <p:spPr>
          <a:xfrm>
            <a:off x="229519" y="1001836"/>
            <a:ext cx="3371935" cy="2179896"/>
          </a:xfrm>
          <a:noFill/>
        </p:spPr>
        <p:txBody>
          <a:bodyPr/>
          <a:lstStyle/>
          <a:p>
            <a:pPr algn="l" rtl="0"/>
            <a:r>
              <a:rPr lang="en-US" sz="1000" b="1" u="sng" dirty="0">
                <a:solidFill>
                  <a:srgbClr val="000000"/>
                </a:solidFill>
                <a:latin typeface="Calibri"/>
              </a:rPr>
              <a:t>BACKGROUND</a:t>
            </a:r>
            <a:r>
              <a:rPr lang="de-DE" sz="1000" b="0" i="0" dirty="0">
                <a:solidFill>
                  <a:srgbClr val="000000"/>
                </a:solidFill>
                <a:latin typeface="Calibri"/>
              </a:rPr>
              <a:t>​</a:t>
            </a:r>
            <a:endParaRPr lang="fr-FR" sz="1000" dirty="0"/>
          </a:p>
          <a:p>
            <a:pPr algn="just" rtl="0"/>
            <a:r>
              <a:rPr lang="en-US" sz="1000" b="0" i="0" u="none" strike="noStrike" dirty="0">
                <a:solidFill>
                  <a:srgbClr val="000000"/>
                </a:solidFill>
                <a:latin typeface="Calibri"/>
              </a:rPr>
              <a:t>In December 2022, the UK reported an increased number of scarlet fever and invasive GAS infections (including several deaths in children &lt;10y of age), above expected levels for the time of year. This report was followed by similar ones from several other EU countries leading to a WHO Europe press release to raise awareness. Early data did not indicate a new circulating strain or increased antibiotic resistance, but rather pointed towards a combination of factors including reduced exposure during the pandemic years, increased closed contacts after relaxation of NPIs and increased circulation of viral illnesses such as varicella, Influenza and RSV. In Liège, the University Hospital and CHR Citadelle faced a similar outbreak, which prompted us to conduct a retrospective case series of these patients.</a:t>
            </a:r>
            <a:r>
              <a:rPr lang="de-DE" sz="1000" b="0" i="0" dirty="0">
                <a:solidFill>
                  <a:srgbClr val="000000"/>
                </a:solidFill>
                <a:latin typeface="Calibri"/>
              </a:rPr>
              <a:t>​</a:t>
            </a:r>
          </a:p>
          <a:p>
            <a:pPr algn="ctr" rtl="0"/>
            <a:r>
              <a:rPr lang="de-DE" sz="1000" b="0" i="0" dirty="0">
                <a:solidFill>
                  <a:srgbClr val="000000"/>
                </a:solidFill>
                <a:latin typeface="Calibri"/>
              </a:rPr>
              <a:t>​</a:t>
            </a:r>
            <a:endParaRPr lang="fr-FR" sz="1000" dirty="0"/>
          </a:p>
        </p:txBody>
      </p:sp>
      <p:sp>
        <p:nvSpPr>
          <p:cNvPr id="5" name="Titre 4">
            <a:extLst>
              <a:ext uri="{FF2B5EF4-FFF2-40B4-BE49-F238E27FC236}">
                <a16:creationId xmlns:a16="http://schemas.microsoft.com/office/drawing/2014/main" id="{6A249F0B-91E3-BE99-B91C-285E51907D06}"/>
              </a:ext>
            </a:extLst>
          </p:cNvPr>
          <p:cNvSpPr>
            <a:spLocks noGrp="1"/>
          </p:cNvSpPr>
          <p:nvPr>
            <p:ph type="ctrTitle"/>
          </p:nvPr>
        </p:nvSpPr>
        <p:spPr>
          <a:xfrm>
            <a:off x="1779333" y="161216"/>
            <a:ext cx="10363200" cy="881609"/>
          </a:xfrm>
        </p:spPr>
        <p:txBody>
          <a:bodyPr/>
          <a:lstStyle/>
          <a:p>
            <a:pPr>
              <a:lnSpc>
                <a:spcPct val="90000"/>
              </a:lnSpc>
              <a:spcAft>
                <a:spcPts val="0"/>
              </a:spcAft>
            </a:pPr>
            <a:r>
              <a:rPr lang="en-US" sz="1600" u="sng" dirty="0">
                <a:solidFill>
                  <a:schemeClr val="accent2"/>
                </a:solidFill>
                <a:latin typeface="Calibri"/>
                <a:cs typeface="Calibri"/>
              </a:rPr>
              <a:t>A Multicenter Case Series of invasive </a:t>
            </a:r>
            <a:r>
              <a:rPr lang="en-US" sz="1600" i="1" u="sng" dirty="0">
                <a:solidFill>
                  <a:schemeClr val="accent2"/>
                </a:solidFill>
                <a:latin typeface="Calibri"/>
                <a:cs typeface="Calibri"/>
              </a:rPr>
              <a:t>Streptococcus pyogenes</a:t>
            </a:r>
            <a:r>
              <a:rPr lang="en-US" sz="1600" u="sng" dirty="0">
                <a:solidFill>
                  <a:schemeClr val="accent2"/>
                </a:solidFill>
                <a:latin typeface="Calibri"/>
                <a:cs typeface="Calibri"/>
              </a:rPr>
              <a:t> A (GAS) Infections from a Tertiary ICU in Liège, Belgium</a:t>
            </a:r>
            <a:br>
              <a:rPr lang="en-US" sz="1600" u="sng" dirty="0">
                <a:latin typeface="Calibri"/>
                <a:cs typeface="Calibri"/>
              </a:rPr>
            </a:br>
            <a:endParaRPr lang="de-DE" sz="1100" b="0" dirty="0">
              <a:solidFill>
                <a:schemeClr val="accent2"/>
              </a:solidFill>
              <a:latin typeface="Calibri"/>
              <a:cs typeface="Calibri"/>
            </a:endParaRPr>
          </a:p>
          <a:p>
            <a:pPr>
              <a:lnSpc>
                <a:spcPct val="90000"/>
              </a:lnSpc>
              <a:spcAft>
                <a:spcPts val="0"/>
              </a:spcAft>
              <a:tabLst>
                <a:tab pos="177800" algn="l"/>
              </a:tabLst>
            </a:pPr>
            <a:r>
              <a:rPr lang="fr-BE" sz="1100" b="0" dirty="0">
                <a:solidFill>
                  <a:schemeClr val="accent2"/>
                </a:solidFill>
                <a:latin typeface="Calibri"/>
                <a:cs typeface="Calibri"/>
              </a:rPr>
              <a:t>	Hendrikx, E., Mathieu, D., </a:t>
            </a:r>
            <a:r>
              <a:rPr lang="fr-BE" sz="1100" b="0" dirty="0" err="1">
                <a:solidFill>
                  <a:schemeClr val="accent2"/>
                </a:solidFill>
                <a:latin typeface="Calibri"/>
                <a:cs typeface="Calibri"/>
              </a:rPr>
              <a:t>Mathy</a:t>
            </a:r>
            <a:r>
              <a:rPr lang="fr-BE" sz="1100" b="0" dirty="0">
                <a:solidFill>
                  <a:schemeClr val="accent2"/>
                </a:solidFill>
                <a:latin typeface="Calibri"/>
                <a:cs typeface="Calibri"/>
              </a:rPr>
              <a:t>, X., Fraipont, V., Misset, B., </a:t>
            </a:r>
            <a:r>
              <a:rPr lang="fr-BE" sz="1100" b="0" dirty="0" err="1">
                <a:solidFill>
                  <a:schemeClr val="accent2"/>
                </a:solidFill>
                <a:latin typeface="Calibri"/>
                <a:cs typeface="Calibri"/>
              </a:rPr>
              <a:t>Meex</a:t>
            </a:r>
            <a:r>
              <a:rPr lang="fr-BE" sz="1100" b="0" dirty="0">
                <a:solidFill>
                  <a:schemeClr val="accent2"/>
                </a:solidFill>
                <a:latin typeface="Calibri"/>
                <a:cs typeface="Calibri"/>
              </a:rPr>
              <a:t>, C., Layios, N.</a:t>
            </a:r>
            <a:br>
              <a:rPr lang="fr-BE" sz="1100" b="0" dirty="0">
                <a:latin typeface="Calibri"/>
                <a:cs typeface="Calibri"/>
              </a:rPr>
            </a:br>
            <a:r>
              <a:rPr lang="fr-BE" sz="1100" b="0" dirty="0">
                <a:latin typeface="Calibri"/>
                <a:cs typeface="Calibri"/>
              </a:rPr>
              <a:t>	</a:t>
            </a:r>
            <a:r>
              <a:rPr lang="en-US" sz="1100" b="0" dirty="0">
                <a:solidFill>
                  <a:schemeClr val="accent2"/>
                </a:solidFill>
                <a:latin typeface="Calibri"/>
                <a:cs typeface="Calibri"/>
              </a:rPr>
              <a:t>CHU Liège University Hospital, Department of Intensive Care</a:t>
            </a:r>
            <a:endParaRPr lang="de-DE" sz="1100" b="0" dirty="0">
              <a:solidFill>
                <a:schemeClr val="accent2"/>
              </a:solidFill>
              <a:latin typeface="Calibri"/>
              <a:cs typeface="Calibri"/>
            </a:endParaRPr>
          </a:p>
          <a:p>
            <a:pPr>
              <a:lnSpc>
                <a:spcPct val="90000"/>
              </a:lnSpc>
              <a:spcAft>
                <a:spcPts val="0"/>
              </a:spcAft>
              <a:tabLst>
                <a:tab pos="177800" algn="l"/>
              </a:tabLst>
            </a:pPr>
            <a:r>
              <a:rPr lang="en-US" sz="1100" b="0" dirty="0">
                <a:solidFill>
                  <a:schemeClr val="accent2"/>
                </a:solidFill>
                <a:latin typeface="Calibri"/>
                <a:cs typeface="Calibri"/>
              </a:rPr>
              <a:t>	CHR Citadelle, Department of Intensive Care</a:t>
            </a:r>
            <a:endParaRPr lang="fr-FR" sz="1100" dirty="0">
              <a:solidFill>
                <a:schemeClr val="accent2"/>
              </a:solidFill>
            </a:endParaRPr>
          </a:p>
        </p:txBody>
      </p:sp>
      <p:sp>
        <p:nvSpPr>
          <p:cNvPr id="6" name="ZoneTexte 5">
            <a:extLst>
              <a:ext uri="{FF2B5EF4-FFF2-40B4-BE49-F238E27FC236}">
                <a16:creationId xmlns:a16="http://schemas.microsoft.com/office/drawing/2014/main" id="{69A0948E-A1A0-6B66-D232-5CFBADBF7E20}"/>
              </a:ext>
            </a:extLst>
          </p:cNvPr>
          <p:cNvSpPr txBox="1"/>
          <p:nvPr/>
        </p:nvSpPr>
        <p:spPr>
          <a:xfrm>
            <a:off x="222179" y="3717579"/>
            <a:ext cx="3371935" cy="1477328"/>
          </a:xfrm>
          <a:prstGeom prst="rect">
            <a:avLst/>
          </a:prstGeom>
          <a:solidFill>
            <a:schemeClr val="bg1"/>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BE" sz="1000" b="1" u="sng" dirty="0">
                <a:latin typeface="Calibri"/>
                <a:ea typeface="ＭＳ Ｐゴシック"/>
                <a:cs typeface="Calibri"/>
              </a:rPr>
              <a:t>METHOD</a:t>
            </a:r>
            <a:endParaRPr lang="fr-FR" sz="1000" u="sng" dirty="0">
              <a:latin typeface="Calibri"/>
              <a:ea typeface="ＭＳ Ｐゴシック"/>
              <a:cs typeface="Calibri"/>
            </a:endParaRPr>
          </a:p>
          <a:p>
            <a:pPr algn="just"/>
            <a:r>
              <a:rPr lang="en-US" sz="1000" dirty="0">
                <a:latin typeface="Calibri"/>
                <a:ea typeface="ＭＳ Ｐゴシック"/>
                <a:cs typeface="Calibri"/>
              </a:rPr>
              <a:t>We performed a retrospective analysis of all medical records of patients admitted to the ICU between June 2022 and April 2023. Patients of all ages with confirmed GAS infection (i.e., in whom </a:t>
            </a:r>
            <a:r>
              <a:rPr lang="en-US" sz="1000" i="1" dirty="0">
                <a:latin typeface="Calibri"/>
                <a:ea typeface="ＭＳ Ｐゴシック"/>
                <a:cs typeface="Calibri"/>
              </a:rPr>
              <a:t>S. pyogenes</a:t>
            </a:r>
            <a:r>
              <a:rPr lang="en-US" sz="1000" dirty="0">
                <a:latin typeface="Calibri"/>
                <a:ea typeface="ＭＳ Ｐゴシック"/>
                <a:cs typeface="Calibri"/>
              </a:rPr>
              <a:t> A was isolated and cultured from a normally sterile site)</a:t>
            </a:r>
            <a:r>
              <a:rPr lang="en-US" sz="1000" baseline="30000" dirty="0">
                <a:latin typeface="Calibri"/>
                <a:ea typeface="ＭＳ Ｐゴシック"/>
                <a:cs typeface="Calibri"/>
              </a:rPr>
              <a:t>1 </a:t>
            </a:r>
            <a:r>
              <a:rPr lang="en-US" sz="1000" dirty="0">
                <a:latin typeface="Calibri"/>
                <a:ea typeface="ＭＳ Ｐゴシック"/>
                <a:cs typeface="Calibri"/>
              </a:rPr>
              <a:t>were included. Demographics and clinical features as well as outcome data were collected.</a:t>
            </a:r>
            <a:endParaRPr lang="fr-FR" sz="1000" dirty="0">
              <a:latin typeface="Calibri"/>
              <a:ea typeface="ＭＳ Ｐゴシック"/>
              <a:cs typeface="Calibri"/>
            </a:endParaRPr>
          </a:p>
          <a:p>
            <a:pPr algn="just"/>
            <a:endParaRPr lang="fr-FR" sz="2000" dirty="0"/>
          </a:p>
        </p:txBody>
      </p:sp>
      <p:sp>
        <p:nvSpPr>
          <p:cNvPr id="7" name="ZoneTexte 6">
            <a:extLst>
              <a:ext uri="{FF2B5EF4-FFF2-40B4-BE49-F238E27FC236}">
                <a16:creationId xmlns:a16="http://schemas.microsoft.com/office/drawing/2014/main" id="{5DE47A4A-3FCD-D9C1-12B6-6B480630DB7C}"/>
              </a:ext>
            </a:extLst>
          </p:cNvPr>
          <p:cNvSpPr txBox="1"/>
          <p:nvPr/>
        </p:nvSpPr>
        <p:spPr>
          <a:xfrm>
            <a:off x="3668760" y="1023937"/>
            <a:ext cx="412545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BE" sz="1000" b="1" u="sng" dirty="0">
                <a:latin typeface="Calibri"/>
                <a:ea typeface="ＭＳ Ｐゴシック"/>
                <a:cs typeface="Calibri"/>
              </a:rPr>
              <a:t>RESULTS</a:t>
            </a:r>
            <a:endParaRPr lang="fr-FR" sz="1000" u="sng" dirty="0">
              <a:latin typeface="Calibri"/>
              <a:ea typeface="ＭＳ Ｐゴシック"/>
              <a:cs typeface="Calibri"/>
            </a:endParaRPr>
          </a:p>
          <a:p>
            <a:pPr algn="just"/>
            <a:r>
              <a:rPr lang="en" sz="1000" dirty="0">
                <a:latin typeface="Calibri"/>
                <a:ea typeface="ＭＳ Ｐゴシック"/>
                <a:cs typeface="Calibri"/>
              </a:rPr>
              <a:t>We identified 17 patients with GAS, among which 13 adults and 4 children (Table 1). The majority of adult patients had no significant comorbidities or relevant recent medical history and were not referred from other hospitals. All patients received appropriate antibiotics and /17 (%) received immunoglobulins. The median age of the adult patients was 49 years old [33-68]. They were predominantly males (8/13, 61%). Of these patients, 3 had Influenza co-infection. Upon admission, the SOFA score was 11 [8-16]. Three patients had toxic shock syndrome</a:t>
            </a:r>
            <a:r>
              <a:rPr lang="en" sz="1000" baseline="30000" dirty="0">
                <a:latin typeface="Calibri"/>
                <a:ea typeface="ＭＳ Ｐゴシック"/>
                <a:cs typeface="Calibri"/>
              </a:rPr>
              <a:t>2</a:t>
            </a:r>
            <a:r>
              <a:rPr lang="en" sz="1000" dirty="0">
                <a:latin typeface="Calibri"/>
                <a:ea typeface="ＭＳ Ｐゴシック"/>
                <a:cs typeface="Calibri"/>
              </a:rPr>
              <a:t> and 3 patients experienced shock during their hospitalization. Eight patients were initially</a:t>
            </a:r>
            <a:endParaRPr lang="fr-FR" sz="1000" dirty="0">
              <a:latin typeface="Calibri"/>
              <a:ea typeface="ＭＳ Ｐゴシック"/>
              <a:cs typeface="Calibri"/>
            </a:endParaRPr>
          </a:p>
          <a:p>
            <a:pPr algn="just"/>
            <a:r>
              <a:rPr lang="en" sz="1000" dirty="0">
                <a:latin typeface="Calibri"/>
                <a:ea typeface="ＭＳ Ｐゴシック"/>
                <a:cs typeface="Calibri"/>
              </a:rPr>
              <a:t>diagnosed with respiratory failure, and 4 required thoracoscopic drainage of empyema. Two patients required VV-ECMO, while 1 required VA-ECMO. Two patients were diagnosed with necrotizing fasciitis, which necessitated repeated debridement. The mean length of stay was 22 days. Hospital mortality was 38.4%.</a:t>
            </a:r>
            <a:endParaRPr lang="fr-FR" sz="1000" dirty="0">
              <a:latin typeface="Calibri"/>
              <a:ea typeface="ＭＳ Ｐゴシック"/>
              <a:cs typeface="Calibri"/>
            </a:endParaRPr>
          </a:p>
          <a:p>
            <a:pPr algn="just"/>
            <a:r>
              <a:rPr lang="en-US" sz="1000" dirty="0">
                <a:latin typeface="Calibri"/>
                <a:ea typeface="ＭＳ Ｐゴシック"/>
                <a:cs typeface="Calibri"/>
              </a:rPr>
              <a:t>The pediatric group had a median age of 3,5 years (IQR[1,5-5]); 3 were girls. Co-infection with viruses was seen in 3 patients, including Influenza A (n=2), RSV (n=1). Most children presented with pneumonia and empyema (n=3). One patient had cardiogenic shock associated with TSS and needed fasciotomy for necrotizing fasciitis. The mean length of stay in the pediatric ICU was 6 days. All children survived.</a:t>
            </a:r>
            <a:endParaRPr lang="fr-FR" sz="1000" dirty="0">
              <a:latin typeface="Calibri"/>
              <a:ea typeface="ＭＳ Ｐゴシック"/>
              <a:cs typeface="Calibri"/>
            </a:endParaRPr>
          </a:p>
          <a:p>
            <a:pPr algn="just"/>
            <a:endParaRPr lang="fr-FR" sz="1000" dirty="0"/>
          </a:p>
        </p:txBody>
      </p:sp>
      <p:sp>
        <p:nvSpPr>
          <p:cNvPr id="8" name="ZoneTexte 7">
            <a:extLst>
              <a:ext uri="{FF2B5EF4-FFF2-40B4-BE49-F238E27FC236}">
                <a16:creationId xmlns:a16="http://schemas.microsoft.com/office/drawing/2014/main" id="{ED31B8C1-21F8-0246-B747-7726AB6F5AD6}"/>
              </a:ext>
            </a:extLst>
          </p:cNvPr>
          <p:cNvSpPr txBox="1"/>
          <p:nvPr/>
        </p:nvSpPr>
        <p:spPr>
          <a:xfrm>
            <a:off x="3676649" y="5648758"/>
            <a:ext cx="44689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u="sng" dirty="0">
                <a:latin typeface="Calibri"/>
                <a:ea typeface="ＭＳ Ｐゴシック"/>
                <a:cs typeface="Calibri"/>
              </a:rPr>
              <a:t>CONCLUSIONS</a:t>
            </a:r>
          </a:p>
          <a:p>
            <a:r>
              <a:rPr lang="en-US" sz="900" dirty="0">
                <a:latin typeface="Calibri"/>
                <a:ea typeface="ＭＳ Ｐゴシック"/>
                <a:cs typeface="Calibri"/>
              </a:rPr>
              <a:t>In conclusion, this retrospective study highlights the severity of the disease caused by GAS in both adults and children. Pneumonia was found to be the most common infectious site before TSS </a:t>
            </a:r>
            <a:r>
              <a:rPr lang="en" sz="900" dirty="0">
                <a:latin typeface="Calibri"/>
                <a:ea typeface="ＭＳ Ｐゴシック"/>
                <a:cs typeface="Calibri"/>
              </a:rPr>
              <a:t>and necrotizing fasciitis. T</a:t>
            </a:r>
            <a:r>
              <a:rPr lang="en-US" sz="900" dirty="0">
                <a:latin typeface="Calibri"/>
                <a:ea typeface="ＭＳ Ｐゴシック"/>
                <a:cs typeface="Calibri"/>
              </a:rPr>
              <a:t>he mortality rate was high, as expected and considering three fulminant cases admitted late. Phenotyping of the majority of strains in this case series is ongoing in order to characterize possible hypervirulence associated with this outbreak, as seen in some European regions</a:t>
            </a:r>
            <a:r>
              <a:rPr lang="en-US" sz="900" baseline="30000" dirty="0">
                <a:latin typeface="Calibri"/>
                <a:ea typeface="ＭＳ Ｐゴシック"/>
                <a:cs typeface="Calibri"/>
              </a:rPr>
              <a:t>3 </a:t>
            </a:r>
            <a:r>
              <a:rPr lang="en-US" sz="900" dirty="0">
                <a:latin typeface="Calibri"/>
                <a:ea typeface="ＭＳ Ｐゴシック"/>
                <a:cs typeface="Calibri"/>
              </a:rPr>
              <a:t>.</a:t>
            </a:r>
            <a:endParaRPr lang="fr-FR" sz="900" dirty="0">
              <a:latin typeface="Calibri"/>
              <a:cs typeface="Calibri"/>
            </a:endParaRPr>
          </a:p>
          <a:p>
            <a:pPr algn="l"/>
            <a:endParaRPr lang="fr-FR" sz="900" dirty="0"/>
          </a:p>
        </p:txBody>
      </p:sp>
      <p:sp>
        <p:nvSpPr>
          <p:cNvPr id="9" name="ZoneTexte 8">
            <a:extLst>
              <a:ext uri="{FF2B5EF4-FFF2-40B4-BE49-F238E27FC236}">
                <a16:creationId xmlns:a16="http://schemas.microsoft.com/office/drawing/2014/main" id="{C4A80AD6-E998-4F39-1CDC-47B8F0A082AD}"/>
              </a:ext>
            </a:extLst>
          </p:cNvPr>
          <p:cNvSpPr txBox="1"/>
          <p:nvPr/>
        </p:nvSpPr>
        <p:spPr>
          <a:xfrm>
            <a:off x="8096666" y="5658702"/>
            <a:ext cx="3971219"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u="sng" dirty="0">
                <a:latin typeface="Calibri" panose="020F0502020204030204" pitchFamily="34" charset="0"/>
                <a:ea typeface="ＭＳ Ｐゴシック"/>
                <a:cs typeface="Calibri" panose="020F0502020204030204" pitchFamily="34" charset="0"/>
              </a:rPr>
              <a:t>REFERENCES</a:t>
            </a:r>
          </a:p>
          <a:p>
            <a:pPr marL="285750" indent="-285750">
              <a:buAutoNum type="arabicPeriod"/>
            </a:pPr>
            <a:r>
              <a:rPr lang="en-US" sz="900" dirty="0">
                <a:latin typeface="Calibri" panose="020F0502020204030204" pitchFamily="34" charset="0"/>
                <a:ea typeface="ＭＳ Ｐゴシック"/>
                <a:cs typeface="Calibri" panose="020F0502020204030204" pitchFamily="34" charset="0"/>
              </a:rPr>
              <a:t>The Working Group on Severe Streptococcal Infections, 1993 (addendum)</a:t>
            </a:r>
            <a:endParaRPr lang="fr-FR" sz="900" dirty="0">
              <a:latin typeface="Calibri" panose="020F0502020204030204" pitchFamily="34" charset="0"/>
              <a:ea typeface="ＭＳ Ｐゴシック"/>
              <a:cs typeface="Calibri" panose="020F0502020204030204" pitchFamily="34" charset="0"/>
            </a:endParaRPr>
          </a:p>
          <a:p>
            <a:pPr marL="285750" indent="-285750">
              <a:buAutoNum type="arabicPeriod"/>
            </a:pPr>
            <a:r>
              <a:rPr lang="fr-BE" sz="900" dirty="0">
                <a:latin typeface="Calibri" panose="020F0502020204030204" pitchFamily="34" charset="0"/>
                <a:ea typeface="ＭＳ Ｐゴシック"/>
                <a:cs typeface="Calibri" panose="020F0502020204030204" pitchFamily="34" charset="0"/>
              </a:rPr>
              <a:t>Schmitz </a:t>
            </a:r>
            <a:r>
              <a:rPr lang="fr-BE" sz="900" i="1" dirty="0">
                <a:latin typeface="Calibri" panose="020F0502020204030204" pitchFamily="34" charset="0"/>
                <a:ea typeface="ＭＳ Ｐゴシック"/>
                <a:cs typeface="Calibri" panose="020F0502020204030204" pitchFamily="34" charset="0"/>
              </a:rPr>
              <a:t>et al. Ann. Intensive Care (2018) 8:883 </a:t>
            </a:r>
            <a:r>
              <a:rPr lang="fr-BE" sz="900" dirty="0">
                <a:latin typeface="Calibri" panose="020F0502020204030204" pitchFamily="34" charset="0"/>
                <a:ea typeface="ＭＳ Ｐゴシック"/>
                <a:cs typeface="Calibri" panose="020F0502020204030204" pitchFamily="34" charset="0"/>
                <a:hlinkClick r:id="rId2">
                  <a:extLst>
                    <a:ext uri="{A12FA001-AC4F-418D-AE19-62706E023703}">
                      <ahyp:hlinkClr xmlns:ahyp="http://schemas.microsoft.com/office/drawing/2018/hyperlinkcolor" val="tx"/>
                    </a:ext>
                  </a:extLst>
                </a:hlinkClick>
              </a:rPr>
              <a:t>https://doi.org/10.1186/s13613-018-0438-y</a:t>
            </a:r>
            <a:r>
              <a:rPr lang="fr-BE" sz="900" dirty="0">
                <a:latin typeface="Calibri" panose="020F0502020204030204" pitchFamily="34" charset="0"/>
                <a:ea typeface="ＭＳ Ｐゴシック"/>
                <a:cs typeface="Calibri" panose="020F0502020204030204" pitchFamily="34" charset="0"/>
              </a:rPr>
              <a:t> </a:t>
            </a:r>
          </a:p>
          <a:p>
            <a:pPr marL="285750" indent="-285750">
              <a:buAutoNum type="arabicPeriod"/>
            </a:pPr>
            <a:r>
              <a:rPr lang="fr-BE" sz="900" dirty="0">
                <a:latin typeface="Calibri" panose="020F0502020204030204" pitchFamily="34" charset="0"/>
                <a:ea typeface="ＭＳ Ｐゴシック"/>
                <a:cs typeface="Calibri" panose="020F0502020204030204" pitchFamily="34" charset="0"/>
              </a:rPr>
              <a:t>de Gier, B. Euro </a:t>
            </a:r>
            <a:r>
              <a:rPr lang="fr-BE" sz="900" dirty="0" err="1">
                <a:latin typeface="Calibri" panose="020F0502020204030204" pitchFamily="34" charset="0"/>
                <a:ea typeface="ＭＳ Ｐゴシック"/>
                <a:cs typeface="Calibri" panose="020F0502020204030204" pitchFamily="34" charset="0"/>
              </a:rPr>
              <a:t>Surveill</a:t>
            </a:r>
            <a:r>
              <a:rPr lang="fr-BE" sz="900" dirty="0">
                <a:latin typeface="Calibri" panose="020F0502020204030204" pitchFamily="34" charset="0"/>
                <a:ea typeface="ＭＳ Ｐゴシック"/>
                <a:cs typeface="Calibri" panose="020F0502020204030204" pitchFamily="34" charset="0"/>
              </a:rPr>
              <a:t>. 2023 Jan;28(1):2200941. </a:t>
            </a:r>
            <a:r>
              <a:rPr lang="fr-BE" sz="900" dirty="0" err="1">
                <a:latin typeface="Calibri" panose="020F0502020204030204" pitchFamily="34" charset="0"/>
                <a:ea typeface="ＭＳ Ｐゴシック"/>
                <a:cs typeface="Calibri" panose="020F0502020204030204" pitchFamily="34" charset="0"/>
              </a:rPr>
              <a:t>doi</a:t>
            </a:r>
            <a:r>
              <a:rPr lang="fr-BE" sz="900" dirty="0">
                <a:latin typeface="Calibri" panose="020F0502020204030204" pitchFamily="34" charset="0"/>
                <a:ea typeface="ＭＳ Ｐゴシック"/>
                <a:cs typeface="Calibri" panose="020F0502020204030204" pitchFamily="34" charset="0"/>
              </a:rPr>
              <a:t>: 10.2807/1560-7917.ES.2023.28.1.2200941</a:t>
            </a:r>
            <a:endParaRPr lang="fr-FR" sz="900" dirty="0">
              <a:latin typeface="Calibri" panose="020F0502020204030204" pitchFamily="34" charset="0"/>
              <a:ea typeface="ＭＳ Ｐゴシック"/>
              <a:cs typeface="Calibri" panose="020F0502020204030204" pitchFamily="34" charset="0"/>
            </a:endParaRPr>
          </a:p>
          <a:p>
            <a:pPr algn="l"/>
            <a:endParaRPr lang="fr-FR" sz="900" dirty="0">
              <a:latin typeface="Calibri" panose="020F0502020204030204" pitchFamily="34" charset="0"/>
              <a:cs typeface="Calibri" panose="020F0502020204030204" pitchFamily="34" charset="0"/>
            </a:endParaRPr>
          </a:p>
        </p:txBody>
      </p:sp>
      <p:graphicFrame>
        <p:nvGraphicFramePr>
          <p:cNvPr id="12" name="Tableau 12">
            <a:extLst>
              <a:ext uri="{FF2B5EF4-FFF2-40B4-BE49-F238E27FC236}">
                <a16:creationId xmlns:a16="http://schemas.microsoft.com/office/drawing/2014/main" id="{5F3A042F-DAF5-ACED-6B72-E2714A47AB35}"/>
              </a:ext>
            </a:extLst>
          </p:cNvPr>
          <p:cNvGraphicFramePr>
            <a:graphicFrameLocks noGrp="1"/>
          </p:cNvGraphicFramePr>
          <p:nvPr>
            <p:extLst>
              <p:ext uri="{D42A27DB-BD31-4B8C-83A1-F6EECF244321}">
                <p14:modId xmlns:p14="http://schemas.microsoft.com/office/powerpoint/2010/main" val="3893494271"/>
              </p:ext>
            </p:extLst>
          </p:nvPr>
        </p:nvGraphicFramePr>
        <p:xfrm>
          <a:off x="3745367" y="4557653"/>
          <a:ext cx="8179150" cy="960120"/>
        </p:xfrm>
        <a:graphic>
          <a:graphicData uri="http://schemas.openxmlformats.org/drawingml/2006/table">
            <a:tbl>
              <a:tblPr firstRow="1" bandRow="1">
                <a:tableStyleId>{5C22544A-7EE6-4342-B048-85BDC9FD1C3A}</a:tableStyleId>
              </a:tblPr>
              <a:tblGrid>
                <a:gridCol w="699190">
                  <a:extLst>
                    <a:ext uri="{9D8B030D-6E8A-4147-A177-3AD203B41FA5}">
                      <a16:colId xmlns:a16="http://schemas.microsoft.com/office/drawing/2014/main" val="494177396"/>
                    </a:ext>
                  </a:extLst>
                </a:gridCol>
                <a:gridCol w="606802">
                  <a:extLst>
                    <a:ext uri="{9D8B030D-6E8A-4147-A177-3AD203B41FA5}">
                      <a16:colId xmlns:a16="http://schemas.microsoft.com/office/drawing/2014/main" val="1118340266"/>
                    </a:ext>
                  </a:extLst>
                </a:gridCol>
                <a:gridCol w="809068">
                  <a:extLst>
                    <a:ext uri="{9D8B030D-6E8A-4147-A177-3AD203B41FA5}">
                      <a16:colId xmlns:a16="http://schemas.microsoft.com/office/drawing/2014/main" val="12811704"/>
                    </a:ext>
                  </a:extLst>
                </a:gridCol>
                <a:gridCol w="539379">
                  <a:extLst>
                    <a:ext uri="{9D8B030D-6E8A-4147-A177-3AD203B41FA5}">
                      <a16:colId xmlns:a16="http://schemas.microsoft.com/office/drawing/2014/main" val="1625648004"/>
                    </a:ext>
                  </a:extLst>
                </a:gridCol>
                <a:gridCol w="679965">
                  <a:extLst>
                    <a:ext uri="{9D8B030D-6E8A-4147-A177-3AD203B41FA5}">
                      <a16:colId xmlns:a16="http://schemas.microsoft.com/office/drawing/2014/main" val="3417496957"/>
                    </a:ext>
                  </a:extLst>
                </a:gridCol>
                <a:gridCol w="768896">
                  <a:extLst>
                    <a:ext uri="{9D8B030D-6E8A-4147-A177-3AD203B41FA5}">
                      <a16:colId xmlns:a16="http://schemas.microsoft.com/office/drawing/2014/main" val="3288996357"/>
                    </a:ext>
                  </a:extLst>
                </a:gridCol>
                <a:gridCol w="593706">
                  <a:extLst>
                    <a:ext uri="{9D8B030D-6E8A-4147-A177-3AD203B41FA5}">
                      <a16:colId xmlns:a16="http://schemas.microsoft.com/office/drawing/2014/main" val="705117252"/>
                    </a:ext>
                  </a:extLst>
                </a:gridCol>
                <a:gridCol w="927696">
                  <a:extLst>
                    <a:ext uri="{9D8B030D-6E8A-4147-A177-3AD203B41FA5}">
                      <a16:colId xmlns:a16="http://schemas.microsoft.com/office/drawing/2014/main" val="175025926"/>
                    </a:ext>
                  </a:extLst>
                </a:gridCol>
                <a:gridCol w="561433">
                  <a:extLst>
                    <a:ext uri="{9D8B030D-6E8A-4147-A177-3AD203B41FA5}">
                      <a16:colId xmlns:a16="http://schemas.microsoft.com/office/drawing/2014/main" val="218688909"/>
                    </a:ext>
                  </a:extLst>
                </a:gridCol>
                <a:gridCol w="973288">
                  <a:extLst>
                    <a:ext uri="{9D8B030D-6E8A-4147-A177-3AD203B41FA5}">
                      <a16:colId xmlns:a16="http://schemas.microsoft.com/office/drawing/2014/main" val="546662871"/>
                    </a:ext>
                  </a:extLst>
                </a:gridCol>
                <a:gridCol w="1019727">
                  <a:extLst>
                    <a:ext uri="{9D8B030D-6E8A-4147-A177-3AD203B41FA5}">
                      <a16:colId xmlns:a16="http://schemas.microsoft.com/office/drawing/2014/main" val="3119825958"/>
                    </a:ext>
                  </a:extLst>
                </a:gridCol>
              </a:tblGrid>
              <a:tr h="289159">
                <a:tc>
                  <a:txBody>
                    <a:bodyPr/>
                    <a:lstStyle/>
                    <a:p>
                      <a:pPr algn="ctr"/>
                      <a:r>
                        <a:rPr lang="fr-FR" sz="900" dirty="0">
                          <a:solidFill>
                            <a:schemeClr val="tx1"/>
                          </a:solidFill>
                          <a:latin typeface="Calibri" panose="020F0502020204030204" pitchFamily="34" charset="0"/>
                          <a:cs typeface="Calibri" panose="020F0502020204030204" pitchFamily="34" charset="0"/>
                        </a:rPr>
                        <a:t>Patients</a:t>
                      </a: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Number</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Median</a:t>
                      </a:r>
                      <a:r>
                        <a:rPr lang="fr-FR" sz="900" dirty="0">
                          <a:solidFill>
                            <a:schemeClr val="tx1"/>
                          </a:solidFill>
                          <a:latin typeface="Calibri" panose="020F0502020204030204" pitchFamily="34" charset="0"/>
                          <a:cs typeface="Calibri" panose="020F0502020204030204" pitchFamily="34" charset="0"/>
                        </a:rPr>
                        <a:t> </a:t>
                      </a:r>
                      <a:r>
                        <a:rPr lang="fr-FR" sz="900" dirty="0" err="1">
                          <a:solidFill>
                            <a:schemeClr val="tx1"/>
                          </a:solidFill>
                          <a:latin typeface="Calibri" panose="020F0502020204030204" pitchFamily="34" charset="0"/>
                          <a:cs typeface="Calibri" panose="020F0502020204030204" pitchFamily="34" charset="0"/>
                        </a:rPr>
                        <a:t>age</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Sex</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fr-FR" sz="900" dirty="0">
                          <a:solidFill>
                            <a:schemeClr val="tx1"/>
                          </a:solidFill>
                          <a:latin typeface="Calibri" panose="020F0502020204030204" pitchFamily="34" charset="0"/>
                          <a:cs typeface="Calibri" panose="020F0502020204030204" pitchFamily="34" charset="0"/>
                        </a:rPr>
                        <a:t>Viral infection</a:t>
                      </a: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Pneumonia</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fr-FR" sz="900" dirty="0">
                          <a:solidFill>
                            <a:schemeClr val="tx1"/>
                          </a:solidFill>
                          <a:latin typeface="Calibri" panose="020F0502020204030204" pitchFamily="34" charset="0"/>
                          <a:cs typeface="Calibri" panose="020F0502020204030204" pitchFamily="34" charset="0"/>
                        </a:rPr>
                        <a:t>STSS</a:t>
                      </a: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Necrotizing</a:t>
                      </a:r>
                      <a:r>
                        <a:rPr lang="fr-FR" sz="900" dirty="0">
                          <a:solidFill>
                            <a:schemeClr val="tx1"/>
                          </a:solidFill>
                          <a:latin typeface="Calibri" panose="020F0502020204030204" pitchFamily="34" charset="0"/>
                          <a:cs typeface="Calibri" panose="020F0502020204030204" pitchFamily="34" charset="0"/>
                        </a:rPr>
                        <a:t> </a:t>
                      </a:r>
                      <a:r>
                        <a:rPr lang="fr-FR" sz="900" dirty="0" err="1">
                          <a:solidFill>
                            <a:schemeClr val="tx1"/>
                          </a:solidFill>
                          <a:latin typeface="Calibri" panose="020F0502020204030204" pitchFamily="34" charset="0"/>
                          <a:cs typeface="Calibri" panose="020F0502020204030204" pitchFamily="34" charset="0"/>
                        </a:rPr>
                        <a:t>fasciitis</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fr-FR" sz="900" dirty="0">
                          <a:solidFill>
                            <a:schemeClr val="tx1"/>
                          </a:solidFill>
                          <a:latin typeface="Calibri" panose="020F0502020204030204" pitchFamily="34" charset="0"/>
                          <a:cs typeface="Calibri" panose="020F0502020204030204" pitchFamily="34" charset="0"/>
                        </a:rPr>
                        <a:t>ECMO</a:t>
                      </a:r>
                    </a:p>
                  </a:txBody>
                  <a:tcPr/>
                </a:tc>
                <a:tc>
                  <a:txBody>
                    <a:bodyPr/>
                    <a:lstStyle/>
                    <a:p>
                      <a:pPr algn="ctr"/>
                      <a:r>
                        <a:rPr lang="fr-FR" sz="900" dirty="0" err="1">
                          <a:solidFill>
                            <a:schemeClr val="tx1"/>
                          </a:solidFill>
                          <a:latin typeface="Calibri" panose="020F0502020204030204" pitchFamily="34" charset="0"/>
                          <a:cs typeface="Calibri" panose="020F0502020204030204" pitchFamily="34" charset="0"/>
                        </a:rPr>
                        <a:t>Average</a:t>
                      </a:r>
                      <a:r>
                        <a:rPr lang="fr-FR" sz="900" dirty="0">
                          <a:solidFill>
                            <a:schemeClr val="tx1"/>
                          </a:solidFill>
                          <a:latin typeface="Calibri" panose="020F0502020204030204" pitchFamily="34" charset="0"/>
                          <a:cs typeface="Calibri" panose="020F0502020204030204" pitchFamily="34" charset="0"/>
                        </a:rPr>
                        <a:t> </a:t>
                      </a:r>
                      <a:r>
                        <a:rPr lang="fr-FR" sz="900" dirty="0" err="1">
                          <a:solidFill>
                            <a:schemeClr val="tx1"/>
                          </a:solidFill>
                          <a:latin typeface="Calibri" panose="020F0502020204030204" pitchFamily="34" charset="0"/>
                          <a:cs typeface="Calibri" panose="020F0502020204030204" pitchFamily="34" charset="0"/>
                        </a:rPr>
                        <a:t>length</a:t>
                      </a:r>
                      <a:r>
                        <a:rPr lang="fr-FR" sz="900" dirty="0">
                          <a:solidFill>
                            <a:schemeClr val="tx1"/>
                          </a:solidFill>
                          <a:latin typeface="Calibri" panose="020F0502020204030204" pitchFamily="34" charset="0"/>
                          <a:cs typeface="Calibri" panose="020F0502020204030204" pitchFamily="34" charset="0"/>
                        </a:rPr>
                        <a:t> of </a:t>
                      </a:r>
                      <a:r>
                        <a:rPr lang="fr-FR" sz="900" dirty="0" err="1">
                          <a:solidFill>
                            <a:schemeClr val="tx1"/>
                          </a:solidFill>
                          <a:latin typeface="Calibri" panose="020F0502020204030204" pitchFamily="34" charset="0"/>
                          <a:cs typeface="Calibri" panose="020F0502020204030204" pitchFamily="34" charset="0"/>
                        </a:rPr>
                        <a:t>stay</a:t>
                      </a:r>
                      <a:endParaRPr lang="fr-FR" sz="900" dirty="0">
                        <a:solidFill>
                          <a:schemeClr val="tx1"/>
                        </a:solidFill>
                        <a:latin typeface="Calibri" panose="020F0502020204030204" pitchFamily="34" charset="0"/>
                        <a:cs typeface="Calibri" panose="020F0502020204030204" pitchFamily="34" charset="0"/>
                      </a:endParaRPr>
                    </a:p>
                  </a:txBody>
                  <a:tcPr/>
                </a:tc>
                <a:tc>
                  <a:txBody>
                    <a:bodyPr/>
                    <a:lstStyle/>
                    <a:p>
                      <a:pPr lvl="0" algn="ctr">
                        <a:buNone/>
                      </a:pPr>
                      <a:r>
                        <a:rPr lang="fr-FR" sz="900" dirty="0" err="1">
                          <a:solidFill>
                            <a:schemeClr val="tx1"/>
                          </a:solidFill>
                          <a:latin typeface="Calibri" panose="020F0502020204030204" pitchFamily="34" charset="0"/>
                          <a:cs typeface="Calibri" panose="020F0502020204030204" pitchFamily="34" charset="0"/>
                        </a:rPr>
                        <a:t>Immunoglobulins</a:t>
                      </a:r>
                      <a:endParaRPr lang="fr-FR" sz="9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90554004"/>
                  </a:ext>
                </a:extLst>
              </a:tr>
              <a:tr h="182476">
                <a:tc>
                  <a:txBody>
                    <a:bodyPr/>
                    <a:lstStyle/>
                    <a:p>
                      <a:r>
                        <a:rPr lang="fr-FR" sz="900" err="1">
                          <a:latin typeface="Calibri" panose="020F0502020204030204" pitchFamily="34" charset="0"/>
                          <a:cs typeface="Calibri" panose="020F0502020204030204" pitchFamily="34" charset="0"/>
                        </a:rPr>
                        <a:t>Adults</a:t>
                      </a:r>
                      <a:endParaRPr lang="fr-FR" sz="900">
                        <a:latin typeface="Calibri" panose="020F0502020204030204" pitchFamily="34" charset="0"/>
                        <a:cs typeface="Calibri" panose="020F0502020204030204" pitchFamily="34" charset="0"/>
                      </a:endParaRPr>
                    </a:p>
                  </a:txBody>
                  <a:tcPr/>
                </a:tc>
                <a:tc>
                  <a:txBody>
                    <a:bodyPr/>
                    <a:lstStyle/>
                    <a:p>
                      <a:r>
                        <a:rPr lang="fr-FR" sz="900" dirty="0">
                          <a:latin typeface="Calibri" panose="020F0502020204030204" pitchFamily="34" charset="0"/>
                          <a:cs typeface="Calibri" panose="020F0502020204030204" pitchFamily="34" charset="0"/>
                        </a:rPr>
                        <a:t>13</a:t>
                      </a: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49 (33-68)</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8M-5F</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(23%)</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8 (61%)</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(23%)</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2 (15%) </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(23%) </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22</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(23%)</a:t>
                      </a:r>
                      <a:endParaRPr lang="fr-FR"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0323002"/>
                  </a:ext>
                </a:extLst>
              </a:tr>
              <a:tr h="289159">
                <a:tc>
                  <a:txBody>
                    <a:bodyPr/>
                    <a:lstStyle/>
                    <a:p>
                      <a:r>
                        <a:rPr lang="fr-FR" sz="900" err="1">
                          <a:latin typeface="Calibri" panose="020F0502020204030204" pitchFamily="34" charset="0"/>
                          <a:cs typeface="Calibri" panose="020F0502020204030204" pitchFamily="34" charset="0"/>
                        </a:rPr>
                        <a:t>Children</a:t>
                      </a:r>
                      <a:endParaRPr lang="fr-FR" sz="900">
                        <a:latin typeface="Calibri" panose="020F0502020204030204" pitchFamily="34" charset="0"/>
                        <a:cs typeface="Calibri" panose="020F0502020204030204" pitchFamily="34" charset="0"/>
                      </a:endParaRPr>
                    </a:p>
                  </a:txBody>
                  <a:tcPr/>
                </a:tc>
                <a:tc>
                  <a:txBody>
                    <a:bodyPr/>
                    <a:lstStyle/>
                    <a:p>
                      <a:r>
                        <a:rPr lang="fr-FR" sz="900" dirty="0">
                          <a:latin typeface="Calibri" panose="020F0502020204030204" pitchFamily="34" charset="0"/>
                          <a:cs typeface="Calibri" panose="020F0502020204030204" pitchFamily="34" charset="0"/>
                        </a:rPr>
                        <a:t>4</a:t>
                      </a:r>
                    </a:p>
                  </a:txBody>
                  <a:tcPr/>
                </a:tc>
                <a:tc>
                  <a:txBody>
                    <a:bodyPr/>
                    <a:lstStyle/>
                    <a:p>
                      <a:pPr lvl="0" algn="l">
                        <a:lnSpc>
                          <a:spcPct val="100000"/>
                        </a:lnSpc>
                        <a:spcBef>
                          <a:spcPts val="0"/>
                        </a:spcBef>
                        <a:spcAft>
                          <a:spcPts val="0"/>
                        </a:spcAft>
                        <a:buNone/>
                      </a:pPr>
                      <a:r>
                        <a:rPr lang="fr-BE" sz="900" b="0" i="0" u="none" strike="noStrike" noProof="0" dirty="0">
                          <a:latin typeface="Calibri" panose="020F0502020204030204" pitchFamily="34" charset="0"/>
                          <a:cs typeface="Calibri" panose="020F0502020204030204" pitchFamily="34" charset="0"/>
                        </a:rPr>
                        <a:t>5 (1,5-5) </a:t>
                      </a:r>
                      <a:endParaRPr lang="fr-FR" sz="900" b="0" i="0" u="none" strike="noStrike" noProof="0" dirty="0">
                        <a:latin typeface="Calibri" panose="020F0502020204030204" pitchFamily="34" charset="0"/>
                        <a:cs typeface="Calibri" panose="020F0502020204030204" pitchFamily="34" charset="0"/>
                      </a:endParaRPr>
                    </a:p>
                    <a:p>
                      <a:pPr lvl="0">
                        <a:buNone/>
                      </a:pP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1M-3F</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(75%)</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3 (75%) </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1 (25%)</a:t>
                      </a:r>
                      <a:endParaRPr lang="fr-FR" sz="900" dirty="0">
                        <a:latin typeface="Calibri" panose="020F0502020204030204" pitchFamily="34" charset="0"/>
                        <a:cs typeface="Calibri" panose="020F0502020204030204" pitchFamily="34" charset="0"/>
                      </a:endParaRPr>
                    </a:p>
                  </a:txBody>
                  <a:tcPr/>
                </a:tc>
                <a:tc>
                  <a:txBody>
                    <a:bodyPr/>
                    <a:lstStyle/>
                    <a:p>
                      <a:pPr lvl="0">
                        <a:buNone/>
                      </a:pPr>
                      <a:r>
                        <a:rPr lang="fr-FR" sz="900" b="0" i="0" u="none" strike="noStrike" noProof="0" dirty="0">
                          <a:latin typeface="Calibri" panose="020F0502020204030204" pitchFamily="34" charset="0"/>
                          <a:cs typeface="Calibri" panose="020F0502020204030204" pitchFamily="34" charset="0"/>
                        </a:rPr>
                        <a:t>1 (25%)</a:t>
                      </a:r>
                      <a:endParaRPr lang="fr-FR" sz="900" dirty="0">
                        <a:latin typeface="Calibri" panose="020F0502020204030204" pitchFamily="34" charset="0"/>
                        <a:cs typeface="Calibri" panose="020F0502020204030204" pitchFamily="34" charset="0"/>
                      </a:endParaRPr>
                    </a:p>
                  </a:txBody>
                  <a:tcPr/>
                </a:tc>
                <a:tc>
                  <a:txBody>
                    <a:bodyPr/>
                    <a:lstStyle/>
                    <a:p>
                      <a:r>
                        <a:rPr lang="fr-FR" sz="900" dirty="0">
                          <a:latin typeface="Calibri" panose="020F0502020204030204" pitchFamily="34" charset="0"/>
                          <a:cs typeface="Calibri" panose="020F0502020204030204" pitchFamily="34" charset="0"/>
                        </a:rPr>
                        <a:t>0</a:t>
                      </a:r>
                    </a:p>
                  </a:txBody>
                  <a:tcPr/>
                </a:tc>
                <a:tc>
                  <a:txBody>
                    <a:bodyPr/>
                    <a:lstStyle/>
                    <a:p>
                      <a:r>
                        <a:rPr lang="fr-FR" sz="900" dirty="0">
                          <a:latin typeface="Calibri" panose="020F0502020204030204" pitchFamily="34" charset="0"/>
                          <a:cs typeface="Calibri" panose="020F0502020204030204" pitchFamily="34" charset="0"/>
                        </a:rPr>
                        <a:t>6</a:t>
                      </a:r>
                    </a:p>
                  </a:txBody>
                  <a:tcPr/>
                </a:tc>
                <a:tc>
                  <a:txBody>
                    <a:bodyPr/>
                    <a:lstStyle/>
                    <a:p>
                      <a:pPr lvl="0">
                        <a:buNone/>
                      </a:pPr>
                      <a:r>
                        <a:rPr lang="fr-FR" sz="900" dirty="0">
                          <a:latin typeface="Calibri" panose="020F0502020204030204" pitchFamily="34" charset="0"/>
                          <a:cs typeface="Calibri" panose="020F0502020204030204" pitchFamily="34" charset="0"/>
                        </a:rPr>
                        <a:t>0</a:t>
                      </a:r>
                    </a:p>
                  </a:txBody>
                  <a:tcPr/>
                </a:tc>
                <a:extLst>
                  <a:ext uri="{0D108BD9-81ED-4DB2-BD59-A6C34878D82A}">
                    <a16:rowId xmlns:a16="http://schemas.microsoft.com/office/drawing/2014/main" val="2079507444"/>
                  </a:ext>
                </a:extLst>
              </a:tr>
            </a:tbl>
          </a:graphicData>
        </a:graphic>
      </p:graphicFrame>
      <p:sp>
        <p:nvSpPr>
          <p:cNvPr id="2" name="ZoneTexte 1"/>
          <p:cNvSpPr txBox="1"/>
          <p:nvPr/>
        </p:nvSpPr>
        <p:spPr>
          <a:xfrm>
            <a:off x="5814525" y="4282736"/>
            <a:ext cx="3646703" cy="246221"/>
          </a:xfrm>
          <a:prstGeom prst="rect">
            <a:avLst/>
          </a:prstGeom>
          <a:noFill/>
        </p:spPr>
        <p:txBody>
          <a:bodyPr wrap="square" rtlCol="0">
            <a:spAutoFit/>
          </a:bodyPr>
          <a:lstStyle/>
          <a:p>
            <a:pPr algn="just"/>
            <a:r>
              <a:rPr lang="fr-BE" sz="1000" b="1" u="sng" dirty="0" err="1">
                <a:latin typeface="Calibri"/>
                <a:ea typeface="ＭＳ Ｐゴシック"/>
                <a:cs typeface="Calibri"/>
              </a:rPr>
              <a:t>Demographic</a:t>
            </a:r>
            <a:r>
              <a:rPr lang="fr-BE" sz="1000" b="1" u="sng" dirty="0">
                <a:latin typeface="Calibri"/>
                <a:ea typeface="ＭＳ Ｐゴシック"/>
                <a:cs typeface="Calibri"/>
              </a:rPr>
              <a:t> and </a:t>
            </a:r>
            <a:r>
              <a:rPr lang="fr-BE" sz="1000" b="1" u="sng" dirty="0" err="1">
                <a:latin typeface="Calibri"/>
                <a:ea typeface="ＭＳ Ｐゴシック"/>
                <a:cs typeface="Calibri"/>
              </a:rPr>
              <a:t>clinical</a:t>
            </a:r>
            <a:r>
              <a:rPr lang="fr-BE" sz="1000" b="1" u="sng" dirty="0">
                <a:latin typeface="Calibri"/>
                <a:ea typeface="ＭＳ Ｐゴシック"/>
                <a:cs typeface="Calibri"/>
              </a:rPr>
              <a:t> </a:t>
            </a:r>
            <a:r>
              <a:rPr lang="fr-BE" sz="1000" b="1" u="sng" dirty="0" err="1">
                <a:latin typeface="Calibri"/>
                <a:ea typeface="ＭＳ Ｐゴシック"/>
                <a:cs typeface="Calibri"/>
              </a:rPr>
              <a:t>characteristics</a:t>
            </a:r>
            <a:r>
              <a:rPr lang="fr-BE" sz="1000" b="1" u="sng" dirty="0">
                <a:latin typeface="Calibri"/>
                <a:ea typeface="ＭＳ Ｐゴシック"/>
                <a:cs typeface="Calibri"/>
              </a:rPr>
              <a:t> of </a:t>
            </a:r>
            <a:r>
              <a:rPr lang="fr-BE" sz="1000" b="1" u="sng" dirty="0" err="1">
                <a:latin typeface="Calibri"/>
                <a:ea typeface="ＭＳ Ｐゴシック"/>
                <a:cs typeface="Calibri"/>
              </a:rPr>
              <a:t>iGAS</a:t>
            </a:r>
            <a:r>
              <a:rPr lang="fr-BE" sz="1000" b="1" u="sng" dirty="0">
                <a:latin typeface="Calibri"/>
                <a:ea typeface="ＭＳ Ｐゴシック"/>
                <a:cs typeface="Calibri"/>
              </a:rPr>
              <a:t> patients (N=18)</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018" y="1217010"/>
            <a:ext cx="1758882" cy="2345176"/>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2979" y="1217010"/>
            <a:ext cx="1758882" cy="2345176"/>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651" y="5418869"/>
            <a:ext cx="2276487" cy="1138244"/>
          </a:xfrm>
          <a:prstGeom prst="rect">
            <a:avLst/>
          </a:prstGeom>
        </p:spPr>
      </p:pic>
    </p:spTree>
    <p:extLst>
      <p:ext uri="{BB962C8B-B14F-4D97-AF65-F5344CB8AC3E}">
        <p14:creationId xmlns:p14="http://schemas.microsoft.com/office/powerpoint/2010/main" val="159509406"/>
      </p:ext>
    </p:extLst>
  </p:cSld>
  <p:clrMapOvr>
    <a:masterClrMapping/>
  </p:clrMapOvr>
</p:sld>
</file>

<file path=ppt/theme/theme1.xml><?xml version="1.0" encoding="utf-8"?>
<a:theme xmlns:a="http://schemas.openxmlformats.org/drawingml/2006/main" name="chu_modele-standard-bleu">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Arial"/>
      </a:majorFont>
      <a:minorFont>
        <a:latin typeface="Arial"/>
        <a:ea typeface="ＭＳ Ｐゴシック"/>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chu_modele-standard-bleu.thmx</Template>
  <TotalTime>8660</TotalTime>
  <Words>757</Words>
  <Application>Microsoft Macintosh PowerPoint</Application>
  <PresentationFormat>Grand écran</PresentationFormat>
  <Paragraphs>52</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Wingdings</vt:lpstr>
      <vt:lpstr>chu_modele-standard-bleu</vt:lpstr>
      <vt:lpstr>A Multicenter Case Series of invasive Streptococcus pyogenes A (GAS) Infections from a Tertiary ICU in Liège, Belgium   Hendrikx, E., Mathieu, D., Mathy, X., Fraipont, V., Misset, B., Meex, C., Layios, N.  CHU Liège University Hospital, Department of Intensive Care  CHR Citadelle, Department of Intensive Care</vt:lpstr>
    </vt:vector>
  </TitlesOfParts>
  <Company>chu ulg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Biomarkers in the ICU: the first level of personalized medicine. From sepsis to predisposition/immunity.</dc:title>
  <dc:creator>nathalie layios</dc:creator>
  <cp:lastModifiedBy>layios nathalie</cp:lastModifiedBy>
  <cp:revision>197</cp:revision>
  <dcterms:created xsi:type="dcterms:W3CDTF">2017-10-02T09:54:15Z</dcterms:created>
  <dcterms:modified xsi:type="dcterms:W3CDTF">2023-06-20T08:21:07Z</dcterms:modified>
</cp:coreProperties>
</file>