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36"/>
  </p:notesMasterIdLst>
  <p:handoutMasterIdLst>
    <p:handoutMasterId r:id="rId37"/>
  </p:handoutMasterIdLst>
  <p:sldIdLst>
    <p:sldId id="357" r:id="rId3"/>
    <p:sldId id="506" r:id="rId4"/>
    <p:sldId id="509" r:id="rId5"/>
    <p:sldId id="469" r:id="rId6"/>
    <p:sldId id="474" r:id="rId7"/>
    <p:sldId id="475" r:id="rId8"/>
    <p:sldId id="473" r:id="rId9"/>
    <p:sldId id="472" r:id="rId10"/>
    <p:sldId id="465" r:id="rId11"/>
    <p:sldId id="493" r:id="rId12"/>
    <p:sldId id="494" r:id="rId13"/>
    <p:sldId id="441" r:id="rId14"/>
    <p:sldId id="486" r:id="rId15"/>
    <p:sldId id="507" r:id="rId16"/>
    <p:sldId id="488" r:id="rId17"/>
    <p:sldId id="502" r:id="rId18"/>
    <p:sldId id="500" r:id="rId19"/>
    <p:sldId id="497" r:id="rId20"/>
    <p:sldId id="490" r:id="rId21"/>
    <p:sldId id="504" r:id="rId22"/>
    <p:sldId id="503" r:id="rId23"/>
    <p:sldId id="511" r:id="rId24"/>
    <p:sldId id="508" r:id="rId25"/>
    <p:sldId id="513" r:id="rId26"/>
    <p:sldId id="512" r:id="rId27"/>
    <p:sldId id="515" r:id="rId28"/>
    <p:sldId id="516" r:id="rId29"/>
    <p:sldId id="517" r:id="rId30"/>
    <p:sldId id="518" r:id="rId31"/>
    <p:sldId id="519" r:id="rId32"/>
    <p:sldId id="514" r:id="rId33"/>
    <p:sldId id="520" r:id="rId34"/>
    <p:sldId id="262" r:id="rId35"/>
  </p:sldIdLst>
  <p:sldSz cx="9144000" cy="5143500" type="screen16x9"/>
  <p:notesSz cx="6797675" cy="9926638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008000"/>
    <a:srgbClr val="FF9933"/>
    <a:srgbClr val="68BF2D"/>
    <a:srgbClr val="62A159"/>
    <a:srgbClr val="316D44"/>
    <a:srgbClr val="DDDDDD"/>
    <a:srgbClr val="FF5B5B"/>
    <a:srgbClr val="D26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9078" autoAdjust="0"/>
  </p:normalViewPr>
  <p:slideViewPr>
    <p:cSldViewPr>
      <p:cViewPr varScale="1">
        <p:scale>
          <a:sx n="101" d="100"/>
          <a:sy n="101" d="100"/>
        </p:scale>
        <p:origin x="154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0567D-5A1B-4305-B799-7A030A046A63}" type="datetimeFigureOut">
              <a:rPr lang="fr-BE" smtClean="0"/>
              <a:pPr/>
              <a:t>24-04-23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FFAF4-B278-44EF-AB5F-DEBCE9F21F62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6636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A8ADFD5B-A66C-449C-B6E8-FB716D07777D}" type="datetimeFigureOut">
              <a:rPr lang="fr-FR"/>
              <a:pPr/>
              <a:t>24/04/2023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465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6760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7410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7469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795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1089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3280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9924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5679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870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3644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2564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505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2746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2598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en-BE" smtClean="0"/>
              <a:pPr/>
              <a:t>24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95616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7628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3435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90830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3793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245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72405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40540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0239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308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22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4553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8909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5922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4026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882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rgbClr val="62A15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rgbClr val="DDDDD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/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id="{69850ECB-ACB5-2395-D97E-8F9542E9D3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0538"/>
            <a:ext cx="9261814" cy="4500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>
          <a:xfrm>
            <a:off x="40109" y="562729"/>
            <a:ext cx="467544" cy="171451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hangingPunct="1">
              <a:defRPr kumimoji="0" sz="1000" b="1">
                <a:solidFill>
                  <a:srgbClr val="FFFFFF"/>
                </a:solidFill>
              </a:defRPr>
            </a:lvl1pPr>
            <a:extLst/>
          </a:lstStyle>
          <a:p>
            <a:pPr lvl="0"/>
            <a:fld id="{B314A780-0B1B-41B0-8654-DDA5584E5389}" type="slidenum">
              <a:rPr lang="fr-BE" smtClean="0"/>
              <a:pPr lvl="0"/>
              <a:t>‹#›</a:t>
            </a:fld>
            <a:endParaRPr lang="fr-BE"/>
          </a:p>
        </p:txBody>
      </p:sp>
      <p:sp>
        <p:nvSpPr>
          <p:cNvPr id="11" name="Title Placeholder 2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idx="1" hasCustomPrompt="1"/>
          </p:nvPr>
        </p:nvSpPr>
        <p:spPr>
          <a:xfrm>
            <a:off x="704834" y="75715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800" indent="-194400" rtl="0">
              <a:spcBef>
                <a:spcPts val="550"/>
              </a:spcBef>
              <a:buSzPts val="1800"/>
              <a:buFont typeface="Arial"/>
              <a:buChar char="•"/>
              <a:defRPr sz="2400" baseline="0">
                <a:latin typeface="+mn-lt"/>
              </a:defRPr>
            </a:lvl1pPr>
            <a:lvl2pPr marL="914400" indent="-194400">
              <a:spcBef>
                <a:spcPts val="500"/>
              </a:spcBef>
              <a:defRPr sz="2200" baseline="0"/>
            </a:lvl2pPr>
            <a:lvl3pPr marL="320400" indent="-320400">
              <a:spcBef>
                <a:spcPts val="700"/>
              </a:spcBef>
              <a:defRPr sz="2400" baseline="0"/>
            </a:lvl3pPr>
            <a:extLst/>
          </a:lstStyle>
          <a:p>
            <a:pPr lvl="2" rtl="0">
              <a:buSzPts val="1700"/>
              <a:buFont typeface="Wingdings"/>
              <a:buChar char="§"/>
            </a:pPr>
            <a:r>
              <a:rPr lang="fr-BE" sz="2900" kern="1200" baseline="0" dirty="0">
                <a:solidFill>
                  <a:srgbClr val="000000"/>
                </a:solidFill>
                <a:latin typeface="+mn-lt"/>
              </a:rPr>
              <a:t>Modifiez les styles du texte du masque</a:t>
            </a:r>
          </a:p>
          <a:p>
            <a:pPr lvl="0" rtl="0">
              <a:buSzPts val="1800"/>
              <a:buFont typeface="Arial"/>
              <a:buChar char="•"/>
            </a:pPr>
            <a:r>
              <a:rPr lang="fr-FR" sz="2600" kern="1200" baseline="0" dirty="0">
                <a:solidFill>
                  <a:srgbClr val="000000"/>
                </a:solidFill>
                <a:latin typeface="+mn-lt"/>
              </a:rPr>
              <a:t>Deuxième niveau</a:t>
            </a:r>
          </a:p>
          <a:p>
            <a:pPr lvl="1" rtl="0">
              <a:buSzPts val="1600"/>
              <a:buFont typeface="Wingdings"/>
              <a:buChar char="Ø"/>
            </a:pPr>
            <a:r>
              <a:rPr lang="fr-FR" sz="2300" kern="1200" baseline="0" dirty="0">
                <a:solidFill>
                  <a:srgbClr val="000000"/>
                </a:solidFill>
                <a:latin typeface="Tw Cen MT"/>
              </a:rPr>
              <a:t>Troisième niveau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21807" y="110475"/>
            <a:ext cx="525274" cy="4536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400" b="1">
                <a:solidFill>
                  <a:schemeClr val="bg1"/>
                </a:solidFill>
              </a:defRPr>
            </a:lvl1pPr>
            <a:extLst/>
          </a:lstStyle>
          <a:p>
            <a:fld id="{8F82E0A0-C266-4798-8C8F-B9F91E9DA37E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057404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fr-FR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fr-F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fr-F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rgbClr val="62A15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rgbClr val="DDDDD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  <a:solidFill>
            <a:srgbClr val="DDDDDD"/>
          </a:solidFill>
        </p:spPr>
        <p:txBody>
          <a:bodyPr/>
          <a:lstStyle>
            <a:lvl1pPr algn="l" eaLnBrk="1" latinLnBrk="0" hangingPunct="1">
              <a:buNone/>
              <a:defRPr kumimoji="0" lang="fr-FR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fr-FR"/>
              <a:t>Cliquez pour modifier le style du titre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/>
          <a:p>
            <a:endParaRPr kumimoji="0"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4"/>
            <a:ext cx="1295400" cy="526257"/>
          </a:xfrm>
          <a:prstGeom prst="rect">
            <a:avLst/>
          </a:prstGeom>
        </p:spPr>
        <p:txBody>
          <a:bodyPr>
            <a:noAutofit/>
          </a:bodyPr>
          <a:lstStyle>
            <a:lvl1pPr eaLnBrk="1" latinLnBrk="0" hangingPunct="1">
              <a:defRPr kumimoji="0" lang="fr-FR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fr-FR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fr-FR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3" y="4686156"/>
            <a:ext cx="5421083" cy="273844"/>
          </a:xfrm>
          <a:prstGeom prst="rect">
            <a:avLst/>
          </a:prstGeom>
        </p:spPr>
        <p:txBody>
          <a:bodyPr/>
          <a:lstStyle/>
          <a:p>
            <a:endParaRPr kumimoji="0"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/>
              <a:t>Modifiez le style du titre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57808" y="757148"/>
            <a:ext cx="3886200" cy="4212468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06280" y="757148"/>
            <a:ext cx="3886200" cy="4212468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32440" y="100905"/>
            <a:ext cx="525274" cy="453600"/>
          </a:xfrm>
          <a:prstGeom prst="rect">
            <a:avLst/>
          </a:prstGeom>
          <a:solidFill>
            <a:srgbClr val="62A159"/>
          </a:solidFill>
        </p:spPr>
        <p:txBody>
          <a:bodyPr rtlCol="0"/>
          <a:lstStyle/>
          <a:p>
            <a:pPr algn="ctr"/>
            <a:fld id="{8F82E0A0-C266-4798-8C8F-B9F91E9DA37E}" type="slidenum">
              <a:rPr kumimoji="0" lang="fr-FR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440" y="100905"/>
            <a:ext cx="525274" cy="453600"/>
          </a:xfrm>
          <a:prstGeom prst="rect">
            <a:avLst/>
          </a:prstGeom>
          <a:solidFill>
            <a:srgbClr val="62A159"/>
          </a:solidFill>
        </p:spPr>
        <p:txBody>
          <a:bodyPr/>
          <a:lstStyle>
            <a:lvl1pPr eaLnBrk="1" latinLnBrk="0" hangingPunct="1">
              <a:defRPr kumimoji="0" lang="fr-FR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52" y="757150"/>
            <a:ext cx="1600200" cy="4277275"/>
          </a:xfrm>
          <a:solidFill>
            <a:srgbClr val="62A159"/>
          </a:solidFill>
          <a:ln w="50800" cap="sq" cmpd="dbl" algn="ctr">
            <a:solidFill>
              <a:srgbClr val="62A159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fr-FR" sz="1800"/>
            </a:lvl1pPr>
            <a:lvl2pPr eaLnBrk="1" latinLnBrk="0" hangingPunct="1">
              <a:buNone/>
              <a:defRPr kumimoji="0" lang="fr-FR" sz="1200"/>
            </a:lvl2pPr>
            <a:lvl3pPr eaLnBrk="1" latinLnBrk="0" hangingPunct="1">
              <a:buNone/>
              <a:defRPr kumimoji="0" lang="fr-FR" sz="1000"/>
            </a:lvl3pPr>
            <a:lvl4pPr eaLnBrk="1" latinLnBrk="0" hangingPunct="1">
              <a:buNone/>
              <a:defRPr kumimoji="0" lang="fr-FR" sz="900"/>
            </a:lvl4pPr>
            <a:lvl5pPr eaLnBrk="1" latinLnBrk="0" hangingPunct="1">
              <a:buNone/>
              <a:defRPr kumimoji="0" lang="fr-FR" sz="9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491680" y="797109"/>
            <a:ext cx="6400800" cy="4237315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/>
          <a:lstStyle/>
          <a:p>
            <a:pPr eaLnBrk="1" latinLnBrk="0" hangingPunct="1"/>
            <a:r>
              <a:rPr lang="fr-FR"/>
              <a:t>Modifiez le style du titre</a:t>
            </a:r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1">
              <a:lumMod val="85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fr-FR" sz="3200"/>
            </a:lvl1pPr>
            <a:extLst/>
          </a:lstStyle>
          <a:p>
            <a:r>
              <a:rPr kumimoji="0" lang="fr-FR"/>
              <a:t>Cliquez sur l'icône pour ajouter une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fr-FR" sz="1700"/>
            </a:lvl1pPr>
            <a:lvl2pPr eaLnBrk="1" latinLnBrk="0" hangingPunct="1">
              <a:buFontTx/>
              <a:buNone/>
              <a:defRPr kumimoji="0" lang="fr-FR" sz="1200"/>
            </a:lvl2pPr>
            <a:lvl3pPr eaLnBrk="1" latinLnBrk="0" hangingPunct="1">
              <a:buFontTx/>
              <a:buNone/>
              <a:defRPr kumimoji="0" lang="fr-FR" sz="1000"/>
            </a:lvl3pPr>
            <a:lvl4pPr eaLnBrk="1" latinLnBrk="0" hangingPunct="1">
              <a:buFontTx/>
              <a:buNone/>
              <a:defRPr kumimoji="0" lang="fr-FR" sz="900"/>
            </a:lvl4pPr>
            <a:lvl5pPr eaLnBrk="1" latinLnBrk="0" hangingPunct="1">
              <a:buFontTx/>
              <a:buNone/>
              <a:defRPr kumimoji="0" lang="fr-FR" sz="9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rgbClr val="62A15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fr-FR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fr-FR"/>
              <a:t>Modifiez le style du titre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  <a:prstGeom prst="rect">
            <a:avLst/>
          </a:prstGeom>
        </p:spPr>
        <p:txBody>
          <a:bodyPr rtlCol="0"/>
          <a:lstStyle/>
          <a:p>
            <a:endParaRPr kumimoji="0"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5"/>
          </a:xfrm>
          <a:prstGeom prst="rect">
            <a:avLst/>
          </a:prstGeom>
        </p:spPr>
        <p:txBody>
          <a:bodyPr rtlCol="0"/>
          <a:lstStyle>
            <a:lvl1pPr eaLnBrk="1" latinLnBrk="0" hangingPunct="1">
              <a:defRPr kumimoji="0" lang="fr-FR" sz="2800"/>
            </a:lvl1pPr>
            <a:extLst/>
          </a:lstStyle>
          <a:p>
            <a:pPr algn="ctr"/>
            <a:fld id="{8F82E0A0-C266-4798-8C8F-B9F91E9DA37E}" type="slidenum">
              <a:rPr kumimoji="0" lang="fr-FR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fr-FR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  <a:prstGeom prst="rect">
            <a:avLst/>
          </a:prstGeom>
        </p:spPr>
        <p:txBody>
          <a:bodyPr rtlCol="0"/>
          <a:lstStyle/>
          <a:p>
            <a:endParaRPr kumimoji="0"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04834" y="75715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Modifiez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</p:txBody>
      </p:sp>
      <p:sp>
        <p:nvSpPr>
          <p:cNvPr id="8" name="Rectangle 7"/>
          <p:cNvSpPr/>
          <p:nvPr/>
        </p:nvSpPr>
        <p:spPr>
          <a:xfrm>
            <a:off x="8604448" y="176064"/>
            <a:ext cx="360000" cy="324000"/>
          </a:xfrm>
          <a:prstGeom prst="rect">
            <a:avLst/>
          </a:prstGeom>
          <a:solidFill>
            <a:srgbClr val="62A15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/>
          </a:p>
        </p:txBody>
      </p:sp>
      <p:sp>
        <p:nvSpPr>
          <p:cNvPr id="9" name="Rectangle 8"/>
          <p:cNvSpPr/>
          <p:nvPr/>
        </p:nvSpPr>
        <p:spPr>
          <a:xfrm>
            <a:off x="683568" y="627535"/>
            <a:ext cx="8460432" cy="64807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fr-FR" dirty="0"/>
              <a:t>Modifiez le style du titre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4" y="615784"/>
            <a:ext cx="684122" cy="45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11174" y="110475"/>
            <a:ext cx="525274" cy="4536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400" b="1">
                <a:solidFill>
                  <a:schemeClr val="bg1"/>
                </a:solidFill>
              </a:defRPr>
            </a:lvl1pPr>
            <a:extLst/>
          </a:lstStyle>
          <a:p>
            <a:fld id="{8F82E0A0-C266-4798-8C8F-B9F91E9DA37E}" type="slidenum">
              <a:rPr lang="fr-BE" smtClean="0"/>
              <a:pPr/>
              <a:t>‹#›</a:t>
            </a:fld>
            <a:endParaRPr lang="fr-BE" dirty="0"/>
          </a:p>
        </p:txBody>
      </p:sp>
      <p:pic>
        <p:nvPicPr>
          <p:cNvPr id="12" name="Picture 2" descr="D:\Data_Seb\Unité GRFMN\logo\NewNewLogo\uLIEGE_Gembloux_AgroBioTech_Logo_RVB_pos_@2x\uLIEGE_Gembloux_AgroBioTech_Logo_RVB_pos_@2x.jpg"/>
          <p:cNvPicPr>
            <a:picLocks noChangeAspect="1" noChangeArrowheads="1"/>
          </p:cNvPicPr>
          <p:nvPr userDrawn="1"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48562"/>
            <a:ext cx="591899" cy="72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6" r:id="rId5"/>
    <p:sldLayoutId id="2147483657" r:id="rId6"/>
  </p:sldLayoutIdLst>
  <p:transition/>
  <p:hf hdr="0" ftr="0" dt="0"/>
  <p:txStyles>
    <p:titleStyle>
      <a:lvl1pPr algn="l" rtl="0" eaLnBrk="1" latinLnBrk="0" hangingPunct="1">
        <a:spcBef>
          <a:spcPct val="0"/>
        </a:spcBef>
        <a:buNone/>
        <a:defRPr kumimoji="0" lang="fr-FR" sz="3200" b="0" kern="1200" smtClean="0">
          <a:solidFill>
            <a:schemeClr val="bg1">
              <a:lumMod val="50000"/>
            </a:schemeClr>
          </a:solidFill>
          <a:latin typeface="Gill Sans MT" panose="020B0502020104020203" pitchFamily="34" charset="0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tx1"/>
        </a:buClr>
        <a:buSzPct val="60000"/>
        <a:buFont typeface="Wingdings" pitchFamily="2" charset="2"/>
        <a:buChar char="§"/>
        <a:defRPr kumimoji="0" lang="fr-FR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kumimoji="0" lang="fr-FR"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tx1">
            <a:lumMod val="75000"/>
            <a:lumOff val="25000"/>
          </a:schemeClr>
        </a:buClr>
        <a:buSzPct val="70000"/>
        <a:buFont typeface="Wingdings" pitchFamily="2" charset="2"/>
        <a:buChar char="Ø"/>
        <a:defRPr kumimoji="0" lang="fr-FR"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62A159"/>
        </a:buClr>
        <a:buSzPct val="65000"/>
        <a:buFont typeface="Wingdings"/>
        <a:buChar char="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FA22C4-1B30-8D70-6417-774EDEFF70A6}"/>
              </a:ext>
            </a:extLst>
          </p:cNvPr>
          <p:cNvSpPr/>
          <p:nvPr/>
        </p:nvSpPr>
        <p:spPr>
          <a:xfrm>
            <a:off x="3707904" y="1559216"/>
            <a:ext cx="1728192" cy="336817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4FE4D8-135E-ADEE-0CAE-250074A47E91}"/>
              </a:ext>
            </a:extLst>
          </p:cNvPr>
          <p:cNvSpPr/>
          <p:nvPr/>
        </p:nvSpPr>
        <p:spPr>
          <a:xfrm>
            <a:off x="971600" y="267495"/>
            <a:ext cx="7200800" cy="11119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467544" y="1491630"/>
            <a:ext cx="8280920" cy="404403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fr-FR" sz="3200" b="0" kern="120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  <a:extLst/>
          </a:lstStyle>
          <a:p>
            <a:pPr marL="27432" algn="ctr">
              <a:spcBef>
                <a:spcPts val="600"/>
              </a:spcBef>
            </a:pPr>
            <a:r>
              <a:rPr lang="fr-BE" sz="1800" b="1" cap="small" dirty="0">
                <a:solidFill>
                  <a:schemeClr val="tx1"/>
                </a:solidFill>
              </a:rPr>
              <a:t>Jérôme Perin</a:t>
            </a:r>
            <a:r>
              <a:rPr lang="fr-BE" sz="1800" b="1" cap="small" baseline="30000" dirty="0">
                <a:solidFill>
                  <a:schemeClr val="tx1"/>
                </a:solidFill>
              </a:rPr>
              <a:t>1</a:t>
            </a:r>
            <a:endParaRPr lang="fr-BE" sz="1800" b="1" cap="small" dirty="0">
              <a:solidFill>
                <a:schemeClr val="tx1"/>
              </a:solidFill>
            </a:endParaRPr>
          </a:p>
        </p:txBody>
      </p:sp>
      <p:sp>
        <p:nvSpPr>
          <p:cNvPr id="18" name="Rectangle 3"/>
          <p:cNvSpPr txBox="1">
            <a:spLocks/>
          </p:cNvSpPr>
          <p:nvPr/>
        </p:nvSpPr>
        <p:spPr>
          <a:xfrm>
            <a:off x="323528" y="123478"/>
            <a:ext cx="8477908" cy="1404438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anchor="ctr" anchorCtr="0">
            <a:noAutofit/>
          </a:bodyPr>
          <a:lstStyle/>
          <a:p>
            <a:pPr lvl="0" algn="ctr">
              <a:lnSpc>
                <a:spcPts val="3200"/>
              </a:lnSpc>
              <a:defRPr/>
            </a:pPr>
            <a:r>
              <a:rPr lang="fr-BE" sz="3200" b="1" dirty="0">
                <a:latin typeface="Gill Sans MT" panose="020B0502020104020203" pitchFamily="34" charset="0"/>
                <a:ea typeface="+mj-ea"/>
                <a:cs typeface="+mj-cs"/>
              </a:rPr>
              <a:t>Etat des lieux et perspectives </a:t>
            </a:r>
          </a:p>
          <a:p>
            <a:pPr lvl="0" algn="ctr">
              <a:lnSpc>
                <a:spcPts val="3200"/>
              </a:lnSpc>
              <a:defRPr/>
            </a:pPr>
            <a:r>
              <a:rPr lang="fr-BE" sz="3200" b="1" dirty="0">
                <a:latin typeface="Gill Sans MT" panose="020B0502020104020203" pitchFamily="34" charset="0"/>
                <a:ea typeface="+mj-ea"/>
                <a:cs typeface="+mj-cs"/>
              </a:rPr>
              <a:t>pour la ressource résineuse wallonne</a:t>
            </a:r>
            <a:endParaRPr lang="en-GB" sz="3200" b="1" dirty="0"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F43F40-2735-D401-AE6C-BDD597BDEDC1}"/>
              </a:ext>
            </a:extLst>
          </p:cNvPr>
          <p:cNvSpPr/>
          <p:nvPr/>
        </p:nvSpPr>
        <p:spPr>
          <a:xfrm>
            <a:off x="2555520" y="3769058"/>
            <a:ext cx="4032704" cy="746908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Rectangle 3"/>
          <p:cNvSpPr>
            <a:spLocks noGrp="1"/>
          </p:cNvSpPr>
          <p:nvPr>
            <p:ph type="title" idx="4294967295"/>
          </p:nvPr>
        </p:nvSpPr>
        <p:spPr>
          <a:xfrm>
            <a:off x="467544" y="3769058"/>
            <a:ext cx="8280920" cy="369332"/>
          </a:xfrm>
          <a:noFill/>
          <a:effectLst>
            <a:softEdge rad="127000"/>
          </a:effectLst>
        </p:spPr>
        <p:txBody>
          <a:bodyPr anchor="ctr" anchorCtr="0">
            <a:noAutofit/>
          </a:bodyPr>
          <a:lstStyle/>
          <a:p>
            <a:pPr marL="27432" lvl="0" algn="ctr">
              <a:spcBef>
                <a:spcPts val="600"/>
              </a:spcBef>
            </a:pPr>
            <a:r>
              <a:rPr lang="en-GB" sz="1800" b="1" cap="small" dirty="0">
                <a:solidFill>
                  <a:schemeClr val="tx1"/>
                </a:solidFill>
              </a:rPr>
              <a:t>Rencontres </a:t>
            </a:r>
            <a:r>
              <a:rPr lang="en-GB" sz="1800" b="1" cap="small" dirty="0" err="1">
                <a:solidFill>
                  <a:schemeClr val="tx1"/>
                </a:solidFill>
              </a:rPr>
              <a:t>Filière</a:t>
            </a:r>
            <a:r>
              <a:rPr lang="en-GB" sz="1800" b="1" cap="small" dirty="0">
                <a:solidFill>
                  <a:schemeClr val="tx1"/>
                </a:solidFill>
              </a:rPr>
              <a:t> </a:t>
            </a:r>
            <a:r>
              <a:rPr lang="en-GB" sz="1800" b="1" cap="small" dirty="0" err="1">
                <a:solidFill>
                  <a:schemeClr val="tx1"/>
                </a:solidFill>
              </a:rPr>
              <a:t>Bois</a:t>
            </a:r>
            <a:endParaRPr lang="en-GB" sz="1800" b="1" cap="small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4294967295"/>
          </p:nvPr>
        </p:nvSpPr>
        <p:spPr>
          <a:xfrm>
            <a:off x="179512" y="4069517"/>
            <a:ext cx="8762528" cy="302433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b="1" dirty="0" err="1">
                <a:latin typeface="Gill Sans MT" panose="020B0502020104020203" pitchFamily="34" charset="0"/>
              </a:rPr>
              <a:t>Libramont</a:t>
            </a:r>
            <a:r>
              <a:rPr lang="en-GB" sz="1800" b="1" dirty="0">
                <a:latin typeface="Gill Sans MT" panose="020B0502020104020203" pitchFamily="34" charset="0"/>
              </a:rPr>
              <a:t>, Belgique – 27 Avril 2023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-36512" y="4514104"/>
            <a:ext cx="23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30000" dirty="0"/>
              <a:t>1 </a:t>
            </a:r>
            <a:r>
              <a:rPr lang="en-US" sz="1000" b="1" dirty="0" err="1"/>
              <a:t>Université</a:t>
            </a:r>
            <a:r>
              <a:rPr lang="en-US" sz="1000" b="1" dirty="0"/>
              <a:t> de Liège</a:t>
            </a:r>
          </a:p>
          <a:p>
            <a:r>
              <a:rPr lang="en-US" sz="1000" b="1" dirty="0"/>
              <a:t>  </a:t>
            </a:r>
            <a:r>
              <a:rPr lang="en-US" sz="1000" b="1" dirty="0" err="1"/>
              <a:t>Gembloux</a:t>
            </a:r>
            <a:r>
              <a:rPr lang="en-US" sz="1000" b="1" dirty="0"/>
              <a:t> Agro-Bio Tech</a:t>
            </a:r>
          </a:p>
          <a:p>
            <a:r>
              <a:rPr lang="en-US" sz="1000" b="1" dirty="0"/>
              <a:t>  TERRA - </a:t>
            </a:r>
            <a:r>
              <a:rPr lang="en-US" sz="1000" b="1" dirty="0" err="1"/>
              <a:t>ForestIsLife</a:t>
            </a:r>
            <a:endParaRPr lang="fr-FR" sz="10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888" y="1491630"/>
            <a:ext cx="31680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03" descr="Image result for wallonie environnement spw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503526"/>
            <a:ext cx="142875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2869" y="4484101"/>
            <a:ext cx="1643147" cy="65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578142"/>
            <a:ext cx="430590" cy="42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A2FD95-319F-73CC-A335-09BEBBE674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996" y="1491630"/>
            <a:ext cx="317646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10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Evolution de l’équilibre Feuillus/Résineux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720000" y="720000"/>
            <a:ext cx="8353425" cy="47355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Selon la définition du Code Forestier Wallon :</a:t>
            </a:r>
          </a:p>
        </p:txBody>
      </p:sp>
      <p:pic>
        <p:nvPicPr>
          <p:cNvPr id="2" name="Graphique 15">
            <a:extLst>
              <a:ext uri="{FF2B5EF4-FFF2-40B4-BE49-F238E27FC236}">
                <a16:creationId xmlns:a16="http://schemas.microsoft.com/office/drawing/2014/main" id="{570DCFA7-FA5C-917C-BF3B-A535F3EA1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305" y="1203598"/>
            <a:ext cx="6355103" cy="3816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D5392A-25EF-204D-31C6-A059101BC9F7}"/>
              </a:ext>
            </a:extLst>
          </p:cNvPr>
          <p:cNvSpPr txBox="1"/>
          <p:nvPr/>
        </p:nvSpPr>
        <p:spPr>
          <a:xfrm>
            <a:off x="7164288" y="1491630"/>
            <a:ext cx="6480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8000"/>
                </a:solidFill>
              </a:rPr>
              <a:t>56 %</a:t>
            </a:r>
            <a:endParaRPr lang="en-BE" sz="1400" b="1" dirty="0">
              <a:solidFill>
                <a:srgbClr val="008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72C67-BC53-5DEA-D059-B73BD60C7F29}"/>
              </a:ext>
            </a:extLst>
          </p:cNvPr>
          <p:cNvSpPr txBox="1"/>
          <p:nvPr/>
        </p:nvSpPr>
        <p:spPr>
          <a:xfrm>
            <a:off x="7164288" y="3272085"/>
            <a:ext cx="6480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44 %</a:t>
            </a:r>
            <a:endParaRPr lang="en-BE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2735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11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Evolution de l’équilibre Feuillus/Résineux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720000" y="720000"/>
            <a:ext cx="8353425" cy="47355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Selon la définition du Code Forestier Wallon :</a:t>
            </a:r>
          </a:p>
          <a:p>
            <a:pPr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</a:t>
            </a:r>
            <a:r>
              <a:rPr lang="fr-BE" sz="28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Equilibre CFW 2008 = 53/47 % ± 5% 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</a:t>
            </a:r>
          </a:p>
          <a:p>
            <a:pPr>
              <a:defRPr/>
            </a:pPr>
            <a:r>
              <a:rPr lang="fr-BE" sz="2400" i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	=&gt; 50/50 % en 1981 à 56/44 % en 2021</a:t>
            </a:r>
          </a:p>
          <a:p>
            <a:pPr>
              <a:defRPr/>
            </a:pPr>
            <a:r>
              <a:rPr lang="fr-BE" sz="32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</a:t>
            </a:r>
            <a:endParaRPr lang="fr-BE" sz="32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MAIS indicateur incomplet de l’état de la ressource</a:t>
            </a:r>
          </a:p>
          <a:p>
            <a:pPr>
              <a:defRPr/>
            </a:pPr>
            <a:r>
              <a:rPr lang="fr-BE" sz="28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Surface productive totale ?</a:t>
            </a:r>
          </a:p>
          <a:p>
            <a:pPr>
              <a:defRPr/>
            </a:pPr>
            <a:r>
              <a:rPr lang="fr-BE" sz="28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Comptabilisation des coupes rases ?</a:t>
            </a:r>
          </a:p>
          <a:p>
            <a:pPr>
              <a:defRPr/>
            </a:pPr>
            <a:r>
              <a:rPr lang="fr-BE" sz="28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Composition &amp; structure ?</a:t>
            </a:r>
          </a:p>
          <a:p>
            <a:pPr>
              <a:defRPr/>
            </a:pPr>
            <a:r>
              <a:rPr lang="fr-BE" sz="28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Surface VS stock VS production ?</a:t>
            </a:r>
          </a:p>
          <a:p>
            <a:pPr>
              <a:defRPr/>
            </a:pPr>
            <a:endParaRPr lang="fr-BE" sz="28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14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80C409-C6BD-7CB8-2EF5-8EFB5A8FB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70933"/>
            <a:ext cx="8279905" cy="374909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12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Evolution de la forêt wallonne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720000" y="720000"/>
            <a:ext cx="8353425" cy="47355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Répartition de la surface forestière totale 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E8FD79-7A24-A185-D7EA-B42C147C1A19}"/>
              </a:ext>
            </a:extLst>
          </p:cNvPr>
          <p:cNvSpPr txBox="1"/>
          <p:nvPr/>
        </p:nvSpPr>
        <p:spPr>
          <a:xfrm>
            <a:off x="6948264" y="1646688"/>
            <a:ext cx="1512168" cy="30162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 defTabSz="864000"/>
            <a:r>
              <a:rPr lang="en-US" sz="1400" b="1" dirty="0"/>
              <a:t>12 Kha (2 %)</a:t>
            </a:r>
          </a:p>
          <a:p>
            <a:pPr algn="r" defTabSz="864000"/>
            <a:endParaRPr lang="en-US" sz="1400" b="1" dirty="0">
              <a:solidFill>
                <a:schemeClr val="bg1"/>
              </a:solidFill>
            </a:endParaRPr>
          </a:p>
          <a:p>
            <a:pPr algn="r" defTabSz="864000"/>
            <a:endParaRPr lang="en-US" sz="1400" b="1" dirty="0">
              <a:solidFill>
                <a:schemeClr val="bg1"/>
              </a:solidFill>
            </a:endParaRPr>
          </a:p>
          <a:p>
            <a:pPr algn="r" defTabSz="864000"/>
            <a:r>
              <a:rPr lang="en-US" sz="1400" b="1" dirty="0">
                <a:solidFill>
                  <a:schemeClr val="bg1"/>
                </a:solidFill>
              </a:rPr>
              <a:t>192 Kha (34 %)</a:t>
            </a:r>
          </a:p>
          <a:p>
            <a:pPr algn="r" defTabSz="864000"/>
            <a:endParaRPr lang="en-US" sz="1400" b="1" dirty="0">
              <a:solidFill>
                <a:schemeClr val="bg1"/>
              </a:solidFill>
            </a:endParaRPr>
          </a:p>
          <a:p>
            <a:pPr algn="r" defTabSz="864000"/>
            <a:endParaRPr lang="en-US" sz="1400" b="1" dirty="0">
              <a:solidFill>
                <a:schemeClr val="bg1"/>
              </a:solidFill>
            </a:endParaRPr>
          </a:p>
          <a:p>
            <a:pPr algn="r" defTabSz="864000"/>
            <a:endParaRPr lang="en-US" sz="1400" b="1" dirty="0">
              <a:solidFill>
                <a:schemeClr val="bg1"/>
              </a:solidFill>
            </a:endParaRPr>
          </a:p>
          <a:p>
            <a:pPr algn="r" defTabSz="864000"/>
            <a:endParaRPr lang="en-US" sz="1400" b="1" dirty="0">
              <a:solidFill>
                <a:schemeClr val="bg1"/>
              </a:solidFill>
            </a:endParaRPr>
          </a:p>
          <a:p>
            <a:pPr algn="r" defTabSz="864000"/>
            <a:r>
              <a:rPr lang="en-US" sz="1400" b="1" dirty="0">
                <a:solidFill>
                  <a:schemeClr val="bg1"/>
                </a:solidFill>
              </a:rPr>
              <a:t>265 Kha (48 %)</a:t>
            </a:r>
          </a:p>
          <a:p>
            <a:pPr algn="r" defTabSz="864000"/>
            <a:endParaRPr lang="en-US" sz="1400" b="1" dirty="0">
              <a:solidFill>
                <a:schemeClr val="bg1"/>
              </a:solidFill>
            </a:endParaRPr>
          </a:p>
          <a:p>
            <a:pPr algn="r" defTabSz="864000"/>
            <a:endParaRPr lang="en-US" sz="1400" b="1" dirty="0">
              <a:solidFill>
                <a:schemeClr val="bg1"/>
              </a:solidFill>
            </a:endParaRPr>
          </a:p>
          <a:p>
            <a:pPr algn="r" defTabSz="864000"/>
            <a:endParaRPr lang="en-US" sz="1400" b="1" dirty="0">
              <a:solidFill>
                <a:schemeClr val="bg1"/>
              </a:solidFill>
            </a:endParaRPr>
          </a:p>
          <a:p>
            <a:pPr algn="r" defTabSz="864000"/>
            <a:r>
              <a:rPr lang="en-US" sz="1400" b="1" dirty="0">
                <a:solidFill>
                  <a:schemeClr val="bg1"/>
                </a:solidFill>
              </a:rPr>
              <a:t>86 Kha (16 %)</a:t>
            </a:r>
          </a:p>
          <a:p>
            <a:pPr algn="r" defTabSz="864000"/>
            <a:endParaRPr lang="en-BE" sz="14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920BA9-64AD-9A54-5C27-EEEEF48CE013}"/>
              </a:ext>
            </a:extLst>
          </p:cNvPr>
          <p:cNvSpPr txBox="1"/>
          <p:nvPr/>
        </p:nvSpPr>
        <p:spPr>
          <a:xfrm>
            <a:off x="1835696" y="1654814"/>
            <a:ext cx="1656184" cy="30162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64000"/>
            <a:r>
              <a:rPr lang="en-US" sz="1400" b="1" dirty="0"/>
              <a:t>10 Kha (2 %)</a:t>
            </a:r>
          </a:p>
          <a:p>
            <a:pPr defTabSz="864000"/>
            <a:endParaRPr lang="en-US" sz="1400" b="1" dirty="0">
              <a:solidFill>
                <a:schemeClr val="bg1"/>
              </a:solidFill>
            </a:endParaRPr>
          </a:p>
          <a:p>
            <a:pPr defTabSz="864000"/>
            <a:endParaRPr lang="en-US" sz="1400" b="1" dirty="0">
              <a:solidFill>
                <a:schemeClr val="bg1"/>
              </a:solidFill>
            </a:endParaRPr>
          </a:p>
          <a:p>
            <a:pPr defTabSz="864000"/>
            <a:r>
              <a:rPr lang="en-US" sz="1400" b="1" dirty="0">
                <a:solidFill>
                  <a:schemeClr val="bg1"/>
                </a:solidFill>
              </a:rPr>
              <a:t>239 Kha (43 %)</a:t>
            </a:r>
          </a:p>
          <a:p>
            <a:pPr defTabSz="864000"/>
            <a:endParaRPr lang="en-US" sz="1400" b="1" dirty="0">
              <a:solidFill>
                <a:schemeClr val="bg1"/>
              </a:solidFill>
            </a:endParaRPr>
          </a:p>
          <a:p>
            <a:pPr defTabSz="864000"/>
            <a:endParaRPr lang="en-US" sz="1400" b="1" dirty="0">
              <a:solidFill>
                <a:schemeClr val="bg1"/>
              </a:solidFill>
            </a:endParaRPr>
          </a:p>
          <a:p>
            <a:pPr defTabSz="864000"/>
            <a:endParaRPr lang="en-US" sz="1400" b="1" dirty="0">
              <a:solidFill>
                <a:schemeClr val="bg1"/>
              </a:solidFill>
            </a:endParaRPr>
          </a:p>
          <a:p>
            <a:pPr defTabSz="864000"/>
            <a:endParaRPr lang="en-US" sz="1400" b="1" dirty="0">
              <a:solidFill>
                <a:schemeClr val="bg1"/>
              </a:solidFill>
            </a:endParaRPr>
          </a:p>
          <a:p>
            <a:pPr defTabSz="864000"/>
            <a:r>
              <a:rPr lang="en-US" sz="1400" b="1" dirty="0">
                <a:solidFill>
                  <a:schemeClr val="bg1"/>
                </a:solidFill>
              </a:rPr>
              <a:t>245 Kha (44.5 %)</a:t>
            </a:r>
          </a:p>
          <a:p>
            <a:pPr defTabSz="864000"/>
            <a:endParaRPr lang="en-US" sz="1400" b="1" dirty="0">
              <a:solidFill>
                <a:schemeClr val="bg1"/>
              </a:solidFill>
            </a:endParaRPr>
          </a:p>
          <a:p>
            <a:pPr defTabSz="864000"/>
            <a:endParaRPr lang="en-US" sz="1400" b="1" dirty="0">
              <a:solidFill>
                <a:schemeClr val="bg1"/>
              </a:solidFill>
            </a:endParaRPr>
          </a:p>
          <a:p>
            <a:pPr defTabSz="864000"/>
            <a:endParaRPr lang="en-US" sz="1400" b="1" dirty="0">
              <a:solidFill>
                <a:schemeClr val="bg1"/>
              </a:solidFill>
            </a:endParaRPr>
          </a:p>
          <a:p>
            <a:pPr defTabSz="864000"/>
            <a:r>
              <a:rPr lang="en-US" sz="1400" b="1" dirty="0">
                <a:solidFill>
                  <a:schemeClr val="bg1"/>
                </a:solidFill>
              </a:rPr>
              <a:t>57 Kha (10.5 %)</a:t>
            </a:r>
          </a:p>
          <a:p>
            <a:pPr defTabSz="864000"/>
            <a:endParaRPr lang="en-BE" sz="14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5B339C-6893-315E-F5AA-DB68DCF175FF}"/>
              </a:ext>
            </a:extLst>
          </p:cNvPr>
          <p:cNvSpPr txBox="1"/>
          <p:nvPr/>
        </p:nvSpPr>
        <p:spPr>
          <a:xfrm>
            <a:off x="3995936" y="1648753"/>
            <a:ext cx="2448272" cy="30162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defTabSz="864000"/>
            <a:r>
              <a:rPr lang="en-US" sz="1400" b="1" dirty="0"/>
              <a:t>Coupe rase (+50 ha/an) </a:t>
            </a:r>
          </a:p>
          <a:p>
            <a:pPr algn="ctr" defTabSz="864000"/>
            <a:endParaRPr lang="en-US" sz="1400" b="1" dirty="0">
              <a:solidFill>
                <a:schemeClr val="bg1"/>
              </a:solidFill>
            </a:endParaRPr>
          </a:p>
          <a:p>
            <a:pPr algn="ctr" defTabSz="864000"/>
            <a:endParaRPr lang="en-US" sz="1400" b="1" dirty="0">
              <a:solidFill>
                <a:schemeClr val="bg1"/>
              </a:solidFill>
            </a:endParaRPr>
          </a:p>
          <a:p>
            <a:pPr algn="ctr" defTabSz="864000"/>
            <a:r>
              <a:rPr lang="en-US" sz="1400" b="1" dirty="0" err="1">
                <a:solidFill>
                  <a:schemeClr val="bg1"/>
                </a:solidFill>
              </a:rPr>
              <a:t>Résineux</a:t>
            </a:r>
            <a:r>
              <a:rPr lang="en-US" sz="1400" b="1" dirty="0">
                <a:solidFill>
                  <a:schemeClr val="bg1"/>
                </a:solidFill>
              </a:rPr>
              <a:t> (-1150 ha/an)</a:t>
            </a:r>
          </a:p>
          <a:p>
            <a:pPr algn="ctr" defTabSz="864000"/>
            <a:endParaRPr lang="en-US" sz="1400" b="1" dirty="0">
              <a:solidFill>
                <a:schemeClr val="bg1"/>
              </a:solidFill>
            </a:endParaRPr>
          </a:p>
          <a:p>
            <a:pPr algn="ctr" defTabSz="864000"/>
            <a:endParaRPr lang="en-US" sz="1400" b="1" dirty="0">
              <a:solidFill>
                <a:schemeClr val="bg1"/>
              </a:solidFill>
            </a:endParaRPr>
          </a:p>
          <a:p>
            <a:pPr algn="ctr" defTabSz="864000"/>
            <a:endParaRPr lang="en-US" sz="1400" b="1" dirty="0">
              <a:solidFill>
                <a:schemeClr val="bg1"/>
              </a:solidFill>
            </a:endParaRPr>
          </a:p>
          <a:p>
            <a:pPr algn="ctr" defTabSz="864000"/>
            <a:endParaRPr lang="en-US" sz="1400" b="1" dirty="0">
              <a:solidFill>
                <a:schemeClr val="bg1"/>
              </a:solidFill>
            </a:endParaRPr>
          </a:p>
          <a:p>
            <a:pPr algn="ctr" defTabSz="864000"/>
            <a:r>
              <a:rPr lang="en-US" sz="1400" b="1" dirty="0" err="1">
                <a:solidFill>
                  <a:schemeClr val="bg1"/>
                </a:solidFill>
              </a:rPr>
              <a:t>Feuillus</a:t>
            </a:r>
            <a:r>
              <a:rPr lang="en-US" sz="1400" b="1" dirty="0">
                <a:solidFill>
                  <a:schemeClr val="bg1"/>
                </a:solidFill>
              </a:rPr>
              <a:t> (+500 ha/an)</a:t>
            </a:r>
          </a:p>
          <a:p>
            <a:pPr algn="ctr" defTabSz="864000"/>
            <a:endParaRPr lang="en-US" sz="1400" b="1" dirty="0">
              <a:solidFill>
                <a:schemeClr val="bg1"/>
              </a:solidFill>
            </a:endParaRPr>
          </a:p>
          <a:p>
            <a:pPr algn="ctr" defTabSz="864000"/>
            <a:endParaRPr lang="en-US" sz="1400" b="1" dirty="0">
              <a:solidFill>
                <a:schemeClr val="bg1"/>
              </a:solidFill>
            </a:endParaRPr>
          </a:p>
          <a:p>
            <a:pPr algn="ctr" defTabSz="864000"/>
            <a:endParaRPr lang="en-US" sz="1400" b="1" dirty="0">
              <a:solidFill>
                <a:schemeClr val="bg1"/>
              </a:solidFill>
            </a:endParaRPr>
          </a:p>
          <a:p>
            <a:pPr algn="ctr" defTabSz="864000"/>
            <a:r>
              <a:rPr lang="en-US" sz="1400" b="1" dirty="0">
                <a:solidFill>
                  <a:schemeClr val="bg1"/>
                </a:solidFill>
              </a:rPr>
              <a:t>Non </a:t>
            </a:r>
            <a:r>
              <a:rPr lang="en-US" sz="1400" b="1" dirty="0" err="1">
                <a:solidFill>
                  <a:schemeClr val="bg1"/>
                </a:solidFill>
              </a:rPr>
              <a:t>productif</a:t>
            </a:r>
            <a:r>
              <a:rPr lang="en-US" sz="1400" b="1" dirty="0">
                <a:solidFill>
                  <a:schemeClr val="bg1"/>
                </a:solidFill>
              </a:rPr>
              <a:t> (+700 ha/an)</a:t>
            </a:r>
          </a:p>
          <a:p>
            <a:pPr algn="ctr" defTabSz="864000"/>
            <a:endParaRPr lang="en-B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6600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45A5034-C100-0F15-BCE7-6238B7606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427" y="1203598"/>
            <a:ext cx="5332781" cy="3892601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13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Evolution de la forêt wallonne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720000" y="720000"/>
            <a:ext cx="8353425" cy="47355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Répartition par grands types de composition :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2C781A7-F33F-0EF5-360C-9C8A4D136F08}"/>
              </a:ext>
            </a:extLst>
          </p:cNvPr>
          <p:cNvSpPr txBox="1">
            <a:spLocks/>
          </p:cNvSpPr>
          <p:nvPr/>
        </p:nvSpPr>
        <p:spPr>
          <a:xfrm>
            <a:off x="6660232" y="2715766"/>
            <a:ext cx="2565096" cy="21177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↘ Pessière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800" kern="0" dirty="0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55% RES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800" kern="0" dirty="0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30% NP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800" kern="0" dirty="0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15% FEU</a:t>
            </a:r>
          </a:p>
          <a:p>
            <a:pPr>
              <a:spcBef>
                <a:spcPct val="0"/>
              </a:spcBef>
              <a:defRPr/>
            </a:pPr>
            <a:endParaRPr lang="fr-BE" sz="2800" kern="0" dirty="0">
              <a:solidFill>
                <a:sysClr val="windowText" lastClr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C70F5A-DBA2-BCAB-8679-EA79A7E5E8E2}"/>
              </a:ext>
            </a:extLst>
          </p:cNvPr>
          <p:cNvSpPr/>
          <p:nvPr/>
        </p:nvSpPr>
        <p:spPr>
          <a:xfrm>
            <a:off x="4968000" y="2889927"/>
            <a:ext cx="1260000" cy="162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79DBEF-6396-CC60-F74B-2B79F6BF6C16}"/>
              </a:ext>
            </a:extLst>
          </p:cNvPr>
          <p:cNvSpPr/>
          <p:nvPr/>
        </p:nvSpPr>
        <p:spPr>
          <a:xfrm>
            <a:off x="4967974" y="3095902"/>
            <a:ext cx="1260210" cy="342000"/>
          </a:xfrm>
          <a:prstGeom prst="roundRect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281E8B-5ED9-7513-C7DD-02C1EACBD50B}"/>
              </a:ext>
            </a:extLst>
          </p:cNvPr>
          <p:cNvSpPr/>
          <p:nvPr/>
        </p:nvSpPr>
        <p:spPr>
          <a:xfrm>
            <a:off x="4967974" y="4721958"/>
            <a:ext cx="1260210" cy="144000"/>
          </a:xfrm>
          <a:prstGeom prst="roundRect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F572A9A-10C5-0A06-ADF5-E2DD4520276D}"/>
              </a:ext>
            </a:extLst>
          </p:cNvPr>
          <p:cNvSpPr/>
          <p:nvPr/>
        </p:nvSpPr>
        <p:spPr>
          <a:xfrm>
            <a:off x="4967974" y="3887990"/>
            <a:ext cx="1260210" cy="144000"/>
          </a:xfrm>
          <a:prstGeom prst="roundRect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F98CE0DD-60A0-9203-A4B0-D9A044BAE2A5}"/>
              </a:ext>
            </a:extLst>
          </p:cNvPr>
          <p:cNvSpPr/>
          <p:nvPr/>
        </p:nvSpPr>
        <p:spPr>
          <a:xfrm rot="2683558">
            <a:off x="4157785" y="2626205"/>
            <a:ext cx="2520000" cy="2520000"/>
          </a:xfrm>
          <a:prstGeom prst="arc">
            <a:avLst/>
          </a:prstGeom>
          <a:ln w="28575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C68B80A2-9573-FB45-AA9B-FA319C2B93A9}"/>
              </a:ext>
            </a:extLst>
          </p:cNvPr>
          <p:cNvSpPr/>
          <p:nvPr/>
        </p:nvSpPr>
        <p:spPr>
          <a:xfrm rot="2683558">
            <a:off x="5152936" y="2803150"/>
            <a:ext cx="1368000" cy="1368000"/>
          </a:xfrm>
          <a:prstGeom prst="arc">
            <a:avLst/>
          </a:prstGeom>
          <a:ln w="28575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B48D7407-074D-9A85-F160-871B0C500D3D}"/>
              </a:ext>
            </a:extLst>
          </p:cNvPr>
          <p:cNvSpPr/>
          <p:nvPr/>
        </p:nvSpPr>
        <p:spPr>
          <a:xfrm rot="2683558">
            <a:off x="5971677" y="2941793"/>
            <a:ext cx="396000" cy="396000"/>
          </a:xfrm>
          <a:prstGeom prst="arc">
            <a:avLst/>
          </a:prstGeom>
          <a:ln w="28575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8077D440-CC9E-2056-6319-1A646875B788}"/>
              </a:ext>
            </a:extLst>
          </p:cNvPr>
          <p:cNvSpPr/>
          <p:nvPr/>
        </p:nvSpPr>
        <p:spPr>
          <a:xfrm rot="2683558">
            <a:off x="5538217" y="2232315"/>
            <a:ext cx="900000" cy="900000"/>
          </a:xfrm>
          <a:prstGeom prst="arc">
            <a:avLst/>
          </a:prstGeom>
          <a:ln w="28575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C2FD60E-A632-0C0A-CD2F-3B343B94D933}"/>
              </a:ext>
            </a:extLst>
          </p:cNvPr>
          <p:cNvSpPr/>
          <p:nvPr/>
        </p:nvSpPr>
        <p:spPr>
          <a:xfrm>
            <a:off x="4967974" y="2273686"/>
            <a:ext cx="1260210" cy="144000"/>
          </a:xfrm>
          <a:prstGeom prst="roundRect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17352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5B015CB-7FCC-7869-16E1-43239AFB5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33" y="1230757"/>
            <a:ext cx="8105718" cy="3654302"/>
          </a:xfrm>
          <a:prstGeom prst="rect">
            <a:avLst/>
          </a:prstGeom>
        </p:spPr>
      </p:pic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Evolution de la composition / propriétaire :</a:t>
            </a:r>
          </a:p>
          <a:p>
            <a:pPr>
              <a:spcBef>
                <a:spcPct val="0"/>
              </a:spcBef>
              <a:defRPr/>
            </a:pPr>
            <a:endParaRPr lang="fr-BE" sz="12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14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Evolution de la forêt wallonne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4F7846B-4E71-5862-07D5-1BF8BBF934F4}"/>
              </a:ext>
            </a:extLst>
          </p:cNvPr>
          <p:cNvSpPr/>
          <p:nvPr/>
        </p:nvSpPr>
        <p:spPr>
          <a:xfrm rot="2683558">
            <a:off x="6717514" y="2619026"/>
            <a:ext cx="1145646" cy="1145561"/>
          </a:xfrm>
          <a:prstGeom prst="arc">
            <a:avLst/>
          </a:prstGeom>
          <a:ln w="28575">
            <a:solidFill>
              <a:srgbClr val="C0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125990-E86F-FD88-D4C2-3145DDB30C4B}"/>
              </a:ext>
            </a:extLst>
          </p:cNvPr>
          <p:cNvSpPr/>
          <p:nvPr/>
        </p:nvSpPr>
        <p:spPr>
          <a:xfrm>
            <a:off x="7154240" y="2561702"/>
            <a:ext cx="576064" cy="216024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A5EDB1D-4663-25BC-4F2D-1378FA2872BD}"/>
              </a:ext>
            </a:extLst>
          </p:cNvPr>
          <p:cNvSpPr/>
          <p:nvPr/>
        </p:nvSpPr>
        <p:spPr>
          <a:xfrm>
            <a:off x="7154240" y="3610006"/>
            <a:ext cx="57606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670DF1-B54E-AE91-F320-E57731295CC6}"/>
              </a:ext>
            </a:extLst>
          </p:cNvPr>
          <p:cNvSpPr/>
          <p:nvPr/>
        </p:nvSpPr>
        <p:spPr>
          <a:xfrm>
            <a:off x="8172400" y="3600953"/>
            <a:ext cx="57606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F6FDF9B-6FC5-B1DC-C83F-1C31EFD92CB1}"/>
              </a:ext>
            </a:extLst>
          </p:cNvPr>
          <p:cNvSpPr/>
          <p:nvPr/>
        </p:nvSpPr>
        <p:spPr>
          <a:xfrm>
            <a:off x="8172400" y="4394621"/>
            <a:ext cx="576064" cy="216024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1B7D72E-BD8D-7B04-3029-77EC72CA64DD}"/>
              </a:ext>
            </a:extLst>
          </p:cNvPr>
          <p:cNvSpPr/>
          <p:nvPr/>
        </p:nvSpPr>
        <p:spPr>
          <a:xfrm>
            <a:off x="8172400" y="2562697"/>
            <a:ext cx="576064" cy="216024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B976BDA8-63AC-49E1-F512-02128CEFED74}"/>
              </a:ext>
            </a:extLst>
          </p:cNvPr>
          <p:cNvSpPr/>
          <p:nvPr/>
        </p:nvSpPr>
        <p:spPr>
          <a:xfrm rot="2683558">
            <a:off x="8001419" y="3677287"/>
            <a:ext cx="845751" cy="885269"/>
          </a:xfrm>
          <a:prstGeom prst="arc">
            <a:avLst/>
          </a:prstGeom>
          <a:ln w="508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72894D42-33D5-2F04-E15C-55E1D01BF992}"/>
              </a:ext>
            </a:extLst>
          </p:cNvPr>
          <p:cNvSpPr/>
          <p:nvPr/>
        </p:nvSpPr>
        <p:spPr>
          <a:xfrm rot="2683558">
            <a:off x="7725626" y="2629074"/>
            <a:ext cx="1145646" cy="1145561"/>
          </a:xfrm>
          <a:prstGeom prst="arc">
            <a:avLst/>
          </a:prstGeom>
          <a:ln w="28575">
            <a:solidFill>
              <a:srgbClr val="C0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CA6C66E4-F1B2-8C38-BC02-F6BA7B261940}"/>
              </a:ext>
            </a:extLst>
          </p:cNvPr>
          <p:cNvSpPr/>
          <p:nvPr/>
        </p:nvSpPr>
        <p:spPr>
          <a:xfrm rot="2683558">
            <a:off x="6744395" y="2620160"/>
            <a:ext cx="1145646" cy="1145561"/>
          </a:xfrm>
          <a:prstGeom prst="arc">
            <a:avLst/>
          </a:prstGeom>
          <a:ln w="28575">
            <a:solidFill>
              <a:srgbClr val="C0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76858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20" grpId="0" animBg="1"/>
      <p:bldP spid="13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15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Cause : </a:t>
            </a:r>
            <a:r>
              <a:rPr lang="fr-BE" sz="28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récolte 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&gt;&gt; </a:t>
            </a:r>
            <a:r>
              <a:rPr lang="fr-BE" sz="2800" b="1" kern="0" dirty="0">
                <a:solidFill>
                  <a:srgbClr val="008000"/>
                </a:solidFill>
                <a:latin typeface="Calibri" panose="020F0502020204030204" pitchFamily="34" charset="0"/>
              </a:rPr>
              <a:t>régénération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1981 – 2000 :</a:t>
            </a:r>
          </a:p>
          <a:p>
            <a:pPr lvl="2">
              <a:spcBef>
                <a:spcPct val="0"/>
              </a:spcBef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</a:t>
            </a:r>
            <a:r>
              <a:rPr lang="fr-BE" sz="2400" kern="0" dirty="0">
                <a:solidFill>
                  <a:srgbClr val="FF0000"/>
                </a:solidFill>
                <a:latin typeface="Calibri" panose="020F0502020204030204" pitchFamily="34" charset="0"/>
              </a:rPr>
              <a:t>3800 ha/an récoltés (90% EP)</a:t>
            </a:r>
          </a:p>
          <a:p>
            <a:pPr lvl="2">
              <a:spcBef>
                <a:spcPct val="0"/>
              </a:spcBef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</a:t>
            </a:r>
            <a:r>
              <a:rPr lang="fr-BE" sz="2400" kern="0" dirty="0">
                <a:solidFill>
                  <a:srgbClr val="008000"/>
                </a:solidFill>
                <a:latin typeface="Calibri" panose="020F0502020204030204" pitchFamily="34" charset="0"/>
              </a:rPr>
              <a:t>2450 ha/an régénérés (65% EP; 25% DO &amp; EP-DO)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2001 – 2021 :</a:t>
            </a:r>
          </a:p>
          <a:p>
            <a:pPr lvl="2">
              <a:spcBef>
                <a:spcPct val="0"/>
              </a:spcBef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</a:t>
            </a:r>
            <a:r>
              <a:rPr lang="fr-BE" sz="2400" kern="0" dirty="0">
                <a:solidFill>
                  <a:srgbClr val="FF0000"/>
                </a:solidFill>
                <a:latin typeface="Calibri" panose="020F0502020204030204" pitchFamily="34" charset="0"/>
              </a:rPr>
              <a:t>3000 ha/an récoltés (95% EP)</a:t>
            </a:r>
          </a:p>
          <a:p>
            <a:pPr lvl="2">
              <a:spcBef>
                <a:spcPct val="0"/>
              </a:spcBef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</a:t>
            </a:r>
            <a:r>
              <a:rPr lang="fr-BE" sz="2400" kern="0" dirty="0">
                <a:solidFill>
                  <a:srgbClr val="008000"/>
                </a:solidFill>
                <a:latin typeface="Calibri" panose="020F0502020204030204" pitchFamily="34" charset="0"/>
              </a:rPr>
              <a:t>1900 ha/an régénérés (40% EP; 45% DO &amp; EP-DO)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Moteur du </a:t>
            </a:r>
            <a:r>
              <a:rPr lang="fr-BE" dirty="0" err="1"/>
              <a:t>désenrésinement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82143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16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Evolution récente des récoltes en pessière </a:t>
            </a: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Moteur du </a:t>
            </a:r>
            <a:r>
              <a:rPr lang="fr-BE" dirty="0" err="1"/>
              <a:t>désenrésinement</a:t>
            </a:r>
            <a:r>
              <a:rPr lang="fr-BE" dirty="0"/>
              <a:t> 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EF324851-10ED-258E-7E3A-A4C6A60BB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49645"/>
            <a:ext cx="5372100" cy="3842385"/>
          </a:xfrm>
          <a:prstGeom prst="rect">
            <a:avLst/>
          </a:prstGeom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2307327-8951-A472-EE26-65CE51D85238}"/>
              </a:ext>
            </a:extLst>
          </p:cNvPr>
          <p:cNvSpPr txBox="1">
            <a:spLocks/>
          </p:cNvSpPr>
          <p:nvPr/>
        </p:nvSpPr>
        <p:spPr>
          <a:xfrm>
            <a:off x="5796136" y="714656"/>
            <a:ext cx="3429192" cy="42628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fr-BE" sz="28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fr-BE" sz="28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↘ r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apide depuis 2008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Impact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scolyte limité</a:t>
            </a:r>
            <a:endParaRPr lang="fr-BE" sz="20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66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2">
            <a:extLst>
              <a:ext uri="{FF2B5EF4-FFF2-40B4-BE49-F238E27FC236}">
                <a16:creationId xmlns:a16="http://schemas.microsoft.com/office/drawing/2014/main" id="{50FA4029-98B9-B2A0-8E42-06888C0E8A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7351" y="987574"/>
            <a:ext cx="6401153" cy="426743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17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Où le résineux disparait-il (1981 – 2021) ?</a:t>
            </a:r>
          </a:p>
          <a:p>
            <a:pPr>
              <a:spcBef>
                <a:spcPct val="0"/>
              </a:spcBef>
              <a:defRPr/>
            </a:pPr>
            <a:endParaRPr lang="fr-BE" sz="28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endParaRPr lang="fr-BE" sz="28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endParaRPr lang="fr-BE" sz="28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endParaRPr lang="fr-BE" sz="28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fr-BE" sz="28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Un peu partout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endParaRPr lang="fr-BE" sz="28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fr-BE" sz="28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Plus prononcé hors Ardenne</a:t>
            </a: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Moteur du </a:t>
            </a:r>
            <a:r>
              <a:rPr lang="fr-BE" dirty="0" err="1"/>
              <a:t>désenrésinement</a:t>
            </a:r>
            <a:r>
              <a:rPr lang="fr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603681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18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41836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Où l’épicéa disparait-il (1981 – 2021) ?</a:t>
            </a:r>
          </a:p>
          <a:p>
            <a:pPr>
              <a:spcBef>
                <a:spcPct val="0"/>
              </a:spcBef>
              <a:defRPr/>
            </a:pPr>
            <a:endParaRPr lang="fr-BE" sz="20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Proportionnellement plus hors optimum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fr-BE" sz="2000" i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Encore une pessière sur 5 en exclusion</a:t>
            </a:r>
          </a:p>
          <a:p>
            <a:pPr lvl="1">
              <a:spcBef>
                <a:spcPct val="0"/>
              </a:spcBef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Moteur du </a:t>
            </a:r>
            <a:r>
              <a:rPr lang="fr-BE" dirty="0" err="1"/>
              <a:t>désenrésinement</a:t>
            </a:r>
            <a:r>
              <a:rPr lang="fr-BE" dirty="0"/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577549-A8D5-8178-9D4E-37BE4A617E12}"/>
              </a:ext>
            </a:extLst>
          </p:cNvPr>
          <p:cNvGrpSpPr/>
          <p:nvPr/>
        </p:nvGrpSpPr>
        <p:grpSpPr>
          <a:xfrm>
            <a:off x="1749089" y="1203598"/>
            <a:ext cx="6207287" cy="2397866"/>
            <a:chOff x="971600" y="2008108"/>
            <a:chExt cx="4498034" cy="17479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7CB54C-A551-494E-CEA7-D9963418C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600" y="2315885"/>
              <a:ext cx="4498034" cy="144016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B925E3-EBA1-DD11-2AC5-5A6429613C23}"/>
                </a:ext>
              </a:extLst>
            </p:cNvPr>
            <p:cNvSpPr txBox="1"/>
            <p:nvPr/>
          </p:nvSpPr>
          <p:spPr>
            <a:xfrm>
              <a:off x="971600" y="2008108"/>
              <a:ext cx="44980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Adéquation stationnelle de l’épicéa</a:t>
              </a:r>
              <a:endParaRPr lang="en-BE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97265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19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Evolution du stock sur pied résineux (x 1000 m³) :</a:t>
            </a:r>
            <a:endParaRPr lang="fr-BE" sz="2400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Evolution de la ressource résineuse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373D27-B3B6-9875-FCBA-C466F280B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379374"/>
            <a:ext cx="7635240" cy="26060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28D9FE-4BE3-2676-C37D-648C62A7E024}"/>
              </a:ext>
            </a:extLst>
          </p:cNvPr>
          <p:cNvSpPr/>
          <p:nvPr/>
        </p:nvSpPr>
        <p:spPr>
          <a:xfrm>
            <a:off x="2900702" y="3660959"/>
            <a:ext cx="2880320" cy="3509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5DE81-4414-8955-E27D-0A81B47FF730}"/>
              </a:ext>
            </a:extLst>
          </p:cNvPr>
          <p:cNvSpPr txBox="1"/>
          <p:nvPr/>
        </p:nvSpPr>
        <p:spPr>
          <a:xfrm>
            <a:off x="2900702" y="4011910"/>
            <a:ext cx="28803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Ressource vieillissante</a:t>
            </a:r>
            <a:endParaRPr lang="en-BE" sz="2000" b="1" dirty="0"/>
          </a:p>
        </p:txBody>
      </p:sp>
    </p:spTree>
    <p:extLst>
      <p:ext uri="{BB962C8B-B14F-4D97-AF65-F5344CB8AC3E}">
        <p14:creationId xmlns:p14="http://schemas.microsoft.com/office/powerpoint/2010/main" val="8039840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Contexte</a:t>
            </a: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Diminution rapide des surfaces enrésinées</a:t>
            </a:r>
          </a:p>
          <a:p>
            <a:pPr marL="914400" lvl="1" indent="-457200">
              <a:spcBef>
                <a:spcPct val="0"/>
              </a:spcBef>
              <a:buFontTx/>
              <a:buAutoNum type="arabicParenR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Crises sanitaire (scolytes, maladies,…)</a:t>
            </a:r>
            <a:endParaRPr lang="fr-BE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FontTx/>
              <a:buAutoNum type="arabicParenR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Changement climatique (sécheresse, tempêtes,…)</a:t>
            </a:r>
          </a:p>
          <a:p>
            <a:pPr marL="914400" lvl="1" indent="-457200">
              <a:spcBef>
                <a:spcPct val="0"/>
              </a:spcBef>
              <a:buFontTx/>
              <a:buAutoNum type="arabicParenR"/>
              <a:defRPr/>
            </a:pPr>
            <a:endParaRPr lang="fr-BE" sz="28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Etat des lieux de la ressource résineuse</a:t>
            </a: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Analyse des changements récents</a:t>
            </a: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Estimation de la ressource actuelle</a:t>
            </a: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Prédiction de l’évolution future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Objet de cette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19370748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5179132-446C-4F2D-164F-52E6181F5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45" y="1197257"/>
            <a:ext cx="7806119" cy="3894773"/>
          </a:xfrm>
          <a:prstGeom prst="rect">
            <a:avLst/>
          </a:prstGeom>
        </p:spPr>
      </p:pic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Distribution par essence et âge :</a:t>
            </a:r>
          </a:p>
          <a:p>
            <a:pPr>
              <a:spcBef>
                <a:spcPct val="0"/>
              </a:spcBef>
              <a:defRPr/>
            </a:pPr>
            <a:endParaRPr lang="fr-BE" sz="12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20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Evolution de la ressource résineuse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0688A4-22E4-C01E-8582-39B10894243F}"/>
              </a:ext>
            </a:extLst>
          </p:cNvPr>
          <p:cNvSpPr/>
          <p:nvPr/>
        </p:nvSpPr>
        <p:spPr>
          <a:xfrm>
            <a:off x="4644008" y="4083918"/>
            <a:ext cx="2016224" cy="8989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093C69-5B7C-05BA-B909-1B24D6EF292D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6660232" y="4533396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51038C-A25F-D510-5201-A156FF78FE95}"/>
              </a:ext>
            </a:extLst>
          </p:cNvPr>
          <p:cNvSpPr txBox="1"/>
          <p:nvPr/>
        </p:nvSpPr>
        <p:spPr>
          <a:xfrm>
            <a:off x="7236296" y="4371950"/>
            <a:ext cx="16561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Réserve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GB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US" sz="1400" b="1" dirty="0">
                <a:solidFill>
                  <a:srgbClr val="FF0000"/>
                </a:solidFill>
              </a:rPr>
              <a:t>25 </a:t>
            </a:r>
            <a:r>
              <a:rPr lang="en-US" sz="1400" b="1" dirty="0" err="1">
                <a:solidFill>
                  <a:srgbClr val="FF0000"/>
                </a:solidFill>
              </a:rPr>
              <a:t>ans</a:t>
            </a:r>
            <a:endParaRPr lang="en-BE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0A5C05-7317-F9D2-98A6-50395565064F}"/>
              </a:ext>
            </a:extLst>
          </p:cNvPr>
          <p:cNvSpPr txBox="1"/>
          <p:nvPr/>
        </p:nvSpPr>
        <p:spPr>
          <a:xfrm>
            <a:off x="4160780" y="4803998"/>
            <a:ext cx="396472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endParaRPr lang="en-B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4A7D0E-503F-594D-8565-C7CCB9C8785B}"/>
              </a:ext>
            </a:extLst>
          </p:cNvPr>
          <p:cNvSpPr/>
          <p:nvPr/>
        </p:nvSpPr>
        <p:spPr>
          <a:xfrm>
            <a:off x="1331640" y="4789249"/>
            <a:ext cx="310154" cy="19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37494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B7DE89D-EC5C-58C8-A3A4-BADFCD3CF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45" y="1203598"/>
            <a:ext cx="7806119" cy="3894773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21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Distribution par essence et grosseur :</a:t>
            </a:r>
          </a:p>
          <a:p>
            <a:pPr>
              <a:spcBef>
                <a:spcPct val="0"/>
              </a:spcBef>
              <a:defRPr/>
            </a:pPr>
            <a:endParaRPr lang="fr-BE" sz="12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Evolution de la ressource résineuse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A7EFC1-FEA7-EC3E-C895-26254DEF0C2B}"/>
              </a:ext>
            </a:extLst>
          </p:cNvPr>
          <p:cNvSpPr/>
          <p:nvPr/>
        </p:nvSpPr>
        <p:spPr>
          <a:xfrm>
            <a:off x="4644008" y="4083918"/>
            <a:ext cx="2016224" cy="8989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60C66-3141-32AD-E187-D5AFE557ADA6}"/>
              </a:ext>
            </a:extLst>
          </p:cNvPr>
          <p:cNvSpPr txBox="1"/>
          <p:nvPr/>
        </p:nvSpPr>
        <p:spPr>
          <a:xfrm>
            <a:off x="7236296" y="4371950"/>
            <a:ext cx="16561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Réserve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GB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US" sz="1400" b="1" dirty="0">
                <a:solidFill>
                  <a:srgbClr val="FF0000"/>
                </a:solidFill>
              </a:rPr>
              <a:t>25 </a:t>
            </a:r>
            <a:r>
              <a:rPr lang="en-US" sz="1400" b="1" dirty="0" err="1">
                <a:solidFill>
                  <a:srgbClr val="FF0000"/>
                </a:solidFill>
              </a:rPr>
              <a:t>ans</a:t>
            </a:r>
            <a:endParaRPr lang="en-BE" sz="1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D4984A-C57B-535F-40A9-B8EA299A56A0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660232" y="4533396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4A50754-2DAA-EFE5-6437-BD61C2CD3669}"/>
              </a:ext>
            </a:extLst>
          </p:cNvPr>
          <p:cNvSpPr txBox="1"/>
          <p:nvPr/>
        </p:nvSpPr>
        <p:spPr>
          <a:xfrm>
            <a:off x="4160780" y="4803998"/>
            <a:ext cx="396472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C150</a:t>
            </a:r>
            <a:endParaRPr lang="en-B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24655B-B70B-3DF4-1645-35B3828F0D4C}"/>
              </a:ext>
            </a:extLst>
          </p:cNvPr>
          <p:cNvSpPr/>
          <p:nvPr/>
        </p:nvSpPr>
        <p:spPr>
          <a:xfrm>
            <a:off x="1331640" y="4789249"/>
            <a:ext cx="310154" cy="19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0434942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22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Evolution des flux de stock sur pied résineux :</a:t>
            </a:r>
          </a:p>
          <a:p>
            <a:pPr>
              <a:spcBef>
                <a:spcPct val="0"/>
              </a:spcBef>
              <a:defRPr/>
            </a:pPr>
            <a:endParaRPr lang="fr-BE" sz="12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Diminution majeure (-25%) des récoltes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Diminution sensible (-12%) de la production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fr-BE" sz="2400" i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Perte de croissance ?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Evolution de la production résineuse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D1A039-70E0-9231-7155-B43739590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32" y="1233284"/>
            <a:ext cx="7863840" cy="22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51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23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Evolution récente de l’accroissement en C150 :</a:t>
            </a:r>
          </a:p>
          <a:p>
            <a:pPr>
              <a:spcBef>
                <a:spcPct val="0"/>
              </a:spcBef>
              <a:defRPr/>
            </a:pPr>
            <a:endParaRPr lang="fr-BE" sz="12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rabicParenR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Evolution de la production résineuse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7AF35B-3B84-7B87-03D6-289AD8BB0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00" y="1203598"/>
            <a:ext cx="6894500" cy="363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0029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FCD36CF-EED7-E635-A398-4721B31B5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6400" indent="0">
              <a:buNone/>
            </a:pPr>
            <a:r>
              <a:rPr lang="fr-B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bioclimatique favorable à l’épicéa (</a:t>
            </a:r>
            <a:r>
              <a:rPr lang="fr-BE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Falk et </a:t>
            </a:r>
            <a:r>
              <a:rPr lang="fr-BE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Hempelman</a:t>
            </a:r>
            <a:r>
              <a:rPr lang="fr-BE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2013</a:t>
            </a:r>
            <a:r>
              <a:rPr lang="fr-B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BE" sz="28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B37FBC-CA00-D5BE-4DCC-0DE139A1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Conséquences</a:t>
            </a:r>
            <a:r>
              <a:rPr lang="en-US" dirty="0"/>
              <a:t> du </a:t>
            </a:r>
            <a:r>
              <a:rPr lang="en-US" dirty="0" err="1"/>
              <a:t>réchauffement</a:t>
            </a:r>
            <a:r>
              <a:rPr lang="en-US" dirty="0"/>
              <a:t> </a:t>
            </a:r>
            <a:r>
              <a:rPr lang="en-US" dirty="0" err="1"/>
              <a:t>climatique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85538-9D83-8B2A-A6B3-442D33FD2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82E0A0-C266-4798-8C8F-B9F91E9DA37E}" type="slidenum">
              <a:rPr lang="fr-BE" smtClean="0"/>
              <a:pPr/>
              <a:t>24</a:t>
            </a:fld>
            <a:endParaRPr lang="fr-BE" dirty="0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5BFB5D9A-4DBB-B8CE-C264-F5D361E84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131590"/>
            <a:ext cx="3551100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5">
            <a:extLst>
              <a:ext uri="{FF2B5EF4-FFF2-40B4-BE49-F238E27FC236}">
                <a16:creationId xmlns:a16="http://schemas.microsoft.com/office/drawing/2014/main" id="{5FB8BF0F-909B-4D85-58D9-E5C190420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997" y="1132215"/>
            <a:ext cx="3568011" cy="38878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 de texte 7">
            <a:extLst>
              <a:ext uri="{FF2B5EF4-FFF2-40B4-BE49-F238E27FC236}">
                <a16:creationId xmlns:a16="http://schemas.microsoft.com/office/drawing/2014/main" id="{4D41AF69-170D-08F5-E252-5F476E0F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483" y="1275606"/>
            <a:ext cx="1076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2021-2050</a:t>
            </a:r>
            <a:endParaRPr lang="en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 de texte 7">
            <a:extLst>
              <a:ext uri="{FF2B5EF4-FFF2-40B4-BE49-F238E27FC236}">
                <a16:creationId xmlns:a16="http://schemas.microsoft.com/office/drawing/2014/main" id="{DF3D1D2C-B1F7-CFEF-4E62-A1967AF24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1275606"/>
            <a:ext cx="1076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2071-2100</a:t>
            </a:r>
            <a:endParaRPr lang="en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4640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25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Gestion non soutenable de la ressource résineuse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Prélèvements &gt; Production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Déficit de régénération</a:t>
            </a:r>
          </a:p>
          <a:p>
            <a:pPr>
              <a:spcBef>
                <a:spcPct val="0"/>
              </a:spcBef>
              <a:defRPr/>
            </a:pPr>
            <a:endParaRPr lang="fr-BE" sz="20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Réserve importante de peuplements matures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Théoriquement suffisant jusque 2050</a:t>
            </a:r>
          </a:p>
          <a:p>
            <a:pPr>
              <a:spcBef>
                <a:spcPct val="0"/>
              </a:spcBef>
              <a:defRPr/>
            </a:pPr>
            <a:endParaRPr lang="fr-BE" sz="20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Menace de perturbations encore + sérieuses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Perte de croissance </a:t>
            </a:r>
            <a:r>
              <a:rPr lang="fr-BE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= 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arbres affaiblis</a:t>
            </a: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↗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des risques de dépérissement / pestes / chablis / …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Récapitulatifs</a:t>
            </a:r>
          </a:p>
        </p:txBody>
      </p:sp>
    </p:spTree>
    <p:extLst>
      <p:ext uri="{BB962C8B-B14F-4D97-AF65-F5344CB8AC3E}">
        <p14:creationId xmlns:p14="http://schemas.microsoft.com/office/powerpoint/2010/main" val="154036901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26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Comparaison de 3 scénarios :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2015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: basé sur les données mesurées </a:t>
            </a:r>
            <a:r>
              <a:rPr lang="fr-BE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avant 2015</a:t>
            </a:r>
          </a:p>
          <a:p>
            <a:pPr marL="1371600" lvl="2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Scénario qui prévoyait une relève par le douglas</a:t>
            </a:r>
          </a:p>
          <a:p>
            <a:pPr marL="1371600" lvl="2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Obsolète ?</a:t>
            </a:r>
          </a:p>
          <a:p>
            <a:pPr marL="1371600" lvl="2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BE" sz="10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2021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: basé sur les nouvelles données (</a:t>
            </a:r>
            <a:r>
              <a:rPr lang="fr-BE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2015 à 2021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)</a:t>
            </a:r>
          </a:p>
          <a:p>
            <a:pPr marL="1371600" lvl="2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Scénario qui ne considère pas plus d’aggravation</a:t>
            </a:r>
          </a:p>
          <a:p>
            <a:pPr marL="1371600" lvl="2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Probablement très optimiste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BE" sz="10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Prospectif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: prolonge les évolutions récentes</a:t>
            </a:r>
          </a:p>
          <a:p>
            <a:pPr marL="1371600" lvl="2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Scénario qui considère une aggravation contrôlable</a:t>
            </a:r>
          </a:p>
          <a:p>
            <a:pPr>
              <a:spcBef>
                <a:spcPct val="0"/>
              </a:spcBef>
              <a:defRPr/>
            </a:pP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Prospectives</a:t>
            </a:r>
          </a:p>
        </p:txBody>
      </p:sp>
    </p:spTree>
    <p:extLst>
      <p:ext uri="{BB962C8B-B14F-4D97-AF65-F5344CB8AC3E}">
        <p14:creationId xmlns:p14="http://schemas.microsoft.com/office/powerpoint/2010/main" val="397700272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27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Evolution des stocks sur pied résineux</a:t>
            </a: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Prospectives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8E391A-0ADE-AAB1-84F5-B76D09F03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1260000"/>
            <a:ext cx="7626668" cy="38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8968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28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Evolution de la production résineuse</a:t>
            </a: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Prospectives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2139F3-77FF-CD6B-23E0-37D11D687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1260000"/>
            <a:ext cx="7626668" cy="38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8657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29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Evolution de l’approvisionnement résineux</a:t>
            </a: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Prospectives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3BC5EC-99CB-27AC-8FB0-EF950C73A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1260000"/>
            <a:ext cx="7626668" cy="38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235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3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Inventaire Forestier Wallon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Réseau d’observation couvrant tout le territoire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1</a:t>
            </a:r>
            <a:r>
              <a:rPr lang="fr-BE" sz="2400" kern="0" baseline="300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ère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campagne en 1980, permanent depuis 1994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Mise à jour périodique des estimations :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i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Minimum 7 ans de suivi pour la ressource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i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Minimum 14 ans pour la production et les récoltes</a:t>
            </a:r>
            <a:endParaRPr lang="fr-BE" sz="2000" i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1714500" lvl="3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BE" sz="400" i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fr-BE" sz="1000" kern="0" dirty="0">
              <a:solidFill>
                <a:sysClr val="windowText" lastClr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Besoin d’estimations + récentes et + fréquentes</a:t>
            </a:r>
            <a:endParaRPr lang="fr-BE" sz="10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Mise à jour par Photo-interprétation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Simulation de l’évolution des ressources avec SIMREG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Origine des données </a:t>
            </a:r>
          </a:p>
        </p:txBody>
      </p:sp>
    </p:spTree>
    <p:extLst>
      <p:ext uri="{BB962C8B-B14F-4D97-AF65-F5344CB8AC3E}">
        <p14:creationId xmlns:p14="http://schemas.microsoft.com/office/powerpoint/2010/main" val="3102145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30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Evolution des taux de prélèvement</a:t>
            </a: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Prospectives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AEE50B-E064-40D5-CA26-5147ACFA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1260000"/>
            <a:ext cx="7626668" cy="38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6634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31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Jusque 2050 : approvisionnement ± sécurisé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Réserve importante de gros bois (C130 &gt; 120 cm)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Mais déclin rapide des bois d’éclaircies (C130 &lt; 100 cm)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Équilibre offre/demande défavorable 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↗ 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prix</a:t>
            </a: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fr-BE" sz="10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Après 2050 : déficit généralisé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Surface résineuse &lt;= 160 000 ha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↘ réserve GB + pénurie de bois d’éclaircie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Relève par le douglas incertaine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↘ production et 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↗ 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perturbations majeures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BE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fr-BE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BE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L’avenir dépend d’essences/provenances + résilientes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BE" sz="11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37951307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32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SIMREG, </a:t>
            </a:r>
            <a:r>
              <a:rPr lang="en-US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 tree-level distance-independent model to simulate forest dynamics and management from national forest inventory (NFI) data</a:t>
            </a:r>
            <a:endParaRPr lang="fr-BE" sz="28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Perin et al. 2020. </a:t>
            </a:r>
            <a:r>
              <a:rPr lang="fr-BE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Ecological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fr-BE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Modelling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440</a:t>
            </a:r>
          </a:p>
          <a:p>
            <a:pPr>
              <a:spcBef>
                <a:spcPct val="0"/>
              </a:spcBef>
              <a:defRPr/>
            </a:pPr>
            <a:endParaRPr lang="fr-BE" sz="13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L’épicéa Wallon : état de la ressource en 2021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Lejeune et al. 2022. Silva </a:t>
            </a:r>
            <a:r>
              <a:rPr lang="fr-BE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Belgica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2/2022</a:t>
            </a:r>
          </a:p>
          <a:p>
            <a:pPr>
              <a:spcBef>
                <a:spcPct val="0"/>
              </a:spcBef>
              <a:defRPr/>
            </a:pPr>
            <a:endParaRPr lang="fr-BE" sz="13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Le point sur l’équilibre Feuillus/Résineux et son évolution en forêt wallonne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Latte et al. 2023. Forêt Nature 165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Nos publications</a:t>
            </a:r>
          </a:p>
        </p:txBody>
      </p:sp>
    </p:spTree>
    <p:extLst>
      <p:ext uri="{BB962C8B-B14F-4D97-AF65-F5344CB8AC3E}">
        <p14:creationId xmlns:p14="http://schemas.microsoft.com/office/powerpoint/2010/main" val="418313138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691680" y="4299942"/>
            <a:ext cx="7315200" cy="514350"/>
          </a:xfrm>
        </p:spPr>
        <p:txBody>
          <a:bodyPr anchor="ctr" anchorCtr="0">
            <a:noAutofit/>
          </a:bodyPr>
          <a:lstStyle/>
          <a:p>
            <a:pPr algn="ctr"/>
            <a:r>
              <a:rPr lang="fr-BE" sz="4000" dirty="0"/>
              <a:t>Merci de votre attention !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-46180" y="3517062"/>
            <a:ext cx="1547664" cy="497685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J</a:t>
            </a:r>
            <a:r>
              <a:rPr kumimoji="0" lang="fr-FR" sz="1400" dirty="0">
                <a:solidFill>
                  <a:schemeClr val="tx1"/>
                </a:solidFill>
              </a:rPr>
              <a:t>érôme </a:t>
            </a:r>
            <a:r>
              <a:rPr kumimoji="0" lang="fr-FR" sz="1400" dirty="0" err="1">
                <a:solidFill>
                  <a:schemeClr val="tx1"/>
                </a:solidFill>
              </a:rPr>
              <a:t>Perin</a:t>
            </a:r>
            <a:endParaRPr kumimoji="0" lang="fr-FR" sz="1400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j</a:t>
            </a:r>
            <a:r>
              <a:rPr kumimoji="0" lang="fr-FR" sz="1400" dirty="0">
                <a:solidFill>
                  <a:schemeClr val="tx1"/>
                </a:solidFill>
              </a:rPr>
              <a:t>.perin@uliege.be</a:t>
            </a: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278" y="1594"/>
            <a:ext cx="7594549" cy="343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03" descr="Image result for wallonie environnement spw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455271"/>
            <a:ext cx="142875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2869" y="3435846"/>
            <a:ext cx="1643147" cy="65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539719"/>
            <a:ext cx="430590" cy="42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Mise à jour des données IPRFW</a:t>
            </a:r>
          </a:p>
        </p:txBody>
      </p:sp>
      <p:grpSp>
        <p:nvGrpSpPr>
          <p:cNvPr id="25" name="Groupe 3"/>
          <p:cNvGrpSpPr>
            <a:grpSpLocks noChangeAspect="1"/>
          </p:cNvGrpSpPr>
          <p:nvPr/>
        </p:nvGrpSpPr>
        <p:grpSpPr bwMode="auto">
          <a:xfrm>
            <a:off x="3472421" y="1298513"/>
            <a:ext cx="5422008" cy="3722881"/>
            <a:chOff x="3312895" y="1215978"/>
            <a:chExt cx="5435569" cy="3732036"/>
          </a:xfrm>
        </p:grpSpPr>
        <p:grpSp>
          <p:nvGrpSpPr>
            <p:cNvPr id="26" name="Groupe 5"/>
            <p:cNvGrpSpPr>
              <a:grpSpLocks/>
            </p:cNvGrpSpPr>
            <p:nvPr/>
          </p:nvGrpSpPr>
          <p:grpSpPr bwMode="auto">
            <a:xfrm>
              <a:off x="3312895" y="1215978"/>
              <a:ext cx="5435569" cy="3732036"/>
              <a:chOff x="2123728" y="1275606"/>
              <a:chExt cx="5435569" cy="3732036"/>
            </a:xfrm>
          </p:grpSpPr>
          <p:grpSp>
            <p:nvGrpSpPr>
              <p:cNvPr id="31" name="Groupe 11"/>
              <p:cNvGrpSpPr>
                <a:grpSpLocks noChangeAspect="1"/>
              </p:cNvGrpSpPr>
              <p:nvPr/>
            </p:nvGrpSpPr>
            <p:grpSpPr bwMode="auto">
              <a:xfrm>
                <a:off x="2123728" y="1275606"/>
                <a:ext cx="5435569" cy="3732036"/>
                <a:chOff x="179512" y="37161"/>
                <a:chExt cx="8235727" cy="5654600"/>
              </a:xfrm>
            </p:grpSpPr>
            <p:pic>
              <p:nvPicPr>
                <p:cNvPr id="3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12" y="37161"/>
                  <a:ext cx="4095239" cy="2803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0000" y="37161"/>
                  <a:ext cx="4095239" cy="2803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000" y="2888586"/>
                  <a:ext cx="4095239" cy="2803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0000" y="2888586"/>
                  <a:ext cx="4095239" cy="2803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2" name="ZoneTexte 31"/>
              <p:cNvSpPr txBox="1"/>
              <p:nvPr/>
            </p:nvSpPr>
            <p:spPr>
              <a:xfrm>
                <a:off x="4004905" y="1308941"/>
                <a:ext cx="792157" cy="307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BE" sz="1400" b="1" dirty="0"/>
                  <a:t>2006</a:t>
                </a: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6732215" y="1308941"/>
                <a:ext cx="792157" cy="307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BE" sz="1400" b="1" dirty="0"/>
                  <a:t>2009</a:t>
                </a:r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6732215" y="3190041"/>
                <a:ext cx="792157" cy="307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BE" sz="1400" b="1" dirty="0"/>
                  <a:t>2015</a:t>
                </a: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4004905" y="3190041"/>
                <a:ext cx="792157" cy="307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BE" sz="1400" b="1" dirty="0"/>
                  <a:t>2012</a:t>
                </a:r>
              </a:p>
            </p:txBody>
          </p:sp>
        </p:grpSp>
        <p:sp>
          <p:nvSpPr>
            <p:cNvPr id="27" name="Ellipse 26"/>
            <p:cNvSpPr/>
            <p:nvPr/>
          </p:nvSpPr>
          <p:spPr>
            <a:xfrm>
              <a:off x="4395564" y="1908095"/>
              <a:ext cx="360361" cy="3603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7124461" y="1908095"/>
              <a:ext cx="360360" cy="3603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7124461" y="3787607"/>
              <a:ext cx="360360" cy="3603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395564" y="3787607"/>
              <a:ext cx="360361" cy="3603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</p:grpSp>
      <p:sp>
        <p:nvSpPr>
          <p:cNvPr id="40" name="Text Placeholder 12"/>
          <p:cNvSpPr txBox="1">
            <a:spLocks/>
          </p:cNvSpPr>
          <p:nvPr/>
        </p:nvSpPr>
        <p:spPr>
          <a:xfrm>
            <a:off x="755079" y="1419622"/>
            <a:ext cx="2797175" cy="4030553"/>
          </a:xfrm>
          <a:prstGeom prst="rect">
            <a:avLst/>
          </a:prstGeom>
        </p:spPr>
        <p:txBody>
          <a:bodyPr lIns="36000" tIns="36000" rIns="36000" bIns="36000"/>
          <a:lstStyle/>
          <a:p>
            <a:pPr marL="457200" indent="-457200">
              <a:defRPr/>
            </a:pPr>
            <a:r>
              <a:rPr lang="fr-FR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Exemple:</a:t>
            </a:r>
          </a:p>
          <a:p>
            <a:pPr marL="457200" indent="-457200" algn="ctr">
              <a:defRPr/>
            </a:pPr>
            <a:r>
              <a:rPr lang="fr-FR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Pessière de 41 ans</a:t>
            </a:r>
          </a:p>
          <a:p>
            <a:pPr marL="457200" indent="-457200" algn="ctr">
              <a:defRPr/>
            </a:pPr>
            <a:r>
              <a:rPr lang="fr-FR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mesurée en 1998</a:t>
            </a:r>
          </a:p>
          <a:p>
            <a:pPr marL="457200" indent="-457200" algn="ctr">
              <a:defRPr/>
            </a:pPr>
            <a:endParaRPr lang="fr-FR" sz="2400" kern="0" dirty="0">
              <a:solidFill>
                <a:sysClr val="windowText" lastClr="000000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algn="ctr">
              <a:defRPr/>
            </a:pPr>
            <a:r>
              <a:rPr lang="fr-FR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Mise à blanc </a:t>
            </a:r>
          </a:p>
          <a:p>
            <a:pPr marL="457200" indent="-457200" algn="ctr">
              <a:defRPr/>
            </a:pPr>
            <a:r>
              <a:rPr lang="fr-FR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entre 2006 et 2009</a:t>
            </a:r>
          </a:p>
          <a:p>
            <a:pPr marL="457200" indent="-457200" algn="ctr">
              <a:defRPr/>
            </a:pPr>
            <a:endParaRPr lang="fr-FR" sz="2400" kern="0" dirty="0">
              <a:solidFill>
                <a:sysClr val="windowText" lastClr="000000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algn="ctr">
              <a:defRPr/>
            </a:pPr>
            <a:r>
              <a:rPr lang="fr-FR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Replanté</a:t>
            </a:r>
          </a:p>
          <a:p>
            <a:pPr marL="457200" indent="-457200" algn="ctr">
              <a:defRPr/>
            </a:pPr>
            <a:r>
              <a:rPr lang="fr-FR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en 2009</a:t>
            </a:r>
            <a:endParaRPr lang="fr-FR" sz="2400" b="1" kern="0" dirty="0">
              <a:solidFill>
                <a:sysClr val="windowText" lastClr="000000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41" name="Rectangle 40"/>
          <p:cNvSpPr>
            <a:spLocks noChangeAspect="1"/>
          </p:cNvSpPr>
          <p:nvPr/>
        </p:nvSpPr>
        <p:spPr bwMode="auto">
          <a:xfrm>
            <a:off x="3465112" y="3177404"/>
            <a:ext cx="5542356" cy="196120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42" name="Rectangle 41"/>
          <p:cNvSpPr>
            <a:spLocks noChangeAspect="1"/>
          </p:cNvSpPr>
          <p:nvPr/>
        </p:nvSpPr>
        <p:spPr bwMode="auto">
          <a:xfrm>
            <a:off x="6190692" y="1203598"/>
            <a:ext cx="2816776" cy="196120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43" name="Flèche vers le bas 42"/>
          <p:cNvSpPr/>
          <p:nvPr/>
        </p:nvSpPr>
        <p:spPr bwMode="auto">
          <a:xfrm>
            <a:off x="1878389" y="3674302"/>
            <a:ext cx="446678" cy="337608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44" name="Flèche vers le bas 43"/>
          <p:cNvSpPr/>
          <p:nvPr/>
        </p:nvSpPr>
        <p:spPr bwMode="auto">
          <a:xfrm>
            <a:off x="1883649" y="2571750"/>
            <a:ext cx="446678" cy="337608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45" name="Text Placeholder 12"/>
          <p:cNvSpPr txBox="1">
            <a:spLocks/>
          </p:cNvSpPr>
          <p:nvPr/>
        </p:nvSpPr>
        <p:spPr>
          <a:xfrm>
            <a:off x="720000" y="720000"/>
            <a:ext cx="8353425" cy="47355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Photo-interprétation des placettes</a:t>
            </a:r>
          </a:p>
        </p:txBody>
      </p:sp>
    </p:spTree>
    <p:extLst>
      <p:ext uri="{BB962C8B-B14F-4D97-AF65-F5344CB8AC3E}">
        <p14:creationId xmlns:p14="http://schemas.microsoft.com/office/powerpoint/2010/main" val="794296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5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Simulation avec SIMREG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7490" y="756000"/>
            <a:ext cx="8353761" cy="191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èche droite 6"/>
          <p:cNvSpPr>
            <a:spLocks noChangeAspect="1"/>
          </p:cNvSpPr>
          <p:nvPr/>
        </p:nvSpPr>
        <p:spPr bwMode="auto">
          <a:xfrm>
            <a:off x="2471068" y="1830462"/>
            <a:ext cx="5328592" cy="794122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173538">
              <a:defRPr/>
            </a:pPr>
            <a:r>
              <a:rPr lang="fr-BE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Cycle de </a:t>
            </a:r>
            <a:r>
              <a:rPr lang="fr-BE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remesurage</a:t>
            </a:r>
            <a:endParaRPr lang="fr-BE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671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6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Simulation avec SIMREG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7"/>
          <a:stretch/>
        </p:blipFill>
        <p:spPr bwMode="auto">
          <a:xfrm>
            <a:off x="721496" y="756000"/>
            <a:ext cx="8398642" cy="310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4783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Simulation avec SIMREG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8"/>
          <a:stretch/>
        </p:blipFill>
        <p:spPr bwMode="auto">
          <a:xfrm>
            <a:off x="738748" y="756000"/>
            <a:ext cx="8372623" cy="310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9380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8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Simulation avec SIMREG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"/>
          <a:stretch/>
        </p:blipFill>
        <p:spPr bwMode="auto">
          <a:xfrm>
            <a:off x="746116" y="756000"/>
            <a:ext cx="8353761" cy="425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6943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9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Simulation avec SIMREG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206" y="756000"/>
            <a:ext cx="8339247" cy="425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592098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>
    <a:txDef>
      <a:spPr>
        <a:solidFill>
          <a:schemeClr val="bg1"/>
        </a:solidFill>
        <a:ln>
          <a:solidFill>
            <a:schemeClr val="bg1">
              <a:lumMod val="50000"/>
            </a:schemeClr>
          </a:solidFill>
        </a:ln>
      </a:spPr>
      <a:bodyPr wrap="square" rtlCol="0">
        <a:spAutoFit/>
      </a:bodyPr>
      <a:lstStyle>
        <a:defPPr algn="ctr">
          <a:defRPr sz="1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1D561D9-3D28-4F92-840C-AA49059402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1000</Words>
  <Application>Microsoft Office PowerPoint</Application>
  <PresentationFormat>On-screen Show (16:9)</PresentationFormat>
  <Paragraphs>329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</vt:lpstr>
      <vt:lpstr>Corbel</vt:lpstr>
      <vt:lpstr>Gill Sans MT</vt:lpstr>
      <vt:lpstr>Tw Cen MT</vt:lpstr>
      <vt:lpstr>Wingdings</vt:lpstr>
      <vt:lpstr>WidescreenPres</vt:lpstr>
      <vt:lpstr>Rencontres Filière Bois</vt:lpstr>
      <vt:lpstr>Objet de cette présentation</vt:lpstr>
      <vt:lpstr>Origine des données </vt:lpstr>
      <vt:lpstr>Mise à jour des données IPRFW</vt:lpstr>
      <vt:lpstr>Simulation avec SIMREG</vt:lpstr>
      <vt:lpstr>Simulation avec SIMREG</vt:lpstr>
      <vt:lpstr>Simulation avec SIMREG</vt:lpstr>
      <vt:lpstr>Simulation avec SIMREG</vt:lpstr>
      <vt:lpstr>Simulation avec SIMREG</vt:lpstr>
      <vt:lpstr>Evolution de l’équilibre Feuillus/Résineux</vt:lpstr>
      <vt:lpstr>Evolution de l’équilibre Feuillus/Résineux</vt:lpstr>
      <vt:lpstr>Evolution de la forêt wallonne</vt:lpstr>
      <vt:lpstr>Evolution de la forêt wallonne</vt:lpstr>
      <vt:lpstr>Evolution de la forêt wallonne</vt:lpstr>
      <vt:lpstr>Moteur du désenrésinement</vt:lpstr>
      <vt:lpstr>Moteur du désenrésinement </vt:lpstr>
      <vt:lpstr>Moteur du désenrésinement </vt:lpstr>
      <vt:lpstr>Moteur du désenrésinement </vt:lpstr>
      <vt:lpstr>Evolution de la ressource résineuse</vt:lpstr>
      <vt:lpstr>Evolution de la ressource résineuse</vt:lpstr>
      <vt:lpstr>Evolution de la ressource résineuse</vt:lpstr>
      <vt:lpstr>Evolution de la production résineuse</vt:lpstr>
      <vt:lpstr>Evolution de la production résineuse</vt:lpstr>
      <vt:lpstr>Conséquences du réchauffement climatique</vt:lpstr>
      <vt:lpstr>Récapitulatifs</vt:lpstr>
      <vt:lpstr>Prospectives</vt:lpstr>
      <vt:lpstr>Prospectives</vt:lpstr>
      <vt:lpstr>Prospectives</vt:lpstr>
      <vt:lpstr>Prospectives</vt:lpstr>
      <vt:lpstr>Prospectives</vt:lpstr>
      <vt:lpstr>Conclusions</vt:lpstr>
      <vt:lpstr>Nos publications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2013-10-19T09:35:34Z</dcterms:created>
  <dcterms:modified xsi:type="dcterms:W3CDTF">2023-04-26T09:55:19Z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