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63" r:id="rId3"/>
    <p:sldId id="364" r:id="rId4"/>
    <p:sldId id="365" r:id="rId5"/>
    <p:sldId id="366" r:id="rId6"/>
    <p:sldId id="367" r:id="rId7"/>
    <p:sldId id="402" r:id="rId8"/>
    <p:sldId id="403" r:id="rId9"/>
    <p:sldId id="404" r:id="rId10"/>
    <p:sldId id="398" r:id="rId11"/>
    <p:sldId id="410" r:id="rId12"/>
    <p:sldId id="411" r:id="rId13"/>
    <p:sldId id="409" r:id="rId14"/>
    <p:sldId id="418" r:id="rId15"/>
    <p:sldId id="415" r:id="rId16"/>
    <p:sldId id="425" r:id="rId17"/>
    <p:sldId id="416" r:id="rId18"/>
    <p:sldId id="421" r:id="rId19"/>
    <p:sldId id="422" r:id="rId20"/>
    <p:sldId id="417" r:id="rId21"/>
    <p:sldId id="401" r:id="rId22"/>
    <p:sldId id="376" r:id="rId23"/>
    <p:sldId id="412" r:id="rId24"/>
    <p:sldId id="423" r:id="rId25"/>
    <p:sldId id="424" r:id="rId26"/>
    <p:sldId id="413" r:id="rId27"/>
    <p:sldId id="414" r:id="rId28"/>
    <p:sldId id="419" r:id="rId29"/>
    <p:sldId id="381" r:id="rId30"/>
  </p:sldIdLst>
  <p:sldSz cx="17340263" cy="9753600"/>
  <p:notesSz cx="6858000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5E"/>
    <a:srgbClr val="929292"/>
    <a:srgbClr val="C3C4C7"/>
    <a:srgbClr val="F27100"/>
    <a:srgbClr val="252617"/>
    <a:srgbClr val="D0E3FF"/>
    <a:srgbClr val="FE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72359" autoAdjust="0"/>
  </p:normalViewPr>
  <p:slideViewPr>
    <p:cSldViewPr snapToGrid="0">
      <p:cViewPr varScale="1">
        <p:scale>
          <a:sx n="62" d="100"/>
          <a:sy n="62" d="100"/>
        </p:scale>
        <p:origin x="533" y="144"/>
      </p:cViewPr>
      <p:guideLst>
        <p:guide orient="horz" pos="3072"/>
        <p:guide pos="54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F69EA-C923-4524-9C02-2EB043F8709B}" type="datetimeFigureOut">
              <a:rPr lang="fr-BE" smtClean="0"/>
              <a:t>04-07-23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300F5-FA4B-45B6-9613-9AA35D4E3C92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634578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715153"/>
            <a:ext cx="5029200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93997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387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200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299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53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00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950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594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01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233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66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fr-BE" baseline="0" smtClean="0"/>
          </a:p>
        </p:txBody>
      </p:sp>
    </p:spTree>
    <p:extLst>
      <p:ext uri="{BB962C8B-B14F-4D97-AF65-F5344CB8AC3E}">
        <p14:creationId xmlns:p14="http://schemas.microsoft.com/office/powerpoint/2010/main" val="60559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366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BE" smtClean="0"/>
              <a:t>The</a:t>
            </a:r>
            <a:r>
              <a:rPr lang="fr-BE" baseline="0" smtClean="0"/>
              <a:t> algorithm is inspired from the work of Nilenius.</a:t>
            </a:r>
          </a:p>
        </p:txBody>
      </p:sp>
    </p:spTree>
    <p:extLst>
      <p:ext uri="{BB962C8B-B14F-4D97-AF65-F5344CB8AC3E}">
        <p14:creationId xmlns:p14="http://schemas.microsoft.com/office/powerpoint/2010/main" val="3456288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u="none" strike="noStrike" baseline="0" smtClean="0">
                <a:latin typeface="+mn-lt"/>
                <a:ea typeface="+mn-ea"/>
                <a:cs typeface="+mn-cs"/>
                <a:sym typeface="Helvetica Neue"/>
              </a:rPr>
              <a:t>Initially, the medium has a chloride concentration equal to 0, and its gas and water pressures are equal to the</a:t>
            </a:r>
          </a:p>
          <a:p>
            <a:r>
              <a:rPr lang="en-US" sz="2200" b="0" i="0" u="none" strike="noStrike" baseline="0" smtClean="0">
                <a:latin typeface="+mn-lt"/>
                <a:ea typeface="+mn-ea"/>
                <a:cs typeface="+mn-cs"/>
                <a:sym typeface="Helvetica Neue"/>
              </a:rPr>
              <a:t>atmospheric pressure at all points. Then, the water pressure and chloride concentration are applied on the</a:t>
            </a:r>
          </a:p>
          <a:p>
            <a:r>
              <a:rPr lang="en-US" sz="2200" b="0" i="0" u="none" strike="noStrike" baseline="0" smtClean="0">
                <a:latin typeface="+mn-lt"/>
                <a:ea typeface="+mn-ea"/>
                <a:cs typeface="+mn-cs"/>
                <a:sym typeface="Helvetica Neue"/>
              </a:rPr>
              <a:t>left border, following a seasonal 6 months approach. The medium is desaturated at first, forcing a negative</a:t>
            </a:r>
          </a:p>
          <a:p>
            <a:r>
              <a:rPr lang="en-US" sz="2200" b="0" i="0" u="none" strike="noStrike" baseline="0" smtClean="0">
                <a:latin typeface="+mn-lt"/>
                <a:ea typeface="+mn-ea"/>
                <a:cs typeface="+mn-cs"/>
                <a:sym typeface="Helvetica Neue"/>
              </a:rPr>
              <a:t>water pressure on the left border (-124.39MPa at first, then -6.96MPa six months later, and back again in a</a:t>
            </a:r>
          </a:p>
          <a:p>
            <a:r>
              <a:rPr lang="en-US" sz="2200" b="0" i="0" u="none" strike="noStrike" baseline="0" smtClean="0">
                <a:latin typeface="+mn-lt"/>
                <a:ea typeface="+mn-ea"/>
                <a:cs typeface="+mn-cs"/>
                <a:sym typeface="Helvetica Neue"/>
              </a:rPr>
              <a:t>loop). Then, after one year, the chloride concentration is increased to 100 while keeping the same variations </a:t>
            </a:r>
            <a:r>
              <a:rPr lang="en-GB" sz="2200" b="0" i="0" u="none" strike="noStrike" baseline="0" smtClean="0">
                <a:latin typeface="+mn-lt"/>
                <a:ea typeface="+mn-ea"/>
                <a:cs typeface="+mn-cs"/>
                <a:sym typeface="Helvetica Neue"/>
              </a:rPr>
              <a:t>of water pressure.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529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131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mtClean="0"/>
          </a:p>
        </p:txBody>
      </p:sp>
    </p:spTree>
    <p:extLst>
      <p:ext uri="{BB962C8B-B14F-4D97-AF65-F5344CB8AC3E}">
        <p14:creationId xmlns:p14="http://schemas.microsoft.com/office/powerpoint/2010/main" val="201132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88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41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87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803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71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8657488"/>
            <a:ext cx="1547754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Auteur et date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title" hasCustomPrompt="1"/>
          </p:nvPr>
        </p:nvSpPr>
        <p:spPr>
          <a:xfrm>
            <a:off x="931363" y="1854200"/>
            <a:ext cx="15479215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Titre de la présentation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5105401"/>
            <a:ext cx="15477539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sz="quarter" idx="2"/>
          </p:nvPr>
        </p:nvSpPr>
        <p:spPr>
          <a:xfrm>
            <a:off x="16406325" y="9266816"/>
            <a:ext cx="402354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82164" y="3721100"/>
            <a:ext cx="15375936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25650" y="6426201"/>
            <a:ext cx="1473245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5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pic" idx="21"/>
          </p:nvPr>
        </p:nvSpPr>
        <p:spPr>
          <a:xfrm>
            <a:off x="-2777152" y="687558"/>
            <a:ext cx="14887375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5" name="Shape 125"/>
          <p:cNvSpPr>
            <a:spLocks noGrp="1"/>
          </p:cNvSpPr>
          <p:nvPr>
            <p:ph type="pic" sz="half" idx="22"/>
          </p:nvPr>
        </p:nvSpPr>
        <p:spPr>
          <a:xfrm>
            <a:off x="8797136" y="292101"/>
            <a:ext cx="76541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pic" idx="23"/>
          </p:nvPr>
        </p:nvSpPr>
        <p:spPr>
          <a:xfrm>
            <a:off x="6646536" y="2749550"/>
            <a:ext cx="10583657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6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21"/>
          </p:nvPr>
        </p:nvSpPr>
        <p:spPr>
          <a:xfrm>
            <a:off x="-1354708" y="-1054100"/>
            <a:ext cx="19236854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sldNum" sz="quarter" idx="2"/>
          </p:nvPr>
        </p:nvSpPr>
        <p:spPr>
          <a:xfrm>
            <a:off x="16393997" y="9229745"/>
            <a:ext cx="402354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4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3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21"/>
          </p:nvPr>
        </p:nvSpPr>
        <p:spPr>
          <a:xfrm>
            <a:off x="7092389" y="495300"/>
            <a:ext cx="10058709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5003800"/>
            <a:ext cx="6807408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 hasCustomPrompt="1"/>
          </p:nvPr>
        </p:nvSpPr>
        <p:spPr>
          <a:xfrm>
            <a:off x="931362" y="692534"/>
            <a:ext cx="6807408" cy="4387466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1412978"/>
            <a:ext cx="1547754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rPr dirty="0"/>
              <a:t>Sous-</a:t>
            </a:r>
            <a:r>
              <a:rPr dirty="0" err="1"/>
              <a:t>titre</a:t>
            </a:r>
            <a:r>
              <a:rPr dirty="0"/>
              <a:t> de </a:t>
            </a:r>
            <a:r>
              <a:rPr dirty="0" err="1"/>
              <a:t>diapositive</a:t>
            </a:r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mtClean="0"/>
              <a:t>‹N°›</a:t>
            </a:fld>
            <a:endParaRPr dirty="0"/>
          </a:p>
        </p:txBody>
      </p:sp>
      <p:pic>
        <p:nvPicPr>
          <p:cNvPr id="6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445" y="-367047"/>
            <a:ext cx="1536422" cy="22566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5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3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1412978"/>
            <a:ext cx="1547754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rPr dirty="0"/>
              <a:t>Sous-</a:t>
            </a:r>
            <a:r>
              <a:rPr dirty="0" err="1"/>
              <a:t>titre</a:t>
            </a:r>
            <a:r>
              <a:rPr dirty="0"/>
              <a:t> de </a:t>
            </a:r>
            <a:r>
              <a:rPr dirty="0" err="1"/>
              <a:t>diapositive</a:t>
            </a:r>
            <a:endParaRPr dirty="0"/>
          </a:p>
        </p:txBody>
      </p:sp>
      <p:sp>
        <p:nvSpPr>
          <p:cNvPr id="7" name="Shape 44"/>
          <p:cNvSpPr txBox="1">
            <a:spLocks noGrp="1"/>
          </p:cNvSpPr>
          <p:nvPr>
            <p:ph type="title" hasCustomPrompt="1"/>
          </p:nvPr>
        </p:nvSpPr>
        <p:spPr>
          <a:xfrm>
            <a:off x="931362" y="440267"/>
            <a:ext cx="15477539" cy="1016001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pic>
        <p:nvPicPr>
          <p:cNvPr id="9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445" y="-367047"/>
            <a:ext cx="1536422" cy="22566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pic" idx="21"/>
          </p:nvPr>
        </p:nvSpPr>
        <p:spPr>
          <a:xfrm>
            <a:off x="8229852" y="596900"/>
            <a:ext cx="8598163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61" name="Shape 61"/>
          <p:cNvSpPr txBox="1">
            <a:spLocks noGrp="1"/>
          </p:cNvSpPr>
          <p:nvPr>
            <p:ph type="title" hasCustomPrompt="1"/>
          </p:nvPr>
        </p:nvSpPr>
        <p:spPr>
          <a:xfrm>
            <a:off x="931362" y="444500"/>
            <a:ext cx="6807408" cy="10160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31362" y="1412978"/>
            <a:ext cx="6807408" cy="671803"/>
          </a:xfrm>
          <a:prstGeom prst="rect">
            <a:avLst/>
          </a:prstGeom>
        </p:spPr>
        <p:txBody>
          <a:bodyPr/>
          <a:lstStyle>
            <a:lvl1pPr marL="0" indent="0" defTabSz="522449">
              <a:lnSpc>
                <a:spcPct val="100000"/>
              </a:lnSpc>
              <a:spcBef>
                <a:spcPts val="0"/>
              </a:spcBef>
              <a:buSzTx/>
              <a:buNone/>
              <a:defRPr sz="3382" b="1"/>
            </a:lvl1pPr>
          </a:lstStyle>
          <a:p>
            <a:r>
              <a:t>Sous-titre de diapositive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31362" y="3480197"/>
            <a:ext cx="6807408" cy="5593161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7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445" y="-367047"/>
            <a:ext cx="1536422" cy="22566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 hasCustomPrompt="1"/>
          </p:nvPr>
        </p:nvSpPr>
        <p:spPr>
          <a:xfrm>
            <a:off x="931362" y="3225800"/>
            <a:ext cx="15477539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4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445" y="-367047"/>
            <a:ext cx="1536422" cy="22566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1412978"/>
            <a:ext cx="1547754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Sous-titre de diapositive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5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445" y="-367047"/>
            <a:ext cx="1536422" cy="22566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 hasCustomPrompt="1"/>
          </p:nvPr>
        </p:nvSpPr>
        <p:spPr>
          <a:xfrm>
            <a:off x="931362" y="444500"/>
            <a:ext cx="15477539" cy="1016000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1409700"/>
            <a:ext cx="1547754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Sous-titre de l’ordre du jour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6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6209980"/>
            <a:ext cx="15477539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Données clés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 hasCustomPrompt="1"/>
          </p:nvPr>
        </p:nvSpPr>
        <p:spPr>
          <a:xfrm>
            <a:off x="931362" y="999066"/>
            <a:ext cx="15477539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 dirty="0"/>
          </a:p>
        </p:txBody>
      </p:sp>
      <p:pic>
        <p:nvPicPr>
          <p:cNvPr id="5" name="LogoUliege.jpg" descr=" 170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4420108" y="109607"/>
            <a:ext cx="2687242" cy="1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2852042" y="265690"/>
            <a:ext cx="1568066" cy="99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body" idx="1" hasCustomPrompt="1"/>
          </p:nvPr>
        </p:nvSpPr>
        <p:spPr>
          <a:xfrm>
            <a:off x="931362" y="2959100"/>
            <a:ext cx="15477539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title" hasCustomPrompt="1"/>
          </p:nvPr>
        </p:nvSpPr>
        <p:spPr>
          <a:xfrm>
            <a:off x="931362" y="440267"/>
            <a:ext cx="1547753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sldNum" sz="quarter" idx="2"/>
          </p:nvPr>
        </p:nvSpPr>
        <p:spPr>
          <a:xfrm>
            <a:off x="16406325" y="9229745"/>
            <a:ext cx="402354" cy="3026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/>
            </a:lvl1pPr>
          </a:lstStyle>
          <a:p>
            <a:fld id="{86CB4B4D-7CA3-9044-876B-883B54F8677D}" type="slidenum">
              <a:rPr/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hf hdr="0" ftr="0" dt="0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rostat/statistics-explained/index.php/Archive:Cement_and_concrete_production_statistics_-_NACE_Rev._1.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c.europa.eu/environment/waste/construction_demolition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21"/>
          </p:nvPr>
        </p:nvSpPr>
        <p:spPr>
          <a:xfrm>
            <a:off x="2866229" y="7774017"/>
            <a:ext cx="11607801" cy="104007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algn="ctr" defTabSz="587022">
              <a:defRPr sz="2400"/>
            </a:pPr>
            <a:r>
              <a:rPr lang="fr-BE" sz="2400" u="sng" smtClean="0"/>
              <a:t>A</a:t>
            </a:r>
            <a:r>
              <a:rPr lang="fr-BE" sz="2400" u="sng" dirty="0" smtClean="0"/>
              <a:t>. FANARA</a:t>
            </a:r>
            <a:r>
              <a:rPr lang="fr-BE" sz="2400" smtClean="0"/>
              <a:t>, J. HUBERT, F. MICHEL, F.COLLIN et L. COURARD</a:t>
            </a:r>
            <a:br>
              <a:rPr lang="fr-BE" sz="2400" smtClean="0"/>
            </a:br>
            <a:r>
              <a:rPr lang="fr-BE" sz="2400" smtClean="0"/>
              <a:t>Urban and Environmental Engineering, </a:t>
            </a:r>
            <a:r>
              <a:rPr lang="fr-FR" sz="2400" smtClean="0"/>
              <a:t>Université de Liège, Belgique</a:t>
            </a:r>
            <a:endParaRPr sz="2400" dirty="0"/>
          </a:p>
        </p:txBody>
      </p:sp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298101" y="2451327"/>
            <a:ext cx="14744059" cy="350043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1595215">
              <a:defRPr sz="6072" spc="-121"/>
            </a:pPr>
            <a:r>
              <a:rPr lang="en-US" sz="5400" smtClean="0"/>
              <a:t>Étude expérimentale et numérique de l’influence des granulats recyclés sur les cycles humidification séchage dans un béton</a:t>
            </a:r>
            <a:endParaRPr sz="5400" dirty="0"/>
          </a:p>
        </p:txBody>
      </p:sp>
      <p:sp>
        <p:nvSpPr>
          <p:cNvPr id="163" name="Shape 163"/>
          <p:cNvSpPr txBox="1">
            <a:spLocks noGrp="1"/>
          </p:cNvSpPr>
          <p:nvPr>
            <p:ph type="subTitle" sz="quarter" idx="1"/>
          </p:nvPr>
        </p:nvSpPr>
        <p:spPr>
          <a:xfrm>
            <a:off x="2324667" y="6241452"/>
            <a:ext cx="12690926" cy="70788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lang="fr-BE" sz="3200" smtClean="0"/>
              <a:t>Journées Scientifiques du (RF)²B </a:t>
            </a:r>
            <a:r>
              <a:rPr lang="fr-BE" sz="3200"/>
              <a:t>2023, 05 Juillet 2023, Montréal</a:t>
            </a:r>
            <a:r>
              <a:rPr lang="fr-BE" sz="3200" smtClean="0"/>
              <a:t>.</a:t>
            </a:r>
            <a:endParaRPr lang="fr-BE" sz="3200"/>
          </a:p>
        </p:txBody>
      </p:sp>
      <p:grpSp>
        <p:nvGrpSpPr>
          <p:cNvPr id="4" name="Groupe 3"/>
          <p:cNvGrpSpPr/>
          <p:nvPr/>
        </p:nvGrpSpPr>
        <p:grpSpPr>
          <a:xfrm>
            <a:off x="2266973" y="-275072"/>
            <a:ext cx="12806313" cy="3277438"/>
            <a:chOff x="3122667" y="-425353"/>
            <a:chExt cx="12806313" cy="3277438"/>
          </a:xfrm>
        </p:grpSpPr>
        <p:pic>
          <p:nvPicPr>
            <p:cNvPr id="164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42027" y="545486"/>
              <a:ext cx="2113148" cy="13357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2667" y="716174"/>
              <a:ext cx="5422980" cy="12951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LogoUlieg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51555" y="415377"/>
              <a:ext cx="3290537" cy="15959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7589" y="-425353"/>
              <a:ext cx="2231391" cy="3277438"/>
            </a:xfrm>
            <a:prstGeom prst="rect">
              <a:avLst/>
            </a:prstGeom>
          </p:spPr>
        </p:pic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29963" y="1174578"/>
            <a:ext cx="15477539" cy="7747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3600" smtClean="0"/>
              <a:t>1. </a:t>
            </a:r>
            <a:r>
              <a:rPr lang="fr-BE" sz="3600"/>
              <a:t>Contexte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2. Matériaux et Méthodes</a:t>
            </a:r>
            <a:r>
              <a:rPr lang="fr-BE" b="1"/>
              <a:t/>
            </a:r>
            <a:br>
              <a:rPr lang="fr-BE" b="1"/>
            </a:br>
            <a:r>
              <a:rPr lang="fr-BE" sz="3600"/>
              <a:t/>
            </a:r>
            <a:br>
              <a:rPr lang="fr-BE" sz="3600"/>
            </a:br>
            <a:r>
              <a:rPr lang="fr-BE" b="1"/>
              <a:t>3. </a:t>
            </a:r>
            <a:r>
              <a:rPr lang="fr-BE" b="1" smtClean="0"/>
              <a:t>Résultats expérimentaux</a:t>
            </a:r>
            <a:br>
              <a:rPr lang="fr-BE" b="1" smtClean="0"/>
            </a:b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4. Modèle Numérique</a:t>
            </a:r>
            <a:br>
              <a:rPr lang="fr-BE" sz="3600" smtClean="0"/>
            </a:br>
            <a:r>
              <a:rPr lang="fr-BE" sz="3600"/>
              <a:t>5. Modélisation d’un cas réel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6. Conclusion</a:t>
            </a:r>
            <a:endParaRPr lang="fr-BE" sz="3600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00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Résultats expérimentaux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11</a:t>
            </a:fld>
            <a:endParaRPr lang="fr-BE" dirty="0"/>
          </a:p>
        </p:txBody>
      </p:sp>
      <p:sp>
        <p:nvSpPr>
          <p:cNvPr id="8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Résumé des propriétés</a:t>
            </a:r>
            <a:endParaRPr/>
          </a:p>
        </p:txBody>
      </p:sp>
      <p:sp>
        <p:nvSpPr>
          <p:cNvPr id="15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420129" y="2110889"/>
            <a:ext cx="16619838" cy="67859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380999" lvl="1" indent="-380999"/>
            <a:r>
              <a:rPr lang="en-US" sz="2400" smtClean="0">
                <a:solidFill>
                  <a:schemeClr val="tx1"/>
                </a:solidFill>
              </a:rPr>
              <a:t>Absorption d’eau [% massique] : NAC (6.26) &lt; RAC (9.95) &lt; E-M (11.27)</a:t>
            </a:r>
          </a:p>
          <a:p>
            <a:pPr marL="380999" indent="-380999"/>
            <a:r>
              <a:rPr lang="en-US" sz="2400" smtClean="0">
                <a:solidFill>
                  <a:schemeClr val="tx1"/>
                </a:solidFill>
                <a:latin typeface="Helvetica Neue"/>
              </a:rPr>
              <a:t>Porosité [% volumique] : NAC (14.16) &lt; RAC (20.5) &lt; E-M (22.83)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5E5E5E"/>
                </a:solidFill>
                <a:latin typeface="Helvetica Neue"/>
              </a:rPr>
              <a:t>La porosité se trouve dans la pâte de mortier principalement</a:t>
            </a:r>
          </a:p>
          <a:p>
            <a:pPr marL="380999" lvl="1" indent="-380999"/>
            <a:r>
              <a:rPr lang="en-US" sz="2400" smtClean="0">
                <a:solidFill>
                  <a:schemeClr val="tx1"/>
                </a:solidFill>
                <a:latin typeface="Helvetica Neue"/>
              </a:rPr>
              <a:t>Perméabilité intrinsèque [1E-19 m²] : NAC (1.73) &lt;= RAC (2.58) &lt; E-M (38.7)</a:t>
            </a:r>
          </a:p>
          <a:p>
            <a:pPr marL="1142999" lvl="3" indent="-380999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5E5E5E"/>
                </a:solidFill>
                <a:latin typeface="Helvetica Neue"/>
              </a:rPr>
              <a:t>La présence de granulats réduit grandement la perméabilité intrinsèque du milieu.</a:t>
            </a:r>
          </a:p>
          <a:p>
            <a:pPr marL="380999" indent="-380999"/>
            <a:r>
              <a:rPr lang="en-US" sz="2400" smtClean="0">
                <a:solidFill>
                  <a:schemeClr val="tx1"/>
                </a:solidFill>
                <a:latin typeface="Helvetica Neue"/>
              </a:rPr>
              <a:t>Pression d’entrée d’air en sorption/desorption [MPa] : E-M (2.75/11.55) &lt;  NAC (3.45/13.83) &lt; RAC (3.56/10.43)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5E5E5E"/>
                </a:solidFill>
                <a:latin typeface="Helvetica Neue"/>
              </a:rPr>
              <a:t>Le taux d’échange </a:t>
            </a:r>
            <a:r>
              <a:rPr lang="en-US" sz="2400" u="sng" smtClean="0">
                <a:solidFill>
                  <a:srgbClr val="5E5E5E"/>
                </a:solidFill>
                <a:latin typeface="Helvetica Neue"/>
              </a:rPr>
              <a:t>initial</a:t>
            </a:r>
            <a:r>
              <a:rPr lang="en-US" sz="2400" smtClean="0">
                <a:solidFill>
                  <a:srgbClr val="5E5E5E"/>
                </a:solidFill>
                <a:latin typeface="Helvetica Neue"/>
              </a:rPr>
              <a:t> d’humidité est plus faible dans le béton naturel que dans le recyclé.</a:t>
            </a:r>
          </a:p>
          <a:p>
            <a:r>
              <a:rPr lang="en-US" sz="2400" smtClean="0">
                <a:solidFill>
                  <a:schemeClr val="tx1"/>
                </a:solidFill>
                <a:latin typeface="Helvetica Neue"/>
              </a:rPr>
              <a:t>Coefficient de diffusion en régime transitoire (29J) [1E-11 m²/s] : </a:t>
            </a:r>
            <a:r>
              <a:rPr lang="en-GB" sz="2400" smtClean="0"/>
              <a:t>E-M </a:t>
            </a:r>
            <a:r>
              <a:rPr lang="en-GB" sz="2400"/>
              <a:t>(</a:t>
            </a:r>
            <a:r>
              <a:rPr lang="en-GB" sz="2400" smtClean="0"/>
              <a:t>1.43) &lt;= </a:t>
            </a:r>
            <a:r>
              <a:rPr lang="en-GB" sz="2400"/>
              <a:t>NAC (</a:t>
            </a:r>
            <a:r>
              <a:rPr lang="en-GB" sz="2400" smtClean="0"/>
              <a:t>1.44) </a:t>
            </a:r>
            <a:r>
              <a:rPr lang="en-GB" sz="2400"/>
              <a:t>&lt;</a:t>
            </a:r>
            <a:r>
              <a:rPr lang="en-GB" sz="2400" smtClean="0"/>
              <a:t> RAC </a:t>
            </a:r>
            <a:r>
              <a:rPr lang="en-GB" sz="2400"/>
              <a:t>(</a:t>
            </a:r>
            <a:r>
              <a:rPr lang="en-GB" sz="2400" smtClean="0"/>
              <a:t>1.65)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9764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29963" y="1174578"/>
            <a:ext cx="15477539" cy="7747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3600" smtClean="0"/>
              <a:t>1. </a:t>
            </a:r>
            <a:r>
              <a:rPr lang="fr-BE" sz="3600"/>
              <a:t>Contexte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2. Matériaux et Méthodes</a:t>
            </a:r>
            <a:r>
              <a:rPr lang="fr-BE" sz="3600"/>
              <a:t/>
            </a:r>
            <a:br>
              <a:rPr lang="fr-BE" sz="3600"/>
            </a:br>
            <a:r>
              <a:rPr lang="fr-BE" sz="3600"/>
              <a:t>3. </a:t>
            </a:r>
            <a:r>
              <a:rPr lang="fr-BE" sz="3600" smtClean="0"/>
              <a:t>Résultats expérimentaux</a:t>
            </a:r>
            <a:br>
              <a:rPr lang="fr-BE" sz="3600" smtClean="0"/>
            </a:br>
            <a:r>
              <a:rPr lang="fr-BE" sz="3600" smtClean="0"/>
              <a:t/>
            </a:r>
            <a:br>
              <a:rPr lang="fr-BE" sz="3600" smtClean="0"/>
            </a:br>
            <a:r>
              <a:rPr lang="fr-BE" b="1" smtClean="0"/>
              <a:t>4. Modèle Numérique</a:t>
            </a:r>
            <a:br>
              <a:rPr lang="fr-BE" b="1" smtClean="0"/>
            </a:b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5. Modélisation </a:t>
            </a:r>
            <a:r>
              <a:rPr lang="fr-BE" sz="3600"/>
              <a:t>d’un cas réel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6. Conclusion</a:t>
            </a:r>
            <a:endParaRPr lang="fr-BE" sz="3600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62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multi-échelle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13</a:t>
            </a:fld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14152080" y="8506470"/>
            <a:ext cx="2158340" cy="102592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smtClean="0"/>
              <a:t>*Notre échelle microscopique est de l’ordre du cm</a:t>
            </a:r>
            <a:endParaRPr lang="en-GB" sz="2000"/>
          </a:p>
        </p:txBody>
      </p:sp>
      <p:grpSp>
        <p:nvGrpSpPr>
          <p:cNvPr id="18" name="Groupe 17"/>
          <p:cNvGrpSpPr/>
          <p:nvPr/>
        </p:nvGrpSpPr>
        <p:grpSpPr>
          <a:xfrm>
            <a:off x="56898" y="1346506"/>
            <a:ext cx="10714959" cy="8350008"/>
            <a:chOff x="3089658" y="1182384"/>
            <a:chExt cx="10714959" cy="8350008"/>
          </a:xfrm>
        </p:grpSpPr>
        <p:grpSp>
          <p:nvGrpSpPr>
            <p:cNvPr id="4" name="Groupe 3"/>
            <p:cNvGrpSpPr/>
            <p:nvPr/>
          </p:nvGrpSpPr>
          <p:grpSpPr>
            <a:xfrm>
              <a:off x="3346167" y="1182384"/>
              <a:ext cx="10458450" cy="8350008"/>
              <a:chOff x="3331692" y="1390133"/>
              <a:chExt cx="10458450" cy="8350008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r="1456"/>
              <a:stretch/>
            </p:blipFill>
            <p:spPr>
              <a:xfrm>
                <a:off x="3331692" y="1390133"/>
                <a:ext cx="10458450" cy="8024634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5709013" y="9021996"/>
                <a:ext cx="5162550" cy="71814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/>
                  <a:t>2: </a:t>
                </a:r>
                <a:r>
                  <a:rPr lang="en-GB" sz="2000" smtClean="0"/>
                  <a:t>Calcul à l’échelle microscopique*, sous l’hypothèse de regime permanent</a:t>
                </a:r>
                <a:endParaRPr lang="en-GB" sz="2000"/>
              </a:p>
            </p:txBody>
          </p:sp>
        </p:grp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/>
            <a:srcRect l="17146" t="4228" r="2066" b="13992"/>
            <a:stretch/>
          </p:blipFill>
          <p:spPr>
            <a:xfrm>
              <a:off x="9502140" y="5899715"/>
              <a:ext cx="2522220" cy="251040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3089658" y="4079882"/>
              <a:ext cx="2511707" cy="41036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000"/>
                <a:t>3</a:t>
              </a:r>
              <a:r>
                <a:rPr lang="en-GB" sz="2000" smtClean="0"/>
                <a:t>: Homogénéisation</a:t>
              </a:r>
              <a:endParaRPr lang="en-GB" sz="200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063685" y="1269902"/>
              <a:ext cx="4320014" cy="41036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000" smtClean="0"/>
                <a:t>4: Calcul à l’échelle macroscopique</a:t>
              </a:r>
              <a:endParaRPr lang="en-GB" sz="20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83699" y="4506829"/>
              <a:ext cx="1878472" cy="4237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0267952" y="4341567"/>
              <a:ext cx="1868312" cy="41036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000" smtClean="0"/>
                <a:t>1: Localisation</a:t>
              </a:r>
              <a:endParaRPr lang="en-GB" sz="20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64137" y="2061046"/>
            <a:ext cx="7073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 modèle 2D est multiphasique et multiphysique : l’eau, le gaz et le polluant se partagent l’espace poreux. L’advection et la diffusion du polluant sont prises en compte, de même que les conditions non-saturées.</a:t>
            </a:r>
            <a:endParaRPr lang="fr-BE" sz="240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29963" y="1174578"/>
            <a:ext cx="15477539" cy="7747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3600" smtClean="0"/>
              <a:t>1. </a:t>
            </a:r>
            <a:r>
              <a:rPr lang="fr-BE" sz="3600"/>
              <a:t>Contexte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>2. Matériaux et Méthodes</a:t>
            </a:r>
            <a:r>
              <a:rPr lang="fr-BE" sz="3600"/>
              <a:t/>
            </a:r>
            <a:br>
              <a:rPr lang="fr-BE" sz="3600"/>
            </a:br>
            <a:r>
              <a:rPr lang="fr-BE" sz="3600"/>
              <a:t>3. </a:t>
            </a:r>
            <a:r>
              <a:rPr lang="fr-BE" sz="3600" smtClean="0"/>
              <a:t>Résultats expérimentaux</a:t>
            </a:r>
            <a:br>
              <a:rPr lang="fr-BE" sz="3600" smtClean="0"/>
            </a:br>
            <a:r>
              <a:rPr lang="fr-BE" sz="3600" smtClean="0"/>
              <a:t>4. Modèle Numérique</a:t>
            </a:r>
            <a:r>
              <a:rPr lang="fr-BE" b="1" smtClean="0"/>
              <a:t/>
            </a:r>
            <a:br>
              <a:rPr lang="fr-BE" b="1" smtClean="0"/>
            </a:br>
            <a:r>
              <a:rPr lang="fr-BE" sz="3600" smtClean="0"/>
              <a:t/>
            </a:r>
            <a:br>
              <a:rPr lang="fr-BE" sz="3600" smtClean="0"/>
            </a:br>
            <a:r>
              <a:rPr lang="fr-BE" sz="8000" b="1" smtClean="0"/>
              <a:t>5. Modélisation d’un cas réel</a:t>
            </a:r>
            <a:r>
              <a:rPr lang="fr-BE" b="1" smtClean="0"/>
              <a:t/>
            </a:r>
            <a:br>
              <a:rPr lang="fr-BE" b="1" smtClean="0"/>
            </a:br>
            <a:r>
              <a:rPr lang="fr-BE" sz="3600" b="1" smtClean="0"/>
              <a:t/>
            </a:r>
            <a:br>
              <a:rPr lang="fr-BE" sz="3600" b="1" smtClean="0"/>
            </a:br>
            <a:r>
              <a:rPr lang="fr-BE" sz="3600" smtClean="0"/>
              <a:t>6. Conclusion</a:t>
            </a:r>
            <a:endParaRPr lang="fr-BE" sz="3600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23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15</a:t>
            </a:fld>
            <a:endParaRPr lang="fr-BE"/>
          </a:p>
        </p:txBody>
      </p:sp>
      <p:grpSp>
        <p:nvGrpSpPr>
          <p:cNvPr id="44" name="Groupe 43"/>
          <p:cNvGrpSpPr/>
          <p:nvPr/>
        </p:nvGrpSpPr>
        <p:grpSpPr>
          <a:xfrm>
            <a:off x="105521" y="1084384"/>
            <a:ext cx="5971000" cy="8669216"/>
            <a:chOff x="-220606" y="1178169"/>
            <a:chExt cx="5971000" cy="8669216"/>
          </a:xfrm>
        </p:grpSpPr>
        <p:sp>
          <p:nvSpPr>
            <p:cNvPr id="29" name="ZoneTexte 28"/>
            <p:cNvSpPr txBox="1"/>
            <p:nvPr/>
          </p:nvSpPr>
          <p:spPr>
            <a:xfrm>
              <a:off x="-220606" y="3807666"/>
              <a:ext cx="204818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/>
                <a:t>0</a:t>
              </a:r>
              <a:r>
                <a:rPr kumimoji="0" lang="en-GB" sz="16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rPr>
                <a:t>% Cl- and</a:t>
              </a:r>
              <a:r>
                <a:rPr kumimoji="0" lang="en-GB" sz="1600" b="0" i="0" u="none" strike="noStrike" cap="none" spc="0" normalizeH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rPr>
                <a:t> </a:t>
              </a:r>
              <a:r>
                <a:rPr lang="en-GB" sz="1600" smtClean="0"/>
                <a:t>pressure from atmospheric conditions</a:t>
              </a:r>
              <a:endPara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endParaRP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68918" y="1178169"/>
              <a:ext cx="5681476" cy="8669216"/>
              <a:chOff x="68918" y="1178169"/>
              <a:chExt cx="5681476" cy="866921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787208" y="1396979"/>
                <a:ext cx="2971800" cy="79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>
                <a:solidFill>
                  <a:schemeClr val="bg1">
                    <a:lumMod val="6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39055" y="6351023"/>
                <a:ext cx="360932" cy="29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780332" y="8524980"/>
                <a:ext cx="2971800" cy="792000"/>
              </a:xfrm>
              <a:prstGeom prst="rect">
                <a:avLst/>
              </a:prstGeom>
              <a:pattFill prst="wdUpDiag">
                <a:fgClr>
                  <a:schemeClr val="bg1">
                    <a:lumMod val="50000"/>
                  </a:schemeClr>
                </a:fgClr>
                <a:bgClr>
                  <a:srgbClr val="C3C4C7"/>
                </a:bgClr>
              </a:patt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8" name="Connecteur droit 7"/>
              <p:cNvCxnSpPr/>
              <p:nvPr/>
            </p:nvCxnSpPr>
            <p:spPr>
              <a:xfrm flipH="1">
                <a:off x="3253155" y="1178169"/>
                <a:ext cx="13077" cy="86692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lgDashDot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219807" y="6351023"/>
                <a:ext cx="1565032" cy="29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17" name="Connecteur droit 16"/>
              <p:cNvCxnSpPr/>
              <p:nvPr/>
            </p:nvCxnSpPr>
            <p:spPr>
              <a:xfrm flipV="1">
                <a:off x="4914901" y="2031023"/>
                <a:ext cx="0" cy="64609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9" name="ZoneTexte 18"/>
              <p:cNvSpPr txBox="1"/>
              <p:nvPr/>
            </p:nvSpPr>
            <p:spPr>
              <a:xfrm>
                <a:off x="5037993" y="4900138"/>
                <a:ext cx="606670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0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6m</a:t>
                </a:r>
                <a:endParaRPr kumimoji="0" lang="en-GB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2298630" y="2792020"/>
                <a:ext cx="606670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/>
                  <a:t>1</a:t>
                </a:r>
                <a:r>
                  <a:rPr kumimoji="0" lang="en-GB" sz="20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m</a:t>
                </a:r>
                <a:endParaRPr kumimoji="0" lang="en-GB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5143724" y="7225839"/>
                <a:ext cx="606670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/>
                  <a:t>2</a:t>
                </a:r>
                <a:r>
                  <a:rPr kumimoji="0" lang="en-GB" sz="20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m</a:t>
                </a:r>
                <a:endParaRPr kumimoji="0" lang="en-GB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5" name="Triangle isocèle 24"/>
              <p:cNvSpPr/>
              <p:nvPr/>
            </p:nvSpPr>
            <p:spPr>
              <a:xfrm flipV="1">
                <a:off x="1147830" y="6153230"/>
                <a:ext cx="214756" cy="202223"/>
              </a:xfrm>
              <a:prstGeom prst="triangle">
                <a:avLst/>
              </a:prstGeom>
              <a:solidFill>
                <a:srgbClr val="0070C0"/>
              </a:solidFill>
              <a:ln w="12700" cap="flat">
                <a:solidFill>
                  <a:schemeClr val="accent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26" name="Connecteur droit 25"/>
              <p:cNvCxnSpPr/>
              <p:nvPr/>
            </p:nvCxnSpPr>
            <p:spPr>
              <a:xfrm flipV="1">
                <a:off x="5143724" y="6351023"/>
                <a:ext cx="0" cy="21409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281355" y="6970912"/>
                <a:ext cx="1401744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2% Cl- and</a:t>
                </a:r>
              </a:p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600" smtClean="0"/>
                  <a:t>Hydrostatic pressure</a:t>
                </a:r>
                <a:endParaRPr kumimoji="0" lang="en-GB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1762865" y="5731135"/>
                <a:ext cx="241992" cy="615459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5" name="ZoneTexte 34"/>
              <p:cNvSpPr txBox="1"/>
              <p:nvPr/>
            </p:nvSpPr>
            <p:spPr>
              <a:xfrm>
                <a:off x="2099063" y="5196562"/>
                <a:ext cx="991018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13cm transition zone</a:t>
                </a:r>
                <a:endParaRPr kumimoji="0" lang="en-GB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cxnSp>
            <p:nvCxnSpPr>
              <p:cNvPr id="38" name="Connecteur droit 37"/>
              <p:cNvCxnSpPr/>
              <p:nvPr/>
            </p:nvCxnSpPr>
            <p:spPr>
              <a:xfrm flipV="1">
                <a:off x="1603809" y="2045716"/>
                <a:ext cx="3324845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lgDashDot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Connecteur droit 39"/>
              <p:cNvCxnSpPr/>
              <p:nvPr/>
            </p:nvCxnSpPr>
            <p:spPr>
              <a:xfrm flipV="1">
                <a:off x="68918" y="8518384"/>
                <a:ext cx="5213838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lgDashDot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1780332" y="1396979"/>
                <a:ext cx="2971800" cy="648737"/>
              </a:xfrm>
              <a:prstGeom prst="rect">
                <a:avLst/>
              </a:prstGeom>
              <a:pattFill prst="wdUpDiag">
                <a:fgClr>
                  <a:schemeClr val="bg1">
                    <a:lumMod val="50000"/>
                  </a:schemeClr>
                </a:fgClr>
                <a:bgClr>
                  <a:srgbClr val="C3C4C7"/>
                </a:bgClr>
              </a:patt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16" name="Connecteur droit 15"/>
              <p:cNvCxnSpPr/>
              <p:nvPr/>
            </p:nvCxnSpPr>
            <p:spPr>
              <a:xfrm>
                <a:off x="1797917" y="2687260"/>
                <a:ext cx="2971800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202223" y="6351023"/>
                <a:ext cx="4985240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lumMod val="75000"/>
                  </a:schemeClr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7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 cas réel</a:t>
            </a:r>
            <a:endParaRPr lang="fr-BE" sz="5940" spc="-118"/>
          </a:p>
        </p:txBody>
      </p:sp>
      <p:grpSp>
        <p:nvGrpSpPr>
          <p:cNvPr id="6" name="Groupe 5"/>
          <p:cNvGrpSpPr/>
          <p:nvPr/>
        </p:nvGrpSpPr>
        <p:grpSpPr>
          <a:xfrm>
            <a:off x="9393119" y="2252847"/>
            <a:ext cx="5054907" cy="6332290"/>
            <a:chOff x="7633023" y="2001585"/>
            <a:chExt cx="5054907" cy="6332290"/>
          </a:xfrm>
        </p:grpSpPr>
        <p:pic>
          <p:nvPicPr>
            <p:cNvPr id="1026" name="Picture 2" descr="Plus de cinq ans de travaux ont été nécessaires pour achever ce gigantesque ouvrage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1" t="-517" r="32448"/>
            <a:stretch/>
          </p:blipFill>
          <p:spPr bwMode="auto">
            <a:xfrm>
              <a:off x="7633023" y="2001585"/>
              <a:ext cx="4732638" cy="633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2446838" y="2001585"/>
              <a:ext cx="241092" cy="63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vert" wrap="square" lIns="50800" tIns="50800" rIns="50800" bIns="50800" numCol="1" spcCol="38100" rtlCol="0" anchor="ctr">
              <a:spAutoFit/>
            </a:bodyPr>
            <a:lstStyle/>
            <a:p>
              <a:r>
                <a:rPr kumimoji="0" lang="en-GB" sz="90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rPr>
                <a:t>Écluse maritime (</a:t>
              </a:r>
              <a:r>
                <a:rPr lang="fr-BE" sz="900" smtClean="0"/>
                <a:t>Ijmuiden, Pays-Bas) [</a:t>
              </a:r>
              <a:r>
                <a:rPr lang="fr-FR" sz="900"/>
                <a:t> Rijkswaterstaat - Ministère de l'Infrastructure et </a:t>
              </a:r>
              <a:r>
                <a:rPr lang="fr-FR" sz="900" smtClean="0"/>
                <a:t>de la </a:t>
              </a:r>
              <a:r>
                <a:rPr lang="fr-FR" sz="900"/>
                <a:t>Gestion des eaux</a:t>
              </a:r>
              <a:r>
                <a:rPr lang="fr-FR" sz="900" smtClean="0"/>
                <a:t>.]</a:t>
              </a:r>
              <a:r>
                <a:rPr kumimoji="0" lang="en-GB" sz="9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rPr>
                <a:t> </a:t>
              </a: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1968223" y="4134509"/>
            <a:ext cx="972273" cy="4569653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Connecteur droit avec flèche 9"/>
          <p:cNvCxnSpPr>
            <a:stCxn id="7" idx="1"/>
            <a:endCxn id="19" idx="3"/>
          </p:cNvCxnSpPr>
          <p:nvPr/>
        </p:nvCxnSpPr>
        <p:spPr>
          <a:xfrm flipH="1" flipV="1">
            <a:off x="5970790" y="5011538"/>
            <a:ext cx="5997433" cy="14077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16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2992" r="5207" b="9180"/>
          <a:stretch/>
        </p:blipFill>
        <p:spPr>
          <a:xfrm>
            <a:off x="6113737" y="2203588"/>
            <a:ext cx="11114315" cy="6119212"/>
          </a:xfrm>
          <a:prstGeom prst="rect">
            <a:avLst/>
          </a:prstGeom>
        </p:spPr>
      </p:pic>
      <p:grpSp>
        <p:nvGrpSpPr>
          <p:cNvPr id="44" name="Groupe 43"/>
          <p:cNvGrpSpPr/>
          <p:nvPr/>
        </p:nvGrpSpPr>
        <p:grpSpPr>
          <a:xfrm>
            <a:off x="105521" y="1084384"/>
            <a:ext cx="5971000" cy="8669216"/>
            <a:chOff x="-220606" y="1178169"/>
            <a:chExt cx="5971000" cy="8669216"/>
          </a:xfrm>
        </p:grpSpPr>
        <p:sp>
          <p:nvSpPr>
            <p:cNvPr id="29" name="ZoneTexte 28"/>
            <p:cNvSpPr txBox="1"/>
            <p:nvPr/>
          </p:nvSpPr>
          <p:spPr>
            <a:xfrm>
              <a:off x="-220606" y="3807666"/>
              <a:ext cx="204818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/>
                <a:t>0</a:t>
              </a:r>
              <a:r>
                <a:rPr kumimoji="0" lang="en-GB" sz="16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rPr>
                <a:t>% Cl- and</a:t>
              </a:r>
              <a:r>
                <a:rPr kumimoji="0" lang="en-GB" sz="1600" b="0" i="0" u="none" strike="noStrike" cap="none" spc="0" normalizeH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rPr>
                <a:t> </a:t>
              </a:r>
              <a:r>
                <a:rPr lang="en-GB" sz="1600" smtClean="0"/>
                <a:t>pressure from atmospheric conditions</a:t>
              </a:r>
              <a:endPara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endParaRP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68918" y="1178169"/>
              <a:ext cx="5681476" cy="8669216"/>
              <a:chOff x="68918" y="1178169"/>
              <a:chExt cx="5681476" cy="866921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787208" y="1396979"/>
                <a:ext cx="2971800" cy="79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>
                <a:solidFill>
                  <a:schemeClr val="bg1">
                    <a:lumMod val="6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39055" y="6351023"/>
                <a:ext cx="360932" cy="29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780332" y="8524980"/>
                <a:ext cx="2971800" cy="792000"/>
              </a:xfrm>
              <a:prstGeom prst="rect">
                <a:avLst/>
              </a:prstGeom>
              <a:pattFill prst="wdUpDiag">
                <a:fgClr>
                  <a:schemeClr val="bg1">
                    <a:lumMod val="50000"/>
                  </a:schemeClr>
                </a:fgClr>
                <a:bgClr>
                  <a:srgbClr val="C3C4C7"/>
                </a:bgClr>
              </a:patt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8" name="Connecteur droit 7"/>
              <p:cNvCxnSpPr/>
              <p:nvPr/>
            </p:nvCxnSpPr>
            <p:spPr>
              <a:xfrm flipH="1">
                <a:off x="3253155" y="1178169"/>
                <a:ext cx="13077" cy="86692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lgDashDot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219807" y="6351023"/>
                <a:ext cx="1565032" cy="29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17" name="Connecteur droit 16"/>
              <p:cNvCxnSpPr/>
              <p:nvPr/>
            </p:nvCxnSpPr>
            <p:spPr>
              <a:xfrm flipV="1">
                <a:off x="4914901" y="2031023"/>
                <a:ext cx="0" cy="64609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9" name="ZoneTexte 18"/>
              <p:cNvSpPr txBox="1"/>
              <p:nvPr/>
            </p:nvSpPr>
            <p:spPr>
              <a:xfrm>
                <a:off x="5037993" y="4900138"/>
                <a:ext cx="606670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0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6m</a:t>
                </a:r>
                <a:endParaRPr kumimoji="0" lang="en-GB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2298630" y="2792020"/>
                <a:ext cx="606670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/>
                  <a:t>1</a:t>
                </a:r>
                <a:r>
                  <a:rPr kumimoji="0" lang="en-GB" sz="20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m</a:t>
                </a:r>
                <a:endParaRPr kumimoji="0" lang="en-GB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5143724" y="7225839"/>
                <a:ext cx="606670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/>
                  <a:t>2</a:t>
                </a:r>
                <a:r>
                  <a:rPr kumimoji="0" lang="en-GB" sz="20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m</a:t>
                </a:r>
                <a:endParaRPr kumimoji="0" lang="en-GB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5" name="Triangle isocèle 24"/>
              <p:cNvSpPr/>
              <p:nvPr/>
            </p:nvSpPr>
            <p:spPr>
              <a:xfrm flipV="1">
                <a:off x="1147830" y="6153230"/>
                <a:ext cx="214756" cy="202223"/>
              </a:xfrm>
              <a:prstGeom prst="triangle">
                <a:avLst/>
              </a:prstGeom>
              <a:solidFill>
                <a:srgbClr val="0070C0"/>
              </a:solidFill>
              <a:ln w="12700" cap="flat">
                <a:solidFill>
                  <a:schemeClr val="accent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26" name="Connecteur droit 25"/>
              <p:cNvCxnSpPr/>
              <p:nvPr/>
            </p:nvCxnSpPr>
            <p:spPr>
              <a:xfrm flipV="1">
                <a:off x="5143724" y="6351023"/>
                <a:ext cx="0" cy="21409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281355" y="6970912"/>
                <a:ext cx="1401744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2% Cl- and</a:t>
                </a:r>
              </a:p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600" smtClean="0"/>
                  <a:t>Hydrostatic pressure</a:t>
                </a:r>
                <a:endParaRPr kumimoji="0" lang="en-GB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1762865" y="5731135"/>
                <a:ext cx="241992" cy="615459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5" name="ZoneTexte 34"/>
              <p:cNvSpPr txBox="1"/>
              <p:nvPr/>
            </p:nvSpPr>
            <p:spPr>
              <a:xfrm>
                <a:off x="2099063" y="5196562"/>
                <a:ext cx="991018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13cm transition zone</a:t>
                </a:r>
                <a:endParaRPr kumimoji="0" lang="en-GB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cxnSp>
            <p:nvCxnSpPr>
              <p:cNvPr id="38" name="Connecteur droit 37"/>
              <p:cNvCxnSpPr/>
              <p:nvPr/>
            </p:nvCxnSpPr>
            <p:spPr>
              <a:xfrm flipV="1">
                <a:off x="1603809" y="2045716"/>
                <a:ext cx="3324845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lgDashDot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Connecteur droit 39"/>
              <p:cNvCxnSpPr/>
              <p:nvPr/>
            </p:nvCxnSpPr>
            <p:spPr>
              <a:xfrm flipV="1">
                <a:off x="68918" y="8518384"/>
                <a:ext cx="5213838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lgDashDot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1780332" y="1396979"/>
                <a:ext cx="2971800" cy="648737"/>
              </a:xfrm>
              <a:prstGeom prst="rect">
                <a:avLst/>
              </a:prstGeom>
              <a:pattFill prst="wdUpDiag">
                <a:fgClr>
                  <a:schemeClr val="bg1">
                    <a:lumMod val="50000"/>
                  </a:schemeClr>
                </a:fgClr>
                <a:bgClr>
                  <a:srgbClr val="C3C4C7"/>
                </a:bgClr>
              </a:patt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16" name="Connecteur droit 15"/>
              <p:cNvCxnSpPr/>
              <p:nvPr/>
            </p:nvCxnSpPr>
            <p:spPr>
              <a:xfrm>
                <a:off x="1797917" y="2687260"/>
                <a:ext cx="2971800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202223" y="6351023"/>
                <a:ext cx="4985240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lumMod val="75000"/>
                  </a:schemeClr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30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 cas réel</a:t>
            </a:r>
            <a:endParaRPr lang="fr-BE" sz="5940" spc="-118"/>
          </a:p>
        </p:txBody>
      </p:sp>
    </p:spTree>
    <p:extLst>
      <p:ext uri="{BB962C8B-B14F-4D97-AF65-F5344CB8AC3E}">
        <p14:creationId xmlns:p14="http://schemas.microsoft.com/office/powerpoint/2010/main" val="20209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17</a:t>
            </a:fld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0" y="1390133"/>
            <a:ext cx="15749565" cy="8150400"/>
          </a:xfrm>
          <a:prstGeom prst="rect">
            <a:avLst/>
          </a:prstGeom>
        </p:spPr>
      </p:pic>
      <p:sp>
        <p:nvSpPr>
          <p:cNvPr id="5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 cas réel</a:t>
            </a:r>
            <a:endParaRPr lang="fr-BE" sz="5940" spc="-118"/>
          </a:p>
        </p:txBody>
      </p:sp>
    </p:spTree>
    <p:extLst>
      <p:ext uri="{BB962C8B-B14F-4D97-AF65-F5344CB8AC3E}">
        <p14:creationId xmlns:p14="http://schemas.microsoft.com/office/powerpoint/2010/main" val="31732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18</a:t>
            </a:fld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0" y="1390133"/>
            <a:ext cx="15749565" cy="8150400"/>
          </a:xfrm>
          <a:prstGeom prst="rect">
            <a:avLst/>
          </a:prstGeom>
        </p:spPr>
      </p:pic>
      <p:sp>
        <p:nvSpPr>
          <p:cNvPr id="5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 cas réel</a:t>
            </a:r>
            <a:endParaRPr lang="fr-BE" sz="5940" spc="-118"/>
          </a:p>
        </p:txBody>
      </p:sp>
    </p:spTree>
    <p:extLst>
      <p:ext uri="{BB962C8B-B14F-4D97-AF65-F5344CB8AC3E}">
        <p14:creationId xmlns:p14="http://schemas.microsoft.com/office/powerpoint/2010/main" val="19126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19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0" y="1390133"/>
            <a:ext cx="15749565" cy="8150400"/>
          </a:xfrm>
          <a:prstGeom prst="rect">
            <a:avLst/>
          </a:prstGeom>
        </p:spPr>
      </p:pic>
      <p:sp>
        <p:nvSpPr>
          <p:cNvPr id="5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 cas réel</a:t>
            </a:r>
            <a:endParaRPr lang="fr-BE" sz="5940" spc="-118"/>
          </a:p>
        </p:txBody>
      </p:sp>
    </p:spTree>
    <p:extLst>
      <p:ext uri="{BB962C8B-B14F-4D97-AF65-F5344CB8AC3E}">
        <p14:creationId xmlns:p14="http://schemas.microsoft.com/office/powerpoint/2010/main" val="3770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 descr=" 168"/>
          <p:cNvSpPr txBox="1">
            <a:spLocks noGrp="1"/>
          </p:cNvSpPr>
          <p:nvPr>
            <p:ph type="body" sz="half" idx="1"/>
          </p:nvPr>
        </p:nvSpPr>
        <p:spPr>
          <a:xfrm>
            <a:off x="1700450" y="2018646"/>
            <a:ext cx="13928861" cy="360542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r-FR" smtClean="0"/>
              <a:t>Béton</a:t>
            </a:r>
            <a:r>
              <a:rPr smtClean="0"/>
              <a:t>: 1 </a:t>
            </a:r>
            <a:r>
              <a:rPr lang="fr-FR" smtClean="0"/>
              <a:t>milliard de tonnes par an dans l’UE </a:t>
            </a:r>
            <a:r>
              <a:rPr lang="fr-BE" sz="1600" i="1" smtClean="0"/>
              <a:t>[Eurostat, 2014]</a:t>
            </a:r>
            <a:endParaRPr i="1" smtClean="0"/>
          </a:p>
          <a:p>
            <a:r>
              <a:rPr lang="fr-FR" smtClean="0"/>
              <a:t>Déchets de C&amp;D</a:t>
            </a:r>
            <a:r>
              <a:rPr smtClean="0"/>
              <a:t>: 374 </a:t>
            </a:r>
            <a:r>
              <a:rPr lang="fr-FR" smtClean="0"/>
              <a:t>millions de tonnes dans l’UE </a:t>
            </a:r>
            <a:r>
              <a:rPr smtClean="0"/>
              <a:t>(2016) </a:t>
            </a:r>
            <a:r>
              <a:rPr lang="fr-BE" sz="1600" i="1" smtClean="0"/>
              <a:t>[</a:t>
            </a:r>
            <a:r>
              <a:rPr lang="en-GB" sz="1600" i="1" smtClean="0"/>
              <a:t>European</a:t>
            </a:r>
            <a:r>
              <a:rPr lang="fr-BE" sz="1600" i="1" smtClean="0"/>
              <a:t> Commission, 2019]</a:t>
            </a:r>
            <a:endParaRPr sz="1600" smtClean="0"/>
          </a:p>
          <a:p>
            <a:pPr marL="0" lvl="5" indent="0">
              <a:buSzTx/>
              <a:buNone/>
            </a:pPr>
            <a:r>
              <a:rPr lang="fr-BE" smtClean="0"/>
              <a:t>→ </a:t>
            </a:r>
            <a:r>
              <a:rPr lang="fr-BE" b="1" smtClean="0"/>
              <a:t>Granulats de Béton Recyclés (GBR)</a:t>
            </a:r>
            <a:r>
              <a:rPr lang="fr-BE" smtClean="0"/>
              <a:t> </a:t>
            </a:r>
            <a:r>
              <a:rPr lang="fr-BE" sz="2800" smtClean="0"/>
              <a:t>= Granulats Naturels + </a:t>
            </a:r>
            <a:r>
              <a:rPr lang="fr-FR" sz="2800" smtClean="0"/>
              <a:t>Mortier Résiduel</a:t>
            </a:r>
            <a:endParaRPr lang="fr-BE"/>
          </a:p>
        </p:txBody>
      </p:sp>
      <p:sp>
        <p:nvSpPr>
          <p:cNvPr id="11" name="Shape 285" descr=" 285"/>
          <p:cNvSpPr txBox="1">
            <a:spLocks noGrp="1"/>
          </p:cNvSpPr>
          <p:nvPr>
            <p:ph type="title"/>
          </p:nvPr>
        </p:nvSpPr>
        <p:spPr>
          <a:xfrm>
            <a:off x="654371" y="374132"/>
            <a:ext cx="11607800" cy="1016001"/>
          </a:xfrm>
          <a:prstGeom prst="rect">
            <a:avLst/>
          </a:prstGeom>
        </p:spPr>
        <p:txBody>
          <a:bodyPr/>
          <a:lstStyle/>
          <a:p>
            <a:pPr lvl="1" indent="0" defTabSz="1716590">
              <a:defRPr sz="5940" spc="-118"/>
            </a:pPr>
            <a:r>
              <a:rPr lang="fr-BE" smtClean="0"/>
              <a:t>Contexte</a:t>
            </a:r>
            <a:endParaRPr/>
          </a:p>
        </p:txBody>
      </p:sp>
      <p:sp>
        <p:nvSpPr>
          <p:cNvPr id="12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Problématique Environnementale</a:t>
            </a:r>
            <a:endParaRPr/>
          </a:p>
        </p:txBody>
      </p:sp>
      <p:grpSp>
        <p:nvGrpSpPr>
          <p:cNvPr id="5" name="Groupe 4"/>
          <p:cNvGrpSpPr/>
          <p:nvPr/>
        </p:nvGrpSpPr>
        <p:grpSpPr>
          <a:xfrm>
            <a:off x="6350760" y="5438748"/>
            <a:ext cx="4628243" cy="3888459"/>
            <a:chOff x="3133198" y="5540889"/>
            <a:chExt cx="4628243" cy="388845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13" b="6229"/>
            <a:stretch/>
          </p:blipFill>
          <p:spPr>
            <a:xfrm>
              <a:off x="3246675" y="5540889"/>
              <a:ext cx="4401288" cy="342679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133198" y="8967683"/>
              <a:ext cx="46282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BE" sz="1200" i="1"/>
                <a:t>[https://www.futurerecycling.com.au/sustainability/circular-economy/,2020]</a:t>
              </a:r>
              <a:endParaRPr lang="fr-BE" i="1"/>
            </a:p>
          </p:txBody>
        </p:sp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571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20</a:t>
            </a:fld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0" y="1390133"/>
            <a:ext cx="15749565" cy="8150400"/>
          </a:xfrm>
          <a:prstGeom prst="rect">
            <a:avLst/>
          </a:prstGeom>
        </p:spPr>
      </p:pic>
      <p:sp>
        <p:nvSpPr>
          <p:cNvPr id="5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 cas réel</a:t>
            </a:r>
            <a:endParaRPr lang="fr-BE" sz="5940" spc="-118"/>
          </a:p>
        </p:txBody>
      </p:sp>
    </p:spTree>
    <p:extLst>
      <p:ext uri="{BB962C8B-B14F-4D97-AF65-F5344CB8AC3E}">
        <p14:creationId xmlns:p14="http://schemas.microsoft.com/office/powerpoint/2010/main" val="34852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29963" y="1174578"/>
            <a:ext cx="15477539" cy="7747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3600"/>
              <a:t>1. Contexte</a:t>
            </a:r>
            <a:br>
              <a:rPr lang="fr-BE" sz="3600"/>
            </a:br>
            <a:r>
              <a:rPr lang="fr-BE" sz="3600"/>
              <a:t>2. Matériaux et Méthodes</a:t>
            </a:r>
            <a:br>
              <a:rPr lang="fr-BE" sz="3600"/>
            </a:br>
            <a:r>
              <a:rPr lang="fr-BE" sz="3600"/>
              <a:t>3. Résultats expérimentaux</a:t>
            </a:r>
            <a:br>
              <a:rPr lang="fr-BE" sz="3600"/>
            </a:br>
            <a:r>
              <a:rPr lang="fr-BE" sz="3600"/>
              <a:t>4. Modèle </a:t>
            </a:r>
            <a:r>
              <a:rPr lang="fr-BE" sz="3600" smtClean="0"/>
              <a:t>Numérique</a:t>
            </a:r>
            <a:r>
              <a:rPr lang="fr-BE" sz="3600"/>
              <a:t/>
            </a:r>
            <a:br>
              <a:rPr lang="fr-BE" sz="3600"/>
            </a:br>
            <a:r>
              <a:rPr lang="fr-BE" sz="3600"/>
              <a:t>5. Modélisation d’un cas réel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 smtClean="0"/>
              <a:t/>
            </a:r>
            <a:br>
              <a:rPr lang="fr-BE" sz="3600" smtClean="0"/>
            </a:br>
            <a:r>
              <a:rPr lang="fr-BE" b="1" smtClean="0"/>
              <a:t>6. Conclusion</a:t>
            </a:r>
            <a:endParaRPr lang="fr-BE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79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 descr=" 186"/>
          <p:cNvSpPr txBox="1">
            <a:spLocks noGrp="1"/>
          </p:cNvSpPr>
          <p:nvPr>
            <p:ph type="body" idx="1"/>
          </p:nvPr>
        </p:nvSpPr>
        <p:spPr>
          <a:xfrm>
            <a:off x="3843455" y="6907425"/>
            <a:ext cx="9642054" cy="136905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SzTx/>
              <a:buNone/>
              <a:defRPr sz="4300"/>
            </a:pPr>
            <a:r>
              <a:rPr lang="en-US" sz="3600" b="1" smtClean="0">
                <a:solidFill>
                  <a:schemeClr val="tx1"/>
                </a:solidFill>
              </a:rPr>
              <a:t>Merci de votre attention.</a:t>
            </a:r>
            <a:endParaRPr lang="en-US" sz="3600" b="1" smtClean="0">
              <a:solidFill>
                <a:schemeClr val="tx1"/>
              </a:solidFill>
              <a:latin typeface="Helvetica Neue"/>
            </a:endParaRPr>
          </a:p>
        </p:txBody>
      </p:sp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24705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Conclusion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22</a:t>
            </a:fld>
            <a:endParaRPr lang="fr-BE"/>
          </a:p>
        </p:txBody>
      </p:sp>
      <p:sp>
        <p:nvSpPr>
          <p:cNvPr id="6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819779" y="1974574"/>
            <a:ext cx="15627848" cy="41797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380999" indent="-380999"/>
            <a:r>
              <a:rPr lang="fr-BE" sz="2800">
                <a:latin typeface="+mj-lt"/>
              </a:rPr>
              <a:t>Les essais </a:t>
            </a:r>
            <a:r>
              <a:rPr lang="fr-BE" sz="2800" smtClean="0">
                <a:latin typeface="+mj-lt"/>
              </a:rPr>
              <a:t>expérimentaux ont </a:t>
            </a:r>
            <a:r>
              <a:rPr lang="fr-BE" sz="2800">
                <a:latin typeface="+mj-lt"/>
              </a:rPr>
              <a:t>montré que, pour un béton, la substitution de granulats naturels par des granulats de béton recyclés augmente </a:t>
            </a:r>
            <a:r>
              <a:rPr lang="fr-BE" sz="2800" smtClean="0">
                <a:latin typeface="+mj-lt"/>
              </a:rPr>
              <a:t>la </a:t>
            </a:r>
            <a:r>
              <a:rPr lang="fr-BE" sz="2800">
                <a:latin typeface="+mj-lt"/>
              </a:rPr>
              <a:t>porosité, </a:t>
            </a:r>
            <a:r>
              <a:rPr lang="fr-BE" sz="2800" smtClean="0">
                <a:latin typeface="+mj-lt"/>
              </a:rPr>
              <a:t>l’absorption </a:t>
            </a:r>
            <a:r>
              <a:rPr lang="fr-BE" sz="2800">
                <a:latin typeface="+mj-lt"/>
              </a:rPr>
              <a:t>d’eau, </a:t>
            </a:r>
            <a:r>
              <a:rPr lang="fr-BE" sz="2800" smtClean="0">
                <a:latin typeface="+mj-lt"/>
              </a:rPr>
              <a:t>la </a:t>
            </a:r>
            <a:r>
              <a:rPr lang="fr-BE" sz="2800">
                <a:latin typeface="+mj-lt"/>
              </a:rPr>
              <a:t>perméabilité ainsi que </a:t>
            </a:r>
            <a:r>
              <a:rPr lang="fr-BE" sz="2800" smtClean="0">
                <a:latin typeface="+mj-lt"/>
              </a:rPr>
              <a:t>les </a:t>
            </a:r>
            <a:r>
              <a:rPr lang="fr-BE" sz="2800">
                <a:latin typeface="+mj-lt"/>
              </a:rPr>
              <a:t>coefficients de diffusion aux ions chlorure</a:t>
            </a:r>
            <a:r>
              <a:rPr lang="fr-BE" sz="2800" smtClean="0">
                <a:latin typeface="+mj-lt"/>
              </a:rPr>
              <a:t>. </a:t>
            </a:r>
          </a:p>
          <a:p>
            <a:pPr marL="380999" indent="-380999"/>
            <a:r>
              <a:rPr lang="fr-BE" sz="2800" smtClean="0">
                <a:latin typeface="+mj-lt"/>
              </a:rPr>
              <a:t>Sa </a:t>
            </a:r>
            <a:r>
              <a:rPr lang="fr-BE" sz="2800">
                <a:latin typeface="+mj-lt"/>
              </a:rPr>
              <a:t>pression d’entrée d’air est, quant à elle, plus faible, ce qui indique des échanges plus précoces entre l’environnement et la structure poreuse. </a:t>
            </a:r>
            <a:endParaRPr lang="fr-BE" sz="2800" smtClean="0">
              <a:latin typeface="+mj-lt"/>
            </a:endParaRPr>
          </a:p>
          <a:p>
            <a:pPr marL="380999" indent="-380999"/>
            <a:r>
              <a:rPr lang="en-US" sz="2800" smtClean="0">
                <a:latin typeface="+mj-lt"/>
              </a:rPr>
              <a:t>L’application numérique montre qu’en conditions non-saturées, l’effet de la perméabilité relative diminue les différences qu’il pourrait y avoir entre les deux bétons, le béton de GBR étant même sujet à de moins forts échanges d’humidité que le béton de granulats naturels.</a:t>
            </a:r>
            <a:endParaRPr lang="en-US" sz="2800" dirty="0" smtClean="0">
              <a:latin typeface="+mj-lt"/>
            </a:endParaRPr>
          </a:p>
        </p:txBody>
      </p:sp>
      <p:sp>
        <p:nvSpPr>
          <p:cNvPr id="7" name="Shape 186" descr=" 186"/>
          <p:cNvSpPr txBox="1">
            <a:spLocks noGrp="1"/>
          </p:cNvSpPr>
          <p:nvPr>
            <p:ph type="body" idx="1"/>
          </p:nvPr>
        </p:nvSpPr>
        <p:spPr>
          <a:xfrm>
            <a:off x="881337" y="7860692"/>
            <a:ext cx="15566290" cy="136905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SzTx/>
              <a:buNone/>
              <a:defRPr sz="4300"/>
            </a:pPr>
            <a:r>
              <a:rPr lang="en-US" sz="2400" i="1" smtClean="0">
                <a:solidFill>
                  <a:schemeClr val="tx1"/>
                </a:solidFill>
              </a:rPr>
              <a:t>Ce travail est co-financé par le FNRS et la Région Wallonne dans le cadre d’une bourse FRIA.</a:t>
            </a:r>
            <a:endParaRPr lang="en-US" sz="2400" i="1" smtClean="0">
              <a:solidFill>
                <a:schemeClr val="tx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874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uiExpand="1" build="p"/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multi-échelle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23</a:t>
            </a:fld>
            <a:endParaRPr lang="fr-BE" dirty="0"/>
          </a:p>
        </p:txBody>
      </p:sp>
      <p:sp>
        <p:nvSpPr>
          <p:cNvPr id="29" name="Rectangle 28"/>
          <p:cNvSpPr/>
          <p:nvPr/>
        </p:nvSpPr>
        <p:spPr>
          <a:xfrm>
            <a:off x="654371" y="3038515"/>
            <a:ext cx="1575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 modèle 2D est multiphasique et multiphysique : l’eau, le gaz et le polluant se partagent l’espace poreux. L’advection et la diffusion du polluant sont prises en compte, de même que les conditions non-saturées.</a:t>
            </a:r>
            <a:endParaRPr lang="fr-BE" sz="240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Équations à l’échelle macroscopique</a:t>
            </a:r>
            <a:endParaRPr/>
          </a:p>
        </p:txBody>
      </p:sp>
      <p:pic>
        <p:nvPicPr>
          <p:cNvPr id="3" name="Image 2" descr="\documentclass{article}&#10;\usepackage{amsmath}&#10;\pagestyle{empty}&#10;\begin{document}&#10;&#10;$$ \left\{\begin{array}{lr}&#10;\dfrac{\partial}{\partial x_i} \left[\rho_{w}\times v_{i,homogenized}^w\right] + \dfrac{\partial S_w}{\partial t} = 0 \\&#10;\\&#10;\dfrac{\partial}{\partial x_i} \left[\rho_{g}\times v_{i,homogenized}^g\right] + \dfrac{\partial S_g}{\partial t} = 0 \\&#10;\\&#10;\dfrac{\partial}{\partial x_i} [ \underbrace{C \; v_{i,homogenized}^w}_{\text{coupling term}} + v_{i,homogenized\;diffusion}^c] + \dfrac{\partial S_c}{\partial t} = 0&#10;\end{array} \right.$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04" y="4191632"/>
            <a:ext cx="7593636" cy="29957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4371" y="7378879"/>
            <a:ext cx="1575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Les valeurs homogénéisées proviennent des résultats de l’échelle microscopique, moyennées sur le volume représentatif élémentaire (RVE).</a:t>
            </a:r>
            <a:endParaRPr lang="fr-BE" sz="240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multi-échelle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24</a:t>
            </a:fld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4371" y="2747735"/>
                <a:ext cx="13828796" cy="2692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fr-BE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Eau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BE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  <m:sSubSup>
                          <m:sSubSup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p>
                        </m:sSubSup>
                      </m:e>
                    </m:d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 </m:t>
                    </m:r>
                  </m:oMath>
                </a14:m>
                <a:r>
                  <a:rPr lang="fr-BE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</a:rPr>
                      <m:t>× </m:t>
                    </m:r>
                    <m:d>
                      <m:dPr>
                        <m:ctrlPr>
                          <a:rPr lang="fr-B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fr-B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𝑎𝑣𝑒𝑟𝑎𝑔𝑒</m:t>
                                </m:r>
                              </m:sub>
                            </m:sSub>
                            <m:r>
                              <a:rPr lang="fr-CA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fr-BE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p>
                    </m:sSubSup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− </m:t>
                    </m:r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𝑖𝑛𝑡</m:t>
                            </m:r>
                          </m:sub>
                        </m:sSub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𝑟𝑒𝑙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fr-BE" sz="240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fr-BE" sz="240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fr-BE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Gaz </a:t>
                </a:r>
                <a:r>
                  <a:rPr lang="fr-BE" sz="240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  <m:sSubSup>
                          <m:sSubSup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p>
                        </m:sSubSup>
                      </m:e>
                    </m:d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BE" sz="240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avec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 </m:t>
                    </m:r>
                    <m:d>
                      <m:d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𝑎𝑣𝑒𝑟𝑎𝑔𝑒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fr-BE" sz="240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p>
                    </m:sSubSup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− </m:t>
                    </m:r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𝑖𝑛𝑡</m:t>
                            </m:r>
                          </m:sub>
                        </m:sSub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𝑟𝑒𝑙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fr-BE" sz="240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fr-BE" sz="240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fr-BE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Polluant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BE" sz="240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avec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p>
                    </m:sSubSup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𝑑𝑖𝑓𝑓𝑢𝑠𝑖𝑜𝑛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𝑑𝑖𝑠𝑝𝑒𝑟𝑠𝑖𝑜𝑛</m:t>
                        </m:r>
                      </m:sup>
                    </m:sSubSup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fr-BE" sz="240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1" y="2747735"/>
                <a:ext cx="13828796" cy="2692404"/>
              </a:xfrm>
              <a:prstGeom prst="rect">
                <a:avLst/>
              </a:prstGeom>
              <a:blipFill>
                <a:blip r:embed="rId3"/>
                <a:stretch>
                  <a:fillRect l="-5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54371" y="5824502"/>
                <a:ext cx="16362236" cy="987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fr-BE" sz="240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Les perméabilités relatives sont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𝑟𝑒𝑙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</m:e>
                    </m:rad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× </m:t>
                    </m:r>
                    <m:sSup>
                      <m:sSup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fr-BE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1−</m:t>
                                    </m:r>
                                    <m:sSubSup>
                                      <m:sSubSupPr>
                                        <m:ctrlPr>
                                          <a:rPr lang="fr-BE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sub>
                                      <m:sup>
                                        <m:f>
                                          <m:fPr>
                                            <m:ctrlPr>
                                              <a:rPr lang="fr-BE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CA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fr-BE" sz="24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CA" sz="24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CA" sz="24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𝑉𝐺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fr-BE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𝑉𝐺</m:t>
                                    </m:r>
                                  </m:sub>
                                </m:sSub>
                              </m:sup>
                            </m:sSubSup>
                          </m:e>
                        </m:d>
                      </m:e>
                      <m:sup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A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CA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𝑟𝑒𝑙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</m:e>
                    </m:rad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× 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A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fr-BE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1−</m:t>
                                    </m:r>
                                    <m:sSubSup>
                                      <m:sSubSupPr>
                                        <m:ctrlPr>
                                          <a:rPr lang="fr-BE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sub>
                                      <m:sup>
                                        <m:f>
                                          <m:fPr>
                                            <m:ctrlPr>
                                              <a:rPr lang="fr-BE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CA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fr-BE" sz="24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CA" sz="24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CA" sz="24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𝑉𝐺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fr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fr-BE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𝑉𝐺</m:t>
                                    </m:r>
                                  </m:sub>
                                </m:sSub>
                              </m:sup>
                            </m:sSubSup>
                          </m:e>
                        </m:d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BE" sz="24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1" y="5824502"/>
                <a:ext cx="16362236" cy="987193"/>
              </a:xfrm>
              <a:prstGeom prst="rect">
                <a:avLst/>
              </a:prstGeom>
              <a:blipFill>
                <a:blip r:embed="rId4"/>
                <a:stretch>
                  <a:fillRect l="-559"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4371" y="7196058"/>
                <a:ext cx="13101600" cy="792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fr-BE" sz="240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 degré de saturation vaut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𝑟𝑒𝑠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𝑠𝑎𝑡</m:t>
                            </m:r>
                          </m:sub>
                        </m:s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𝑟𝑒𝑠</m:t>
                            </m:r>
                          </m:sub>
                        </m:sSub>
                      </m:e>
                    </m:d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fr-BE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BE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BE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A" sz="24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𝑠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fr-BE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A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fr-CA" sz="24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𝑉𝐺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sSub>
                                  <m:sSubPr>
                                    <m:ctrlPr>
                                      <a:rPr lang="fr-BE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CA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𝑉𝐺</m:t>
                                    </m:r>
                                  </m:sub>
                                </m:sSub>
                              </m:sup>
                            </m:sSup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BE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𝑉𝐺</m:t>
                            </m:r>
                          </m:sub>
                        </m:sSub>
                      </m:sup>
                    </m:sSup>
                  </m:oMath>
                </a14:m>
                <a:r>
                  <a:rPr lang="fr-CA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CA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avec </a:t>
                </a:r>
                <a14:m>
                  <m:oMath xmlns:m="http://schemas.openxmlformats.org/officeDocument/2006/math"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fr-BE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fr-BE" sz="24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71" y="7196058"/>
                <a:ext cx="13101600" cy="792525"/>
              </a:xfrm>
              <a:prstGeom prst="rect">
                <a:avLst/>
              </a:prstGeom>
              <a:blipFill>
                <a:blip r:embed="rId5"/>
                <a:stretch>
                  <a:fillRect l="-6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Équations à l’échelle microscopique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49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43" y="3074953"/>
            <a:ext cx="8454351" cy="4637013"/>
          </a:xfrm>
          <a:prstGeom prst="rect">
            <a:avLst/>
          </a:prstGeom>
        </p:spPr>
      </p:pic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24705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RVE Generation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>
          <a:xfrm>
            <a:off x="16418676" y="9164920"/>
            <a:ext cx="402354" cy="302647"/>
          </a:xfrm>
        </p:spPr>
        <p:txBody>
          <a:bodyPr/>
          <a:lstStyle/>
          <a:p>
            <a:fld id="{86CB4B4D-7CA3-9044-876B-883B54F8677D}" type="slidenum">
              <a:rPr lang="fr-BE" smtClean="0"/>
              <a:t>25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4933514" y="1209448"/>
            <a:ext cx="6960637" cy="77970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INPUT: Aggregates Particle Size Distribution (PSD),</a:t>
            </a: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Surface Fraction (SF) and Aspect</a:t>
            </a: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Ratio (AR)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986" y="3062701"/>
            <a:ext cx="9014949" cy="52779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49812" y="2222633"/>
            <a:ext cx="8135059" cy="4411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Computation of the SF</a:t>
            </a: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required for each interval of the PSD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49812" y="2926176"/>
            <a:ext cx="8135059" cy="779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Starting from the biggest diameter</a:t>
            </a: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interval: </a:t>
            </a:r>
            <a:b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</a:b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while [current SF + min (aggregate surface) &lt; required SF]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21148" y="4224597"/>
            <a:ext cx="7496193" cy="14568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Generate</a:t>
            </a: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an aggregate of random size inside the interval, in an elliptical form respecting the AR and then degenerated into an octogone whose vertices are slightly deformed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502341" y="4464296"/>
            <a:ext cx="6289610" cy="779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mtClean="0"/>
              <a:t>Change the current diameter interval to a smaller one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21146" y="6009609"/>
            <a:ext cx="7496193" cy="779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Place it randomly</a:t>
            </a: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and verify a criterion of non-intersection with already placed aggregates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21146" y="7153433"/>
            <a:ext cx="7496193" cy="4411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Update the SF for the current diameter interval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21" name="Connecteur droit avec flèche 20"/>
          <p:cNvCxnSpPr>
            <a:stCxn id="7" idx="2"/>
            <a:endCxn id="8" idx="0"/>
          </p:cNvCxnSpPr>
          <p:nvPr/>
        </p:nvCxnSpPr>
        <p:spPr>
          <a:xfrm>
            <a:off x="8413833" y="1989149"/>
            <a:ext cx="3509" cy="23348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necteur droit avec flèche 22"/>
          <p:cNvCxnSpPr>
            <a:stCxn id="8" idx="2"/>
            <a:endCxn id="12" idx="0"/>
          </p:cNvCxnSpPr>
          <p:nvPr/>
        </p:nvCxnSpPr>
        <p:spPr>
          <a:xfrm>
            <a:off x="8417342" y="2663779"/>
            <a:ext cx="0" cy="26239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necteur droit avec flèche 24"/>
          <p:cNvCxnSpPr>
            <a:stCxn id="12" idx="2"/>
            <a:endCxn id="17" idx="0"/>
          </p:cNvCxnSpPr>
          <p:nvPr/>
        </p:nvCxnSpPr>
        <p:spPr>
          <a:xfrm>
            <a:off x="8417342" y="3705877"/>
            <a:ext cx="4229804" cy="75841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avec flèche 26"/>
          <p:cNvCxnSpPr>
            <a:stCxn id="12" idx="2"/>
          </p:cNvCxnSpPr>
          <p:nvPr/>
        </p:nvCxnSpPr>
        <p:spPr>
          <a:xfrm flipH="1">
            <a:off x="4547282" y="3705877"/>
            <a:ext cx="3870060" cy="518720"/>
          </a:xfrm>
          <a:prstGeom prst="straightConnector1">
            <a:avLst/>
          </a:prstGeom>
          <a:noFill/>
          <a:ln w="25400" cap="flat">
            <a:solidFill>
              <a:schemeClr val="accent3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Connecteur droit avec flèche 28"/>
          <p:cNvCxnSpPr>
            <a:stCxn id="16" idx="2"/>
            <a:endCxn id="18" idx="0"/>
          </p:cNvCxnSpPr>
          <p:nvPr/>
        </p:nvCxnSpPr>
        <p:spPr>
          <a:xfrm flipH="1">
            <a:off x="4669243" y="5681406"/>
            <a:ext cx="2" cy="328203"/>
          </a:xfrm>
          <a:prstGeom prst="straightConnector1">
            <a:avLst/>
          </a:prstGeom>
          <a:noFill/>
          <a:ln w="25400" cap="flat">
            <a:solidFill>
              <a:schemeClr val="accent3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Connecteur droit avec flèche 30"/>
          <p:cNvCxnSpPr>
            <a:stCxn id="18" idx="2"/>
            <a:endCxn id="19" idx="0"/>
          </p:cNvCxnSpPr>
          <p:nvPr/>
        </p:nvCxnSpPr>
        <p:spPr>
          <a:xfrm>
            <a:off x="4669243" y="6789310"/>
            <a:ext cx="0" cy="364123"/>
          </a:xfrm>
          <a:prstGeom prst="straightConnector1">
            <a:avLst/>
          </a:prstGeom>
          <a:noFill/>
          <a:ln w="25400" cap="flat">
            <a:solidFill>
              <a:schemeClr val="accent3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Connecteur en angle 34"/>
          <p:cNvCxnSpPr>
            <a:stCxn id="20" idx="1"/>
            <a:endCxn id="12" idx="1"/>
          </p:cNvCxnSpPr>
          <p:nvPr/>
        </p:nvCxnSpPr>
        <p:spPr>
          <a:xfrm rot="10800000" flipH="1">
            <a:off x="921146" y="3317216"/>
            <a:ext cx="3428666" cy="5591225"/>
          </a:xfrm>
          <a:prstGeom prst="bentConnector3">
            <a:avLst>
              <a:gd name="adj1" fmla="val -6667"/>
            </a:avLst>
          </a:prstGeom>
          <a:noFill/>
          <a:ln w="25400" cap="flat">
            <a:solidFill>
              <a:schemeClr val="accent3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Connecteur en angle 38"/>
          <p:cNvCxnSpPr>
            <a:endCxn id="12" idx="1"/>
          </p:cNvCxnSpPr>
          <p:nvPr/>
        </p:nvCxnSpPr>
        <p:spPr>
          <a:xfrm rot="16200000" flipV="1">
            <a:off x="2353315" y="5312524"/>
            <a:ext cx="4312424" cy="319430"/>
          </a:xfrm>
          <a:prstGeom prst="bentConnector4">
            <a:avLst>
              <a:gd name="adj1" fmla="val -7395"/>
              <a:gd name="adj2" fmla="val 1244134"/>
            </a:avLst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cteur en angle 40"/>
          <p:cNvCxnSpPr>
            <a:stCxn id="17" idx="3"/>
            <a:endCxn id="12" idx="3"/>
          </p:cNvCxnSpPr>
          <p:nvPr/>
        </p:nvCxnSpPr>
        <p:spPr>
          <a:xfrm flipH="1" flipV="1">
            <a:off x="12484871" y="3317215"/>
            <a:ext cx="3307080" cy="1536932"/>
          </a:xfrm>
          <a:prstGeom prst="bentConnector3">
            <a:avLst>
              <a:gd name="adj1" fmla="val -6912"/>
            </a:avLst>
          </a:prstGeom>
          <a:noFill/>
          <a:ln w="25400" cap="flat">
            <a:solidFill>
              <a:schemeClr val="accent3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Connecteur en angle 42"/>
          <p:cNvCxnSpPr>
            <a:stCxn id="18" idx="1"/>
            <a:endCxn id="12" idx="1"/>
          </p:cNvCxnSpPr>
          <p:nvPr/>
        </p:nvCxnSpPr>
        <p:spPr>
          <a:xfrm rot="10800000" flipH="1">
            <a:off x="921146" y="3316028"/>
            <a:ext cx="3428666" cy="3083433"/>
          </a:xfrm>
          <a:prstGeom prst="bentConnector3">
            <a:avLst>
              <a:gd name="adj1" fmla="val -6667"/>
            </a:avLst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6" name="Groupe 45"/>
          <p:cNvGrpSpPr/>
          <p:nvPr/>
        </p:nvGrpSpPr>
        <p:grpSpPr>
          <a:xfrm>
            <a:off x="4669242" y="7594579"/>
            <a:ext cx="2780271" cy="754733"/>
            <a:chOff x="4916382" y="7508080"/>
            <a:chExt cx="2780271" cy="754733"/>
          </a:xfrm>
        </p:grpSpPr>
        <p:cxnSp>
          <p:nvCxnSpPr>
            <p:cNvPr id="33" name="Connecteur droit avec flèche 32"/>
            <p:cNvCxnSpPr>
              <a:stCxn id="19" idx="2"/>
              <a:endCxn id="20" idx="0"/>
            </p:cNvCxnSpPr>
            <p:nvPr/>
          </p:nvCxnSpPr>
          <p:spPr>
            <a:xfrm>
              <a:off x="4916383" y="7508080"/>
              <a:ext cx="0" cy="754733"/>
            </a:xfrm>
            <a:prstGeom prst="straightConnector1">
              <a:avLst/>
            </a:prstGeom>
            <a:noFill/>
            <a:ln w="25400" cap="flat">
              <a:solidFill>
                <a:schemeClr val="accent3">
                  <a:lumMod val="75000"/>
                </a:schemeClr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5" name="ZoneTexte 44"/>
            <p:cNvSpPr txBox="1"/>
            <p:nvPr/>
          </p:nvSpPr>
          <p:spPr>
            <a:xfrm>
              <a:off x="4916382" y="7626061"/>
              <a:ext cx="2780271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i="1" smtClean="0"/>
                <a:t>Is it a NAC or RAC ?</a:t>
              </a:r>
              <a:endParaRPr kumimoji="0" lang="en-GB" sz="2200" b="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6190771" y="545278"/>
            <a:ext cx="223064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[Nilenius,2014]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425" y="5312121"/>
            <a:ext cx="4210345" cy="3989803"/>
          </a:xfrm>
          <a:prstGeom prst="rect">
            <a:avLst/>
          </a:prstGeom>
        </p:spPr>
      </p:pic>
      <p:sp>
        <p:nvSpPr>
          <p:cNvPr id="30" name="Ellipse 29"/>
          <p:cNvSpPr/>
          <p:nvPr/>
        </p:nvSpPr>
        <p:spPr>
          <a:xfrm rot="1920000">
            <a:off x="12094426" y="6423994"/>
            <a:ext cx="780888" cy="396000"/>
          </a:xfrm>
          <a:prstGeom prst="ellipse">
            <a:avLst/>
          </a:prstGeom>
          <a:solidFill>
            <a:schemeClr val="bg1">
              <a:alpha val="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reflection endPos="0" dist="50800" dir="5400000" sy="-100000" algn="bl" rotWithShape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48" y="5318155"/>
            <a:ext cx="4213522" cy="39888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425" y="5320216"/>
            <a:ext cx="4213521" cy="39888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02" y="5307090"/>
            <a:ext cx="4213521" cy="39888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35" y="5320184"/>
            <a:ext cx="4213521" cy="3988800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9928410" y="5336905"/>
            <a:ext cx="6230775" cy="3960000"/>
            <a:chOff x="10154640" y="5392977"/>
            <a:chExt cx="6230775" cy="3960000"/>
          </a:xfrm>
        </p:grpSpPr>
        <p:sp>
          <p:nvSpPr>
            <p:cNvPr id="3" name="ZoneTexte 2"/>
            <p:cNvSpPr txBox="1"/>
            <p:nvPr/>
          </p:nvSpPr>
          <p:spPr>
            <a:xfrm>
              <a:off x="14185912" y="6271844"/>
              <a:ext cx="2199503" cy="1795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2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Meshed</a:t>
              </a:r>
              <a:r>
                <a:rPr kumimoji="0" lang="en-GB" sz="2200" b="0" i="0" u="none" strike="noStrike" cap="none" spc="0" normalizeH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 by GMSH [Geuzaine,2009] with impervious aggregates</a:t>
              </a: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54640" y="5392977"/>
              <a:ext cx="4027500" cy="3960000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921146" y="8349312"/>
            <a:ext cx="7496193" cy="111825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Generate a</a:t>
            </a:r>
            <a:r>
              <a:rPr kumimoji="0" lang="en-GB" sz="2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NA inside the RCA, whose outer layer (adherent mortar) has a surface equal to a given percentage of the RCA.</a:t>
            </a: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02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30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multi-échelle</a:t>
            </a:r>
            <a:endParaRPr lang="fr-BE" sz="5940" spc="-118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26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356" r="6211"/>
          <a:stretch/>
        </p:blipFill>
        <p:spPr>
          <a:xfrm>
            <a:off x="5436973" y="3433721"/>
            <a:ext cx="10614454" cy="5796024"/>
          </a:xfrm>
          <a:prstGeom prst="rect">
            <a:avLst/>
          </a:prstGeom>
        </p:spPr>
      </p:pic>
      <p:sp>
        <p:nvSpPr>
          <p:cNvPr id="5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Validation numérique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654371" y="2346534"/>
            <a:ext cx="1575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 conditions non-saturées, la validation numérique est la plus aisée. Un modèle macro-échelle provenant du même programme a alors été utilisé pour cette validation.</a:t>
            </a:r>
            <a:endParaRPr lang="fr-BE" sz="240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371" y="3572148"/>
            <a:ext cx="47826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Modélisation 1D ;</a:t>
            </a:r>
            <a:b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240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Application des conditions au bord gauche ;</a:t>
            </a:r>
            <a:b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240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État initial : pas de chlorures, Pw et Pg atmosphériques ;</a:t>
            </a:r>
            <a:b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240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Variations saisonières bi-annuelles (-124.39MPa puis -6.96MPa) pendant 5 ans ;</a:t>
            </a:r>
            <a:b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240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Après un an, [Cl-] = 100% au bord gauche.</a:t>
            </a:r>
          </a:p>
        </p:txBody>
      </p:sp>
    </p:spTree>
    <p:extLst>
      <p:ext uri="{BB962C8B-B14F-4D97-AF65-F5344CB8AC3E}">
        <p14:creationId xmlns:p14="http://schemas.microsoft.com/office/powerpoint/2010/main" val="17784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27</a:t>
            </a:fld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197" r="4205"/>
          <a:stretch/>
        </p:blipFill>
        <p:spPr>
          <a:xfrm>
            <a:off x="3061253" y="2346534"/>
            <a:ext cx="10707247" cy="5796000"/>
          </a:xfrm>
          <a:prstGeom prst="rect">
            <a:avLst/>
          </a:prstGeom>
        </p:spPr>
      </p:pic>
      <p:sp>
        <p:nvSpPr>
          <p:cNvPr id="5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multi-échelle</a:t>
            </a:r>
            <a:endParaRPr lang="fr-BE" sz="5940" spc="-118"/>
          </a:p>
        </p:txBody>
      </p:sp>
      <p:sp>
        <p:nvSpPr>
          <p:cNvPr id="6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Validation numérique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855548" y="8470422"/>
            <a:ext cx="15751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BE" sz="24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Les courbes sont superposées donc on valide le modèle numériquement.</a:t>
            </a:r>
            <a:endParaRPr lang="fr-BE" sz="240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28</a:t>
            </a:fld>
            <a:endParaRPr lang="fr-BE"/>
          </a:p>
        </p:txBody>
      </p:sp>
      <p:sp>
        <p:nvSpPr>
          <p:cNvPr id="7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Modélisation d’une application</a:t>
            </a:r>
            <a:endParaRPr lang="fr-BE" sz="5940" spc="-118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0" y="1390133"/>
            <a:ext cx="15749565" cy="81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24705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Bibliography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29</a:t>
            </a:fld>
            <a:endParaRPr lang="fr-BE"/>
          </a:p>
        </p:txBody>
      </p:sp>
      <p:sp>
        <p:nvSpPr>
          <p:cNvPr id="6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850558" y="1655805"/>
            <a:ext cx="15627848" cy="726290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Eurostat. (2014). Archive: Cement and concrete production statistics - NACE Rev. 1.1. </a:t>
            </a:r>
            <a:r>
              <a:rPr lang="en-US" sz="5600">
                <a:hlinkClick r:id="rId3"/>
              </a:rPr>
              <a:t>https://ec.europa.eu/eurostat/statistics-explained/index.php/Archive:Cement_and_concrete_production_statistics_-_NACE_Rev._</a:t>
            </a:r>
            <a:r>
              <a:rPr lang="en-US" sz="5600" smtClean="0">
                <a:hlinkClick r:id="rId3"/>
              </a:rPr>
              <a:t>1.1</a:t>
            </a:r>
            <a:endParaRPr lang="en-US" sz="560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Commission, E. (2019). Construction and Demolition Waste (CDW). </a:t>
            </a:r>
            <a:r>
              <a:rPr lang="en-US" sz="5600">
                <a:hlinkClick r:id="rId4"/>
              </a:rPr>
              <a:t>https://</a:t>
            </a:r>
            <a:r>
              <a:rPr lang="en-US" sz="5600" smtClean="0">
                <a:hlinkClick r:id="rId4"/>
              </a:rPr>
              <a:t>ec.europa.eu/environment/waste/construction_demolition.htm</a:t>
            </a:r>
            <a:endParaRPr lang="en-US" sz="560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5600"/>
              <a:t>Ployaert, C. (2008). La corrosion des armatures des bétons armés et précontraints [Bulletin - Technologie]. </a:t>
            </a:r>
            <a:r>
              <a:rPr lang="fr-FR" sz="5600" smtClean="0"/>
              <a:t>FEBELCEM.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Raupach, M., &amp; Büttner, T. (2014). Concrete Repair to EN 1504: Diagnosis, Design, Principles and Practice. CRC Press, Taylor and Francis Group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Biver, P. (1993). Phenomenal and Numerical study on the propagation of misicible pollutants in a medium with multiple porosity. University of Liège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Nilenius, F. (2014). Moisture and Chloride Transport in Concrete - Mesoscale Modelling and Computational Homogenization. Chalmers University of Technology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Geuzaine, C., &amp; Remacle, J.-F. (2009). Gmsh: a three-dimensional finite element mesh generator with built-in pre- and post-processing facilities. International Journal for Numerical Methods in Engineering, 79(11), 1309–1331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de Juan, M. S., &amp; Gutiérrez, P. A. (2009). Study on the influence of attached mortar content on the properties of recycled concrete aggregate. Construction and Building Materials, 23, 872–877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Akbarnezhad, A., Ong., K. C. G., Tam, C. T., &amp; Zhang, M. H. (2013). Effects of the Parent Concrete Properties and Crushing Procedure on the Properties of Coarse Recycled Concrete Aggregates. Journal of Materials in Civil Engineering, 25(12), 1795–1802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Florea, M. V. A., &amp; Brouwers, H. J. H. (2013). Properties of various size fractions of crushed concrete related to process conditions and re-use. Cement and Concrete Research, 52, 11–21</a:t>
            </a:r>
            <a:r>
              <a:rPr lang="en-US" sz="560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Angst, U. (2011). Chloride induced reinforcement corrosion in concrete. Norwegian University of Science and Technology (NTNU</a:t>
            </a:r>
            <a:r>
              <a:rPr lang="en-US" sz="560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Broomfield, J. P. (2007). Corrosion of Steel in Concrete: Understanding, investigation and repair. (2 ed.). Taylor and Francis</a:t>
            </a:r>
            <a:r>
              <a:rPr lang="en-US" sz="5600" smtClean="0"/>
              <a:t>.</a:t>
            </a:r>
            <a:endParaRPr lang="en-US" sz="3600" smtClean="0"/>
          </a:p>
        </p:txBody>
      </p:sp>
    </p:spTree>
    <p:extLst>
      <p:ext uri="{BB962C8B-B14F-4D97-AF65-F5344CB8AC3E}">
        <p14:creationId xmlns:p14="http://schemas.microsoft.com/office/powerpoint/2010/main" val="284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38644" y="2873246"/>
            <a:ext cx="8097933" cy="2914182"/>
            <a:chOff x="590970" y="2225372"/>
            <a:chExt cx="8097933" cy="291418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70" y="2225372"/>
              <a:ext cx="8097933" cy="2914182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717207" y="2714375"/>
              <a:ext cx="1843278" cy="194925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0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Eau de mer, vent marin, sels de déverglaçage,</a:t>
              </a:r>
              <a:r>
                <a:rPr kumimoji="0" lang="en-GB" sz="2000" b="0" i="0" u="none" strike="noStrike" cap="none" spc="0" normalizeH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 accélérateurs,…</a:t>
              </a: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2" name="Shape 285" descr=" 285"/>
          <p:cNvSpPr txBox="1">
            <a:spLocks noGrp="1"/>
          </p:cNvSpPr>
          <p:nvPr>
            <p:ph type="title"/>
          </p:nvPr>
        </p:nvSpPr>
        <p:spPr>
          <a:xfrm>
            <a:off x="654371" y="374132"/>
            <a:ext cx="11607800" cy="1016001"/>
          </a:xfrm>
          <a:prstGeom prst="rect">
            <a:avLst/>
          </a:prstGeom>
        </p:spPr>
        <p:txBody>
          <a:bodyPr/>
          <a:lstStyle/>
          <a:p>
            <a:pPr lvl="1" indent="0" defTabSz="1716590">
              <a:defRPr sz="5940" spc="-118"/>
            </a:pPr>
            <a:r>
              <a:rPr lang="fr-BE" smtClean="0"/>
              <a:t>Contexte</a:t>
            </a:r>
            <a:endParaRPr/>
          </a:p>
        </p:txBody>
      </p:sp>
      <p:sp>
        <p:nvSpPr>
          <p:cNvPr id="15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Attaques aux Chlorures</a:t>
            </a:r>
            <a:endParaRPr/>
          </a:p>
        </p:txBody>
      </p:sp>
      <p:sp>
        <p:nvSpPr>
          <p:cNvPr id="13" name="ZoneTexte 12"/>
          <p:cNvSpPr txBox="1"/>
          <p:nvPr/>
        </p:nvSpPr>
        <p:spPr>
          <a:xfrm>
            <a:off x="3316616" y="2528659"/>
            <a:ext cx="267657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BE" sz="1600" i="1" smtClean="0"/>
              <a:t>[Ployaert, 2008]</a:t>
            </a:r>
            <a:endParaRPr lang="fr-BE" sz="1600" i="1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5" y="2871234"/>
            <a:ext cx="8042455" cy="2869693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469925" y="2873246"/>
            <a:ext cx="8097933" cy="4130405"/>
            <a:chOff x="445348" y="2991357"/>
            <a:chExt cx="7967685" cy="413040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48" y="2991357"/>
              <a:ext cx="7967685" cy="4130405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2390503" y="6127028"/>
              <a:ext cx="2656940" cy="96436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Corrosion par “piqûre”</a:t>
              </a: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5603966" y="2532884"/>
            <a:ext cx="5336177" cy="2615192"/>
            <a:chOff x="5603966" y="2532884"/>
            <a:chExt cx="5336177" cy="2615192"/>
          </a:xfrm>
        </p:grpSpPr>
        <p:sp>
          <p:nvSpPr>
            <p:cNvPr id="10" name="Ellipse 9"/>
            <p:cNvSpPr/>
            <p:nvPr/>
          </p:nvSpPr>
          <p:spPr>
            <a:xfrm>
              <a:off x="5603966" y="3840480"/>
              <a:ext cx="1058091" cy="979714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Arc 13"/>
            <p:cNvSpPr/>
            <p:nvPr/>
          </p:nvSpPr>
          <p:spPr>
            <a:xfrm>
              <a:off x="6133011" y="2532884"/>
              <a:ext cx="4807132" cy="2615192"/>
            </a:xfrm>
            <a:prstGeom prst="arc">
              <a:avLst>
                <a:gd name="adj1" fmla="val 10787114"/>
                <a:gd name="adj2" fmla="val 17150702"/>
              </a:avLst>
            </a:prstGeom>
            <a:noFill/>
            <a:ln w="76200" cap="flat">
              <a:solidFill>
                <a:srgbClr val="FF0000"/>
              </a:solidFill>
              <a:prstDash val="solid"/>
              <a:miter lim="4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0780783" y="6779950"/>
            <a:ext cx="4922947" cy="2896070"/>
            <a:chOff x="10780783" y="6779950"/>
            <a:chExt cx="4922947" cy="2896070"/>
          </a:xfrm>
        </p:grpSpPr>
        <p:sp>
          <p:nvSpPr>
            <p:cNvPr id="11" name="ZoneTexte 10"/>
            <p:cNvSpPr txBox="1"/>
            <p:nvPr/>
          </p:nvSpPr>
          <p:spPr>
            <a:xfrm>
              <a:off x="11903967" y="9327207"/>
              <a:ext cx="267657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fr-BE" sz="1600" i="1" smtClean="0"/>
                <a:t>[Raupach &amp; Büttner, 2014]</a:t>
              </a:r>
              <a:endParaRPr lang="fr-BE" sz="1600" i="1"/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10780783" y="6779950"/>
              <a:ext cx="4922947" cy="2547257"/>
              <a:chOff x="10780783" y="6779950"/>
              <a:chExt cx="4922947" cy="2547257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89" b="9396"/>
              <a:stretch/>
            </p:blipFill>
            <p:spPr>
              <a:xfrm>
                <a:off x="10780783" y="6779950"/>
                <a:ext cx="4922947" cy="2547257"/>
              </a:xfrm>
              <a:prstGeom prst="rect">
                <a:avLst/>
              </a:prstGeom>
            </p:spPr>
          </p:pic>
          <p:sp>
            <p:nvSpPr>
              <p:cNvPr id="19" name="Ellipse 18"/>
              <p:cNvSpPr/>
              <p:nvPr/>
            </p:nvSpPr>
            <p:spPr>
              <a:xfrm>
                <a:off x="12487448" y="7178366"/>
                <a:ext cx="1711877" cy="1652125"/>
              </a:xfrm>
              <a:prstGeom prst="ellipse">
                <a:avLst/>
              </a:prstGeom>
              <a:noFill/>
              <a:ln w="76200" cap="flat">
                <a:solidFill>
                  <a:srgbClr val="FF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" name="Groupe 7"/>
          <p:cNvGrpSpPr/>
          <p:nvPr/>
        </p:nvGrpSpPr>
        <p:grpSpPr>
          <a:xfrm>
            <a:off x="10948436" y="1590869"/>
            <a:ext cx="4587638" cy="4989873"/>
            <a:chOff x="10948436" y="1590869"/>
            <a:chExt cx="4587638" cy="498987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8436" y="1590869"/>
              <a:ext cx="4587638" cy="4663844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12005097" y="6231929"/>
              <a:ext cx="267657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fr-BE" sz="1600" i="1" smtClean="0"/>
                <a:t>[Raupach &amp; Büttner, 2014]</a:t>
              </a:r>
              <a:endParaRPr lang="fr-BE" sz="1600" i="1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2712603" y="3205976"/>
            <a:ext cx="1265037" cy="410369"/>
          </a:xfrm>
          <a:prstGeom prst="rect">
            <a:avLst/>
          </a:prstGeom>
          <a:solidFill>
            <a:srgbClr val="C3C4C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Béton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386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1296924" y="3229137"/>
            <a:ext cx="6868284" cy="3287044"/>
          </a:xfrm>
          <a:prstGeom prst="rect">
            <a:avLst/>
          </a:prstGeom>
        </p:spPr>
        <p:txBody>
          <a:bodyPr anchor="ctr"/>
          <a:lstStyle/>
          <a:p>
            <a:pPr marL="380999" indent="-380999" algn="just"/>
            <a:r>
              <a:rPr lang="en-US" sz="2800" smtClean="0">
                <a:latin typeface="Helvetica Neue"/>
              </a:rPr>
              <a:t>GBR : Augmentation de la porosité et de l’absorption d’eau</a:t>
            </a:r>
          </a:p>
          <a:p>
            <a:pPr marL="380999" indent="-380999" algn="just"/>
            <a:r>
              <a:rPr lang="en-US" sz="2800" smtClean="0">
                <a:latin typeface="Helvetica Neue"/>
              </a:rPr>
              <a:t>L’eau est la cause de la majorité des procédés de dégradation, en favorisant la pénétration d’ions aggressifs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8588828" y="2238405"/>
            <a:ext cx="7484753" cy="5268508"/>
            <a:chOff x="8588828" y="2238405"/>
            <a:chExt cx="7484753" cy="5268508"/>
          </a:xfrm>
        </p:grpSpPr>
        <p:pic>
          <p:nvPicPr>
            <p:cNvPr id="178" name="RCA_Aggregate3.png" descr=" 17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88828" y="2238405"/>
              <a:ext cx="7061133" cy="52685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15632435" y="2628175"/>
              <a:ext cx="441146" cy="4488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vert270" wrap="square" lIns="50800" tIns="50800" rIns="50800" bIns="50800" numCol="1" spcCol="38100" rtlCol="0" anchor="ctr">
              <a:spAutoFit/>
            </a:bodyPr>
            <a:lstStyle/>
            <a:p>
              <a:r>
                <a:rPr lang="fr-BE" i="1" smtClean="0"/>
                <a:t>[Fanara, 2020</a:t>
              </a:r>
              <a:r>
                <a:rPr lang="fr-BE" i="1"/>
                <a:t>]</a:t>
              </a:r>
            </a:p>
          </p:txBody>
        </p:sp>
      </p:grpSp>
      <p:sp>
        <p:nvSpPr>
          <p:cNvPr id="12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Contexte</a:t>
            </a:r>
            <a:endParaRPr lang="fr-BE" sz="5940" spc="-118"/>
          </a:p>
        </p:txBody>
      </p:sp>
      <p:sp>
        <p:nvSpPr>
          <p:cNvPr id="13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Influence des GBR</a:t>
            </a:r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4</a:t>
            </a:fld>
            <a:endParaRPr lang="fr-BE" dirty="0"/>
          </a:p>
        </p:txBody>
      </p:sp>
      <p:sp>
        <p:nvSpPr>
          <p:cNvPr id="9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1296924" y="7506913"/>
            <a:ext cx="14918210" cy="149640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b="1" smtClean="0">
                <a:latin typeface="Helvetica Neue"/>
                <a:cs typeface="Courier New" panose="02070309020205020404" pitchFamily="49" charset="0"/>
              </a:rPr>
              <a:t>→ Quelle est l’influence des GBR sur les cycles humidification séchage ?</a:t>
            </a:r>
            <a:endParaRPr lang="en-US" b="1" smtClean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928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241996"/>
              </p:ext>
            </p:extLst>
          </p:nvPr>
        </p:nvGraphicFramePr>
        <p:xfrm>
          <a:off x="914398" y="1495168"/>
          <a:ext cx="15392540" cy="7737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96270">
                  <a:extLst>
                    <a:ext uri="{9D8B030D-6E8A-4147-A177-3AD203B41FA5}">
                      <a16:colId xmlns:a16="http://schemas.microsoft.com/office/drawing/2014/main" val="4043333514"/>
                    </a:ext>
                  </a:extLst>
                </a:gridCol>
                <a:gridCol w="7696270">
                  <a:extLst>
                    <a:ext uri="{9D8B030D-6E8A-4147-A177-3AD203B41FA5}">
                      <a16:colId xmlns:a16="http://schemas.microsoft.com/office/drawing/2014/main" val="4045431722"/>
                    </a:ext>
                  </a:extLst>
                </a:gridCol>
              </a:tblGrid>
              <a:tr h="888105">
                <a:tc>
                  <a:txBody>
                    <a:bodyPr/>
                    <a:lstStyle/>
                    <a:p>
                      <a:pPr marL="0" marR="0" lvl="1" indent="0" algn="ctr" defTabSz="584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3600" b="0" spc="-118" smtClean="0"/>
                        <a:t>Expérimental</a:t>
                      </a:r>
                    </a:p>
                    <a:p>
                      <a:pPr algn="ctr"/>
                      <a:endParaRPr lang="en-GB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3600" spc="-118" smtClean="0"/>
                        <a:t>Numérique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54808"/>
                  </a:ext>
                </a:extLst>
              </a:tr>
              <a:tr h="662480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38656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1456"/>
          <a:stretch/>
        </p:blipFill>
        <p:spPr>
          <a:xfrm>
            <a:off x="8647739" y="2792627"/>
            <a:ext cx="7560216" cy="5800856"/>
          </a:xfrm>
          <a:prstGeom prst="rect">
            <a:avLst/>
          </a:prstGeom>
        </p:spPr>
      </p:pic>
      <p:sp>
        <p:nvSpPr>
          <p:cNvPr id="9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Objectifs de cette étude</a:t>
            </a:r>
            <a:endParaRPr lang="fr-BE" sz="5940" spc="-118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881" y="2640696"/>
            <a:ext cx="5282410" cy="34450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24" y="6196214"/>
            <a:ext cx="5910925" cy="29258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343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29963" y="1174578"/>
            <a:ext cx="15477539" cy="7747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3600" smtClean="0"/>
              <a:t>1. Contexte</a:t>
            </a:r>
            <a:br>
              <a:rPr lang="fr-BE" sz="3600" smtClean="0"/>
            </a:br>
            <a:r>
              <a:rPr lang="fr-BE" sz="3600" smtClean="0"/>
              <a:t/>
            </a:r>
            <a:br>
              <a:rPr lang="fr-BE" sz="3600" smtClean="0"/>
            </a:br>
            <a:r>
              <a:rPr lang="fr-BE" b="1" smtClean="0"/>
              <a:t>2. Matériaux et Méthodes</a:t>
            </a:r>
            <a:br>
              <a:rPr lang="fr-BE" b="1" smtClean="0"/>
            </a:br>
            <a:r>
              <a:rPr lang="fr-BE" sz="3600"/>
              <a:t/>
            </a:r>
            <a:br>
              <a:rPr lang="fr-BE" sz="3600"/>
            </a:br>
            <a:r>
              <a:rPr lang="fr-BE" sz="3600" smtClean="0"/>
              <a:t>3. Résultats expérimentaux</a:t>
            </a:r>
            <a:br>
              <a:rPr lang="fr-BE" sz="3600" smtClean="0"/>
            </a:br>
            <a:r>
              <a:rPr lang="fr-BE" sz="3600" smtClean="0"/>
              <a:t>4. </a:t>
            </a:r>
            <a:r>
              <a:rPr lang="fr-BE" sz="3600"/>
              <a:t>Modèle Numérique</a:t>
            </a:r>
            <a:r>
              <a:rPr lang="fr-BE" sz="3600" smtClean="0"/>
              <a:t/>
            </a:r>
            <a:br>
              <a:rPr lang="fr-BE" sz="3600" smtClean="0"/>
            </a:br>
            <a:r>
              <a:rPr lang="fr-BE" sz="3600"/>
              <a:t>5. Modélisation </a:t>
            </a:r>
            <a:r>
              <a:rPr lang="fr-BE" sz="3600" smtClean="0"/>
              <a:t>d’un cas réel</a:t>
            </a:r>
            <a:br>
              <a:rPr lang="fr-BE" sz="3600" smtClean="0"/>
            </a:br>
            <a:r>
              <a:rPr lang="fr-BE" sz="3600" smtClean="0"/>
              <a:t>6. Conclusion</a:t>
            </a:r>
            <a:endParaRPr lang="fr-BE" sz="3600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78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257562" y="1390133"/>
            <a:ext cx="16551117" cy="44980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380999" indent="-380999"/>
            <a:r>
              <a:rPr lang="en-US" smtClean="0">
                <a:latin typeface="Helvetica Neue"/>
              </a:rPr>
              <a:t>3 matériaux étudiés:</a:t>
            </a:r>
          </a:p>
          <a:p>
            <a:pPr marL="761999" lvl="1" indent="-380999"/>
            <a:r>
              <a:rPr lang="en-US" b="1" smtClean="0">
                <a:latin typeface="Helvetica Neue"/>
              </a:rPr>
              <a:t>NAC </a:t>
            </a:r>
            <a:r>
              <a:rPr lang="en-US" smtClean="0">
                <a:latin typeface="Helvetica Neue"/>
              </a:rPr>
              <a:t>: béton avec granulats calcaires 2/7</a:t>
            </a:r>
          </a:p>
          <a:p>
            <a:pPr marL="761999" lvl="1" indent="-380999"/>
            <a:r>
              <a:rPr lang="en-US" b="1" smtClean="0">
                <a:latin typeface="Helvetica Neue"/>
              </a:rPr>
              <a:t>RAC </a:t>
            </a:r>
            <a:r>
              <a:rPr lang="en-US" smtClean="0">
                <a:latin typeface="Helvetica Neue"/>
              </a:rPr>
              <a:t>: béton avec GBR 2/7 (fraction volumique constante et granulométrie reconstruite)</a:t>
            </a:r>
          </a:p>
          <a:p>
            <a:pPr marL="761999" lvl="1" indent="-380999"/>
            <a:r>
              <a:rPr lang="en-US" b="1" smtClean="0">
                <a:latin typeface="Helvetica Neue"/>
              </a:rPr>
              <a:t>E-M </a:t>
            </a:r>
            <a:r>
              <a:rPr lang="en-US" smtClean="0">
                <a:latin typeface="Helvetica Neue"/>
              </a:rPr>
              <a:t>: mortier équivalent avec sable du Rhin 0/2 (siliceux)</a:t>
            </a:r>
          </a:p>
          <a:p>
            <a:pPr marL="380999" indent="-380999"/>
            <a:r>
              <a:rPr lang="en-US" smtClean="0">
                <a:latin typeface="Helvetica Neue"/>
              </a:rPr>
              <a:t>Ratio Eau/Ciment efficace constant</a:t>
            </a:r>
          </a:p>
        </p:txBody>
      </p:sp>
      <p:sp>
        <p:nvSpPr>
          <p:cNvPr id="12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Matériaux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7</a:t>
            </a:fld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600" y="5045544"/>
            <a:ext cx="4348005" cy="43437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8" y="5045544"/>
            <a:ext cx="4347662" cy="43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654371" y="2362844"/>
            <a:ext cx="15751954" cy="4498002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380999" indent="-380999"/>
            <a:r>
              <a:rPr lang="en-US" smtClean="0">
                <a:latin typeface="Helvetica Neue"/>
              </a:rPr>
              <a:t>Absorption d’eau par immersion (NBN B 15-215:2018 et NBN EN 772-4)</a:t>
            </a:r>
          </a:p>
          <a:p>
            <a:pPr marL="761999" lvl="1" indent="-380999"/>
            <a:r>
              <a:rPr lang="en-US" smtClean="0">
                <a:solidFill>
                  <a:schemeClr val="tx2"/>
                </a:solidFill>
                <a:latin typeface="Helvetica Neue"/>
              </a:rPr>
              <a:t>Densité sèche et saturée, absorption d’eau et porosité ouverte</a:t>
            </a:r>
          </a:p>
          <a:p>
            <a:pPr marL="380999" indent="-380999"/>
            <a:r>
              <a:rPr lang="en-US" smtClean="0">
                <a:latin typeface="Helvetica Neue"/>
              </a:rPr>
              <a:t>Perméabilité à l’eau (NBN EN ISO 17892-11:2019)</a:t>
            </a:r>
          </a:p>
          <a:p>
            <a:pPr marL="761999" lvl="1" indent="-380999"/>
            <a:r>
              <a:rPr lang="en-US" smtClean="0">
                <a:solidFill>
                  <a:schemeClr val="tx2"/>
                </a:solidFill>
                <a:latin typeface="Helvetica Neue"/>
              </a:rPr>
              <a:t>Perméabilité intrinsèque du milieu poreux</a:t>
            </a:r>
          </a:p>
          <a:p>
            <a:pPr marL="380999" indent="-380999"/>
            <a:r>
              <a:rPr lang="en-US" smtClean="0">
                <a:latin typeface="Helvetica Neue"/>
              </a:rPr>
              <a:t>Sorption et désorption statiques</a:t>
            </a:r>
          </a:p>
          <a:p>
            <a:pPr marL="761999" lvl="1" indent="-380999"/>
            <a:r>
              <a:rPr lang="en-US" smtClean="0">
                <a:solidFill>
                  <a:schemeClr val="tx2"/>
                </a:solidFill>
                <a:latin typeface="Helvetica Neue"/>
              </a:rPr>
              <a:t>Courbes de rétention d’eau</a:t>
            </a:r>
          </a:p>
        </p:txBody>
      </p:sp>
      <p:sp>
        <p:nvSpPr>
          <p:cNvPr id="12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 smtClean="0"/>
              <a:t>Plan Expérimental</a:t>
            </a:r>
            <a:endParaRPr lang="fr-BE" sz="5940" spc="-118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8</a:t>
            </a:fld>
            <a:endParaRPr lang="fr-BE" dirty="0"/>
          </a:p>
        </p:txBody>
      </p:sp>
      <p:sp>
        <p:nvSpPr>
          <p:cNvPr id="8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Propriétés de transfert d’eau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124" y="4248236"/>
            <a:ext cx="3517363" cy="46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9" descr=" 179"/>
          <p:cNvSpPr txBox="1">
            <a:spLocks noGrp="1"/>
          </p:cNvSpPr>
          <p:nvPr>
            <p:ph type="body" sz="half" idx="1"/>
          </p:nvPr>
        </p:nvSpPr>
        <p:spPr>
          <a:xfrm>
            <a:off x="654371" y="2098533"/>
            <a:ext cx="15751954" cy="252919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380999" indent="-380999"/>
            <a:r>
              <a:rPr lang="en-US" smtClean="0">
                <a:solidFill>
                  <a:schemeClr val="tx1"/>
                </a:solidFill>
              </a:rPr>
              <a:t>Diffusion d’ions chlorure en régime permanent</a:t>
            </a:r>
            <a:endParaRPr lang="en-US">
              <a:solidFill>
                <a:schemeClr val="tx1"/>
              </a:solidFill>
            </a:endParaRPr>
          </a:p>
          <a:p>
            <a:pPr marL="380999" indent="-380999"/>
            <a:r>
              <a:rPr lang="en-US" smtClean="0">
                <a:solidFill>
                  <a:schemeClr val="tx1"/>
                </a:solidFill>
              </a:rPr>
              <a:t>Diffusion d’ions chlorure en régime transitoire</a:t>
            </a:r>
            <a:endParaRPr lang="en-US">
              <a:solidFill>
                <a:schemeClr val="tx1"/>
              </a:solidFill>
            </a:endParaRPr>
          </a:p>
          <a:p>
            <a:pPr marL="380999" indent="-380999"/>
            <a:r>
              <a:rPr lang="en-US" smtClean="0">
                <a:solidFill>
                  <a:schemeClr val="tx1"/>
                </a:solidFill>
              </a:rPr>
              <a:t>Conduction</a:t>
            </a:r>
            <a:endParaRPr lang="en-US" smtClean="0">
              <a:solidFill>
                <a:schemeClr val="tx1"/>
              </a:solidFill>
              <a:latin typeface="Helvetica Neue"/>
            </a:endParaRPr>
          </a:p>
        </p:txBody>
      </p:sp>
      <p:sp>
        <p:nvSpPr>
          <p:cNvPr id="12" name="Shape 285" descr=" 285"/>
          <p:cNvSpPr txBox="1">
            <a:spLocks/>
          </p:cNvSpPr>
          <p:nvPr/>
        </p:nvSpPr>
        <p:spPr>
          <a:xfrm>
            <a:off x="654371" y="374132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indent="0" defTabSz="1716590" hangingPunct="1">
              <a:defRPr sz="5940" spc="-118"/>
            </a:pPr>
            <a:r>
              <a:rPr lang="fr-BE" sz="5940" spc="-118"/>
              <a:t>Plan Expérimental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BE" smtClean="0"/>
              <a:t>9</a:t>
            </a:fld>
            <a:endParaRPr lang="fr-BE" dirty="0"/>
          </a:p>
        </p:txBody>
      </p:sp>
      <p:sp>
        <p:nvSpPr>
          <p:cNvPr id="8" name="Shape 286" descr=" 286"/>
          <p:cNvSpPr txBox="1"/>
          <p:nvPr/>
        </p:nvSpPr>
        <p:spPr>
          <a:xfrm>
            <a:off x="654372" y="1346843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587022">
              <a:defRPr sz="3800" b="1"/>
            </a:lvl1pPr>
          </a:lstStyle>
          <a:p>
            <a:r>
              <a:rPr lang="fr-BE" smtClean="0"/>
              <a:t>Propriétés de transfert d’ions chlorures</a:t>
            </a:r>
            <a:endParaRPr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10" y="5246145"/>
            <a:ext cx="8529276" cy="398360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3775769" y="4235787"/>
            <a:ext cx="9431383" cy="4893584"/>
            <a:chOff x="4005943" y="4791208"/>
            <a:chExt cx="9431383" cy="4893584"/>
          </a:xfrm>
        </p:grpSpPr>
        <p:sp>
          <p:nvSpPr>
            <p:cNvPr id="13" name="Rectangle 12"/>
            <p:cNvSpPr/>
            <p:nvPr/>
          </p:nvSpPr>
          <p:spPr>
            <a:xfrm>
              <a:off x="4005943" y="4860016"/>
              <a:ext cx="9431383" cy="482477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5065" y="4791208"/>
              <a:ext cx="7128269" cy="4614756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3814656" y="4266498"/>
            <a:ext cx="9431383" cy="5114570"/>
            <a:chOff x="3853543" y="4639030"/>
            <a:chExt cx="9431383" cy="5114570"/>
          </a:xfrm>
        </p:grpSpPr>
        <p:sp>
          <p:nvSpPr>
            <p:cNvPr id="3" name="Rectangle 2"/>
            <p:cNvSpPr/>
            <p:nvPr/>
          </p:nvSpPr>
          <p:spPr>
            <a:xfrm>
              <a:off x="3853543" y="4707616"/>
              <a:ext cx="9431383" cy="482477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2332" y="4639030"/>
              <a:ext cx="7276032" cy="5114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1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0.341"/>
  <p:tag name="ORIGINALWIDTH" val="3220.098"/>
  <p:tag name="LATEXADDIN" val="\documentclass{article}&#10;\usepackage{amsmath}&#10;\pagestyle{empty}&#10;\begin{document}&#10;&#10;$$ \left\{\begin{array}{lr}&#10;\dfrac{\partial}{\partial x_i} \left[\rho_{w}\times v_{i,homogenized}^w\right] + \dfrac{\partial S_w}{\partial t} = 0 \\&#10;\\&#10;\dfrac{\partial}{\partial x_i} \left[\rho_{g}\times v_{i,homogenized}^g\right] + \dfrac{\partial S_g}{\partial t} = 0 \\&#10;\\&#10;\dfrac{\partial}{\partial x_i} [ \underbrace{C \; v_{i,homogenized}^w}_{\text{coupling term}} + v_{i,homogenized\;diffusion}^c] + \dfrac{\partial S_c}{\partial t} = 0&#10;\end{array} \right.$$&#10;&#10;&#10;\end{document}"/>
  <p:tag name="IGUANATEXSIZE" val="20"/>
  <p:tag name="IGUANATEXCURSOR" val="33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66888</TotalTime>
  <Words>1579</Words>
  <Application>Microsoft Office PowerPoint</Application>
  <PresentationFormat>Personnalisé</PresentationFormat>
  <Paragraphs>180</Paragraphs>
  <Slides>29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 Math</vt:lpstr>
      <vt:lpstr>Courier New</vt:lpstr>
      <vt:lpstr>Helvetica Neue</vt:lpstr>
      <vt:lpstr>Helvetica Neue Medium</vt:lpstr>
      <vt:lpstr>Times New Roman</vt:lpstr>
      <vt:lpstr>Wingdings</vt:lpstr>
      <vt:lpstr>21_BasicWhite</vt:lpstr>
      <vt:lpstr>Étude expérimentale et numérique de l’influence des granulats recyclés sur les cycles humidification séchage dans un béton</vt:lpstr>
      <vt:lpstr>Contexte</vt:lpstr>
      <vt:lpstr>Contexte</vt:lpstr>
      <vt:lpstr>Présentation PowerPoint</vt:lpstr>
      <vt:lpstr>Présentation PowerPoint</vt:lpstr>
      <vt:lpstr>1. Contexte  2. Matériaux et Méthodes  3. Résultats expérimentaux 4. Modèle Numérique 5. Modélisation d’un cas réel 6. Conclusion</vt:lpstr>
      <vt:lpstr>Présentation PowerPoint</vt:lpstr>
      <vt:lpstr>Présentation PowerPoint</vt:lpstr>
      <vt:lpstr>Présentation PowerPoint</vt:lpstr>
      <vt:lpstr>1. Contexte 2. Matériaux et Méthodes  3. Résultats expérimentaux  4. Modèle Numérique 5. Modélisation d’un cas réel 6. Conclusion</vt:lpstr>
      <vt:lpstr>Présentation PowerPoint</vt:lpstr>
      <vt:lpstr>1. Contexte 2. Matériaux et Méthodes 3. Résultats expérimentaux  4. Modèle Numérique  5. Modélisation d’un cas réel 6. Conclusion</vt:lpstr>
      <vt:lpstr>Présentation PowerPoint</vt:lpstr>
      <vt:lpstr>1. Contexte 2. Matériaux et Méthodes 3. Résultats expérimentaux 4. Modèle Numérique  5. Modélisation d’un cas réel  6. 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1. Contexte 2. Matériaux et Méthodes 3. Résultats expérimentaux 4. Modèle Numérique 5. Modélisation d’un cas réel  6. 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FE2 Multiscale Modelling  of Chloride Ions Transport  in Recycled Aggregates Concrete</dc:title>
  <dc:creator>Arthur Fanara</dc:creator>
  <cp:lastModifiedBy>Arthur Fanara</cp:lastModifiedBy>
  <cp:revision>318</cp:revision>
  <cp:lastPrinted>2020-09-25T08:18:48Z</cp:lastPrinted>
  <dcterms:modified xsi:type="dcterms:W3CDTF">2023-07-06T12:36:38Z</dcterms:modified>
</cp:coreProperties>
</file>