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9"/>
  </p:notesMasterIdLst>
  <p:sldIdLst>
    <p:sldId id="289" r:id="rId2"/>
    <p:sldId id="328" r:id="rId3"/>
    <p:sldId id="287" r:id="rId4"/>
    <p:sldId id="257" r:id="rId5"/>
    <p:sldId id="261" r:id="rId6"/>
    <p:sldId id="284" r:id="rId7"/>
    <p:sldId id="267" r:id="rId8"/>
    <p:sldId id="324" r:id="rId9"/>
    <p:sldId id="259" r:id="rId10"/>
    <p:sldId id="288" r:id="rId11"/>
    <p:sldId id="293" r:id="rId12"/>
    <p:sldId id="291" r:id="rId13"/>
    <p:sldId id="292" r:id="rId14"/>
    <p:sldId id="264" r:id="rId15"/>
    <p:sldId id="331" r:id="rId16"/>
    <p:sldId id="268" r:id="rId17"/>
    <p:sldId id="266" r:id="rId18"/>
    <p:sldId id="329" r:id="rId19"/>
    <p:sldId id="298" r:id="rId20"/>
    <p:sldId id="322" r:id="rId21"/>
    <p:sldId id="294" r:id="rId22"/>
    <p:sldId id="305" r:id="rId23"/>
    <p:sldId id="308" r:id="rId24"/>
    <p:sldId id="309" r:id="rId25"/>
    <p:sldId id="304" r:id="rId26"/>
    <p:sldId id="312" r:id="rId27"/>
    <p:sldId id="310" r:id="rId28"/>
    <p:sldId id="313" r:id="rId29"/>
    <p:sldId id="314" r:id="rId30"/>
    <p:sldId id="317" r:id="rId31"/>
    <p:sldId id="316" r:id="rId32"/>
    <p:sldId id="306" r:id="rId33"/>
    <p:sldId id="318" r:id="rId34"/>
    <p:sldId id="319" r:id="rId35"/>
    <p:sldId id="332" r:id="rId36"/>
    <p:sldId id="330" r:id="rId37"/>
    <p:sldId id="270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t David" userId="8809c96f-66d1-4914-986a-cdffc69dfd98" providerId="ADAL" clId="{F466FA2C-C9BA-4368-8D85-4C846F0F6D1D}"/>
    <pc:docChg chg="undo custSel addSld delSld modSld sldOrd">
      <pc:chgData name="Baudet David" userId="8809c96f-66d1-4914-986a-cdffc69dfd98" providerId="ADAL" clId="{F466FA2C-C9BA-4368-8D85-4C846F0F6D1D}" dt="2023-06-19T09:33:27.720" v="541" actId="729"/>
      <pc:docMkLst>
        <pc:docMk/>
      </pc:docMkLst>
      <pc:sldChg chg="modSp mod modAnim modShow">
        <pc:chgData name="Baudet David" userId="8809c96f-66d1-4914-986a-cdffc69dfd98" providerId="ADAL" clId="{F466FA2C-C9BA-4368-8D85-4C846F0F6D1D}" dt="2023-06-19T09:33:06.279" v="539" actId="729"/>
        <pc:sldMkLst>
          <pc:docMk/>
          <pc:sldMk cId="1534854608" sldId="264"/>
        </pc:sldMkLst>
        <pc:spChg chg="mod">
          <ac:chgData name="Baudet David" userId="8809c96f-66d1-4914-986a-cdffc69dfd98" providerId="ADAL" clId="{F466FA2C-C9BA-4368-8D85-4C846F0F6D1D}" dt="2023-06-16T09:12:53.929" v="108" actId="20577"/>
          <ac:spMkLst>
            <pc:docMk/>
            <pc:sldMk cId="1534854608" sldId="264"/>
            <ac:spMk id="50" creationId="{AE20FE3D-F911-47A9-8004-C33F92730995}"/>
          </ac:spMkLst>
        </pc:spChg>
      </pc:sldChg>
      <pc:sldChg chg="modSp mod modShow">
        <pc:chgData name="Baudet David" userId="8809c96f-66d1-4914-986a-cdffc69dfd98" providerId="ADAL" clId="{F466FA2C-C9BA-4368-8D85-4C846F0F6D1D}" dt="2023-06-16T09:19:31.608" v="183" actId="729"/>
        <pc:sldMkLst>
          <pc:docMk/>
          <pc:sldMk cId="1182837431" sldId="266"/>
        </pc:sldMkLst>
        <pc:spChg chg="mod">
          <ac:chgData name="Baudet David" userId="8809c96f-66d1-4914-986a-cdffc69dfd98" providerId="ADAL" clId="{F466FA2C-C9BA-4368-8D85-4C846F0F6D1D}" dt="2023-06-16T08:55:06.011" v="34" actId="12"/>
          <ac:spMkLst>
            <pc:docMk/>
            <pc:sldMk cId="1182837431" sldId="266"/>
            <ac:spMk id="3" creationId="{2FF029A6-672C-4F10-937B-69C242FBE267}"/>
          </ac:spMkLst>
        </pc:spChg>
        <pc:spChg chg="mod">
          <ac:chgData name="Baudet David" userId="8809c96f-66d1-4914-986a-cdffc69dfd98" providerId="ADAL" clId="{F466FA2C-C9BA-4368-8D85-4C846F0F6D1D}" dt="2023-06-16T08:59:03.618" v="36" actId="14100"/>
          <ac:spMkLst>
            <pc:docMk/>
            <pc:sldMk cId="1182837431" sldId="266"/>
            <ac:spMk id="6" creationId="{C70586C3-66CC-410C-84F2-4DFB1AF1EC27}"/>
          </ac:spMkLst>
        </pc:spChg>
        <pc:spChg chg="mod">
          <ac:chgData name="Baudet David" userId="8809c96f-66d1-4914-986a-cdffc69dfd98" providerId="ADAL" clId="{F466FA2C-C9BA-4368-8D85-4C846F0F6D1D}" dt="2023-06-16T08:53:53.711" v="29" actId="1076"/>
          <ac:spMkLst>
            <pc:docMk/>
            <pc:sldMk cId="1182837431" sldId="266"/>
            <ac:spMk id="7" creationId="{A58D7940-495A-490D-A6C7-191F26E5695B}"/>
          </ac:spMkLst>
        </pc:spChg>
        <pc:spChg chg="mod">
          <ac:chgData name="Baudet David" userId="8809c96f-66d1-4914-986a-cdffc69dfd98" providerId="ADAL" clId="{F466FA2C-C9BA-4368-8D85-4C846F0F6D1D}" dt="2023-06-16T09:17:49.251" v="149" actId="14100"/>
          <ac:spMkLst>
            <pc:docMk/>
            <pc:sldMk cId="1182837431" sldId="266"/>
            <ac:spMk id="8" creationId="{A47A0715-C116-4DDC-B640-23963E398E7B}"/>
          </ac:spMkLst>
        </pc:spChg>
        <pc:spChg chg="mod">
          <ac:chgData name="Baudet David" userId="8809c96f-66d1-4914-986a-cdffc69dfd98" providerId="ADAL" clId="{F466FA2C-C9BA-4368-8D85-4C846F0F6D1D}" dt="2023-06-16T08:53:56.669" v="30" actId="1076"/>
          <ac:spMkLst>
            <pc:docMk/>
            <pc:sldMk cId="1182837431" sldId="266"/>
            <ac:spMk id="9" creationId="{35440EC7-CCE2-4637-BAFB-99AEA61B0244}"/>
          </ac:spMkLst>
        </pc:spChg>
        <pc:spChg chg="mod">
          <ac:chgData name="Baudet David" userId="8809c96f-66d1-4914-986a-cdffc69dfd98" providerId="ADAL" clId="{F466FA2C-C9BA-4368-8D85-4C846F0F6D1D}" dt="2023-06-16T08:59:16.860" v="37" actId="14100"/>
          <ac:spMkLst>
            <pc:docMk/>
            <pc:sldMk cId="1182837431" sldId="266"/>
            <ac:spMk id="10" creationId="{FA6FE500-2AC8-4A7B-85DB-112FC715BA42}"/>
          </ac:spMkLst>
        </pc:spChg>
        <pc:spChg chg="mod">
          <ac:chgData name="Baudet David" userId="8809c96f-66d1-4914-986a-cdffc69dfd98" providerId="ADAL" clId="{F466FA2C-C9BA-4368-8D85-4C846F0F6D1D}" dt="2023-06-16T08:53:59.473" v="31" actId="1076"/>
          <ac:spMkLst>
            <pc:docMk/>
            <pc:sldMk cId="1182837431" sldId="266"/>
            <ac:spMk id="11" creationId="{7CD274E3-2764-4CC2-9667-E195FE1125A7}"/>
          </ac:spMkLst>
        </pc:spChg>
        <pc:spChg chg="mod">
          <ac:chgData name="Baudet David" userId="8809c96f-66d1-4914-986a-cdffc69dfd98" providerId="ADAL" clId="{F466FA2C-C9BA-4368-8D85-4C846F0F6D1D}" dt="2023-06-16T08:55:09.104" v="35" actId="12"/>
          <ac:spMkLst>
            <pc:docMk/>
            <pc:sldMk cId="1182837431" sldId="266"/>
            <ac:spMk id="13" creationId="{FE6B597F-B2BA-B3CD-B68A-279D0DB5A049}"/>
          </ac:spMkLst>
        </pc:spChg>
      </pc:sldChg>
      <pc:sldChg chg="mod modShow">
        <pc:chgData name="Baudet David" userId="8809c96f-66d1-4914-986a-cdffc69dfd98" providerId="ADAL" clId="{F466FA2C-C9BA-4368-8D85-4C846F0F6D1D}" dt="2023-06-19T09:31:07.258" v="536" actId="729"/>
        <pc:sldMkLst>
          <pc:docMk/>
          <pc:sldMk cId="3807465574" sldId="268"/>
        </pc:sldMkLst>
      </pc:sldChg>
      <pc:sldChg chg="modSp mod modAnim">
        <pc:chgData name="Baudet David" userId="8809c96f-66d1-4914-986a-cdffc69dfd98" providerId="ADAL" clId="{F466FA2C-C9BA-4368-8D85-4C846F0F6D1D}" dt="2023-06-16T09:22:32.931" v="467"/>
        <pc:sldMkLst>
          <pc:docMk/>
          <pc:sldMk cId="771327150" sldId="270"/>
        </pc:sldMkLst>
        <pc:spChg chg="mod">
          <ac:chgData name="Baudet David" userId="8809c96f-66d1-4914-986a-cdffc69dfd98" providerId="ADAL" clId="{F466FA2C-C9BA-4368-8D85-4C846F0F6D1D}" dt="2023-06-16T09:22:13.651" v="464" actId="20577"/>
          <ac:spMkLst>
            <pc:docMk/>
            <pc:sldMk cId="771327150" sldId="270"/>
            <ac:spMk id="5" creationId="{8E29F13B-BC77-44A1-BAEE-7DF4286AEC9D}"/>
          </ac:spMkLst>
        </pc:spChg>
      </pc:sldChg>
      <pc:sldChg chg="del">
        <pc:chgData name="Baudet David" userId="8809c96f-66d1-4914-986a-cdffc69dfd98" providerId="ADAL" clId="{F466FA2C-C9BA-4368-8D85-4C846F0F6D1D}" dt="2023-06-12T12:08:38.662" v="4" actId="47"/>
        <pc:sldMkLst>
          <pc:docMk/>
          <pc:sldMk cId="3148079260" sldId="275"/>
        </pc:sldMkLst>
      </pc:sldChg>
      <pc:sldChg chg="mod modShow">
        <pc:chgData name="Baudet David" userId="8809c96f-66d1-4914-986a-cdffc69dfd98" providerId="ADAL" clId="{F466FA2C-C9BA-4368-8D85-4C846F0F6D1D}" dt="2023-06-19T09:33:23.706" v="540" actId="729"/>
        <pc:sldMkLst>
          <pc:docMk/>
          <pc:sldMk cId="2207976971" sldId="288"/>
        </pc:sldMkLst>
      </pc:sldChg>
      <pc:sldChg chg="mod modAnim modShow">
        <pc:chgData name="Baudet David" userId="8809c96f-66d1-4914-986a-cdffc69dfd98" providerId="ADAL" clId="{F466FA2C-C9BA-4368-8D85-4C846F0F6D1D}" dt="2023-06-19T09:33:27.720" v="541" actId="729"/>
        <pc:sldMkLst>
          <pc:docMk/>
          <pc:sldMk cId="1781129369" sldId="293"/>
        </pc:sldMkLst>
      </pc:sldChg>
      <pc:sldChg chg="modSp mod">
        <pc:chgData name="Baudet David" userId="8809c96f-66d1-4914-986a-cdffc69dfd98" providerId="ADAL" clId="{F466FA2C-C9BA-4368-8D85-4C846F0F6D1D}" dt="2023-06-16T09:25:59.596" v="508" actId="1076"/>
        <pc:sldMkLst>
          <pc:docMk/>
          <pc:sldMk cId="2277255689" sldId="319"/>
        </pc:sldMkLst>
        <pc:spChg chg="mod">
          <ac:chgData name="Baudet David" userId="8809c96f-66d1-4914-986a-cdffc69dfd98" providerId="ADAL" clId="{F466FA2C-C9BA-4368-8D85-4C846F0F6D1D}" dt="2023-06-16T09:25:34.426" v="502" actId="20577"/>
          <ac:spMkLst>
            <pc:docMk/>
            <pc:sldMk cId="2277255689" sldId="319"/>
            <ac:spMk id="3" creationId="{16772BC2-9CF9-575D-5778-4D941C27DEF4}"/>
          </ac:spMkLst>
        </pc:spChg>
        <pc:spChg chg="mod">
          <ac:chgData name="Baudet David" userId="8809c96f-66d1-4914-986a-cdffc69dfd98" providerId="ADAL" clId="{F466FA2C-C9BA-4368-8D85-4C846F0F6D1D}" dt="2023-06-16T09:25:11.542" v="499" actId="20577"/>
          <ac:spMkLst>
            <pc:docMk/>
            <pc:sldMk cId="2277255689" sldId="319"/>
            <ac:spMk id="4" creationId="{786F0826-4AC4-D896-7620-F16C63B8573E}"/>
          </ac:spMkLst>
        </pc:spChg>
        <pc:graphicFrameChg chg="mod">
          <ac:chgData name="Baudet David" userId="8809c96f-66d1-4914-986a-cdffc69dfd98" providerId="ADAL" clId="{F466FA2C-C9BA-4368-8D85-4C846F0F6D1D}" dt="2023-06-16T09:25:59.596" v="508" actId="1076"/>
          <ac:graphicFrameMkLst>
            <pc:docMk/>
            <pc:sldMk cId="2277255689" sldId="319"/>
            <ac:graphicFrameMk id="7" creationId="{F21A3BBA-8536-EB0D-29A8-C795B07EFABE}"/>
          </ac:graphicFrameMkLst>
        </pc:graphicFrameChg>
        <pc:picChg chg="mod">
          <ac:chgData name="Baudet David" userId="8809c96f-66d1-4914-986a-cdffc69dfd98" providerId="ADAL" clId="{F466FA2C-C9BA-4368-8D85-4C846F0F6D1D}" dt="2023-06-16T09:25:58.937" v="507" actId="1076"/>
          <ac:picMkLst>
            <pc:docMk/>
            <pc:sldMk cId="2277255689" sldId="319"/>
            <ac:picMk id="6" creationId="{D99EDC4D-9DD0-964C-41D4-05D5294BD810}"/>
          </ac:picMkLst>
        </pc:picChg>
      </pc:sldChg>
      <pc:sldChg chg="del">
        <pc:chgData name="Baudet David" userId="8809c96f-66d1-4914-986a-cdffc69dfd98" providerId="ADAL" clId="{F466FA2C-C9BA-4368-8D85-4C846F0F6D1D}" dt="2023-06-12T12:08:31.984" v="0" actId="47"/>
        <pc:sldMkLst>
          <pc:docMk/>
          <pc:sldMk cId="3231681254" sldId="320"/>
        </pc:sldMkLst>
      </pc:sldChg>
      <pc:sldChg chg="modSp">
        <pc:chgData name="Baudet David" userId="8809c96f-66d1-4914-986a-cdffc69dfd98" providerId="ADAL" clId="{F466FA2C-C9BA-4368-8D85-4C846F0F6D1D}" dt="2023-06-12T12:22:49.269" v="8" actId="20577"/>
        <pc:sldMkLst>
          <pc:docMk/>
          <pc:sldMk cId="3061687883" sldId="322"/>
        </pc:sldMkLst>
        <pc:spChg chg="mod">
          <ac:chgData name="Baudet David" userId="8809c96f-66d1-4914-986a-cdffc69dfd98" providerId="ADAL" clId="{F466FA2C-C9BA-4368-8D85-4C846F0F6D1D}" dt="2023-06-12T12:22:49.269" v="8" actId="20577"/>
          <ac:spMkLst>
            <pc:docMk/>
            <pc:sldMk cId="3061687883" sldId="322"/>
            <ac:spMk id="9" creationId="{E60B114C-5DBE-9C91-98C1-FA4F6A16EF23}"/>
          </ac:spMkLst>
        </pc:spChg>
      </pc:sldChg>
      <pc:sldChg chg="del">
        <pc:chgData name="Baudet David" userId="8809c96f-66d1-4914-986a-cdffc69dfd98" providerId="ADAL" clId="{F466FA2C-C9BA-4368-8D85-4C846F0F6D1D}" dt="2023-06-16T09:24:37.019" v="468" actId="2696"/>
        <pc:sldMkLst>
          <pc:docMk/>
          <pc:sldMk cId="3930309988" sldId="323"/>
        </pc:sldMkLst>
      </pc:sldChg>
      <pc:sldChg chg="del">
        <pc:chgData name="Baudet David" userId="8809c96f-66d1-4914-986a-cdffc69dfd98" providerId="ADAL" clId="{F466FA2C-C9BA-4368-8D85-4C846F0F6D1D}" dt="2023-06-12T12:08:36.287" v="2" actId="47"/>
        <pc:sldMkLst>
          <pc:docMk/>
          <pc:sldMk cId="2794891235" sldId="325"/>
        </pc:sldMkLst>
      </pc:sldChg>
      <pc:sldChg chg="del">
        <pc:chgData name="Baudet David" userId="8809c96f-66d1-4914-986a-cdffc69dfd98" providerId="ADAL" clId="{F466FA2C-C9BA-4368-8D85-4C846F0F6D1D}" dt="2023-06-12T12:08:37.147" v="3" actId="47"/>
        <pc:sldMkLst>
          <pc:docMk/>
          <pc:sldMk cId="2842361151" sldId="326"/>
        </pc:sldMkLst>
      </pc:sldChg>
      <pc:sldChg chg="del">
        <pc:chgData name="Baudet David" userId="8809c96f-66d1-4914-986a-cdffc69dfd98" providerId="ADAL" clId="{F466FA2C-C9BA-4368-8D85-4C846F0F6D1D}" dt="2023-06-12T12:08:33.803" v="1" actId="47"/>
        <pc:sldMkLst>
          <pc:docMk/>
          <pc:sldMk cId="3237094401" sldId="327"/>
        </pc:sldMkLst>
      </pc:sldChg>
      <pc:sldChg chg="modSp add del mod">
        <pc:chgData name="Baudet David" userId="8809c96f-66d1-4914-986a-cdffc69dfd98" providerId="ADAL" clId="{F466FA2C-C9BA-4368-8D85-4C846F0F6D1D}" dt="2023-06-19T09:22:57.938" v="533" actId="20577"/>
        <pc:sldMkLst>
          <pc:docMk/>
          <pc:sldMk cId="2183598457" sldId="328"/>
        </pc:sldMkLst>
        <pc:spChg chg="mod">
          <ac:chgData name="Baudet David" userId="8809c96f-66d1-4914-986a-cdffc69dfd98" providerId="ADAL" clId="{F466FA2C-C9BA-4368-8D85-4C846F0F6D1D}" dt="2023-06-19T09:22:57.938" v="533" actId="20577"/>
          <ac:spMkLst>
            <pc:docMk/>
            <pc:sldMk cId="2183598457" sldId="328"/>
            <ac:spMk id="7" creationId="{43968FFC-2F0C-5208-3406-57C05F18517F}"/>
          </ac:spMkLst>
        </pc:spChg>
      </pc:sldChg>
      <pc:sldChg chg="addSp delSp modSp mod ord delAnim modAnim">
        <pc:chgData name="Baudet David" userId="8809c96f-66d1-4914-986a-cdffc69dfd98" providerId="ADAL" clId="{F466FA2C-C9BA-4368-8D85-4C846F0F6D1D}" dt="2023-06-16T09:20:50.560" v="196"/>
        <pc:sldMkLst>
          <pc:docMk/>
          <pc:sldMk cId="2507670805" sldId="330"/>
        </pc:sldMkLst>
        <pc:spChg chg="mod">
          <ac:chgData name="Baudet David" userId="8809c96f-66d1-4914-986a-cdffc69dfd98" providerId="ADAL" clId="{F466FA2C-C9BA-4368-8D85-4C846F0F6D1D}" dt="2023-06-16T09:19:51.339" v="186" actId="207"/>
          <ac:spMkLst>
            <pc:docMk/>
            <pc:sldMk cId="2507670805" sldId="330"/>
            <ac:spMk id="4" creationId="{43D48EA0-2702-1C44-E44C-426E355297AB}"/>
          </ac:spMkLst>
        </pc:spChg>
        <pc:spChg chg="mod">
          <ac:chgData name="Baudet David" userId="8809c96f-66d1-4914-986a-cdffc69dfd98" providerId="ADAL" clId="{F466FA2C-C9BA-4368-8D85-4C846F0F6D1D}" dt="2023-06-16T09:19:51.339" v="186" actId="207"/>
          <ac:spMkLst>
            <pc:docMk/>
            <pc:sldMk cId="2507670805" sldId="330"/>
            <ac:spMk id="13" creationId="{71294C3D-975C-6655-9C59-F2BB4ACBDBC9}"/>
          </ac:spMkLst>
        </pc:spChg>
        <pc:spChg chg="mod">
          <ac:chgData name="Baudet David" userId="8809c96f-66d1-4914-986a-cdffc69dfd98" providerId="ADAL" clId="{F466FA2C-C9BA-4368-8D85-4C846F0F6D1D}" dt="2023-06-16T09:19:51.339" v="186" actId="207"/>
          <ac:spMkLst>
            <pc:docMk/>
            <pc:sldMk cId="2507670805" sldId="330"/>
            <ac:spMk id="14" creationId="{32905528-BAB9-0A0E-A6B9-C455ACAD25E1}"/>
          </ac:spMkLst>
        </pc:spChg>
        <pc:spChg chg="del">
          <ac:chgData name="Baudet David" userId="8809c96f-66d1-4914-986a-cdffc69dfd98" providerId="ADAL" clId="{F466FA2C-C9BA-4368-8D85-4C846F0F6D1D}" dt="2023-06-16T09:19:41.333" v="185" actId="478"/>
          <ac:spMkLst>
            <pc:docMk/>
            <pc:sldMk cId="2507670805" sldId="330"/>
            <ac:spMk id="16" creationId="{8ACAB3F1-350E-D8E2-53AF-241773B49013}"/>
          </ac:spMkLst>
        </pc:spChg>
        <pc:spChg chg="mod">
          <ac:chgData name="Baudet David" userId="8809c96f-66d1-4914-986a-cdffc69dfd98" providerId="ADAL" clId="{F466FA2C-C9BA-4368-8D85-4C846F0F6D1D}" dt="2023-06-16T09:19:51.339" v="186" actId="207"/>
          <ac:spMkLst>
            <pc:docMk/>
            <pc:sldMk cId="2507670805" sldId="330"/>
            <ac:spMk id="18" creationId="{22665CA3-E385-1D74-E743-72DB4A435C14}"/>
          </ac:spMkLst>
        </pc:spChg>
        <pc:spChg chg="mod">
          <ac:chgData name="Baudet David" userId="8809c96f-66d1-4914-986a-cdffc69dfd98" providerId="ADAL" clId="{F466FA2C-C9BA-4368-8D85-4C846F0F6D1D}" dt="2023-06-16T09:20:09.983" v="189" actId="207"/>
          <ac:spMkLst>
            <pc:docMk/>
            <pc:sldMk cId="2507670805" sldId="330"/>
            <ac:spMk id="20" creationId="{FBFB3B55-A476-FA52-9DFD-D90E39FB5FC5}"/>
          </ac:spMkLst>
        </pc:spChg>
        <pc:spChg chg="mod">
          <ac:chgData name="Baudet David" userId="8809c96f-66d1-4914-986a-cdffc69dfd98" providerId="ADAL" clId="{F466FA2C-C9BA-4368-8D85-4C846F0F6D1D}" dt="2023-06-16T09:20:13.185" v="190" actId="207"/>
          <ac:spMkLst>
            <pc:docMk/>
            <pc:sldMk cId="2507670805" sldId="330"/>
            <ac:spMk id="22" creationId="{59C6CF95-EEE4-6559-1242-D9DD39201EE3}"/>
          </ac:spMkLst>
        </pc:spChg>
        <pc:spChg chg="add del mod">
          <ac:chgData name="Baudet David" userId="8809c96f-66d1-4914-986a-cdffc69dfd98" providerId="ADAL" clId="{F466FA2C-C9BA-4368-8D85-4C846F0F6D1D}" dt="2023-06-16T09:19:30.901" v="182"/>
          <ac:spMkLst>
            <pc:docMk/>
            <pc:sldMk cId="2507670805" sldId="330"/>
            <ac:spMk id="25" creationId="{1CE3D695-5677-8475-3B2D-8132E1A552DD}"/>
          </ac:spMkLst>
        </pc:spChg>
        <pc:picChg chg="mod">
          <ac:chgData name="Baudet David" userId="8809c96f-66d1-4914-986a-cdffc69dfd98" providerId="ADAL" clId="{F466FA2C-C9BA-4368-8D85-4C846F0F6D1D}" dt="2023-06-16T09:19:10.442" v="163" actId="1076"/>
          <ac:picMkLst>
            <pc:docMk/>
            <pc:sldMk cId="2507670805" sldId="330"/>
            <ac:picMk id="6" creationId="{821FCBAF-44C3-1567-832A-C0BB5049E851}"/>
          </ac:picMkLst>
        </pc:picChg>
        <pc:picChg chg="mod">
          <ac:chgData name="Baudet David" userId="8809c96f-66d1-4914-986a-cdffc69dfd98" providerId="ADAL" clId="{F466FA2C-C9BA-4368-8D85-4C846F0F6D1D}" dt="2023-06-16T09:20:04.903" v="188" actId="207"/>
          <ac:picMkLst>
            <pc:docMk/>
            <pc:sldMk cId="2507670805" sldId="330"/>
            <ac:picMk id="7" creationId="{6CDFACBC-E51A-BFE0-E895-BCF56FE4CDF2}"/>
          </ac:picMkLst>
        </pc:picChg>
        <pc:picChg chg="mod">
          <ac:chgData name="Baudet David" userId="8809c96f-66d1-4914-986a-cdffc69dfd98" providerId="ADAL" clId="{F466FA2C-C9BA-4368-8D85-4C846F0F6D1D}" dt="2023-06-16T09:20:20.004" v="192" actId="208"/>
          <ac:picMkLst>
            <pc:docMk/>
            <pc:sldMk cId="2507670805" sldId="330"/>
            <ac:picMk id="10" creationId="{A3CF3508-04B8-9A29-0A12-E29E6199A551}"/>
          </ac:picMkLst>
        </pc:picChg>
      </pc:sldChg>
      <pc:sldChg chg="addSp delSp modSp new mod modShow">
        <pc:chgData name="Baudet David" userId="8809c96f-66d1-4914-986a-cdffc69dfd98" providerId="ADAL" clId="{F466FA2C-C9BA-4368-8D85-4C846F0F6D1D}" dt="2023-06-19T09:30:50.941" v="535" actId="729"/>
        <pc:sldMkLst>
          <pc:docMk/>
          <pc:sldMk cId="3665349828" sldId="331"/>
        </pc:sldMkLst>
        <pc:spChg chg="del">
          <ac:chgData name="Baudet David" userId="8809c96f-66d1-4914-986a-cdffc69dfd98" providerId="ADAL" clId="{F466FA2C-C9BA-4368-8D85-4C846F0F6D1D}" dt="2023-06-16T09:16:06.920" v="114" actId="478"/>
          <ac:spMkLst>
            <pc:docMk/>
            <pc:sldMk cId="3665349828" sldId="331"/>
            <ac:spMk id="2" creationId="{FB6F01AF-F5D4-0A92-8BB1-95D5417BBDD6}"/>
          </ac:spMkLst>
        </pc:spChg>
        <pc:spChg chg="del">
          <ac:chgData name="Baudet David" userId="8809c96f-66d1-4914-986a-cdffc69dfd98" providerId="ADAL" clId="{F466FA2C-C9BA-4368-8D85-4C846F0F6D1D}" dt="2023-06-16T09:16:00.609" v="110" actId="22"/>
          <ac:spMkLst>
            <pc:docMk/>
            <pc:sldMk cId="3665349828" sldId="331"/>
            <ac:spMk id="3" creationId="{D3C93B38-5A9B-7D78-FE0F-9077A0ABAB16}"/>
          </ac:spMkLst>
        </pc:spChg>
        <pc:spChg chg="add mod">
          <ac:chgData name="Baudet David" userId="8809c96f-66d1-4914-986a-cdffc69dfd98" providerId="ADAL" clId="{F466FA2C-C9BA-4368-8D85-4C846F0F6D1D}" dt="2023-06-16T09:17:19.435" v="148" actId="1076"/>
          <ac:spMkLst>
            <pc:docMk/>
            <pc:sldMk cId="3665349828" sldId="331"/>
            <ac:spMk id="6" creationId="{BCFAC367-48F9-1072-DC7C-34BE154A784A}"/>
          </ac:spMkLst>
        </pc:spChg>
        <pc:picChg chg="add mod ord">
          <ac:chgData name="Baudet David" userId="8809c96f-66d1-4914-986a-cdffc69dfd98" providerId="ADAL" clId="{F466FA2C-C9BA-4368-8D85-4C846F0F6D1D}" dt="2023-06-16T09:16:11.560" v="116" actId="1076"/>
          <ac:picMkLst>
            <pc:docMk/>
            <pc:sldMk cId="3665349828" sldId="331"/>
            <ac:picMk id="5" creationId="{E74B0956-9240-BB01-B7DD-667C28A4FAAA}"/>
          </ac:picMkLst>
        </pc:picChg>
      </pc:sldChg>
      <pc:sldChg chg="delSp add mod delAnim">
        <pc:chgData name="Baudet David" userId="8809c96f-66d1-4914-986a-cdffc69dfd98" providerId="ADAL" clId="{F466FA2C-C9BA-4368-8D85-4C846F0F6D1D}" dt="2023-06-16T09:20:27.893" v="195" actId="478"/>
        <pc:sldMkLst>
          <pc:docMk/>
          <pc:sldMk cId="3936571947" sldId="332"/>
        </pc:sldMkLst>
        <pc:spChg chg="del">
          <ac:chgData name="Baudet David" userId="8809c96f-66d1-4914-986a-cdffc69dfd98" providerId="ADAL" clId="{F466FA2C-C9BA-4368-8D85-4C846F0F6D1D}" dt="2023-06-16T09:20:27.893" v="195" actId="478"/>
          <ac:spMkLst>
            <pc:docMk/>
            <pc:sldMk cId="3936571947" sldId="332"/>
            <ac:spMk id="16" creationId="{8ACAB3F1-350E-D8E2-53AF-241773B49013}"/>
          </ac:spMkLst>
        </pc:spChg>
        <pc:spChg chg="del">
          <ac:chgData name="Baudet David" userId="8809c96f-66d1-4914-986a-cdffc69dfd98" providerId="ADAL" clId="{F466FA2C-C9BA-4368-8D85-4C846F0F6D1D}" dt="2023-06-16T09:20:27.893" v="195" actId="478"/>
          <ac:spMkLst>
            <pc:docMk/>
            <pc:sldMk cId="3936571947" sldId="332"/>
            <ac:spMk id="24" creationId="{D2578A3C-D38C-AD2D-520E-712A617F8CB0}"/>
          </ac:spMkLst>
        </pc:spChg>
      </pc:sldChg>
    </pc:docChg>
  </pc:docChgLst>
  <pc:docChgLst>
    <pc:chgData name="Baudet David" userId="8809c96f-66d1-4914-986a-cdffc69dfd98" providerId="ADAL" clId="{F23B9E51-08A4-4848-ADDA-CDF1BD7FAC66}"/>
    <pc:docChg chg="modSld">
      <pc:chgData name="Baudet David" userId="8809c96f-66d1-4914-986a-cdffc69dfd98" providerId="ADAL" clId="{F23B9E51-08A4-4848-ADDA-CDF1BD7FAC66}" dt="2024-02-15T15:57:46.824" v="45" actId="20577"/>
      <pc:docMkLst>
        <pc:docMk/>
      </pc:docMkLst>
      <pc:sldChg chg="modSp mod">
        <pc:chgData name="Baudet David" userId="8809c96f-66d1-4914-986a-cdffc69dfd98" providerId="ADAL" clId="{F23B9E51-08A4-4848-ADDA-CDF1BD7FAC66}" dt="2024-02-15T15:57:46.824" v="45" actId="20577"/>
        <pc:sldMkLst>
          <pc:docMk/>
          <pc:sldMk cId="2064186018" sldId="289"/>
        </pc:sldMkLst>
        <pc:spChg chg="mod">
          <ac:chgData name="Baudet David" userId="8809c96f-66d1-4914-986a-cdffc69dfd98" providerId="ADAL" clId="{F23B9E51-08A4-4848-ADDA-CDF1BD7FAC66}" dt="2024-02-15T15:57:46.824" v="45" actId="20577"/>
          <ac:spMkLst>
            <pc:docMk/>
            <pc:sldMk cId="2064186018" sldId="289"/>
            <ac:spMk id="6" creationId="{598B3133-7600-2F84-54A8-5E57AB14A2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C737-5090-46B1-A57F-37A45254DD75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73C2-F5A7-4F6E-A1ED-6D3EA5307B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46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DE SOUS-SECTION / Page avec p</a:t>
            </a:r>
            <a:r>
              <a:rPr lang="fr-FR" baseline="0" dirty="0"/>
              <a:t>ossibilité d'insertion d'un titre de sous-chapitre et d'un petit texte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Exploratory</a:t>
            </a:r>
            <a:r>
              <a:rPr lang="fr-FR" dirty="0"/>
              <a:t> </a:t>
            </a:r>
          </a:p>
          <a:p>
            <a:r>
              <a:rPr lang="fr-FR" dirty="0" err="1"/>
              <a:t>Which</a:t>
            </a:r>
            <a:r>
              <a:rPr lang="fr-FR" dirty="0"/>
              <a:t> variables are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in </a:t>
            </a:r>
            <a:r>
              <a:rPr lang="fr-FR" dirty="0" err="1"/>
              <a:t>account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1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7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80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5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05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5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97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108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05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0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dirty="0">
                <a:effectLst/>
                <a:cs typeface="Times New Roman" panose="02020603050405020304" pitchFamily="18" charset="0"/>
              </a:rPr>
              <a:t>What do you know about your parents ? </a:t>
            </a:r>
            <a:r>
              <a:rPr lang="en-US" sz="2400" dirty="0">
                <a:cs typeface="Times New Roman" panose="02020603050405020304" pitchFamily="18" charset="0"/>
              </a:rPr>
              <a:t>Grand-parents ? 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Little information about grand-parents’ personal life from WWII is recalled by grand-kids </a:t>
            </a:r>
            <a:r>
              <a:rPr lang="en-US" sz="1600" dirty="0">
                <a:cs typeface="Times New Roman" panose="02020603050405020304" pitchFamily="18" charset="0"/>
              </a:rPr>
              <a:t>(Cordonnier et al., 2021; Stone et al., 2014)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73C2-F5A7-4F6E-A1ED-6D3EA5307B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2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These sociologists generally focused on the concept of </a:t>
            </a:r>
            <a:r>
              <a:rPr lang="en-US" b="0" i="0" dirty="0"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social generations</a:t>
            </a:r>
            <a:r>
              <a:rPr lang="en-US" b="0" i="0" dirty="0">
                <a:effectLst/>
                <a:latin typeface="Arial" panose="020B0604020202020204" pitchFamily="34" charset="0"/>
              </a:rPr>
              <a:t>’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(also called cohorts), which included groups people born around the same time on the premise that because of their common historical</a:t>
            </a:r>
            <a:r>
              <a:rPr lang="en-US" b="0" i="0" dirty="0">
                <a:effectLst/>
                <a:latin typeface="Arial" panose="020B0604020202020204" pitchFamily="34" charset="0"/>
              </a:rPr>
              <a:t>–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biographical past, they would have a shared world view and a generational consciousness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9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73C2-F5A7-4F6E-A1ED-6D3EA5307B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effectLst/>
                <a:latin typeface="Arial" panose="020B0604020202020204" pitchFamily="34" charset="0"/>
              </a:rPr>
              <a:t>Meso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level through the role of families and how the family values and representations act as a memory and information filter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14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	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Narratives are both the process by which identity is created and a reflection of that identity.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07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dirty="0">
                <a:effectLst/>
              </a:rPr>
              <a:t>- Explicit memory of an event that occurred in a specific time and place</a:t>
            </a:r>
          </a:p>
          <a:p>
            <a:pPr marL="0" indent="0">
              <a:buNone/>
            </a:pPr>
            <a:r>
              <a:rPr lang="en-US" sz="1200" dirty="0"/>
              <a:t>- Direct involvement of the person</a:t>
            </a:r>
            <a:endParaRPr lang="en-US" sz="18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73C2-F5A7-4F6E-A1ED-6D3EA5307B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57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Word count + </a:t>
            </a:r>
            <a:r>
              <a:rPr lang="fr-FR" dirty="0" err="1"/>
              <a:t>level</a:t>
            </a:r>
            <a:r>
              <a:rPr lang="fr-FR" dirty="0"/>
              <a:t> de détail (</a:t>
            </a:r>
            <a:r>
              <a:rPr lang="fr-FR" dirty="0" err="1"/>
              <a:t>habermas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73C2-F5A7-4F6E-A1ED-6D3EA5307B0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9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Épanouissement émotionnel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273C2-F5A7-4F6E-A1ED-6D3EA5307B0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Exploratory</a:t>
            </a:r>
            <a:r>
              <a:rPr lang="fr-FR" dirty="0"/>
              <a:t> </a:t>
            </a:r>
          </a:p>
          <a:p>
            <a:r>
              <a:rPr lang="fr-FR" dirty="0" err="1"/>
              <a:t>Which</a:t>
            </a:r>
            <a:r>
              <a:rPr lang="fr-FR" dirty="0"/>
              <a:t> variables are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in </a:t>
            </a:r>
            <a:r>
              <a:rPr lang="fr-FR" dirty="0" err="1"/>
              <a:t>account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C1EBF-3B5F-4AF4-931C-BA2D38AAD15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85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7D54C-20FA-430E-B87A-034A13CFF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FA578E-31B9-41BB-8FD2-D45FC72D2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BCCAAD-F2A4-4445-8F46-684D2A48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8E35F-28B6-4432-98BE-D8FF5B05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CE4E91-4008-49E0-A8DA-50EB4F85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6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A42C7-FFDC-4AF3-B2C9-F73E833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F083DB-CFF1-44FB-B068-BBFFEAE84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BDC9B-5BAB-40F8-8A88-AF905A02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E71B8-EB79-4C32-A43A-4747A8B9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DD19B-7F26-44DF-805F-9F53A90E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20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FD9DD8-2B8D-4500-A70D-23E503FE0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7AFC58-255F-46E4-BE4B-AC4EEACE8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99AC14-9228-481C-B56B-B244DCE9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A8F875-2B98-4E92-A592-6973553C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C2DFAE-4B78-4F42-8673-73D2D9D8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6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B7C1-DA36-4032-BA1A-D26212E3C4BC}" type="datetime1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700303"/>
            <a:ext cx="10972800" cy="457085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54234"/>
            <a:ext cx="10185561" cy="756465"/>
          </a:xfrm>
        </p:spPr>
        <p:txBody>
          <a:bodyPr>
            <a:normAutofit/>
          </a:bodyPr>
          <a:lstStyle>
            <a:lvl1pPr algn="l">
              <a:defRPr sz="4267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96" y="261332"/>
            <a:ext cx="349461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1" y="0"/>
            <a:ext cx="9465831" cy="68580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DC7C-C616-4EC0-8062-E177B3112468}" type="datetime1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4380101"/>
            <a:ext cx="7496437" cy="756465"/>
          </a:xfrm>
        </p:spPr>
        <p:txBody>
          <a:bodyPr>
            <a:normAutofit/>
          </a:bodyPr>
          <a:lstStyle>
            <a:lvl1pPr algn="l">
              <a:defRPr sz="4267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241368"/>
            <a:ext cx="7496437" cy="648648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67" y="203253"/>
            <a:ext cx="1452943" cy="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22E24-9800-4201-A91D-0A0EF01F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E99DA-832F-4F9D-AE3B-BB3D7C76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98D559-1D7C-4C7D-BC97-3560A1BF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A7C3F-5214-43CF-BE60-40B39A3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F4FC9-AE98-4AAD-A552-FFBEF005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1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196C8-F39D-4576-BF36-FED4A1CF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858B19-3581-4F96-8669-ED6698156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BC6B72-A7A6-444A-B8FF-E862F22D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CBB10C-E198-4760-B013-D0E15194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179DE4-7CB0-427F-A0C9-127379A3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0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E7036-BED4-498E-AD90-65FFEB77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464FF-EE04-4803-8090-674CF4105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34EDF2-691C-4FF4-BB8A-8941D66E4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BE87F3-C53C-434A-8DBA-D9AF0FEB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A719C6-A8AE-47E8-A6DF-39900615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B77005-F97B-4675-BCD5-2FDE6009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77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AA14F-56D9-4F50-A51C-D728F720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2A118D-6084-4461-BCED-300B6BF41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2E539B-B0F4-431B-B3C8-774870C11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5419C5-C086-4FD6-9868-62D68919E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BF3372-38EB-49DF-92C7-C7E249082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890CE4-5561-46BC-857B-FC442806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B6171A-36EE-449D-B28A-192EBAC7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73FA6D-6401-48EE-8A43-EF244CF4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B49C1-66E3-42F8-9D6C-B9710283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A451B4-5A0A-41E5-A50D-44ACC09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33034E-A6B7-432D-A07F-89BC44C6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815421-4C94-4644-97C9-905207F2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1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AF9DB0-CAB4-4DDB-BF6E-18FFF2AB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FD4335-401E-4C39-A9F8-3DC02C0A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CC2056-BAE1-493F-9BEB-13FDE947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42202-7394-4CA1-B235-1BD2221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EE8EC-F4D1-4A79-944F-C716E3E91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910A28-72F1-4A2D-9CAA-7E2311BB2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9DCD89-5425-432A-9061-A4F333D4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0A3C9-E109-48D0-9727-F433926F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218FB-373C-439D-8DE9-B4377449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53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B510C-591F-474C-97BE-1F416FDD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32F382-E687-40E8-BB3A-1F31B5435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3872EB-F6DB-4D78-BAFA-A6D0E8D6F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84CD0-C223-40BE-96F8-D2B3E5BE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B44C60-55BD-4908-9DCE-7FD62CA9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FDC1E2-0F1D-409D-A4CE-872A363C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35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CFD93A-6BB7-48B9-ABA3-3260B79F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E6A534-EE22-473A-AC66-475CAEDB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997FB-8E2F-4427-8454-4A8558D9B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6DC4-0D68-4853-B95B-07D1DF477888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A4A13-9C8F-471B-B19B-726F40E97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92625-3565-4A09-ACC7-F355AFFE3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7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svg"/><Relationship Id="rId7" Type="http://schemas.openxmlformats.org/officeDocument/2006/relationships/image" Target="../media/image6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svg"/><Relationship Id="rId7" Type="http://schemas.openxmlformats.org/officeDocument/2006/relationships/image" Target="../media/image6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ncbi.nlm.nih.gov/pmc/articles/PMC3974102/" TargetMode="External"/><Relationship Id="rId4" Type="http://schemas.openxmlformats.org/officeDocument/2006/relationships/hyperlink" Target="https://www.tandfonline.com/doi/pdf/10.1080/136078609031678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e.ovid.com/article/00010989-201701000-00006/HTML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s://link.springer.com/content/pdf/10.1007/s11136-014-0726-4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0.png"/><Relationship Id="rId18" Type="http://schemas.openxmlformats.org/officeDocument/2006/relationships/image" Target="../media/image56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11" Type="http://schemas.openxmlformats.org/officeDocument/2006/relationships/image" Target="../media/image49.png"/><Relationship Id="rId5" Type="http://schemas.openxmlformats.org/officeDocument/2006/relationships/image" Target="../media/image74.png"/><Relationship Id="rId15" Type="http://schemas.openxmlformats.org/officeDocument/2006/relationships/image" Target="../media/image82.png"/><Relationship Id="rId10" Type="http://schemas.openxmlformats.org/officeDocument/2006/relationships/image" Target="../media/image79.svg"/><Relationship Id="rId19" Type="http://schemas.openxmlformats.org/officeDocument/2006/relationships/image" Target="../media/image84.pn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2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2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0CD304B-82EC-45E4-7392-815A45BF9804}"/>
              </a:ext>
            </a:extLst>
          </p:cNvPr>
          <p:cNvGrpSpPr/>
          <p:nvPr/>
        </p:nvGrpSpPr>
        <p:grpSpPr>
          <a:xfrm>
            <a:off x="587955" y="5272842"/>
            <a:ext cx="7496437" cy="1068180"/>
            <a:chOff x="315141" y="3793881"/>
            <a:chExt cx="5622328" cy="801135"/>
          </a:xfrm>
        </p:grpSpPr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A0FB8A7C-1C55-A66C-77DE-E8983CEEA181}"/>
                </a:ext>
              </a:extLst>
            </p:cNvPr>
            <p:cNvSpPr txBox="1">
              <a:spLocks/>
            </p:cNvSpPr>
            <p:nvPr/>
          </p:nvSpPr>
          <p:spPr>
            <a:xfrm>
              <a:off x="315141" y="3793881"/>
              <a:ext cx="5622328" cy="56734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rmAutofit fontScale="97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5FA4B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4267" dirty="0">
                  <a:solidFill>
                    <a:schemeClr val="tx1"/>
                  </a:solidFill>
                </a:rPr>
                <a:t>David Baudet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80305-55BF-2A99-E254-555F680A6EFC}"/>
                </a:ext>
              </a:extLst>
            </p:cNvPr>
            <p:cNvSpPr txBox="1"/>
            <p:nvPr/>
          </p:nvSpPr>
          <p:spPr>
            <a:xfrm>
              <a:off x="315141" y="4211775"/>
              <a:ext cx="2179512" cy="383241"/>
            </a:xfrm>
            <a:prstGeom prst="rect">
              <a:avLst/>
            </a:prstGeom>
          </p:spPr>
          <p:txBody>
            <a:bodyPr vert="horz" wrap="square" lIns="121920" tIns="60960" rIns="121920" bIns="60960" rtlCol="0" anchor="ctr">
              <a:normAutofit/>
            </a:bodyPr>
            <a:lstStyle/>
            <a:p>
              <a:r>
                <a:rPr lang="fr-FR" sz="1867" dirty="0" err="1"/>
                <a:t>Ph.D</a:t>
              </a:r>
              <a:r>
                <a:rPr lang="fr-FR" sz="1867" dirty="0"/>
                <a:t>. Candidate 2022-2026</a:t>
              </a: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327BC398-8272-86FA-CFF6-932E22A7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43" y="6175313"/>
            <a:ext cx="2090580" cy="4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pright=Article à illustrer Organisation">
            <a:extLst>
              <a:ext uri="{FF2B5EF4-FFF2-40B4-BE49-F238E27FC236}">
                <a16:creationId xmlns:a16="http://schemas.microsoft.com/office/drawing/2014/main" id="{DAEF85A6-88B6-0B03-AA81-A37CCFFD3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11067551" y="6175314"/>
            <a:ext cx="936813" cy="5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FF18FF-3043-E200-5DB2-553B5C959750}"/>
              </a:ext>
            </a:extLst>
          </p:cNvPr>
          <p:cNvSpPr txBox="1"/>
          <p:nvPr/>
        </p:nvSpPr>
        <p:spPr>
          <a:xfrm>
            <a:off x="2105495" y="1877723"/>
            <a:ext cx="7981010" cy="21168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Transmission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intergénérationnelle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mémoire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dans la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famille</a:t>
            </a:r>
            <a:endParaRPr lang="fr-FR" sz="4267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E3768-CDE0-AE78-811C-096003627B44}"/>
              </a:ext>
            </a:extLst>
          </p:cNvPr>
          <p:cNvSpPr/>
          <p:nvPr/>
        </p:nvSpPr>
        <p:spPr>
          <a:xfrm>
            <a:off x="10024260" y="125047"/>
            <a:ext cx="1855125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10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760A40-0B4C-9C04-2D05-E04CA19A8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60" y="140022"/>
            <a:ext cx="2248899" cy="692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F8458-795E-251D-58FE-BF6E59A7D949}"/>
              </a:ext>
            </a:extLst>
          </p:cNvPr>
          <p:cNvSpPr txBox="1"/>
          <p:nvPr/>
        </p:nvSpPr>
        <p:spPr>
          <a:xfrm>
            <a:off x="587955" y="6162359"/>
            <a:ext cx="5437460" cy="5109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fr-FR" sz="1400" dirty="0"/>
              <a:t>Principal </a:t>
            </a:r>
            <a:r>
              <a:rPr lang="fr-FR" sz="1400" dirty="0" err="1"/>
              <a:t>Investigators</a:t>
            </a:r>
            <a:r>
              <a:rPr lang="fr-FR" sz="1400" dirty="0"/>
              <a:t>: Christine Bastin &amp; Aline Cordonnier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B3133-7600-2F84-54A8-5E57AB14A24B}"/>
              </a:ext>
            </a:extLst>
          </p:cNvPr>
          <p:cNvSpPr txBox="1"/>
          <p:nvPr/>
        </p:nvSpPr>
        <p:spPr>
          <a:xfrm>
            <a:off x="2895598" y="4225090"/>
            <a:ext cx="613447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86384">
              <a:spcAft>
                <a:spcPts val="600"/>
              </a:spcAft>
            </a:pPr>
            <a:r>
              <a:rPr lang="fr-FR" b="1">
                <a:solidFill>
                  <a:srgbClr val="000000"/>
                </a:solidFill>
                <a:cs typeface="Calibri" panose="020F0502020204030204" pitchFamily="34" charset="0"/>
              </a:rPr>
              <a:t>Rencontres jeunes chercheurs </a:t>
            </a:r>
            <a:r>
              <a:rPr lang="fr-FR" b="1" kern="120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</a:rPr>
              <a:t>2023</a:t>
            </a:r>
            <a:endParaRPr lang="fr-FR" b="1" kern="1200" dirty="0">
              <a:solidFill>
                <a:srgbClr val="000000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algn="ctr" defTabSz="786384">
              <a:spcAft>
                <a:spcPts val="600"/>
              </a:spcAft>
            </a:pPr>
            <a:r>
              <a:rPr lang="fr-FR" b="1" kern="1200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</a:rPr>
              <a:t>25/05/2023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641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>
            <a:extLst>
              <a:ext uri="{FF2B5EF4-FFF2-40B4-BE49-F238E27FC236}">
                <a16:creationId xmlns:a16="http://schemas.microsoft.com/office/drawing/2014/main" id="{3EC896ED-2296-D6A2-35B7-5E9D4E3AC880}"/>
              </a:ext>
            </a:extLst>
          </p:cNvPr>
          <p:cNvSpPr txBox="1"/>
          <p:nvPr/>
        </p:nvSpPr>
        <p:spPr>
          <a:xfrm>
            <a:off x="362580" y="10517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1) </a:t>
            </a:r>
            <a:endParaRPr lang="fr-FR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FF6B6-9610-662F-31CE-60354C59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458" y="33335"/>
            <a:ext cx="2595007" cy="756465"/>
          </a:xfrm>
        </p:spPr>
        <p:txBody>
          <a:bodyPr/>
          <a:lstStyle/>
          <a:p>
            <a:r>
              <a:rPr lang="fr-FR" dirty="0"/>
              <a:t>Top-down</a:t>
            </a:r>
            <a:endParaRPr lang="fr-BE" dirty="0"/>
          </a:p>
        </p:txBody>
      </p:sp>
      <p:sp>
        <p:nvSpPr>
          <p:cNvPr id="102" name="Slide Number Placeholder 3">
            <a:extLst>
              <a:ext uri="{FF2B5EF4-FFF2-40B4-BE49-F238E27FC236}">
                <a16:creationId xmlns:a16="http://schemas.microsoft.com/office/drawing/2014/main" id="{E05F4F5D-6353-2330-BAE3-B5E9B903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558" y="6332995"/>
            <a:ext cx="2743200" cy="365125"/>
          </a:xfrm>
        </p:spPr>
        <p:txBody>
          <a:bodyPr/>
          <a:lstStyle/>
          <a:p>
            <a:fld id="{D691855E-D328-4C13-B3A4-F72BDDB61892}" type="slidenum">
              <a:rPr lang="fr-FR" smtClean="0"/>
              <a:t>10</a:t>
            </a:fld>
            <a:endParaRPr lang="fr-FR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4899DD6-409E-0F37-E688-386CD944BB74}"/>
              </a:ext>
            </a:extLst>
          </p:cNvPr>
          <p:cNvSpPr txBox="1"/>
          <p:nvPr/>
        </p:nvSpPr>
        <p:spPr>
          <a:xfrm>
            <a:off x="794181" y="982200"/>
            <a:ext cx="32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Listes</a:t>
            </a:r>
            <a:r>
              <a:rPr lang="en-US" dirty="0"/>
              <a:t> de souvenirs (&lt;30 </a:t>
            </a:r>
            <a:r>
              <a:rPr lang="en-US" dirty="0" err="1"/>
              <a:t>ans</a:t>
            </a:r>
            <a:r>
              <a:rPr lang="en-US" dirty="0"/>
              <a:t>, </a:t>
            </a:r>
            <a:r>
              <a:rPr lang="en-US" dirty="0" err="1"/>
              <a:t>directement</a:t>
            </a:r>
            <a:r>
              <a:rPr lang="en-US" dirty="0"/>
              <a:t> </a:t>
            </a:r>
            <a:r>
              <a:rPr lang="en-US" dirty="0" err="1"/>
              <a:t>transmis</a:t>
            </a:r>
            <a:r>
              <a:rPr lang="en-US" dirty="0"/>
              <a:t>)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91C6616-308D-2FF7-436E-4B3C724A2058}"/>
              </a:ext>
            </a:extLst>
          </p:cNvPr>
          <p:cNvGrpSpPr/>
          <p:nvPr/>
        </p:nvGrpSpPr>
        <p:grpSpPr>
          <a:xfrm>
            <a:off x="3955704" y="673392"/>
            <a:ext cx="7398096" cy="1095268"/>
            <a:chOff x="3955704" y="673392"/>
            <a:chExt cx="7398096" cy="1095268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598F5C0-1BC6-6191-A6B3-88BA6C829BE0}"/>
                </a:ext>
              </a:extLst>
            </p:cNvPr>
            <p:cNvSpPr/>
            <p:nvPr/>
          </p:nvSpPr>
          <p:spPr>
            <a:xfrm>
              <a:off x="3955704" y="673392"/>
              <a:ext cx="7398096" cy="1095268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7" name="Graphic 106" descr="Old woman with white hair">
              <a:extLst>
                <a:ext uri="{FF2B5EF4-FFF2-40B4-BE49-F238E27FC236}">
                  <a16:creationId xmlns:a16="http://schemas.microsoft.com/office/drawing/2014/main" id="{621ED841-FF48-1425-BF21-908D6ECDD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1156"/>
            <a:stretch/>
          </p:blipFill>
          <p:spPr>
            <a:xfrm>
              <a:off x="4994062" y="733040"/>
              <a:ext cx="692931" cy="88631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2AA4AA5-CAA8-5C77-F825-13D654FE3129}"/>
                </a:ext>
              </a:extLst>
            </p:cNvPr>
            <p:cNvSpPr txBox="1"/>
            <p:nvPr/>
          </p:nvSpPr>
          <p:spPr>
            <a:xfrm>
              <a:off x="6613372" y="909403"/>
              <a:ext cx="1891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2 souvenirs personnels</a:t>
              </a:r>
              <a:endParaRPr lang="fr-FR" b="1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68FE491-6ABB-F866-C19A-A87DFDA24EE4}"/>
                </a:ext>
              </a:extLst>
            </p:cNvPr>
            <p:cNvSpPr txBox="1"/>
            <p:nvPr/>
          </p:nvSpPr>
          <p:spPr>
            <a:xfrm>
              <a:off x="9431018" y="928638"/>
              <a:ext cx="1274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 souvenirs LiH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52DF59D2-E5C8-EFE7-409D-6C96C2412DBF}"/>
              </a:ext>
            </a:extLst>
          </p:cNvPr>
          <p:cNvSpPr txBox="1"/>
          <p:nvPr/>
        </p:nvSpPr>
        <p:spPr>
          <a:xfrm>
            <a:off x="362580" y="2503246"/>
            <a:ext cx="32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2)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A496DF3-870C-48EA-6037-4A799E1C4126}"/>
              </a:ext>
            </a:extLst>
          </p:cNvPr>
          <p:cNvGrpSpPr/>
          <p:nvPr/>
        </p:nvGrpSpPr>
        <p:grpSpPr>
          <a:xfrm>
            <a:off x="3868979" y="1886882"/>
            <a:ext cx="7484822" cy="1535636"/>
            <a:chOff x="3868980" y="2002927"/>
            <a:chExt cx="7484822" cy="1535636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D8C01FD-2F23-DB45-E702-F3D855ADF457}"/>
                </a:ext>
              </a:extLst>
            </p:cNvPr>
            <p:cNvGrpSpPr/>
            <p:nvPr/>
          </p:nvGrpSpPr>
          <p:grpSpPr>
            <a:xfrm>
              <a:off x="3868980" y="2002927"/>
              <a:ext cx="3222763" cy="1529042"/>
              <a:chOff x="2604856" y="2102144"/>
              <a:chExt cx="2809501" cy="138580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F53484F-9A2A-7097-9B66-3D260A8280C6}"/>
                  </a:ext>
                </a:extLst>
              </p:cNvPr>
              <p:cNvSpPr txBox="1"/>
              <p:nvPr/>
            </p:nvSpPr>
            <p:spPr>
              <a:xfrm>
                <a:off x="3523090" y="2365037"/>
                <a:ext cx="1891267" cy="529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Importance des souvenirs</a:t>
                </a:r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4FD7C99E-563B-819F-6C39-784EB0B9FB4C}"/>
                  </a:ext>
                </a:extLst>
              </p:cNvPr>
              <p:cNvSpPr/>
              <p:nvPr/>
            </p:nvSpPr>
            <p:spPr>
              <a:xfrm>
                <a:off x="2663458" y="2102144"/>
                <a:ext cx="2747163" cy="1385805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3" name="Graphic 122" descr="Clipboard outline">
                <a:extLst>
                  <a:ext uri="{FF2B5EF4-FFF2-40B4-BE49-F238E27FC236}">
                    <a16:creationId xmlns:a16="http://schemas.microsoft.com/office/drawing/2014/main" id="{F8937714-AB82-6F99-D1ED-C170FD826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80459" y="2249945"/>
                <a:ext cx="1138399" cy="1138399"/>
              </a:xfrm>
              <a:prstGeom prst="rect">
                <a:avLst/>
              </a:prstGeom>
            </p:spPr>
          </p:pic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EB386EC-72BC-8F9A-E802-A0CA876E49E0}"/>
                  </a:ext>
                </a:extLst>
              </p:cNvPr>
              <p:cNvSpPr txBox="1"/>
              <p:nvPr/>
            </p:nvSpPr>
            <p:spPr>
              <a:xfrm>
                <a:off x="2604856" y="2674561"/>
                <a:ext cx="1303569" cy="334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b="1" dirty="0"/>
                  <a:t>CES</a:t>
                </a:r>
                <a:r>
                  <a:rPr lang="fr-FR" sz="1800" b="1" baseline="30000" dirty="0"/>
                  <a:t>1</a:t>
                </a:r>
                <a:r>
                  <a:rPr lang="fr-FR" sz="1800" b="1" dirty="0"/>
                  <a:t>  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922B79E-BF63-0E50-9A64-5AE248E55188}"/>
                </a:ext>
              </a:extLst>
            </p:cNvPr>
            <p:cNvGrpSpPr/>
            <p:nvPr/>
          </p:nvGrpSpPr>
          <p:grpSpPr>
            <a:xfrm>
              <a:off x="7581279" y="2009521"/>
              <a:ext cx="3772523" cy="1529042"/>
              <a:chOff x="5335481" y="2102144"/>
              <a:chExt cx="3416896" cy="1385805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40671DA-AF9C-DEF9-B70E-6A311B8DD898}"/>
                  </a:ext>
                </a:extLst>
              </p:cNvPr>
              <p:cNvGrpSpPr/>
              <p:nvPr/>
            </p:nvGrpSpPr>
            <p:grpSpPr>
              <a:xfrm>
                <a:off x="5460534" y="2174906"/>
                <a:ext cx="1138400" cy="1138399"/>
                <a:chOff x="5458403" y="3494466"/>
                <a:chExt cx="1138400" cy="1138399"/>
              </a:xfrm>
            </p:grpSpPr>
            <p:pic>
              <p:nvPicPr>
                <p:cNvPr id="119" name="Graphic 118" descr="Clipboard outline">
                  <a:extLst>
                    <a:ext uri="{FF2B5EF4-FFF2-40B4-BE49-F238E27FC236}">
                      <a16:creationId xmlns:a16="http://schemas.microsoft.com/office/drawing/2014/main" id="{CD3C31F1-2AEF-4DB2-82B3-D55894CB7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8404" y="3494466"/>
                  <a:ext cx="1138399" cy="1138399"/>
                </a:xfrm>
                <a:prstGeom prst="rect">
                  <a:avLst/>
                </a:prstGeom>
              </p:spPr>
            </p:pic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47F6767-E62C-27FE-1372-17944188C4C2}"/>
                    </a:ext>
                  </a:extLst>
                </p:cNvPr>
                <p:cNvSpPr txBox="1"/>
                <p:nvPr/>
              </p:nvSpPr>
              <p:spPr>
                <a:xfrm>
                  <a:off x="5458403" y="3927855"/>
                  <a:ext cx="1138400" cy="306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/>
                    <a:t>PANAS</a:t>
                  </a:r>
                  <a:r>
                    <a:rPr lang="fr-FR" sz="1600" b="1" baseline="30000" dirty="0"/>
                    <a:t>2</a:t>
                  </a:r>
                  <a:endParaRPr lang="fr-FR" sz="1600" b="1" dirty="0"/>
                </a:p>
              </p:txBody>
            </p: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A896DB6-DF95-2565-1603-453F0B56C22D}"/>
                  </a:ext>
                </a:extLst>
              </p:cNvPr>
              <p:cNvSpPr txBox="1"/>
              <p:nvPr/>
            </p:nvSpPr>
            <p:spPr>
              <a:xfrm>
                <a:off x="6175974" y="2249945"/>
                <a:ext cx="2576402" cy="30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Valence du souvenir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A763F19-4DA3-B1E0-637C-0AD530624EB5}"/>
                  </a:ext>
                </a:extLst>
              </p:cNvPr>
              <p:cNvSpPr txBox="1"/>
              <p:nvPr/>
            </p:nvSpPr>
            <p:spPr>
              <a:xfrm>
                <a:off x="6167576" y="2890979"/>
                <a:ext cx="2576402" cy="25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1 </a:t>
                </a:r>
                <a:r>
                  <a:rPr lang="fr-FR" sz="1200" b="1" u="sng" dirty="0"/>
                  <a:t>positive</a:t>
                </a:r>
                <a:r>
                  <a:rPr lang="fr-FR" sz="1200" b="1" i="1" u="sng" dirty="0"/>
                  <a:t> </a:t>
                </a:r>
                <a:r>
                  <a:rPr lang="fr-FR" sz="1200" b="1" dirty="0"/>
                  <a:t>+ 1 </a:t>
                </a:r>
                <a:r>
                  <a:rPr lang="fr-FR" sz="1200" b="1" u="sng" dirty="0"/>
                  <a:t>négative</a:t>
                </a:r>
                <a:endParaRPr lang="fr-FR" sz="1200" b="1" dirty="0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F41015B0-7153-77D4-3AEC-A39DBBE44C7F}"/>
                  </a:ext>
                </a:extLst>
              </p:cNvPr>
              <p:cNvSpPr/>
              <p:nvPr/>
            </p:nvSpPr>
            <p:spPr>
              <a:xfrm>
                <a:off x="5335481" y="2102144"/>
                <a:ext cx="3416896" cy="1385805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AD4EC34-BE6B-691A-A628-26D0E2DED567}"/>
                </a:ext>
              </a:extLst>
            </p:cNvPr>
            <p:cNvSpPr txBox="1"/>
            <p:nvPr/>
          </p:nvSpPr>
          <p:spPr>
            <a:xfrm>
              <a:off x="6684444" y="2587952"/>
              <a:ext cx="1274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OU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38444F6A-9C0E-CEF6-23E1-039CE374D64E}"/>
              </a:ext>
            </a:extLst>
          </p:cNvPr>
          <p:cNvSpPr txBox="1"/>
          <p:nvPr/>
        </p:nvSpPr>
        <p:spPr>
          <a:xfrm>
            <a:off x="373035" y="4103485"/>
            <a:ext cx="25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3)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8036409-F145-E73F-A816-77EE3B74CFBF}"/>
              </a:ext>
            </a:extLst>
          </p:cNvPr>
          <p:cNvGrpSpPr/>
          <p:nvPr/>
        </p:nvGrpSpPr>
        <p:grpSpPr>
          <a:xfrm>
            <a:off x="3882228" y="3523802"/>
            <a:ext cx="7471570" cy="1545042"/>
            <a:chOff x="3882229" y="3523630"/>
            <a:chExt cx="7471570" cy="154504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17A3E76-B37C-4F8B-CC1D-2396C0A4AAFA}"/>
                </a:ext>
              </a:extLst>
            </p:cNvPr>
            <p:cNvGrpSpPr/>
            <p:nvPr/>
          </p:nvGrpSpPr>
          <p:grpSpPr>
            <a:xfrm>
              <a:off x="3882229" y="3523630"/>
              <a:ext cx="7471570" cy="1545042"/>
              <a:chOff x="3955704" y="3833446"/>
              <a:chExt cx="7398096" cy="1545042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C433262C-CB89-9CD5-F477-3265CA8714EC}"/>
                  </a:ext>
                </a:extLst>
              </p:cNvPr>
              <p:cNvSpPr/>
              <p:nvPr/>
            </p:nvSpPr>
            <p:spPr>
              <a:xfrm>
                <a:off x="3955704" y="3833446"/>
                <a:ext cx="7398096" cy="1529042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1" name="Graphic 130" descr="Clipboard outline">
                <a:extLst>
                  <a:ext uri="{FF2B5EF4-FFF2-40B4-BE49-F238E27FC236}">
                    <a16:creationId xmlns:a16="http://schemas.microsoft.com/office/drawing/2014/main" id="{E6A6E997-9176-0549-0A14-522CA0E1A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12122" y="3919809"/>
                <a:ext cx="914400" cy="986334"/>
              </a:xfrm>
              <a:prstGeom prst="rect">
                <a:avLst/>
              </a:prstGeom>
            </p:spPr>
          </p:pic>
          <p:pic>
            <p:nvPicPr>
              <p:cNvPr id="132" name="Graphic 131" descr="Document outline">
                <a:extLst>
                  <a:ext uri="{FF2B5EF4-FFF2-40B4-BE49-F238E27FC236}">
                    <a16:creationId xmlns:a16="http://schemas.microsoft.com/office/drawing/2014/main" id="{713D2FBA-CE68-FAF9-93C6-50E1BA16B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12194" y="397207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6D25D43-A678-EFC6-A378-FD3D8499648D}"/>
                  </a:ext>
                </a:extLst>
              </p:cNvPr>
              <p:cNvSpPr txBox="1"/>
              <p:nvPr/>
            </p:nvSpPr>
            <p:spPr>
              <a:xfrm>
                <a:off x="6060940" y="4932661"/>
                <a:ext cx="1274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Récit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746D5EB-1B4F-A842-B463-889F201390E3}"/>
                  </a:ext>
                </a:extLst>
              </p:cNvPr>
              <p:cNvSpPr txBox="1"/>
              <p:nvPr/>
            </p:nvSpPr>
            <p:spPr>
              <a:xfrm>
                <a:off x="7374741" y="4793713"/>
                <a:ext cx="1891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Questionnaire phénoménologie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7EAC061-5383-1697-BB65-527AB11ADBCE}"/>
                  </a:ext>
                </a:extLst>
              </p:cNvPr>
              <p:cNvSpPr txBox="1"/>
              <p:nvPr/>
            </p:nvSpPr>
            <p:spPr>
              <a:xfrm>
                <a:off x="6736241" y="4257125"/>
                <a:ext cx="1274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C01FA8F-1B37-9A82-E459-F9BF39656607}"/>
                  </a:ext>
                </a:extLst>
              </p:cNvPr>
              <p:cNvSpPr txBox="1"/>
              <p:nvPr/>
            </p:nvSpPr>
            <p:spPr>
              <a:xfrm>
                <a:off x="8408149" y="4281830"/>
                <a:ext cx="1274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3068A9-DEFE-76B2-D15E-C604275533A0}"/>
                  </a:ext>
                </a:extLst>
              </p:cNvPr>
              <p:cNvSpPr txBox="1"/>
              <p:nvPr/>
            </p:nvSpPr>
            <p:spPr>
              <a:xfrm>
                <a:off x="9238831" y="4299245"/>
                <a:ext cx="1891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Fonctions de la transmission</a:t>
                </a:r>
              </a:p>
            </p:txBody>
          </p:sp>
        </p:grpSp>
        <p:pic>
          <p:nvPicPr>
            <p:cNvPr id="128" name="Graphic 127" descr="Old woman with white hair">
              <a:extLst>
                <a:ext uri="{FF2B5EF4-FFF2-40B4-BE49-F238E27FC236}">
                  <a16:creationId xmlns:a16="http://schemas.microsoft.com/office/drawing/2014/main" id="{B4D18D38-0FBE-BB18-5E1E-E4571298D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1156"/>
            <a:stretch/>
          </p:blipFill>
          <p:spPr>
            <a:xfrm>
              <a:off x="4173915" y="3817127"/>
              <a:ext cx="692931" cy="886315"/>
            </a:xfrm>
            <a:prstGeom prst="rect">
              <a:avLst/>
            </a:prstGeom>
          </p:spPr>
        </p:pic>
        <p:pic>
          <p:nvPicPr>
            <p:cNvPr id="129" name="Graphic 128" descr="Man wearing a hoodie">
              <a:extLst>
                <a:ext uri="{FF2B5EF4-FFF2-40B4-BE49-F238E27FC236}">
                  <a16:creationId xmlns:a16="http://schemas.microsoft.com/office/drawing/2014/main" id="{87CB0E57-BDBA-2352-4FE8-39CE512F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51379" y="3845717"/>
              <a:ext cx="660238" cy="890099"/>
            </a:xfrm>
            <a:prstGeom prst="rect">
              <a:avLst/>
            </a:prstGeom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73902B26-BE8E-CF11-8734-AC2DC7B190AF}"/>
              </a:ext>
            </a:extLst>
          </p:cNvPr>
          <p:cNvSpPr txBox="1"/>
          <p:nvPr/>
        </p:nvSpPr>
        <p:spPr>
          <a:xfrm>
            <a:off x="376376" y="5720866"/>
            <a:ext cx="25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4)</a:t>
            </a:r>
          </a:p>
        </p:txBody>
      </p:sp>
      <p:sp>
        <p:nvSpPr>
          <p:cNvPr id="140" name="ZoneTexte 11">
            <a:extLst>
              <a:ext uri="{FF2B5EF4-FFF2-40B4-BE49-F238E27FC236}">
                <a16:creationId xmlns:a16="http://schemas.microsoft.com/office/drawing/2014/main" id="{78C5920C-9744-D146-9331-5F870B178C9B}"/>
              </a:ext>
            </a:extLst>
          </p:cNvPr>
          <p:cNvSpPr txBox="1"/>
          <p:nvPr/>
        </p:nvSpPr>
        <p:spPr>
          <a:xfrm>
            <a:off x="143232" y="142548"/>
            <a:ext cx="6539989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Berntsen &amp; Rubin (2006)</a:t>
            </a:r>
            <a:r>
              <a:rPr lang="en-US" sz="1100" baseline="30000" dirty="0"/>
              <a:t>1</a:t>
            </a:r>
            <a:r>
              <a:rPr lang="en-US" sz="1100" dirty="0"/>
              <a:t>,  Watson et al., (1988)</a:t>
            </a:r>
            <a:r>
              <a:rPr lang="en-US" sz="1100" baseline="30000" dirty="0"/>
              <a:t> </a:t>
            </a:r>
            <a:r>
              <a:rPr lang="fr-FR" sz="1100" baseline="30000" dirty="0"/>
              <a:t>2</a:t>
            </a:r>
            <a:r>
              <a:rPr lang="en-US" sz="1100" dirty="0"/>
              <a:t>, Aron et al., (1992)</a:t>
            </a:r>
            <a:r>
              <a:rPr lang="en-US" sz="1100" baseline="30000" dirty="0"/>
              <a:t>3</a:t>
            </a:r>
            <a:r>
              <a:rPr lang="en-US" sz="1100" dirty="0"/>
              <a:t>, Harris et al., (2004)</a:t>
            </a:r>
            <a:r>
              <a:rPr lang="en-US" sz="1100" baseline="30000" dirty="0"/>
              <a:t>4</a:t>
            </a:r>
          </a:p>
          <a:p>
            <a:r>
              <a:rPr lang="en-US" sz="1100" dirty="0" err="1"/>
              <a:t>Barsics</a:t>
            </a:r>
            <a:r>
              <a:rPr lang="en-US" sz="1100" dirty="0"/>
              <a:t> et al., (2017)</a:t>
            </a:r>
            <a:r>
              <a:rPr lang="en-US" sz="1100" baseline="30000" dirty="0"/>
              <a:t>5, </a:t>
            </a:r>
            <a:r>
              <a:rPr lang="fr-BE" sz="1100" dirty="0"/>
              <a:t>Cheung &amp; Lucas</a:t>
            </a:r>
            <a:r>
              <a:rPr lang="en-US" sz="1100" dirty="0"/>
              <a:t>, (2014)</a:t>
            </a:r>
            <a:r>
              <a:rPr lang="en-US" sz="1100" baseline="30000" dirty="0"/>
              <a:t>6</a:t>
            </a:r>
          </a:p>
          <a:p>
            <a:endParaRPr lang="en-US" sz="1100" baseline="300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FF8E668-2DE7-8395-F053-F79A6FAF9906}"/>
              </a:ext>
            </a:extLst>
          </p:cNvPr>
          <p:cNvSpPr txBox="1"/>
          <p:nvPr/>
        </p:nvSpPr>
        <p:spPr>
          <a:xfrm>
            <a:off x="1011431" y="2518464"/>
            <a:ext cx="2532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Evaluation des souvenirs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123BB1D-F221-8472-9B97-8F850BDE597B}"/>
              </a:ext>
            </a:extLst>
          </p:cNvPr>
          <p:cNvSpPr txBox="1"/>
          <p:nvPr/>
        </p:nvSpPr>
        <p:spPr>
          <a:xfrm>
            <a:off x="884430" y="3981287"/>
            <a:ext cx="2683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Description du souvenir</a:t>
            </a:r>
          </a:p>
          <a:p>
            <a:pPr algn="ctr"/>
            <a:r>
              <a:rPr lang="fr-FR" dirty="0"/>
              <a:t>+</a:t>
            </a:r>
          </a:p>
          <a:p>
            <a:pPr algn="ctr"/>
            <a:r>
              <a:rPr lang="fr-FR" dirty="0"/>
              <a:t>Questionnaires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8ED6613-D34D-2A79-D32F-28542424F7F7}"/>
              </a:ext>
            </a:extLst>
          </p:cNvPr>
          <p:cNvSpPr txBox="1"/>
          <p:nvPr/>
        </p:nvSpPr>
        <p:spPr>
          <a:xfrm>
            <a:off x="944210" y="5728520"/>
            <a:ext cx="226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Relation dyade + relation au passé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00A269-6CAB-9B31-2C75-5601F07479CA}"/>
              </a:ext>
            </a:extLst>
          </p:cNvPr>
          <p:cNvGrpSpPr/>
          <p:nvPr/>
        </p:nvGrpSpPr>
        <p:grpSpPr>
          <a:xfrm>
            <a:off x="3882228" y="5233845"/>
            <a:ext cx="7756192" cy="1529042"/>
            <a:chOff x="3882228" y="5233845"/>
            <a:chExt cx="7756192" cy="152904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E2B04E8-DFF9-632D-F5B6-92309A80D1CE}"/>
                </a:ext>
              </a:extLst>
            </p:cNvPr>
            <p:cNvGrpSpPr/>
            <p:nvPr/>
          </p:nvGrpSpPr>
          <p:grpSpPr>
            <a:xfrm>
              <a:off x="3882228" y="5233845"/>
              <a:ext cx="7471569" cy="1529042"/>
              <a:chOff x="3882228" y="5233845"/>
              <a:chExt cx="7471569" cy="1529042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196D9B46-408A-2E1A-FFFA-858031A5C80D}"/>
                  </a:ext>
                </a:extLst>
              </p:cNvPr>
              <p:cNvSpPr/>
              <p:nvPr/>
            </p:nvSpPr>
            <p:spPr>
              <a:xfrm>
                <a:off x="3882228" y="5233845"/>
                <a:ext cx="7471569" cy="1529042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9317CF9-CC57-652A-81A4-B91181B550BC}"/>
                  </a:ext>
                </a:extLst>
              </p:cNvPr>
              <p:cNvSpPr txBox="1"/>
              <p:nvPr/>
            </p:nvSpPr>
            <p:spPr>
              <a:xfrm>
                <a:off x="3882228" y="6239119"/>
                <a:ext cx="18362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IOS</a:t>
                </a:r>
                <a:r>
                  <a:rPr lang="en-US" sz="1600" b="1" baseline="30000" dirty="0"/>
                  <a:t>3 </a:t>
                </a:r>
                <a:r>
                  <a:rPr lang="en-US" sz="1600" b="1" dirty="0" err="1"/>
                  <a:t>famille</a:t>
                </a:r>
                <a:r>
                  <a:rPr lang="en-US" sz="1600" b="1" dirty="0"/>
                  <a:t> + duo 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286FE03-AC0E-E746-CF2F-7228E731792C}"/>
                  </a:ext>
                </a:extLst>
              </p:cNvPr>
              <p:cNvSpPr txBox="1"/>
              <p:nvPr/>
            </p:nvSpPr>
            <p:spPr>
              <a:xfrm>
                <a:off x="5145012" y="5479643"/>
                <a:ext cx="1891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Fonctions de la mémoire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275B8794-5795-F935-64F5-6F0A36758A36}"/>
                </a:ext>
              </a:extLst>
            </p:cNvPr>
            <p:cNvGrpSpPr/>
            <p:nvPr/>
          </p:nvGrpSpPr>
          <p:grpSpPr>
            <a:xfrm>
              <a:off x="4004520" y="5479644"/>
              <a:ext cx="7633900" cy="1242047"/>
              <a:chOff x="4004520" y="5479644"/>
              <a:chExt cx="7633900" cy="1242047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10A047C-E925-F0A0-AA12-C1531EE394AD}"/>
                  </a:ext>
                </a:extLst>
              </p:cNvPr>
              <p:cNvSpPr txBox="1"/>
              <p:nvPr/>
            </p:nvSpPr>
            <p:spPr>
              <a:xfrm>
                <a:off x="9601563" y="5588071"/>
                <a:ext cx="2036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b="1" dirty="0"/>
                  <a:t>Démographie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167FE5C-B444-48DB-EEAB-73B64519A39E}"/>
                  </a:ext>
                </a:extLst>
              </p:cNvPr>
              <p:cNvSpPr txBox="1"/>
              <p:nvPr/>
            </p:nvSpPr>
            <p:spPr>
              <a:xfrm>
                <a:off x="6631702" y="5490588"/>
                <a:ext cx="1998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Projections passé/future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37ED5D9-8984-5300-3309-574A723B65F7}"/>
                  </a:ext>
                </a:extLst>
              </p:cNvPr>
              <p:cNvSpPr txBox="1"/>
              <p:nvPr/>
            </p:nvSpPr>
            <p:spPr>
              <a:xfrm>
                <a:off x="4610399" y="5553205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ADCD896-45D9-2A71-8A35-2C9D27E03E42}"/>
                  </a:ext>
                </a:extLst>
              </p:cNvPr>
              <p:cNvSpPr txBox="1"/>
              <p:nvPr/>
            </p:nvSpPr>
            <p:spPr>
              <a:xfrm>
                <a:off x="6232508" y="5607471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67DE9BA5-A735-9B47-2DB0-2249730BF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4520" y="5479644"/>
                <a:ext cx="1112263" cy="712127"/>
              </a:xfrm>
              <a:prstGeom prst="rect">
                <a:avLst/>
              </a:prstGeom>
            </p:spPr>
          </p:pic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168D079-4EFE-6AAF-A2E9-62C07D937E2C}"/>
                  </a:ext>
                </a:extLst>
              </p:cNvPr>
              <p:cNvSpPr txBox="1"/>
              <p:nvPr/>
            </p:nvSpPr>
            <p:spPr>
              <a:xfrm>
                <a:off x="7268955" y="6216778"/>
                <a:ext cx="8707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600" b="1" dirty="0"/>
                  <a:t>BTPS</a:t>
                </a:r>
                <a:r>
                  <a:rPr lang="en-US" sz="1600" baseline="30000" dirty="0"/>
                  <a:t>5</a:t>
                </a:r>
                <a:endParaRPr lang="fr-BE" sz="1600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7901584-01B4-AD02-1F08-3D672CBF111D}"/>
                  </a:ext>
                </a:extLst>
              </p:cNvPr>
              <p:cNvSpPr txBox="1"/>
              <p:nvPr/>
            </p:nvSpPr>
            <p:spPr>
              <a:xfrm>
                <a:off x="5375399" y="6216778"/>
                <a:ext cx="126226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600" b="1" dirty="0"/>
                  <a:t>TALE</a:t>
                </a:r>
                <a:r>
                  <a:rPr lang="en-US" sz="1600" b="1" baseline="30000" dirty="0"/>
                  <a:t>4</a:t>
                </a:r>
                <a:endParaRPr lang="fr-FR" sz="1600" b="1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B8324FE-BC74-CF09-BD63-9C9527EEEEF0}"/>
                  </a:ext>
                </a:extLst>
              </p:cNvPr>
              <p:cNvSpPr txBox="1"/>
              <p:nvPr/>
            </p:nvSpPr>
            <p:spPr>
              <a:xfrm>
                <a:off x="7745411" y="5571447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6F1D790-F6EB-BB13-1334-55164230D377}"/>
                  </a:ext>
                </a:extLst>
              </p:cNvPr>
              <p:cNvSpPr txBox="1"/>
              <p:nvPr/>
            </p:nvSpPr>
            <p:spPr>
              <a:xfrm>
                <a:off x="8412407" y="5571447"/>
                <a:ext cx="1244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Satisfaction vie 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86F074F-B5B9-9951-FF81-0FAC320D4C90}"/>
                  </a:ext>
                </a:extLst>
              </p:cNvPr>
              <p:cNvSpPr txBox="1"/>
              <p:nvPr/>
            </p:nvSpPr>
            <p:spPr>
              <a:xfrm>
                <a:off x="8371193" y="6144610"/>
                <a:ext cx="1426474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050" b="1" dirty="0"/>
                  <a:t>single-item life satisfaction </a:t>
                </a:r>
                <a:r>
                  <a:rPr lang="fr-BE" sz="1050" b="1" dirty="0" err="1"/>
                  <a:t>measures</a:t>
                </a:r>
                <a:r>
                  <a:rPr lang="en-US" sz="1050" baseline="30000" dirty="0"/>
                  <a:t>6</a:t>
                </a:r>
                <a:endParaRPr lang="fr-BE" sz="1050" b="1" dirty="0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BCFFBF9-92F2-A33E-B0AD-4CA8958D896C}"/>
                  </a:ext>
                </a:extLst>
              </p:cNvPr>
              <p:cNvSpPr txBox="1"/>
              <p:nvPr/>
            </p:nvSpPr>
            <p:spPr>
              <a:xfrm>
                <a:off x="9079673" y="5587315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</p:grp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72717318-B650-5479-68D3-C3AD4859EA52}"/>
              </a:ext>
            </a:extLst>
          </p:cNvPr>
          <p:cNvSpPr/>
          <p:nvPr/>
        </p:nvSpPr>
        <p:spPr>
          <a:xfrm>
            <a:off x="4009903" y="3658361"/>
            <a:ext cx="362411" cy="322151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6B77374-1890-95E3-AEC5-EFE6BB6D89FD}"/>
              </a:ext>
            </a:extLst>
          </p:cNvPr>
          <p:cNvSpPr/>
          <p:nvPr/>
        </p:nvSpPr>
        <p:spPr>
          <a:xfrm>
            <a:off x="5145012" y="3640837"/>
            <a:ext cx="362411" cy="322151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03" grpId="0"/>
      <p:bldP spid="110" grpId="0"/>
      <p:bldP spid="125" grpId="0"/>
      <p:bldP spid="139" grpId="0"/>
      <p:bldP spid="148" grpId="0"/>
      <p:bldP spid="149" grpId="0"/>
      <p:bldP spid="150" grpId="0"/>
      <p:bldP spid="169" grpId="0" animBg="1"/>
      <p:bldP spid="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>
            <a:extLst>
              <a:ext uri="{FF2B5EF4-FFF2-40B4-BE49-F238E27FC236}">
                <a16:creationId xmlns:a16="http://schemas.microsoft.com/office/drawing/2014/main" id="{3EC896ED-2296-D6A2-35B7-5E9D4E3AC880}"/>
              </a:ext>
            </a:extLst>
          </p:cNvPr>
          <p:cNvSpPr txBox="1"/>
          <p:nvPr/>
        </p:nvSpPr>
        <p:spPr>
          <a:xfrm>
            <a:off x="362580" y="10517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1) </a:t>
            </a:r>
            <a:endParaRPr lang="fr-FR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FF6B6-9610-662F-31CE-60354C59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458" y="33335"/>
            <a:ext cx="2595007" cy="756465"/>
          </a:xfrm>
        </p:spPr>
        <p:txBody>
          <a:bodyPr>
            <a:normAutofit/>
          </a:bodyPr>
          <a:lstStyle/>
          <a:p>
            <a:r>
              <a:rPr lang="fr-FR" dirty="0"/>
              <a:t>Bottom-up</a:t>
            </a:r>
            <a:endParaRPr lang="fr-BE" dirty="0"/>
          </a:p>
        </p:txBody>
      </p:sp>
      <p:sp>
        <p:nvSpPr>
          <p:cNvPr id="102" name="Slide Number Placeholder 3">
            <a:extLst>
              <a:ext uri="{FF2B5EF4-FFF2-40B4-BE49-F238E27FC236}">
                <a16:creationId xmlns:a16="http://schemas.microsoft.com/office/drawing/2014/main" id="{E05F4F5D-6353-2330-BAE3-B5E9B903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558" y="6332995"/>
            <a:ext cx="2743200" cy="365125"/>
          </a:xfrm>
        </p:spPr>
        <p:txBody>
          <a:bodyPr/>
          <a:lstStyle/>
          <a:p>
            <a:fld id="{D691855E-D328-4C13-B3A4-F72BDDB61892}" type="slidenum">
              <a:rPr lang="fr-FR" smtClean="0"/>
              <a:t>11</a:t>
            </a:fld>
            <a:endParaRPr lang="fr-FR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4899DD6-409E-0F37-E688-386CD944BB74}"/>
              </a:ext>
            </a:extLst>
          </p:cNvPr>
          <p:cNvSpPr txBox="1"/>
          <p:nvPr/>
        </p:nvSpPr>
        <p:spPr>
          <a:xfrm>
            <a:off x="794181" y="982200"/>
            <a:ext cx="32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Listes</a:t>
            </a:r>
            <a:r>
              <a:rPr lang="en-US" dirty="0"/>
              <a:t> de souvenirs </a:t>
            </a:r>
            <a:r>
              <a:rPr lang="en-US" b="1" dirty="0" err="1"/>
              <a:t>reçus</a:t>
            </a:r>
            <a:r>
              <a:rPr lang="en-US" dirty="0"/>
              <a:t> du parent/grand-parent (&lt;30 </a:t>
            </a:r>
            <a:r>
              <a:rPr lang="en-US" dirty="0" err="1"/>
              <a:t>ans</a:t>
            </a:r>
            <a:r>
              <a:rPr lang="en-US" dirty="0"/>
              <a:t>, </a:t>
            </a:r>
            <a:r>
              <a:rPr lang="en-US" dirty="0" err="1"/>
              <a:t>directement</a:t>
            </a:r>
            <a:r>
              <a:rPr lang="en-US" dirty="0"/>
              <a:t> </a:t>
            </a:r>
            <a:r>
              <a:rPr lang="en-US" dirty="0" err="1"/>
              <a:t>transmis</a:t>
            </a:r>
            <a:r>
              <a:rPr lang="en-US" dirty="0"/>
              <a:t>)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91C6616-308D-2FF7-436E-4B3C724A2058}"/>
              </a:ext>
            </a:extLst>
          </p:cNvPr>
          <p:cNvGrpSpPr/>
          <p:nvPr/>
        </p:nvGrpSpPr>
        <p:grpSpPr>
          <a:xfrm>
            <a:off x="3955704" y="673392"/>
            <a:ext cx="7398096" cy="1095268"/>
            <a:chOff x="3955704" y="673392"/>
            <a:chExt cx="7398096" cy="1095268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598F5C0-1BC6-6191-A6B3-88BA6C829BE0}"/>
                </a:ext>
              </a:extLst>
            </p:cNvPr>
            <p:cNvSpPr/>
            <p:nvPr/>
          </p:nvSpPr>
          <p:spPr>
            <a:xfrm>
              <a:off x="3955704" y="673392"/>
              <a:ext cx="7398096" cy="1095268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7" name="Graphic 106" descr="Old woman with white hair">
              <a:extLst>
                <a:ext uri="{FF2B5EF4-FFF2-40B4-BE49-F238E27FC236}">
                  <a16:creationId xmlns:a16="http://schemas.microsoft.com/office/drawing/2014/main" id="{621ED841-FF48-1425-BF21-908D6ECDD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1156"/>
            <a:stretch/>
          </p:blipFill>
          <p:spPr>
            <a:xfrm>
              <a:off x="4994062" y="733040"/>
              <a:ext cx="692931" cy="88631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2AA4AA5-CAA8-5C77-F825-13D654FE3129}"/>
                </a:ext>
              </a:extLst>
            </p:cNvPr>
            <p:cNvSpPr txBox="1"/>
            <p:nvPr/>
          </p:nvSpPr>
          <p:spPr>
            <a:xfrm>
              <a:off x="6613372" y="909403"/>
              <a:ext cx="1891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2 souvenirs personnels</a:t>
              </a:r>
              <a:endParaRPr lang="fr-FR" b="1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68FE491-6ABB-F866-C19A-A87DFDA24EE4}"/>
                </a:ext>
              </a:extLst>
            </p:cNvPr>
            <p:cNvSpPr txBox="1"/>
            <p:nvPr/>
          </p:nvSpPr>
          <p:spPr>
            <a:xfrm>
              <a:off x="9431018" y="928638"/>
              <a:ext cx="1274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 souvenirs LiH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52DF59D2-E5C8-EFE7-409D-6C96C2412DBF}"/>
              </a:ext>
            </a:extLst>
          </p:cNvPr>
          <p:cNvSpPr txBox="1"/>
          <p:nvPr/>
        </p:nvSpPr>
        <p:spPr>
          <a:xfrm>
            <a:off x="362580" y="2503246"/>
            <a:ext cx="32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2)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A496DF3-870C-48EA-6037-4A799E1C4126}"/>
              </a:ext>
            </a:extLst>
          </p:cNvPr>
          <p:cNvGrpSpPr/>
          <p:nvPr/>
        </p:nvGrpSpPr>
        <p:grpSpPr>
          <a:xfrm>
            <a:off x="3868979" y="1886882"/>
            <a:ext cx="7484822" cy="1535636"/>
            <a:chOff x="3868980" y="2002927"/>
            <a:chExt cx="7484822" cy="1535636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D8C01FD-2F23-DB45-E702-F3D855ADF457}"/>
                </a:ext>
              </a:extLst>
            </p:cNvPr>
            <p:cNvGrpSpPr/>
            <p:nvPr/>
          </p:nvGrpSpPr>
          <p:grpSpPr>
            <a:xfrm>
              <a:off x="3868980" y="2002927"/>
              <a:ext cx="3222763" cy="1529042"/>
              <a:chOff x="2604856" y="2102144"/>
              <a:chExt cx="2809501" cy="138580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F53484F-9A2A-7097-9B66-3D260A8280C6}"/>
                  </a:ext>
                </a:extLst>
              </p:cNvPr>
              <p:cNvSpPr txBox="1"/>
              <p:nvPr/>
            </p:nvSpPr>
            <p:spPr>
              <a:xfrm>
                <a:off x="3523090" y="2365037"/>
                <a:ext cx="1891267" cy="529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Importance des souvenirs</a:t>
                </a:r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4FD7C99E-563B-819F-6C39-784EB0B9FB4C}"/>
                  </a:ext>
                </a:extLst>
              </p:cNvPr>
              <p:cNvSpPr/>
              <p:nvPr/>
            </p:nvSpPr>
            <p:spPr>
              <a:xfrm>
                <a:off x="2663458" y="2102144"/>
                <a:ext cx="2747163" cy="1385805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3" name="Graphic 122" descr="Clipboard outline">
                <a:extLst>
                  <a:ext uri="{FF2B5EF4-FFF2-40B4-BE49-F238E27FC236}">
                    <a16:creationId xmlns:a16="http://schemas.microsoft.com/office/drawing/2014/main" id="{F8937714-AB82-6F99-D1ED-C170FD826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80459" y="2249945"/>
                <a:ext cx="1138399" cy="1138399"/>
              </a:xfrm>
              <a:prstGeom prst="rect">
                <a:avLst/>
              </a:prstGeom>
            </p:spPr>
          </p:pic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EB386EC-72BC-8F9A-E802-A0CA876E49E0}"/>
                  </a:ext>
                </a:extLst>
              </p:cNvPr>
              <p:cNvSpPr txBox="1"/>
              <p:nvPr/>
            </p:nvSpPr>
            <p:spPr>
              <a:xfrm>
                <a:off x="2604856" y="2674561"/>
                <a:ext cx="1303569" cy="334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b="1" dirty="0"/>
                  <a:t>CES</a:t>
                </a:r>
                <a:r>
                  <a:rPr lang="fr-FR" sz="1800" b="1" baseline="30000" dirty="0"/>
                  <a:t>1</a:t>
                </a:r>
                <a:r>
                  <a:rPr lang="fr-FR" sz="1800" b="1" dirty="0"/>
                  <a:t>  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922B79E-BF63-0E50-9A64-5AE248E55188}"/>
                </a:ext>
              </a:extLst>
            </p:cNvPr>
            <p:cNvGrpSpPr/>
            <p:nvPr/>
          </p:nvGrpSpPr>
          <p:grpSpPr>
            <a:xfrm>
              <a:off x="7581279" y="2009521"/>
              <a:ext cx="3772523" cy="1529042"/>
              <a:chOff x="5335481" y="2102144"/>
              <a:chExt cx="3416896" cy="1385805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40671DA-AF9C-DEF9-B70E-6A311B8DD898}"/>
                  </a:ext>
                </a:extLst>
              </p:cNvPr>
              <p:cNvGrpSpPr/>
              <p:nvPr/>
            </p:nvGrpSpPr>
            <p:grpSpPr>
              <a:xfrm>
                <a:off x="5460534" y="2174906"/>
                <a:ext cx="1138400" cy="1138399"/>
                <a:chOff x="5458403" y="3494466"/>
                <a:chExt cx="1138400" cy="1138399"/>
              </a:xfrm>
            </p:grpSpPr>
            <p:pic>
              <p:nvPicPr>
                <p:cNvPr id="119" name="Graphic 118" descr="Clipboard outline">
                  <a:extLst>
                    <a:ext uri="{FF2B5EF4-FFF2-40B4-BE49-F238E27FC236}">
                      <a16:creationId xmlns:a16="http://schemas.microsoft.com/office/drawing/2014/main" id="{CD3C31F1-2AEF-4DB2-82B3-D55894CB7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8404" y="3494466"/>
                  <a:ext cx="1138399" cy="1138399"/>
                </a:xfrm>
                <a:prstGeom prst="rect">
                  <a:avLst/>
                </a:prstGeom>
              </p:spPr>
            </p:pic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47F6767-E62C-27FE-1372-17944188C4C2}"/>
                    </a:ext>
                  </a:extLst>
                </p:cNvPr>
                <p:cNvSpPr txBox="1"/>
                <p:nvPr/>
              </p:nvSpPr>
              <p:spPr>
                <a:xfrm>
                  <a:off x="5458403" y="3927855"/>
                  <a:ext cx="1138400" cy="306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/>
                    <a:t>PANAS</a:t>
                  </a:r>
                  <a:r>
                    <a:rPr lang="fr-FR" sz="1600" b="1" baseline="30000" dirty="0"/>
                    <a:t>2</a:t>
                  </a:r>
                  <a:endParaRPr lang="fr-FR" sz="1600" b="1" dirty="0"/>
                </a:p>
              </p:txBody>
            </p: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A896DB6-DF95-2565-1603-453F0B56C22D}"/>
                  </a:ext>
                </a:extLst>
              </p:cNvPr>
              <p:cNvSpPr txBox="1"/>
              <p:nvPr/>
            </p:nvSpPr>
            <p:spPr>
              <a:xfrm>
                <a:off x="6175974" y="2249945"/>
                <a:ext cx="2576402" cy="30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Valence du souvenir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A763F19-4DA3-B1E0-637C-0AD530624EB5}"/>
                  </a:ext>
                </a:extLst>
              </p:cNvPr>
              <p:cNvSpPr txBox="1"/>
              <p:nvPr/>
            </p:nvSpPr>
            <p:spPr>
              <a:xfrm>
                <a:off x="6167576" y="2890979"/>
                <a:ext cx="2576402" cy="25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1 </a:t>
                </a:r>
                <a:r>
                  <a:rPr lang="fr-FR" sz="1200" b="1" u="sng" dirty="0"/>
                  <a:t>positive</a:t>
                </a:r>
                <a:r>
                  <a:rPr lang="fr-FR" sz="1200" b="1" i="1" u="sng" dirty="0"/>
                  <a:t> </a:t>
                </a:r>
                <a:r>
                  <a:rPr lang="fr-FR" sz="1200" b="1" dirty="0"/>
                  <a:t>+ 1 </a:t>
                </a:r>
                <a:r>
                  <a:rPr lang="fr-FR" sz="1200" b="1" u="sng" dirty="0"/>
                  <a:t>négative</a:t>
                </a:r>
                <a:endParaRPr lang="fr-FR" sz="1200" b="1" dirty="0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F41015B0-7153-77D4-3AEC-A39DBBE44C7F}"/>
                  </a:ext>
                </a:extLst>
              </p:cNvPr>
              <p:cNvSpPr/>
              <p:nvPr/>
            </p:nvSpPr>
            <p:spPr>
              <a:xfrm>
                <a:off x="5335481" y="2102144"/>
                <a:ext cx="3416896" cy="1385805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AD4EC34-BE6B-691A-A628-26D0E2DED567}"/>
                </a:ext>
              </a:extLst>
            </p:cNvPr>
            <p:cNvSpPr txBox="1"/>
            <p:nvPr/>
          </p:nvSpPr>
          <p:spPr>
            <a:xfrm>
              <a:off x="6684444" y="2587952"/>
              <a:ext cx="1274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OU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38444F6A-9C0E-CEF6-23E1-039CE374D64E}"/>
              </a:ext>
            </a:extLst>
          </p:cNvPr>
          <p:cNvSpPr txBox="1"/>
          <p:nvPr/>
        </p:nvSpPr>
        <p:spPr>
          <a:xfrm>
            <a:off x="373035" y="4103485"/>
            <a:ext cx="25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3)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8036409-F145-E73F-A816-77EE3B74CFBF}"/>
              </a:ext>
            </a:extLst>
          </p:cNvPr>
          <p:cNvGrpSpPr/>
          <p:nvPr/>
        </p:nvGrpSpPr>
        <p:grpSpPr>
          <a:xfrm>
            <a:off x="3882229" y="3523630"/>
            <a:ext cx="7471570" cy="1545042"/>
            <a:chOff x="3882229" y="3523630"/>
            <a:chExt cx="7471570" cy="154504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17A3E76-B37C-4F8B-CC1D-2396C0A4AAFA}"/>
                </a:ext>
              </a:extLst>
            </p:cNvPr>
            <p:cNvGrpSpPr/>
            <p:nvPr/>
          </p:nvGrpSpPr>
          <p:grpSpPr>
            <a:xfrm>
              <a:off x="3882229" y="3523630"/>
              <a:ext cx="7471570" cy="1545042"/>
              <a:chOff x="3955704" y="3833446"/>
              <a:chExt cx="7398096" cy="1545042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C433262C-CB89-9CD5-F477-3265CA8714EC}"/>
                  </a:ext>
                </a:extLst>
              </p:cNvPr>
              <p:cNvSpPr/>
              <p:nvPr/>
            </p:nvSpPr>
            <p:spPr>
              <a:xfrm>
                <a:off x="3955704" y="3833446"/>
                <a:ext cx="7398096" cy="1529042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31" name="Graphic 130" descr="Clipboard outline">
                <a:extLst>
                  <a:ext uri="{FF2B5EF4-FFF2-40B4-BE49-F238E27FC236}">
                    <a16:creationId xmlns:a16="http://schemas.microsoft.com/office/drawing/2014/main" id="{E6A6E997-9176-0549-0A14-522CA0E1A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12122" y="3919809"/>
                <a:ext cx="914400" cy="986334"/>
              </a:xfrm>
              <a:prstGeom prst="rect">
                <a:avLst/>
              </a:prstGeom>
            </p:spPr>
          </p:pic>
          <p:pic>
            <p:nvPicPr>
              <p:cNvPr id="132" name="Graphic 131" descr="Document outline">
                <a:extLst>
                  <a:ext uri="{FF2B5EF4-FFF2-40B4-BE49-F238E27FC236}">
                    <a16:creationId xmlns:a16="http://schemas.microsoft.com/office/drawing/2014/main" id="{713D2FBA-CE68-FAF9-93C6-50E1BA16B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12194" y="397207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6D25D43-A678-EFC6-A378-FD3D8499648D}"/>
                  </a:ext>
                </a:extLst>
              </p:cNvPr>
              <p:cNvSpPr txBox="1"/>
              <p:nvPr/>
            </p:nvSpPr>
            <p:spPr>
              <a:xfrm>
                <a:off x="6060940" y="4932661"/>
                <a:ext cx="1274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Récit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746D5EB-1B4F-A842-B463-889F201390E3}"/>
                  </a:ext>
                </a:extLst>
              </p:cNvPr>
              <p:cNvSpPr txBox="1"/>
              <p:nvPr/>
            </p:nvSpPr>
            <p:spPr>
              <a:xfrm>
                <a:off x="7374741" y="4793713"/>
                <a:ext cx="1891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Questionnaire phénoménologie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17EAC061-5383-1697-BB65-527AB11ADBCE}"/>
                  </a:ext>
                </a:extLst>
              </p:cNvPr>
              <p:cNvSpPr txBox="1"/>
              <p:nvPr/>
            </p:nvSpPr>
            <p:spPr>
              <a:xfrm>
                <a:off x="6736241" y="4257125"/>
                <a:ext cx="1274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C01FA8F-1B37-9A82-E459-F9BF39656607}"/>
                  </a:ext>
                </a:extLst>
              </p:cNvPr>
              <p:cNvSpPr txBox="1"/>
              <p:nvPr/>
            </p:nvSpPr>
            <p:spPr>
              <a:xfrm>
                <a:off x="8408149" y="4281830"/>
                <a:ext cx="1274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3068A9-DEFE-76B2-D15E-C604275533A0}"/>
                  </a:ext>
                </a:extLst>
              </p:cNvPr>
              <p:cNvSpPr txBox="1"/>
              <p:nvPr/>
            </p:nvSpPr>
            <p:spPr>
              <a:xfrm>
                <a:off x="9238831" y="4299245"/>
                <a:ext cx="1891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Fonctions de la transmission</a:t>
                </a:r>
              </a:p>
            </p:txBody>
          </p:sp>
        </p:grpSp>
        <p:pic>
          <p:nvPicPr>
            <p:cNvPr id="128" name="Graphic 127" descr="Old woman with white hair">
              <a:extLst>
                <a:ext uri="{FF2B5EF4-FFF2-40B4-BE49-F238E27FC236}">
                  <a16:creationId xmlns:a16="http://schemas.microsoft.com/office/drawing/2014/main" id="{B4D18D38-0FBE-BB18-5E1E-E4571298D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1156"/>
            <a:stretch/>
          </p:blipFill>
          <p:spPr>
            <a:xfrm>
              <a:off x="5027644" y="3961598"/>
              <a:ext cx="692931" cy="886315"/>
            </a:xfrm>
            <a:prstGeom prst="rect">
              <a:avLst/>
            </a:prstGeom>
          </p:spPr>
        </p:pic>
        <p:pic>
          <p:nvPicPr>
            <p:cNvPr id="129" name="Graphic 128" descr="Man wearing a hoodie">
              <a:extLst>
                <a:ext uri="{FF2B5EF4-FFF2-40B4-BE49-F238E27FC236}">
                  <a16:creationId xmlns:a16="http://schemas.microsoft.com/office/drawing/2014/main" id="{87CB0E57-BDBA-2352-4FE8-39CE512F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10132" y="3962324"/>
              <a:ext cx="660238" cy="890099"/>
            </a:xfrm>
            <a:prstGeom prst="rect">
              <a:avLst/>
            </a:prstGeom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73902B26-BE8E-CF11-8734-AC2DC7B190AF}"/>
              </a:ext>
            </a:extLst>
          </p:cNvPr>
          <p:cNvSpPr txBox="1"/>
          <p:nvPr/>
        </p:nvSpPr>
        <p:spPr>
          <a:xfrm>
            <a:off x="376376" y="5720866"/>
            <a:ext cx="25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4)</a:t>
            </a:r>
          </a:p>
        </p:txBody>
      </p:sp>
      <p:sp>
        <p:nvSpPr>
          <p:cNvPr id="140" name="ZoneTexte 11">
            <a:extLst>
              <a:ext uri="{FF2B5EF4-FFF2-40B4-BE49-F238E27FC236}">
                <a16:creationId xmlns:a16="http://schemas.microsoft.com/office/drawing/2014/main" id="{78C5920C-9744-D146-9331-5F870B178C9B}"/>
              </a:ext>
            </a:extLst>
          </p:cNvPr>
          <p:cNvSpPr txBox="1"/>
          <p:nvPr/>
        </p:nvSpPr>
        <p:spPr>
          <a:xfrm>
            <a:off x="143232" y="142548"/>
            <a:ext cx="6539989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Berntsen &amp; Rubin (2006)</a:t>
            </a:r>
            <a:r>
              <a:rPr lang="en-US" sz="1100" baseline="30000" dirty="0"/>
              <a:t>1</a:t>
            </a:r>
            <a:r>
              <a:rPr lang="en-US" sz="1100" dirty="0"/>
              <a:t>,  Watson et al., (1988)</a:t>
            </a:r>
            <a:r>
              <a:rPr lang="en-US" sz="1100" baseline="30000" dirty="0"/>
              <a:t> </a:t>
            </a:r>
            <a:r>
              <a:rPr lang="fr-FR" sz="1100" baseline="30000" dirty="0"/>
              <a:t>2</a:t>
            </a:r>
            <a:r>
              <a:rPr lang="en-US" sz="1100" dirty="0"/>
              <a:t>, Aron et al., (1992)</a:t>
            </a:r>
            <a:r>
              <a:rPr lang="en-US" sz="1100" baseline="30000" dirty="0"/>
              <a:t>3</a:t>
            </a:r>
            <a:r>
              <a:rPr lang="en-US" sz="1100" dirty="0"/>
              <a:t>, Harris et al., (2004)</a:t>
            </a:r>
            <a:r>
              <a:rPr lang="en-US" sz="1100" baseline="30000" dirty="0"/>
              <a:t>4</a:t>
            </a:r>
          </a:p>
          <a:p>
            <a:r>
              <a:rPr lang="en-US" sz="1100" dirty="0" err="1"/>
              <a:t>Barsics</a:t>
            </a:r>
            <a:r>
              <a:rPr lang="en-US" sz="1100" dirty="0"/>
              <a:t> et al., (2017)</a:t>
            </a:r>
            <a:r>
              <a:rPr lang="en-US" sz="1100" baseline="30000" dirty="0"/>
              <a:t>5, </a:t>
            </a:r>
            <a:r>
              <a:rPr lang="fr-BE" sz="1100" dirty="0"/>
              <a:t>Cheung &amp; Lucas</a:t>
            </a:r>
            <a:r>
              <a:rPr lang="en-US" sz="1100" dirty="0"/>
              <a:t>, (2014)</a:t>
            </a:r>
            <a:r>
              <a:rPr lang="en-US" sz="1100" baseline="30000" dirty="0"/>
              <a:t>6</a:t>
            </a:r>
          </a:p>
          <a:p>
            <a:endParaRPr lang="en-US" sz="1100" baseline="300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FF8E668-2DE7-8395-F053-F79A6FAF9906}"/>
              </a:ext>
            </a:extLst>
          </p:cNvPr>
          <p:cNvSpPr txBox="1"/>
          <p:nvPr/>
        </p:nvSpPr>
        <p:spPr>
          <a:xfrm>
            <a:off x="1011431" y="2518464"/>
            <a:ext cx="2532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Evaluation des souvenirs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123BB1D-F221-8472-9B97-8F850BDE597B}"/>
              </a:ext>
            </a:extLst>
          </p:cNvPr>
          <p:cNvSpPr txBox="1"/>
          <p:nvPr/>
        </p:nvSpPr>
        <p:spPr>
          <a:xfrm>
            <a:off x="884430" y="3981287"/>
            <a:ext cx="26837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Description du souvenir</a:t>
            </a:r>
          </a:p>
          <a:p>
            <a:pPr algn="ctr"/>
            <a:r>
              <a:rPr lang="fr-FR" dirty="0"/>
              <a:t>+</a:t>
            </a:r>
          </a:p>
          <a:p>
            <a:pPr algn="ctr"/>
            <a:r>
              <a:rPr lang="fr-FR" dirty="0"/>
              <a:t>Questionnaires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8ED6613-D34D-2A79-D32F-28542424F7F7}"/>
              </a:ext>
            </a:extLst>
          </p:cNvPr>
          <p:cNvSpPr txBox="1"/>
          <p:nvPr/>
        </p:nvSpPr>
        <p:spPr>
          <a:xfrm>
            <a:off x="944210" y="5728520"/>
            <a:ext cx="226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Relation dyade + relation au passé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00A269-6CAB-9B31-2C75-5601F07479CA}"/>
              </a:ext>
            </a:extLst>
          </p:cNvPr>
          <p:cNvGrpSpPr/>
          <p:nvPr/>
        </p:nvGrpSpPr>
        <p:grpSpPr>
          <a:xfrm>
            <a:off x="3882228" y="5233845"/>
            <a:ext cx="7756192" cy="1529042"/>
            <a:chOff x="3882228" y="5233845"/>
            <a:chExt cx="7756192" cy="1529042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E2B04E8-DFF9-632D-F5B6-92309A80D1CE}"/>
                </a:ext>
              </a:extLst>
            </p:cNvPr>
            <p:cNvGrpSpPr/>
            <p:nvPr/>
          </p:nvGrpSpPr>
          <p:grpSpPr>
            <a:xfrm>
              <a:off x="3882228" y="5233845"/>
              <a:ext cx="7471569" cy="1529042"/>
              <a:chOff x="3882228" y="5233845"/>
              <a:chExt cx="7471569" cy="1529042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196D9B46-408A-2E1A-FFFA-858031A5C80D}"/>
                  </a:ext>
                </a:extLst>
              </p:cNvPr>
              <p:cNvSpPr/>
              <p:nvPr/>
            </p:nvSpPr>
            <p:spPr>
              <a:xfrm>
                <a:off x="3882228" y="5233845"/>
                <a:ext cx="7471569" cy="1529042"/>
              </a:xfrm>
              <a:prstGeom prst="roundRect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9317CF9-CC57-652A-81A4-B91181B550BC}"/>
                  </a:ext>
                </a:extLst>
              </p:cNvPr>
              <p:cNvSpPr txBox="1"/>
              <p:nvPr/>
            </p:nvSpPr>
            <p:spPr>
              <a:xfrm>
                <a:off x="3882228" y="6239119"/>
                <a:ext cx="18362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IOS</a:t>
                </a:r>
                <a:r>
                  <a:rPr lang="en-US" sz="1600" b="1" baseline="30000" dirty="0"/>
                  <a:t>3 </a:t>
                </a:r>
                <a:r>
                  <a:rPr lang="en-US" sz="1600" b="1" dirty="0" err="1"/>
                  <a:t>famille</a:t>
                </a:r>
                <a:r>
                  <a:rPr lang="en-US" sz="1600" b="1" dirty="0"/>
                  <a:t> + duo 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286FE03-AC0E-E746-CF2F-7228E731792C}"/>
                  </a:ext>
                </a:extLst>
              </p:cNvPr>
              <p:cNvSpPr txBox="1"/>
              <p:nvPr/>
            </p:nvSpPr>
            <p:spPr>
              <a:xfrm>
                <a:off x="5145012" y="5479643"/>
                <a:ext cx="18918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Fonctions de la mémoire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275B8794-5795-F935-64F5-6F0A36758A36}"/>
                </a:ext>
              </a:extLst>
            </p:cNvPr>
            <p:cNvGrpSpPr/>
            <p:nvPr/>
          </p:nvGrpSpPr>
          <p:grpSpPr>
            <a:xfrm>
              <a:off x="4004520" y="5479644"/>
              <a:ext cx="7633900" cy="1242047"/>
              <a:chOff x="4004520" y="5479644"/>
              <a:chExt cx="7633900" cy="1242047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510A047C-E925-F0A0-AA12-C1531EE394AD}"/>
                  </a:ext>
                </a:extLst>
              </p:cNvPr>
              <p:cNvSpPr txBox="1"/>
              <p:nvPr/>
            </p:nvSpPr>
            <p:spPr>
              <a:xfrm>
                <a:off x="9601563" y="5588071"/>
                <a:ext cx="2036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b="1" dirty="0"/>
                  <a:t>Démographie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167FE5C-B444-48DB-EEAB-73B64519A39E}"/>
                  </a:ext>
                </a:extLst>
              </p:cNvPr>
              <p:cNvSpPr txBox="1"/>
              <p:nvPr/>
            </p:nvSpPr>
            <p:spPr>
              <a:xfrm>
                <a:off x="6631702" y="5490588"/>
                <a:ext cx="1998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Projections passé/future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37ED5D9-8984-5300-3309-574A723B65F7}"/>
                  </a:ext>
                </a:extLst>
              </p:cNvPr>
              <p:cNvSpPr txBox="1"/>
              <p:nvPr/>
            </p:nvSpPr>
            <p:spPr>
              <a:xfrm>
                <a:off x="4610399" y="5553205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ADCD896-45D9-2A71-8A35-2C9D27E03E42}"/>
                  </a:ext>
                </a:extLst>
              </p:cNvPr>
              <p:cNvSpPr txBox="1"/>
              <p:nvPr/>
            </p:nvSpPr>
            <p:spPr>
              <a:xfrm>
                <a:off x="6232508" y="5607471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67DE9BA5-A735-9B47-2DB0-2249730BF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4520" y="5479644"/>
                <a:ext cx="1112263" cy="712127"/>
              </a:xfrm>
              <a:prstGeom prst="rect">
                <a:avLst/>
              </a:prstGeom>
            </p:spPr>
          </p:pic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168D079-4EFE-6AAF-A2E9-62C07D937E2C}"/>
                  </a:ext>
                </a:extLst>
              </p:cNvPr>
              <p:cNvSpPr txBox="1"/>
              <p:nvPr/>
            </p:nvSpPr>
            <p:spPr>
              <a:xfrm>
                <a:off x="7268955" y="6216778"/>
                <a:ext cx="87071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600" b="1" dirty="0"/>
                  <a:t>BTPS</a:t>
                </a:r>
                <a:r>
                  <a:rPr lang="en-US" sz="1600" baseline="30000" dirty="0"/>
                  <a:t>5</a:t>
                </a:r>
                <a:endParaRPr lang="fr-BE" sz="1600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7901584-01B4-AD02-1F08-3D672CBF111D}"/>
                  </a:ext>
                </a:extLst>
              </p:cNvPr>
              <p:cNvSpPr txBox="1"/>
              <p:nvPr/>
            </p:nvSpPr>
            <p:spPr>
              <a:xfrm>
                <a:off x="5375399" y="6216778"/>
                <a:ext cx="126226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600" b="1" dirty="0"/>
                  <a:t>TALE</a:t>
                </a:r>
                <a:r>
                  <a:rPr lang="en-US" sz="1600" b="1" baseline="30000" dirty="0"/>
                  <a:t>4</a:t>
                </a:r>
                <a:endParaRPr lang="fr-FR" sz="1600" b="1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B8324FE-BC74-CF09-BD63-9C9527EEEEF0}"/>
                  </a:ext>
                </a:extLst>
              </p:cNvPr>
              <p:cNvSpPr txBox="1"/>
              <p:nvPr/>
            </p:nvSpPr>
            <p:spPr>
              <a:xfrm>
                <a:off x="7745411" y="5571447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6F1D790-F6EB-BB13-1334-55164230D377}"/>
                  </a:ext>
                </a:extLst>
              </p:cNvPr>
              <p:cNvSpPr txBox="1"/>
              <p:nvPr/>
            </p:nvSpPr>
            <p:spPr>
              <a:xfrm>
                <a:off x="8412407" y="5571447"/>
                <a:ext cx="1244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Satisfaction vie 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86F074F-B5B9-9951-FF81-0FAC320D4C90}"/>
                  </a:ext>
                </a:extLst>
              </p:cNvPr>
              <p:cNvSpPr txBox="1"/>
              <p:nvPr/>
            </p:nvSpPr>
            <p:spPr>
              <a:xfrm>
                <a:off x="8371193" y="6144610"/>
                <a:ext cx="1426474" cy="5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050" b="1" dirty="0"/>
                  <a:t>single-item life satisfaction </a:t>
                </a:r>
                <a:r>
                  <a:rPr lang="fr-BE" sz="1050" b="1" dirty="0" err="1"/>
                  <a:t>measures</a:t>
                </a:r>
                <a:r>
                  <a:rPr lang="en-US" sz="1050" baseline="30000" dirty="0"/>
                  <a:t>6</a:t>
                </a:r>
                <a:endParaRPr lang="fr-BE" sz="1050" b="1" dirty="0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BCFFBF9-92F2-A33E-B0AD-4CA8958D896C}"/>
                  </a:ext>
                </a:extLst>
              </p:cNvPr>
              <p:cNvSpPr txBox="1"/>
              <p:nvPr/>
            </p:nvSpPr>
            <p:spPr>
              <a:xfrm>
                <a:off x="9079673" y="5587315"/>
                <a:ext cx="1244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+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942E025-6921-0D66-A1FC-973C0D672199}"/>
              </a:ext>
            </a:extLst>
          </p:cNvPr>
          <p:cNvSpPr/>
          <p:nvPr/>
        </p:nvSpPr>
        <p:spPr>
          <a:xfrm>
            <a:off x="4040679" y="3649863"/>
            <a:ext cx="362411" cy="322151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8B58C-1303-BDAB-6023-7D8E2DE6EFC9}"/>
              </a:ext>
            </a:extLst>
          </p:cNvPr>
          <p:cNvSpPr/>
          <p:nvPr/>
        </p:nvSpPr>
        <p:spPr>
          <a:xfrm>
            <a:off x="5145012" y="3640837"/>
            <a:ext cx="362411" cy="322151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34603-6BD7-B96F-AE32-A7AD9C64D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34" y="358244"/>
            <a:ext cx="4330048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8BEC1-396C-FD29-0939-8221EB5E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1" y="358244"/>
            <a:ext cx="5792008" cy="538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A7E7C-49E3-C175-4B9F-2BE843E8434A}"/>
              </a:ext>
            </a:extLst>
          </p:cNvPr>
          <p:cNvSpPr txBox="1"/>
          <p:nvPr/>
        </p:nvSpPr>
        <p:spPr>
          <a:xfrm>
            <a:off x="7593106" y="61937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Robitaille et al., (2010)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46620-E9E9-E61E-AF66-2C4D36361C3D}"/>
              </a:ext>
            </a:extLst>
          </p:cNvPr>
          <p:cNvSpPr txBox="1"/>
          <p:nvPr/>
        </p:nvSpPr>
        <p:spPr>
          <a:xfrm>
            <a:off x="2109457" y="5944055"/>
            <a:ext cx="684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Berntsen</a:t>
            </a:r>
            <a:r>
              <a:rPr lang="fr-FR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, Rubin (2006)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4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3E3A9-7DBD-678B-F424-201090B7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2" y="1490404"/>
            <a:ext cx="5591955" cy="3705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71340-8543-5C53-E4CB-54D3862DC7FE}"/>
              </a:ext>
            </a:extLst>
          </p:cNvPr>
          <p:cNvSpPr txBox="1"/>
          <p:nvPr/>
        </p:nvSpPr>
        <p:spPr>
          <a:xfrm>
            <a:off x="1524000" y="762000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3"/>
              </a:rPr>
              <a:t>Balanced Time Perspective Scale </a:t>
            </a:r>
            <a:endParaRPr lang="fr-BE" dirty="0"/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85340818-2775-4DE9-1EA6-EEE7EA2A1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69" y="1490404"/>
            <a:ext cx="4925112" cy="112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FA733-08EC-E415-CDCD-9D1C0768D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948" y="3204754"/>
            <a:ext cx="4288333" cy="291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FC03E-CF15-EF04-FE3A-CBD0FB9B6093}"/>
              </a:ext>
            </a:extLst>
          </p:cNvPr>
          <p:cNvSpPr txBox="1"/>
          <p:nvPr/>
        </p:nvSpPr>
        <p:spPr>
          <a:xfrm>
            <a:off x="6096000" y="8081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Cheung &amp; Lucas (2014)</a:t>
            </a:r>
          </a:p>
        </p:txBody>
      </p:sp>
    </p:spTree>
    <p:extLst>
      <p:ext uri="{BB962C8B-B14F-4D97-AF65-F5344CB8AC3E}">
        <p14:creationId xmlns:p14="http://schemas.microsoft.com/office/powerpoint/2010/main" val="1760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 descr="Presse-papiers vérifié avec un remplissage uni">
            <a:extLst>
              <a:ext uri="{FF2B5EF4-FFF2-40B4-BE49-F238E27FC236}">
                <a16:creationId xmlns:a16="http://schemas.microsoft.com/office/drawing/2014/main" id="{C921E9BE-BAB9-4D16-AAFE-95ECD414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5158" y="4383886"/>
            <a:ext cx="914400" cy="914400"/>
          </a:xfrm>
          <a:prstGeom prst="rect">
            <a:avLst/>
          </a:prstGeom>
        </p:spPr>
      </p:pic>
      <p:pic>
        <p:nvPicPr>
          <p:cNvPr id="11" name="Graphique 10" descr="Presse-papiers mixte avec un remplissage uni">
            <a:extLst>
              <a:ext uri="{FF2B5EF4-FFF2-40B4-BE49-F238E27FC236}">
                <a16:creationId xmlns:a16="http://schemas.microsoft.com/office/drawing/2014/main" id="{C8665BA6-C6D8-4FBF-BC2A-44C8C9944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4454" y="4383886"/>
            <a:ext cx="914400" cy="914400"/>
          </a:xfrm>
          <a:prstGeom prst="rect">
            <a:avLst/>
          </a:prstGeom>
        </p:spPr>
      </p:pic>
      <p:pic>
        <p:nvPicPr>
          <p:cNvPr id="13" name="Graphique 12" descr="Document avec un remplissage uni">
            <a:extLst>
              <a:ext uri="{FF2B5EF4-FFF2-40B4-BE49-F238E27FC236}">
                <a16:creationId xmlns:a16="http://schemas.microsoft.com/office/drawing/2014/main" id="{F538DFE8-CB14-49A2-95D9-FE042DB55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7978" y="4413726"/>
            <a:ext cx="914400" cy="91440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3746763-98D1-4F46-A3CA-DBD265E7B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91" y="2441938"/>
            <a:ext cx="41910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6" name="Graphique 15" descr="Papier avec un remplissage uni">
            <a:extLst>
              <a:ext uri="{FF2B5EF4-FFF2-40B4-BE49-F238E27FC236}">
                <a16:creationId xmlns:a16="http://schemas.microsoft.com/office/drawing/2014/main" id="{0A78DAC7-5E0F-4DF6-949E-F21ACE6F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5261" y="4413726"/>
            <a:ext cx="914400" cy="914400"/>
          </a:xfrm>
          <a:prstGeom prst="rect">
            <a:avLst/>
          </a:prstGeom>
        </p:spPr>
      </p:pic>
      <p:pic>
        <p:nvPicPr>
          <p:cNvPr id="22" name="Graphique 21" descr="Scène de ferme avec un remplissage uni">
            <a:extLst>
              <a:ext uri="{FF2B5EF4-FFF2-40B4-BE49-F238E27FC236}">
                <a16:creationId xmlns:a16="http://schemas.microsoft.com/office/drawing/2014/main" id="{2FCE627A-76EE-470C-9A1A-B0D08F2E56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40813" y="4311344"/>
            <a:ext cx="1197709" cy="1197709"/>
          </a:xfrm>
          <a:prstGeom prst="rect">
            <a:avLst/>
          </a:prstGeom>
        </p:spPr>
      </p:pic>
      <p:pic>
        <p:nvPicPr>
          <p:cNvPr id="23" name="Graphique 22" descr="Scène de ferme avec un remplissage uni">
            <a:extLst>
              <a:ext uri="{FF2B5EF4-FFF2-40B4-BE49-F238E27FC236}">
                <a16:creationId xmlns:a16="http://schemas.microsoft.com/office/drawing/2014/main" id="{64E39BC2-53DB-497D-B745-DB1EEC91F0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62748" y="4272071"/>
            <a:ext cx="1197709" cy="119770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27A1970-5AA4-412D-B3E7-CBA933ED3A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534" y="947325"/>
            <a:ext cx="1100865" cy="879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980C490A-4BD3-414B-AA51-0F5DA08BAD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2232" y="994153"/>
            <a:ext cx="1610028" cy="836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87D7927-90EA-4190-A0F0-4163DF6489D7}"/>
              </a:ext>
            </a:extLst>
          </p:cNvPr>
          <p:cNvSpPr txBox="1"/>
          <p:nvPr/>
        </p:nvSpPr>
        <p:spPr>
          <a:xfrm>
            <a:off x="2159575" y="1152805"/>
            <a:ext cx="58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F7C9358-C735-4148-B87F-90E39C182070}"/>
              </a:ext>
            </a:extLst>
          </p:cNvPr>
          <p:cNvSpPr txBox="1"/>
          <p:nvPr/>
        </p:nvSpPr>
        <p:spPr>
          <a:xfrm>
            <a:off x="6402870" y="1147147"/>
            <a:ext cx="64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EFADE90-B5D8-4CE9-8508-E727CE49438A}"/>
              </a:ext>
            </a:extLst>
          </p:cNvPr>
          <p:cNvSpPr txBox="1"/>
          <p:nvPr/>
        </p:nvSpPr>
        <p:spPr>
          <a:xfrm>
            <a:off x="10315685" y="1147147"/>
            <a:ext cx="64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vs.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F514A79-C167-4B92-89E5-17BC4EA65A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39973" y="956802"/>
            <a:ext cx="933580" cy="981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27EA7CE-73E9-4419-A691-BBC3503D03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05887" y="947325"/>
            <a:ext cx="990738" cy="10383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9290C7A-5FB7-42D1-9D7C-72D1AEBF00FD}"/>
              </a:ext>
            </a:extLst>
          </p:cNvPr>
          <p:cNvCxnSpPr/>
          <p:nvPr/>
        </p:nvCxnSpPr>
        <p:spPr>
          <a:xfrm>
            <a:off x="4541959" y="837743"/>
            <a:ext cx="0" cy="1571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4FD7BA7-B411-4123-9930-AF70020E4098}"/>
              </a:ext>
            </a:extLst>
          </p:cNvPr>
          <p:cNvCxnSpPr/>
          <p:nvPr/>
        </p:nvCxnSpPr>
        <p:spPr>
          <a:xfrm>
            <a:off x="8786965" y="862200"/>
            <a:ext cx="0" cy="1571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5B3958C2-B504-4D2F-A4B7-A14683BE6F62}"/>
              </a:ext>
            </a:extLst>
          </p:cNvPr>
          <p:cNvSpPr txBox="1"/>
          <p:nvPr/>
        </p:nvSpPr>
        <p:spPr>
          <a:xfrm>
            <a:off x="1660188" y="5692706"/>
            <a:ext cx="207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Quantité</a:t>
            </a:r>
            <a:r>
              <a:rPr lang="en-US" sz="1800" dirty="0"/>
              <a:t> de </a:t>
            </a:r>
            <a:r>
              <a:rPr lang="en-US" sz="1800" dirty="0" err="1"/>
              <a:t>détails</a:t>
            </a:r>
            <a:endParaRPr lang="en-US" sz="18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E35FD96-6983-442C-B5D3-336CF3DE4B52}"/>
              </a:ext>
            </a:extLst>
          </p:cNvPr>
          <p:cNvSpPr txBox="1"/>
          <p:nvPr/>
        </p:nvSpPr>
        <p:spPr>
          <a:xfrm>
            <a:off x="9357216" y="5641855"/>
            <a:ext cx="183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Phenomenologie</a:t>
            </a:r>
            <a:r>
              <a:rPr lang="en-US" sz="1800" dirty="0"/>
              <a:t>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FDBE651-516D-4ADC-A803-8E615072AC35}"/>
              </a:ext>
            </a:extLst>
          </p:cNvPr>
          <p:cNvSpPr txBox="1"/>
          <p:nvPr/>
        </p:nvSpPr>
        <p:spPr>
          <a:xfrm>
            <a:off x="4995524" y="5684289"/>
            <a:ext cx="2461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Similarité</a:t>
            </a:r>
            <a:r>
              <a:rPr lang="en-US" sz="1800" dirty="0"/>
              <a:t> dans les </a:t>
            </a:r>
            <a:r>
              <a:rPr lang="en-US" sz="1800" dirty="0" err="1"/>
              <a:t>récits</a:t>
            </a:r>
            <a:endParaRPr lang="en-US" sz="1800" dirty="0"/>
          </a:p>
        </p:txBody>
      </p:sp>
      <p:sp>
        <p:nvSpPr>
          <p:cNvPr id="33" name="Flèche : double flèche horizontale 32">
            <a:extLst>
              <a:ext uri="{FF2B5EF4-FFF2-40B4-BE49-F238E27FC236}">
                <a16:creationId xmlns:a16="http://schemas.microsoft.com/office/drawing/2014/main" id="{EAAC5020-01CE-4381-9F5C-312929F75598}"/>
              </a:ext>
            </a:extLst>
          </p:cNvPr>
          <p:cNvSpPr/>
          <p:nvPr/>
        </p:nvSpPr>
        <p:spPr>
          <a:xfrm>
            <a:off x="1941384" y="4849502"/>
            <a:ext cx="1177644" cy="2282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double flèche horizontale 45">
            <a:extLst>
              <a:ext uri="{FF2B5EF4-FFF2-40B4-BE49-F238E27FC236}">
                <a16:creationId xmlns:a16="http://schemas.microsoft.com/office/drawing/2014/main" id="{921EC983-9595-496A-8A18-A2E2FE295612}"/>
              </a:ext>
            </a:extLst>
          </p:cNvPr>
          <p:cNvSpPr/>
          <p:nvPr/>
        </p:nvSpPr>
        <p:spPr>
          <a:xfrm>
            <a:off x="5552460" y="4754531"/>
            <a:ext cx="1177644" cy="22829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A221BA63-EA77-423B-9E06-F5766FF7C6F6}"/>
              </a:ext>
            </a:extLst>
          </p:cNvPr>
          <p:cNvSpPr/>
          <p:nvPr/>
        </p:nvSpPr>
        <p:spPr>
          <a:xfrm>
            <a:off x="9649773" y="4833945"/>
            <a:ext cx="933580" cy="20070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BCA930E-7EFC-4F71-9103-F1886B8B6A59}"/>
              </a:ext>
            </a:extLst>
          </p:cNvPr>
          <p:cNvSpPr txBox="1"/>
          <p:nvPr/>
        </p:nvSpPr>
        <p:spPr>
          <a:xfrm>
            <a:off x="1512195" y="1982625"/>
            <a:ext cx="207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Type de souvenir</a:t>
            </a:r>
            <a:endParaRPr lang="en-US" sz="18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54A5266-F97C-4A69-B4C4-3F7CC0FC3994}"/>
              </a:ext>
            </a:extLst>
          </p:cNvPr>
          <p:cNvSpPr txBox="1"/>
          <p:nvPr/>
        </p:nvSpPr>
        <p:spPr>
          <a:xfrm>
            <a:off x="1107978" y="487572"/>
            <a:ext cx="1492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Personnel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E20FE3D-F911-47A9-8004-C33F92730995}"/>
              </a:ext>
            </a:extLst>
          </p:cNvPr>
          <p:cNvSpPr txBox="1"/>
          <p:nvPr/>
        </p:nvSpPr>
        <p:spPr>
          <a:xfrm>
            <a:off x="2914621" y="489797"/>
            <a:ext cx="1492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Public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EF24882-B15A-4E76-BC01-9887463985D2}"/>
              </a:ext>
            </a:extLst>
          </p:cNvPr>
          <p:cNvSpPr txBox="1"/>
          <p:nvPr/>
        </p:nvSpPr>
        <p:spPr>
          <a:xfrm>
            <a:off x="5757201" y="1998268"/>
            <a:ext cx="207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Ecart de génération</a:t>
            </a:r>
            <a:endParaRPr lang="fr-FR" sz="18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D3668CA-28F9-4899-8D17-B4C65AC2DB9F}"/>
              </a:ext>
            </a:extLst>
          </p:cNvPr>
          <p:cNvSpPr txBox="1"/>
          <p:nvPr/>
        </p:nvSpPr>
        <p:spPr>
          <a:xfrm>
            <a:off x="4872217" y="489796"/>
            <a:ext cx="1492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Parent &lt;&gt; enfant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298A749-45FD-4E32-80B5-2F698A086AF0}"/>
              </a:ext>
            </a:extLst>
          </p:cNvPr>
          <p:cNvSpPr txBox="1"/>
          <p:nvPr/>
        </p:nvSpPr>
        <p:spPr>
          <a:xfrm>
            <a:off x="6478319" y="509396"/>
            <a:ext cx="2333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Grand-parent &lt;&gt; petit-enfant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A6709F1-75B9-40F6-B6D5-DDF0ED148C95}"/>
              </a:ext>
            </a:extLst>
          </p:cNvPr>
          <p:cNvSpPr txBox="1"/>
          <p:nvPr/>
        </p:nvSpPr>
        <p:spPr>
          <a:xfrm>
            <a:off x="9575270" y="1976658"/>
            <a:ext cx="226049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Valence </a:t>
            </a:r>
            <a:r>
              <a:rPr lang="en-US" dirty="0" err="1"/>
              <a:t>émotionnelle</a:t>
            </a:r>
            <a:endParaRPr lang="en-US" sz="18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4812FF0-4CE6-47CF-8F8B-212EC45DC0F3}"/>
              </a:ext>
            </a:extLst>
          </p:cNvPr>
          <p:cNvSpPr txBox="1"/>
          <p:nvPr/>
        </p:nvSpPr>
        <p:spPr>
          <a:xfrm>
            <a:off x="9484396" y="527439"/>
            <a:ext cx="730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Positif</a:t>
            </a:r>
            <a:endParaRPr lang="en-US" sz="140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8AC38F0-3EA3-4B45-95C4-FF7E845DDDEC}"/>
              </a:ext>
            </a:extLst>
          </p:cNvPr>
          <p:cNvSpPr txBox="1"/>
          <p:nvPr/>
        </p:nvSpPr>
        <p:spPr>
          <a:xfrm>
            <a:off x="11118465" y="509396"/>
            <a:ext cx="904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Negatif</a:t>
            </a:r>
            <a:endParaRPr lang="en-US" sz="1400" dirty="0"/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A34876CC-34D7-496A-8B30-3F37291C2201}"/>
              </a:ext>
            </a:extLst>
          </p:cNvPr>
          <p:cNvCxnSpPr>
            <a:cxnSpLocks/>
          </p:cNvCxnSpPr>
          <p:nvPr/>
        </p:nvCxnSpPr>
        <p:spPr>
          <a:xfrm flipH="1">
            <a:off x="2370620" y="2305537"/>
            <a:ext cx="28783" cy="210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7DE159E5-C477-4034-A93F-B7EC352F3BA0}"/>
              </a:ext>
            </a:extLst>
          </p:cNvPr>
          <p:cNvCxnSpPr>
            <a:cxnSpLocks/>
          </p:cNvCxnSpPr>
          <p:nvPr/>
        </p:nvCxnSpPr>
        <p:spPr>
          <a:xfrm>
            <a:off x="2427413" y="2316704"/>
            <a:ext cx="3509065" cy="206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B345D892-366E-4BA3-B2FE-7E4CD022E628}"/>
              </a:ext>
            </a:extLst>
          </p:cNvPr>
          <p:cNvCxnSpPr>
            <a:cxnSpLocks/>
          </p:cNvCxnSpPr>
          <p:nvPr/>
        </p:nvCxnSpPr>
        <p:spPr>
          <a:xfrm>
            <a:off x="2388569" y="2305537"/>
            <a:ext cx="7619690" cy="1921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68674190-8FD8-44AD-9C70-DFF3678A100F}"/>
              </a:ext>
            </a:extLst>
          </p:cNvPr>
          <p:cNvCxnSpPr>
            <a:cxnSpLocks/>
          </p:cNvCxnSpPr>
          <p:nvPr/>
        </p:nvCxnSpPr>
        <p:spPr>
          <a:xfrm flipH="1">
            <a:off x="2573957" y="2409090"/>
            <a:ext cx="3846862" cy="198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44665F2D-7BFD-466D-9F96-02B1B433EC2A}"/>
              </a:ext>
            </a:extLst>
          </p:cNvPr>
          <p:cNvCxnSpPr>
            <a:cxnSpLocks/>
          </p:cNvCxnSpPr>
          <p:nvPr/>
        </p:nvCxnSpPr>
        <p:spPr>
          <a:xfrm flipH="1">
            <a:off x="6139507" y="2409090"/>
            <a:ext cx="281312" cy="200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B9289E91-3381-43FB-8823-E1BB523494C3}"/>
              </a:ext>
            </a:extLst>
          </p:cNvPr>
          <p:cNvCxnSpPr/>
          <p:nvPr/>
        </p:nvCxnSpPr>
        <p:spPr>
          <a:xfrm>
            <a:off x="6420819" y="2409090"/>
            <a:ext cx="3678180" cy="1817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4DA371C1-3261-44C8-A8FA-CA65FECEEA99}"/>
              </a:ext>
            </a:extLst>
          </p:cNvPr>
          <p:cNvCxnSpPr>
            <a:cxnSpLocks/>
          </p:cNvCxnSpPr>
          <p:nvPr/>
        </p:nvCxnSpPr>
        <p:spPr>
          <a:xfrm flipH="1">
            <a:off x="2864523" y="2441938"/>
            <a:ext cx="7462818" cy="197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6C555DD1-16DB-4563-A0C4-9AC41F305089}"/>
              </a:ext>
            </a:extLst>
          </p:cNvPr>
          <p:cNvCxnSpPr>
            <a:cxnSpLocks/>
          </p:cNvCxnSpPr>
          <p:nvPr/>
        </p:nvCxnSpPr>
        <p:spPr>
          <a:xfrm flipH="1">
            <a:off x="6402870" y="2433547"/>
            <a:ext cx="3946642" cy="2005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DAB01AD2-FDEA-4A87-9280-C3D3DC7708DD}"/>
              </a:ext>
            </a:extLst>
          </p:cNvPr>
          <p:cNvCxnSpPr>
            <a:cxnSpLocks/>
          </p:cNvCxnSpPr>
          <p:nvPr/>
        </p:nvCxnSpPr>
        <p:spPr>
          <a:xfrm flipH="1">
            <a:off x="10273553" y="2441938"/>
            <a:ext cx="75959" cy="178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Image 92">
            <a:extLst>
              <a:ext uri="{FF2B5EF4-FFF2-40B4-BE49-F238E27FC236}">
                <a16:creationId xmlns:a16="http://schemas.microsoft.com/office/drawing/2014/main" id="{96A3A379-72B4-45F7-ABDD-245DC32F91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8577" y="917620"/>
            <a:ext cx="1305388" cy="1039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74581171-BD96-44F0-A5BE-2C5843BC80A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7682" y="905248"/>
            <a:ext cx="1427435" cy="1066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E3158B6F-0486-40CD-93B6-5CD524D98A31}"/>
              </a:ext>
            </a:extLst>
          </p:cNvPr>
          <p:cNvSpPr txBox="1"/>
          <p:nvPr/>
        </p:nvSpPr>
        <p:spPr>
          <a:xfrm>
            <a:off x="281743" y="4708469"/>
            <a:ext cx="705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VD 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C02B9F9-7E43-4B3C-889F-7B38B5E3ECA0}"/>
              </a:ext>
            </a:extLst>
          </p:cNvPr>
          <p:cNvSpPr txBox="1"/>
          <p:nvPr/>
        </p:nvSpPr>
        <p:spPr>
          <a:xfrm>
            <a:off x="389160" y="1175589"/>
            <a:ext cx="705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/>
              <a:t>VI </a:t>
            </a:r>
          </a:p>
        </p:txBody>
      </p:sp>
    </p:spTree>
    <p:extLst>
      <p:ext uri="{BB962C8B-B14F-4D97-AF65-F5344CB8AC3E}">
        <p14:creationId xmlns:p14="http://schemas.microsoft.com/office/powerpoint/2010/main" val="153485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B0956-9240-BB01-B7DD-667C28A4F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070" y="1139873"/>
            <a:ext cx="8779411" cy="4094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AC367-48F9-1072-DC7C-34BE154A784A}"/>
              </a:ext>
            </a:extLst>
          </p:cNvPr>
          <p:cNvSpPr txBox="1"/>
          <p:nvPr/>
        </p:nvSpPr>
        <p:spPr>
          <a:xfrm>
            <a:off x="3657600" y="5234473"/>
            <a:ext cx="10360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latin typeface="+mj-lt"/>
              </a:rPr>
              <a:t>From</a:t>
            </a:r>
            <a:r>
              <a:rPr lang="fr-FR" sz="1100" dirty="0">
                <a:latin typeface="+mj-lt"/>
              </a:rPr>
              <a:t>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+mj-lt"/>
              </a:rPr>
              <a:t>Cheriet, Folville &amp; Bastin (2021)</a:t>
            </a:r>
            <a:endParaRPr lang="fr-BE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34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4AADB-3F88-4C67-908B-341C13E8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(2) </a:t>
            </a:r>
            <a:r>
              <a:rPr lang="en-US" sz="4400" dirty="0" err="1"/>
              <a:t>Fonction</a:t>
            </a:r>
            <a:r>
              <a:rPr lang="en-US" sz="4400" dirty="0"/>
              <a:t>(s) de la transmission?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65423-7F6F-4B0B-80DF-81AF114E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avez-vous partagé ce souvenir?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Pourquoi pensez-vous que votre parent/grand-parent a partagé ce souvenir ?</a:t>
            </a:r>
          </a:p>
          <a:p>
            <a:endParaRPr lang="fr-FR" dirty="0"/>
          </a:p>
          <a:p>
            <a:r>
              <a:rPr lang="fr-FR" dirty="0"/>
              <a:t>Pourquoi est-ce important pour vous ? Quel impact pensez-vous que cela a sur votre vision du monde ? </a:t>
            </a:r>
          </a:p>
        </p:txBody>
      </p:sp>
    </p:spTree>
    <p:extLst>
      <p:ext uri="{BB962C8B-B14F-4D97-AF65-F5344CB8AC3E}">
        <p14:creationId xmlns:p14="http://schemas.microsoft.com/office/powerpoint/2010/main" val="38074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2A3B8-A35B-4187-BB24-9FE113CE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Hypothèses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F029A6-672C-4F10-937B-69C242FBE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575" y="848554"/>
            <a:ext cx="9115425" cy="55111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/>
              <a:t> Plus de transmission lorsque l’écart de génération est plus petit </a:t>
            </a:r>
            <a:r>
              <a:rPr lang="fr-FR" sz="1400" dirty="0"/>
              <a:t>(Cordonnier et al., 2021)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/>
              <a:t> Plus de détails pour les souvenirs personnels </a:t>
            </a:r>
            <a:r>
              <a:rPr lang="fr-FR" sz="1400" dirty="0"/>
              <a:t>(Stone et al., 2014)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/>
              <a:t> Plus de détails pour les souvenirs positifs </a:t>
            </a:r>
            <a:r>
              <a:rPr lang="fr-FR" sz="1400" dirty="0"/>
              <a:t>(</a:t>
            </a:r>
            <a:r>
              <a:rPr lang="fr-FR" sz="1400" dirty="0" err="1"/>
              <a:t>Carstensen</a:t>
            </a:r>
            <a:r>
              <a:rPr lang="fr-FR" sz="1400" dirty="0"/>
              <a:t>, 2006)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Pas de différence en fonction de l’écart de génération </a:t>
            </a:r>
          </a:p>
          <a:p>
            <a:pPr marL="0" indent="0">
              <a:buNone/>
            </a:pPr>
            <a:r>
              <a:rPr lang="fr-FR" sz="1800" dirty="0"/>
              <a:t>Plus de transmission pour les souvenirs personnels plutôt que les publiques </a:t>
            </a:r>
            <a:r>
              <a:rPr lang="fr-FR" sz="1400" dirty="0"/>
              <a:t>(Stone et al., 2014)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 Plus de transmission pour les événements publiques négatifs que pour les  événements publiques positifs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Fonctions sociale et self plus rapportées par la plus vieille génération </a:t>
            </a:r>
            <a:r>
              <a:rPr lang="fr-FR" sz="1400" dirty="0"/>
              <a:t>(</a:t>
            </a:r>
            <a:r>
              <a:rPr lang="fr-FR" sz="1400" dirty="0" err="1"/>
              <a:t>Carstensen</a:t>
            </a:r>
            <a:r>
              <a:rPr lang="fr-FR" sz="1400" dirty="0"/>
              <a:t>, 2006</a:t>
            </a:r>
            <a:r>
              <a:rPr lang="fr-FR" sz="1600" dirty="0"/>
              <a:t>)</a:t>
            </a:r>
            <a:r>
              <a:rPr lang="fr-FR" sz="1800" dirty="0"/>
              <a:t> et pour les souvenirs positifs </a:t>
            </a:r>
            <a:r>
              <a:rPr lang="fr-FR" sz="1400" dirty="0"/>
              <a:t>(Rasmussen &amp; </a:t>
            </a:r>
            <a:r>
              <a:rPr lang="fr-FR" sz="1400" dirty="0" err="1"/>
              <a:t>Berntsen</a:t>
            </a:r>
            <a:r>
              <a:rPr lang="fr-FR" sz="1400" dirty="0"/>
              <a:t>, 2009)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Fonction directive d’autant plus évoquée par la génération jeune (particulièrement pour événements publiques) </a:t>
            </a:r>
            <a:r>
              <a:rPr lang="fr-FR" sz="1400" dirty="0"/>
              <a:t>(</a:t>
            </a:r>
            <a:r>
              <a:rPr lang="fr-FR" sz="1400" dirty="0" err="1"/>
              <a:t>Carstensen</a:t>
            </a:r>
            <a:r>
              <a:rPr lang="fr-FR" sz="1400" dirty="0"/>
              <a:t>, 2006</a:t>
            </a:r>
            <a:r>
              <a:rPr lang="fr-FR" sz="1600" dirty="0"/>
              <a:t>)</a:t>
            </a:r>
            <a:r>
              <a:rPr lang="fr-FR" sz="1800" dirty="0"/>
              <a:t> 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C70586C3-66CC-410C-84F2-4DFB1AF1EC27}"/>
              </a:ext>
            </a:extLst>
          </p:cNvPr>
          <p:cNvSpPr/>
          <p:nvPr/>
        </p:nvSpPr>
        <p:spPr>
          <a:xfrm>
            <a:off x="2409825" y="1311890"/>
            <a:ext cx="666750" cy="1603408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8D7940-495A-490D-A6C7-191F26E5695B}"/>
              </a:ext>
            </a:extLst>
          </p:cNvPr>
          <p:cNvSpPr txBox="1"/>
          <p:nvPr/>
        </p:nvSpPr>
        <p:spPr>
          <a:xfrm>
            <a:off x="1047750" y="1980649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Top-down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A47A0715-C116-4DDC-B640-23963E398E7B}"/>
              </a:ext>
            </a:extLst>
          </p:cNvPr>
          <p:cNvSpPr/>
          <p:nvPr/>
        </p:nvSpPr>
        <p:spPr>
          <a:xfrm>
            <a:off x="2409825" y="3272237"/>
            <a:ext cx="666750" cy="1353099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440EC7-CCE2-4637-BAFB-99AEA61B0244}"/>
              </a:ext>
            </a:extLst>
          </p:cNvPr>
          <p:cNvSpPr txBox="1"/>
          <p:nvPr/>
        </p:nvSpPr>
        <p:spPr>
          <a:xfrm>
            <a:off x="1047750" y="3605368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Bottom-up 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FA6FE500-2AC8-4A7B-85DB-112FC715BA42}"/>
              </a:ext>
            </a:extLst>
          </p:cNvPr>
          <p:cNvSpPr/>
          <p:nvPr/>
        </p:nvSpPr>
        <p:spPr>
          <a:xfrm>
            <a:off x="2462213" y="4921365"/>
            <a:ext cx="666750" cy="1312679"/>
          </a:xfrm>
          <a:prstGeom prst="leftBrace">
            <a:avLst>
              <a:gd name="adj1" fmla="val 8333"/>
              <a:gd name="adj2" fmla="val 504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D274E3-2764-4CC2-9667-E195FE1125A7}"/>
              </a:ext>
            </a:extLst>
          </p:cNvPr>
          <p:cNvSpPr txBox="1"/>
          <p:nvPr/>
        </p:nvSpPr>
        <p:spPr>
          <a:xfrm>
            <a:off x="1047750" y="5146001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Fonctions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B597F-B2BA-B3CD-B68A-279D0DB5A049}"/>
              </a:ext>
            </a:extLst>
          </p:cNvPr>
          <p:cNvSpPr txBox="1"/>
          <p:nvPr/>
        </p:nvSpPr>
        <p:spPr>
          <a:xfrm>
            <a:off x="3076575" y="6234044"/>
            <a:ext cx="8441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Expérience phénoménologique corrélée au niveau de détails et à la confiance, mais pas à la congruence </a:t>
            </a:r>
            <a:r>
              <a:rPr lang="fr-FR" sz="1200" dirty="0"/>
              <a:t>(Folville et al., 2020)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8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F925B-7B80-8144-E987-56FD8DCA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« </a:t>
            </a:r>
            <a:r>
              <a:rPr lang="fr-FR" b="1" dirty="0" err="1"/>
              <a:t>Study</a:t>
            </a:r>
            <a:r>
              <a:rPr lang="fr-FR" b="1" dirty="0"/>
              <a:t> 0 »</a:t>
            </a:r>
            <a:endParaRPr lang="fr-BE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86E89E-0959-8663-D447-937AF8DA1AD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267" dirty="0"/>
              <a:t>Questionnaire en ligne </a:t>
            </a:r>
            <a:r>
              <a:rPr lang="fr-FR" sz="1800" dirty="0"/>
              <a:t>(</a:t>
            </a:r>
            <a:r>
              <a:rPr lang="fr-FR" sz="1800" dirty="0" err="1"/>
              <a:t>Qualtrics</a:t>
            </a:r>
            <a:r>
              <a:rPr lang="fr-FR" sz="1800" dirty="0"/>
              <a:t>©, 2022)</a:t>
            </a:r>
          </a:p>
          <a:p>
            <a:r>
              <a:rPr lang="fr-FR" sz="2400" dirty="0"/>
              <a:t>Exploratoire</a:t>
            </a:r>
            <a:endParaRPr lang="fr-BE" sz="3867" dirty="0"/>
          </a:p>
          <a:p>
            <a:r>
              <a:rPr lang="fr-BE" sz="2400" dirty="0"/>
              <a:t>Recrutement pour les autres études</a:t>
            </a:r>
          </a:p>
          <a:p>
            <a:r>
              <a:rPr lang="fr-BE" sz="2400" dirty="0"/>
              <a:t>Prévalence de la transmission dans la population</a:t>
            </a:r>
            <a:endParaRPr lang="fr-FR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C2A0-D9BA-F690-BB08-D97A004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1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0F925B-7B80-8144-E987-56FD8DCA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« </a:t>
            </a:r>
            <a:r>
              <a:rPr lang="fr-FR" b="1" dirty="0" err="1"/>
              <a:t>Study</a:t>
            </a:r>
            <a:r>
              <a:rPr lang="fr-FR" b="1" dirty="0"/>
              <a:t> 0 »</a:t>
            </a:r>
            <a:endParaRPr lang="fr-BE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86E89E-0959-8663-D447-937AF8DA1AD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267" dirty="0"/>
              <a:t>Questionnaire en ligne </a:t>
            </a:r>
            <a:r>
              <a:rPr lang="fr-FR" sz="1800" dirty="0"/>
              <a:t>(</a:t>
            </a:r>
            <a:r>
              <a:rPr lang="fr-FR" sz="1800" dirty="0" err="1"/>
              <a:t>Qualtrics</a:t>
            </a:r>
            <a:r>
              <a:rPr lang="fr-FR" sz="1800" dirty="0"/>
              <a:t>©, 2022)</a:t>
            </a:r>
          </a:p>
          <a:p>
            <a:r>
              <a:rPr lang="fr-FR" sz="1800" dirty="0"/>
              <a:t>380 réponses exploitables (622 en tout)</a:t>
            </a:r>
            <a:endParaRPr lang="fr-BE" sz="3867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8C5560-5518-CE0E-1D4D-C3BC3275FB91}"/>
              </a:ext>
            </a:extLst>
          </p:cNvPr>
          <p:cNvGrpSpPr/>
          <p:nvPr/>
        </p:nvGrpSpPr>
        <p:grpSpPr>
          <a:xfrm>
            <a:off x="2208843" y="4375723"/>
            <a:ext cx="1910712" cy="522961"/>
            <a:chOff x="2712889" y="4013637"/>
            <a:chExt cx="1910712" cy="52296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96F9A29-DC72-E8D5-8649-EA20E9546E1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B5EDBF-5641-9BCB-9564-91552CD46570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0E696C-7A7E-4A07-A045-CD1F373FE050}"/>
              </a:ext>
            </a:extLst>
          </p:cNvPr>
          <p:cNvGrpSpPr/>
          <p:nvPr/>
        </p:nvGrpSpPr>
        <p:grpSpPr>
          <a:xfrm>
            <a:off x="7004625" y="4298907"/>
            <a:ext cx="1910712" cy="522961"/>
            <a:chOff x="2712889" y="4013637"/>
            <a:chExt cx="1910712" cy="522961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0E7603E-718D-206B-FB12-A667D81B7CD1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AAA2D-7C00-F03B-EFB0-F5FA2FA002FD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2CD21887-0287-FDAD-C5C2-EC28CB13AB84}"/>
              </a:ext>
            </a:extLst>
          </p:cNvPr>
          <p:cNvSpPr/>
          <p:nvPr/>
        </p:nvSpPr>
        <p:spPr>
          <a:xfrm>
            <a:off x="1445560" y="3097445"/>
            <a:ext cx="3863789" cy="872316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7BC4BAFF-9705-5D97-4091-DF343CB5BC90}"/>
              </a:ext>
            </a:extLst>
          </p:cNvPr>
          <p:cNvSpPr/>
          <p:nvPr/>
        </p:nvSpPr>
        <p:spPr>
          <a:xfrm>
            <a:off x="5916707" y="3059038"/>
            <a:ext cx="3863789" cy="872316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339E3C7F-4AFE-AF91-206B-0F5A1B3B1913}"/>
              </a:ext>
            </a:extLst>
          </p:cNvPr>
          <p:cNvSpPr/>
          <p:nvPr/>
        </p:nvSpPr>
        <p:spPr>
          <a:xfrm flipH="1" flipV="1">
            <a:off x="1233401" y="5461544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4DE3B-B17A-C61F-5B20-68FCEEE4A9EA}"/>
              </a:ext>
            </a:extLst>
          </p:cNvPr>
          <p:cNvGrpSpPr/>
          <p:nvPr/>
        </p:nvGrpSpPr>
        <p:grpSpPr>
          <a:xfrm>
            <a:off x="237565" y="3969760"/>
            <a:ext cx="1712259" cy="1479281"/>
            <a:chOff x="237565" y="3969760"/>
            <a:chExt cx="1712258" cy="1479279"/>
          </a:xfrm>
        </p:grpSpPr>
        <p:pic>
          <p:nvPicPr>
            <p:cNvPr id="16" name="Graphic 15" descr="Old woman with white hair">
              <a:extLst>
                <a:ext uri="{FF2B5EF4-FFF2-40B4-BE49-F238E27FC236}">
                  <a16:creationId xmlns:a16="http://schemas.microsoft.com/office/drawing/2014/main" id="{1FF15782-58BF-8BDB-AC25-6AA05BDAE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6A5EDB-1C11-30F0-9B6B-BBC179564CF9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4BDCE6-F06F-92A0-98F1-D5E45465EB20}"/>
              </a:ext>
            </a:extLst>
          </p:cNvPr>
          <p:cNvGrpSpPr/>
          <p:nvPr/>
        </p:nvGrpSpPr>
        <p:grpSpPr>
          <a:xfrm>
            <a:off x="4681855" y="3970097"/>
            <a:ext cx="1739116" cy="1473744"/>
            <a:chOff x="4681855" y="3970094"/>
            <a:chExt cx="1739116" cy="1473743"/>
          </a:xfrm>
        </p:grpSpPr>
        <p:pic>
          <p:nvPicPr>
            <p:cNvPr id="19" name="Graphic 18" descr="Woman wearing a suit">
              <a:extLst>
                <a:ext uri="{FF2B5EF4-FFF2-40B4-BE49-F238E27FC236}">
                  <a16:creationId xmlns:a16="http://schemas.microsoft.com/office/drawing/2014/main" id="{59FA2DB9-FF7D-D81D-862C-54D8AB8E0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C82AA6-E479-9C3B-DAFA-824A63FA4583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60AE6B-1F5C-AE33-D134-E0AB0E8FD321}"/>
              </a:ext>
            </a:extLst>
          </p:cNvPr>
          <p:cNvGrpSpPr/>
          <p:nvPr/>
        </p:nvGrpSpPr>
        <p:grpSpPr>
          <a:xfrm>
            <a:off x="9287931" y="3969760"/>
            <a:ext cx="1420781" cy="1496081"/>
            <a:chOff x="9287930" y="3969760"/>
            <a:chExt cx="1420781" cy="1496082"/>
          </a:xfrm>
        </p:grpSpPr>
        <p:pic>
          <p:nvPicPr>
            <p:cNvPr id="22" name="Graphic 21" descr="Man with a prosthetic arm">
              <a:extLst>
                <a:ext uri="{FF2B5EF4-FFF2-40B4-BE49-F238E27FC236}">
                  <a16:creationId xmlns:a16="http://schemas.microsoft.com/office/drawing/2014/main" id="{D3CD72E1-24B3-F50C-E7AA-24410EA56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9F4342-87EA-94BE-CFDA-8ED2123B7BE8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2CFF14-61E1-F9D5-001A-12EC26DAD38B}"/>
              </a:ext>
            </a:extLst>
          </p:cNvPr>
          <p:cNvSpPr txBox="1"/>
          <p:nvPr/>
        </p:nvSpPr>
        <p:spPr>
          <a:xfrm>
            <a:off x="9001299" y="2684591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b="1" u="sng" dirty="0">
                <a:solidFill>
                  <a:schemeClr val="accent6"/>
                </a:solidFill>
              </a:rPr>
              <a:t>Top-down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E0D81-CC3E-287A-655D-DD4F6EC30129}"/>
              </a:ext>
            </a:extLst>
          </p:cNvPr>
          <p:cNvSpPr txBox="1"/>
          <p:nvPr/>
        </p:nvSpPr>
        <p:spPr>
          <a:xfrm>
            <a:off x="9631607" y="5446889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Bottom-up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ED1599D2-FDBC-9F1E-242B-02B1BE1FA83C}"/>
              </a:ext>
            </a:extLst>
          </p:cNvPr>
          <p:cNvSpPr/>
          <p:nvPr/>
        </p:nvSpPr>
        <p:spPr>
          <a:xfrm flipH="1" flipV="1">
            <a:off x="5865160" y="5445029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40D784AF-2325-3588-2E60-89F9050B4D38}"/>
              </a:ext>
            </a:extLst>
          </p:cNvPr>
          <p:cNvSpPr/>
          <p:nvPr/>
        </p:nvSpPr>
        <p:spPr>
          <a:xfrm flipH="1" flipV="1">
            <a:off x="665833" y="5824128"/>
            <a:ext cx="9516035" cy="940547"/>
          </a:xfrm>
          <a:prstGeom prst="curvedDownArrow">
            <a:avLst>
              <a:gd name="adj1" fmla="val 25000"/>
              <a:gd name="adj2" fmla="val 5960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4C889E78-3679-F016-555D-B4F9FB3E9AF5}"/>
              </a:ext>
            </a:extLst>
          </p:cNvPr>
          <p:cNvSpPr/>
          <p:nvPr/>
        </p:nvSpPr>
        <p:spPr>
          <a:xfrm>
            <a:off x="838200" y="2618635"/>
            <a:ext cx="9280315" cy="106038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4BBF9-0380-8C07-7414-315D40B268D4}"/>
              </a:ext>
            </a:extLst>
          </p:cNvPr>
          <p:cNvSpPr txBox="1"/>
          <p:nvPr/>
        </p:nvSpPr>
        <p:spPr>
          <a:xfrm>
            <a:off x="6324610" y="878825"/>
            <a:ext cx="5114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+ « Voulez-vous participer à d’autres études sur le même sujet ? »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C2A0-D9BA-F690-BB08-D97A004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/>
      <p:bldP spid="25" grpId="0"/>
      <p:bldP spid="26" grpId="0" animBg="1"/>
      <p:bldP spid="27" grpId="0" animBg="1"/>
      <p:bldP spid="2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968FFC-2F0C-5208-3406-57C05F185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fr-FR" sz="3600" dirty="0"/>
              <a:t>La transmission de la mémoire dans la famille</a:t>
            </a:r>
          </a:p>
          <a:p>
            <a:pPr marL="857250" indent="-857250">
              <a:buFont typeface="+mj-lt"/>
              <a:buAutoNum type="romanUcPeriod"/>
            </a:pPr>
            <a:r>
              <a:rPr lang="fr-FR" sz="3600" dirty="0"/>
              <a:t>Mon projet de thèse</a:t>
            </a:r>
          </a:p>
          <a:p>
            <a:pPr marL="857250" indent="-857250">
              <a:buFont typeface="+mj-lt"/>
              <a:buAutoNum type="romanUcPeriod"/>
            </a:pPr>
            <a:r>
              <a:rPr lang="fr-FR" sz="3600" dirty="0"/>
              <a:t>Etude (pilote) en ligne</a:t>
            </a:r>
          </a:p>
          <a:p>
            <a:pPr marL="857250" indent="-857250">
              <a:buFont typeface="+mj-lt"/>
              <a:buAutoNum type="romanUcPeriod"/>
            </a:pPr>
            <a:r>
              <a:rPr lang="fr-FR" sz="3600" dirty="0"/>
              <a:t>Message à prendre à la maison</a:t>
            </a:r>
          </a:p>
          <a:p>
            <a:pPr marL="857250" indent="-857250">
              <a:buFont typeface="+mj-lt"/>
              <a:buAutoNum type="romanUcPeriod"/>
            </a:pPr>
            <a:endParaRPr lang="fr-FR" sz="3600" dirty="0"/>
          </a:p>
          <a:p>
            <a:pPr marL="857250" indent="-857250">
              <a:buFont typeface="+mj-lt"/>
              <a:buAutoNum type="romanUcPeriod"/>
            </a:pPr>
            <a:endParaRPr lang="fr-BE" sz="3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022EC-D1F2-881A-7AAF-CA41375C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35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F972A8-499D-175F-721C-167D284B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7" y="1096349"/>
            <a:ext cx="381053" cy="12087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18654-6434-CBDB-B7B8-49A9FCBE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20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187C-B011-A39D-1D6B-DF1F7CE0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1266998"/>
            <a:ext cx="11039476" cy="3285953"/>
          </a:xfrm>
        </p:spPr>
        <p:txBody>
          <a:bodyPr>
            <a:normAutofit/>
          </a:bodyPr>
          <a:lstStyle/>
          <a:p>
            <a:r>
              <a:rPr lang="fr-FR" sz="2400" dirty="0"/>
              <a:t>« </a:t>
            </a:r>
            <a:r>
              <a:rPr lang="fr-FR" sz="2400" b="0" i="0" dirty="0">
                <a:solidFill>
                  <a:srgbClr val="32363A"/>
                </a:solidFill>
                <a:effectLst/>
              </a:rPr>
              <a:t>À quelle fréquence parlez-vous à cet </a:t>
            </a:r>
            <a:r>
              <a:rPr lang="fr-FR" sz="2400" i="0" dirty="0">
                <a:solidFill>
                  <a:srgbClr val="32363A"/>
                </a:solidFill>
                <a:effectLst/>
              </a:rPr>
              <a:t>enfant</a:t>
            </a:r>
            <a:r>
              <a:rPr lang="fr-FR" sz="2400" b="1" i="0" dirty="0">
                <a:solidFill>
                  <a:srgbClr val="32363A"/>
                </a:solidFill>
                <a:effectLst/>
              </a:rPr>
              <a:t> </a:t>
            </a:r>
            <a:r>
              <a:rPr lang="fr-FR" sz="2400" b="0" i="0" dirty="0">
                <a:solidFill>
                  <a:srgbClr val="32363A"/>
                </a:solidFill>
                <a:effectLst/>
              </a:rPr>
              <a:t>d'événements </a:t>
            </a:r>
            <a:r>
              <a:rPr lang="fr-FR" sz="2400" i="0" dirty="0">
                <a:solidFill>
                  <a:srgbClr val="32363A"/>
                </a:solidFill>
                <a:effectLst/>
              </a:rPr>
              <a:t>publiques  ?</a:t>
            </a:r>
            <a:r>
              <a:rPr lang="fr-FR" sz="2400" dirty="0"/>
              <a:t>»</a:t>
            </a:r>
            <a:r>
              <a:rPr lang="fr-FR" sz="2400" i="1" dirty="0"/>
              <a:t> (top-down)</a:t>
            </a:r>
          </a:p>
          <a:p>
            <a:r>
              <a:rPr lang="fr-FR" sz="2400" dirty="0"/>
              <a:t>« A quelle fréquence ce parent vous parle d’événements personnels ?» </a:t>
            </a:r>
            <a:r>
              <a:rPr lang="fr-FR" sz="2400" i="1" dirty="0"/>
              <a:t>(</a:t>
            </a:r>
            <a:r>
              <a:rPr lang="fr-FR" sz="2400" i="1" dirty="0" err="1"/>
              <a:t>bottom</a:t>
            </a:r>
            <a:r>
              <a:rPr lang="fr-FR" sz="2400" i="1" dirty="0"/>
              <a:t>-up)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sz="2400" dirty="0"/>
              <a:t>Importance de la transmission</a:t>
            </a:r>
          </a:p>
          <a:p>
            <a:pPr marL="0" indent="0">
              <a:buNone/>
            </a:pPr>
            <a:endParaRPr lang="fr-FR" sz="500" dirty="0"/>
          </a:p>
          <a:p>
            <a:r>
              <a:rPr lang="fr-FR" sz="2400" dirty="0" err="1"/>
              <a:t>Interpersonal</a:t>
            </a:r>
            <a:r>
              <a:rPr lang="fr-FR" sz="2400" dirty="0"/>
              <a:t> </a:t>
            </a:r>
            <a:r>
              <a:rPr lang="fr-FR" sz="2400" dirty="0" err="1"/>
              <a:t>closeness</a:t>
            </a:r>
            <a:r>
              <a:rPr lang="fr-FR" sz="2400" dirty="0"/>
              <a:t>: </a:t>
            </a:r>
            <a:r>
              <a:rPr lang="en-GB" sz="2400" dirty="0"/>
              <a:t>Inclusion of Other in the Self Scale </a:t>
            </a:r>
            <a:r>
              <a:rPr lang="en-GB" sz="1600" dirty="0"/>
              <a:t>(Aron et al., 1992)	</a:t>
            </a:r>
          </a:p>
          <a:p>
            <a:pPr lvl="1"/>
            <a:r>
              <a:rPr lang="en-GB" sz="1866" dirty="0"/>
              <a:t>Pour la </a:t>
            </a:r>
            <a:r>
              <a:rPr lang="en-GB" sz="1866" dirty="0" err="1"/>
              <a:t>famille</a:t>
            </a:r>
            <a:r>
              <a:rPr lang="en-GB" sz="1866" dirty="0"/>
              <a:t> et le </a:t>
            </a:r>
            <a:r>
              <a:rPr lang="en-GB" sz="1866" dirty="0" err="1"/>
              <a:t>transmetteur</a:t>
            </a:r>
            <a:r>
              <a:rPr lang="en-GB" sz="1866" dirty="0"/>
              <a:t>/</a:t>
            </a:r>
            <a:r>
              <a:rPr lang="en-GB" sz="1866" dirty="0" err="1"/>
              <a:t>recepteur</a:t>
            </a:r>
            <a:endParaRPr lang="en-GB" sz="1866" dirty="0"/>
          </a:p>
          <a:p>
            <a:endParaRPr lang="en-GB" sz="500" dirty="0"/>
          </a:p>
          <a:p>
            <a:r>
              <a:rPr lang="en-GB" sz="2400" dirty="0" err="1"/>
              <a:t>Fréquence</a:t>
            </a:r>
            <a:r>
              <a:rPr lang="en-GB" sz="2400" dirty="0"/>
              <a:t> </a:t>
            </a:r>
            <a:r>
              <a:rPr lang="en-GB" sz="2400" dirty="0" err="1"/>
              <a:t>d’intéraction</a:t>
            </a: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D1220-1591-86BA-F9DB-23970CAB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35134"/>
            <a:ext cx="10185561" cy="756465"/>
          </a:xfrm>
        </p:spPr>
        <p:txBody>
          <a:bodyPr/>
          <a:lstStyle/>
          <a:p>
            <a:r>
              <a:rPr lang="fr-FR" b="1" dirty="0"/>
              <a:t>Méthode</a:t>
            </a:r>
            <a:endParaRPr lang="fr-B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B80EB-460D-CEF1-DE18-E5BA394B1680}"/>
              </a:ext>
            </a:extLst>
          </p:cNvPr>
          <p:cNvSpPr txBox="1"/>
          <p:nvPr/>
        </p:nvSpPr>
        <p:spPr>
          <a:xfrm>
            <a:off x="619125" y="1096349"/>
            <a:ext cx="430887" cy="12070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600" dirty="0"/>
              <a:t>Transmission</a:t>
            </a:r>
            <a:endParaRPr lang="fr-BE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0B114C-5DBE-9C91-98C1-FA4F6A16EF23}"/>
              </a:ext>
            </a:extLst>
          </p:cNvPr>
          <p:cNvSpPr txBox="1">
            <a:spLocks/>
          </p:cNvSpPr>
          <p:nvPr/>
        </p:nvSpPr>
        <p:spPr>
          <a:xfrm>
            <a:off x="1152523" y="4552951"/>
            <a:ext cx="10972800" cy="21685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VI :</a:t>
            </a:r>
          </a:p>
          <a:p>
            <a:r>
              <a:rPr lang="fr-FR" sz="2400" dirty="0"/>
              <a:t>Les deux perspectives (</a:t>
            </a:r>
            <a:r>
              <a:rPr lang="fr-FR" sz="2400" dirty="0" err="1"/>
              <a:t>bottom</a:t>
            </a:r>
            <a:r>
              <a:rPr lang="fr-FR" sz="2400" dirty="0"/>
              <a:t>-up et top-down)</a:t>
            </a:r>
          </a:p>
          <a:p>
            <a:r>
              <a:rPr lang="fr-FR" sz="2400" dirty="0"/>
              <a:t>Écart de deux générations vs. une génération</a:t>
            </a:r>
          </a:p>
          <a:p>
            <a:r>
              <a:rPr lang="fr-FR" sz="2400" dirty="0"/>
              <a:t>Événements publiques et </a:t>
            </a:r>
            <a:r>
              <a:rPr lang="fr-FR" sz="2400" dirty="0" err="1"/>
              <a:t>personels</a:t>
            </a:r>
            <a:endParaRPr lang="fr-FR" sz="2400" dirty="0"/>
          </a:p>
          <a:p>
            <a:r>
              <a:rPr lang="fr-FR" sz="2400" dirty="0"/>
              <a:t>Événements avant, et après la naissance du receveur, et récents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16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246943" y="3628521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042727" y="3551707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327213" y="3323699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771507" y="3324034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326032" y="3222558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635190" y="2234761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0C25E6-ADFF-36A5-FEFD-E32FE7B5DC60}"/>
              </a:ext>
            </a:extLst>
          </p:cNvPr>
          <p:cNvSpPr txBox="1"/>
          <p:nvPr/>
        </p:nvSpPr>
        <p:spPr>
          <a:xfrm>
            <a:off x="9724109" y="5379850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>
                <a:solidFill>
                  <a:schemeClr val="accent1"/>
                </a:solidFill>
              </a:rPr>
              <a:t>bottom</a:t>
            </a:r>
            <a:r>
              <a:rPr lang="fr-FR" b="1" u="sng" dirty="0">
                <a:solidFill>
                  <a:schemeClr val="accent1"/>
                </a:solidFill>
              </a:rPr>
              <a:t>-up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7E49D3C6-61C8-E9FE-F5CE-A0C42CFA000C}"/>
              </a:ext>
            </a:extLst>
          </p:cNvPr>
          <p:cNvSpPr/>
          <p:nvPr/>
        </p:nvSpPr>
        <p:spPr>
          <a:xfrm flipH="1" flipV="1">
            <a:off x="755481" y="5146492"/>
            <a:ext cx="9516035" cy="940547"/>
          </a:xfrm>
          <a:prstGeom prst="curvedDownArrow">
            <a:avLst>
              <a:gd name="adj1" fmla="val 25000"/>
              <a:gd name="adj2" fmla="val 5960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073DD3BC-887E-E8DA-7C41-8474A754C9FF}"/>
              </a:ext>
            </a:extLst>
          </p:cNvPr>
          <p:cNvSpPr/>
          <p:nvPr/>
        </p:nvSpPr>
        <p:spPr>
          <a:xfrm>
            <a:off x="873340" y="1865926"/>
            <a:ext cx="9280315" cy="106038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9BE7BACE-6011-CEAA-2471-EE6A7FE3C2FB}"/>
              </a:ext>
            </a:extLst>
          </p:cNvPr>
          <p:cNvSpPr/>
          <p:nvPr/>
        </p:nvSpPr>
        <p:spPr>
          <a:xfrm flipH="1" flipV="1">
            <a:off x="1413119" y="4613106"/>
            <a:ext cx="3863787" cy="940547"/>
          </a:xfrm>
          <a:prstGeom prst="curvedDownArrow">
            <a:avLst>
              <a:gd name="adj1" fmla="val 811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552490" y="2356148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DB5086-9213-E709-AEB8-6D142294F99F}"/>
              </a:ext>
            </a:extLst>
          </p:cNvPr>
          <p:cNvSpPr txBox="1"/>
          <p:nvPr/>
        </p:nvSpPr>
        <p:spPr>
          <a:xfrm>
            <a:off x="1237003" y="1591682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G1 </a:t>
            </a:r>
            <a:r>
              <a:rPr lang="en-US" dirty="0" err="1"/>
              <a:t>reportent</a:t>
            </a:r>
            <a:r>
              <a:rPr lang="en-US" dirty="0"/>
              <a:t> </a:t>
            </a:r>
            <a:r>
              <a:rPr lang="en-US" dirty="0" err="1"/>
              <a:t>transmettre</a:t>
            </a:r>
            <a:r>
              <a:rPr lang="en-US" dirty="0"/>
              <a:t> + à G2 que G2 </a:t>
            </a:r>
            <a:r>
              <a:rPr lang="en-US" dirty="0" err="1"/>
              <a:t>reportent</a:t>
            </a:r>
            <a:r>
              <a:rPr lang="en-US" dirty="0"/>
              <a:t> </a:t>
            </a:r>
            <a:r>
              <a:rPr lang="en-US" dirty="0" err="1"/>
              <a:t>recevoir</a:t>
            </a:r>
            <a:r>
              <a:rPr lang="en-US" dirty="0"/>
              <a:t> de G1</a:t>
            </a: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974980" y="2237236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FC418BF4-3CD6-6941-8481-EAC653E41C5F}"/>
              </a:ext>
            </a:extLst>
          </p:cNvPr>
          <p:cNvSpPr/>
          <p:nvPr/>
        </p:nvSpPr>
        <p:spPr>
          <a:xfrm flipH="1" flipV="1">
            <a:off x="5974980" y="4644624"/>
            <a:ext cx="3863787" cy="940547"/>
          </a:xfrm>
          <a:prstGeom prst="curvedDownArrow">
            <a:avLst>
              <a:gd name="adj1" fmla="val 811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212E7D-DFE7-2D1D-C37D-487630BC5725}"/>
              </a:ext>
            </a:extLst>
          </p:cNvPr>
          <p:cNvSpPr txBox="1"/>
          <p:nvPr/>
        </p:nvSpPr>
        <p:spPr>
          <a:xfrm>
            <a:off x="5890072" y="1468209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G2 </a:t>
            </a:r>
            <a:r>
              <a:rPr lang="en-US" dirty="0" err="1"/>
              <a:t>reportent</a:t>
            </a:r>
            <a:r>
              <a:rPr lang="en-US" dirty="0"/>
              <a:t> </a:t>
            </a:r>
            <a:r>
              <a:rPr lang="en-US" dirty="0" err="1"/>
              <a:t>transmettre</a:t>
            </a:r>
            <a:r>
              <a:rPr lang="en-US" dirty="0"/>
              <a:t> + à G3 que G3 </a:t>
            </a:r>
            <a:r>
              <a:rPr lang="en-US" dirty="0" err="1"/>
              <a:t>reportent</a:t>
            </a:r>
            <a:r>
              <a:rPr lang="en-US" dirty="0"/>
              <a:t> </a:t>
            </a:r>
            <a:r>
              <a:rPr lang="en-US" dirty="0" err="1"/>
              <a:t>recevoir</a:t>
            </a:r>
            <a:r>
              <a:rPr lang="en-US" dirty="0"/>
              <a:t> de G2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70858D-50B0-49C0-CAEB-80E7FA7CA043}"/>
              </a:ext>
            </a:extLst>
          </p:cNvPr>
          <p:cNvSpPr txBox="1"/>
          <p:nvPr/>
        </p:nvSpPr>
        <p:spPr>
          <a:xfrm>
            <a:off x="3565314" y="2399622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 de difference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perception bottom-up et top-down entre G1 et G3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D3F3C-9171-3BD4-8305-F34AD64D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21</a:t>
            </a:fld>
            <a:endParaRPr lang="fr-FR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CEF9B66-2878-E05A-30C1-C150E3A2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/>
              <a:t>Top-down vs. Bottom-up  </a:t>
            </a:r>
          </a:p>
        </p:txBody>
      </p:sp>
    </p:spTree>
    <p:extLst>
      <p:ext uri="{BB962C8B-B14F-4D97-AF65-F5344CB8AC3E}">
        <p14:creationId xmlns:p14="http://schemas.microsoft.com/office/powerpoint/2010/main" val="27831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7" grpId="0" animBg="1"/>
      <p:bldP spid="37" grpId="1" animBg="1"/>
      <p:bldP spid="39" grpId="0" animBg="1"/>
      <p:bldP spid="39" grpId="1" animBg="1"/>
      <p:bldP spid="40" grpId="0"/>
      <p:bldP spid="40" grpId="1"/>
      <p:bldP spid="42" grpId="0" animBg="1"/>
      <p:bldP spid="42" grpId="1" animBg="1"/>
      <p:bldP spid="43" grpId="0" animBg="1"/>
      <p:bldP spid="43" grpId="1" animBg="1"/>
      <p:bldP spid="45" grpId="0"/>
      <p:bldP spid="45" grpId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59D1A-4583-2BA5-9208-76B380A2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36CB488D-6BC9-C3D2-B2F5-788E9A32B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46049"/>
            <a:ext cx="5531009" cy="4527230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C9683F7C-B427-B237-2FC4-C10568DDF030}"/>
              </a:ext>
            </a:extLst>
          </p:cNvPr>
          <p:cNvGraphicFramePr>
            <a:graphicFrameLocks noGrp="1"/>
          </p:cNvGraphicFramePr>
          <p:nvPr/>
        </p:nvGraphicFramePr>
        <p:xfrm>
          <a:off x="988975" y="4703412"/>
          <a:ext cx="9779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r>
                        <a:rPr lang="fr-FR" dirty="0"/>
                        <a:t> vs. </a:t>
                      </a:r>
                      <a:r>
                        <a:rPr lang="fr-FR" b="1" dirty="0"/>
                        <a:t>G2</a:t>
                      </a:r>
                      <a:r>
                        <a:rPr lang="fr-FR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[-13.44, -2.95]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0.04 [0.00, 0.10]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9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vs. </a:t>
                      </a:r>
                      <a:r>
                        <a:rPr lang="fr-FR" b="1" dirty="0"/>
                        <a:t>G3</a:t>
                      </a:r>
                      <a:r>
                        <a:rPr lang="fr-FR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-6.78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[-11.48, -2.08]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0.03 [0.00, 0.08]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5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vs. </a:t>
                      </a:r>
                      <a:r>
                        <a:rPr lang="fr-FR" b="1" dirty="0"/>
                        <a:t>G3</a:t>
                      </a:r>
                      <a:r>
                        <a:rPr lang="fr-FR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[-3.44, 9.76]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0.00 [0.00, 0.00]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8358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5A89C2-304D-BF88-6C2C-86A93481D2F2}"/>
              </a:ext>
            </a:extLst>
          </p:cNvPr>
          <p:cNvSpPr txBox="1">
            <a:spLocks/>
          </p:cNvSpPr>
          <p:nvPr/>
        </p:nvSpPr>
        <p:spPr>
          <a:xfrm>
            <a:off x="988975" y="6186772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617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298331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290650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267849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267882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257735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865164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/>
              <a:t>Effet de cohorte 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278540" y="146045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2824727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G1G2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4A2D-0D90-9EFD-64F2-0EF4FEB1FF95}"/>
              </a:ext>
            </a:extLst>
          </p:cNvPr>
          <p:cNvSpPr txBox="1"/>
          <p:nvPr/>
        </p:nvSpPr>
        <p:spPr>
          <a:xfrm>
            <a:off x="7191398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G2G3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47CA-8EEA-6347-2B92-DE7C09B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1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298331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290650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267849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267882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257735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1710943"/>
            <a:ext cx="4216021" cy="979857"/>
          </a:xfrm>
          <a:prstGeom prst="curvedDownArrow">
            <a:avLst>
              <a:gd name="adj1" fmla="val 15402"/>
              <a:gd name="adj2" fmla="val 52069"/>
              <a:gd name="adj3" fmla="val 222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865164" y="1710943"/>
            <a:ext cx="4216021" cy="1058448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278540" y="146045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2824727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G1G2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4A2D-0D90-9EFD-64F2-0EF4FEB1FF95}"/>
              </a:ext>
            </a:extLst>
          </p:cNvPr>
          <p:cNvSpPr txBox="1"/>
          <p:nvPr/>
        </p:nvSpPr>
        <p:spPr>
          <a:xfrm>
            <a:off x="7191398" y="103137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G2G3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62C20-8B07-7E4C-2060-E52FD3702983}"/>
              </a:ext>
            </a:extLst>
          </p:cNvPr>
          <p:cNvSpPr txBox="1"/>
          <p:nvPr/>
        </p:nvSpPr>
        <p:spPr>
          <a:xfrm>
            <a:off x="1834969" y="4493080"/>
            <a:ext cx="7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G2 </a:t>
            </a:r>
            <a:r>
              <a:rPr lang="en-US" sz="2000" b="1" dirty="0" err="1">
                <a:solidFill>
                  <a:srgbClr val="FF0000"/>
                </a:solidFill>
              </a:rPr>
              <a:t>reportent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transmettre</a:t>
            </a:r>
            <a:r>
              <a:rPr lang="en-US" sz="2000" b="1" dirty="0">
                <a:solidFill>
                  <a:srgbClr val="FF0000"/>
                </a:solidFill>
              </a:rPr>
              <a:t> + à G2 que G2 </a:t>
            </a:r>
            <a:r>
              <a:rPr lang="en-US" sz="2000" b="1" dirty="0" err="1">
                <a:solidFill>
                  <a:srgbClr val="FF0000"/>
                </a:solidFill>
              </a:rPr>
              <a:t>reportent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transmettre</a:t>
            </a:r>
            <a:r>
              <a:rPr lang="en-US" sz="2000" b="1" dirty="0">
                <a:solidFill>
                  <a:srgbClr val="FF0000"/>
                </a:solidFill>
              </a:rPr>
              <a:t> à G3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A7071-B8BD-CE25-496A-7571416C26B4}"/>
              </a:ext>
            </a:extLst>
          </p:cNvPr>
          <p:cNvSpPr txBox="1"/>
          <p:nvPr/>
        </p:nvSpPr>
        <p:spPr>
          <a:xfrm>
            <a:off x="3838567" y="5256985"/>
            <a:ext cx="421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Effet</a:t>
            </a:r>
            <a:r>
              <a:rPr lang="en-US" b="1" dirty="0"/>
              <a:t> de </a:t>
            </a:r>
            <a:r>
              <a:rPr lang="en-US" b="1" dirty="0" err="1"/>
              <a:t>l’âge</a:t>
            </a:r>
            <a:r>
              <a:rPr lang="en-US" b="1" dirty="0"/>
              <a:t> ? </a:t>
            </a:r>
          </a:p>
          <a:p>
            <a:pPr algn="ctr"/>
            <a:r>
              <a:rPr lang="en-US" b="1" dirty="0"/>
              <a:t>“</a:t>
            </a:r>
            <a:r>
              <a:rPr lang="en-US" b="1" dirty="0" err="1"/>
              <a:t>Génération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r>
              <a:rPr lang="en-US" b="1" dirty="0"/>
              <a:t>” 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9D275FC-BB2E-764F-B23E-848DF127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24</a:t>
            </a:fld>
            <a:endParaRPr lang="fr-FR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2BEF54C-1DF1-660D-5517-B67CFA202BFD}"/>
              </a:ext>
            </a:extLst>
          </p:cNvPr>
          <p:cNvSpPr txBox="1">
            <a:spLocks/>
          </p:cNvSpPr>
          <p:nvPr/>
        </p:nvSpPr>
        <p:spPr>
          <a:xfrm>
            <a:off x="647700" y="274913"/>
            <a:ext cx="10185561" cy="75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kern="1200">
                <a:solidFill>
                  <a:srgbClr val="5FA4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Effet de cohorte ?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7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84A4E-904E-E577-8C96-719274F9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125" y="6051550"/>
            <a:ext cx="2743200" cy="365125"/>
          </a:xfrm>
        </p:spPr>
        <p:txBody>
          <a:bodyPr/>
          <a:lstStyle/>
          <a:p>
            <a:fld id="{439CFB3C-5329-804D-A21F-9A0246BF7AB4}" type="slidenum">
              <a:rPr lang="fr-FR" smtClean="0"/>
              <a:t>25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2A340-6F4F-0F8C-E6DD-EC8E6A9AC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7" y="250825"/>
            <a:ext cx="4981575" cy="45910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08A0C7-5426-C173-82ED-CBD76C6D9DA7}"/>
              </a:ext>
            </a:extLst>
          </p:cNvPr>
          <p:cNvGraphicFramePr>
            <a:graphicFrameLocks noGrp="1"/>
          </p:cNvGraphicFramePr>
          <p:nvPr/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vs. </a:t>
                      </a:r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-7.04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[-11.65, -2.43]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0.02 [0.00, 0.07]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94198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9699F3-3B5C-B0CF-D895-73F28378E2A2}"/>
              </a:ext>
            </a:extLst>
          </p:cNvPr>
          <p:cNvSpPr txBox="1">
            <a:spLocks/>
          </p:cNvSpPr>
          <p:nvPr/>
        </p:nvSpPr>
        <p:spPr>
          <a:xfrm>
            <a:off x="942960" y="5791538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0148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157295" y="3640541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6953079" y="3563727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237565" y="3335719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681859" y="3336054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236384" y="3234578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462842" y="2368168"/>
            <a:ext cx="4329167" cy="967551"/>
          </a:xfrm>
          <a:prstGeom prst="curvedDownArrow">
            <a:avLst>
              <a:gd name="adj1" fmla="val 50000"/>
              <a:gd name="adj2" fmla="val 44910"/>
              <a:gd name="adj3" fmla="val 132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309352" y="2368168"/>
            <a:ext cx="4771833" cy="979857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283200" y="2133879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4436838" y="2795469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génération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F1B79D69-0BAD-17EA-11C8-DD11C0BABF1B}"/>
              </a:ext>
            </a:extLst>
          </p:cNvPr>
          <p:cNvSpPr/>
          <p:nvPr/>
        </p:nvSpPr>
        <p:spPr>
          <a:xfrm>
            <a:off x="838199" y="1829574"/>
            <a:ext cx="9564809" cy="1035673"/>
          </a:xfrm>
          <a:prstGeom prst="curvedDownArrow">
            <a:avLst>
              <a:gd name="adj1" fmla="val 51793"/>
              <a:gd name="adj2" fmla="val 107445"/>
              <a:gd name="adj3" fmla="val 339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01BD7-3F54-835D-1FC8-26AA58F2CD99}"/>
              </a:ext>
            </a:extLst>
          </p:cNvPr>
          <p:cNvSpPr txBox="1"/>
          <p:nvPr/>
        </p:nvSpPr>
        <p:spPr>
          <a:xfrm>
            <a:off x="3991388" y="1340923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2 générations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DE3263E-463C-91A6-527A-0D2C901F459E}"/>
              </a:ext>
            </a:extLst>
          </p:cNvPr>
          <p:cNvSpPr txBox="1">
            <a:spLocks/>
          </p:cNvSpPr>
          <p:nvPr/>
        </p:nvSpPr>
        <p:spPr>
          <a:xfrm>
            <a:off x="647700" y="274913"/>
            <a:ext cx="10185561" cy="75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kern="1200">
                <a:solidFill>
                  <a:srgbClr val="5FA4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Effet de l’écart de génération ? 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464894D-7169-0418-01EB-F04EA7F4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5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333391" y="3364230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129175" y="3287416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413661" y="3059408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857955" y="3059743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412480" y="2958267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2B5-E290-D0C7-1665-56D5E2FAF129}"/>
              </a:ext>
            </a:extLst>
          </p:cNvPr>
          <p:cNvSpPr txBox="1"/>
          <p:nvPr/>
        </p:nvSpPr>
        <p:spPr>
          <a:xfrm>
            <a:off x="9329075" y="1064612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6"/>
                </a:solidFill>
              </a:rPr>
              <a:t>top-down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perception</a:t>
            </a:r>
            <a:endParaRPr lang="fr-BE" dirty="0">
              <a:solidFill>
                <a:schemeClr val="accent6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8EA98536-6EE9-6A7A-C4A1-C2914ACA61C0}"/>
              </a:ext>
            </a:extLst>
          </p:cNvPr>
          <p:cNvSpPr/>
          <p:nvPr/>
        </p:nvSpPr>
        <p:spPr>
          <a:xfrm>
            <a:off x="1638938" y="2091857"/>
            <a:ext cx="4329167" cy="967551"/>
          </a:xfrm>
          <a:prstGeom prst="curvedDownArrow">
            <a:avLst>
              <a:gd name="adj1" fmla="val 50000"/>
              <a:gd name="adj2" fmla="val 44910"/>
              <a:gd name="adj3" fmla="val 132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27E0FB3D-0734-7AAD-4FCF-D807F33ADC19}"/>
              </a:ext>
            </a:extLst>
          </p:cNvPr>
          <p:cNvSpPr/>
          <p:nvPr/>
        </p:nvSpPr>
        <p:spPr>
          <a:xfrm>
            <a:off x="5485448" y="2091857"/>
            <a:ext cx="4771833" cy="979857"/>
          </a:xfrm>
          <a:prstGeom prst="curvedDownArrow">
            <a:avLst>
              <a:gd name="adj1" fmla="val 50000"/>
              <a:gd name="adj2" fmla="val 141160"/>
              <a:gd name="adj3" fmla="val 3938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459296" y="185756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4612934" y="2519158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génération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F1B79D69-0BAD-17EA-11C8-DD11C0BABF1B}"/>
              </a:ext>
            </a:extLst>
          </p:cNvPr>
          <p:cNvSpPr/>
          <p:nvPr/>
        </p:nvSpPr>
        <p:spPr>
          <a:xfrm>
            <a:off x="1014296" y="1553264"/>
            <a:ext cx="9242986" cy="979858"/>
          </a:xfrm>
          <a:prstGeom prst="curvedDownArrow">
            <a:avLst>
              <a:gd name="adj1" fmla="val 16068"/>
              <a:gd name="adj2" fmla="val 34697"/>
              <a:gd name="adj3" fmla="val 100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01BD7-3F54-835D-1FC8-26AA58F2CD99}"/>
              </a:ext>
            </a:extLst>
          </p:cNvPr>
          <p:cNvSpPr txBox="1"/>
          <p:nvPr/>
        </p:nvSpPr>
        <p:spPr>
          <a:xfrm>
            <a:off x="4167484" y="1064612"/>
            <a:ext cx="325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2 générations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4BDA6B1-111B-185D-2F14-90155035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27</a:t>
            </a:fld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27296-4CEA-6228-6F19-A1596DF4CB8A}"/>
              </a:ext>
            </a:extLst>
          </p:cNvPr>
          <p:cNvSpPr txBox="1"/>
          <p:nvPr/>
        </p:nvSpPr>
        <p:spPr>
          <a:xfrm>
            <a:off x="1856496" y="4795988"/>
            <a:ext cx="749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FF0000"/>
                </a:solidFill>
              </a:rPr>
              <a:t>Plus de transmission reportée lorsqu’une génération d’écart, comparée à deux générations </a:t>
            </a:r>
            <a:r>
              <a:rPr lang="fr-BE" sz="1200" b="1" dirty="0"/>
              <a:t>(Cordonnier et al., 2021)</a:t>
            </a:r>
            <a:endParaRPr lang="fr-BE" sz="2000" b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30381DC-F903-1F29-BF55-DA3C205B3E85}"/>
              </a:ext>
            </a:extLst>
          </p:cNvPr>
          <p:cNvSpPr txBox="1">
            <a:spLocks/>
          </p:cNvSpPr>
          <p:nvPr/>
        </p:nvSpPr>
        <p:spPr>
          <a:xfrm>
            <a:off x="647700" y="274913"/>
            <a:ext cx="10185561" cy="756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b="0" kern="1200">
                <a:solidFill>
                  <a:srgbClr val="5FA4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Effet de l’écart de génération ?  </a:t>
            </a:r>
          </a:p>
        </p:txBody>
      </p:sp>
    </p:spTree>
    <p:extLst>
      <p:ext uri="{BB962C8B-B14F-4D97-AF65-F5344CB8AC3E}">
        <p14:creationId xmlns:p14="http://schemas.microsoft.com/office/powerpoint/2010/main" val="13552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DF990-CD6A-0CF5-2A7B-DC61882A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6" y="250825"/>
            <a:ext cx="4981575" cy="4591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84A4E-904E-E577-8C96-719274F9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125" y="6051550"/>
            <a:ext cx="2743200" cy="365125"/>
          </a:xfrm>
        </p:spPr>
        <p:txBody>
          <a:bodyPr/>
          <a:lstStyle/>
          <a:p>
            <a:fld id="{439CFB3C-5329-804D-A21F-9A0246BF7AB4}" type="slidenum">
              <a:rPr lang="fr-FR" smtClean="0"/>
              <a:t>28</a:t>
            </a:fld>
            <a:endParaRPr lang="fr-FR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08A0C7-5426-C173-82ED-CBD76C6D9DA7}"/>
              </a:ext>
            </a:extLst>
          </p:cNvPr>
          <p:cNvGraphicFramePr>
            <a:graphicFrameLocks noGrp="1"/>
          </p:cNvGraphicFramePr>
          <p:nvPr/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 </a:t>
                      </a:r>
                      <a:r>
                        <a:rPr lang="fr-FR" dirty="0"/>
                        <a:t>vs. </a:t>
                      </a:r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r>
                        <a:rPr lang="fr-FR" dirty="0"/>
                        <a:t> &amp; </a:t>
                      </a:r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</a:t>
                      </a:r>
                      <a:endParaRPr lang="fr-F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[13.08, 18.72]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 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0.15 [0.11, 0.20]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55287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9699F3-3B5C-B0CF-D895-73F28378E2A2}"/>
              </a:ext>
            </a:extLst>
          </p:cNvPr>
          <p:cNvSpPr txBox="1">
            <a:spLocks/>
          </p:cNvSpPr>
          <p:nvPr/>
        </p:nvSpPr>
        <p:spPr>
          <a:xfrm>
            <a:off x="885817" y="5714089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321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290645" y="1571507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086429" y="1494693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370915" y="1266685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815209" y="1267020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369734" y="1165544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/>
              <a:t>Effet de cohorte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342598" y="286045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2742091" y="283989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G2G1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14A2D-0D90-9EFD-64F2-0EF4FEB1FF95}"/>
              </a:ext>
            </a:extLst>
          </p:cNvPr>
          <p:cNvSpPr txBox="1"/>
          <p:nvPr/>
        </p:nvSpPr>
        <p:spPr>
          <a:xfrm>
            <a:off x="7371541" y="2832544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G3G2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47CA-8EEA-6347-2B92-DE7C09B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29</a:t>
            </a:fld>
            <a:endParaRPr lang="fr-FR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D16B43F2-C6F6-2755-03BF-46603EA805EA}"/>
              </a:ext>
            </a:extLst>
          </p:cNvPr>
          <p:cNvSpPr/>
          <p:nvPr/>
        </p:nvSpPr>
        <p:spPr>
          <a:xfrm flipH="1" flipV="1">
            <a:off x="1366755" y="2688142"/>
            <a:ext cx="3863787" cy="940547"/>
          </a:xfrm>
          <a:prstGeom prst="curvedDownArrow">
            <a:avLst>
              <a:gd name="adj1" fmla="val 3069"/>
              <a:gd name="adj2" fmla="val 27681"/>
              <a:gd name="adj3" fmla="val 11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01D8C58-CC68-10EB-0B59-740438705D68}"/>
              </a:ext>
            </a:extLst>
          </p:cNvPr>
          <p:cNvSpPr/>
          <p:nvPr/>
        </p:nvSpPr>
        <p:spPr>
          <a:xfrm flipH="1" flipV="1">
            <a:off x="5998514" y="2671627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AC1D2-46C8-B01B-2813-ADF6D2219E24}"/>
              </a:ext>
            </a:extLst>
          </p:cNvPr>
          <p:cNvSpPr txBox="1"/>
          <p:nvPr/>
        </p:nvSpPr>
        <p:spPr>
          <a:xfrm>
            <a:off x="9631607" y="5446889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Bottom-up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transmission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EF83FA-605F-99EF-F69D-BC570341A304}"/>
              </a:ext>
            </a:extLst>
          </p:cNvPr>
          <p:cNvSpPr txBox="1"/>
          <p:nvPr/>
        </p:nvSpPr>
        <p:spPr>
          <a:xfrm>
            <a:off x="1875628" y="4280977"/>
            <a:ext cx="7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G3 </a:t>
            </a:r>
            <a:r>
              <a:rPr lang="en-US" sz="2000" b="1" dirty="0" err="1">
                <a:solidFill>
                  <a:srgbClr val="FF0000"/>
                </a:solidFill>
              </a:rPr>
              <a:t>reportent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recevoir</a:t>
            </a:r>
            <a:r>
              <a:rPr lang="en-US" sz="2000" b="1" dirty="0">
                <a:solidFill>
                  <a:srgbClr val="FF0000"/>
                </a:solidFill>
              </a:rPr>
              <a:t> plus de G2 que G2 </a:t>
            </a:r>
            <a:r>
              <a:rPr lang="en-US" sz="2000" b="1" dirty="0" err="1">
                <a:solidFill>
                  <a:srgbClr val="FF0000"/>
                </a:solidFill>
              </a:rPr>
              <a:t>reportent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recevoir</a:t>
            </a:r>
            <a:r>
              <a:rPr lang="en-US" sz="2000" b="1" dirty="0">
                <a:solidFill>
                  <a:srgbClr val="FF0000"/>
                </a:solidFill>
              </a:rPr>
              <a:t> de G1</a:t>
            </a:r>
          </a:p>
        </p:txBody>
      </p:sp>
    </p:spTree>
    <p:extLst>
      <p:ext uri="{BB962C8B-B14F-4D97-AF65-F5344CB8AC3E}">
        <p14:creationId xmlns:p14="http://schemas.microsoft.com/office/powerpoint/2010/main" val="8232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B31B-2213-8DA2-D64D-ADE5D1E2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51921-C2DB-48E3-B1BB-5E86EE8A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9" name="Graphique 8" descr="Écolière contour">
            <a:extLst>
              <a:ext uri="{FF2B5EF4-FFF2-40B4-BE49-F238E27FC236}">
                <a16:creationId xmlns:a16="http://schemas.microsoft.com/office/drawing/2014/main" id="{134DE006-6304-4F91-BD27-C18FA532B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4350" y="4310290"/>
            <a:ext cx="1824486" cy="18244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0E8A27-164D-69BC-E49B-69DD5405449D}"/>
              </a:ext>
            </a:extLst>
          </p:cNvPr>
          <p:cNvGrpSpPr/>
          <p:nvPr/>
        </p:nvGrpSpPr>
        <p:grpSpPr>
          <a:xfrm>
            <a:off x="2690600" y="848424"/>
            <a:ext cx="3755993" cy="3220933"/>
            <a:chOff x="2372308" y="1598827"/>
            <a:chExt cx="3755993" cy="3220933"/>
          </a:xfrm>
        </p:grpSpPr>
        <p:sp>
          <p:nvSpPr>
            <p:cNvPr id="10" name="Bulle narrative : ronde 9">
              <a:extLst>
                <a:ext uri="{FF2B5EF4-FFF2-40B4-BE49-F238E27FC236}">
                  <a16:creationId xmlns:a16="http://schemas.microsoft.com/office/drawing/2014/main" id="{61021086-833C-4341-821C-07767F7E2910}"/>
                </a:ext>
              </a:extLst>
            </p:cNvPr>
            <p:cNvSpPr/>
            <p:nvPr/>
          </p:nvSpPr>
          <p:spPr>
            <a:xfrm>
              <a:off x="2372308" y="1598827"/>
              <a:ext cx="3755993" cy="3220933"/>
            </a:xfrm>
            <a:prstGeom prst="wedgeEllipseCallout">
              <a:avLst>
                <a:gd name="adj1" fmla="val -57415"/>
                <a:gd name="adj2" fmla="val 478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Graphique 13" descr="Visage surpris à remplissage uni avec un remplissage uni">
              <a:extLst>
                <a:ext uri="{FF2B5EF4-FFF2-40B4-BE49-F238E27FC236}">
                  <a16:creationId xmlns:a16="http://schemas.microsoft.com/office/drawing/2014/main" id="{78FDD590-64B1-4B36-8DB7-854F6727F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2472" y="2198172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Verre de lait cassé et renversé avec un remplissage uni">
              <a:extLst>
                <a:ext uri="{FF2B5EF4-FFF2-40B4-BE49-F238E27FC236}">
                  <a16:creationId xmlns:a16="http://schemas.microsoft.com/office/drawing/2014/main" id="{6BE8EF6E-026D-4746-B404-F1E9C331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45351" y="3162856"/>
              <a:ext cx="914400" cy="914400"/>
            </a:xfrm>
            <a:prstGeom prst="rect">
              <a:avLst/>
            </a:prstGeom>
          </p:spPr>
        </p:pic>
        <p:pic>
          <p:nvPicPr>
            <p:cNvPr id="20" name="Graphique 19" descr="Scène en banlieue avec un remplissage uni">
              <a:extLst>
                <a:ext uri="{FF2B5EF4-FFF2-40B4-BE49-F238E27FC236}">
                  <a16:creationId xmlns:a16="http://schemas.microsoft.com/office/drawing/2014/main" id="{5E642605-969A-494E-ADD0-BCB4CCA42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41429" y="3162856"/>
              <a:ext cx="1074387" cy="1074387"/>
            </a:xfrm>
            <a:prstGeom prst="rect">
              <a:avLst/>
            </a:prstGeom>
          </p:spPr>
        </p:pic>
        <p:pic>
          <p:nvPicPr>
            <p:cNvPr id="22" name="Graphique 21" descr="Musique avec un remplissage uni">
              <a:extLst>
                <a:ext uri="{FF2B5EF4-FFF2-40B4-BE49-F238E27FC236}">
                  <a16:creationId xmlns:a16="http://schemas.microsoft.com/office/drawing/2014/main" id="{F8964A5F-F53D-4D70-BE50-B6BFA3D36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20251" y="1963740"/>
              <a:ext cx="412050" cy="412050"/>
            </a:xfrm>
            <a:prstGeom prst="rect">
              <a:avLst/>
            </a:prstGeom>
          </p:spPr>
        </p:pic>
        <p:pic>
          <p:nvPicPr>
            <p:cNvPr id="24" name="Graphique 23" descr="Œil avec un remplissage uni">
              <a:extLst>
                <a:ext uri="{FF2B5EF4-FFF2-40B4-BE49-F238E27FC236}">
                  <a16:creationId xmlns:a16="http://schemas.microsoft.com/office/drawing/2014/main" id="{79929C9F-4B76-4C56-A2F9-FBC0A57D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66760" y="3209069"/>
              <a:ext cx="492106" cy="492106"/>
            </a:xfrm>
            <a:prstGeom prst="rect">
              <a:avLst/>
            </a:prstGeom>
          </p:spPr>
        </p:pic>
        <p:pic>
          <p:nvPicPr>
            <p:cNvPr id="26" name="Graphique 25" descr="Nez avec un remplissage uni">
              <a:extLst>
                <a:ext uri="{FF2B5EF4-FFF2-40B4-BE49-F238E27FC236}">
                  <a16:creationId xmlns:a16="http://schemas.microsoft.com/office/drawing/2014/main" id="{6ECF9482-9669-4589-8853-F45323A7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5355" y="2390775"/>
              <a:ext cx="370200" cy="370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EF87B4-CE79-83A8-72DF-661ABA7EA0EA}"/>
              </a:ext>
            </a:extLst>
          </p:cNvPr>
          <p:cNvGrpSpPr/>
          <p:nvPr/>
        </p:nvGrpSpPr>
        <p:grpSpPr>
          <a:xfrm>
            <a:off x="7645909" y="2016178"/>
            <a:ext cx="4134557" cy="3220933"/>
            <a:chOff x="7860592" y="1737765"/>
            <a:chExt cx="4134557" cy="3220933"/>
          </a:xfrm>
        </p:grpSpPr>
        <p:pic>
          <p:nvPicPr>
            <p:cNvPr id="16" name="Graphique 15" descr="Maison avec un remplissage uni">
              <a:extLst>
                <a:ext uri="{FF2B5EF4-FFF2-40B4-BE49-F238E27FC236}">
                  <a16:creationId xmlns:a16="http://schemas.microsoft.com/office/drawing/2014/main" id="{27C62025-6256-493A-874A-0309408C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60366" y="2591499"/>
              <a:ext cx="1142714" cy="1142714"/>
            </a:xfrm>
            <a:prstGeom prst="rect">
              <a:avLst/>
            </a:prstGeom>
          </p:spPr>
        </p:pic>
        <p:sp>
          <p:nvSpPr>
            <p:cNvPr id="28" name="Phylactère : pensées 27">
              <a:extLst>
                <a:ext uri="{FF2B5EF4-FFF2-40B4-BE49-F238E27FC236}">
                  <a16:creationId xmlns:a16="http://schemas.microsoft.com/office/drawing/2014/main" id="{1ADDAC16-9263-4508-AA52-AC60D44D3166}"/>
                </a:ext>
              </a:extLst>
            </p:cNvPr>
            <p:cNvSpPr/>
            <p:nvPr/>
          </p:nvSpPr>
          <p:spPr>
            <a:xfrm>
              <a:off x="7860592" y="1737765"/>
              <a:ext cx="4134557" cy="3220933"/>
            </a:xfrm>
            <a:prstGeom prst="cloudCallout">
              <a:avLst>
                <a:gd name="adj1" fmla="val -61513"/>
                <a:gd name="adj2" fmla="val 425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Graphique 29" descr="Visage confus avec remplissage solide avec un remplissage uni">
              <a:extLst>
                <a:ext uri="{FF2B5EF4-FFF2-40B4-BE49-F238E27FC236}">
                  <a16:creationId xmlns:a16="http://schemas.microsoft.com/office/drawing/2014/main" id="{0A56B37A-AFCB-4C59-8117-93ED7161F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574634" y="3594523"/>
              <a:ext cx="674053" cy="674053"/>
            </a:xfrm>
            <a:prstGeom prst="rect">
              <a:avLst/>
            </a:prstGeom>
          </p:spPr>
        </p:pic>
        <p:pic>
          <p:nvPicPr>
            <p:cNvPr id="31" name="Graphique 30" descr="Œil avec un remplissage uni">
              <a:extLst>
                <a:ext uri="{FF2B5EF4-FFF2-40B4-BE49-F238E27FC236}">
                  <a16:creationId xmlns:a16="http://schemas.microsoft.com/office/drawing/2014/main" id="{3638CA40-1E5D-4DD6-9A64-2A3C3E865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02854" y="2420091"/>
              <a:ext cx="492106" cy="492106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5EEA0D1B-5EB7-4289-B1A8-5BE931475B00}"/>
              </a:ext>
            </a:extLst>
          </p:cNvPr>
          <p:cNvSpPr txBox="1"/>
          <p:nvPr/>
        </p:nvSpPr>
        <p:spPr>
          <a:xfrm>
            <a:off x="308184" y="6356350"/>
            <a:ext cx="6936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</a:rPr>
              <a:t>Stone et al. (2014), Cordonnier et al. (2021), </a:t>
            </a:r>
            <a:r>
              <a:rPr lang="en-US" sz="1400" b="0" i="0" dirty="0" err="1">
                <a:effectLst/>
              </a:rPr>
              <a:t>Fivush</a:t>
            </a:r>
            <a:r>
              <a:rPr lang="en-US" sz="1400" b="0" i="0" dirty="0">
                <a:effectLst/>
              </a:rPr>
              <a:t> et al. (2019), </a:t>
            </a:r>
            <a:r>
              <a:rPr lang="en-US" sz="1400" b="0" i="0" dirty="0" err="1">
                <a:effectLst/>
              </a:rPr>
              <a:t>Svob</a:t>
            </a:r>
            <a:r>
              <a:rPr lang="en-US" sz="1400" b="0" i="0" dirty="0">
                <a:effectLst/>
              </a:rPr>
              <a:t> et al. (2012; 2016)</a:t>
            </a:r>
            <a:endParaRPr lang="fr-FR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D595D-9922-4E82-40CD-21CD07D3D1FB}"/>
              </a:ext>
            </a:extLst>
          </p:cNvPr>
          <p:cNvSpPr txBox="1"/>
          <p:nvPr/>
        </p:nvSpPr>
        <p:spPr>
          <a:xfrm>
            <a:off x="154228" y="264330"/>
            <a:ext cx="4290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Qu’est ce qui est transmis ?</a:t>
            </a:r>
          </a:p>
          <a:p>
            <a:pPr algn="ctr"/>
            <a:r>
              <a:rPr lang="fr-FR" sz="2800" dirty="0"/>
              <a:t>Pourquoi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6C617-BF34-0F52-FD26-5321C1769722}"/>
              </a:ext>
            </a:extLst>
          </p:cNvPr>
          <p:cNvSpPr txBox="1"/>
          <p:nvPr/>
        </p:nvSpPr>
        <p:spPr>
          <a:xfrm>
            <a:off x="7749259" y="5657722"/>
            <a:ext cx="413455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Qu’est ce qui est retenu ?</a:t>
            </a:r>
          </a:p>
          <a:p>
            <a:pPr algn="ctr"/>
            <a:r>
              <a:rPr lang="fr-FR" sz="2800" dirty="0"/>
              <a:t>Pourquoi ?  </a:t>
            </a:r>
          </a:p>
        </p:txBody>
      </p:sp>
      <p:pic>
        <p:nvPicPr>
          <p:cNvPr id="8" name="Graphic 7" descr="Old woman with white hair">
            <a:extLst>
              <a:ext uri="{FF2B5EF4-FFF2-40B4-BE49-F238E27FC236}">
                <a16:creationId xmlns:a16="http://schemas.microsoft.com/office/drawing/2014/main" id="{C8BFA435-3BC3-06D3-85CD-4FDE7172939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-1428" t="1" r="-1067" b="77549"/>
          <a:stretch/>
        </p:blipFill>
        <p:spPr>
          <a:xfrm>
            <a:off x="345156" y="3238231"/>
            <a:ext cx="2147378" cy="15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F815E-B42A-D92D-21D5-566B27DC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813AA-C34E-D0C0-6B8D-C62FE6C3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7" y="200025"/>
            <a:ext cx="4981575" cy="459105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67ABBC8F-143B-E747-9961-ECBF92271BA4}"/>
              </a:ext>
            </a:extLst>
          </p:cNvPr>
          <p:cNvGraphicFramePr>
            <a:graphicFrameLocks noGrp="1"/>
          </p:cNvGraphicFramePr>
          <p:nvPr/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G3</a:t>
                      </a:r>
                      <a:r>
                        <a:rPr lang="fr-FR" u="none" dirty="0"/>
                        <a:t>G2 vs. </a:t>
                      </a:r>
                      <a:r>
                        <a:rPr lang="fr-FR" b="1" u="none" dirty="0"/>
                        <a:t>G2</a:t>
                      </a:r>
                      <a:r>
                        <a:rPr lang="fr-FR" u="none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-8.46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[-13.93, -2.99]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0.04 [0.00, 0.10]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94198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ADB5AC-3693-AED1-A8F5-8F3426C0CF7C}"/>
              </a:ext>
            </a:extLst>
          </p:cNvPr>
          <p:cNvSpPr txBox="1">
            <a:spLocks/>
          </p:cNvSpPr>
          <p:nvPr/>
        </p:nvSpPr>
        <p:spPr>
          <a:xfrm>
            <a:off x="885817" y="5714089"/>
            <a:ext cx="966471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2213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E5549B8-4425-6C86-9461-57FC9DA3A36B}"/>
              </a:ext>
            </a:extLst>
          </p:cNvPr>
          <p:cNvGrpSpPr/>
          <p:nvPr/>
        </p:nvGrpSpPr>
        <p:grpSpPr>
          <a:xfrm>
            <a:off x="2333391" y="1310026"/>
            <a:ext cx="1910712" cy="522961"/>
            <a:chOff x="2712889" y="4013637"/>
            <a:chExt cx="1910712" cy="5229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84C9593-DB7E-6648-98B9-733D2D3146CF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DCE1B-016E-E811-F680-C4672304F96B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F30938-D81B-9420-3C3D-7B8A8CA28752}"/>
              </a:ext>
            </a:extLst>
          </p:cNvPr>
          <p:cNvGrpSpPr/>
          <p:nvPr/>
        </p:nvGrpSpPr>
        <p:grpSpPr>
          <a:xfrm>
            <a:off x="7129175" y="1233212"/>
            <a:ext cx="1910712" cy="522961"/>
            <a:chOff x="2712889" y="4013637"/>
            <a:chExt cx="1910712" cy="522961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DD8D10-38B6-A124-BE4C-6A6EBEDBD18D}"/>
                </a:ext>
              </a:extLst>
            </p:cNvPr>
            <p:cNvSpPr/>
            <p:nvPr/>
          </p:nvSpPr>
          <p:spPr>
            <a:xfrm>
              <a:off x="2712889" y="4013637"/>
              <a:ext cx="1910712" cy="5229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FA7DF8-0F8F-8451-C790-D647381F338C}"/>
                </a:ext>
              </a:extLst>
            </p:cNvPr>
            <p:cNvSpPr txBox="1"/>
            <p:nvPr/>
          </p:nvSpPr>
          <p:spPr>
            <a:xfrm>
              <a:off x="2889157" y="4090452"/>
              <a:ext cx="148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Transmission</a:t>
              </a:r>
              <a:endParaRPr lang="fr-B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159310-2255-B4AA-8DC1-78339792106A}"/>
              </a:ext>
            </a:extLst>
          </p:cNvPr>
          <p:cNvGrpSpPr/>
          <p:nvPr/>
        </p:nvGrpSpPr>
        <p:grpSpPr>
          <a:xfrm>
            <a:off x="413661" y="1005204"/>
            <a:ext cx="1712259" cy="1479281"/>
            <a:chOff x="237565" y="3969760"/>
            <a:chExt cx="1712258" cy="1479279"/>
          </a:xfrm>
        </p:grpSpPr>
        <p:pic>
          <p:nvPicPr>
            <p:cNvPr id="7" name="Graphic 6" descr="Old woman with white hair">
              <a:extLst>
                <a:ext uri="{FF2B5EF4-FFF2-40B4-BE49-F238E27FC236}">
                  <a16:creationId xmlns:a16="http://schemas.microsoft.com/office/drawing/2014/main" id="{9CAF7778-8996-F1F5-E7DC-380295473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1428" t="1" r="-1067" b="77549"/>
            <a:stretch/>
          </p:blipFill>
          <p:spPr>
            <a:xfrm>
              <a:off x="237565" y="3969760"/>
              <a:ext cx="1538931" cy="11099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AE131D-48C0-BB83-FCD1-D384EE87F3E6}"/>
                </a:ext>
              </a:extLst>
            </p:cNvPr>
            <p:cNvSpPr txBox="1"/>
            <p:nvPr/>
          </p:nvSpPr>
          <p:spPr>
            <a:xfrm>
              <a:off x="838199" y="5079707"/>
              <a:ext cx="1111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G1</a:t>
              </a:r>
              <a:endParaRPr lang="fr-BE" b="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C2609-AD14-565F-4759-F7AD79B87CFA}"/>
              </a:ext>
            </a:extLst>
          </p:cNvPr>
          <p:cNvGrpSpPr/>
          <p:nvPr/>
        </p:nvGrpSpPr>
        <p:grpSpPr>
          <a:xfrm>
            <a:off x="4857955" y="1005539"/>
            <a:ext cx="1739117" cy="1473744"/>
            <a:chOff x="4681855" y="3970094"/>
            <a:chExt cx="1739116" cy="1473743"/>
          </a:xfrm>
        </p:grpSpPr>
        <p:pic>
          <p:nvPicPr>
            <p:cNvPr id="9" name="Graphic 8" descr="Woman wearing a suit">
              <a:extLst>
                <a:ext uri="{FF2B5EF4-FFF2-40B4-BE49-F238E27FC236}">
                  <a16:creationId xmlns:a16="http://schemas.microsoft.com/office/drawing/2014/main" id="{B9A1379F-7AF5-86F6-36C2-409C98854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42181" b="79246"/>
            <a:stretch/>
          </p:blipFill>
          <p:spPr>
            <a:xfrm>
              <a:off x="4681855" y="3970094"/>
              <a:ext cx="1483990" cy="11099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151E18-D08A-07EB-AC26-16A072796E06}"/>
                </a:ext>
              </a:extLst>
            </p:cNvPr>
            <p:cNvSpPr txBox="1"/>
            <p:nvPr/>
          </p:nvSpPr>
          <p:spPr>
            <a:xfrm>
              <a:off x="5309348" y="5074505"/>
              <a:ext cx="1111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G2</a:t>
              </a:r>
              <a:endParaRPr lang="fr-BE" b="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EB3CF4-5A48-731C-C6D0-E7DA0D4AB1CF}"/>
              </a:ext>
            </a:extLst>
          </p:cNvPr>
          <p:cNvGrpSpPr/>
          <p:nvPr/>
        </p:nvGrpSpPr>
        <p:grpSpPr>
          <a:xfrm>
            <a:off x="9412480" y="904063"/>
            <a:ext cx="1420781" cy="1496081"/>
            <a:chOff x="9287930" y="3969760"/>
            <a:chExt cx="1420781" cy="1496082"/>
          </a:xfrm>
        </p:grpSpPr>
        <p:pic>
          <p:nvPicPr>
            <p:cNvPr id="11" name="Graphic 10" descr="Man with a prosthetic arm">
              <a:extLst>
                <a:ext uri="{FF2B5EF4-FFF2-40B4-BE49-F238E27FC236}">
                  <a16:creationId xmlns:a16="http://schemas.microsoft.com/office/drawing/2014/main" id="{54670896-8614-40B7-7A9C-8A17E9B6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8747" r="5518" b="48423"/>
            <a:stretch/>
          </p:blipFill>
          <p:spPr>
            <a:xfrm>
              <a:off x="9287930" y="3969760"/>
              <a:ext cx="1166624" cy="1109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1C85-014E-9532-D259-53335A5B6B23}"/>
                </a:ext>
              </a:extLst>
            </p:cNvPr>
            <p:cNvSpPr txBox="1"/>
            <p:nvPr/>
          </p:nvSpPr>
          <p:spPr>
            <a:xfrm>
              <a:off x="9597089" y="5096510"/>
              <a:ext cx="1111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G3</a:t>
              </a:r>
              <a:endParaRPr lang="fr-BE" b="1"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5B842B24-B171-B03D-170B-0BFE66D1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913"/>
            <a:ext cx="10185561" cy="756465"/>
          </a:xfrm>
        </p:spPr>
        <p:txBody>
          <a:bodyPr/>
          <a:lstStyle/>
          <a:p>
            <a:r>
              <a:rPr lang="fr-FR" dirty="0"/>
              <a:t>Effet d’écart de génération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9A430-D93B-65F3-5F19-6F0750265706}"/>
              </a:ext>
            </a:extLst>
          </p:cNvPr>
          <p:cNvSpPr txBox="1"/>
          <p:nvPr/>
        </p:nvSpPr>
        <p:spPr>
          <a:xfrm>
            <a:off x="5377228" y="3097907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47CA-8EEA-6347-2B92-DE7C09B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31</a:t>
            </a:fld>
            <a:endParaRPr lang="fr-FR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D16B43F2-C6F6-2755-03BF-46603EA805EA}"/>
              </a:ext>
            </a:extLst>
          </p:cNvPr>
          <p:cNvSpPr/>
          <p:nvPr/>
        </p:nvSpPr>
        <p:spPr>
          <a:xfrm flipH="1" flipV="1">
            <a:off x="1409501" y="2426661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401D8C58-CC68-10EB-0B59-740438705D68}"/>
              </a:ext>
            </a:extLst>
          </p:cNvPr>
          <p:cNvSpPr/>
          <p:nvPr/>
        </p:nvSpPr>
        <p:spPr>
          <a:xfrm flipH="1" flipV="1">
            <a:off x="6041260" y="2410146"/>
            <a:ext cx="3863787" cy="9405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0FB7D8D8-C61A-76F8-6A34-FE8692688F12}"/>
              </a:ext>
            </a:extLst>
          </p:cNvPr>
          <p:cNvSpPr/>
          <p:nvPr/>
        </p:nvSpPr>
        <p:spPr>
          <a:xfrm flipH="1" flipV="1">
            <a:off x="841933" y="2789245"/>
            <a:ext cx="9516035" cy="940547"/>
          </a:xfrm>
          <a:prstGeom prst="curvedDownArrow">
            <a:avLst>
              <a:gd name="adj1" fmla="val 8863"/>
              <a:gd name="adj2" fmla="val 31210"/>
              <a:gd name="adj3" fmla="val 12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AC1D2-46C8-B01B-2813-ADF6D2219E24}"/>
              </a:ext>
            </a:extLst>
          </p:cNvPr>
          <p:cNvSpPr txBox="1"/>
          <p:nvPr/>
        </p:nvSpPr>
        <p:spPr>
          <a:xfrm>
            <a:off x="9631607" y="5446889"/>
            <a:ext cx="2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Bottom-up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transmission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C3A1-8C42-0AB4-0582-2F2687C928E5}"/>
              </a:ext>
            </a:extLst>
          </p:cNvPr>
          <p:cNvSpPr txBox="1"/>
          <p:nvPr/>
        </p:nvSpPr>
        <p:spPr>
          <a:xfrm>
            <a:off x="4405200" y="2479283"/>
            <a:ext cx="327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génération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F3F60-F82F-C28B-8E80-9A573208E4B9}"/>
              </a:ext>
            </a:extLst>
          </p:cNvPr>
          <p:cNvSpPr txBox="1"/>
          <p:nvPr/>
        </p:nvSpPr>
        <p:spPr>
          <a:xfrm>
            <a:off x="4464760" y="3724889"/>
            <a:ext cx="248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 générations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8B011D-24C4-D231-3055-4EB9B17E32A6}"/>
              </a:ext>
            </a:extLst>
          </p:cNvPr>
          <p:cNvSpPr txBox="1"/>
          <p:nvPr/>
        </p:nvSpPr>
        <p:spPr>
          <a:xfrm>
            <a:off x="1856496" y="4795988"/>
            <a:ext cx="749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FF0000"/>
                </a:solidFill>
              </a:rPr>
              <a:t>Plus de transmission lorsqu’une seule génération d’écart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6776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1E01D-85AC-594A-8B7C-73AFEE50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ECA3F-967A-9415-2190-1964141AC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333375"/>
            <a:ext cx="4981575" cy="459105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0A815C53-A4A8-41D2-FFCC-5608C57849E3}"/>
              </a:ext>
            </a:extLst>
          </p:cNvPr>
          <p:cNvGraphicFramePr>
            <a:graphicFrameLocks noGrp="1"/>
          </p:cNvGraphicFramePr>
          <p:nvPr/>
        </p:nvGraphicFramePr>
        <p:xfrm>
          <a:off x="828675" y="4939030"/>
          <a:ext cx="9779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029">
                  <a:extLst>
                    <a:ext uri="{9D8B030D-6E8A-4147-A177-3AD203B41FA5}">
                      <a16:colId xmlns:a16="http://schemas.microsoft.com/office/drawing/2014/main" val="1711001066"/>
                    </a:ext>
                  </a:extLst>
                </a:gridCol>
                <a:gridCol w="1451571">
                  <a:extLst>
                    <a:ext uri="{9D8B030D-6E8A-4147-A177-3AD203B41FA5}">
                      <a16:colId xmlns:a16="http://schemas.microsoft.com/office/drawing/2014/main" val="35590946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403287968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8907295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335715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Contrast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Estimate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ε²</a:t>
                      </a:r>
                      <a:r>
                        <a:rPr lang="en-US" sz="1800" b="1" i="1" kern="1200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3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 </a:t>
                      </a:r>
                      <a:r>
                        <a:rPr lang="fr-FR" dirty="0"/>
                        <a:t>vs. </a:t>
                      </a:r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r>
                        <a:rPr lang="fr-FR" dirty="0"/>
                        <a:t> &amp; </a:t>
                      </a:r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r>
                        <a:rPr lang="fr-FR" dirty="0"/>
                        <a:t> </a:t>
                      </a:r>
                      <a:endParaRPr lang="fr-F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[0.87, 8.82]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&lt; 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0.007 [0.00, 0.02]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5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9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6F653-1AAF-E7EC-6EE5-4ADA4AB7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33</a:t>
            </a:fld>
            <a:endParaRPr lang="fr-F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FC6C7B-EBAB-BD00-FBFF-768FBBCDA7B9}"/>
              </a:ext>
            </a:extLst>
          </p:cNvPr>
          <p:cNvGraphicFramePr>
            <a:graphicFrameLocks noGrp="1"/>
          </p:cNvGraphicFramePr>
          <p:nvPr/>
        </p:nvGraphicFramePr>
        <p:xfrm>
          <a:off x="1314449" y="666750"/>
          <a:ext cx="8924925" cy="509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04">
                  <a:extLst>
                    <a:ext uri="{9D8B030D-6E8A-4147-A177-3AD203B41FA5}">
                      <a16:colId xmlns:a16="http://schemas.microsoft.com/office/drawing/2014/main" val="4285229500"/>
                    </a:ext>
                  </a:extLst>
                </a:gridCol>
                <a:gridCol w="2036819">
                  <a:extLst>
                    <a:ext uri="{9D8B030D-6E8A-4147-A177-3AD203B41FA5}">
                      <a16:colId xmlns:a16="http://schemas.microsoft.com/office/drawing/2014/main" val="1529253642"/>
                    </a:ext>
                  </a:extLst>
                </a:gridCol>
                <a:gridCol w="861170">
                  <a:extLst>
                    <a:ext uri="{9D8B030D-6E8A-4147-A177-3AD203B41FA5}">
                      <a16:colId xmlns:a16="http://schemas.microsoft.com/office/drawing/2014/main" val="560188495"/>
                    </a:ext>
                  </a:extLst>
                </a:gridCol>
                <a:gridCol w="1524293">
                  <a:extLst>
                    <a:ext uri="{9D8B030D-6E8A-4147-A177-3AD203B41FA5}">
                      <a16:colId xmlns:a16="http://schemas.microsoft.com/office/drawing/2014/main" val="3855911304"/>
                    </a:ext>
                  </a:extLst>
                </a:gridCol>
                <a:gridCol w="861170">
                  <a:extLst>
                    <a:ext uri="{9D8B030D-6E8A-4147-A177-3AD203B41FA5}">
                      <a16:colId xmlns:a16="http://schemas.microsoft.com/office/drawing/2014/main" val="3574162535"/>
                    </a:ext>
                  </a:extLst>
                </a:gridCol>
                <a:gridCol w="1550869">
                  <a:extLst>
                    <a:ext uri="{9D8B030D-6E8A-4147-A177-3AD203B41FA5}">
                      <a16:colId xmlns:a16="http://schemas.microsoft.com/office/drawing/2014/main" val="1134378023"/>
                    </a:ext>
                  </a:extLst>
                </a:gridCol>
              </a:tblGrid>
              <a:tr h="3079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Variable 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Variable 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Correlation (Pearson)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Correlation (Pearson)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439398070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IOS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G2G1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0.33 [0.132, 0.508]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G1G2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0.44 [0.292, 0.572]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4275487579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0.29 [0.088, 0.474]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0.23 [0.056, 0.84]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1061602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0.08 [-0.135, 0.284]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0.16 [-0.008, 0.328]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83817088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0.53 [0.364, 0.669]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0.42 [0.270, 0.556]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76666357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Importance of 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0.20 [-0.12, 0.393]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0.23 [0.063, 0.390]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96243738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0.27 [0.060, 0.452]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0.43 [0.273, 0.558]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5700519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G3G1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0.75 [0.617, 0.837]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G1G3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0.63 [0.510, 0.722]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133429590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0.33 [0.142, 0.500]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0.17 [-0.0005, 0.335]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616756178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0.57 [0.380, 0.712]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0.08 [-0.095, 0.248]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915110562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Frequency de communication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0.59 [0.409, 0.728]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0.58 [0.450, 0.683]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266683032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0.35 [0.122, 0.546]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0.33 [0.166, 0.476]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74243042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IOS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0.57 [0.376, 0.709]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0.67 [0.563, 0.756]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0262783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G3G2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0.6 [0.455, 0.715]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G2G3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0.52 [0.393, 0.625]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549793866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IOS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0.27 [0.723, 0.455]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0.12 [-0.036, 0.275]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766184857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0.25 [0.055, 0.431]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0.16 [-0.0003, 0.307]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3115193784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Frequency de communication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0.53 [0.365, 0.658]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0.35 [0.199, 0.478]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700130261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</a:rPr>
                        <a:t>Importance of transmission</a:t>
                      </a:r>
                      <a:endParaRPr lang="fr-FR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0.24 [0.039, 0.418]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0.24 [0.080, 0.379]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1038568954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Transmission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IOS</a:t>
                      </a:r>
                      <a:endParaRPr lang="fr-FR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0.32 [0.128, 0.490]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0.33 [0.182, 0.463]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98" marR="48098" marT="0" marB="0" anchor="ctr"/>
                </a:tc>
                <a:extLst>
                  <a:ext uri="{0D108BD9-81ED-4DB2-BD59-A6C34878D82A}">
                    <a16:rowId xmlns:a16="http://schemas.microsoft.com/office/drawing/2014/main" val="254646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CCA85-10E4-27E7-ADE1-FAD0B387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34</a:t>
            </a:fld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2BC2-9CF9-575D-5778-4D941C27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8098"/>
            <a:ext cx="10972800" cy="4570853"/>
          </a:xfrm>
        </p:spPr>
        <p:txBody>
          <a:bodyPr>
            <a:normAutofit/>
          </a:bodyPr>
          <a:lstStyle/>
          <a:p>
            <a:r>
              <a:rPr lang="fr-FR" sz="3200" dirty="0"/>
              <a:t>Corrélations entre différentes mesures :</a:t>
            </a:r>
          </a:p>
          <a:p>
            <a:pPr lvl="1"/>
            <a:r>
              <a:rPr lang="fr-FR" sz="2666" dirty="0"/>
              <a:t>transmission et IOS (sentiment de proximité)</a:t>
            </a:r>
            <a:endParaRPr lang="fr-FR" sz="1266" dirty="0"/>
          </a:p>
          <a:p>
            <a:pPr lvl="1"/>
            <a:r>
              <a:rPr lang="fr-FR" sz="2670" dirty="0"/>
              <a:t>transmission and fréquence de communication</a:t>
            </a:r>
          </a:p>
          <a:p>
            <a:pPr lvl="1"/>
            <a:endParaRPr lang="fr-FR" sz="2670" dirty="0"/>
          </a:p>
          <a:p>
            <a:r>
              <a:rPr lang="fr-FR" sz="3204" dirty="0"/>
              <a:t>Différents types d’événements (publiques vs. personnels)</a:t>
            </a:r>
          </a:p>
          <a:p>
            <a:r>
              <a:rPr lang="fr-FR" sz="3204" dirty="0"/>
              <a:t>Préférences de genre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6F0826-4AC4-D896-7620-F16C63B8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Beaucoup de données (c’est exploratoire!!!)</a:t>
            </a:r>
            <a:endParaRPr lang="fr-B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1A3BBA-8536-EB0D-29A8-C795B07E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05446"/>
              </p:ext>
            </p:extLst>
          </p:nvPr>
        </p:nvGraphicFramePr>
        <p:xfrm>
          <a:off x="4886325" y="3354110"/>
          <a:ext cx="6696075" cy="26496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0539">
                  <a:extLst>
                    <a:ext uri="{9D8B030D-6E8A-4147-A177-3AD203B41FA5}">
                      <a16:colId xmlns:a16="http://schemas.microsoft.com/office/drawing/2014/main" val="3208768804"/>
                    </a:ext>
                  </a:extLst>
                </a:gridCol>
                <a:gridCol w="1469257">
                  <a:extLst>
                    <a:ext uri="{9D8B030D-6E8A-4147-A177-3AD203B41FA5}">
                      <a16:colId xmlns:a16="http://schemas.microsoft.com/office/drawing/2014/main" val="2767826060"/>
                    </a:ext>
                  </a:extLst>
                </a:gridCol>
                <a:gridCol w="1469257">
                  <a:extLst>
                    <a:ext uri="{9D8B030D-6E8A-4147-A177-3AD203B41FA5}">
                      <a16:colId xmlns:a16="http://schemas.microsoft.com/office/drawing/2014/main" val="2012520728"/>
                    </a:ext>
                  </a:extLst>
                </a:gridCol>
                <a:gridCol w="2217022">
                  <a:extLst>
                    <a:ext uri="{9D8B030D-6E8A-4147-A177-3AD203B41FA5}">
                      <a16:colId xmlns:a16="http://schemas.microsoft.com/office/drawing/2014/main" val="367568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Variable1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Variable2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Combination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Spearman </a:t>
                      </a:r>
                      <a:r>
                        <a:rPr lang="el-GR" dirty="0"/>
                        <a:t>ρ</a:t>
                      </a:r>
                      <a:endParaRPr lang="fr-BE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584156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Transmission</a:t>
                      </a:r>
                      <a:endParaRPr lang="fr-BE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Feeling of </a:t>
                      </a:r>
                      <a:r>
                        <a:rPr lang="fr-FR" dirty="0" err="1"/>
                        <a:t>closeness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G2</a:t>
                      </a:r>
                      <a:endParaRPr lang="fr-BE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0.43 [0.273, 0.558]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8412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G1</a:t>
                      </a:r>
                      <a:r>
                        <a:rPr lang="fr-FR" u="sng" dirty="0"/>
                        <a:t>G3</a:t>
                      </a:r>
                      <a:endParaRPr lang="fr-BE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0.67 [0.563, 0.756]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259108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/>
                        <a:t>G2</a:t>
                      </a:r>
                      <a:r>
                        <a:rPr lang="fr-FR" u="sng" dirty="0"/>
                        <a:t>G3</a:t>
                      </a:r>
                      <a:endParaRPr lang="fr-BE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0.33 [0.182, 0.463]</a:t>
                      </a:r>
                      <a:endParaRPr lang="fr-B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439341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G2</a:t>
                      </a:r>
                      <a:r>
                        <a:rPr lang="fr-FR" u="none" dirty="0"/>
                        <a:t>G1</a:t>
                      </a:r>
                      <a:endParaRPr lang="fr-BE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0.27 [0.060, 0.452]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903997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G3</a:t>
                      </a:r>
                      <a:r>
                        <a:rPr lang="fr-FR" u="none" dirty="0"/>
                        <a:t>G2</a:t>
                      </a:r>
                      <a:endParaRPr lang="fr-BE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0.32 [0.128, 0.490]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024171"/>
                  </a:ext>
                </a:extLst>
              </a:tr>
              <a:tr h="384284"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u="none" dirty="0"/>
                        <a:t>G3</a:t>
                      </a:r>
                      <a:r>
                        <a:rPr lang="fr-FR" u="none" dirty="0"/>
                        <a:t>G1</a:t>
                      </a:r>
                      <a:endParaRPr lang="fr-BE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0.57 [0.376, 0.709]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952719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5E6D39-CADE-3CCE-D186-136784901DBA}"/>
              </a:ext>
            </a:extLst>
          </p:cNvPr>
          <p:cNvSpPr txBox="1">
            <a:spLocks/>
          </p:cNvSpPr>
          <p:nvPr/>
        </p:nvSpPr>
        <p:spPr>
          <a:xfrm>
            <a:off x="4886324" y="6033282"/>
            <a:ext cx="6696075" cy="52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i="1" dirty="0"/>
              <a:t>Note</a:t>
            </a:r>
            <a:r>
              <a:rPr lang="fr-FR" sz="1400" dirty="0"/>
              <a:t>. First </a:t>
            </a:r>
            <a:r>
              <a:rPr lang="fr-FR" sz="1400" dirty="0" err="1"/>
              <a:t>generation</a:t>
            </a:r>
            <a:r>
              <a:rPr lang="fr-FR" sz="1400" dirty="0"/>
              <a:t> in a duo (e.g. </a:t>
            </a:r>
            <a:r>
              <a:rPr lang="fr-FR" sz="1400" b="1" dirty="0"/>
              <a:t>G1</a:t>
            </a:r>
            <a:r>
              <a:rPr lang="fr-FR" sz="1400" dirty="0"/>
              <a:t>G2) </a:t>
            </a:r>
            <a:r>
              <a:rPr lang="fr-FR" sz="1400" dirty="0" err="1"/>
              <a:t>is</a:t>
            </a:r>
            <a:r>
              <a:rPr lang="fr-FR" sz="1400" dirty="0"/>
              <a:t> the one rating the transmission to the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generation</a:t>
            </a:r>
            <a:r>
              <a:rPr lang="fr-FR" sz="1400" dirty="0"/>
              <a:t>. </a:t>
            </a:r>
            <a:r>
              <a:rPr lang="fr-FR" sz="1400" dirty="0" err="1"/>
              <a:t>Underlined</a:t>
            </a:r>
            <a:r>
              <a:rPr lang="fr-FR" sz="1400" dirty="0"/>
              <a:t> combinations are top-down transmissions.</a:t>
            </a:r>
            <a:endParaRPr lang="fr-FR" sz="1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EDC4D-9DD0-964C-41D4-05D5294B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9" y="3633408"/>
            <a:ext cx="5640728" cy="276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2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43CEE-9383-9EA7-CB69-25F9A3F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 études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0EDE6-44AC-3E1D-9A02-43324FAE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809"/>
            <a:ext cx="1418200" cy="98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FCBAF-44C3-1567-832A-C0BB5049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13" y="1639249"/>
            <a:ext cx="1618375" cy="1325563"/>
          </a:xfrm>
          <a:prstGeom prst="rect">
            <a:avLst/>
          </a:prstGeom>
        </p:spPr>
      </p:pic>
      <p:pic>
        <p:nvPicPr>
          <p:cNvPr id="7" name="Graphic 6" descr="Comment Important outline">
            <a:extLst>
              <a:ext uri="{FF2B5EF4-FFF2-40B4-BE49-F238E27FC236}">
                <a16:creationId xmlns:a16="http://schemas.microsoft.com/office/drawing/2014/main" id="{6CDFACBC-E51A-BFE0-E895-BCF56FE4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10368" y="4573679"/>
            <a:ext cx="1112349" cy="1112349"/>
          </a:xfrm>
          <a:prstGeom prst="rect">
            <a:avLst/>
          </a:prstGeom>
        </p:spPr>
      </p:pic>
      <p:pic>
        <p:nvPicPr>
          <p:cNvPr id="8" name="Image 19">
            <a:extLst>
              <a:ext uri="{FF2B5EF4-FFF2-40B4-BE49-F238E27FC236}">
                <a16:creationId xmlns:a16="http://schemas.microsoft.com/office/drawing/2014/main" id="{55DF638D-48B1-6F08-72A5-AEE757A74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79" y="4705785"/>
            <a:ext cx="770027" cy="8093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 24">
            <a:extLst>
              <a:ext uri="{FF2B5EF4-FFF2-40B4-BE49-F238E27FC236}">
                <a16:creationId xmlns:a16="http://schemas.microsoft.com/office/drawing/2014/main" id="{8EA0D668-1410-4632-320F-D3929212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59" y="4705787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Graphic 9" descr="Comment Important outline">
            <a:extLst>
              <a:ext uri="{FF2B5EF4-FFF2-40B4-BE49-F238E27FC236}">
                <a16:creationId xmlns:a16="http://schemas.microsoft.com/office/drawing/2014/main" id="{A3CF3508-04B8-9A29-0A12-E29E6199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191727" y="4572308"/>
            <a:ext cx="1112349" cy="1112349"/>
          </a:xfrm>
          <a:prstGeom prst="rect">
            <a:avLst/>
          </a:prstGeom>
        </p:spPr>
      </p:pic>
      <p:pic>
        <p:nvPicPr>
          <p:cNvPr id="11" name="Image 19">
            <a:extLst>
              <a:ext uri="{FF2B5EF4-FFF2-40B4-BE49-F238E27FC236}">
                <a16:creationId xmlns:a16="http://schemas.microsoft.com/office/drawing/2014/main" id="{CE3BAF83-7B8F-9D98-A929-812348698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385" y="4747170"/>
            <a:ext cx="725601" cy="7626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24">
            <a:extLst>
              <a:ext uri="{FF2B5EF4-FFF2-40B4-BE49-F238E27FC236}">
                <a16:creationId xmlns:a16="http://schemas.microsoft.com/office/drawing/2014/main" id="{7BB46D13-7124-9FDB-5455-0AF30F17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773" y="4697825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94C3D-975C-6655-9C59-F2BB4ACBDBC9}"/>
              </a:ext>
            </a:extLst>
          </p:cNvPr>
          <p:cNvSpPr txBox="1"/>
          <p:nvPr/>
        </p:nvSpPr>
        <p:spPr>
          <a:xfrm>
            <a:off x="723402" y="2029827"/>
            <a:ext cx="609777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Top-down (transmission)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05528-BAB9-0A0E-A6B9-C455ACAD25E1}"/>
              </a:ext>
            </a:extLst>
          </p:cNvPr>
          <p:cNvSpPr txBox="1"/>
          <p:nvPr/>
        </p:nvSpPr>
        <p:spPr>
          <a:xfrm>
            <a:off x="8704826" y="208598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Bottom-up (mémoire vicariante)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FB842-93EA-7771-522E-C987E6D552AC}"/>
              </a:ext>
            </a:extLst>
          </p:cNvPr>
          <p:cNvSpPr txBox="1"/>
          <p:nvPr/>
        </p:nvSpPr>
        <p:spPr>
          <a:xfrm>
            <a:off x="3500266" y="4040893"/>
            <a:ext cx="239915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Valence émotionnelle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65CA3-E385-1D74-E743-72DB4A435C14}"/>
              </a:ext>
            </a:extLst>
          </p:cNvPr>
          <p:cNvSpPr txBox="1"/>
          <p:nvPr/>
        </p:nvSpPr>
        <p:spPr>
          <a:xfrm>
            <a:off x="409870" y="4039688"/>
            <a:ext cx="28961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Importance des événements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434BB-F8FC-96EA-D5C1-278455BFE16F}"/>
              </a:ext>
            </a:extLst>
          </p:cNvPr>
          <p:cNvCxnSpPr/>
          <p:nvPr/>
        </p:nvCxnSpPr>
        <p:spPr>
          <a:xfrm>
            <a:off x="6432699" y="1807810"/>
            <a:ext cx="0" cy="3876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FB3B55-A476-FA52-9DFD-D90E39FB5FC5}"/>
              </a:ext>
            </a:extLst>
          </p:cNvPr>
          <p:cNvSpPr txBox="1"/>
          <p:nvPr/>
        </p:nvSpPr>
        <p:spPr>
          <a:xfrm>
            <a:off x="1172287" y="5897355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(1)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A4078-3307-CFD3-C7A9-A02AC08C5ACE}"/>
              </a:ext>
            </a:extLst>
          </p:cNvPr>
          <p:cNvSpPr txBox="1"/>
          <p:nvPr/>
        </p:nvSpPr>
        <p:spPr>
          <a:xfrm>
            <a:off x="4211320" y="5901201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(2)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6CF95-EEE4-6559-1242-D9DD39201EE3}"/>
              </a:ext>
            </a:extLst>
          </p:cNvPr>
          <p:cNvSpPr txBox="1"/>
          <p:nvPr/>
        </p:nvSpPr>
        <p:spPr>
          <a:xfrm>
            <a:off x="7381579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(3)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BD50B-B7C1-D35B-0205-6304B863054D}"/>
              </a:ext>
            </a:extLst>
          </p:cNvPr>
          <p:cNvSpPr txBox="1"/>
          <p:nvPr/>
        </p:nvSpPr>
        <p:spPr>
          <a:xfrm>
            <a:off x="10321984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(4)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24EF9-73E9-B5F0-5860-6CB96B199182}"/>
              </a:ext>
            </a:extLst>
          </p:cNvPr>
          <p:cNvSpPr txBox="1"/>
          <p:nvPr/>
        </p:nvSpPr>
        <p:spPr>
          <a:xfrm>
            <a:off x="9393066" y="4039689"/>
            <a:ext cx="253034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Valence émotionnelle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8EA0-2702-1C44-E44C-426E355297AB}"/>
              </a:ext>
            </a:extLst>
          </p:cNvPr>
          <p:cNvSpPr txBox="1"/>
          <p:nvPr/>
        </p:nvSpPr>
        <p:spPr>
          <a:xfrm>
            <a:off x="6578803" y="4039688"/>
            <a:ext cx="288206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Importance de l’événement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27DF2A-DFC8-5013-ACD2-6B13A924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5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43CEE-9383-9EA7-CB69-25F9A3F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 études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0EDE6-44AC-3E1D-9A02-43324FAE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809"/>
            <a:ext cx="1418200" cy="98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FCBAF-44C3-1567-832A-C0BB5049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13" y="1639249"/>
            <a:ext cx="1618375" cy="1325563"/>
          </a:xfrm>
          <a:prstGeom prst="rect">
            <a:avLst/>
          </a:prstGeom>
        </p:spPr>
      </p:pic>
      <p:pic>
        <p:nvPicPr>
          <p:cNvPr id="7" name="Graphic 6" descr="Comment Important outline">
            <a:extLst>
              <a:ext uri="{FF2B5EF4-FFF2-40B4-BE49-F238E27FC236}">
                <a16:creationId xmlns:a16="http://schemas.microsoft.com/office/drawing/2014/main" id="{6CDFACBC-E51A-BFE0-E895-BCF56FE4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10368" y="4573679"/>
            <a:ext cx="1112349" cy="1112349"/>
          </a:xfrm>
          <a:prstGeom prst="rect">
            <a:avLst/>
          </a:prstGeom>
        </p:spPr>
      </p:pic>
      <p:pic>
        <p:nvPicPr>
          <p:cNvPr id="8" name="Image 19">
            <a:extLst>
              <a:ext uri="{FF2B5EF4-FFF2-40B4-BE49-F238E27FC236}">
                <a16:creationId xmlns:a16="http://schemas.microsoft.com/office/drawing/2014/main" id="{55DF638D-48B1-6F08-72A5-AEE757A74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79" y="4705785"/>
            <a:ext cx="770027" cy="8093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 24">
            <a:extLst>
              <a:ext uri="{FF2B5EF4-FFF2-40B4-BE49-F238E27FC236}">
                <a16:creationId xmlns:a16="http://schemas.microsoft.com/office/drawing/2014/main" id="{8EA0D668-1410-4632-320F-D3929212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59" y="4705787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Graphic 9" descr="Comment Important outline">
            <a:extLst>
              <a:ext uri="{FF2B5EF4-FFF2-40B4-BE49-F238E27FC236}">
                <a16:creationId xmlns:a16="http://schemas.microsoft.com/office/drawing/2014/main" id="{A3CF3508-04B8-9A29-0A12-E29E6199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191727" y="4572308"/>
            <a:ext cx="1112349" cy="1112349"/>
          </a:xfrm>
          <a:prstGeom prst="rect">
            <a:avLst/>
          </a:prstGeom>
        </p:spPr>
      </p:pic>
      <p:pic>
        <p:nvPicPr>
          <p:cNvPr id="11" name="Image 19">
            <a:extLst>
              <a:ext uri="{FF2B5EF4-FFF2-40B4-BE49-F238E27FC236}">
                <a16:creationId xmlns:a16="http://schemas.microsoft.com/office/drawing/2014/main" id="{CE3BAF83-7B8F-9D98-A929-812348698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385" y="4747170"/>
            <a:ext cx="725601" cy="7626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24">
            <a:extLst>
              <a:ext uri="{FF2B5EF4-FFF2-40B4-BE49-F238E27FC236}">
                <a16:creationId xmlns:a16="http://schemas.microsoft.com/office/drawing/2014/main" id="{7BB46D13-7124-9FDB-5455-0AF30F17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773" y="4697825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94C3D-975C-6655-9C59-F2BB4ACBDBC9}"/>
              </a:ext>
            </a:extLst>
          </p:cNvPr>
          <p:cNvSpPr txBox="1"/>
          <p:nvPr/>
        </p:nvSpPr>
        <p:spPr>
          <a:xfrm>
            <a:off x="723402" y="2029827"/>
            <a:ext cx="609777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>
                <a:solidFill>
                  <a:srgbClr val="FF0000"/>
                </a:solidFill>
              </a:rPr>
              <a:t>Top-down (transmission)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05528-BAB9-0A0E-A6B9-C455ACAD25E1}"/>
              </a:ext>
            </a:extLst>
          </p:cNvPr>
          <p:cNvSpPr txBox="1"/>
          <p:nvPr/>
        </p:nvSpPr>
        <p:spPr>
          <a:xfrm>
            <a:off x="8704826" y="208598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Bottom-up (mémoire vicariante)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FB842-93EA-7771-522E-C987E6D552AC}"/>
              </a:ext>
            </a:extLst>
          </p:cNvPr>
          <p:cNvSpPr txBox="1"/>
          <p:nvPr/>
        </p:nvSpPr>
        <p:spPr>
          <a:xfrm>
            <a:off x="3500266" y="4040893"/>
            <a:ext cx="239915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Valence émotionnelle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65CA3-E385-1D74-E743-72DB4A435C14}"/>
              </a:ext>
            </a:extLst>
          </p:cNvPr>
          <p:cNvSpPr txBox="1"/>
          <p:nvPr/>
        </p:nvSpPr>
        <p:spPr>
          <a:xfrm>
            <a:off x="409870" y="4039688"/>
            <a:ext cx="28961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Importance des événements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434BB-F8FC-96EA-D5C1-278455BFE16F}"/>
              </a:ext>
            </a:extLst>
          </p:cNvPr>
          <p:cNvCxnSpPr/>
          <p:nvPr/>
        </p:nvCxnSpPr>
        <p:spPr>
          <a:xfrm>
            <a:off x="6432699" y="1807810"/>
            <a:ext cx="0" cy="3876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FB3B55-A476-FA52-9DFD-D90E39FB5FC5}"/>
              </a:ext>
            </a:extLst>
          </p:cNvPr>
          <p:cNvSpPr txBox="1"/>
          <p:nvPr/>
        </p:nvSpPr>
        <p:spPr>
          <a:xfrm>
            <a:off x="1172287" y="5897355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>
                <a:solidFill>
                  <a:srgbClr val="FF0000"/>
                </a:solidFill>
              </a:rPr>
              <a:t>(1)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A4078-3307-CFD3-C7A9-A02AC08C5ACE}"/>
              </a:ext>
            </a:extLst>
          </p:cNvPr>
          <p:cNvSpPr txBox="1"/>
          <p:nvPr/>
        </p:nvSpPr>
        <p:spPr>
          <a:xfrm>
            <a:off x="4211320" y="5901201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(2)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6CF95-EEE4-6559-1242-D9DD39201EE3}"/>
              </a:ext>
            </a:extLst>
          </p:cNvPr>
          <p:cNvSpPr txBox="1"/>
          <p:nvPr/>
        </p:nvSpPr>
        <p:spPr>
          <a:xfrm>
            <a:off x="7381579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(3)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BD50B-B7C1-D35B-0205-6304B863054D}"/>
              </a:ext>
            </a:extLst>
          </p:cNvPr>
          <p:cNvSpPr txBox="1"/>
          <p:nvPr/>
        </p:nvSpPr>
        <p:spPr>
          <a:xfrm>
            <a:off x="10321984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(4)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24EF9-73E9-B5F0-5860-6CB96B199182}"/>
              </a:ext>
            </a:extLst>
          </p:cNvPr>
          <p:cNvSpPr txBox="1"/>
          <p:nvPr/>
        </p:nvSpPr>
        <p:spPr>
          <a:xfrm>
            <a:off x="9393066" y="4039689"/>
            <a:ext cx="253034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Valence émotionnelle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8EA0-2702-1C44-E44C-426E355297AB}"/>
              </a:ext>
            </a:extLst>
          </p:cNvPr>
          <p:cNvSpPr txBox="1"/>
          <p:nvPr/>
        </p:nvSpPr>
        <p:spPr>
          <a:xfrm>
            <a:off x="6578803" y="4039688"/>
            <a:ext cx="288206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Importance de l’événement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27DF2A-DFC8-5013-ACD2-6B13A924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36</a:t>
            </a:fld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578A3C-D38C-AD2D-520E-712A617F8CB0}"/>
              </a:ext>
            </a:extLst>
          </p:cNvPr>
          <p:cNvSpPr txBox="1"/>
          <p:nvPr/>
        </p:nvSpPr>
        <p:spPr>
          <a:xfrm>
            <a:off x="1230525" y="2915157"/>
            <a:ext cx="270816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FF0000"/>
                </a:solidFill>
              </a:rPr>
              <a:t>En cours …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7E17E-F19B-538D-CF90-6E02F8D4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cs typeface="Calibri Light"/>
              </a:rPr>
              <a:t>En résumé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E29F13B-BC77-44A1-BAEE-7DF4286A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Recontextualiser l’étude de la mémoire dans son contexte social</a:t>
            </a:r>
          </a:p>
          <a:p>
            <a:endParaRPr lang="fr-BE" dirty="0"/>
          </a:p>
          <a:p>
            <a:r>
              <a:rPr lang="fr-BE" dirty="0"/>
              <a:t>S’intéresser à l’utilisation subjective de la mémoire</a:t>
            </a:r>
          </a:p>
          <a:p>
            <a:endParaRPr lang="fr-BE" dirty="0"/>
          </a:p>
          <a:p>
            <a:r>
              <a:rPr lang="fr-BE" dirty="0"/>
              <a:t>Importance des récits (notamment familiaux) chez les individus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13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B0F88E0-0B51-4454-ACEE-7DE3E9B47875}"/>
              </a:ext>
            </a:extLst>
          </p:cNvPr>
          <p:cNvSpPr txBox="1">
            <a:spLocks/>
          </p:cNvSpPr>
          <p:nvPr/>
        </p:nvSpPr>
        <p:spPr>
          <a:xfrm>
            <a:off x="4676969" y="1690688"/>
            <a:ext cx="283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  </a:t>
            </a:r>
            <a:r>
              <a:rPr lang="en-US" u="sng" dirty="0" err="1"/>
              <a:t>Sociale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1800" dirty="0"/>
              <a:t>Substance pour  interactions </a:t>
            </a:r>
            <a:r>
              <a:rPr lang="en-US" sz="1800" dirty="0" err="1"/>
              <a:t>sociales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err="1"/>
              <a:t>Enseignement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Partage </a:t>
            </a:r>
            <a:r>
              <a:rPr lang="en-US" sz="1800" dirty="0" err="1"/>
              <a:t>d’information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50" name="Picture 2" descr="Building Social Bonds | NIH News in Health">
            <a:extLst>
              <a:ext uri="{FF2B5EF4-FFF2-40B4-BE49-F238E27FC236}">
                <a16:creationId xmlns:a16="http://schemas.microsoft.com/office/drawing/2014/main" id="{83A8FED1-0EA6-415C-8909-A30C40B1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3" y="2286988"/>
            <a:ext cx="2838060" cy="20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D0697C-1FD1-4500-9147-F1577A35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Transmission </a:t>
            </a:r>
            <a:r>
              <a:rPr lang="en-US" dirty="0" err="1"/>
              <a:t>fonctionnelle</a:t>
            </a:r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1AEC48D-4DFF-43D0-AC12-0FDFB1C61917}"/>
              </a:ext>
            </a:extLst>
          </p:cNvPr>
          <p:cNvSpPr txBox="1">
            <a:spLocks/>
          </p:cNvSpPr>
          <p:nvPr/>
        </p:nvSpPr>
        <p:spPr>
          <a:xfrm>
            <a:off x="8879066" y="2286988"/>
            <a:ext cx="283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   </a:t>
            </a:r>
            <a:r>
              <a:rPr lang="en-US" sz="1800" u="sng" dirty="0"/>
              <a:t>Self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200" dirty="0" err="1"/>
              <a:t>Connaissances</a:t>
            </a:r>
            <a:r>
              <a:rPr lang="en-US" sz="1200" dirty="0"/>
              <a:t> de soi</a:t>
            </a:r>
          </a:p>
          <a:p>
            <a:pPr>
              <a:buFontTx/>
              <a:buChar char="-"/>
            </a:pPr>
            <a:r>
              <a:rPr lang="en-US" sz="1200" dirty="0" err="1"/>
              <a:t>Identité</a:t>
            </a:r>
            <a:r>
              <a:rPr lang="en-US" sz="1200" dirty="0"/>
              <a:t> </a:t>
            </a:r>
          </a:p>
          <a:p>
            <a:pPr>
              <a:buFontTx/>
              <a:buChar char="-"/>
            </a:pPr>
            <a:r>
              <a:rPr lang="en-US" sz="1200" dirty="0"/>
              <a:t>Sentiment de </a:t>
            </a:r>
            <a:r>
              <a:rPr lang="en-US" sz="1200" dirty="0" err="1"/>
              <a:t>continuité</a:t>
            </a:r>
            <a:endParaRPr lang="en-US" sz="1200" dirty="0"/>
          </a:p>
          <a:p>
            <a:pPr>
              <a:buFontTx/>
              <a:buChar char="-"/>
            </a:pPr>
            <a:r>
              <a:rPr lang="en-US" sz="12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1B6842-6DBD-4A57-9316-7C8B792B244C}"/>
              </a:ext>
            </a:extLst>
          </p:cNvPr>
          <p:cNvSpPr txBox="1"/>
          <p:nvPr/>
        </p:nvSpPr>
        <p:spPr>
          <a:xfrm>
            <a:off x="10160000" y="6308209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Bluck</a:t>
            </a:r>
            <a:r>
              <a:rPr lang="en-US" dirty="0"/>
              <a:t> (2003)</a:t>
            </a:r>
          </a:p>
        </p:txBody>
      </p:sp>
      <p:pic>
        <p:nvPicPr>
          <p:cNvPr id="2052" name="Picture 4" descr="Getting older with age — Steemit">
            <a:extLst>
              <a:ext uri="{FF2B5EF4-FFF2-40B4-BE49-F238E27FC236}">
                <a16:creationId xmlns:a16="http://schemas.microsoft.com/office/drawing/2014/main" id="{7C59C557-048A-4326-A327-0C8DC2F10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66" y="2873502"/>
            <a:ext cx="1811558" cy="12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7D9EABB-16F5-49D9-AD96-D747610B7AE9}"/>
              </a:ext>
            </a:extLst>
          </p:cNvPr>
          <p:cNvSpPr txBox="1">
            <a:spLocks/>
          </p:cNvSpPr>
          <p:nvPr/>
        </p:nvSpPr>
        <p:spPr>
          <a:xfrm>
            <a:off x="647700" y="2290655"/>
            <a:ext cx="283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  </a:t>
            </a:r>
            <a:r>
              <a:rPr lang="en-US" sz="1800" u="sng" dirty="0"/>
              <a:t>Directive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514350">
              <a:buFont typeface="Arial" panose="020B0604020202020204" pitchFamily="34" charset="0"/>
              <a:buAutoNum type="arabicParenBoth"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200" dirty="0"/>
              <a:t>Guider les </a:t>
            </a:r>
            <a:r>
              <a:rPr lang="en-US" sz="1200" dirty="0" err="1"/>
              <a:t>comportements</a:t>
            </a:r>
            <a:r>
              <a:rPr lang="en-US" sz="1200" dirty="0"/>
              <a:t> </a:t>
            </a:r>
            <a:r>
              <a:rPr lang="en-US" sz="1200" dirty="0" err="1"/>
              <a:t>futurs</a:t>
            </a:r>
            <a:r>
              <a:rPr lang="en-US" sz="1200" dirty="0"/>
              <a:t> </a:t>
            </a:r>
          </a:p>
          <a:p>
            <a:pPr>
              <a:buFontTx/>
              <a:buChar char="-"/>
            </a:pPr>
            <a:r>
              <a:rPr lang="en-US" sz="1200" dirty="0" err="1"/>
              <a:t>Développer</a:t>
            </a:r>
            <a:r>
              <a:rPr lang="en-US" sz="1200" dirty="0"/>
              <a:t> des attitudes</a:t>
            </a:r>
          </a:p>
          <a:p>
            <a:pPr>
              <a:buFontTx/>
              <a:buChar char="-"/>
            </a:pPr>
            <a:r>
              <a:rPr lang="en-US" sz="1200" dirty="0" err="1"/>
              <a:t>Résolution</a:t>
            </a:r>
            <a:r>
              <a:rPr lang="en-US" sz="1200" dirty="0"/>
              <a:t> de </a:t>
            </a:r>
            <a:r>
              <a:rPr lang="en-US" sz="1200" dirty="0" err="1"/>
              <a:t>problème</a:t>
            </a:r>
            <a:endParaRPr lang="en-US" sz="1200" dirty="0"/>
          </a:p>
          <a:p>
            <a:pPr>
              <a:buFontTx/>
              <a:buChar char="-"/>
            </a:pPr>
            <a:r>
              <a:rPr lang="en-US" sz="12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2058" name="Picture 10" descr="Why Problem Solving Learning is more effective - Dr. Vidya Hattangadi">
            <a:extLst>
              <a:ext uri="{FF2B5EF4-FFF2-40B4-BE49-F238E27FC236}">
                <a16:creationId xmlns:a16="http://schemas.microsoft.com/office/drawing/2014/main" id="{6BDD459A-70BD-4EBD-88D0-6536BF9A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" y="2948056"/>
            <a:ext cx="1584604" cy="11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E262AB-BA76-0086-66FC-B7C88E69F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6" y="318146"/>
            <a:ext cx="3853972" cy="5583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E0116-D256-3FE9-5958-F061E78BA081}"/>
              </a:ext>
            </a:extLst>
          </p:cNvPr>
          <p:cNvSpPr txBox="1"/>
          <p:nvPr/>
        </p:nvSpPr>
        <p:spPr>
          <a:xfrm>
            <a:off x="-83636" y="5902026"/>
            <a:ext cx="26883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effectLst/>
                <a:latin typeface="Arial" panose="020B0604020202020204" pitchFamily="34" charset="0"/>
              </a:rPr>
              <a:t>From Cordonnier et al., (2022)</a:t>
            </a:r>
            <a:endParaRPr lang="fr-FR" sz="11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185F0F-961E-75CF-61B4-CCE03DE90388}"/>
              </a:ext>
            </a:extLst>
          </p:cNvPr>
          <p:cNvCxnSpPr>
            <a:cxnSpLocks/>
          </p:cNvCxnSpPr>
          <p:nvPr/>
        </p:nvCxnSpPr>
        <p:spPr>
          <a:xfrm flipH="1">
            <a:off x="3590430" y="3092330"/>
            <a:ext cx="2296961" cy="0"/>
          </a:xfrm>
          <a:prstGeom prst="straightConnector1">
            <a:avLst/>
          </a:prstGeom>
          <a:ln w="142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F24E15B-8366-1C56-EF01-94B7161F8B05}"/>
              </a:ext>
            </a:extLst>
          </p:cNvPr>
          <p:cNvSpPr/>
          <p:nvPr/>
        </p:nvSpPr>
        <p:spPr>
          <a:xfrm>
            <a:off x="1690519" y="2692541"/>
            <a:ext cx="1791478" cy="835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6A4C8-598B-7826-ACDE-F1EC0BED7086}"/>
              </a:ext>
            </a:extLst>
          </p:cNvPr>
          <p:cNvSpPr txBox="1"/>
          <p:nvPr/>
        </p:nvSpPr>
        <p:spPr>
          <a:xfrm>
            <a:off x="6212541" y="2907664"/>
            <a:ext cx="444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dirty="0"/>
              <a:t>Filtre entre mémoire collective et individuelle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82681E7-5D60-E9DB-B3B9-09F10674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5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EEF00-D8B0-9012-2182-B2B7BD3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447" y="854234"/>
            <a:ext cx="4447713" cy="756465"/>
          </a:xfrm>
        </p:spPr>
        <p:txBody>
          <a:bodyPr/>
          <a:lstStyle/>
          <a:p>
            <a:r>
              <a:rPr lang="fr-FR" dirty="0"/>
              <a:t>La famille</a:t>
            </a:r>
            <a:endParaRPr lang="fr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8B647B-72C4-EE45-A1BB-76FF50345694}"/>
              </a:ext>
            </a:extLst>
          </p:cNvPr>
          <p:cNvSpPr txBox="1"/>
          <p:nvPr/>
        </p:nvSpPr>
        <p:spPr>
          <a:xfrm>
            <a:off x="4981505" y="4146192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effectLst/>
              </a:rPr>
              <a:t>“family narratives are a</a:t>
            </a:r>
            <a:r>
              <a:rPr lang="fr-FR" dirty="0">
                <a:latin typeface="Times New Roman" panose="02020603050405020304" pitchFamily="18" charset="0"/>
              </a:rPr>
              <a:t> </a:t>
            </a:r>
            <a:r>
              <a:rPr lang="en-US" b="0" i="1" dirty="0">
                <a:effectLst/>
              </a:rPr>
              <a:t>window into how families construct a shared sense of history, understand and validate each others’ emotions and create a sense of who they are as a family, and as individuals, in the present</a:t>
            </a:r>
            <a:r>
              <a:rPr lang="en-US" dirty="0"/>
              <a:t>” </a:t>
            </a:r>
            <a:r>
              <a:rPr lang="en-US" sz="1200" dirty="0"/>
              <a:t>(</a:t>
            </a:r>
            <a:r>
              <a:rPr lang="en-US" sz="1200" dirty="0" err="1"/>
              <a:t>Fivush</a:t>
            </a:r>
            <a:r>
              <a:rPr lang="en-US" sz="1200" dirty="0"/>
              <a:t> et al., 2010)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0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49072-5275-8614-CCBC-245D0ED9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7F57-A01D-491B-9F0A-E563D6C868AD}" type="slidenum">
              <a:rPr lang="fr-FR" smtClean="0"/>
              <a:t>6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9695D-087B-53F4-04E3-022E3F37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03" y="484663"/>
            <a:ext cx="10185561" cy="756465"/>
          </a:xfrm>
        </p:spPr>
        <p:txBody>
          <a:bodyPr>
            <a:normAutofit/>
          </a:bodyPr>
          <a:lstStyle/>
          <a:p>
            <a:r>
              <a:rPr lang="fr-FR" dirty="0"/>
              <a:t>Transmission dans la famille</a:t>
            </a:r>
          </a:p>
        </p:txBody>
      </p:sp>
      <p:pic>
        <p:nvPicPr>
          <p:cNvPr id="6" name="Picture 4" descr="Je suis avec toi tous les jours – Fêtons nos aînés ! – SAINT-JEAN-BAPTISTE  EN LA FENÊTRE DE THEUX">
            <a:extLst>
              <a:ext uri="{FF2B5EF4-FFF2-40B4-BE49-F238E27FC236}">
                <a16:creationId xmlns:a16="http://schemas.microsoft.com/office/drawing/2014/main" id="{10947964-8F63-45DE-2662-41A1CF6E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2" y="1854463"/>
            <a:ext cx="1677485" cy="11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FC95632-7D21-6EBB-C820-FDE8527628AA}"/>
              </a:ext>
            </a:extLst>
          </p:cNvPr>
          <p:cNvSpPr txBox="1">
            <a:spLocks/>
          </p:cNvSpPr>
          <p:nvPr/>
        </p:nvSpPr>
        <p:spPr>
          <a:xfrm>
            <a:off x="6639042" y="4038180"/>
            <a:ext cx="2372509" cy="868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Sentiment d’appartenance</a:t>
            </a:r>
            <a:r>
              <a:rPr lang="fr-FR" sz="2400" baseline="30000" dirty="0"/>
              <a:t>5</a:t>
            </a:r>
            <a:r>
              <a:rPr lang="fr-FR" sz="2400" dirty="0"/>
              <a:t> et d’individualité</a:t>
            </a:r>
            <a:r>
              <a:rPr lang="fr-FR" sz="2400" baseline="30000" dirty="0"/>
              <a:t>2</a:t>
            </a:r>
            <a:r>
              <a:rPr lang="fr-FR" sz="2400" dirty="0"/>
              <a:t> </a:t>
            </a:r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8CF0AA4F-055C-E847-DAFD-7244C45D0289}"/>
              </a:ext>
            </a:extLst>
          </p:cNvPr>
          <p:cNvSpPr txBox="1"/>
          <p:nvPr/>
        </p:nvSpPr>
        <p:spPr>
          <a:xfrm>
            <a:off x="73969" y="6428580"/>
            <a:ext cx="653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van der </a:t>
            </a:r>
            <a:r>
              <a:rPr lang="en-US" sz="1100" dirty="0" err="1"/>
              <a:t>Haegen</a:t>
            </a:r>
            <a:r>
              <a:rPr lang="en-US" sz="1100" dirty="0"/>
              <a:t> et al. (2022)</a:t>
            </a:r>
            <a:r>
              <a:rPr lang="en-US" sz="1100" baseline="30000" dirty="0"/>
              <a:t>1</a:t>
            </a:r>
            <a:r>
              <a:rPr lang="en-US" sz="1100" dirty="0"/>
              <a:t>, </a:t>
            </a:r>
            <a:r>
              <a:rPr lang="en-US" sz="1100" dirty="0" err="1"/>
              <a:t>Fivush</a:t>
            </a:r>
            <a:r>
              <a:rPr lang="en-US" sz="1100" dirty="0"/>
              <a:t> et al., (2009)</a:t>
            </a:r>
            <a:r>
              <a:rPr lang="fr-FR" sz="1100" baseline="30000" dirty="0"/>
              <a:t>2</a:t>
            </a:r>
            <a:r>
              <a:rPr lang="en-US" sz="1100" dirty="0"/>
              <a:t>, Farrant &amp; Reese (2000)</a:t>
            </a:r>
            <a:r>
              <a:rPr lang="fr-FR" sz="1100" baseline="30000" dirty="0"/>
              <a:t>3</a:t>
            </a:r>
            <a:r>
              <a:rPr lang="en-US" sz="1100" dirty="0"/>
              <a:t>, Reese (2002)</a:t>
            </a:r>
            <a:r>
              <a:rPr lang="en-US" sz="1100" baseline="30000" dirty="0"/>
              <a:t>4</a:t>
            </a:r>
            <a:r>
              <a:rPr lang="en-US" sz="1100" dirty="0"/>
              <a:t>,  </a:t>
            </a:r>
            <a:r>
              <a:rPr lang="en-US" sz="1100" dirty="0" err="1"/>
              <a:t>Fivush</a:t>
            </a:r>
            <a:r>
              <a:rPr lang="en-US" sz="1100" dirty="0"/>
              <a:t> et al.  (2019)</a:t>
            </a:r>
            <a:r>
              <a:rPr lang="en-US" sz="1100" baseline="30000" dirty="0"/>
              <a:t>5</a:t>
            </a:r>
            <a:r>
              <a:rPr lang="en-US" sz="1100" dirty="0"/>
              <a:t>, </a:t>
            </a:r>
            <a:r>
              <a:rPr lang="en-US" sz="1100" dirty="0" err="1"/>
              <a:t>Fivush</a:t>
            </a:r>
            <a:r>
              <a:rPr lang="en-US" sz="1100" dirty="0"/>
              <a:t> et al., (2010), Chen et al. (</a:t>
            </a:r>
            <a:r>
              <a:rPr lang="en-US" sz="1100"/>
              <a:t>2021)</a:t>
            </a:r>
            <a:r>
              <a:rPr lang="en-US" sz="1100" baseline="30000"/>
              <a:t>7</a:t>
            </a:r>
            <a:r>
              <a:rPr lang="en-US" sz="1100" b="0" i="0">
                <a:effectLst/>
              </a:rPr>
              <a:t> , Merril</a:t>
            </a:r>
            <a:r>
              <a:rPr lang="en-US" sz="1100" b="0" i="0" dirty="0">
                <a:effectLst/>
              </a:rPr>
              <a:t> et al. (2018)</a:t>
            </a:r>
            <a:endParaRPr lang="en-US" sz="1100" baseline="300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A745838-8147-EA3D-4081-77C661EDAAB6}"/>
              </a:ext>
            </a:extLst>
          </p:cNvPr>
          <p:cNvSpPr txBox="1">
            <a:spLocks/>
          </p:cNvSpPr>
          <p:nvPr/>
        </p:nvSpPr>
        <p:spPr>
          <a:xfrm>
            <a:off x="588063" y="3948637"/>
            <a:ext cx="2755900" cy="11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Identité, bien-être, trouver du sens</a:t>
            </a:r>
            <a:r>
              <a:rPr lang="fr-FR" sz="2400" baseline="30000" dirty="0"/>
              <a:t>6,7,8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C988CDB-2BBC-6C57-4D22-720C2E0B0C57}"/>
              </a:ext>
            </a:extLst>
          </p:cNvPr>
          <p:cNvGrpSpPr/>
          <p:nvPr/>
        </p:nvGrpSpPr>
        <p:grpSpPr>
          <a:xfrm>
            <a:off x="6369982" y="1665394"/>
            <a:ext cx="1575722" cy="1575722"/>
            <a:chOff x="6369982" y="1665394"/>
            <a:chExt cx="1575722" cy="1575722"/>
          </a:xfrm>
        </p:grpSpPr>
        <p:pic>
          <p:nvPicPr>
            <p:cNvPr id="16" name="Graphic 15" descr="Tree With Roots outline">
              <a:extLst>
                <a:ext uri="{FF2B5EF4-FFF2-40B4-BE49-F238E27FC236}">
                  <a16:creationId xmlns:a16="http://schemas.microsoft.com/office/drawing/2014/main" id="{E8015F8F-E8E3-2E59-3F62-F8828E55A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69982" y="1665394"/>
              <a:ext cx="1575722" cy="1575722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EE7728-6401-F61E-2EB8-2FACC4FA3172}"/>
                </a:ext>
              </a:extLst>
            </p:cNvPr>
            <p:cNvGrpSpPr/>
            <p:nvPr/>
          </p:nvGrpSpPr>
          <p:grpSpPr>
            <a:xfrm>
              <a:off x="6450904" y="1964368"/>
              <a:ext cx="1420728" cy="851165"/>
              <a:chOff x="5923593" y="3517304"/>
              <a:chExt cx="1420728" cy="85116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5859AA-FC80-853C-2E1A-3F706848992D}"/>
                  </a:ext>
                </a:extLst>
              </p:cNvPr>
              <p:cNvSpPr/>
              <p:nvPr/>
            </p:nvSpPr>
            <p:spPr>
              <a:xfrm>
                <a:off x="5923593" y="3517304"/>
                <a:ext cx="37651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D40BA9-13B6-8B44-D7A4-F1B9FB946537}"/>
                  </a:ext>
                </a:extLst>
              </p:cNvPr>
              <p:cNvSpPr/>
              <p:nvPr/>
            </p:nvSpPr>
            <p:spPr>
              <a:xfrm>
                <a:off x="6292271" y="4078224"/>
                <a:ext cx="69146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183824-C54B-4D45-690F-B188CDD75C3D}"/>
                  </a:ext>
                </a:extLst>
              </p:cNvPr>
              <p:cNvSpPr/>
              <p:nvPr/>
            </p:nvSpPr>
            <p:spPr>
              <a:xfrm>
                <a:off x="6442273" y="3523205"/>
                <a:ext cx="37651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6835D6-7A3A-7C88-7FD3-7344015B1E9A}"/>
                  </a:ext>
                </a:extLst>
              </p:cNvPr>
              <p:cNvSpPr/>
              <p:nvPr/>
            </p:nvSpPr>
            <p:spPr>
              <a:xfrm>
                <a:off x="6967802" y="3517304"/>
                <a:ext cx="376519" cy="29024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87F00F-565F-F651-6B5B-7048E018584D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 flipH="1">
                <a:off x="6111852" y="3807549"/>
                <a:ext cx="1" cy="17648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523A681-3709-A1FD-AF8B-BC86A5482F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8427" y="3984035"/>
                <a:ext cx="1059159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62571EA-8DB5-7C9B-DFF8-9F97FE8FA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6061" y="3817072"/>
                <a:ext cx="1" cy="17648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10A009B-BDBA-CE86-674C-3A61A3B2C0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3989" y="3817072"/>
                <a:ext cx="1" cy="17648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59B6021-D425-C82A-8291-275A77111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7077" y="3988682"/>
                <a:ext cx="0" cy="81037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928C3E-354D-0F33-329C-244994E5FE6C}"/>
              </a:ext>
            </a:extLst>
          </p:cNvPr>
          <p:cNvGrpSpPr/>
          <p:nvPr/>
        </p:nvGrpSpPr>
        <p:grpSpPr>
          <a:xfrm>
            <a:off x="8836581" y="3241116"/>
            <a:ext cx="3373416" cy="2903503"/>
            <a:chOff x="8836581" y="3241116"/>
            <a:chExt cx="3373416" cy="2903503"/>
          </a:xfrm>
        </p:grpSpPr>
        <p:pic>
          <p:nvPicPr>
            <p:cNvPr id="36" name="Graphic 35" descr="Man wearing a hoodie">
              <a:extLst>
                <a:ext uri="{FF2B5EF4-FFF2-40B4-BE49-F238E27FC236}">
                  <a16:creationId xmlns:a16="http://schemas.microsoft.com/office/drawing/2014/main" id="{34CBC546-14AF-3B19-2A86-8434245A7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49876"/>
            <a:stretch/>
          </p:blipFill>
          <p:spPr>
            <a:xfrm>
              <a:off x="8836581" y="4798180"/>
              <a:ext cx="952085" cy="643370"/>
            </a:xfrm>
            <a:prstGeom prst="rect">
              <a:avLst/>
            </a:prstGeom>
          </p:spPr>
        </p:pic>
        <p:pic>
          <p:nvPicPr>
            <p:cNvPr id="38" name="Graphic 37" descr="Woman with long wavy hair">
              <a:extLst>
                <a:ext uri="{FF2B5EF4-FFF2-40B4-BE49-F238E27FC236}">
                  <a16:creationId xmlns:a16="http://schemas.microsoft.com/office/drawing/2014/main" id="{45305D8B-0A6C-CA94-030A-F6D4ED8F2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50688"/>
            <a:stretch/>
          </p:blipFill>
          <p:spPr>
            <a:xfrm>
              <a:off x="8964185" y="3288765"/>
              <a:ext cx="930928" cy="643371"/>
            </a:xfrm>
            <a:prstGeom prst="rect">
              <a:avLst/>
            </a:prstGeom>
          </p:spPr>
        </p:pic>
        <p:pic>
          <p:nvPicPr>
            <p:cNvPr id="40" name="Graphic 39" descr="Man in business attire">
              <a:extLst>
                <a:ext uri="{FF2B5EF4-FFF2-40B4-BE49-F238E27FC236}">
                  <a16:creationId xmlns:a16="http://schemas.microsoft.com/office/drawing/2014/main" id="{BA02A802-91D7-F3AA-86CC-3D15D4339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4225" r="12254" b="50688"/>
            <a:stretch/>
          </p:blipFill>
          <p:spPr>
            <a:xfrm>
              <a:off x="9862001" y="4194745"/>
              <a:ext cx="1200150" cy="868928"/>
            </a:xfrm>
            <a:prstGeom prst="rect">
              <a:avLst/>
            </a:prstGeom>
          </p:spPr>
        </p:pic>
        <p:pic>
          <p:nvPicPr>
            <p:cNvPr id="42" name="Graphic 41" descr="Man with facial hair">
              <a:extLst>
                <a:ext uri="{FF2B5EF4-FFF2-40B4-BE49-F238E27FC236}">
                  <a16:creationId xmlns:a16="http://schemas.microsoft.com/office/drawing/2014/main" id="{71341E75-1127-16CF-4F76-AB661AB48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8696" b="51216"/>
            <a:stretch/>
          </p:blipFill>
          <p:spPr>
            <a:xfrm>
              <a:off x="10788998" y="5501249"/>
              <a:ext cx="888613" cy="643370"/>
            </a:xfrm>
            <a:prstGeom prst="rect">
              <a:avLst/>
            </a:prstGeom>
          </p:spPr>
        </p:pic>
        <p:pic>
          <p:nvPicPr>
            <p:cNvPr id="44" name="Graphic 43" descr="A woman with ponytail hair">
              <a:extLst>
                <a:ext uri="{FF2B5EF4-FFF2-40B4-BE49-F238E27FC236}">
                  <a16:creationId xmlns:a16="http://schemas.microsoft.com/office/drawing/2014/main" id="{FE0326BD-2C02-7143-D3EE-877C9A349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b="51986"/>
            <a:stretch/>
          </p:blipFill>
          <p:spPr>
            <a:xfrm>
              <a:off x="11321384" y="4363766"/>
              <a:ext cx="888613" cy="643370"/>
            </a:xfrm>
            <a:prstGeom prst="rect">
              <a:avLst/>
            </a:prstGeom>
          </p:spPr>
        </p:pic>
        <p:pic>
          <p:nvPicPr>
            <p:cNvPr id="46" name="Graphic 45" descr="Woman wearing a cardigan">
              <a:extLst>
                <a:ext uri="{FF2B5EF4-FFF2-40B4-BE49-F238E27FC236}">
                  <a16:creationId xmlns:a16="http://schemas.microsoft.com/office/drawing/2014/main" id="{4EFBF045-3B40-37EE-CC76-3419E8C9A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13418" r="15190" b="48460"/>
            <a:stretch/>
          </p:blipFill>
          <p:spPr>
            <a:xfrm>
              <a:off x="10913593" y="3241116"/>
              <a:ext cx="639425" cy="643370"/>
            </a:xfrm>
            <a:prstGeom prst="rect">
              <a:avLst/>
            </a:prstGeom>
          </p:spPr>
        </p:pic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4EC9DA32-9875-CE07-6C3F-85A50A2C7D35}"/>
                </a:ext>
              </a:extLst>
            </p:cNvPr>
            <p:cNvSpPr/>
            <p:nvPr/>
          </p:nvSpPr>
          <p:spPr>
            <a:xfrm rot="1744241">
              <a:off x="9612890" y="4071253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Arrow: Left-Right 48">
              <a:extLst>
                <a:ext uri="{FF2B5EF4-FFF2-40B4-BE49-F238E27FC236}">
                  <a16:creationId xmlns:a16="http://schemas.microsoft.com/office/drawing/2014/main" id="{1462C722-7A35-A0BF-82D0-3BE4DBBC7F5A}"/>
                </a:ext>
              </a:extLst>
            </p:cNvPr>
            <p:cNvSpPr/>
            <p:nvPr/>
          </p:nvSpPr>
          <p:spPr>
            <a:xfrm rot="8287435">
              <a:off x="10720416" y="4043514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Arrow: Left-Right 49">
              <a:extLst>
                <a:ext uri="{FF2B5EF4-FFF2-40B4-BE49-F238E27FC236}">
                  <a16:creationId xmlns:a16="http://schemas.microsoft.com/office/drawing/2014/main" id="{49F4B32C-008F-E8CD-84AD-A5D2DE4BFFFB}"/>
                </a:ext>
              </a:extLst>
            </p:cNvPr>
            <p:cNvSpPr/>
            <p:nvPr/>
          </p:nvSpPr>
          <p:spPr>
            <a:xfrm rot="2901564">
              <a:off x="10515820" y="5263592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Arrow: Left-Right 50">
              <a:extLst>
                <a:ext uri="{FF2B5EF4-FFF2-40B4-BE49-F238E27FC236}">
                  <a16:creationId xmlns:a16="http://schemas.microsoft.com/office/drawing/2014/main" id="{1A3B8EC9-9C36-75BF-2D93-BEB4442A5027}"/>
                </a:ext>
              </a:extLst>
            </p:cNvPr>
            <p:cNvSpPr/>
            <p:nvPr/>
          </p:nvSpPr>
          <p:spPr>
            <a:xfrm>
              <a:off x="10853264" y="4619055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Arrow: Left-Right 51">
              <a:extLst>
                <a:ext uri="{FF2B5EF4-FFF2-40B4-BE49-F238E27FC236}">
                  <a16:creationId xmlns:a16="http://schemas.microsoft.com/office/drawing/2014/main" id="{7C3A3042-64B9-E87A-1904-FF7A95AF9E95}"/>
                </a:ext>
              </a:extLst>
            </p:cNvPr>
            <p:cNvSpPr/>
            <p:nvPr/>
          </p:nvSpPr>
          <p:spPr>
            <a:xfrm rot="20276169">
              <a:off x="9612890" y="4782986"/>
              <a:ext cx="564444" cy="230390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703C40-8A9E-DCD4-4FC5-EDAF90CB3E83}"/>
              </a:ext>
            </a:extLst>
          </p:cNvPr>
          <p:cNvGrpSpPr/>
          <p:nvPr/>
        </p:nvGrpSpPr>
        <p:grpSpPr>
          <a:xfrm>
            <a:off x="3466944" y="4220113"/>
            <a:ext cx="2533087" cy="1140323"/>
            <a:chOff x="3466944" y="4220113"/>
            <a:chExt cx="2533087" cy="1140323"/>
          </a:xfrm>
        </p:grpSpPr>
        <p:pic>
          <p:nvPicPr>
            <p:cNvPr id="55" name="Graphic 54" descr="Man in business attire">
              <a:extLst>
                <a:ext uri="{FF2B5EF4-FFF2-40B4-BE49-F238E27FC236}">
                  <a16:creationId xmlns:a16="http://schemas.microsoft.com/office/drawing/2014/main" id="{79A791A8-DA52-F6ED-3EFC-775FBE37E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4225" r="12254" b="50688"/>
            <a:stretch/>
          </p:blipFill>
          <p:spPr>
            <a:xfrm>
              <a:off x="4076806" y="4363716"/>
              <a:ext cx="1200150" cy="868928"/>
            </a:xfrm>
            <a:prstGeom prst="rect">
              <a:avLst/>
            </a:prstGeom>
          </p:spPr>
        </p:pic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DE496145-625E-C3FC-A370-EDFC9C9E9769}"/>
                </a:ext>
              </a:extLst>
            </p:cNvPr>
            <p:cNvSpPr/>
            <p:nvPr/>
          </p:nvSpPr>
          <p:spPr>
            <a:xfrm rot="1782104">
              <a:off x="3615979" y="4220113"/>
              <a:ext cx="605280" cy="2664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B8832EFA-E35B-CBF8-7C72-5429AFC66D8A}"/>
                </a:ext>
              </a:extLst>
            </p:cNvPr>
            <p:cNvSpPr/>
            <p:nvPr/>
          </p:nvSpPr>
          <p:spPr>
            <a:xfrm rot="727569">
              <a:off x="3466944" y="4604463"/>
              <a:ext cx="605280" cy="2664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E302BF22-95B9-8D5E-4EFD-C5A6668AC93F}"/>
                </a:ext>
              </a:extLst>
            </p:cNvPr>
            <p:cNvSpPr/>
            <p:nvPr/>
          </p:nvSpPr>
          <p:spPr>
            <a:xfrm rot="20836521">
              <a:off x="3481215" y="5093941"/>
              <a:ext cx="605280" cy="26649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C71793FE-33E9-5BF4-B897-AFF1C371334C}"/>
                </a:ext>
              </a:extLst>
            </p:cNvPr>
            <p:cNvSpPr/>
            <p:nvPr/>
          </p:nvSpPr>
          <p:spPr>
            <a:xfrm>
              <a:off x="5179951" y="4619056"/>
              <a:ext cx="820080" cy="46529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75E5F5B-B124-AEE7-40CD-1D0FAE41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20" y="1291490"/>
            <a:ext cx="4861054" cy="86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Conversations, ritualisée</a:t>
            </a:r>
            <a:r>
              <a:rPr lang="fr-FR" sz="2400" baseline="30000" dirty="0"/>
              <a:t>1</a:t>
            </a:r>
            <a:r>
              <a:rPr lang="fr-FR" sz="2400" dirty="0"/>
              <a:t>, dès le plus jeune âge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E5F3A39-1235-9DDA-BC63-DD2B94CBEE90}"/>
              </a:ext>
            </a:extLst>
          </p:cNvPr>
          <p:cNvSpPr txBox="1">
            <a:spLocks/>
          </p:cNvSpPr>
          <p:nvPr/>
        </p:nvSpPr>
        <p:spPr>
          <a:xfrm>
            <a:off x="8362586" y="1651044"/>
            <a:ext cx="339309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Histoire partagée</a:t>
            </a:r>
            <a:r>
              <a:rPr lang="fr-FR" sz="2400" baseline="30000" dirty="0"/>
              <a:t>2</a:t>
            </a:r>
            <a:r>
              <a:rPr lang="fr-FR" sz="2400" dirty="0"/>
              <a:t>, origine de la mémoire autobiographique</a:t>
            </a:r>
            <a:r>
              <a:rPr lang="fr-FR" sz="2400" baseline="30000" dirty="0"/>
              <a:t>3,4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967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36D4B-5AA2-45BD-A63E-762AC759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Deux approches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B537A-AC63-4EE9-ADED-BC814C19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372" y="1690688"/>
            <a:ext cx="5257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u="sng" dirty="0"/>
              <a:t>« Bottom-up »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5493C9B-21C1-4D57-A8B2-1FD3281DAB98}"/>
              </a:ext>
            </a:extLst>
          </p:cNvPr>
          <p:cNvSpPr txBox="1">
            <a:spLocks/>
          </p:cNvSpPr>
          <p:nvPr/>
        </p:nvSpPr>
        <p:spPr>
          <a:xfrm>
            <a:off x="0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u="sng" dirty="0"/>
              <a:t>« Top-down » </a:t>
            </a:r>
          </a:p>
        </p:txBody>
      </p:sp>
      <p:pic>
        <p:nvPicPr>
          <p:cNvPr id="6" name="Graphique 5" descr="Femme avec canne contour">
            <a:extLst>
              <a:ext uri="{FF2B5EF4-FFF2-40B4-BE49-F238E27FC236}">
                <a16:creationId xmlns:a16="http://schemas.microsoft.com/office/drawing/2014/main" id="{E828F1EB-B068-4AE7-88A0-550C4916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51" y="3112651"/>
            <a:ext cx="1440047" cy="1440047"/>
          </a:xfrm>
          <a:prstGeom prst="rect">
            <a:avLst/>
          </a:prstGeom>
        </p:spPr>
      </p:pic>
      <p:pic>
        <p:nvPicPr>
          <p:cNvPr id="8" name="Graphique 7" descr="Femme haussant les épaules contour">
            <a:extLst>
              <a:ext uri="{FF2B5EF4-FFF2-40B4-BE49-F238E27FC236}">
                <a16:creationId xmlns:a16="http://schemas.microsoft.com/office/drawing/2014/main" id="{AD57CBBC-B035-425D-819A-3F268844E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512" y="3112650"/>
            <a:ext cx="1440047" cy="1440047"/>
          </a:xfrm>
          <a:prstGeom prst="rect">
            <a:avLst/>
          </a:prstGeom>
        </p:spPr>
      </p:pic>
      <p:pic>
        <p:nvPicPr>
          <p:cNvPr id="11" name="Graphique 10" descr="Écolière contour">
            <a:extLst>
              <a:ext uri="{FF2B5EF4-FFF2-40B4-BE49-F238E27FC236}">
                <a16:creationId xmlns:a16="http://schemas.microsoft.com/office/drawing/2014/main" id="{5DCBACFE-872E-433F-85F8-B61C6D968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830" y="5545288"/>
            <a:ext cx="858745" cy="858745"/>
          </a:xfrm>
          <a:prstGeom prst="rect">
            <a:avLst/>
          </a:prstGeom>
        </p:spPr>
      </p:pic>
      <p:pic>
        <p:nvPicPr>
          <p:cNvPr id="12" name="Graphique 11" descr="Écolière contour">
            <a:extLst>
              <a:ext uri="{FF2B5EF4-FFF2-40B4-BE49-F238E27FC236}">
                <a16:creationId xmlns:a16="http://schemas.microsoft.com/office/drawing/2014/main" id="{4F373A66-0072-4282-B4B6-B46B62D62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8366" y="5083502"/>
            <a:ext cx="1487487" cy="1487487"/>
          </a:xfrm>
          <a:prstGeom prst="rect">
            <a:avLst/>
          </a:prstGeom>
        </p:spPr>
      </p:pic>
      <p:sp>
        <p:nvSpPr>
          <p:cNvPr id="22" name="Bulle narrative : ronde 21">
            <a:extLst>
              <a:ext uri="{FF2B5EF4-FFF2-40B4-BE49-F238E27FC236}">
                <a16:creationId xmlns:a16="http://schemas.microsoft.com/office/drawing/2014/main" id="{80478FB7-A0A1-48A0-89C9-6BE387540108}"/>
              </a:ext>
            </a:extLst>
          </p:cNvPr>
          <p:cNvSpPr/>
          <p:nvPr/>
        </p:nvSpPr>
        <p:spPr>
          <a:xfrm>
            <a:off x="1229989" y="2273301"/>
            <a:ext cx="1457998" cy="993774"/>
          </a:xfrm>
          <a:prstGeom prst="wedgeEllipseCallout">
            <a:avLst>
              <a:gd name="adj1" fmla="val -56789"/>
              <a:gd name="adj2" fmla="val 539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ulle narrative : ronde 22">
            <a:extLst>
              <a:ext uri="{FF2B5EF4-FFF2-40B4-BE49-F238E27FC236}">
                <a16:creationId xmlns:a16="http://schemas.microsoft.com/office/drawing/2014/main" id="{B55B1BAC-2D89-408D-A943-6E7B648EC79C}"/>
              </a:ext>
            </a:extLst>
          </p:cNvPr>
          <p:cNvSpPr/>
          <p:nvPr/>
        </p:nvSpPr>
        <p:spPr>
          <a:xfrm>
            <a:off x="3745013" y="2273301"/>
            <a:ext cx="1457998" cy="993774"/>
          </a:xfrm>
          <a:prstGeom prst="wedgeEllipseCallout">
            <a:avLst>
              <a:gd name="adj1" fmla="val -56789"/>
              <a:gd name="adj2" fmla="val 539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3CE42BA2-680A-4094-A726-BFB3F0E674C1}"/>
              </a:ext>
            </a:extLst>
          </p:cNvPr>
          <p:cNvSpPr/>
          <p:nvPr/>
        </p:nvSpPr>
        <p:spPr>
          <a:xfrm>
            <a:off x="9788463" y="4273289"/>
            <a:ext cx="1873473" cy="1231899"/>
          </a:xfrm>
          <a:prstGeom prst="wedgeEllipseCallout">
            <a:avLst>
              <a:gd name="adj1" fmla="val -56789"/>
              <a:gd name="adj2" fmla="val 539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 descr="Femme avec canne contour">
            <a:extLst>
              <a:ext uri="{FF2B5EF4-FFF2-40B4-BE49-F238E27FC236}">
                <a16:creationId xmlns:a16="http://schemas.microsoft.com/office/drawing/2014/main" id="{4382092F-1092-4F4A-99FE-F0FEEE4E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0177" y="2845078"/>
            <a:ext cx="1159899" cy="1159899"/>
          </a:xfrm>
          <a:prstGeom prst="rect">
            <a:avLst/>
          </a:prstGeom>
        </p:spPr>
      </p:pic>
      <p:pic>
        <p:nvPicPr>
          <p:cNvPr id="26" name="Graphique 25" descr="Femme haussant les épaules contour">
            <a:extLst>
              <a:ext uri="{FF2B5EF4-FFF2-40B4-BE49-F238E27FC236}">
                <a16:creationId xmlns:a16="http://schemas.microsoft.com/office/drawing/2014/main" id="{D20FA87B-DFAD-420B-8110-5E2C37D6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5301" y="2887361"/>
            <a:ext cx="1159899" cy="1159899"/>
          </a:xfrm>
          <a:prstGeom prst="rect">
            <a:avLst/>
          </a:prstGeom>
        </p:spPr>
      </p:pic>
      <p:sp>
        <p:nvSpPr>
          <p:cNvPr id="27" name="Phylactère : pensées 26">
            <a:extLst>
              <a:ext uri="{FF2B5EF4-FFF2-40B4-BE49-F238E27FC236}">
                <a16:creationId xmlns:a16="http://schemas.microsoft.com/office/drawing/2014/main" id="{462F8379-AB80-4209-B533-4B661D60E1D2}"/>
              </a:ext>
            </a:extLst>
          </p:cNvPr>
          <p:cNvSpPr/>
          <p:nvPr/>
        </p:nvSpPr>
        <p:spPr>
          <a:xfrm>
            <a:off x="1979975" y="4725642"/>
            <a:ext cx="2178571" cy="1143438"/>
          </a:xfrm>
          <a:prstGeom prst="cloudCallout">
            <a:avLst>
              <a:gd name="adj1" fmla="val -61057"/>
              <a:gd name="adj2" fmla="val 41675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Phylactère : pensées 27">
            <a:extLst>
              <a:ext uri="{FF2B5EF4-FFF2-40B4-BE49-F238E27FC236}">
                <a16:creationId xmlns:a16="http://schemas.microsoft.com/office/drawing/2014/main" id="{2C0EA453-8E50-4CF5-9A1B-C2D8AD35D795}"/>
              </a:ext>
            </a:extLst>
          </p:cNvPr>
          <p:cNvSpPr/>
          <p:nvPr/>
        </p:nvSpPr>
        <p:spPr>
          <a:xfrm>
            <a:off x="10489047" y="2199402"/>
            <a:ext cx="1487487" cy="819646"/>
          </a:xfrm>
          <a:prstGeom prst="cloudCallout">
            <a:avLst>
              <a:gd name="adj1" fmla="val -61057"/>
              <a:gd name="adj2" fmla="val 41675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Phylactère : pensées 28">
            <a:extLst>
              <a:ext uri="{FF2B5EF4-FFF2-40B4-BE49-F238E27FC236}">
                <a16:creationId xmlns:a16="http://schemas.microsoft.com/office/drawing/2014/main" id="{B8F0D12F-D190-4F17-93FD-D57EB0BE7045}"/>
              </a:ext>
            </a:extLst>
          </p:cNvPr>
          <p:cNvSpPr/>
          <p:nvPr/>
        </p:nvSpPr>
        <p:spPr>
          <a:xfrm>
            <a:off x="8592528" y="2219651"/>
            <a:ext cx="1487487" cy="819646"/>
          </a:xfrm>
          <a:prstGeom prst="cloudCallout">
            <a:avLst>
              <a:gd name="adj1" fmla="val -61057"/>
              <a:gd name="adj2" fmla="val 41675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Graphique 29" descr="Scène de ferme avec un remplissage uni">
            <a:extLst>
              <a:ext uri="{FF2B5EF4-FFF2-40B4-BE49-F238E27FC236}">
                <a16:creationId xmlns:a16="http://schemas.microsoft.com/office/drawing/2014/main" id="{4CABBFAF-8ABC-406B-B47B-6904DCA1A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5811" y="2401761"/>
            <a:ext cx="676402" cy="676402"/>
          </a:xfrm>
          <a:prstGeom prst="rect">
            <a:avLst/>
          </a:prstGeom>
        </p:spPr>
      </p:pic>
      <p:pic>
        <p:nvPicPr>
          <p:cNvPr id="32" name="Graphique 31" descr="Scène de ferme avec un remplissage uni">
            <a:extLst>
              <a:ext uri="{FF2B5EF4-FFF2-40B4-BE49-F238E27FC236}">
                <a16:creationId xmlns:a16="http://schemas.microsoft.com/office/drawing/2014/main" id="{DDA7B798-A773-422A-86C0-1D889FE71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0787" y="2401761"/>
            <a:ext cx="676402" cy="676402"/>
          </a:xfrm>
          <a:prstGeom prst="rect">
            <a:avLst/>
          </a:prstGeom>
        </p:spPr>
      </p:pic>
      <p:pic>
        <p:nvPicPr>
          <p:cNvPr id="33" name="Graphique 32" descr="Scène de ferme avec un remplissage uni">
            <a:extLst>
              <a:ext uri="{FF2B5EF4-FFF2-40B4-BE49-F238E27FC236}">
                <a16:creationId xmlns:a16="http://schemas.microsoft.com/office/drawing/2014/main" id="{FA856E27-8394-4084-8B21-153E9A4FB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7987" y="4889239"/>
            <a:ext cx="676402" cy="676402"/>
          </a:xfrm>
          <a:prstGeom prst="rect">
            <a:avLst/>
          </a:prstGeom>
        </p:spPr>
      </p:pic>
      <p:pic>
        <p:nvPicPr>
          <p:cNvPr id="34" name="Graphique 33" descr="Scène de ferme avec un remplissage uni">
            <a:extLst>
              <a:ext uri="{FF2B5EF4-FFF2-40B4-BE49-F238E27FC236}">
                <a16:creationId xmlns:a16="http://schemas.microsoft.com/office/drawing/2014/main" id="{2CF7BB9E-3370-4958-9264-62A98663D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86998" y="4497428"/>
            <a:ext cx="676402" cy="676402"/>
          </a:xfrm>
          <a:prstGeom prst="rect">
            <a:avLst/>
          </a:prstGeom>
        </p:spPr>
      </p:pic>
      <p:pic>
        <p:nvPicPr>
          <p:cNvPr id="35" name="Graphique 34" descr="Scène de ferme avec un remplissage uni">
            <a:extLst>
              <a:ext uri="{FF2B5EF4-FFF2-40B4-BE49-F238E27FC236}">
                <a16:creationId xmlns:a16="http://schemas.microsoft.com/office/drawing/2014/main" id="{51D15DA0-4571-4E8F-8A43-788BF93AC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2350" y="2274891"/>
            <a:ext cx="604050" cy="604050"/>
          </a:xfrm>
          <a:prstGeom prst="rect">
            <a:avLst/>
          </a:prstGeom>
        </p:spPr>
      </p:pic>
      <p:pic>
        <p:nvPicPr>
          <p:cNvPr id="36" name="Graphique 35" descr="Scène de ferme avec un remplissage uni">
            <a:extLst>
              <a:ext uri="{FF2B5EF4-FFF2-40B4-BE49-F238E27FC236}">
                <a16:creationId xmlns:a16="http://schemas.microsoft.com/office/drawing/2014/main" id="{2E1651B9-9B67-44EF-A389-7F93BCFD7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0085" y="2317676"/>
            <a:ext cx="604050" cy="604050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CEB3207A-662D-43D9-8DAD-8B5AEC488B22}"/>
              </a:ext>
            </a:extLst>
          </p:cNvPr>
          <p:cNvSpPr/>
          <p:nvPr/>
        </p:nvSpPr>
        <p:spPr>
          <a:xfrm>
            <a:off x="5767207" y="2199402"/>
            <a:ext cx="422944" cy="40821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34DA0D59-E90F-44D5-9DE8-7132F4147794}"/>
              </a:ext>
            </a:extLst>
          </p:cNvPr>
          <p:cNvSpPr/>
          <p:nvPr/>
        </p:nvSpPr>
        <p:spPr>
          <a:xfrm flipV="1">
            <a:off x="6937966" y="2199402"/>
            <a:ext cx="422944" cy="40821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966AD-4CA7-4F86-86B7-DE24D87283B1}"/>
              </a:ext>
            </a:extLst>
          </p:cNvPr>
          <p:cNvSpPr txBox="1"/>
          <p:nvPr/>
        </p:nvSpPr>
        <p:spPr>
          <a:xfrm>
            <a:off x="189118" y="3076692"/>
            <a:ext cx="5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00D8E2-2168-4FDB-8376-4527F76E4921}"/>
              </a:ext>
            </a:extLst>
          </p:cNvPr>
          <p:cNvSpPr txBox="1"/>
          <p:nvPr/>
        </p:nvSpPr>
        <p:spPr>
          <a:xfrm>
            <a:off x="7678237" y="2746452"/>
            <a:ext cx="5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F2652E-1EAB-4D04-8828-376435ADA9AD}"/>
              </a:ext>
            </a:extLst>
          </p:cNvPr>
          <p:cNvSpPr txBox="1"/>
          <p:nvPr/>
        </p:nvSpPr>
        <p:spPr>
          <a:xfrm>
            <a:off x="2844992" y="2939704"/>
            <a:ext cx="5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2509F-0B19-4473-BE3E-FA8751CEE7D6}"/>
              </a:ext>
            </a:extLst>
          </p:cNvPr>
          <p:cNvSpPr txBox="1"/>
          <p:nvPr/>
        </p:nvSpPr>
        <p:spPr>
          <a:xfrm>
            <a:off x="9641599" y="2854631"/>
            <a:ext cx="5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1EEC78-9F26-4ACF-A2F0-43FFACA0AD33}"/>
              </a:ext>
            </a:extLst>
          </p:cNvPr>
          <p:cNvSpPr txBox="1"/>
          <p:nvPr/>
        </p:nvSpPr>
        <p:spPr>
          <a:xfrm>
            <a:off x="769869" y="5457913"/>
            <a:ext cx="5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E1DB77-9440-4132-ABC1-93AF007D6AEE}"/>
              </a:ext>
            </a:extLst>
          </p:cNvPr>
          <p:cNvSpPr txBox="1"/>
          <p:nvPr/>
        </p:nvSpPr>
        <p:spPr>
          <a:xfrm>
            <a:off x="8535863" y="5183790"/>
            <a:ext cx="56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D45E1-6916-8C4D-1EE1-A370EF969654}"/>
              </a:ext>
            </a:extLst>
          </p:cNvPr>
          <p:cNvSpPr txBox="1"/>
          <p:nvPr/>
        </p:nvSpPr>
        <p:spPr>
          <a:xfrm>
            <a:off x="7633892" y="4781265"/>
            <a:ext cx="249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Souvenir vicariant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936E9-FA6D-C18C-9ADD-46D3FDC9334E}"/>
              </a:ext>
            </a:extLst>
          </p:cNvPr>
          <p:cNvSpPr txBox="1"/>
          <p:nvPr/>
        </p:nvSpPr>
        <p:spPr>
          <a:xfrm>
            <a:off x="5832609" y="6452866"/>
            <a:ext cx="62349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0" dirty="0">
                <a:effectLst/>
                <a:latin typeface="Arial" panose="020B0604020202020204" pitchFamily="34" charset="0"/>
              </a:rPr>
              <a:t>Autobiographical</a:t>
            </a:r>
            <a:r>
              <a:rPr lang="en-US" sz="900" dirty="0">
                <a:latin typeface="Arial" panose="020B0604020202020204" pitchFamily="34" charset="0"/>
              </a:rPr>
              <a:t> memory includes events that happened to the self AND some events recounted by others </a:t>
            </a:r>
            <a:r>
              <a:rPr lang="en-US" sz="600" b="0" i="0" dirty="0">
                <a:effectLst/>
                <a:latin typeface="Arial" panose="020B0604020202020204" pitchFamily="34" charset="0"/>
              </a:rPr>
              <a:t>(Pillemer et al., 2015)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6583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9" grpId="0" animBg="1"/>
      <p:bldP spid="9" grpId="1" animBg="1"/>
      <p:bldP spid="31" grpId="0" animBg="1"/>
      <p:bldP spid="5" grpId="0"/>
      <p:bldP spid="37" grpId="0"/>
      <p:bldP spid="38" grpId="0"/>
      <p:bldP spid="39" grpId="0"/>
      <p:bldP spid="40" grpId="0"/>
      <p:bldP spid="41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43CEE-9383-9EA7-CB69-25F9A3FE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 études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0EDE6-44AC-3E1D-9A02-43324FAE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7809"/>
            <a:ext cx="1418200" cy="98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FCBAF-44C3-1567-832A-C0BB5049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13" y="1639249"/>
            <a:ext cx="1618375" cy="1325563"/>
          </a:xfrm>
          <a:prstGeom prst="rect">
            <a:avLst/>
          </a:prstGeom>
        </p:spPr>
      </p:pic>
      <p:pic>
        <p:nvPicPr>
          <p:cNvPr id="7" name="Graphic 6" descr="Comment Important outline">
            <a:extLst>
              <a:ext uri="{FF2B5EF4-FFF2-40B4-BE49-F238E27FC236}">
                <a16:creationId xmlns:a16="http://schemas.microsoft.com/office/drawing/2014/main" id="{6CDFACBC-E51A-BFE0-E895-BCF56FE4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10368" y="4573679"/>
            <a:ext cx="1112349" cy="1112349"/>
          </a:xfrm>
          <a:prstGeom prst="rect">
            <a:avLst/>
          </a:prstGeom>
        </p:spPr>
      </p:pic>
      <p:pic>
        <p:nvPicPr>
          <p:cNvPr id="8" name="Image 19">
            <a:extLst>
              <a:ext uri="{FF2B5EF4-FFF2-40B4-BE49-F238E27FC236}">
                <a16:creationId xmlns:a16="http://schemas.microsoft.com/office/drawing/2014/main" id="{55DF638D-48B1-6F08-72A5-AEE757A74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79" y="4705785"/>
            <a:ext cx="770027" cy="8093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 24">
            <a:extLst>
              <a:ext uri="{FF2B5EF4-FFF2-40B4-BE49-F238E27FC236}">
                <a16:creationId xmlns:a16="http://schemas.microsoft.com/office/drawing/2014/main" id="{8EA0D668-1410-4632-320F-D3929212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59" y="4705787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Graphic 9" descr="Comment Important outline">
            <a:extLst>
              <a:ext uri="{FF2B5EF4-FFF2-40B4-BE49-F238E27FC236}">
                <a16:creationId xmlns:a16="http://schemas.microsoft.com/office/drawing/2014/main" id="{A3CF3508-04B8-9A29-0A12-E29E6199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191727" y="4572308"/>
            <a:ext cx="1112349" cy="1112349"/>
          </a:xfrm>
          <a:prstGeom prst="rect">
            <a:avLst/>
          </a:prstGeom>
        </p:spPr>
      </p:pic>
      <p:pic>
        <p:nvPicPr>
          <p:cNvPr id="11" name="Image 19">
            <a:extLst>
              <a:ext uri="{FF2B5EF4-FFF2-40B4-BE49-F238E27FC236}">
                <a16:creationId xmlns:a16="http://schemas.microsoft.com/office/drawing/2014/main" id="{CE3BAF83-7B8F-9D98-A929-812348698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385" y="4747170"/>
            <a:ext cx="725601" cy="7626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Image 24">
            <a:extLst>
              <a:ext uri="{FF2B5EF4-FFF2-40B4-BE49-F238E27FC236}">
                <a16:creationId xmlns:a16="http://schemas.microsoft.com/office/drawing/2014/main" id="{7BB46D13-7124-9FDB-5455-0AF30F17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3773" y="4697825"/>
            <a:ext cx="770027" cy="8070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94C3D-975C-6655-9C59-F2BB4ACBDBC9}"/>
              </a:ext>
            </a:extLst>
          </p:cNvPr>
          <p:cNvSpPr txBox="1"/>
          <p:nvPr/>
        </p:nvSpPr>
        <p:spPr>
          <a:xfrm>
            <a:off x="723402" y="2029827"/>
            <a:ext cx="609777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Top-down (transmission)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05528-BAB9-0A0E-A6B9-C455ACAD25E1}"/>
              </a:ext>
            </a:extLst>
          </p:cNvPr>
          <p:cNvSpPr txBox="1"/>
          <p:nvPr/>
        </p:nvSpPr>
        <p:spPr>
          <a:xfrm>
            <a:off x="8704826" y="208598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Bottom-up (mémoire vicariante)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FB842-93EA-7771-522E-C987E6D552AC}"/>
              </a:ext>
            </a:extLst>
          </p:cNvPr>
          <p:cNvSpPr txBox="1"/>
          <p:nvPr/>
        </p:nvSpPr>
        <p:spPr>
          <a:xfrm>
            <a:off x="3500266" y="4040893"/>
            <a:ext cx="239915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Valence émotionnelle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65CA3-E385-1D74-E743-72DB4A435C14}"/>
              </a:ext>
            </a:extLst>
          </p:cNvPr>
          <p:cNvSpPr txBox="1"/>
          <p:nvPr/>
        </p:nvSpPr>
        <p:spPr>
          <a:xfrm>
            <a:off x="409870" y="4039688"/>
            <a:ext cx="289616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Importance des événements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434BB-F8FC-96EA-D5C1-278455BFE16F}"/>
              </a:ext>
            </a:extLst>
          </p:cNvPr>
          <p:cNvCxnSpPr/>
          <p:nvPr/>
        </p:nvCxnSpPr>
        <p:spPr>
          <a:xfrm>
            <a:off x="6432699" y="1807810"/>
            <a:ext cx="0" cy="38768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FB3B55-A476-FA52-9DFD-D90E39FB5FC5}"/>
              </a:ext>
            </a:extLst>
          </p:cNvPr>
          <p:cNvSpPr txBox="1"/>
          <p:nvPr/>
        </p:nvSpPr>
        <p:spPr>
          <a:xfrm>
            <a:off x="1172287" y="5897355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(1)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A4078-3307-CFD3-C7A9-A02AC08C5ACE}"/>
              </a:ext>
            </a:extLst>
          </p:cNvPr>
          <p:cNvSpPr txBox="1"/>
          <p:nvPr/>
        </p:nvSpPr>
        <p:spPr>
          <a:xfrm>
            <a:off x="4211320" y="5901201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(2)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6CF95-EEE4-6559-1242-D9DD39201EE3}"/>
              </a:ext>
            </a:extLst>
          </p:cNvPr>
          <p:cNvSpPr txBox="1"/>
          <p:nvPr/>
        </p:nvSpPr>
        <p:spPr>
          <a:xfrm>
            <a:off x="7381579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(3)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BD50B-B7C1-D35B-0205-6304B863054D}"/>
              </a:ext>
            </a:extLst>
          </p:cNvPr>
          <p:cNvSpPr txBox="1"/>
          <p:nvPr/>
        </p:nvSpPr>
        <p:spPr>
          <a:xfrm>
            <a:off x="10321984" y="5918510"/>
            <a:ext cx="76284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/>
              <a:t>(4)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24EF9-73E9-B5F0-5860-6CB96B199182}"/>
              </a:ext>
            </a:extLst>
          </p:cNvPr>
          <p:cNvSpPr txBox="1"/>
          <p:nvPr/>
        </p:nvSpPr>
        <p:spPr>
          <a:xfrm>
            <a:off x="9393066" y="4039689"/>
            <a:ext cx="253034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Valence émotionnelle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8EA0-2702-1C44-E44C-426E355297AB}"/>
              </a:ext>
            </a:extLst>
          </p:cNvPr>
          <p:cNvSpPr txBox="1"/>
          <p:nvPr/>
        </p:nvSpPr>
        <p:spPr>
          <a:xfrm>
            <a:off x="6578803" y="4039688"/>
            <a:ext cx="288206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Importance de l’événement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27DF2A-DFC8-5013-ACD2-6B13A924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6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Stream STiKMAN music | Listen to songs, albums, playlists for free on  SoundCloud">
            <a:extLst>
              <a:ext uri="{FF2B5EF4-FFF2-40B4-BE49-F238E27FC236}">
                <a16:creationId xmlns:a16="http://schemas.microsoft.com/office/drawing/2014/main" id="{21B4EBCA-C1CA-4421-BAE6-8DAA4D1B5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8" t="23751" r="35157" b="23989"/>
          <a:stretch/>
        </p:blipFill>
        <p:spPr bwMode="auto">
          <a:xfrm>
            <a:off x="8651032" y="2644950"/>
            <a:ext cx="445536" cy="7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tream STiKMAN music | Listen to songs, albums, playlists for free on  SoundCloud">
            <a:extLst>
              <a:ext uri="{FF2B5EF4-FFF2-40B4-BE49-F238E27FC236}">
                <a16:creationId xmlns:a16="http://schemas.microsoft.com/office/drawing/2014/main" id="{3511A71D-A451-4E57-9248-EB45091F7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8" t="23751" r="35157" b="23989"/>
          <a:stretch/>
        </p:blipFill>
        <p:spPr bwMode="auto">
          <a:xfrm>
            <a:off x="8051181" y="2808288"/>
            <a:ext cx="445536" cy="7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B02D43C-6336-4EF2-9D8E-20496F9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Comparer deux types d’</a:t>
            </a:r>
            <a:r>
              <a:rPr lang="fr-FR" dirty="0" err="1"/>
              <a:t>événéments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C6758-1CB1-4999-99E5-6DB11EA2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20" y="1484137"/>
            <a:ext cx="4921667" cy="4351338"/>
          </a:xfrm>
        </p:spPr>
        <p:txBody>
          <a:bodyPr>
            <a:normAutofit/>
          </a:bodyPr>
          <a:lstStyle/>
          <a:p>
            <a:r>
              <a:rPr lang="fr-FR" sz="2000" u="sng" dirty="0"/>
              <a:t>Souvenir autobiographique « personnel »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751AD67-B2FA-4652-8747-5AEBB63A2265}"/>
              </a:ext>
            </a:extLst>
          </p:cNvPr>
          <p:cNvSpPr txBox="1">
            <a:spLocks/>
          </p:cNvSpPr>
          <p:nvPr/>
        </p:nvSpPr>
        <p:spPr>
          <a:xfrm>
            <a:off x="6311900" y="1482725"/>
            <a:ext cx="558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/>
              <a:t>Souvenir autobiographique « publique »</a:t>
            </a:r>
          </a:p>
          <a:p>
            <a:pPr marL="0" indent="0">
              <a:buNone/>
            </a:pPr>
            <a:endParaRPr lang="fr-FR" u="sng" dirty="0"/>
          </a:p>
        </p:txBody>
      </p:sp>
      <p:pic>
        <p:nvPicPr>
          <p:cNvPr id="4098" name="Picture 2" descr="Stick Man Red Clip Art at Clker.com - vector clip art online, royalty free  &amp; public domain">
            <a:extLst>
              <a:ext uri="{FF2B5EF4-FFF2-40B4-BE49-F238E27FC236}">
                <a16:creationId xmlns:a16="http://schemas.microsoft.com/office/drawing/2014/main" id="{534698A4-0A9F-4336-BC40-01717D40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44" y="4898529"/>
            <a:ext cx="827713" cy="16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602CC3B2-105D-490A-81D9-E134262BAD8C}"/>
              </a:ext>
            </a:extLst>
          </p:cNvPr>
          <p:cNvSpPr/>
          <p:nvPr/>
        </p:nvSpPr>
        <p:spPr>
          <a:xfrm flipH="1">
            <a:off x="591486" y="2036239"/>
            <a:ext cx="4166037" cy="3015186"/>
          </a:xfrm>
          <a:prstGeom prst="cloudCallout">
            <a:avLst>
              <a:gd name="adj1" fmla="val -66960"/>
              <a:gd name="adj2" fmla="val 484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Stick Man Red Clip Art at Clker.com - vector clip art online, royalty free  &amp; public domain">
            <a:extLst>
              <a:ext uri="{FF2B5EF4-FFF2-40B4-BE49-F238E27FC236}">
                <a16:creationId xmlns:a16="http://schemas.microsoft.com/office/drawing/2014/main" id="{A09A2921-AF93-4DE0-A8A2-28ECBE13C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91" y="3037241"/>
            <a:ext cx="339725" cy="6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BF272D7E-14DD-4C36-861B-5FA331C53955}"/>
              </a:ext>
            </a:extLst>
          </p:cNvPr>
          <p:cNvSpPr/>
          <p:nvPr/>
        </p:nvSpPr>
        <p:spPr>
          <a:xfrm>
            <a:off x="7508073" y="1860808"/>
            <a:ext cx="4092441" cy="2945430"/>
          </a:xfrm>
          <a:prstGeom prst="cloudCallout">
            <a:avLst>
              <a:gd name="adj1" fmla="val -77932"/>
              <a:gd name="adj2" fmla="val 539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00" name="Picture 4" descr="Football - Vikidia, l'encyclopédie des 8-13 ans">
            <a:extLst>
              <a:ext uri="{FF2B5EF4-FFF2-40B4-BE49-F238E27FC236}">
                <a16:creationId xmlns:a16="http://schemas.microsoft.com/office/drawing/2014/main" id="{BCB0ACA5-7100-481C-AC2C-AC9003440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9041" r="32370" b="14815"/>
          <a:stretch/>
        </p:blipFill>
        <p:spPr bwMode="auto">
          <a:xfrm>
            <a:off x="1789916" y="3479403"/>
            <a:ext cx="244475" cy="2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9F4A150-2D09-4181-83E7-41094680F482}"/>
              </a:ext>
            </a:extLst>
          </p:cNvPr>
          <p:cNvSpPr txBox="1"/>
          <p:nvPr/>
        </p:nvSpPr>
        <p:spPr>
          <a:xfrm>
            <a:off x="1176230" y="2460284"/>
            <a:ext cx="271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23/03/2017, à Liège…</a:t>
            </a:r>
          </a:p>
        </p:txBody>
      </p:sp>
      <p:pic>
        <p:nvPicPr>
          <p:cNvPr id="4102" name="Picture 6" descr="Stream STiKMAN music | Listen to songs, albums, playlists for free on  SoundCloud">
            <a:extLst>
              <a:ext uri="{FF2B5EF4-FFF2-40B4-BE49-F238E27FC236}">
                <a16:creationId xmlns:a16="http://schemas.microsoft.com/office/drawing/2014/main" id="{3BB4F94F-73B2-42C1-8351-F8DFB9FEB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8" t="23751" r="35157" b="23989"/>
          <a:stretch/>
        </p:blipFill>
        <p:spPr bwMode="auto">
          <a:xfrm>
            <a:off x="2608959" y="2950743"/>
            <a:ext cx="445536" cy="7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ream STiKMAN music | Listen to songs, albums, playlists for free on  SoundCloud">
            <a:extLst>
              <a:ext uri="{FF2B5EF4-FFF2-40B4-BE49-F238E27FC236}">
                <a16:creationId xmlns:a16="http://schemas.microsoft.com/office/drawing/2014/main" id="{87C2A312-AC02-48F6-BB2C-71D8DD563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8" t="23751" r="35157" b="23989"/>
          <a:stretch/>
        </p:blipFill>
        <p:spPr bwMode="auto">
          <a:xfrm>
            <a:off x="3352282" y="3033007"/>
            <a:ext cx="445536" cy="7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ream STiKMAN music | Listen to songs, albums, playlists for free on  SoundCloud">
            <a:extLst>
              <a:ext uri="{FF2B5EF4-FFF2-40B4-BE49-F238E27FC236}">
                <a16:creationId xmlns:a16="http://schemas.microsoft.com/office/drawing/2014/main" id="{AD13DE30-9140-41E8-A45A-91F4E9E18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8" t="23751" r="35157" b="23989"/>
          <a:stretch/>
        </p:blipFill>
        <p:spPr bwMode="auto">
          <a:xfrm>
            <a:off x="2769669" y="3832462"/>
            <a:ext cx="445536" cy="7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tick Man Red Clip Art at Clker.com - vector clip art online, royalty free  &amp; public domain">
            <a:extLst>
              <a:ext uri="{FF2B5EF4-FFF2-40B4-BE49-F238E27FC236}">
                <a16:creationId xmlns:a16="http://schemas.microsoft.com/office/drawing/2014/main" id="{D8FE9709-8649-4BE3-A081-9391D121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972" y="3184515"/>
            <a:ext cx="339725" cy="6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V Clip Art Free PNG Image｜Illustoon">
            <a:extLst>
              <a:ext uri="{FF2B5EF4-FFF2-40B4-BE49-F238E27FC236}">
                <a16:creationId xmlns:a16="http://schemas.microsoft.com/office/drawing/2014/main" id="{2D6CC51D-233B-47CD-9FBB-F5134FF22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7623"/>
          <a:stretch/>
        </p:blipFill>
        <p:spPr bwMode="auto">
          <a:xfrm>
            <a:off x="9565240" y="2572649"/>
            <a:ext cx="1362448" cy="9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an moslimangst tot antiterreurwet: hoe 9/11 ook Nederland raakte | RTL  Nieuws">
            <a:extLst>
              <a:ext uri="{FF2B5EF4-FFF2-40B4-BE49-F238E27FC236}">
                <a16:creationId xmlns:a16="http://schemas.microsoft.com/office/drawing/2014/main" id="{D411BB1E-95E5-4CCF-B137-9B3852B7D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14" y="2645892"/>
            <a:ext cx="1196482" cy="6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F982097-70F7-4130-BDBE-4C35F95AB752}"/>
              </a:ext>
            </a:extLst>
          </p:cNvPr>
          <p:cNvSpPr txBox="1"/>
          <p:nvPr/>
        </p:nvSpPr>
        <p:spPr>
          <a:xfrm>
            <a:off x="965495" y="5180860"/>
            <a:ext cx="2486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</a:rPr>
              <a:t>(Nelson &amp; </a:t>
            </a:r>
            <a:r>
              <a:rPr lang="en-US" sz="1400" b="0" i="0" dirty="0" err="1">
                <a:effectLst/>
              </a:rPr>
              <a:t>Fivush</a:t>
            </a:r>
            <a:r>
              <a:rPr lang="en-US" sz="1400" b="0" i="0" dirty="0">
                <a:effectLst/>
              </a:rPr>
              <a:t>, 2004) </a:t>
            </a:r>
            <a:endParaRPr lang="fr-FR" sz="14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8D22B0A-C093-48FD-B9A7-BA17061B0BAC}"/>
              </a:ext>
            </a:extLst>
          </p:cNvPr>
          <p:cNvSpPr txBox="1"/>
          <p:nvPr/>
        </p:nvSpPr>
        <p:spPr>
          <a:xfrm>
            <a:off x="8604755" y="4818566"/>
            <a:ext cx="1671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(</a:t>
            </a:r>
            <a:r>
              <a:rPr lang="en-US" sz="1400" dirty="0"/>
              <a:t>Brown, 2016)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425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</TotalTime>
  <Words>2609</Words>
  <Application>Microsoft Office PowerPoint</Application>
  <PresentationFormat>Widescreen</PresentationFormat>
  <Paragraphs>589</Paragraphs>
  <Slides>37</Slides>
  <Notes>20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Dreaming Outloud Script Pro</vt:lpstr>
      <vt:lpstr>Times New Roman</vt:lpstr>
      <vt:lpstr>Thème Office</vt:lpstr>
      <vt:lpstr>PowerPoint Presentation</vt:lpstr>
      <vt:lpstr>Plan</vt:lpstr>
      <vt:lpstr>PowerPoint Presentation</vt:lpstr>
      <vt:lpstr>Transmission fonctionnelle</vt:lpstr>
      <vt:lpstr>La famille</vt:lpstr>
      <vt:lpstr>Transmission dans la famille</vt:lpstr>
      <vt:lpstr>Deux approches</vt:lpstr>
      <vt:lpstr>4 études</vt:lpstr>
      <vt:lpstr>Comparer deux types d’événéments</vt:lpstr>
      <vt:lpstr>Top-down</vt:lpstr>
      <vt:lpstr>Bottom-up</vt:lpstr>
      <vt:lpstr>PowerPoint Presentation</vt:lpstr>
      <vt:lpstr>PowerPoint Presentation</vt:lpstr>
      <vt:lpstr>PowerPoint Presentation</vt:lpstr>
      <vt:lpstr>PowerPoint Presentation</vt:lpstr>
      <vt:lpstr>(2) Fonction(s) de la transmission?</vt:lpstr>
      <vt:lpstr>Hypothèses</vt:lpstr>
      <vt:lpstr>« Study 0 »</vt:lpstr>
      <vt:lpstr>« Study 0 »</vt:lpstr>
      <vt:lpstr>Méthode</vt:lpstr>
      <vt:lpstr>Top-down vs. Bottom-up  </vt:lpstr>
      <vt:lpstr>PowerPoint Presentation</vt:lpstr>
      <vt:lpstr>Effet de cohorte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Effet de cohorte</vt:lpstr>
      <vt:lpstr>PowerPoint Presentation</vt:lpstr>
      <vt:lpstr>Effet d’écart de génération</vt:lpstr>
      <vt:lpstr>PowerPoint Presentation</vt:lpstr>
      <vt:lpstr>PowerPoint Presentation</vt:lpstr>
      <vt:lpstr>Beaucoup de données (c’est exploratoire!!!)</vt:lpstr>
      <vt:lpstr>4 études</vt:lpstr>
      <vt:lpstr>4 études</vt:lpstr>
      <vt:lpstr>En résumé</vt:lpstr>
    </vt:vector>
  </TitlesOfParts>
  <Company>Université de Liège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Intergenerational transmission of personal and historical related  memories</dc:title>
  <dc:creator>Baudet David</dc:creator>
  <cp:lastModifiedBy>Baudet David</cp:lastModifiedBy>
  <cp:revision>63</cp:revision>
  <dcterms:created xsi:type="dcterms:W3CDTF">2022-03-23T07:47:29Z</dcterms:created>
  <dcterms:modified xsi:type="dcterms:W3CDTF">2024-02-15T15:57:49Z</dcterms:modified>
</cp:coreProperties>
</file>