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3"/>
  </p:handoutMasterIdLst>
  <p:sldIdLst>
    <p:sldId id="257" r:id="rId2"/>
  </p:sldIdLst>
  <p:sldSz cx="30275213" cy="42803763"/>
  <p:notesSz cx="9926638" cy="14355763"/>
  <p:defaultTextStyle>
    <a:defPPr>
      <a:defRPr lang="nl-NL"/>
    </a:defPPr>
    <a:lvl1pPr marL="0" algn="l" defTabSz="3455975" rtl="0" eaLnBrk="1" latinLnBrk="0" hangingPunct="1">
      <a:defRPr sz="6803" kern="1200">
        <a:solidFill>
          <a:schemeClr val="tx1"/>
        </a:solidFill>
        <a:latin typeface="+mn-lt"/>
        <a:ea typeface="+mn-ea"/>
        <a:cs typeface="+mn-cs"/>
      </a:defRPr>
    </a:lvl1pPr>
    <a:lvl2pPr marL="1727987" algn="l" defTabSz="3455975" rtl="0" eaLnBrk="1" latinLnBrk="0" hangingPunct="1">
      <a:defRPr sz="6803" kern="1200">
        <a:solidFill>
          <a:schemeClr val="tx1"/>
        </a:solidFill>
        <a:latin typeface="+mn-lt"/>
        <a:ea typeface="+mn-ea"/>
        <a:cs typeface="+mn-cs"/>
      </a:defRPr>
    </a:lvl2pPr>
    <a:lvl3pPr marL="3455975" algn="l" defTabSz="3455975" rtl="0" eaLnBrk="1" latinLnBrk="0" hangingPunct="1">
      <a:defRPr sz="6803" kern="1200">
        <a:solidFill>
          <a:schemeClr val="tx1"/>
        </a:solidFill>
        <a:latin typeface="+mn-lt"/>
        <a:ea typeface="+mn-ea"/>
        <a:cs typeface="+mn-cs"/>
      </a:defRPr>
    </a:lvl3pPr>
    <a:lvl4pPr marL="5183962" algn="l" defTabSz="3455975" rtl="0" eaLnBrk="1" latinLnBrk="0" hangingPunct="1">
      <a:defRPr sz="6803" kern="1200">
        <a:solidFill>
          <a:schemeClr val="tx1"/>
        </a:solidFill>
        <a:latin typeface="+mn-lt"/>
        <a:ea typeface="+mn-ea"/>
        <a:cs typeface="+mn-cs"/>
      </a:defRPr>
    </a:lvl4pPr>
    <a:lvl5pPr marL="6911950" algn="l" defTabSz="3455975" rtl="0" eaLnBrk="1" latinLnBrk="0" hangingPunct="1">
      <a:defRPr sz="6803" kern="1200">
        <a:solidFill>
          <a:schemeClr val="tx1"/>
        </a:solidFill>
        <a:latin typeface="+mn-lt"/>
        <a:ea typeface="+mn-ea"/>
        <a:cs typeface="+mn-cs"/>
      </a:defRPr>
    </a:lvl5pPr>
    <a:lvl6pPr marL="8639937" algn="l" defTabSz="3455975" rtl="0" eaLnBrk="1" latinLnBrk="0" hangingPunct="1">
      <a:defRPr sz="6803" kern="1200">
        <a:solidFill>
          <a:schemeClr val="tx1"/>
        </a:solidFill>
        <a:latin typeface="+mn-lt"/>
        <a:ea typeface="+mn-ea"/>
        <a:cs typeface="+mn-cs"/>
      </a:defRPr>
    </a:lvl6pPr>
    <a:lvl7pPr marL="10367924" algn="l" defTabSz="3455975" rtl="0" eaLnBrk="1" latinLnBrk="0" hangingPunct="1">
      <a:defRPr sz="6803" kern="1200">
        <a:solidFill>
          <a:schemeClr val="tx1"/>
        </a:solidFill>
        <a:latin typeface="+mn-lt"/>
        <a:ea typeface="+mn-ea"/>
        <a:cs typeface="+mn-cs"/>
      </a:defRPr>
    </a:lvl7pPr>
    <a:lvl8pPr marL="12095912" algn="l" defTabSz="3455975" rtl="0" eaLnBrk="1" latinLnBrk="0" hangingPunct="1">
      <a:defRPr sz="6803" kern="1200">
        <a:solidFill>
          <a:schemeClr val="tx1"/>
        </a:solidFill>
        <a:latin typeface="+mn-lt"/>
        <a:ea typeface="+mn-ea"/>
        <a:cs typeface="+mn-cs"/>
      </a:defRPr>
    </a:lvl8pPr>
    <a:lvl9pPr marL="13823899" algn="l" defTabSz="3455975" rtl="0" eaLnBrk="1" latinLnBrk="0" hangingPunct="1">
      <a:defRPr sz="680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200"/>
    <a:srgbClr val="1E64C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1A3AA8-4920-7F0F-54F1-FF09C3DFD277}" v="279" dt="2023-05-10T11:48:46.732"/>
    <p1510:client id="{886BDFD1-4C0E-A43D-A9CB-996EF05A0CAD}" v="45" dt="2023-05-11T02:40:06.465"/>
    <p1510:client id="{923C7F42-21F8-0328-1475-D9CCB45293F1}" v="115" dt="2023-05-11T02:53:12.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14" autoAdjust="0"/>
    <p:restoredTop sz="94653" autoAdjust="0"/>
  </p:normalViewPr>
  <p:slideViewPr>
    <p:cSldViewPr snapToGrid="0" showGuides="1">
      <p:cViewPr>
        <p:scale>
          <a:sx n="30" d="100"/>
          <a:sy n="30" d="100"/>
        </p:scale>
        <p:origin x="520" y="-4864"/>
      </p:cViewPr>
      <p:guideLst>
        <p:guide orient="horz" pos="13482"/>
        <p:guide pos="9536"/>
      </p:guideLst>
    </p:cSldViewPr>
  </p:slideViewPr>
  <p:notesTextViewPr>
    <p:cViewPr>
      <p:scale>
        <a:sx n="1" d="1"/>
        <a:sy n="1" d="1"/>
      </p:scale>
      <p:origin x="0" y="0"/>
    </p:cViewPr>
  </p:notesTextViewPr>
  <p:notesViewPr>
    <p:cSldViewPr snapToGrid="0" showGuides="1">
      <p:cViewPr varScale="1">
        <p:scale>
          <a:sx n="90" d="100"/>
          <a:sy n="90" d="100"/>
        </p:scale>
        <p:origin x="3696" y="72"/>
      </p:cViewPr>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sley De Neve" userId="S::wesley.deneve@ghent.ac.kr::d85063e8-021c-4814-930a-470afbee58ec" providerId="AD" clId="Web-{451A3AA8-4920-7F0F-54F1-FF09C3DFD277}"/>
    <pc:docChg chg="modSld">
      <pc:chgData name="Wesley De Neve" userId="S::wesley.deneve@ghent.ac.kr::d85063e8-021c-4814-930a-470afbee58ec" providerId="AD" clId="Web-{451A3AA8-4920-7F0F-54F1-FF09C3DFD277}" dt="2023-05-10T11:48:46.732" v="133" actId="20577"/>
      <pc:docMkLst>
        <pc:docMk/>
      </pc:docMkLst>
      <pc:sldChg chg="modSp">
        <pc:chgData name="Wesley De Neve" userId="S::wesley.deneve@ghent.ac.kr::d85063e8-021c-4814-930a-470afbee58ec" providerId="AD" clId="Web-{451A3AA8-4920-7F0F-54F1-FF09C3DFD277}" dt="2023-05-10T11:48:46.732" v="133" actId="20577"/>
        <pc:sldMkLst>
          <pc:docMk/>
          <pc:sldMk cId="2813270260" sldId="257"/>
        </pc:sldMkLst>
        <pc:spChg chg="mod">
          <ac:chgData name="Wesley De Neve" userId="S::wesley.deneve@ghent.ac.kr::d85063e8-021c-4814-930a-470afbee58ec" providerId="AD" clId="Web-{451A3AA8-4920-7F0F-54F1-FF09C3DFD277}" dt="2023-05-10T11:26:24.422" v="12" actId="20577"/>
          <ac:spMkLst>
            <pc:docMk/>
            <pc:sldMk cId="2813270260" sldId="257"/>
            <ac:spMk id="3" creationId="{00000000-0000-0000-0000-000000000000}"/>
          </ac:spMkLst>
        </pc:spChg>
        <pc:spChg chg="mod">
          <ac:chgData name="Wesley De Neve" userId="S::wesley.deneve@ghent.ac.kr::d85063e8-021c-4814-930a-470afbee58ec" providerId="AD" clId="Web-{451A3AA8-4920-7F0F-54F1-FF09C3DFD277}" dt="2023-05-10T11:29:03.568" v="21" actId="20577"/>
          <ac:spMkLst>
            <pc:docMk/>
            <pc:sldMk cId="2813270260" sldId="257"/>
            <ac:spMk id="70" creationId="{00000000-0000-0000-0000-000000000000}"/>
          </ac:spMkLst>
        </pc:spChg>
        <pc:spChg chg="mod">
          <ac:chgData name="Wesley De Neve" userId="S::wesley.deneve@ghent.ac.kr::d85063e8-021c-4814-930a-470afbee58ec" providerId="AD" clId="Web-{451A3AA8-4920-7F0F-54F1-FF09C3DFD277}" dt="2023-05-10T11:44:36.599" v="123" actId="20577"/>
          <ac:spMkLst>
            <pc:docMk/>
            <pc:sldMk cId="2813270260" sldId="257"/>
            <ac:spMk id="85" creationId="{00000000-0000-0000-0000-000000000000}"/>
          </ac:spMkLst>
        </pc:spChg>
        <pc:spChg chg="mod">
          <ac:chgData name="Wesley De Neve" userId="S::wesley.deneve@ghent.ac.kr::d85063e8-021c-4814-930a-470afbee58ec" providerId="AD" clId="Web-{451A3AA8-4920-7F0F-54F1-FF09C3DFD277}" dt="2023-05-10T11:30:47.430" v="45" actId="20577"/>
          <ac:spMkLst>
            <pc:docMk/>
            <pc:sldMk cId="2813270260" sldId="257"/>
            <ac:spMk id="89" creationId="{00000000-0000-0000-0000-000000000000}"/>
          </ac:spMkLst>
        </pc:spChg>
        <pc:spChg chg="mod">
          <ac:chgData name="Wesley De Neve" userId="S::wesley.deneve@ghent.ac.kr::d85063e8-021c-4814-930a-470afbee58ec" providerId="AD" clId="Web-{451A3AA8-4920-7F0F-54F1-FF09C3DFD277}" dt="2023-05-10T11:44:11.317" v="110" actId="20577"/>
          <ac:spMkLst>
            <pc:docMk/>
            <pc:sldMk cId="2813270260" sldId="257"/>
            <ac:spMk id="94" creationId="{00000000-0000-0000-0000-000000000000}"/>
          </ac:spMkLst>
        </pc:spChg>
        <pc:spChg chg="mod">
          <ac:chgData name="Wesley De Neve" userId="S::wesley.deneve@ghent.ac.kr::d85063e8-021c-4814-930a-470afbee58ec" providerId="AD" clId="Web-{451A3AA8-4920-7F0F-54F1-FF09C3DFD277}" dt="2023-05-10T11:41:55.047" v="108" actId="20577"/>
          <ac:spMkLst>
            <pc:docMk/>
            <pc:sldMk cId="2813270260" sldId="257"/>
            <ac:spMk id="96" creationId="{00000000-0000-0000-0000-000000000000}"/>
          </ac:spMkLst>
        </pc:spChg>
        <pc:spChg chg="mod">
          <ac:chgData name="Wesley De Neve" userId="S::wesley.deneve@ghent.ac.kr::d85063e8-021c-4814-930a-470afbee58ec" providerId="AD" clId="Web-{451A3AA8-4920-7F0F-54F1-FF09C3DFD277}" dt="2023-05-10T11:48:46.732" v="133" actId="20577"/>
          <ac:spMkLst>
            <pc:docMk/>
            <pc:sldMk cId="2813270260" sldId="257"/>
            <ac:spMk id="97" creationId="{00000000-0000-0000-0000-000000000000}"/>
          </ac:spMkLst>
        </pc:spChg>
        <pc:graphicFrameChg chg="mod modGraphic">
          <ac:chgData name="Wesley De Neve" userId="S::wesley.deneve@ghent.ac.kr::d85063e8-021c-4814-930a-470afbee58ec" providerId="AD" clId="Web-{451A3AA8-4920-7F0F-54F1-FF09C3DFD277}" dt="2023-05-10T11:36:00.878" v="107"/>
          <ac:graphicFrameMkLst>
            <pc:docMk/>
            <pc:sldMk cId="2813270260" sldId="257"/>
            <ac:graphicFrameMk id="73" creationId="{00000000-0000-0000-0000-000000000000}"/>
          </ac:graphicFrameMkLst>
        </pc:graphicFrameChg>
      </pc:sldChg>
    </pc:docChg>
  </pc:docChgLst>
  <pc:docChgLst>
    <pc:chgData name="Espoir Kabanga" userId="S::espoir.kabanga@ghent.ac.kr::91f50a6a-00f5-4b4b-8833-71ae8c5b5a30" providerId="AD" clId="Web-{886BDFD1-4C0E-A43D-A9CB-996EF05A0CAD}"/>
    <pc:docChg chg="modSld">
      <pc:chgData name="Espoir Kabanga" userId="S::espoir.kabanga@ghent.ac.kr::91f50a6a-00f5-4b4b-8833-71ae8c5b5a30" providerId="AD" clId="Web-{886BDFD1-4C0E-A43D-A9CB-996EF05A0CAD}" dt="2023-05-11T02:40:06.450" v="24" actId="20577"/>
      <pc:docMkLst>
        <pc:docMk/>
      </pc:docMkLst>
      <pc:sldChg chg="modSp">
        <pc:chgData name="Espoir Kabanga" userId="S::espoir.kabanga@ghent.ac.kr::91f50a6a-00f5-4b4b-8833-71ae8c5b5a30" providerId="AD" clId="Web-{886BDFD1-4C0E-A43D-A9CB-996EF05A0CAD}" dt="2023-05-11T02:40:06.450" v="24" actId="20577"/>
        <pc:sldMkLst>
          <pc:docMk/>
          <pc:sldMk cId="2813270260" sldId="257"/>
        </pc:sldMkLst>
        <pc:spChg chg="mod">
          <ac:chgData name="Espoir Kabanga" userId="S::espoir.kabanga@ghent.ac.kr::91f50a6a-00f5-4b4b-8833-71ae8c5b5a30" providerId="AD" clId="Web-{886BDFD1-4C0E-A43D-A9CB-996EF05A0CAD}" dt="2023-05-11T02:38:04.711" v="12" actId="20577"/>
          <ac:spMkLst>
            <pc:docMk/>
            <pc:sldMk cId="2813270260" sldId="257"/>
            <ac:spMk id="3" creationId="{00000000-0000-0000-0000-000000000000}"/>
          </ac:spMkLst>
        </pc:spChg>
        <pc:spChg chg="mod">
          <ac:chgData name="Espoir Kabanga" userId="S::espoir.kabanga@ghent.ac.kr::91f50a6a-00f5-4b4b-8833-71ae8c5b5a30" providerId="AD" clId="Web-{886BDFD1-4C0E-A43D-A9CB-996EF05A0CAD}" dt="2023-05-11T02:40:06.450" v="24" actId="20577"/>
          <ac:spMkLst>
            <pc:docMk/>
            <pc:sldMk cId="2813270260" sldId="257"/>
            <ac:spMk id="85" creationId="{00000000-0000-0000-0000-000000000000}"/>
          </ac:spMkLst>
        </pc:spChg>
        <pc:spChg chg="mod">
          <ac:chgData name="Espoir Kabanga" userId="S::espoir.kabanga@ghent.ac.kr::91f50a6a-00f5-4b4b-8833-71ae8c5b5a30" providerId="AD" clId="Web-{886BDFD1-4C0E-A43D-A9CB-996EF05A0CAD}" dt="2023-05-11T02:39:44.433" v="22" actId="20577"/>
          <ac:spMkLst>
            <pc:docMk/>
            <pc:sldMk cId="2813270260" sldId="257"/>
            <ac:spMk id="89" creationId="{00000000-0000-0000-0000-000000000000}"/>
          </ac:spMkLst>
        </pc:spChg>
        <pc:spChg chg="mod">
          <ac:chgData name="Espoir Kabanga" userId="S::espoir.kabanga@ghent.ac.kr::91f50a6a-00f5-4b4b-8833-71ae8c5b5a30" providerId="AD" clId="Web-{886BDFD1-4C0E-A43D-A9CB-996EF05A0CAD}" dt="2023-05-11T02:39:24.683" v="20" actId="20577"/>
          <ac:spMkLst>
            <pc:docMk/>
            <pc:sldMk cId="2813270260" sldId="257"/>
            <ac:spMk id="94" creationId="{00000000-0000-0000-0000-000000000000}"/>
          </ac:spMkLst>
        </pc:spChg>
        <pc:spChg chg="mod">
          <ac:chgData name="Espoir Kabanga" userId="S::espoir.kabanga@ghent.ac.kr::91f50a6a-00f5-4b4b-8833-71ae8c5b5a30" providerId="AD" clId="Web-{886BDFD1-4C0E-A43D-A9CB-996EF05A0CAD}" dt="2023-05-11T02:38:59.229" v="15" actId="1076"/>
          <ac:spMkLst>
            <pc:docMk/>
            <pc:sldMk cId="2813270260" sldId="257"/>
            <ac:spMk id="96" creationId="{00000000-0000-0000-0000-000000000000}"/>
          </ac:spMkLst>
        </pc:spChg>
        <pc:spChg chg="mod">
          <ac:chgData name="Espoir Kabanga" userId="S::espoir.kabanga@ghent.ac.kr::91f50a6a-00f5-4b4b-8833-71ae8c5b5a30" providerId="AD" clId="Web-{886BDFD1-4C0E-A43D-A9CB-996EF05A0CAD}" dt="2023-05-11T02:38:51.525" v="14" actId="1076"/>
          <ac:spMkLst>
            <pc:docMk/>
            <pc:sldMk cId="2813270260" sldId="257"/>
            <ac:spMk id="97" creationId="{00000000-0000-0000-0000-000000000000}"/>
          </ac:spMkLst>
        </pc:spChg>
      </pc:sldChg>
    </pc:docChg>
  </pc:docChgLst>
  <pc:docChgLst>
    <pc:chgData name="Espoir Kabanga" userId="S::espoir.kabanga@ghent.ac.kr::91f50a6a-00f5-4b4b-8833-71ae8c5b5a30" providerId="AD" clId="Web-{923C7F42-21F8-0328-1475-D9CCB45293F1}"/>
    <pc:docChg chg="modSld">
      <pc:chgData name="Espoir Kabanga" userId="S::espoir.kabanga@ghent.ac.kr::91f50a6a-00f5-4b4b-8833-71ae8c5b5a30" providerId="AD" clId="Web-{923C7F42-21F8-0328-1475-D9CCB45293F1}" dt="2023-05-11T02:53:11.852" v="56" actId="20577"/>
      <pc:docMkLst>
        <pc:docMk/>
      </pc:docMkLst>
      <pc:sldChg chg="modSp">
        <pc:chgData name="Espoir Kabanga" userId="S::espoir.kabanga@ghent.ac.kr::91f50a6a-00f5-4b4b-8833-71ae8c5b5a30" providerId="AD" clId="Web-{923C7F42-21F8-0328-1475-D9CCB45293F1}" dt="2023-05-11T02:53:11.852" v="56" actId="20577"/>
        <pc:sldMkLst>
          <pc:docMk/>
          <pc:sldMk cId="2813270260" sldId="257"/>
        </pc:sldMkLst>
        <pc:spChg chg="mod">
          <ac:chgData name="Espoir Kabanga" userId="S::espoir.kabanga@ghent.ac.kr::91f50a6a-00f5-4b4b-8833-71ae8c5b5a30" providerId="AD" clId="Web-{923C7F42-21F8-0328-1475-D9CCB45293F1}" dt="2023-05-11T02:53:11.852" v="56" actId="20577"/>
          <ac:spMkLst>
            <pc:docMk/>
            <pc:sldMk cId="2813270260" sldId="257"/>
            <ac:spMk id="94" creationId="{00000000-0000-0000-0000-000000000000}"/>
          </ac:spMkLst>
        </pc:spChg>
        <pc:spChg chg="mod">
          <ac:chgData name="Espoir Kabanga" userId="S::espoir.kabanga@ghent.ac.kr::91f50a6a-00f5-4b4b-8833-71ae8c5b5a30" providerId="AD" clId="Web-{923C7F42-21F8-0328-1475-D9CCB45293F1}" dt="2023-05-11T02:46:39.061" v="8" actId="1076"/>
          <ac:spMkLst>
            <pc:docMk/>
            <pc:sldMk cId="2813270260" sldId="257"/>
            <ac:spMk id="9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4301543" cy="720281"/>
          </a:xfrm>
          <a:prstGeom prst="rect">
            <a:avLst/>
          </a:prstGeom>
        </p:spPr>
        <p:txBody>
          <a:bodyPr vert="horz" lIns="138751" tIns="69376" rIns="138751" bIns="69376" rtlCol="0"/>
          <a:lstStyle>
            <a:lvl1pPr algn="l">
              <a:defRPr sz="1800"/>
            </a:lvl1pPr>
          </a:lstStyle>
          <a:p>
            <a:endParaRPr lang="nl-NL"/>
          </a:p>
        </p:txBody>
      </p:sp>
      <p:sp>
        <p:nvSpPr>
          <p:cNvPr id="3" name="Tijdelijke aanduiding voor datum 2"/>
          <p:cNvSpPr>
            <a:spLocks noGrp="1"/>
          </p:cNvSpPr>
          <p:nvPr>
            <p:ph type="dt" sz="quarter" idx="1"/>
          </p:nvPr>
        </p:nvSpPr>
        <p:spPr>
          <a:xfrm>
            <a:off x="5622798" y="0"/>
            <a:ext cx="4301543" cy="720281"/>
          </a:xfrm>
          <a:prstGeom prst="rect">
            <a:avLst/>
          </a:prstGeom>
        </p:spPr>
        <p:txBody>
          <a:bodyPr vert="horz" lIns="138751" tIns="69376" rIns="138751" bIns="69376" rtlCol="0"/>
          <a:lstStyle>
            <a:lvl1pPr algn="r">
              <a:defRPr sz="1800"/>
            </a:lvl1pPr>
          </a:lstStyle>
          <a:p>
            <a:fld id="{98A108EC-A1AE-4647-8742-37BB07B04832}" type="datetimeFigureOut">
              <a:rPr lang="nl-NL" smtClean="0"/>
              <a:t>11-5-2023</a:t>
            </a:fld>
            <a:endParaRPr lang="nl-NL"/>
          </a:p>
        </p:txBody>
      </p:sp>
      <p:sp>
        <p:nvSpPr>
          <p:cNvPr id="4" name="Tijdelijke aanduiding voor voettekst 3"/>
          <p:cNvSpPr>
            <a:spLocks noGrp="1"/>
          </p:cNvSpPr>
          <p:nvPr>
            <p:ph type="ftr" sz="quarter" idx="2"/>
          </p:nvPr>
        </p:nvSpPr>
        <p:spPr>
          <a:xfrm>
            <a:off x="0" y="13635484"/>
            <a:ext cx="4301543" cy="720280"/>
          </a:xfrm>
          <a:prstGeom prst="rect">
            <a:avLst/>
          </a:prstGeom>
        </p:spPr>
        <p:txBody>
          <a:bodyPr vert="horz" lIns="138751" tIns="69376" rIns="138751" bIns="69376" rtlCol="0" anchor="b"/>
          <a:lstStyle>
            <a:lvl1pPr algn="l">
              <a:defRPr sz="1800"/>
            </a:lvl1pPr>
          </a:lstStyle>
          <a:p>
            <a:endParaRPr lang="nl-NL"/>
          </a:p>
        </p:txBody>
      </p:sp>
      <p:sp>
        <p:nvSpPr>
          <p:cNvPr id="5" name="Tijdelijke aanduiding voor dianummer 4"/>
          <p:cNvSpPr>
            <a:spLocks noGrp="1"/>
          </p:cNvSpPr>
          <p:nvPr>
            <p:ph type="sldNum" sz="quarter" idx="3"/>
          </p:nvPr>
        </p:nvSpPr>
        <p:spPr>
          <a:xfrm>
            <a:off x="5622798" y="13635484"/>
            <a:ext cx="4301543" cy="720280"/>
          </a:xfrm>
          <a:prstGeom prst="rect">
            <a:avLst/>
          </a:prstGeom>
        </p:spPr>
        <p:txBody>
          <a:bodyPr vert="horz" lIns="138751" tIns="69376" rIns="138751" bIns="69376" rtlCol="0" anchor="b"/>
          <a:lstStyle>
            <a:lvl1pPr algn="r">
              <a:defRPr sz="1800"/>
            </a:lvl1pPr>
          </a:lstStyle>
          <a:p>
            <a:fld id="{ACD91216-4139-473B-9716-328169175E23}" type="slidenum">
              <a:rPr lang="nl-NL" smtClean="0"/>
              <a:t>‹#›</a:t>
            </a:fld>
            <a:endParaRPr lang="nl-NL"/>
          </a:p>
        </p:txBody>
      </p:sp>
    </p:spTree>
    <p:extLst>
      <p:ext uri="{BB962C8B-B14F-4D97-AF65-F5344CB8AC3E}">
        <p14:creationId xmlns:p14="http://schemas.microsoft.com/office/powerpoint/2010/main" val="19572553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 more faculti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77976" y="2826523"/>
            <a:ext cx="27920250" cy="2717416"/>
          </a:xfrm>
        </p:spPr>
        <p:txBody>
          <a:bodyPr anchor="t" anchorCtr="0">
            <a:normAutofit/>
          </a:bodyPr>
          <a:lstStyle>
            <a:lvl1pPr algn="l">
              <a:lnSpc>
                <a:spcPts val="10490"/>
              </a:lnSpc>
              <a:defRPr sz="10000" u="sng" cap="all" baseline="0">
                <a:solidFill>
                  <a:srgbClr val="1E64C8"/>
                </a:solidFill>
                <a:uFill>
                  <a:solidFill>
                    <a:srgbClr val="1E64C8"/>
                  </a:solidFill>
                </a:uFill>
                <a:latin typeface="+mj-lt"/>
              </a:defRPr>
            </a:lvl1pPr>
          </a:lstStyle>
          <a:p>
            <a:r>
              <a:rPr lang="en-GB" noProof="0" dirty="0"/>
              <a:t>click to add title</a:t>
            </a:r>
            <a:r>
              <a:rPr lang="en-GB" dirty="0"/>
              <a:t> (max. 2 lines)</a:t>
            </a:r>
          </a:p>
        </p:txBody>
      </p:sp>
      <p:sp>
        <p:nvSpPr>
          <p:cNvPr id="3" name="Subtitle 2"/>
          <p:cNvSpPr>
            <a:spLocks noGrp="1"/>
          </p:cNvSpPr>
          <p:nvPr>
            <p:ph type="subTitle" idx="1" hasCustomPrompt="1"/>
          </p:nvPr>
        </p:nvSpPr>
        <p:spPr>
          <a:xfrm>
            <a:off x="1479601" y="357012"/>
            <a:ext cx="27918626" cy="1023150"/>
          </a:xfrm>
          <a:prstGeom prst="rect">
            <a:avLst/>
          </a:prstGeom>
        </p:spPr>
        <p:txBody>
          <a:bodyPr bIns="0" numCol="1" anchor="b" anchorCtr="0">
            <a:normAutofit/>
          </a:bodyPr>
          <a:lstStyle>
            <a:lvl1pPr marL="0" indent="0" algn="l">
              <a:lnSpc>
                <a:spcPts val="5700"/>
              </a:lnSpc>
              <a:buNone/>
              <a:defRPr sz="5000" b="0" u="none" cap="all" baseline="0">
                <a:solidFill>
                  <a:srgbClr val="1E64C8"/>
                </a:solidFill>
                <a:uFill>
                  <a:solidFill>
                    <a:srgbClr val="1E64C8"/>
                  </a:solidFill>
                </a:uFill>
                <a:latin typeface="UGent Panno Text Medium" panose="02000606040000040003" pitchFamily="2" charset="0"/>
              </a:defRPr>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GB" noProof="0"/>
              <a:t>click to add research group </a:t>
            </a:r>
            <a:r>
              <a:rPr lang="en-GB" noProof="0" dirty="0"/>
              <a:t>(</a:t>
            </a:r>
            <a:r>
              <a:rPr lang="en-GB" noProof="0"/>
              <a:t>1 line)</a:t>
            </a:r>
            <a:endParaRPr lang="en-GB" noProof="0" dirty="0"/>
          </a:p>
        </p:txBody>
      </p:sp>
      <p:sp>
        <p:nvSpPr>
          <p:cNvPr id="8" name="Tijdelijke aanduiding voor tekst 7"/>
          <p:cNvSpPr>
            <a:spLocks noGrp="1"/>
          </p:cNvSpPr>
          <p:nvPr>
            <p:ph type="body" sz="quarter" idx="13" hasCustomPrompt="1"/>
          </p:nvPr>
        </p:nvSpPr>
        <p:spPr>
          <a:xfrm>
            <a:off x="1479600" y="1445955"/>
            <a:ext cx="27918626" cy="1165508"/>
          </a:xfrm>
          <a:prstGeom prst="rect">
            <a:avLst/>
          </a:prstGeom>
        </p:spPr>
        <p:txBody>
          <a:bodyPr numCol="1">
            <a:normAutofit/>
          </a:bodyPr>
          <a:lstStyle>
            <a:lvl1pPr marL="0" indent="0">
              <a:lnSpc>
                <a:spcPts val="4470"/>
              </a:lnSpc>
              <a:buNone/>
              <a:defRPr sz="5000" baseline="0">
                <a:solidFill>
                  <a:schemeClr val="tx1"/>
                </a:solidFill>
                <a:latin typeface="UGent Panno Text SemiBold" panose="02000706040000040003" pitchFamily="2" charset="0"/>
              </a:defRPr>
            </a:lvl1pPr>
          </a:lstStyle>
          <a:p>
            <a:pPr lvl="0"/>
            <a:r>
              <a:rPr lang="en-GB" noProof="0"/>
              <a:t>Click to add authors</a:t>
            </a:r>
            <a:endParaRPr lang="en-GB" noProof="0" dirty="0"/>
          </a:p>
        </p:txBody>
      </p:sp>
      <p:sp>
        <p:nvSpPr>
          <p:cNvPr id="18" name="Tijdelijke aanduiding voor tekst 17"/>
          <p:cNvSpPr>
            <a:spLocks noGrp="1"/>
          </p:cNvSpPr>
          <p:nvPr>
            <p:ph type="body" sz="quarter" idx="15" hasCustomPrompt="1"/>
          </p:nvPr>
        </p:nvSpPr>
        <p:spPr>
          <a:xfrm>
            <a:off x="1511300" y="6267450"/>
            <a:ext cx="27887613" cy="32558611"/>
          </a:xfrm>
        </p:spPr>
        <p:txBody>
          <a:bodyPr/>
          <a:lstStyle>
            <a:lvl1pPr>
              <a:defRPr baseline="0"/>
            </a:lvl1pPr>
            <a:lvl2pPr>
              <a:defRPr/>
            </a:lvl2pPr>
            <a:lvl3pPr>
              <a:defRPr/>
            </a:lvl3pPr>
            <a:lvl4pPr>
              <a:defRPr/>
            </a:lvl4pPr>
            <a:lvl5pPr>
              <a:defRPr baseline="0"/>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jdelijke aanduiding voor tekst 4"/>
          <p:cNvSpPr>
            <a:spLocks noGrp="1"/>
          </p:cNvSpPr>
          <p:nvPr>
            <p:ph type="body" sz="quarter" idx="16" hasCustomPrompt="1"/>
          </p:nvPr>
        </p:nvSpPr>
        <p:spPr>
          <a:xfrm>
            <a:off x="20783550" y="34499550"/>
            <a:ext cx="8358450" cy="4200450"/>
          </a:xfrm>
          <a:prstGeom prst="rect">
            <a:avLst/>
          </a:prstGeom>
          <a:solidFill>
            <a:srgbClr val="1E64C8"/>
          </a:solidFill>
        </p:spPr>
        <p:txBody>
          <a:bodyPr tIns="46800" bIns="46800" numCol="1">
            <a:normAutofit/>
          </a:bodyPr>
          <a:lstStyle>
            <a:lvl1pPr>
              <a:lnSpc>
                <a:spcPct val="100000"/>
              </a:lnSpc>
              <a:spcBef>
                <a:spcPts val="0"/>
              </a:spcBef>
              <a:tabLst>
                <a:tab pos="812800" algn="l"/>
              </a:tabLst>
              <a:defRPr sz="3000" b="0">
                <a:solidFill>
                  <a:schemeClr val="bg1"/>
                </a:solidFill>
              </a:defRPr>
            </a:lvl1pPr>
          </a:lstStyle>
          <a:p>
            <a:pPr lvl="0"/>
            <a:r>
              <a:rPr lang="nl-NL"/>
              <a:t>Klik om contact en e-mail in te voegen</a:t>
            </a:r>
          </a:p>
        </p:txBody>
      </p:sp>
      <p:sp>
        <p:nvSpPr>
          <p:cNvPr id="9" name="Subtitle, Authors Position" hidden="1"/>
          <p:cNvSpPr/>
          <p:nvPr userDrawn="1"/>
        </p:nvSpPr>
        <p:spPr>
          <a:xfrm>
            <a:off x="1512000" y="756000"/>
            <a:ext cx="28008000" cy="1134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itle Position" hidden="1"/>
          <p:cNvSpPr/>
          <p:nvPr userDrawn="1"/>
        </p:nvSpPr>
        <p:spPr>
          <a:xfrm>
            <a:off x="1512000" y="3024000"/>
            <a:ext cx="28008000" cy="3402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ijdelijke aanduiding voor afbeelding 5"/>
          <p:cNvSpPr>
            <a:spLocks noGrp="1"/>
          </p:cNvSpPr>
          <p:nvPr>
            <p:ph type="pic" sz="quarter" idx="17" hasCustomPrompt="1"/>
          </p:nvPr>
        </p:nvSpPr>
        <p:spPr>
          <a:xfrm>
            <a:off x="1547876" y="10080000"/>
            <a:ext cx="18255600" cy="9270000"/>
          </a:xfrm>
          <a:prstGeom prst="rect">
            <a:avLst/>
          </a:prstGeom>
        </p:spPr>
        <p:txBody>
          <a:bodyPr numCol="1"/>
          <a:lstStyle>
            <a:lvl1pPr marL="0" marR="0" indent="0" algn="ctr" defTabSz="3027487" rtl="0" eaLnBrk="1" fontAlgn="auto" latinLnBrk="0" hangingPunct="1">
              <a:lnSpc>
                <a:spcPct val="100000"/>
              </a:lnSpc>
              <a:spcBef>
                <a:spcPts val="0"/>
              </a:spcBef>
              <a:spcAft>
                <a:spcPts val="0"/>
              </a:spcAft>
              <a:buClrTx/>
              <a:buSzTx/>
              <a:buFont typeface="Arial" panose="020B0604020202020204" pitchFamily="34" charset="0"/>
              <a:buNone/>
              <a:tabLst/>
              <a:defRPr b="0" baseline="0">
                <a:solidFill>
                  <a:schemeClr val="bg1">
                    <a:lumMod val="50000"/>
                  </a:schemeClr>
                </a:solidFill>
              </a:defRPr>
            </a:lvl1pPr>
          </a:lstStyle>
          <a:p>
            <a:pPr marL="0" marR="0" lvl="0" indent="0" algn="ctr" defTabSz="3027487"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a:t>Click icon below to insert picture. </a:t>
            </a:r>
            <a:br>
              <a:rPr lang="en-GB" noProof="0"/>
            </a:br>
            <a:r>
              <a:rPr lang="en-GB" noProof="0"/>
              <a:t>Move picture to desired position and type white lines behind picture box.</a:t>
            </a:r>
            <a:br>
              <a:rPr lang="en-GB" noProof="0"/>
            </a:br>
            <a:r>
              <a:rPr lang="en-GB" noProof="0"/>
              <a:t>By using function 'Crop' you can change size and offset of the inserted picture inside the window.</a:t>
            </a:r>
          </a:p>
        </p:txBody>
      </p:sp>
      <p:sp>
        <p:nvSpPr>
          <p:cNvPr id="11" name="Tijdelijke aanduiding voor afbeelding 5"/>
          <p:cNvSpPr>
            <a:spLocks noGrp="1"/>
          </p:cNvSpPr>
          <p:nvPr>
            <p:ph type="pic" sz="quarter" idx="18" hasCustomPrompt="1"/>
          </p:nvPr>
        </p:nvSpPr>
        <p:spPr>
          <a:xfrm>
            <a:off x="11073600" y="25200000"/>
            <a:ext cx="8730000" cy="9090000"/>
          </a:xfrm>
          <a:prstGeom prst="rect">
            <a:avLst/>
          </a:prstGeom>
        </p:spPr>
        <p:txBody>
          <a:bodyPr numCol="1"/>
          <a:lstStyle>
            <a:lvl1pPr algn="ctr">
              <a:lnSpc>
                <a:spcPct val="100000"/>
              </a:lnSpc>
              <a:defRPr b="0" baseline="0">
                <a:solidFill>
                  <a:schemeClr val="bg1">
                    <a:lumMod val="50000"/>
                  </a:schemeClr>
                </a:solidFill>
              </a:defRPr>
            </a:lvl1pPr>
          </a:lstStyle>
          <a:p>
            <a:r>
              <a:rPr lang="en-GB" noProof="0"/>
              <a:t>Click icon below to insert picture. </a:t>
            </a:r>
            <a:br>
              <a:rPr lang="en-GB" noProof="0"/>
            </a:br>
            <a:r>
              <a:rPr lang="en-GB" noProof="0"/>
              <a:t>Move picture to desired position and type white lines behind picture box.</a:t>
            </a:r>
            <a:br>
              <a:rPr lang="en-GB" noProof="0"/>
            </a:br>
            <a:r>
              <a:rPr lang="en-GB" noProof="0"/>
              <a:t>By using function 'Crop' you can change size and offset of the inserted picture inside the window.</a:t>
            </a:r>
            <a:endParaRPr lang="en-GB" noProof="0" dirty="0"/>
          </a:p>
        </p:txBody>
      </p:sp>
    </p:spTree>
    <p:extLst>
      <p:ext uri="{BB962C8B-B14F-4D97-AF65-F5344CB8AC3E}">
        <p14:creationId xmlns:p14="http://schemas.microsoft.com/office/powerpoint/2010/main" val="1239716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Afbeelding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9805955"/>
            <a:ext cx="4496184" cy="2997808"/>
          </a:xfrm>
          <a:prstGeom prst="rect">
            <a:avLst/>
          </a:prstGeom>
        </p:spPr>
      </p:pic>
      <p:sp>
        <p:nvSpPr>
          <p:cNvPr id="4" name="Rechthoek 3"/>
          <p:cNvSpPr/>
          <p:nvPr/>
        </p:nvSpPr>
        <p:spPr>
          <a:xfrm>
            <a:off x="759600" y="0"/>
            <a:ext cx="29520000" cy="39780000"/>
          </a:xfrm>
          <a:prstGeom prst="rect">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200">
              <a:solidFill>
                <a:schemeClr val="bg1"/>
              </a:solidFill>
            </a:endParaRPr>
          </a:p>
        </p:txBody>
      </p:sp>
      <p:sp>
        <p:nvSpPr>
          <p:cNvPr id="2" name="Title Placeholder 1"/>
          <p:cNvSpPr>
            <a:spLocks noGrp="1"/>
          </p:cNvSpPr>
          <p:nvPr>
            <p:ph type="title"/>
          </p:nvPr>
        </p:nvSpPr>
        <p:spPr>
          <a:xfrm>
            <a:off x="1479600" y="3466800"/>
            <a:ext cx="28047242" cy="2774343"/>
          </a:xfrm>
          <a:prstGeom prst="rect">
            <a:avLst/>
          </a:prstGeom>
        </p:spPr>
        <p:txBody>
          <a:bodyPr vert="horz" lIns="91440" tIns="45720" rIns="91440" bIns="45720" rtlCol="0" anchor="t" anchorCtr="0">
            <a:normAutofit/>
          </a:bodyPr>
          <a:lstStyle/>
          <a:p>
            <a:r>
              <a:rPr lang="en-GB" noProof="0"/>
              <a:t>click to add title</a:t>
            </a:r>
            <a:endParaRPr lang="en-US" dirty="0"/>
          </a:p>
        </p:txBody>
      </p:sp>
      <p:sp>
        <p:nvSpPr>
          <p:cNvPr id="3" name="Text Placeholder 2"/>
          <p:cNvSpPr>
            <a:spLocks noGrp="1"/>
          </p:cNvSpPr>
          <p:nvPr>
            <p:ph type="body" idx="1"/>
          </p:nvPr>
        </p:nvSpPr>
        <p:spPr>
          <a:xfrm>
            <a:off x="1512000" y="6267450"/>
            <a:ext cx="28014843" cy="32848549"/>
          </a:xfrm>
          <a:custGeom>
            <a:avLst/>
            <a:gdLst>
              <a:gd name="connsiteX0" fmla="*/ 0 w 28008000"/>
              <a:gd name="connsiteY0" fmla="*/ 0 h 32159600"/>
              <a:gd name="connsiteX1" fmla="*/ 28008000 w 28008000"/>
              <a:gd name="connsiteY1" fmla="*/ 0 h 32159600"/>
              <a:gd name="connsiteX2" fmla="*/ 28008000 w 28008000"/>
              <a:gd name="connsiteY2" fmla="*/ 32159600 h 32159600"/>
              <a:gd name="connsiteX3" fmla="*/ 0 w 28008000"/>
              <a:gd name="connsiteY3" fmla="*/ 32159600 h 32159600"/>
              <a:gd name="connsiteX4" fmla="*/ 0 w 28008000"/>
              <a:gd name="connsiteY4"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28008000 w 28008000"/>
              <a:gd name="connsiteY3" fmla="*/ 32159600 h 32159600"/>
              <a:gd name="connsiteX4" fmla="*/ 0 w 28008000"/>
              <a:gd name="connsiteY4" fmla="*/ 32159600 h 32159600"/>
              <a:gd name="connsiteX5" fmla="*/ 0 w 28008000"/>
              <a:gd name="connsiteY5" fmla="*/ 0 h 32159600"/>
              <a:gd name="connsiteX0" fmla="*/ 0 w 28008000"/>
              <a:gd name="connsiteY0" fmla="*/ 0 h 32163508"/>
              <a:gd name="connsiteX1" fmla="*/ 28008000 w 28008000"/>
              <a:gd name="connsiteY1" fmla="*/ 0 h 32163508"/>
              <a:gd name="connsiteX2" fmla="*/ 27994985 w 28008000"/>
              <a:gd name="connsiteY2" fmla="*/ 28013538 h 32163508"/>
              <a:gd name="connsiteX3" fmla="*/ 28008000 w 28008000"/>
              <a:gd name="connsiteY3" fmla="*/ 32159600 h 32163508"/>
              <a:gd name="connsiteX4" fmla="*/ 18850985 w 28008000"/>
              <a:gd name="connsiteY4" fmla="*/ 32163508 h 32163508"/>
              <a:gd name="connsiteX5" fmla="*/ 0 w 28008000"/>
              <a:gd name="connsiteY5" fmla="*/ 32159600 h 32163508"/>
              <a:gd name="connsiteX6" fmla="*/ 0 w 28008000"/>
              <a:gd name="connsiteY6" fmla="*/ 0 h 32163508"/>
              <a:gd name="connsiteX0" fmla="*/ 0 w 28008000"/>
              <a:gd name="connsiteY0" fmla="*/ 0 h 32163508"/>
              <a:gd name="connsiteX1" fmla="*/ 28008000 w 28008000"/>
              <a:gd name="connsiteY1" fmla="*/ 0 h 32163508"/>
              <a:gd name="connsiteX2" fmla="*/ 27994985 w 28008000"/>
              <a:gd name="connsiteY2" fmla="*/ 28013538 h 32163508"/>
              <a:gd name="connsiteX3" fmla="*/ 18934338 w 28008000"/>
              <a:gd name="connsiteY3" fmla="*/ 28115139 h 32163508"/>
              <a:gd name="connsiteX4" fmla="*/ 18850985 w 28008000"/>
              <a:gd name="connsiteY4" fmla="*/ 32163508 h 32163508"/>
              <a:gd name="connsiteX5" fmla="*/ 0 w 28008000"/>
              <a:gd name="connsiteY5" fmla="*/ 32159600 h 32163508"/>
              <a:gd name="connsiteX6" fmla="*/ 0 w 28008000"/>
              <a:gd name="connsiteY6" fmla="*/ 0 h 32163508"/>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8115139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8115139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8115139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8115139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8009632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08000"/>
              <a:gd name="connsiteY0" fmla="*/ 0 h 32159600"/>
              <a:gd name="connsiteX1" fmla="*/ 28008000 w 28008000"/>
              <a:gd name="connsiteY1" fmla="*/ 0 h 32159600"/>
              <a:gd name="connsiteX2" fmla="*/ 27994985 w 28008000"/>
              <a:gd name="connsiteY2" fmla="*/ 28013538 h 32159600"/>
              <a:gd name="connsiteX3" fmla="*/ 18934338 w 28008000"/>
              <a:gd name="connsiteY3" fmla="*/ 27597035 h 32159600"/>
              <a:gd name="connsiteX4" fmla="*/ 18921322 w 28008000"/>
              <a:gd name="connsiteY4" fmla="*/ 32128339 h 32159600"/>
              <a:gd name="connsiteX5" fmla="*/ 0 w 28008000"/>
              <a:gd name="connsiteY5" fmla="*/ 32159600 h 32159600"/>
              <a:gd name="connsiteX6" fmla="*/ 0 w 28008000"/>
              <a:gd name="connsiteY6" fmla="*/ 0 h 32159600"/>
              <a:gd name="connsiteX0" fmla="*/ 0 w 28014843"/>
              <a:gd name="connsiteY0" fmla="*/ 0 h 32159600"/>
              <a:gd name="connsiteX1" fmla="*/ 28008000 w 28014843"/>
              <a:gd name="connsiteY1" fmla="*/ 0 h 32159600"/>
              <a:gd name="connsiteX2" fmla="*/ 28014034 w 28014843"/>
              <a:gd name="connsiteY2" fmla="*/ 27563431 h 32159600"/>
              <a:gd name="connsiteX3" fmla="*/ 18934338 w 28014843"/>
              <a:gd name="connsiteY3" fmla="*/ 27597035 h 32159600"/>
              <a:gd name="connsiteX4" fmla="*/ 18921322 w 28014843"/>
              <a:gd name="connsiteY4" fmla="*/ 32128339 h 32159600"/>
              <a:gd name="connsiteX5" fmla="*/ 0 w 28014843"/>
              <a:gd name="connsiteY5" fmla="*/ 32159600 h 32159600"/>
              <a:gd name="connsiteX6" fmla="*/ 0 w 28014843"/>
              <a:gd name="connsiteY6" fmla="*/ 0 h 32159600"/>
              <a:gd name="connsiteX0" fmla="*/ 0 w 28014843"/>
              <a:gd name="connsiteY0" fmla="*/ 0 h 32159600"/>
              <a:gd name="connsiteX1" fmla="*/ 28008000 w 28014843"/>
              <a:gd name="connsiteY1" fmla="*/ 0 h 32159600"/>
              <a:gd name="connsiteX2" fmla="*/ 28014034 w 28014843"/>
              <a:gd name="connsiteY2" fmla="*/ 27563431 h 32159600"/>
              <a:gd name="connsiteX3" fmla="*/ 18953388 w 28014843"/>
              <a:gd name="connsiteY3" fmla="*/ 27578281 h 32159600"/>
              <a:gd name="connsiteX4" fmla="*/ 18921322 w 28014843"/>
              <a:gd name="connsiteY4" fmla="*/ 32128339 h 32159600"/>
              <a:gd name="connsiteX5" fmla="*/ 0 w 28014843"/>
              <a:gd name="connsiteY5" fmla="*/ 32159600 h 32159600"/>
              <a:gd name="connsiteX6" fmla="*/ 0 w 28014843"/>
              <a:gd name="connsiteY6" fmla="*/ 0 h 32159600"/>
              <a:gd name="connsiteX0" fmla="*/ 0 w 28014843"/>
              <a:gd name="connsiteY0" fmla="*/ 0 h 32159600"/>
              <a:gd name="connsiteX1" fmla="*/ 28008000 w 28014843"/>
              <a:gd name="connsiteY1" fmla="*/ 0 h 32159600"/>
              <a:gd name="connsiteX2" fmla="*/ 28014034 w 28014843"/>
              <a:gd name="connsiteY2" fmla="*/ 27563431 h 32159600"/>
              <a:gd name="connsiteX3" fmla="*/ 18915288 w 28014843"/>
              <a:gd name="connsiteY3" fmla="*/ 27578281 h 32159600"/>
              <a:gd name="connsiteX4" fmla="*/ 18921322 w 28014843"/>
              <a:gd name="connsiteY4" fmla="*/ 32128339 h 32159600"/>
              <a:gd name="connsiteX5" fmla="*/ 0 w 28014843"/>
              <a:gd name="connsiteY5" fmla="*/ 32159600 h 32159600"/>
              <a:gd name="connsiteX6" fmla="*/ 0 w 28014843"/>
              <a:gd name="connsiteY6" fmla="*/ 0 h 3215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014843" h="32159600">
                <a:moveTo>
                  <a:pt x="0" y="0"/>
                </a:moveTo>
                <a:lnTo>
                  <a:pt x="28008000" y="0"/>
                </a:lnTo>
                <a:cubicBezTo>
                  <a:pt x="28003662" y="9337846"/>
                  <a:pt x="28018372" y="18225585"/>
                  <a:pt x="28014034" y="27563431"/>
                </a:cubicBezTo>
                <a:lnTo>
                  <a:pt x="18915288" y="27578281"/>
                </a:lnTo>
                <a:cubicBezTo>
                  <a:pt x="18910949" y="28916014"/>
                  <a:pt x="18925661" y="30790606"/>
                  <a:pt x="18921322" y="32128339"/>
                </a:cubicBezTo>
                <a:lnTo>
                  <a:pt x="0" y="32159600"/>
                </a:lnTo>
                <a:lnTo>
                  <a:pt x="0" y="0"/>
                </a:lnTo>
                <a:close/>
              </a:path>
            </a:pathLst>
          </a:custGeom>
        </p:spPr>
        <p:txBody>
          <a:bodyPr vert="horz" lIns="91440" tIns="0" rIns="91440" bIns="90000" numCol="3" spcCol="720000" rtlCol="0">
            <a:normAutofit/>
          </a:bodyPr>
          <a:lstStyle/>
          <a:p>
            <a:pPr lvl="0"/>
            <a:r>
              <a:rPr lang="nl-NL" noProof="0"/>
              <a:t>Klik om de modelstijlen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dirty="0"/>
          </a:p>
        </p:txBody>
      </p:sp>
      <p:sp>
        <p:nvSpPr>
          <p:cNvPr id="6" name="Colophon Position" hidden="1"/>
          <p:cNvSpPr/>
          <p:nvPr/>
        </p:nvSpPr>
        <p:spPr>
          <a:xfrm>
            <a:off x="20527199" y="6803999"/>
            <a:ext cx="8999643" cy="28008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ext postion" hidden="1"/>
          <p:cNvSpPr/>
          <p:nvPr/>
        </p:nvSpPr>
        <p:spPr>
          <a:xfrm>
            <a:off x="1508175" y="6433200"/>
            <a:ext cx="27975824" cy="756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200">
              <a:solidFill>
                <a:schemeClr val="bg1"/>
              </a:solidFill>
            </a:endParaRPr>
          </a:p>
        </p:txBody>
      </p:sp>
    </p:spTree>
    <p:extLst>
      <p:ext uri="{BB962C8B-B14F-4D97-AF65-F5344CB8AC3E}">
        <p14:creationId xmlns:p14="http://schemas.microsoft.com/office/powerpoint/2010/main" val="563267425"/>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3027487" rtl="0" eaLnBrk="1" latinLnBrk="0" hangingPunct="1">
        <a:lnSpc>
          <a:spcPts val="10490"/>
        </a:lnSpc>
        <a:spcBef>
          <a:spcPct val="0"/>
        </a:spcBef>
        <a:buNone/>
        <a:defRPr sz="10000" u="sng" kern="1200" cap="all" baseline="0">
          <a:solidFill>
            <a:srgbClr val="1E64C8"/>
          </a:solidFill>
          <a:latin typeface="+mj-lt"/>
          <a:ea typeface="+mj-ea"/>
          <a:cs typeface="+mj-cs"/>
        </a:defRPr>
      </a:lvl1pPr>
    </p:titleStyle>
    <p:bodyStyle>
      <a:lvl1pPr marL="0" indent="0" algn="l" defTabSz="3027487" rtl="0" eaLnBrk="1" latinLnBrk="0" hangingPunct="1">
        <a:lnSpc>
          <a:spcPct val="120000"/>
        </a:lnSpc>
        <a:spcBef>
          <a:spcPts val="0"/>
        </a:spcBef>
        <a:buFont typeface="Arial" panose="020B0604020202020204" pitchFamily="34" charset="0"/>
        <a:buNone/>
        <a:defRPr sz="3800" b="1" kern="1200" baseline="0">
          <a:solidFill>
            <a:srgbClr val="1E64C8"/>
          </a:solidFill>
          <a:latin typeface="UGent Panno Text SemiBold" panose="02000706040000040003" pitchFamily="2" charset="0"/>
          <a:ea typeface="+mn-ea"/>
          <a:cs typeface="+mn-cs"/>
        </a:defRPr>
      </a:lvl1pPr>
      <a:lvl2pPr marL="0" indent="0" algn="l" defTabSz="3027487" rtl="0" eaLnBrk="1" latinLnBrk="0" hangingPunct="1">
        <a:lnSpc>
          <a:spcPct val="100000"/>
        </a:lnSpc>
        <a:spcBef>
          <a:spcPts val="900"/>
        </a:spcBef>
        <a:buFont typeface="Arial" panose="020B0604020202020204" pitchFamily="34" charset="0"/>
        <a:buNone/>
        <a:defRPr sz="2800" b="1" kern="1200">
          <a:solidFill>
            <a:schemeClr val="tx1"/>
          </a:solidFill>
          <a:latin typeface="UGent Panno Text SemiBold" panose="02000706040000040003" pitchFamily="2" charset="0"/>
          <a:ea typeface="+mn-ea"/>
          <a:cs typeface="+mn-cs"/>
        </a:defRPr>
      </a:lvl2pPr>
      <a:lvl3pPr marL="0" indent="0" algn="l" defTabSz="3027487" rtl="0" eaLnBrk="1" latinLnBrk="0" hangingPunct="1">
        <a:lnSpc>
          <a:spcPct val="100000"/>
        </a:lnSpc>
        <a:spcBef>
          <a:spcPts val="0"/>
        </a:spcBef>
        <a:buFont typeface="Arial" panose="020B0604020202020204" pitchFamily="34" charset="0"/>
        <a:buNone/>
        <a:defRPr sz="2800" kern="1200">
          <a:solidFill>
            <a:schemeClr val="tx1"/>
          </a:solidFill>
          <a:latin typeface="+mn-lt"/>
          <a:ea typeface="+mn-ea"/>
          <a:cs typeface="+mn-cs"/>
        </a:defRPr>
      </a:lvl3pPr>
      <a:lvl4pPr marL="360000" indent="-360000" algn="l" defTabSz="3027487" rtl="0" eaLnBrk="1" latinLnBrk="0" hangingPunct="1">
        <a:lnSpc>
          <a:spcPct val="100000"/>
        </a:lnSpc>
        <a:spcBef>
          <a:spcPts val="300"/>
        </a:spcBef>
        <a:buFont typeface="UGent Panno Text SemiBold" panose="02000706040000040003" pitchFamily="2" charset="0"/>
        <a:buChar char="–"/>
        <a:defRPr sz="2800" kern="1200">
          <a:solidFill>
            <a:schemeClr val="tx1"/>
          </a:solidFill>
          <a:latin typeface="UGent Panno Text" panose="02000506040000040003" pitchFamily="2" charset="0"/>
          <a:ea typeface="+mn-ea"/>
          <a:cs typeface="+mn-cs"/>
        </a:defRPr>
      </a:lvl4pPr>
      <a:lvl5pPr marL="360000" indent="-360000" algn="l" defTabSz="3027487" rtl="0" eaLnBrk="1" latinLnBrk="0" hangingPunct="1">
        <a:lnSpc>
          <a:spcPct val="100000"/>
        </a:lnSpc>
        <a:spcBef>
          <a:spcPts val="300"/>
        </a:spcBef>
        <a:buFont typeface="UGent Panno Text SemiBold" panose="02000706040000040003" pitchFamily="2" charset="0"/>
        <a:buChar char="–"/>
        <a:defRPr sz="2800" kern="1200">
          <a:solidFill>
            <a:schemeClr val="tx1"/>
          </a:solidFill>
          <a:latin typeface="UGent Panno Text" panose="02000506040000040003" pitchFamily="2" charset="0"/>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1477976" y="2175897"/>
            <a:ext cx="27920250" cy="2079716"/>
          </a:xfrm>
        </p:spPr>
        <p:txBody>
          <a:bodyPr>
            <a:noAutofit/>
          </a:bodyPr>
          <a:lstStyle/>
          <a:p>
            <a:pPr>
              <a:lnSpc>
                <a:spcPct val="100000"/>
              </a:lnSpc>
            </a:pPr>
            <a:r>
              <a:rPr lang="nl-NL" sz="6000" b="1" dirty="0"/>
              <a:t>Towards interpretable multitask learning for splice site and translation initiation site prediction</a:t>
            </a:r>
          </a:p>
        </p:txBody>
      </p:sp>
      <p:sp>
        <p:nvSpPr>
          <p:cNvPr id="5" name="Ondertitel 4"/>
          <p:cNvSpPr>
            <a:spLocks noGrp="1"/>
          </p:cNvSpPr>
          <p:nvPr>
            <p:ph type="subTitle" idx="1"/>
          </p:nvPr>
        </p:nvSpPr>
        <p:spPr/>
        <p:txBody>
          <a:bodyPr/>
          <a:lstStyle/>
          <a:p>
            <a:r>
              <a:rPr lang="nl-NL" dirty="0"/>
              <a:t>Center for biosystems and biotech data science</a:t>
            </a:r>
          </a:p>
        </p:txBody>
      </p:sp>
      <p:sp>
        <p:nvSpPr>
          <p:cNvPr id="6" name="Tijdelijke aanduiding voor tekst 5"/>
          <p:cNvSpPr>
            <a:spLocks noGrp="1"/>
          </p:cNvSpPr>
          <p:nvPr>
            <p:ph type="body" sz="quarter" idx="13"/>
          </p:nvPr>
        </p:nvSpPr>
        <p:spPr/>
        <p:txBody>
          <a:bodyPr/>
          <a:lstStyle/>
          <a:p>
            <a:r>
              <a:rPr lang="nl-NL" dirty="0"/>
              <a:t>Espoir Kabanga, Arnout Van Messem, Wesley De Neve</a:t>
            </a:r>
          </a:p>
        </p:txBody>
      </p:sp>
      <p:pic>
        <p:nvPicPr>
          <p:cNvPr id="14" name="Picture Placeholder 13"/>
          <p:cNvPicPr>
            <a:picLocks noGrp="1" noChangeAspect="1"/>
          </p:cNvPicPr>
          <p:nvPr>
            <p:ph type="pic" sz="quarter" idx="17"/>
          </p:nvPr>
        </p:nvPicPr>
        <p:blipFill>
          <a:blip r:embed="rId2">
            <a:extLst>
              <a:ext uri="{28A0092B-C50C-407E-A947-70E740481C1C}">
                <a14:useLocalDpi xmlns:a14="http://schemas.microsoft.com/office/drawing/2010/main" val="0"/>
              </a:ext>
            </a:extLst>
          </a:blip>
          <a:srcRect t="2712" b="2712"/>
          <a:stretch>
            <a:fillRect/>
          </a:stretch>
        </p:blipFill>
        <p:spPr>
          <a:xfrm>
            <a:off x="1547813" y="9294340"/>
            <a:ext cx="13645295" cy="7282180"/>
          </a:xfrm>
        </p:spPr>
      </p:pic>
      <p:sp>
        <p:nvSpPr>
          <p:cNvPr id="3" name="TextBox 2"/>
          <p:cNvSpPr txBox="1"/>
          <p:nvPr/>
        </p:nvSpPr>
        <p:spPr>
          <a:xfrm>
            <a:off x="1547876" y="5725262"/>
            <a:ext cx="27850350" cy="2862322"/>
          </a:xfrm>
          <a:prstGeom prst="rect">
            <a:avLst/>
          </a:prstGeom>
          <a:noFill/>
        </p:spPr>
        <p:txBody>
          <a:bodyPr wrap="square" lIns="91440" tIns="45720" rIns="91440" bIns="45720" rtlCol="0" anchor="t">
            <a:spAutoFit/>
          </a:bodyPr>
          <a:lstStyle/>
          <a:p>
            <a:pPr algn="just"/>
            <a:r>
              <a:rPr lang="en-US" sz="3600" dirty="0"/>
              <a:t>In this study, we investigate the effectiveness of a multitask learning (MTL) approach for handling three bioinformatics tasks: donor splice site prediction, acceptor splice site prediction, and translation initiation site (TIS) prediction. We compare the effectiveness of a single-task model (</a:t>
            </a:r>
            <a:r>
              <a:rPr lang="en-US" sz="3600" dirty="0" err="1"/>
              <a:t>SpliceRover</a:t>
            </a:r>
            <a:r>
              <a:rPr lang="en-US" sz="3600" dirty="0"/>
              <a:t>) to an MTL model using the specificity, sensitivity, F1-score and Matthews Correlation Coefficient (MCC) metrics. We further analyze the effectiveness of our MTL model using visualization techniques. Our outcomes indicate that the MTL model effectively learns relevant features for all tasks when compared to single-task models.</a:t>
            </a:r>
          </a:p>
        </p:txBody>
      </p:sp>
      <p:sp>
        <p:nvSpPr>
          <p:cNvPr id="16" name="TextBox 15"/>
          <p:cNvSpPr txBox="1"/>
          <p:nvPr/>
        </p:nvSpPr>
        <p:spPr>
          <a:xfrm>
            <a:off x="1477976" y="8604203"/>
            <a:ext cx="2554762" cy="677108"/>
          </a:xfrm>
          <a:prstGeom prst="rect">
            <a:avLst/>
          </a:prstGeom>
          <a:noFill/>
        </p:spPr>
        <p:txBody>
          <a:bodyPr wrap="square" rtlCol="0">
            <a:spAutoFit/>
          </a:bodyPr>
          <a:lstStyle/>
          <a:p>
            <a:r>
              <a:rPr lang="nl-NL" sz="3800" b="1" dirty="0">
                <a:solidFill>
                  <a:srgbClr val="1E64C8"/>
                </a:solidFill>
              </a:rPr>
              <a:t>Overview</a:t>
            </a:r>
          </a:p>
        </p:txBody>
      </p:sp>
      <p:sp>
        <p:nvSpPr>
          <p:cNvPr id="56" name="TextBox 55"/>
          <p:cNvSpPr txBox="1"/>
          <p:nvPr/>
        </p:nvSpPr>
        <p:spPr>
          <a:xfrm>
            <a:off x="15966831" y="8614475"/>
            <a:ext cx="2485293" cy="677108"/>
          </a:xfrm>
          <a:prstGeom prst="rect">
            <a:avLst/>
          </a:prstGeom>
          <a:noFill/>
        </p:spPr>
        <p:txBody>
          <a:bodyPr wrap="square" rtlCol="0">
            <a:spAutoFit/>
          </a:bodyPr>
          <a:lstStyle/>
          <a:p>
            <a:r>
              <a:rPr lang="nl-NL" sz="3800" b="1" dirty="0">
                <a:solidFill>
                  <a:srgbClr val="1E64C8"/>
                </a:solidFill>
              </a:rPr>
              <a:t>Method</a:t>
            </a:r>
          </a:p>
        </p:txBody>
      </p:sp>
      <p:pic>
        <p:nvPicPr>
          <p:cNvPr id="69" name="Picture 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66831" y="9273701"/>
            <a:ext cx="13833231" cy="7361350"/>
          </a:xfrm>
          <a:prstGeom prst="rect">
            <a:avLst/>
          </a:prstGeom>
        </p:spPr>
      </p:pic>
      <p:sp>
        <p:nvSpPr>
          <p:cNvPr id="70" name="Tekstvak 12"/>
          <p:cNvSpPr txBox="1"/>
          <p:nvPr/>
        </p:nvSpPr>
        <p:spPr>
          <a:xfrm>
            <a:off x="15966831" y="16969283"/>
            <a:ext cx="13833231" cy="1421928"/>
          </a:xfrm>
          <a:prstGeom prst="rect">
            <a:avLst/>
          </a:prstGeom>
          <a:solidFill>
            <a:srgbClr val="FFD200"/>
          </a:solidFill>
        </p:spPr>
        <p:txBody>
          <a:bodyPr wrap="square" lIns="91440" tIns="45720" rIns="91440" bIns="45720" rtlCol="0" anchor="t">
            <a:spAutoFit/>
          </a:bodyPr>
          <a:lstStyle/>
          <a:p>
            <a:pPr marL="182245" defTabSz="3027487">
              <a:lnSpc>
                <a:spcPct val="120000"/>
              </a:lnSpc>
            </a:pPr>
            <a:r>
              <a:rPr lang="nl-NL" sz="3600" dirty="0">
                <a:solidFill>
                  <a:srgbClr val="000000"/>
                </a:solidFill>
              </a:rPr>
              <a:t>The MTL model hyperparameters are </a:t>
            </a:r>
            <a:r>
              <a:rPr lang="nl-NL" sz="3600" dirty="0" err="1">
                <a:solidFill>
                  <a:srgbClr val="000000"/>
                </a:solidFill>
              </a:rPr>
              <a:t>identical</a:t>
            </a:r>
            <a:r>
              <a:rPr lang="nl-NL" sz="3600" dirty="0">
                <a:solidFill>
                  <a:srgbClr val="000000"/>
                </a:solidFill>
              </a:rPr>
              <a:t> </a:t>
            </a:r>
            <a:r>
              <a:rPr lang="nl-NL" sz="3600" dirty="0" err="1">
                <a:solidFill>
                  <a:srgbClr val="000000"/>
                </a:solidFill>
              </a:rPr>
              <a:t>to</a:t>
            </a:r>
            <a:r>
              <a:rPr lang="nl-NL" sz="3600" dirty="0">
                <a:solidFill>
                  <a:srgbClr val="000000"/>
                </a:solidFill>
              </a:rPr>
              <a:t> </a:t>
            </a:r>
            <a:r>
              <a:rPr lang="nl-NL" sz="3600" dirty="0" err="1">
                <a:solidFill>
                  <a:srgbClr val="000000"/>
                </a:solidFill>
              </a:rPr>
              <a:t>those</a:t>
            </a:r>
            <a:r>
              <a:rPr lang="nl-NL" sz="3600" dirty="0">
                <a:solidFill>
                  <a:srgbClr val="000000"/>
                </a:solidFill>
              </a:rPr>
              <a:t> of </a:t>
            </a:r>
            <a:r>
              <a:rPr lang="nl-NL" sz="3600" dirty="0" err="1">
                <a:solidFill>
                  <a:srgbClr val="000000"/>
                </a:solidFill>
              </a:rPr>
              <a:t>SpliceRover</a:t>
            </a:r>
            <a:r>
              <a:rPr lang="nl-NL" sz="3600" dirty="0">
                <a:solidFill>
                  <a:srgbClr val="000000"/>
                </a:solidFill>
              </a:rPr>
              <a:t> (</a:t>
            </a:r>
            <a:r>
              <a:rPr lang="nl-NL" sz="3600" dirty="0" err="1">
                <a:solidFill>
                  <a:srgbClr val="000000"/>
                </a:solidFill>
              </a:rPr>
              <a:t>Zuallaert</a:t>
            </a:r>
            <a:r>
              <a:rPr lang="nl-NL" sz="3600" dirty="0">
                <a:solidFill>
                  <a:srgbClr val="000000"/>
                </a:solidFill>
              </a:rPr>
              <a:t> et al, 2018)</a:t>
            </a:r>
            <a:endParaRPr lang="en-US"/>
          </a:p>
        </p:txBody>
      </p:sp>
      <p:sp>
        <p:nvSpPr>
          <p:cNvPr id="72" name="TextBox 71"/>
          <p:cNvSpPr txBox="1"/>
          <p:nvPr/>
        </p:nvSpPr>
        <p:spPr>
          <a:xfrm>
            <a:off x="1501422" y="18562661"/>
            <a:ext cx="27850350" cy="677108"/>
          </a:xfrm>
          <a:prstGeom prst="rect">
            <a:avLst/>
          </a:prstGeom>
          <a:noFill/>
        </p:spPr>
        <p:txBody>
          <a:bodyPr wrap="square" rtlCol="0">
            <a:spAutoFit/>
          </a:bodyPr>
          <a:lstStyle/>
          <a:p>
            <a:r>
              <a:rPr lang="nl-NL" sz="3800" b="1" dirty="0">
                <a:solidFill>
                  <a:srgbClr val="1E64C8"/>
                </a:solidFill>
              </a:rPr>
              <a:t>Results </a:t>
            </a:r>
          </a:p>
        </p:txBody>
      </p:sp>
      <p:graphicFrame>
        <p:nvGraphicFramePr>
          <p:cNvPr id="73" name="Table 72"/>
          <p:cNvGraphicFramePr>
            <a:graphicFrameLocks noGrp="1"/>
          </p:cNvGraphicFramePr>
          <p:nvPr>
            <p:extLst>
              <p:ext uri="{D42A27DB-BD31-4B8C-83A1-F6EECF244321}">
                <p14:modId xmlns:p14="http://schemas.microsoft.com/office/powerpoint/2010/main" val="146848594"/>
              </p:ext>
            </p:extLst>
          </p:nvPr>
        </p:nvGraphicFramePr>
        <p:xfrm>
          <a:off x="1501421" y="19279241"/>
          <a:ext cx="27664257" cy="4511040"/>
        </p:xfrm>
        <a:graphic>
          <a:graphicData uri="http://schemas.openxmlformats.org/drawingml/2006/table">
            <a:tbl>
              <a:tblPr firstRow="1" bandRow="1">
                <a:tableStyleId>{5C22544A-7EE6-4342-B048-85BDC9FD1C3A}</a:tableStyleId>
              </a:tblPr>
              <a:tblGrid>
                <a:gridCol w="3629305">
                  <a:extLst>
                    <a:ext uri="{9D8B030D-6E8A-4147-A177-3AD203B41FA5}">
                      <a16:colId xmlns:a16="http://schemas.microsoft.com/office/drawing/2014/main" val="2274868406"/>
                    </a:ext>
                  </a:extLst>
                </a:gridCol>
                <a:gridCol w="4062682">
                  <a:extLst>
                    <a:ext uri="{9D8B030D-6E8A-4147-A177-3AD203B41FA5}">
                      <a16:colId xmlns:a16="http://schemas.microsoft.com/office/drawing/2014/main" val="371096159"/>
                    </a:ext>
                  </a:extLst>
                </a:gridCol>
                <a:gridCol w="4931042">
                  <a:extLst>
                    <a:ext uri="{9D8B030D-6E8A-4147-A177-3AD203B41FA5}">
                      <a16:colId xmlns:a16="http://schemas.microsoft.com/office/drawing/2014/main" val="4085904314"/>
                    </a:ext>
                  </a:extLst>
                </a:gridCol>
                <a:gridCol w="4993067">
                  <a:extLst>
                    <a:ext uri="{9D8B030D-6E8A-4147-A177-3AD203B41FA5}">
                      <a16:colId xmlns:a16="http://schemas.microsoft.com/office/drawing/2014/main" val="627786761"/>
                    </a:ext>
                  </a:extLst>
                </a:gridCol>
                <a:gridCol w="5055093">
                  <a:extLst>
                    <a:ext uri="{9D8B030D-6E8A-4147-A177-3AD203B41FA5}">
                      <a16:colId xmlns:a16="http://schemas.microsoft.com/office/drawing/2014/main" val="886128517"/>
                    </a:ext>
                  </a:extLst>
                </a:gridCol>
                <a:gridCol w="4993068">
                  <a:extLst>
                    <a:ext uri="{9D8B030D-6E8A-4147-A177-3AD203B41FA5}">
                      <a16:colId xmlns:a16="http://schemas.microsoft.com/office/drawing/2014/main" val="980985022"/>
                    </a:ext>
                  </a:extLst>
                </a:gridCol>
              </a:tblGrid>
              <a:tr h="370840">
                <a:tc>
                  <a:txBody>
                    <a:bodyPr/>
                    <a:lstStyle/>
                    <a:p>
                      <a:pPr algn="ctr"/>
                      <a:r>
                        <a:rPr lang="en-US" sz="3800" dirty="0"/>
                        <a:t>Task</a:t>
                      </a:r>
                    </a:p>
                  </a:txBody>
                  <a:tcPr anchor="ctr"/>
                </a:tc>
                <a:tc>
                  <a:txBody>
                    <a:bodyPr/>
                    <a:lstStyle/>
                    <a:p>
                      <a:pPr algn="ctr"/>
                      <a:r>
                        <a:rPr lang="en-US" sz="3800" dirty="0"/>
                        <a:t>Model</a:t>
                      </a:r>
                    </a:p>
                  </a:txBody>
                  <a:tcPr anchor="ctr"/>
                </a:tc>
                <a:tc>
                  <a:txBody>
                    <a:bodyPr/>
                    <a:lstStyle/>
                    <a:p>
                      <a:pPr algn="ctr"/>
                      <a:r>
                        <a:rPr lang="en-US" sz="3800" dirty="0"/>
                        <a:t>Specificity</a:t>
                      </a:r>
                    </a:p>
                  </a:txBody>
                  <a:tcPr anchor="ctr"/>
                </a:tc>
                <a:tc>
                  <a:txBody>
                    <a:bodyPr/>
                    <a:lstStyle/>
                    <a:p>
                      <a:pPr algn="ctr"/>
                      <a:r>
                        <a:rPr lang="en-US" sz="3800" dirty="0"/>
                        <a:t>Sensitivity</a:t>
                      </a:r>
                    </a:p>
                  </a:txBody>
                  <a:tcPr anchor="ctr"/>
                </a:tc>
                <a:tc>
                  <a:txBody>
                    <a:bodyPr/>
                    <a:lstStyle/>
                    <a:p>
                      <a:pPr algn="ctr"/>
                      <a:r>
                        <a:rPr lang="en-US" sz="3800" dirty="0"/>
                        <a:t>F1-score</a:t>
                      </a:r>
                    </a:p>
                  </a:txBody>
                  <a:tcPr anchor="ctr"/>
                </a:tc>
                <a:tc>
                  <a:txBody>
                    <a:bodyPr/>
                    <a:lstStyle/>
                    <a:p>
                      <a:pPr algn="ctr"/>
                      <a:r>
                        <a:rPr lang="en-US" sz="3800" dirty="0"/>
                        <a:t>MCC</a:t>
                      </a:r>
                    </a:p>
                  </a:txBody>
                  <a:tcPr anchor="ctr"/>
                </a:tc>
                <a:extLst>
                  <a:ext uri="{0D108BD9-81ED-4DB2-BD59-A6C34878D82A}">
                    <a16:rowId xmlns:a16="http://schemas.microsoft.com/office/drawing/2014/main" val="2026829594"/>
                  </a:ext>
                </a:extLst>
              </a:tr>
              <a:tr h="370840">
                <a:tc rowSpan="2">
                  <a:txBody>
                    <a:bodyPr/>
                    <a:lstStyle/>
                    <a:p>
                      <a:pPr algn="ctr"/>
                      <a:r>
                        <a:rPr lang="en-US" sz="3600" b="1" dirty="0"/>
                        <a:t>Donor splice sites</a:t>
                      </a:r>
                    </a:p>
                  </a:txBody>
                  <a:tcPr anchor="ctr"/>
                </a:tc>
                <a:tc>
                  <a:txBody>
                    <a:bodyPr/>
                    <a:lstStyle/>
                    <a:p>
                      <a:pPr algn="ctr"/>
                      <a:r>
                        <a:rPr lang="en-US" sz="3600" dirty="0"/>
                        <a:t>Single task</a:t>
                      </a:r>
                    </a:p>
                  </a:txBody>
                  <a:tcPr anchor="ctr"/>
                </a:tc>
                <a:tc>
                  <a:txBody>
                    <a:bodyPr/>
                    <a:lstStyle/>
                    <a:p>
                      <a:pPr algn="ctr"/>
                      <a:r>
                        <a:rPr lang="en-US" sz="3600" b="1" dirty="0"/>
                        <a:t>0.9367 </a:t>
                      </a:r>
                      <a:r>
                        <a:rPr lang="en-US" sz="3600" b="1" i="0" kern="1200" dirty="0">
                          <a:solidFill>
                            <a:schemeClr val="dk1"/>
                          </a:solidFill>
                          <a:effectLst/>
                          <a:latin typeface="+mn-lt"/>
                          <a:ea typeface="+mn-ea"/>
                          <a:cs typeface="+mn-cs"/>
                        </a:rPr>
                        <a:t>± 0.0121</a:t>
                      </a:r>
                      <a:endParaRPr lang="en-US" sz="3600" b="1" dirty="0"/>
                    </a:p>
                  </a:txBody>
                  <a:tcPr anchor="ctr"/>
                </a:tc>
                <a:tc>
                  <a:txBody>
                    <a:bodyPr/>
                    <a:lstStyle/>
                    <a:p>
                      <a:pPr algn="ctr"/>
                      <a:r>
                        <a:rPr lang="en-US" sz="3600" b="1" dirty="0"/>
                        <a:t>0.9434 </a:t>
                      </a:r>
                      <a:r>
                        <a:rPr lang="en-US" sz="3600" b="1" i="0" kern="1200" dirty="0">
                          <a:solidFill>
                            <a:schemeClr val="dk1"/>
                          </a:solidFill>
                          <a:effectLst/>
                          <a:latin typeface="+mn-lt"/>
                          <a:ea typeface="+mn-ea"/>
                          <a:cs typeface="+mn-cs"/>
                        </a:rPr>
                        <a:t>± 0.0073</a:t>
                      </a:r>
                      <a:endParaRPr lang="en-US" sz="3600" b="1" dirty="0"/>
                    </a:p>
                  </a:txBody>
                  <a:tcPr anchor="ctr"/>
                </a:tc>
                <a:tc>
                  <a:txBody>
                    <a:bodyPr/>
                    <a:lstStyle/>
                    <a:p>
                      <a:pPr algn="ctr"/>
                      <a:r>
                        <a:rPr lang="en-US" sz="3600" b="1" dirty="0"/>
                        <a:t>0.9403 </a:t>
                      </a:r>
                      <a:r>
                        <a:rPr lang="en-US" sz="3600" b="1" i="0" kern="1200" dirty="0">
                          <a:solidFill>
                            <a:schemeClr val="dk1"/>
                          </a:solidFill>
                          <a:effectLst/>
                          <a:latin typeface="+mn-lt"/>
                          <a:ea typeface="+mn-ea"/>
                          <a:cs typeface="+mn-cs"/>
                        </a:rPr>
                        <a:t>± 0.0028</a:t>
                      </a:r>
                      <a:endParaRPr lang="en-US" sz="3600" b="1" dirty="0"/>
                    </a:p>
                  </a:txBody>
                  <a:tcPr anchor="ctr"/>
                </a:tc>
                <a:tc>
                  <a:txBody>
                    <a:bodyPr/>
                    <a:lstStyle/>
                    <a:p>
                      <a:pPr algn="ctr"/>
                      <a:r>
                        <a:rPr lang="en-US" sz="3600" b="1" dirty="0"/>
                        <a:t>0.8803 </a:t>
                      </a:r>
                      <a:r>
                        <a:rPr lang="en-US" sz="3600" b="1" i="0" kern="1200" dirty="0">
                          <a:solidFill>
                            <a:schemeClr val="dk1"/>
                          </a:solidFill>
                          <a:effectLst/>
                          <a:latin typeface="+mn-lt"/>
                          <a:ea typeface="+mn-ea"/>
                          <a:cs typeface="+mn-cs"/>
                        </a:rPr>
                        <a:t>± 0.0064</a:t>
                      </a:r>
                      <a:endParaRPr lang="en-US" sz="3600" b="1" dirty="0"/>
                    </a:p>
                  </a:txBody>
                  <a:tcPr anchor="ctr"/>
                </a:tc>
                <a:extLst>
                  <a:ext uri="{0D108BD9-81ED-4DB2-BD59-A6C34878D82A}">
                    <a16:rowId xmlns:a16="http://schemas.microsoft.com/office/drawing/2014/main" val="2531477471"/>
                  </a:ext>
                </a:extLst>
              </a:tr>
              <a:tr h="370840">
                <a:tc vMerge="1">
                  <a:txBody>
                    <a:bodyPr/>
                    <a:lstStyle/>
                    <a:p>
                      <a:endParaRPr lang="en-US" dirty="0"/>
                    </a:p>
                  </a:txBody>
                  <a:tcPr/>
                </a:tc>
                <a:tc>
                  <a:txBody>
                    <a:bodyPr/>
                    <a:lstStyle/>
                    <a:p>
                      <a:pPr algn="ctr"/>
                      <a:r>
                        <a:rPr lang="en-US" sz="3600" dirty="0"/>
                        <a:t>MTL</a:t>
                      </a:r>
                    </a:p>
                  </a:txBody>
                  <a:tcPr anchor="ctr"/>
                </a:tc>
                <a:tc>
                  <a:txBody>
                    <a:bodyPr/>
                    <a:lstStyle/>
                    <a:p>
                      <a:pPr algn="ctr"/>
                      <a:r>
                        <a:rPr lang="en-US" sz="3600" dirty="0"/>
                        <a:t>0.9326 </a:t>
                      </a:r>
                      <a:r>
                        <a:rPr lang="en-US" sz="3600" b="0" i="0" kern="1200" dirty="0">
                          <a:solidFill>
                            <a:schemeClr val="dk1"/>
                          </a:solidFill>
                          <a:effectLst/>
                          <a:latin typeface="+mn-lt"/>
                          <a:ea typeface="+mn-ea"/>
                          <a:cs typeface="+mn-cs"/>
                        </a:rPr>
                        <a:t>± 0.0064</a:t>
                      </a:r>
                      <a:endParaRPr lang="en-US" sz="3600" dirty="0"/>
                    </a:p>
                  </a:txBody>
                  <a:tcPr anchor="ctr"/>
                </a:tc>
                <a:tc>
                  <a:txBody>
                    <a:bodyPr/>
                    <a:lstStyle/>
                    <a:p>
                      <a:pPr algn="ctr"/>
                      <a:r>
                        <a:rPr lang="en-US" sz="3600" dirty="0"/>
                        <a:t>0.9315 </a:t>
                      </a:r>
                      <a:r>
                        <a:rPr lang="en-US" sz="3600" b="0" i="0" kern="1200" dirty="0">
                          <a:solidFill>
                            <a:schemeClr val="dk1"/>
                          </a:solidFill>
                          <a:effectLst/>
                          <a:latin typeface="+mn-lt"/>
                          <a:ea typeface="+mn-ea"/>
                          <a:cs typeface="+mn-cs"/>
                        </a:rPr>
                        <a:t>± 0.0047</a:t>
                      </a:r>
                      <a:endParaRPr lang="en-US" sz="3600" dirty="0"/>
                    </a:p>
                  </a:txBody>
                  <a:tcPr anchor="ctr"/>
                </a:tc>
                <a:tc>
                  <a:txBody>
                    <a:bodyPr/>
                    <a:lstStyle/>
                    <a:p>
                      <a:pPr algn="ctr"/>
                      <a:r>
                        <a:rPr lang="en-US" sz="3600" dirty="0"/>
                        <a:t>0.9320 </a:t>
                      </a:r>
                      <a:r>
                        <a:rPr lang="en-US" sz="3600" b="0" i="0" kern="1200" dirty="0">
                          <a:solidFill>
                            <a:schemeClr val="dk1"/>
                          </a:solidFill>
                          <a:effectLst/>
                          <a:latin typeface="+mn-lt"/>
                          <a:ea typeface="+mn-ea"/>
                          <a:cs typeface="+mn-cs"/>
                        </a:rPr>
                        <a:t>± 0.0030</a:t>
                      </a:r>
                      <a:endParaRPr lang="en-US" sz="3600" dirty="0"/>
                    </a:p>
                  </a:txBody>
                  <a:tcPr anchor="ctr"/>
                </a:tc>
                <a:tc>
                  <a:txBody>
                    <a:bodyPr/>
                    <a:lstStyle/>
                    <a:p>
                      <a:pPr algn="ctr"/>
                      <a:r>
                        <a:rPr lang="en-US" sz="3600" dirty="0"/>
                        <a:t>0.8642 </a:t>
                      </a:r>
                      <a:r>
                        <a:rPr lang="en-US" sz="3600" b="0" i="0" kern="1200" dirty="0">
                          <a:solidFill>
                            <a:schemeClr val="dk1"/>
                          </a:solidFill>
                          <a:effectLst/>
                          <a:latin typeface="+mn-lt"/>
                          <a:ea typeface="+mn-ea"/>
                          <a:cs typeface="+mn-cs"/>
                        </a:rPr>
                        <a:t>± 0.0062</a:t>
                      </a:r>
                      <a:endParaRPr lang="en-US" sz="3600" dirty="0"/>
                    </a:p>
                  </a:txBody>
                  <a:tcPr anchor="ctr"/>
                </a:tc>
                <a:extLst>
                  <a:ext uri="{0D108BD9-81ED-4DB2-BD59-A6C34878D82A}">
                    <a16:rowId xmlns:a16="http://schemas.microsoft.com/office/drawing/2014/main" val="2715009373"/>
                  </a:ext>
                </a:extLst>
              </a:tr>
              <a:tr h="370840">
                <a:tc rowSpan="2">
                  <a:txBody>
                    <a:bodyPr/>
                    <a:lstStyle/>
                    <a:p>
                      <a:pPr algn="ctr"/>
                      <a:r>
                        <a:rPr lang="en-US" sz="3600" b="1" dirty="0"/>
                        <a:t>Acceptor</a:t>
                      </a:r>
                      <a:r>
                        <a:rPr lang="en-US" sz="3600" b="1" baseline="0" dirty="0"/>
                        <a:t> splice sites</a:t>
                      </a:r>
                      <a:endParaRPr lang="en-US" sz="3600" b="1" dirty="0"/>
                    </a:p>
                  </a:txBody>
                  <a:tcPr anchor="ctr"/>
                </a:tc>
                <a:tc>
                  <a:txBody>
                    <a:bodyPr/>
                    <a:lstStyle/>
                    <a:p>
                      <a:pPr algn="ctr"/>
                      <a:r>
                        <a:rPr lang="en-US" sz="3600" dirty="0"/>
                        <a:t>Single task</a:t>
                      </a:r>
                    </a:p>
                  </a:txBody>
                  <a:tcPr anchor="ctr"/>
                </a:tc>
                <a:tc>
                  <a:txBody>
                    <a:bodyPr/>
                    <a:lstStyle/>
                    <a:p>
                      <a:pPr algn="ctr"/>
                      <a:r>
                        <a:rPr lang="en-US" sz="3600" b="1" dirty="0"/>
                        <a:t>0.9265 </a:t>
                      </a:r>
                      <a:r>
                        <a:rPr lang="en-US" sz="3600" b="1" i="0" kern="1200" dirty="0">
                          <a:solidFill>
                            <a:schemeClr val="dk1"/>
                          </a:solidFill>
                          <a:effectLst/>
                          <a:latin typeface="+mn-lt"/>
                          <a:ea typeface="+mn-ea"/>
                          <a:cs typeface="+mn-cs"/>
                        </a:rPr>
                        <a:t>± 0.0043</a:t>
                      </a:r>
                      <a:endParaRPr lang="en-US" sz="3600" b="1" dirty="0"/>
                    </a:p>
                  </a:txBody>
                  <a:tcPr anchor="ctr"/>
                </a:tc>
                <a:tc>
                  <a:txBody>
                    <a:bodyPr/>
                    <a:lstStyle/>
                    <a:p>
                      <a:pPr algn="ctr"/>
                      <a:r>
                        <a:rPr lang="en-US" sz="3600" b="1" dirty="0"/>
                        <a:t>0.9361 </a:t>
                      </a:r>
                      <a:r>
                        <a:rPr lang="en-US" sz="3600" b="1" i="0" kern="1200" dirty="0">
                          <a:solidFill>
                            <a:schemeClr val="dk1"/>
                          </a:solidFill>
                          <a:effectLst/>
                          <a:latin typeface="+mn-lt"/>
                          <a:ea typeface="+mn-ea"/>
                          <a:cs typeface="+mn-cs"/>
                        </a:rPr>
                        <a:t>± 0.0049</a:t>
                      </a:r>
                      <a:endParaRPr lang="en-US" sz="3600" b="1" dirty="0"/>
                    </a:p>
                  </a:txBody>
                  <a:tcPr anchor="ctr"/>
                </a:tc>
                <a:tc>
                  <a:txBody>
                    <a:bodyPr/>
                    <a:lstStyle/>
                    <a:p>
                      <a:pPr algn="ctr"/>
                      <a:r>
                        <a:rPr lang="en-US" sz="3600" b="1" dirty="0"/>
                        <a:t>0.9316 </a:t>
                      </a:r>
                      <a:r>
                        <a:rPr lang="en-US" sz="3600" b="1" i="0" kern="1200" dirty="0">
                          <a:solidFill>
                            <a:schemeClr val="dk1"/>
                          </a:solidFill>
                          <a:effectLst/>
                          <a:latin typeface="+mn-lt"/>
                          <a:ea typeface="+mn-ea"/>
                          <a:cs typeface="+mn-cs"/>
                        </a:rPr>
                        <a:t>± 0.0049</a:t>
                      </a:r>
                      <a:endParaRPr lang="en-US" sz="3600" b="1" dirty="0"/>
                    </a:p>
                  </a:txBody>
                  <a:tcPr anchor="ctr"/>
                </a:tc>
                <a:tc>
                  <a:txBody>
                    <a:bodyPr/>
                    <a:lstStyle/>
                    <a:p>
                      <a:pPr algn="ctr"/>
                      <a:r>
                        <a:rPr lang="en-US" sz="3600" b="1" dirty="0"/>
                        <a:t>0.8627 </a:t>
                      </a:r>
                      <a:r>
                        <a:rPr lang="en-US" sz="3600" b="1" i="0" kern="1200" dirty="0">
                          <a:solidFill>
                            <a:schemeClr val="dk1"/>
                          </a:solidFill>
                          <a:effectLst/>
                          <a:latin typeface="+mn-lt"/>
                          <a:ea typeface="+mn-ea"/>
                          <a:cs typeface="+mn-cs"/>
                        </a:rPr>
                        <a:t>± 0.0096</a:t>
                      </a:r>
                      <a:endParaRPr lang="en-US" sz="3600" b="1" dirty="0"/>
                    </a:p>
                  </a:txBody>
                  <a:tcPr anchor="ctr"/>
                </a:tc>
                <a:extLst>
                  <a:ext uri="{0D108BD9-81ED-4DB2-BD59-A6C34878D82A}">
                    <a16:rowId xmlns:a16="http://schemas.microsoft.com/office/drawing/2014/main" val="3496547190"/>
                  </a:ext>
                </a:extLst>
              </a:tr>
              <a:tr h="370840">
                <a:tc vMerge="1">
                  <a:txBody>
                    <a:bodyPr/>
                    <a:lstStyle/>
                    <a:p>
                      <a:endParaRPr lang="en-US" dirty="0"/>
                    </a:p>
                  </a:txBody>
                  <a:tcPr/>
                </a:tc>
                <a:tc>
                  <a:txBody>
                    <a:bodyPr/>
                    <a:lstStyle/>
                    <a:p>
                      <a:pPr algn="ctr"/>
                      <a:r>
                        <a:rPr lang="en-US" sz="3600" dirty="0"/>
                        <a:t>MTL</a:t>
                      </a:r>
                    </a:p>
                  </a:txBody>
                  <a:tcPr anchor="ctr"/>
                </a:tc>
                <a:tc>
                  <a:txBody>
                    <a:bodyPr/>
                    <a:lstStyle/>
                    <a:p>
                      <a:pPr algn="ctr"/>
                      <a:r>
                        <a:rPr lang="en-US" sz="3600" dirty="0"/>
                        <a:t>0.9184 </a:t>
                      </a:r>
                      <a:r>
                        <a:rPr lang="en-US" sz="3600" b="0" i="0" kern="1200" dirty="0">
                          <a:solidFill>
                            <a:schemeClr val="dk1"/>
                          </a:solidFill>
                          <a:effectLst/>
                          <a:latin typeface="+mn-lt"/>
                          <a:ea typeface="+mn-ea"/>
                          <a:cs typeface="+mn-cs"/>
                        </a:rPr>
                        <a:t>± 0.0150</a:t>
                      </a:r>
                      <a:endParaRPr lang="en-US" sz="3600" dirty="0"/>
                    </a:p>
                  </a:txBody>
                  <a:tcPr anchor="ctr"/>
                </a:tc>
                <a:tc>
                  <a:txBody>
                    <a:bodyPr/>
                    <a:lstStyle/>
                    <a:p>
                      <a:pPr algn="ctr"/>
                      <a:r>
                        <a:rPr lang="en-US" sz="3600" dirty="0"/>
                        <a:t>0.9269 </a:t>
                      </a:r>
                      <a:r>
                        <a:rPr lang="en-US" sz="3600" b="0" i="0" kern="1200" dirty="0">
                          <a:solidFill>
                            <a:schemeClr val="dk1"/>
                          </a:solidFill>
                          <a:effectLst/>
                          <a:latin typeface="+mn-lt"/>
                          <a:ea typeface="+mn-ea"/>
                          <a:cs typeface="+mn-cs"/>
                        </a:rPr>
                        <a:t>± 0.0167</a:t>
                      </a:r>
                      <a:endParaRPr lang="en-US" sz="3600" dirty="0"/>
                    </a:p>
                  </a:txBody>
                  <a:tcPr anchor="ctr"/>
                </a:tc>
                <a:tc>
                  <a:txBody>
                    <a:bodyPr/>
                    <a:lstStyle/>
                    <a:p>
                      <a:pPr algn="ctr"/>
                      <a:r>
                        <a:rPr lang="en-US" sz="3600" dirty="0"/>
                        <a:t>0.9229 </a:t>
                      </a:r>
                      <a:r>
                        <a:rPr lang="en-US" sz="3600" b="0" i="0" kern="1200" dirty="0">
                          <a:solidFill>
                            <a:schemeClr val="dk1"/>
                          </a:solidFill>
                          <a:effectLst/>
                          <a:latin typeface="+mn-lt"/>
                          <a:ea typeface="+mn-ea"/>
                          <a:cs typeface="+mn-cs"/>
                        </a:rPr>
                        <a:t>± 0.0029</a:t>
                      </a:r>
                      <a:endParaRPr lang="en-US" sz="3600" dirty="0"/>
                    </a:p>
                  </a:txBody>
                  <a:tcPr anchor="ctr"/>
                </a:tc>
                <a:tc>
                  <a:txBody>
                    <a:bodyPr/>
                    <a:lstStyle/>
                    <a:p>
                      <a:pPr algn="ctr"/>
                      <a:r>
                        <a:rPr lang="en-US" sz="3600" dirty="0"/>
                        <a:t>0.8456 </a:t>
                      </a:r>
                      <a:r>
                        <a:rPr lang="en-US" sz="3600" b="0" i="0" kern="1200" dirty="0">
                          <a:solidFill>
                            <a:schemeClr val="dk1"/>
                          </a:solidFill>
                          <a:effectLst/>
                          <a:latin typeface="+mn-lt"/>
                          <a:ea typeface="+mn-ea"/>
                          <a:cs typeface="+mn-cs"/>
                        </a:rPr>
                        <a:t>± 0.0045</a:t>
                      </a:r>
                      <a:endParaRPr lang="en-US" sz="3600" dirty="0"/>
                    </a:p>
                  </a:txBody>
                  <a:tcPr anchor="ctr"/>
                </a:tc>
                <a:extLst>
                  <a:ext uri="{0D108BD9-81ED-4DB2-BD59-A6C34878D82A}">
                    <a16:rowId xmlns:a16="http://schemas.microsoft.com/office/drawing/2014/main" val="786586097"/>
                  </a:ext>
                </a:extLst>
              </a:tr>
              <a:tr h="370840">
                <a:tc rowSpan="2">
                  <a:txBody>
                    <a:bodyPr/>
                    <a:lstStyle/>
                    <a:p>
                      <a:pPr algn="ctr"/>
                      <a:r>
                        <a:rPr lang="en-US" sz="3600" b="1" dirty="0"/>
                        <a:t>Translation initiation sites</a:t>
                      </a:r>
                    </a:p>
                  </a:txBody>
                  <a:tcPr anchor="ctr"/>
                </a:tc>
                <a:tc>
                  <a:txBody>
                    <a:bodyPr/>
                    <a:lstStyle/>
                    <a:p>
                      <a:pPr algn="ctr"/>
                      <a:r>
                        <a:rPr lang="en-US" sz="3600" dirty="0"/>
                        <a:t>Single task</a:t>
                      </a:r>
                    </a:p>
                  </a:txBody>
                  <a:tcPr anchor="ctr"/>
                </a:tc>
                <a:tc>
                  <a:txBody>
                    <a:bodyPr/>
                    <a:lstStyle/>
                    <a:p>
                      <a:pPr algn="ctr"/>
                      <a:r>
                        <a:rPr lang="en-US" sz="3600" b="1" dirty="0"/>
                        <a:t>0.9199 </a:t>
                      </a:r>
                      <a:r>
                        <a:rPr lang="en-US" sz="3600" b="1" i="0" kern="1200" dirty="0">
                          <a:solidFill>
                            <a:schemeClr val="dk1"/>
                          </a:solidFill>
                          <a:effectLst/>
                          <a:latin typeface="+mn-lt"/>
                          <a:ea typeface="+mn-ea"/>
                          <a:cs typeface="+mn-cs"/>
                        </a:rPr>
                        <a:t>± 0.0189</a:t>
                      </a:r>
                      <a:endParaRPr lang="en-US" sz="3600" b="1" dirty="0"/>
                    </a:p>
                  </a:txBody>
                  <a:tcPr anchor="ctr"/>
                </a:tc>
                <a:tc>
                  <a:txBody>
                    <a:bodyPr/>
                    <a:lstStyle/>
                    <a:p>
                      <a:pPr algn="ctr"/>
                      <a:r>
                        <a:rPr lang="en-US" sz="3600" b="1" dirty="0"/>
                        <a:t>0.9211 </a:t>
                      </a:r>
                      <a:r>
                        <a:rPr lang="en-US" sz="3600" b="1" i="0" kern="1200" dirty="0">
                          <a:solidFill>
                            <a:schemeClr val="dk1"/>
                          </a:solidFill>
                          <a:effectLst/>
                          <a:latin typeface="+mn-lt"/>
                          <a:ea typeface="+mn-ea"/>
                          <a:cs typeface="+mn-cs"/>
                        </a:rPr>
                        <a:t>± 0.0136</a:t>
                      </a:r>
                      <a:endParaRPr lang="en-US" sz="3600" b="1" dirty="0"/>
                    </a:p>
                  </a:txBody>
                  <a:tcPr anchor="ctr"/>
                </a:tc>
                <a:tc>
                  <a:txBody>
                    <a:bodyPr/>
                    <a:lstStyle/>
                    <a:p>
                      <a:pPr algn="ctr"/>
                      <a:r>
                        <a:rPr lang="en-US" sz="3600" b="1" dirty="0"/>
                        <a:t>0.9206 </a:t>
                      </a:r>
                      <a:r>
                        <a:rPr lang="en-US" sz="3600" b="1" i="0" kern="1200" dirty="0">
                          <a:solidFill>
                            <a:schemeClr val="dk1"/>
                          </a:solidFill>
                          <a:effectLst/>
                          <a:latin typeface="+mn-lt"/>
                          <a:ea typeface="+mn-ea"/>
                          <a:cs typeface="+mn-cs"/>
                        </a:rPr>
                        <a:t>± 0.0033</a:t>
                      </a:r>
                      <a:endParaRPr lang="en-US" sz="3600" b="1" dirty="0"/>
                    </a:p>
                  </a:txBody>
                  <a:tcPr anchor="ctr"/>
                </a:tc>
                <a:tc>
                  <a:txBody>
                    <a:bodyPr/>
                    <a:lstStyle/>
                    <a:p>
                      <a:pPr algn="ctr"/>
                      <a:r>
                        <a:rPr lang="en-US" sz="3600" b="1" dirty="0"/>
                        <a:t>0.8413 </a:t>
                      </a:r>
                      <a:r>
                        <a:rPr lang="en-US" sz="3600" b="1" i="0" kern="1200" dirty="0">
                          <a:solidFill>
                            <a:schemeClr val="dk1"/>
                          </a:solidFill>
                          <a:effectLst/>
                          <a:latin typeface="+mn-lt"/>
                          <a:ea typeface="+mn-ea"/>
                          <a:cs typeface="+mn-cs"/>
                        </a:rPr>
                        <a:t>± 0.0076</a:t>
                      </a:r>
                      <a:endParaRPr lang="en-US" sz="3600" b="1" dirty="0"/>
                    </a:p>
                  </a:txBody>
                  <a:tcPr anchor="ctr"/>
                </a:tc>
                <a:extLst>
                  <a:ext uri="{0D108BD9-81ED-4DB2-BD59-A6C34878D82A}">
                    <a16:rowId xmlns:a16="http://schemas.microsoft.com/office/drawing/2014/main" val="1481448570"/>
                  </a:ext>
                </a:extLst>
              </a:tr>
              <a:tr h="370840">
                <a:tc vMerge="1">
                  <a:txBody>
                    <a:bodyPr/>
                    <a:lstStyle/>
                    <a:p>
                      <a:endParaRPr lang="en-US" dirty="0"/>
                    </a:p>
                  </a:txBody>
                  <a:tcPr/>
                </a:tc>
                <a:tc>
                  <a:txBody>
                    <a:bodyPr/>
                    <a:lstStyle/>
                    <a:p>
                      <a:pPr algn="ctr"/>
                      <a:r>
                        <a:rPr lang="en-US" sz="3600" dirty="0"/>
                        <a:t>MTL</a:t>
                      </a:r>
                    </a:p>
                  </a:txBody>
                  <a:tcPr anchor="ctr"/>
                </a:tc>
                <a:tc>
                  <a:txBody>
                    <a:bodyPr/>
                    <a:lstStyle/>
                    <a:p>
                      <a:pPr algn="ctr"/>
                      <a:r>
                        <a:rPr lang="en-US" sz="3600" dirty="0"/>
                        <a:t>0.9103 </a:t>
                      </a:r>
                      <a:r>
                        <a:rPr lang="en-US" sz="3600" b="0" i="0" kern="1200" dirty="0">
                          <a:solidFill>
                            <a:schemeClr val="dk1"/>
                          </a:solidFill>
                          <a:effectLst/>
                          <a:latin typeface="+mn-lt"/>
                          <a:ea typeface="+mn-ea"/>
                          <a:cs typeface="+mn-cs"/>
                        </a:rPr>
                        <a:t>± 0.0117</a:t>
                      </a:r>
                      <a:endParaRPr lang="en-US" sz="3600" dirty="0"/>
                    </a:p>
                  </a:txBody>
                  <a:tcPr anchor="ctr"/>
                </a:tc>
                <a:tc>
                  <a:txBody>
                    <a:bodyPr/>
                    <a:lstStyle/>
                    <a:p>
                      <a:pPr algn="ctr"/>
                      <a:r>
                        <a:rPr lang="en-US" sz="3600" dirty="0"/>
                        <a:t>0.9044 </a:t>
                      </a:r>
                      <a:r>
                        <a:rPr lang="en-US" sz="3600" b="0" i="0" kern="1200" dirty="0">
                          <a:solidFill>
                            <a:schemeClr val="dk1"/>
                          </a:solidFill>
                          <a:effectLst/>
                          <a:latin typeface="+mn-lt"/>
                          <a:ea typeface="+mn-ea"/>
                          <a:cs typeface="+mn-cs"/>
                        </a:rPr>
                        <a:t>± 0.0162</a:t>
                      </a:r>
                      <a:endParaRPr lang="en-US" sz="3600" dirty="0"/>
                    </a:p>
                  </a:txBody>
                  <a:tcPr anchor="ctr"/>
                </a:tc>
                <a:tc>
                  <a:txBody>
                    <a:bodyPr/>
                    <a:lstStyle/>
                    <a:p>
                      <a:pPr algn="ctr"/>
                      <a:r>
                        <a:rPr lang="en-US" sz="3600" dirty="0"/>
                        <a:t>0.9070 </a:t>
                      </a:r>
                      <a:r>
                        <a:rPr lang="en-US" sz="3600" b="0" i="0" kern="1200" dirty="0">
                          <a:solidFill>
                            <a:schemeClr val="dk1"/>
                          </a:solidFill>
                          <a:effectLst/>
                          <a:latin typeface="+mn-lt"/>
                          <a:ea typeface="+mn-ea"/>
                          <a:cs typeface="+mn-cs"/>
                        </a:rPr>
                        <a:t>± 0.0038</a:t>
                      </a:r>
                      <a:endParaRPr lang="en-US" sz="3600" dirty="0"/>
                    </a:p>
                  </a:txBody>
                  <a:tcPr anchor="ctr"/>
                </a:tc>
                <a:tc>
                  <a:txBody>
                    <a:bodyPr/>
                    <a:lstStyle/>
                    <a:p>
                      <a:pPr algn="ctr"/>
                      <a:r>
                        <a:rPr lang="en-US" sz="3600" dirty="0"/>
                        <a:t>0.8149 </a:t>
                      </a:r>
                      <a:r>
                        <a:rPr lang="en-US" sz="3600" b="0" i="0" kern="1200" dirty="0">
                          <a:solidFill>
                            <a:schemeClr val="dk1"/>
                          </a:solidFill>
                          <a:effectLst/>
                          <a:latin typeface="+mn-lt"/>
                          <a:ea typeface="+mn-ea"/>
                          <a:cs typeface="+mn-cs"/>
                        </a:rPr>
                        <a:t>± 0.0052</a:t>
                      </a:r>
                      <a:endParaRPr lang="en-US" sz="3600" dirty="0"/>
                    </a:p>
                  </a:txBody>
                  <a:tcPr anchor="ctr"/>
                </a:tc>
                <a:extLst>
                  <a:ext uri="{0D108BD9-81ED-4DB2-BD59-A6C34878D82A}">
                    <a16:rowId xmlns:a16="http://schemas.microsoft.com/office/drawing/2014/main" val="3426713054"/>
                  </a:ext>
                </a:extLst>
              </a:tr>
            </a:tbl>
          </a:graphicData>
        </a:graphic>
      </p:graphicFrame>
      <p:sp>
        <p:nvSpPr>
          <p:cNvPr id="75" name="TextBox 74"/>
          <p:cNvSpPr txBox="1"/>
          <p:nvPr/>
        </p:nvSpPr>
        <p:spPr>
          <a:xfrm>
            <a:off x="1477976" y="4913505"/>
            <a:ext cx="27850350" cy="677108"/>
          </a:xfrm>
          <a:prstGeom prst="rect">
            <a:avLst/>
          </a:prstGeom>
          <a:noFill/>
        </p:spPr>
        <p:txBody>
          <a:bodyPr wrap="square" rtlCol="0">
            <a:spAutoFit/>
          </a:bodyPr>
          <a:lstStyle/>
          <a:p>
            <a:r>
              <a:rPr lang="nl-NL" sz="3800" b="1" dirty="0">
                <a:solidFill>
                  <a:srgbClr val="1E64C8"/>
                </a:solidFill>
              </a:rPr>
              <a:t>Abstract</a:t>
            </a:r>
          </a:p>
        </p:txBody>
      </p:sp>
      <p:sp>
        <p:nvSpPr>
          <p:cNvPr id="77" name="Tekstvak 12"/>
          <p:cNvSpPr txBox="1"/>
          <p:nvPr/>
        </p:nvSpPr>
        <p:spPr>
          <a:xfrm>
            <a:off x="1547814" y="16969283"/>
            <a:ext cx="13645294" cy="785322"/>
          </a:xfrm>
          <a:prstGeom prst="rect">
            <a:avLst/>
          </a:prstGeom>
          <a:solidFill>
            <a:srgbClr val="FFD200"/>
          </a:solidFill>
        </p:spPr>
        <p:txBody>
          <a:bodyPr wrap="square" rtlCol="0">
            <a:spAutoFit/>
          </a:bodyPr>
          <a:lstStyle/>
          <a:p>
            <a:pPr marL="182563" algn="ctr" defTabSz="3027487">
              <a:lnSpc>
                <a:spcPct val="120000"/>
              </a:lnSpc>
            </a:pPr>
            <a:r>
              <a:rPr lang="nl-NL" sz="3600" dirty="0">
                <a:solidFill>
                  <a:srgbClr val="000000"/>
                </a:solidFill>
              </a:rPr>
              <a:t>Transcription and translation process</a:t>
            </a:r>
          </a:p>
        </p:txBody>
      </p:sp>
      <p:pic>
        <p:nvPicPr>
          <p:cNvPr id="80" name="Picture 79"/>
          <p:cNvPicPr>
            <a:picLocks noChangeAspect="1"/>
          </p:cNvPicPr>
          <p:nvPr/>
        </p:nvPicPr>
        <p:blipFill>
          <a:blip r:embed="rId4"/>
          <a:stretch>
            <a:fillRect/>
          </a:stretch>
        </p:blipFill>
        <p:spPr>
          <a:xfrm>
            <a:off x="938718" y="24384343"/>
            <a:ext cx="9525000" cy="2381250"/>
          </a:xfrm>
          <a:prstGeom prst="rect">
            <a:avLst/>
          </a:prstGeom>
        </p:spPr>
      </p:pic>
      <p:pic>
        <p:nvPicPr>
          <p:cNvPr id="81" name="Picture 80"/>
          <p:cNvPicPr>
            <a:picLocks noChangeAspect="1"/>
          </p:cNvPicPr>
          <p:nvPr/>
        </p:nvPicPr>
        <p:blipFill>
          <a:blip r:embed="rId5"/>
          <a:stretch>
            <a:fillRect/>
          </a:stretch>
        </p:blipFill>
        <p:spPr>
          <a:xfrm>
            <a:off x="938718" y="27239606"/>
            <a:ext cx="9525000" cy="2381250"/>
          </a:xfrm>
          <a:prstGeom prst="rect">
            <a:avLst/>
          </a:prstGeom>
        </p:spPr>
      </p:pic>
      <p:sp>
        <p:nvSpPr>
          <p:cNvPr id="84" name="Rectangle 83"/>
          <p:cNvSpPr/>
          <p:nvPr/>
        </p:nvSpPr>
        <p:spPr>
          <a:xfrm>
            <a:off x="4032743" y="24177386"/>
            <a:ext cx="3376246" cy="5627077"/>
          </a:xfrm>
          <a:prstGeom prst="rect">
            <a:avLst/>
          </a:prstGeom>
          <a:noFill/>
          <a:ln w="76200">
            <a:solidFill>
              <a:srgbClr val="FFD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solidFill>
                <a:schemeClr val="bg1"/>
              </a:solidFill>
            </a:endParaRPr>
          </a:p>
        </p:txBody>
      </p:sp>
      <p:sp>
        <p:nvSpPr>
          <p:cNvPr id="85" name="Tekstvak 12"/>
          <p:cNvSpPr txBox="1"/>
          <p:nvPr/>
        </p:nvSpPr>
        <p:spPr>
          <a:xfrm>
            <a:off x="821488" y="30094869"/>
            <a:ext cx="9525000" cy="2431435"/>
          </a:xfrm>
          <a:prstGeom prst="rect">
            <a:avLst/>
          </a:prstGeom>
          <a:solidFill>
            <a:srgbClr val="FFD200"/>
          </a:solidFill>
        </p:spPr>
        <p:txBody>
          <a:bodyPr wrap="square" lIns="91440" tIns="45720" rIns="91440" bIns="45720" rtlCol="0" anchor="t">
            <a:spAutoFit/>
          </a:bodyPr>
          <a:lstStyle/>
          <a:p>
            <a:pPr marL="182245" algn="just" defTabSz="3027487"/>
            <a:r>
              <a:rPr lang="nl-NL" sz="3600" dirty="0">
                <a:solidFill>
                  <a:srgbClr val="000000"/>
                </a:solidFill>
              </a:rPr>
              <a:t>Both the single-task model (top) and the MTL model (bottom) for donor splice sites learn the typical pattern (</a:t>
            </a:r>
            <a:r>
              <a:rPr lang="nl-NL" sz="4400" dirty="0">
                <a:solidFill>
                  <a:srgbClr val="000000"/>
                </a:solidFill>
                <a:latin typeface="Courier New"/>
                <a:cs typeface="Courier New"/>
              </a:rPr>
              <a:t>CAGGTAAGT</a:t>
            </a:r>
            <a:r>
              <a:rPr lang="nl-NL" sz="3600" dirty="0">
                <a:solidFill>
                  <a:srgbClr val="000000"/>
                </a:solidFill>
              </a:rPr>
              <a:t>), also exhibiting a similar contribution pattern.</a:t>
            </a:r>
            <a:endParaRPr lang="en-US" dirty="0"/>
          </a:p>
        </p:txBody>
      </p:sp>
      <p:pic>
        <p:nvPicPr>
          <p:cNvPr id="86" name="Picture 85"/>
          <p:cNvPicPr>
            <a:picLocks noChangeAspect="1"/>
          </p:cNvPicPr>
          <p:nvPr/>
        </p:nvPicPr>
        <p:blipFill>
          <a:blip r:embed="rId6"/>
          <a:stretch>
            <a:fillRect/>
          </a:stretch>
        </p:blipFill>
        <p:spPr>
          <a:xfrm>
            <a:off x="10811834" y="24390163"/>
            <a:ext cx="9525000" cy="2381250"/>
          </a:xfrm>
          <a:prstGeom prst="rect">
            <a:avLst/>
          </a:prstGeom>
        </p:spPr>
      </p:pic>
      <p:pic>
        <p:nvPicPr>
          <p:cNvPr id="87" name="Picture 86"/>
          <p:cNvPicPr>
            <a:picLocks noChangeAspect="1"/>
          </p:cNvPicPr>
          <p:nvPr/>
        </p:nvPicPr>
        <p:blipFill>
          <a:blip r:embed="rId7"/>
          <a:stretch>
            <a:fillRect/>
          </a:stretch>
        </p:blipFill>
        <p:spPr>
          <a:xfrm>
            <a:off x="10811834" y="27239606"/>
            <a:ext cx="9525000" cy="2381250"/>
          </a:xfrm>
          <a:prstGeom prst="rect">
            <a:avLst/>
          </a:prstGeom>
        </p:spPr>
      </p:pic>
      <p:sp>
        <p:nvSpPr>
          <p:cNvPr id="88" name="Rectangle 87"/>
          <p:cNvSpPr/>
          <p:nvPr/>
        </p:nvSpPr>
        <p:spPr>
          <a:xfrm>
            <a:off x="12098220" y="24172594"/>
            <a:ext cx="3048000" cy="5627077"/>
          </a:xfrm>
          <a:prstGeom prst="rect">
            <a:avLst/>
          </a:prstGeom>
          <a:noFill/>
          <a:ln w="76200">
            <a:solidFill>
              <a:srgbClr val="FFD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solidFill>
                <a:schemeClr val="bg1"/>
              </a:solidFill>
            </a:endParaRPr>
          </a:p>
        </p:txBody>
      </p:sp>
      <p:sp>
        <p:nvSpPr>
          <p:cNvPr id="89" name="Tekstvak 12"/>
          <p:cNvSpPr txBox="1"/>
          <p:nvPr/>
        </p:nvSpPr>
        <p:spPr>
          <a:xfrm>
            <a:off x="10811834" y="30094869"/>
            <a:ext cx="9525000" cy="2985433"/>
          </a:xfrm>
          <a:prstGeom prst="rect">
            <a:avLst/>
          </a:prstGeom>
          <a:solidFill>
            <a:srgbClr val="FFD200"/>
          </a:solidFill>
        </p:spPr>
        <p:txBody>
          <a:bodyPr wrap="square" lIns="91440" tIns="45720" rIns="91440" bIns="45720" rtlCol="0" anchor="t">
            <a:spAutoFit/>
          </a:bodyPr>
          <a:lstStyle/>
          <a:p>
            <a:pPr marL="182245" algn="just" defTabSz="3027487"/>
            <a:r>
              <a:rPr lang="nl-NL" sz="3600" dirty="0">
                <a:solidFill>
                  <a:srgbClr val="000000"/>
                </a:solidFill>
              </a:rPr>
              <a:t>For acceptor splice sites, both the single-task model and the MTL model learn the polypyrimidine tract, typically rich in </a:t>
            </a:r>
            <a:r>
              <a:rPr lang="nl-NL" sz="4400" dirty="0">
                <a:solidFill>
                  <a:srgbClr val="000000"/>
                </a:solidFill>
                <a:latin typeface="Courier New"/>
                <a:cs typeface="Courier New"/>
              </a:rPr>
              <a:t>C</a:t>
            </a:r>
            <a:r>
              <a:rPr lang="nl-NL" sz="3600" dirty="0">
                <a:solidFill>
                  <a:srgbClr val="000000"/>
                </a:solidFill>
              </a:rPr>
              <a:t> and </a:t>
            </a:r>
            <a:r>
              <a:rPr lang="nl-NL" sz="4400" dirty="0">
                <a:solidFill>
                  <a:srgbClr val="000000"/>
                </a:solidFill>
                <a:latin typeface="Courier New"/>
                <a:cs typeface="Courier New"/>
              </a:rPr>
              <a:t>T</a:t>
            </a:r>
            <a:r>
              <a:rPr lang="nl-NL" sz="3600" dirty="0">
                <a:solidFill>
                  <a:srgbClr val="000000"/>
                </a:solidFill>
              </a:rPr>
              <a:t> nucleotides, in the region upstream of the acceptor site.</a:t>
            </a:r>
            <a:endParaRPr lang="en-US" dirty="0"/>
          </a:p>
        </p:txBody>
      </p:sp>
      <p:pic>
        <p:nvPicPr>
          <p:cNvPr id="90" name="Picture 89"/>
          <p:cNvPicPr>
            <a:picLocks noChangeAspect="1"/>
          </p:cNvPicPr>
          <p:nvPr/>
        </p:nvPicPr>
        <p:blipFill>
          <a:blip r:embed="rId8"/>
          <a:stretch>
            <a:fillRect/>
          </a:stretch>
        </p:blipFill>
        <p:spPr>
          <a:xfrm>
            <a:off x="20632985" y="24384343"/>
            <a:ext cx="9525000" cy="2381250"/>
          </a:xfrm>
          <a:prstGeom prst="rect">
            <a:avLst/>
          </a:prstGeom>
        </p:spPr>
      </p:pic>
      <p:pic>
        <p:nvPicPr>
          <p:cNvPr id="91" name="Picture 90"/>
          <p:cNvPicPr>
            <a:picLocks noChangeAspect="1"/>
          </p:cNvPicPr>
          <p:nvPr/>
        </p:nvPicPr>
        <p:blipFill>
          <a:blip r:embed="rId9"/>
          <a:stretch>
            <a:fillRect/>
          </a:stretch>
        </p:blipFill>
        <p:spPr>
          <a:xfrm>
            <a:off x="20632985" y="27246646"/>
            <a:ext cx="9525000" cy="2381250"/>
          </a:xfrm>
          <a:prstGeom prst="rect">
            <a:avLst/>
          </a:prstGeom>
        </p:spPr>
      </p:pic>
      <p:sp>
        <p:nvSpPr>
          <p:cNvPr id="92" name="Rectangle 91"/>
          <p:cNvSpPr/>
          <p:nvPr/>
        </p:nvSpPr>
        <p:spPr>
          <a:xfrm>
            <a:off x="23739679" y="24192644"/>
            <a:ext cx="503644" cy="5627077"/>
          </a:xfrm>
          <a:prstGeom prst="rect">
            <a:avLst/>
          </a:prstGeom>
          <a:noFill/>
          <a:ln w="76200">
            <a:solidFill>
              <a:srgbClr val="FFD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solidFill>
                <a:schemeClr val="bg1"/>
              </a:solidFill>
            </a:endParaRPr>
          </a:p>
        </p:txBody>
      </p:sp>
      <p:sp>
        <p:nvSpPr>
          <p:cNvPr id="93" name="Rectangle 92"/>
          <p:cNvSpPr/>
          <p:nvPr/>
        </p:nvSpPr>
        <p:spPr>
          <a:xfrm>
            <a:off x="26071751" y="24172593"/>
            <a:ext cx="774095" cy="5627077"/>
          </a:xfrm>
          <a:prstGeom prst="rect">
            <a:avLst/>
          </a:prstGeom>
          <a:noFill/>
          <a:ln w="76200">
            <a:solidFill>
              <a:srgbClr val="FFD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a:solidFill>
                <a:schemeClr val="bg1"/>
              </a:solidFill>
            </a:endParaRPr>
          </a:p>
        </p:txBody>
      </p:sp>
      <p:sp>
        <p:nvSpPr>
          <p:cNvPr id="20" name="Tijdelijke aanduiding voor tekst 10"/>
          <p:cNvSpPr>
            <a:spLocks noGrp="1"/>
          </p:cNvSpPr>
          <p:nvPr>
            <p:ph type="body" sz="quarter" idx="16"/>
          </p:nvPr>
        </p:nvSpPr>
        <p:spPr>
          <a:xfrm>
            <a:off x="21916763" y="39020655"/>
            <a:ext cx="8358450" cy="720315"/>
          </a:xfrm>
        </p:spPr>
        <p:txBody>
          <a:bodyPr>
            <a:normAutofit/>
          </a:bodyPr>
          <a:lstStyle/>
          <a:p>
            <a:pPr algn="ctr">
              <a:lnSpc>
                <a:spcPct val="110000"/>
              </a:lnSpc>
            </a:pPr>
            <a:r>
              <a:rPr lang="nl-NL" dirty="0"/>
              <a:t>Contact: espoir.kabanga@ghent.ac.kr</a:t>
            </a:r>
          </a:p>
        </p:txBody>
      </p:sp>
      <p:sp>
        <p:nvSpPr>
          <p:cNvPr id="94" name="Tekstvak 12"/>
          <p:cNvSpPr txBox="1"/>
          <p:nvPr/>
        </p:nvSpPr>
        <p:spPr>
          <a:xfrm>
            <a:off x="20632985" y="30068562"/>
            <a:ext cx="9525000" cy="3108543"/>
          </a:xfrm>
          <a:prstGeom prst="rect">
            <a:avLst/>
          </a:prstGeom>
          <a:solidFill>
            <a:srgbClr val="FFD200"/>
          </a:solidFill>
        </p:spPr>
        <p:txBody>
          <a:bodyPr wrap="square" lIns="91440" tIns="45720" rIns="91440" bIns="45720" rtlCol="0" anchor="t">
            <a:spAutoFit/>
          </a:bodyPr>
          <a:lstStyle/>
          <a:p>
            <a:pPr marL="182245" algn="just" defTabSz="3027487"/>
            <a:r>
              <a:rPr lang="nl-NL" sz="3600" dirty="0">
                <a:solidFill>
                  <a:srgbClr val="000000"/>
                </a:solidFill>
              </a:rPr>
              <a:t>For TIS, both the models learn similar patterns. Higher contribution scores are obtained by </a:t>
            </a:r>
            <a:r>
              <a:rPr lang="nl-NL" sz="4400" dirty="0">
                <a:solidFill>
                  <a:srgbClr val="000000"/>
                </a:solidFill>
                <a:latin typeface="Courier New"/>
                <a:cs typeface="Courier New"/>
              </a:rPr>
              <a:t>G</a:t>
            </a:r>
            <a:r>
              <a:rPr lang="nl-NL" sz="3600" dirty="0">
                <a:solidFill>
                  <a:srgbClr val="000000"/>
                </a:solidFill>
              </a:rPr>
              <a:t> and </a:t>
            </a:r>
            <a:r>
              <a:rPr lang="nl-NL" sz="4400" dirty="0">
                <a:solidFill>
                  <a:srgbClr val="000000"/>
                </a:solidFill>
                <a:latin typeface="Courier New"/>
                <a:cs typeface="Courier New"/>
              </a:rPr>
              <a:t>C</a:t>
            </a:r>
            <a:r>
              <a:rPr lang="nl-NL" sz="3600" dirty="0">
                <a:solidFill>
                  <a:srgbClr val="000000"/>
                </a:solidFill>
              </a:rPr>
              <a:t> at position 3 and 4 in downstream of TIS, and by </a:t>
            </a:r>
            <a:r>
              <a:rPr lang="nl-NL" sz="4400" dirty="0">
                <a:solidFill>
                  <a:srgbClr val="000000"/>
                </a:solidFill>
                <a:latin typeface="Courier New"/>
                <a:cs typeface="Courier New"/>
              </a:rPr>
              <a:t>A</a:t>
            </a:r>
            <a:r>
              <a:rPr lang="nl-NL" sz="3600" dirty="0">
                <a:solidFill>
                  <a:srgbClr val="000000"/>
                </a:solidFill>
              </a:rPr>
              <a:t>/</a:t>
            </a:r>
            <a:r>
              <a:rPr lang="nl-NL" sz="4400" dirty="0">
                <a:solidFill>
                  <a:srgbClr val="000000"/>
                </a:solidFill>
                <a:latin typeface="Courier New"/>
                <a:cs typeface="Courier New"/>
              </a:rPr>
              <a:t>G</a:t>
            </a:r>
            <a:r>
              <a:rPr lang="nl-NL" sz="3600" dirty="0">
                <a:solidFill>
                  <a:srgbClr val="000000"/>
                </a:solidFill>
              </a:rPr>
              <a:t> (purine) at position -3 in upstream of TIS. That is the typical context for TIS as per the Kozak sequence (Kozak, 1987).</a:t>
            </a:r>
            <a:endParaRPr lang="en-US" dirty="0"/>
          </a:p>
        </p:txBody>
      </p:sp>
      <p:sp>
        <p:nvSpPr>
          <p:cNvPr id="96" name="TextBox 95"/>
          <p:cNvSpPr txBox="1"/>
          <p:nvPr/>
        </p:nvSpPr>
        <p:spPr>
          <a:xfrm>
            <a:off x="1477976" y="34185416"/>
            <a:ext cx="27850350" cy="677108"/>
          </a:xfrm>
          <a:prstGeom prst="rect">
            <a:avLst/>
          </a:prstGeom>
          <a:noFill/>
        </p:spPr>
        <p:txBody>
          <a:bodyPr wrap="square" lIns="91440" tIns="45720" rIns="91440" bIns="45720" rtlCol="0" anchor="t">
            <a:spAutoFit/>
          </a:bodyPr>
          <a:lstStyle/>
          <a:p>
            <a:r>
              <a:rPr lang="nl-NL" sz="3800" b="1" dirty="0" err="1">
                <a:solidFill>
                  <a:srgbClr val="1E64C8"/>
                </a:solidFill>
              </a:rPr>
              <a:t>Conclusions</a:t>
            </a:r>
          </a:p>
        </p:txBody>
      </p:sp>
      <p:sp>
        <p:nvSpPr>
          <p:cNvPr id="97" name="TextBox 96"/>
          <p:cNvSpPr txBox="1"/>
          <p:nvPr/>
        </p:nvSpPr>
        <p:spPr>
          <a:xfrm>
            <a:off x="1315328" y="34895447"/>
            <a:ext cx="27850350" cy="3970318"/>
          </a:xfrm>
          <a:prstGeom prst="rect">
            <a:avLst/>
          </a:prstGeom>
          <a:noFill/>
        </p:spPr>
        <p:txBody>
          <a:bodyPr wrap="square" lIns="91440" tIns="45720" rIns="91440" bIns="45720" rtlCol="0" anchor="t">
            <a:spAutoFit/>
          </a:bodyPr>
          <a:lstStyle/>
          <a:p>
            <a:pPr marL="571500" indent="-571500" algn="just">
              <a:buFont typeface="Arial" panose="020B0604020202020204" pitchFamily="34" charset="0"/>
              <a:buChar char="•"/>
            </a:pPr>
            <a:r>
              <a:rPr lang="en-US" sz="3600" dirty="0"/>
              <a:t>The single-task models outperform the MTL model for all three the tasks. However, the difference in effectiveness of the single-task models and the MTL model can be considered minimal or not statistically significant.</a:t>
            </a:r>
          </a:p>
          <a:p>
            <a:pPr marL="571500" indent="-571500" algn="just">
              <a:buFont typeface="Arial" panose="020B0604020202020204" pitchFamily="34" charset="0"/>
              <a:buChar char="•"/>
            </a:pPr>
            <a:r>
              <a:rPr lang="en-US" sz="3600" dirty="0"/>
              <a:t>Based on the sequence logos generated for each model and for each task, we observe that both types of models learn similar patterns that typically correspond to each task. Therefore, we confirm that the MTL model generalized correctly for all the tasks.</a:t>
            </a:r>
          </a:p>
          <a:p>
            <a:pPr marL="571500" indent="-571500" algn="just">
              <a:buFont typeface="Arial" panose="020B0604020202020204" pitchFamily="34" charset="0"/>
              <a:buChar char="•"/>
            </a:pPr>
            <a:r>
              <a:rPr lang="en-US" sz="3600" dirty="0"/>
              <a:t>Generation of high-quality labeled biological data is very costly. MTL therefore remains a promising technique for reducing label costs in </a:t>
            </a:r>
            <a:r>
              <a:rPr lang="en-US" sz="3600"/>
              <a:t>the field </a:t>
            </a:r>
            <a:r>
              <a:rPr lang="en-US" sz="3600" dirty="0"/>
              <a:t>of bioinformatics.</a:t>
            </a:r>
          </a:p>
          <a:p>
            <a:pPr marL="571500" indent="-571500" algn="just">
              <a:buFont typeface="Arial" panose="020B0604020202020204" pitchFamily="34" charset="0"/>
              <a:buChar char="•"/>
            </a:pPr>
            <a:r>
              <a:rPr lang="en-US" sz="3600" dirty="0"/>
              <a:t>In our future work, we will investigate the impact of positive transfer and negative transfer across the different tasks and compare MTL models with fine-tuned foundation models.</a:t>
            </a:r>
          </a:p>
        </p:txBody>
      </p:sp>
      <p:pic>
        <p:nvPicPr>
          <p:cNvPr id="98" name="Picture 97"/>
          <p:cNvPicPr>
            <a:picLocks noChangeAspect="1"/>
          </p:cNvPicPr>
          <p:nvPr/>
        </p:nvPicPr>
        <p:blipFill>
          <a:blip r:embed="rId10"/>
          <a:stretch>
            <a:fillRect/>
          </a:stretch>
        </p:blipFill>
        <p:spPr>
          <a:xfrm>
            <a:off x="4551185" y="40081166"/>
            <a:ext cx="3434486" cy="2282759"/>
          </a:xfrm>
          <a:prstGeom prst="rect">
            <a:avLst/>
          </a:prstGeom>
        </p:spPr>
      </p:pic>
      <p:pic>
        <p:nvPicPr>
          <p:cNvPr id="99" name="Picture 98"/>
          <p:cNvPicPr>
            <a:picLocks noChangeAspect="1"/>
          </p:cNvPicPr>
          <p:nvPr/>
        </p:nvPicPr>
        <p:blipFill rotWithShape="1">
          <a:blip r:embed="rId11"/>
          <a:srcRect l="9174" t="19399" r="13242" b="17725"/>
          <a:stretch/>
        </p:blipFill>
        <p:spPr>
          <a:xfrm>
            <a:off x="8412250" y="40542443"/>
            <a:ext cx="6160892" cy="1821482"/>
          </a:xfrm>
          <a:prstGeom prst="rect">
            <a:avLst/>
          </a:prstGeom>
        </p:spPr>
      </p:pic>
      <p:pic>
        <p:nvPicPr>
          <p:cNvPr id="100" name="Picture 99"/>
          <p:cNvPicPr>
            <a:picLocks noChangeAspect="1"/>
          </p:cNvPicPr>
          <p:nvPr/>
        </p:nvPicPr>
        <p:blipFill>
          <a:blip r:embed="rId12"/>
          <a:stretch>
            <a:fillRect/>
          </a:stretch>
        </p:blipFill>
        <p:spPr>
          <a:xfrm>
            <a:off x="14981442" y="40532181"/>
            <a:ext cx="5651543" cy="1833444"/>
          </a:xfrm>
          <a:prstGeom prst="rect">
            <a:avLst/>
          </a:prstGeom>
        </p:spPr>
      </p:pic>
    </p:spTree>
    <p:extLst>
      <p:ext uri="{BB962C8B-B14F-4D97-AF65-F5344CB8AC3E}">
        <p14:creationId xmlns:p14="http://schemas.microsoft.com/office/powerpoint/2010/main" val="2813270260"/>
      </p:ext>
    </p:extLst>
  </p:cSld>
  <p:clrMapOvr>
    <a:masterClrMapping/>
  </p:clrMapOvr>
</p:sld>
</file>

<file path=ppt/theme/theme1.xml><?xml version="1.0" encoding="utf-8"?>
<a:theme xmlns:a="http://schemas.openxmlformats.org/drawingml/2006/main" name="posterA0_UGent_EN_CK">
  <a:themeElements>
    <a:clrScheme name="Universiteit Gent">
      <a:dk1>
        <a:sysClr val="windowText" lastClr="000000"/>
      </a:dk1>
      <a:lt1>
        <a:sysClr val="window" lastClr="FFFFFF"/>
      </a:lt1>
      <a:dk2>
        <a:srgbClr val="1E64C8"/>
      </a:dk2>
      <a:lt2>
        <a:srgbClr val="FFD200"/>
      </a:lt2>
      <a:accent1>
        <a:srgbClr val="1E64C8"/>
      </a:accent1>
      <a:accent2>
        <a:srgbClr val="FFD200"/>
      </a:accent2>
      <a:accent3>
        <a:srgbClr val="A5A5A5"/>
      </a:accent3>
      <a:accent4>
        <a:srgbClr val="FFC000"/>
      </a:accent4>
      <a:accent5>
        <a:srgbClr val="4472C4"/>
      </a:accent5>
      <a:accent6>
        <a:srgbClr val="70AD47"/>
      </a:accent6>
      <a:hlink>
        <a:srgbClr val="0563C1"/>
      </a:hlink>
      <a:folHlink>
        <a:srgbClr val="954F72"/>
      </a:folHlink>
    </a:clrScheme>
    <a:fontScheme name="Universiteit Gent">
      <a:majorFont>
        <a:latin typeface="UGent Panno Text SemiBold"/>
        <a:ea typeface=""/>
        <a:cs typeface=""/>
      </a:majorFont>
      <a:minorFont>
        <a:latin typeface="UGent Panno Text"/>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E64C8"/>
        </a:solidFill>
      </a:spPr>
      <a:bodyPr rtlCol="0" anchor="ctr"/>
      <a:lstStyle>
        <a:defPPr algn="ctr">
          <a:defRPr sz="220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ster-Corporate-UK_1_1_15.potx" id="{8AB84EEC-AB11-49DD-A183-483638CB019E}" vid="{07864BC7-6D7B-45BE-8C4D-19C69D41E2A1}"/>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posterA0_UGent_EN_GlobalCampus</Template>
  <TotalTime>2148</TotalTime>
  <Words>534</Words>
  <Application>Microsoft Office PowerPoint</Application>
  <PresentationFormat>Custom</PresentationFormat>
  <Paragraphs>58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Courier New</vt:lpstr>
      <vt:lpstr>UGent Panno Text</vt:lpstr>
      <vt:lpstr>UGent Panno Text Medium</vt:lpstr>
      <vt:lpstr>UGent Panno Text SemiBold</vt:lpstr>
      <vt:lpstr>posterA0_UGent_EN_CK</vt:lpstr>
      <vt:lpstr>Towards interpretable multitask learning for splice site and translation initiation site prediction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interpretable multitask learning for splice site and translation initiation site prediction</dc:title>
  <dc:creator>Espoir Kabanga</dc:creator>
  <cp:lastModifiedBy>Wesley De Neve</cp:lastModifiedBy>
  <cp:revision>130</cp:revision>
  <cp:lastPrinted>2023-05-10T09:16:45Z</cp:lastPrinted>
  <dcterms:created xsi:type="dcterms:W3CDTF">2023-05-09T01:12:55Z</dcterms:created>
  <dcterms:modified xsi:type="dcterms:W3CDTF">2023-05-11T09:53:52Z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Universiteit Gent</vt:lpwstr>
  </property>
  <property fmtid="{D5CDD505-2E9C-101B-9397-08002B2CF9AE}" pid="3" name="Developed by">
    <vt:lpwstr>12 Dozijn</vt:lpwstr>
  </property>
  <property fmtid="{D5CDD505-2E9C-101B-9397-08002B2CF9AE}" pid="4" name="Author">
    <vt:lpwstr>Hans Gouman</vt:lpwstr>
  </property>
  <property fmtid="{D5CDD505-2E9C-101B-9397-08002B2CF9AE}" pid="5" name="Date">
    <vt:filetime>2016-12-15T23:00:00Z</vt:filetime>
  </property>
  <property fmtid="{D5CDD505-2E9C-101B-9397-08002B2CF9AE}" pid="6" name="Version">
    <vt:lpwstr>1.1</vt:lpwstr>
  </property>
  <property fmtid="{D5CDD505-2E9C-101B-9397-08002B2CF9AE}" pid="7" name="Build">
    <vt:i4>15</vt:i4>
  </property>
  <property fmtid="{D5CDD505-2E9C-101B-9397-08002B2CF9AE}" pid="8" name="Status">
    <vt:lpwstr>Final</vt:lpwstr>
  </property>
  <property fmtid="{D5CDD505-2E9C-101B-9397-08002B2CF9AE}" pid="9" name="Cmt 1-2">
    <vt:lpwstr>zero creation</vt:lpwstr>
  </property>
  <property fmtid="{D5CDD505-2E9C-101B-9397-08002B2CF9AE}" pid="10" name="Cmt 3">
    <vt:lpwstr>building...</vt:lpwstr>
  </property>
  <property fmtid="{D5CDD505-2E9C-101B-9397-08002B2CF9AE}" pid="11" name="Cmt 4">
    <vt:lpwstr>picture controls slides added</vt:lpwstr>
  </property>
  <property fmtid="{D5CDD505-2E9C-101B-9397-08002B2CF9AE}" pid="12" name="Cmt 5">
    <vt:lpwstr>author box 1 column</vt:lpwstr>
  </property>
  <property fmtid="{D5CDD505-2E9C-101B-9397-08002B2CF9AE}" pid="13" name="Cmt 6">
    <vt:lpwstr>line spacing changed</vt:lpwstr>
  </property>
  <property fmtid="{D5CDD505-2E9C-101B-9397-08002B2CF9AE}" pid="14" name="Cmt 7 ">
    <vt:lpwstr>no font embedding</vt:lpwstr>
  </property>
  <property fmtid="{D5CDD505-2E9C-101B-9397-08002B2CF9AE}" pid="15" name="Cmt 8">
    <vt:lpwstr>socmed editable</vt:lpwstr>
  </property>
  <property fmtid="{D5CDD505-2E9C-101B-9397-08002B2CF9AE}" pid="16" name="Cmt 10">
    <vt:lpwstr>comments feedback</vt:lpwstr>
  </property>
  <property fmtid="{D5CDD505-2E9C-101B-9397-08002B2CF9AE}" pid="17" name="Cmt 11">
    <vt:lpwstr>position text box slide 1 and 2</vt:lpwstr>
  </property>
  <property fmtid="{D5CDD505-2E9C-101B-9397-08002B2CF9AE}" pid="18" name="Cmt 12">
    <vt:lpwstr>comments UG/AZ 16.11.25</vt:lpwstr>
  </property>
  <property fmtid="{D5CDD505-2E9C-101B-9397-08002B2CF9AE}" pid="19" name="Cmt 13">
    <vt:lpwstr>slide 2 deleted</vt:lpwstr>
  </property>
  <property fmtid="{D5CDD505-2E9C-101B-9397-08002B2CF9AE}" pid="20" name="Cmt 14">
    <vt:lpwstr>slide text cleaned up</vt:lpwstr>
  </property>
  <property fmtid="{D5CDD505-2E9C-101B-9397-08002B2CF9AE}" pid="21" name="Cmt 15">
    <vt:lpwstr>'Contact' editable</vt:lpwstr>
  </property>
</Properties>
</file>