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7" r:id="rId2"/>
  </p:sldIdLst>
  <p:sldSz cx="30275213" cy="42803763"/>
  <p:notesSz cx="6797675" cy="9926638"/>
  <p:defaultTextStyle>
    <a:defPPr>
      <a:defRPr lang="nl-NL"/>
    </a:defPPr>
    <a:lvl1pPr marL="0" algn="l" defTabSz="3455975" rtl="0" eaLnBrk="1" latinLnBrk="0" hangingPunct="1">
      <a:defRPr sz="6803" kern="1200">
        <a:solidFill>
          <a:schemeClr val="tx1"/>
        </a:solidFill>
        <a:latin typeface="+mn-lt"/>
        <a:ea typeface="+mn-ea"/>
        <a:cs typeface="+mn-cs"/>
      </a:defRPr>
    </a:lvl1pPr>
    <a:lvl2pPr marL="1727987" algn="l" defTabSz="3455975" rtl="0" eaLnBrk="1" latinLnBrk="0" hangingPunct="1">
      <a:defRPr sz="6803" kern="1200">
        <a:solidFill>
          <a:schemeClr val="tx1"/>
        </a:solidFill>
        <a:latin typeface="+mn-lt"/>
        <a:ea typeface="+mn-ea"/>
        <a:cs typeface="+mn-cs"/>
      </a:defRPr>
    </a:lvl2pPr>
    <a:lvl3pPr marL="3455975" algn="l" defTabSz="3455975" rtl="0" eaLnBrk="1" latinLnBrk="0" hangingPunct="1">
      <a:defRPr sz="6803" kern="1200">
        <a:solidFill>
          <a:schemeClr val="tx1"/>
        </a:solidFill>
        <a:latin typeface="+mn-lt"/>
        <a:ea typeface="+mn-ea"/>
        <a:cs typeface="+mn-cs"/>
      </a:defRPr>
    </a:lvl3pPr>
    <a:lvl4pPr marL="5183962" algn="l" defTabSz="3455975" rtl="0" eaLnBrk="1" latinLnBrk="0" hangingPunct="1">
      <a:defRPr sz="6803" kern="1200">
        <a:solidFill>
          <a:schemeClr val="tx1"/>
        </a:solidFill>
        <a:latin typeface="+mn-lt"/>
        <a:ea typeface="+mn-ea"/>
        <a:cs typeface="+mn-cs"/>
      </a:defRPr>
    </a:lvl4pPr>
    <a:lvl5pPr marL="6911950" algn="l" defTabSz="3455975" rtl="0" eaLnBrk="1" latinLnBrk="0" hangingPunct="1">
      <a:defRPr sz="6803" kern="1200">
        <a:solidFill>
          <a:schemeClr val="tx1"/>
        </a:solidFill>
        <a:latin typeface="+mn-lt"/>
        <a:ea typeface="+mn-ea"/>
        <a:cs typeface="+mn-cs"/>
      </a:defRPr>
    </a:lvl5pPr>
    <a:lvl6pPr marL="8639937" algn="l" defTabSz="3455975" rtl="0" eaLnBrk="1" latinLnBrk="0" hangingPunct="1">
      <a:defRPr sz="6803" kern="1200">
        <a:solidFill>
          <a:schemeClr val="tx1"/>
        </a:solidFill>
        <a:latin typeface="+mn-lt"/>
        <a:ea typeface="+mn-ea"/>
        <a:cs typeface="+mn-cs"/>
      </a:defRPr>
    </a:lvl6pPr>
    <a:lvl7pPr marL="10367924" algn="l" defTabSz="3455975" rtl="0" eaLnBrk="1" latinLnBrk="0" hangingPunct="1">
      <a:defRPr sz="6803" kern="1200">
        <a:solidFill>
          <a:schemeClr val="tx1"/>
        </a:solidFill>
        <a:latin typeface="+mn-lt"/>
        <a:ea typeface="+mn-ea"/>
        <a:cs typeface="+mn-cs"/>
      </a:defRPr>
    </a:lvl7pPr>
    <a:lvl8pPr marL="12095912" algn="l" defTabSz="3455975" rtl="0" eaLnBrk="1" latinLnBrk="0" hangingPunct="1">
      <a:defRPr sz="6803" kern="1200">
        <a:solidFill>
          <a:schemeClr val="tx1"/>
        </a:solidFill>
        <a:latin typeface="+mn-lt"/>
        <a:ea typeface="+mn-ea"/>
        <a:cs typeface="+mn-cs"/>
      </a:defRPr>
    </a:lvl8pPr>
    <a:lvl9pPr marL="13823899" algn="l" defTabSz="3455975" rtl="0" eaLnBrk="1" latinLnBrk="0" hangingPunct="1">
      <a:defRPr sz="68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91" userDrawn="1">
          <p15:clr>
            <a:srgbClr val="A4A3A4"/>
          </p15:clr>
        </p15:guide>
        <p15:guide id="2" pos="17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D00"/>
    <a:srgbClr val="1E64C8"/>
    <a:srgbClr val="000000"/>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14" autoAdjust="0"/>
    <p:restoredTop sz="94653" autoAdjust="0"/>
  </p:normalViewPr>
  <p:slideViewPr>
    <p:cSldViewPr snapToGrid="0" showGuides="1">
      <p:cViewPr varScale="1">
        <p:scale>
          <a:sx n="19" d="100"/>
          <a:sy n="19" d="100"/>
        </p:scale>
        <p:origin x="3412" y="64"/>
      </p:cViewPr>
      <p:guideLst>
        <p:guide orient="horz" pos="13391"/>
        <p:guide pos="1779"/>
      </p:guideLst>
    </p:cSldViewPr>
  </p:slideViewPr>
  <p:notesTextViewPr>
    <p:cViewPr>
      <p:scale>
        <a:sx n="1" d="1"/>
        <a:sy n="1" d="1"/>
      </p:scale>
      <p:origin x="0" y="0"/>
    </p:cViewPr>
  </p:notesText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8A108EC-A1AE-4647-8742-37BB07B04832}" type="datetimeFigureOut">
              <a:rPr lang="nl-NL" smtClean="0"/>
              <a:t>11-5-2023</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CD91216-4139-473B-9716-328169175E23}" type="slidenum">
              <a:rPr lang="nl-NL" smtClean="0"/>
              <a:t>‹#›</a:t>
            </a:fld>
            <a:endParaRPr lang="nl-NL"/>
          </a:p>
        </p:txBody>
      </p:sp>
    </p:spTree>
    <p:extLst>
      <p:ext uri="{BB962C8B-B14F-4D97-AF65-F5344CB8AC3E}">
        <p14:creationId xmlns:p14="http://schemas.microsoft.com/office/powerpoint/2010/main" val="1957255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AEEEB8-1E9B-4C43-99EB-711F23748C00}" type="datetimeFigureOut">
              <a:rPr lang="ko-KR" altLang="en-US" smtClean="0"/>
              <a:t>2023-05-11</a:t>
            </a:fld>
            <a:endParaRPr lang="ko-KR" altLang="en-US"/>
          </a:p>
        </p:txBody>
      </p:sp>
      <p:sp>
        <p:nvSpPr>
          <p:cNvPr id="4" name="슬라이드 이미지 개체 틀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840004-1D7D-45E2-ADA1-21F5FA2812C6}" type="slidenum">
              <a:rPr lang="ko-KR" altLang="en-US" smtClean="0"/>
              <a:t>‹#›</a:t>
            </a:fld>
            <a:endParaRPr lang="ko-KR" altLang="en-US"/>
          </a:p>
        </p:txBody>
      </p:sp>
    </p:spTree>
    <p:extLst>
      <p:ext uri="{BB962C8B-B14F-4D97-AF65-F5344CB8AC3E}">
        <p14:creationId xmlns:p14="http://schemas.microsoft.com/office/powerpoint/2010/main" val="141074746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34840004-1D7D-45E2-ADA1-21F5FA2812C6}" type="slidenum">
              <a:rPr lang="ko-KR" altLang="en-US" smtClean="0"/>
              <a:t>1</a:t>
            </a:fld>
            <a:endParaRPr lang="ko-KR" altLang="en-US"/>
          </a:p>
        </p:txBody>
      </p:sp>
    </p:spTree>
    <p:extLst>
      <p:ext uri="{BB962C8B-B14F-4D97-AF65-F5344CB8AC3E}">
        <p14:creationId xmlns:p14="http://schemas.microsoft.com/office/powerpoint/2010/main" val="2106664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 more faculti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7976" y="2826523"/>
            <a:ext cx="27920250" cy="2717416"/>
          </a:xfrm>
        </p:spPr>
        <p:txBody>
          <a:bodyPr anchor="t" anchorCtr="0">
            <a:normAutofit/>
          </a:bodyPr>
          <a:lstStyle>
            <a:lvl1pPr algn="l">
              <a:lnSpc>
                <a:spcPts val="10490"/>
              </a:lnSpc>
              <a:defRPr sz="10000" u="sng" cap="all" baseline="0">
                <a:solidFill>
                  <a:srgbClr val="1E64C8"/>
                </a:solidFill>
                <a:uFill>
                  <a:solidFill>
                    <a:srgbClr val="1E64C8"/>
                  </a:solidFill>
                </a:uFill>
                <a:latin typeface="+mj-lt"/>
              </a:defRPr>
            </a:lvl1pPr>
          </a:lstStyle>
          <a:p>
            <a:r>
              <a:rPr lang="en-GB" noProof="0" dirty="0"/>
              <a:t>click to add title</a:t>
            </a:r>
            <a:r>
              <a:rPr lang="en-GB" dirty="0"/>
              <a:t> (max. 2 lines)</a:t>
            </a:r>
          </a:p>
        </p:txBody>
      </p:sp>
      <p:sp>
        <p:nvSpPr>
          <p:cNvPr id="3" name="Subtitle 2"/>
          <p:cNvSpPr>
            <a:spLocks noGrp="1"/>
          </p:cNvSpPr>
          <p:nvPr>
            <p:ph type="subTitle" idx="1" hasCustomPrompt="1"/>
          </p:nvPr>
        </p:nvSpPr>
        <p:spPr>
          <a:xfrm>
            <a:off x="1479601" y="357012"/>
            <a:ext cx="27918626" cy="1023150"/>
          </a:xfrm>
          <a:prstGeom prst="rect">
            <a:avLst/>
          </a:prstGeom>
        </p:spPr>
        <p:txBody>
          <a:bodyPr bIns="0" numCol="1" anchor="b" anchorCtr="0">
            <a:normAutofit/>
          </a:bodyPr>
          <a:lstStyle>
            <a:lvl1pPr marL="0" indent="0" algn="l">
              <a:lnSpc>
                <a:spcPts val="5700"/>
              </a:lnSpc>
              <a:buNone/>
              <a:defRPr sz="5000" b="0" u="none" cap="all" baseline="0">
                <a:solidFill>
                  <a:srgbClr val="1E64C8"/>
                </a:solidFill>
                <a:uFill>
                  <a:solidFill>
                    <a:srgbClr val="1E64C8"/>
                  </a:solidFill>
                </a:uFill>
                <a:latin typeface="UGent Panno Text Medium" panose="02000606040000040003" pitchFamily="2" charset="0"/>
              </a:defRPr>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noProof="0"/>
              <a:t>click to add research group </a:t>
            </a:r>
            <a:r>
              <a:rPr lang="en-GB" noProof="0" dirty="0"/>
              <a:t>(</a:t>
            </a:r>
            <a:r>
              <a:rPr lang="en-GB" noProof="0"/>
              <a:t>1 line)</a:t>
            </a:r>
            <a:endParaRPr lang="en-GB" noProof="0" dirty="0"/>
          </a:p>
        </p:txBody>
      </p:sp>
      <p:sp>
        <p:nvSpPr>
          <p:cNvPr id="8" name="Tijdelijke aanduiding voor tekst 7"/>
          <p:cNvSpPr>
            <a:spLocks noGrp="1"/>
          </p:cNvSpPr>
          <p:nvPr>
            <p:ph type="body" sz="quarter" idx="13" hasCustomPrompt="1"/>
          </p:nvPr>
        </p:nvSpPr>
        <p:spPr>
          <a:xfrm>
            <a:off x="1479600" y="1445955"/>
            <a:ext cx="27918626" cy="1165508"/>
          </a:xfrm>
          <a:prstGeom prst="rect">
            <a:avLst/>
          </a:prstGeom>
        </p:spPr>
        <p:txBody>
          <a:bodyPr numCol="1">
            <a:normAutofit/>
          </a:bodyPr>
          <a:lstStyle>
            <a:lvl1pPr marL="0" indent="0">
              <a:lnSpc>
                <a:spcPts val="4470"/>
              </a:lnSpc>
              <a:buNone/>
              <a:defRPr sz="5000" baseline="0">
                <a:solidFill>
                  <a:schemeClr val="tx1"/>
                </a:solidFill>
                <a:latin typeface="UGent Panno Text SemiBold" panose="02000706040000040003" pitchFamily="2" charset="0"/>
              </a:defRPr>
            </a:lvl1pPr>
          </a:lstStyle>
          <a:p>
            <a:pPr lvl="0"/>
            <a:r>
              <a:rPr lang="en-GB" noProof="0"/>
              <a:t>Click to add authors</a:t>
            </a:r>
            <a:endParaRPr lang="en-GB" noProof="0" dirty="0"/>
          </a:p>
        </p:txBody>
      </p:sp>
      <p:sp>
        <p:nvSpPr>
          <p:cNvPr id="18" name="Tijdelijke aanduiding voor tekst 17"/>
          <p:cNvSpPr>
            <a:spLocks noGrp="1"/>
          </p:cNvSpPr>
          <p:nvPr>
            <p:ph type="body" sz="quarter" idx="15" hasCustomPrompt="1"/>
          </p:nvPr>
        </p:nvSpPr>
        <p:spPr>
          <a:xfrm>
            <a:off x="1511300" y="6267450"/>
            <a:ext cx="27887613" cy="32558611"/>
          </a:xfrm>
        </p:spPr>
        <p:txBody>
          <a:bodyPr/>
          <a:lstStyle>
            <a:lvl1pPr>
              <a:defRPr baseline="0"/>
            </a:lvl1pPr>
            <a:lvl2pPr>
              <a:defRPr/>
            </a:lvl2pPr>
            <a:lvl3pPr>
              <a:defRPr/>
            </a:lvl3pPr>
            <a:lvl4pPr>
              <a:defRPr/>
            </a:lvl4pPr>
            <a:lvl5pPr>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ijdelijke aanduiding voor tekst 4"/>
          <p:cNvSpPr>
            <a:spLocks noGrp="1"/>
          </p:cNvSpPr>
          <p:nvPr>
            <p:ph type="body" sz="quarter" idx="16" hasCustomPrompt="1"/>
          </p:nvPr>
        </p:nvSpPr>
        <p:spPr>
          <a:xfrm>
            <a:off x="20783550" y="34499550"/>
            <a:ext cx="8358450" cy="4200450"/>
          </a:xfrm>
          <a:prstGeom prst="rect">
            <a:avLst/>
          </a:prstGeom>
          <a:solidFill>
            <a:srgbClr val="1E64C8"/>
          </a:solidFill>
        </p:spPr>
        <p:txBody>
          <a:bodyPr tIns="46800" bIns="46800" numCol="1">
            <a:normAutofit/>
          </a:bodyPr>
          <a:lstStyle>
            <a:lvl1pPr>
              <a:lnSpc>
                <a:spcPct val="100000"/>
              </a:lnSpc>
              <a:spcBef>
                <a:spcPts val="0"/>
              </a:spcBef>
              <a:tabLst>
                <a:tab pos="812800" algn="l"/>
              </a:tabLst>
              <a:defRPr sz="3000" b="0">
                <a:solidFill>
                  <a:schemeClr val="bg1"/>
                </a:solidFill>
              </a:defRPr>
            </a:lvl1pPr>
          </a:lstStyle>
          <a:p>
            <a:pPr lvl="0"/>
            <a:r>
              <a:rPr lang="nl-NL"/>
              <a:t>Klik om contact en e-mail in te voegen</a:t>
            </a:r>
          </a:p>
        </p:txBody>
      </p:sp>
      <p:sp>
        <p:nvSpPr>
          <p:cNvPr id="9" name="Subtitle, Authors Position" hidden="1"/>
          <p:cNvSpPr/>
          <p:nvPr userDrawn="1"/>
        </p:nvSpPr>
        <p:spPr>
          <a:xfrm>
            <a:off x="1512000" y="756000"/>
            <a:ext cx="28008000" cy="1134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le Position" hidden="1"/>
          <p:cNvSpPr/>
          <p:nvPr userDrawn="1"/>
        </p:nvSpPr>
        <p:spPr>
          <a:xfrm>
            <a:off x="1512000" y="3024000"/>
            <a:ext cx="28008000" cy="3402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afbeelding 5"/>
          <p:cNvSpPr>
            <a:spLocks noGrp="1"/>
          </p:cNvSpPr>
          <p:nvPr>
            <p:ph type="pic" sz="quarter" idx="17" hasCustomPrompt="1"/>
          </p:nvPr>
        </p:nvSpPr>
        <p:spPr>
          <a:xfrm>
            <a:off x="1547876" y="10080000"/>
            <a:ext cx="18255600" cy="9270000"/>
          </a:xfrm>
          <a:prstGeom prst="rect">
            <a:avLst/>
          </a:prstGeom>
        </p:spPr>
        <p:txBody>
          <a:bodyPr numCol="1"/>
          <a:lstStyle>
            <a:lvl1pPr marL="0" marR="0" indent="0" algn="ctr" defTabSz="3027487" rtl="0" eaLnBrk="1" fontAlgn="auto" latinLnBrk="0" hangingPunct="1">
              <a:lnSpc>
                <a:spcPct val="100000"/>
              </a:lnSpc>
              <a:spcBef>
                <a:spcPts val="0"/>
              </a:spcBef>
              <a:spcAft>
                <a:spcPts val="0"/>
              </a:spcAft>
              <a:buClrTx/>
              <a:buSzTx/>
              <a:buFont typeface="Arial" panose="020B0604020202020204" pitchFamily="34" charset="0"/>
              <a:buNone/>
              <a:tabLst/>
              <a:defRPr b="0" baseline="0">
                <a:solidFill>
                  <a:schemeClr val="bg1">
                    <a:lumMod val="50000"/>
                  </a:schemeClr>
                </a:solidFill>
              </a:defRPr>
            </a:lvl1pPr>
          </a:lstStyle>
          <a:p>
            <a:pPr marL="0" marR="0" lvl="0" indent="0" algn="ctr" defTabSz="302748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Click icon below to insert picture. </a:t>
            </a:r>
            <a:br>
              <a:rPr lang="en-GB" noProof="0"/>
            </a:br>
            <a:r>
              <a:rPr lang="en-GB" noProof="0"/>
              <a:t>Move picture to desired position and type white lines behind picture box.</a:t>
            </a:r>
            <a:br>
              <a:rPr lang="en-GB" noProof="0"/>
            </a:br>
            <a:r>
              <a:rPr lang="en-GB" noProof="0"/>
              <a:t>By using function 'Crop' you can change size and offset of the inserted picture inside the window.</a:t>
            </a:r>
          </a:p>
        </p:txBody>
      </p:sp>
      <p:sp>
        <p:nvSpPr>
          <p:cNvPr id="11" name="Tijdelijke aanduiding voor afbeelding 5"/>
          <p:cNvSpPr>
            <a:spLocks noGrp="1"/>
          </p:cNvSpPr>
          <p:nvPr>
            <p:ph type="pic" sz="quarter" idx="18" hasCustomPrompt="1"/>
          </p:nvPr>
        </p:nvSpPr>
        <p:spPr>
          <a:xfrm>
            <a:off x="11073600" y="25200000"/>
            <a:ext cx="8730000" cy="9090000"/>
          </a:xfrm>
          <a:prstGeom prst="rect">
            <a:avLst/>
          </a:prstGeom>
        </p:spPr>
        <p:txBody>
          <a:bodyPr numCol="1"/>
          <a:lstStyle>
            <a:lvl1pPr algn="ctr">
              <a:lnSpc>
                <a:spcPct val="100000"/>
              </a:lnSpc>
              <a:defRPr b="0" baseline="0">
                <a:solidFill>
                  <a:schemeClr val="bg1">
                    <a:lumMod val="50000"/>
                  </a:schemeClr>
                </a:solidFill>
              </a:defRPr>
            </a:lvl1pPr>
          </a:lstStyle>
          <a:p>
            <a:r>
              <a:rPr lang="en-GB" noProof="0"/>
              <a:t>Click icon below to insert picture. </a:t>
            </a:r>
            <a:br>
              <a:rPr lang="en-GB" noProof="0"/>
            </a:br>
            <a:r>
              <a:rPr lang="en-GB" noProof="0"/>
              <a:t>Move picture to desired position and type white lines behind picture box.</a:t>
            </a:r>
            <a:br>
              <a:rPr lang="en-GB" noProof="0"/>
            </a:br>
            <a:r>
              <a:rPr lang="en-GB" noProof="0"/>
              <a:t>By using function 'Crop' you can change size and offset of the inserted picture inside the window.</a:t>
            </a:r>
            <a:endParaRPr lang="en-GB" noProof="0" dirty="0"/>
          </a:p>
        </p:txBody>
      </p:sp>
    </p:spTree>
    <p:extLst>
      <p:ext uri="{BB962C8B-B14F-4D97-AF65-F5344CB8AC3E}">
        <p14:creationId xmlns:p14="http://schemas.microsoft.com/office/powerpoint/2010/main" val="1239716794"/>
      </p:ext>
    </p:extLst>
  </p:cSld>
  <p:clrMapOvr>
    <a:masterClrMapping/>
  </p:clrMapOvr>
  <p:extLst>
    <p:ext uri="{DCECCB84-F9BA-43D5-87BE-67443E8EF086}">
      <p15:sldGuideLst xmlns:p15="http://schemas.microsoft.com/office/powerpoint/2012/main">
        <p15:guide id="1" orient="horz" pos="13481" userDrawn="1">
          <p15:clr>
            <a:srgbClr val="FBAE40"/>
          </p15:clr>
        </p15:guide>
        <p15:guide id="2" pos="953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805955"/>
            <a:ext cx="4496184" cy="2997808"/>
          </a:xfrm>
          <a:prstGeom prst="rect">
            <a:avLst/>
          </a:prstGeom>
        </p:spPr>
      </p:pic>
      <p:sp>
        <p:nvSpPr>
          <p:cNvPr id="4" name="Rechthoek 3"/>
          <p:cNvSpPr/>
          <p:nvPr/>
        </p:nvSpPr>
        <p:spPr>
          <a:xfrm>
            <a:off x="759600" y="0"/>
            <a:ext cx="29520000" cy="39780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00">
              <a:solidFill>
                <a:schemeClr val="bg1"/>
              </a:solidFill>
            </a:endParaRPr>
          </a:p>
        </p:txBody>
      </p:sp>
      <p:sp>
        <p:nvSpPr>
          <p:cNvPr id="2" name="Title Placeholder 1"/>
          <p:cNvSpPr>
            <a:spLocks noGrp="1"/>
          </p:cNvSpPr>
          <p:nvPr>
            <p:ph type="title"/>
          </p:nvPr>
        </p:nvSpPr>
        <p:spPr>
          <a:xfrm>
            <a:off x="1479600" y="3466800"/>
            <a:ext cx="28047242" cy="2774343"/>
          </a:xfrm>
          <a:prstGeom prst="rect">
            <a:avLst/>
          </a:prstGeom>
        </p:spPr>
        <p:txBody>
          <a:bodyPr vert="horz" lIns="91440" tIns="45720" rIns="91440" bIns="45720" rtlCol="0" anchor="t" anchorCtr="0">
            <a:normAutofit/>
          </a:bodyPr>
          <a:lstStyle/>
          <a:p>
            <a:r>
              <a:rPr lang="en-GB" noProof="0"/>
              <a:t>click to add title</a:t>
            </a:r>
            <a:endParaRPr lang="en-US" dirty="0"/>
          </a:p>
        </p:txBody>
      </p:sp>
      <p:sp>
        <p:nvSpPr>
          <p:cNvPr id="3" name="Text Placeholder 2"/>
          <p:cNvSpPr>
            <a:spLocks noGrp="1"/>
          </p:cNvSpPr>
          <p:nvPr>
            <p:ph type="body" idx="1"/>
          </p:nvPr>
        </p:nvSpPr>
        <p:spPr>
          <a:xfrm>
            <a:off x="1512000" y="6267450"/>
            <a:ext cx="28014843" cy="32848549"/>
          </a:xfrm>
          <a:custGeom>
            <a:avLst/>
            <a:gdLst>
              <a:gd name="connsiteX0" fmla="*/ 0 w 28008000"/>
              <a:gd name="connsiteY0" fmla="*/ 0 h 32159600"/>
              <a:gd name="connsiteX1" fmla="*/ 28008000 w 28008000"/>
              <a:gd name="connsiteY1" fmla="*/ 0 h 32159600"/>
              <a:gd name="connsiteX2" fmla="*/ 28008000 w 28008000"/>
              <a:gd name="connsiteY2" fmla="*/ 32159600 h 32159600"/>
              <a:gd name="connsiteX3" fmla="*/ 0 w 28008000"/>
              <a:gd name="connsiteY3" fmla="*/ 32159600 h 32159600"/>
              <a:gd name="connsiteX4" fmla="*/ 0 w 28008000"/>
              <a:gd name="connsiteY4"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28008000 w 28008000"/>
              <a:gd name="connsiteY3" fmla="*/ 32159600 h 32159600"/>
              <a:gd name="connsiteX4" fmla="*/ 0 w 28008000"/>
              <a:gd name="connsiteY4" fmla="*/ 32159600 h 32159600"/>
              <a:gd name="connsiteX5" fmla="*/ 0 w 28008000"/>
              <a:gd name="connsiteY5" fmla="*/ 0 h 32159600"/>
              <a:gd name="connsiteX0" fmla="*/ 0 w 28008000"/>
              <a:gd name="connsiteY0" fmla="*/ 0 h 32163508"/>
              <a:gd name="connsiteX1" fmla="*/ 28008000 w 28008000"/>
              <a:gd name="connsiteY1" fmla="*/ 0 h 32163508"/>
              <a:gd name="connsiteX2" fmla="*/ 27994985 w 28008000"/>
              <a:gd name="connsiteY2" fmla="*/ 28013538 h 32163508"/>
              <a:gd name="connsiteX3" fmla="*/ 28008000 w 28008000"/>
              <a:gd name="connsiteY3" fmla="*/ 32159600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63508"/>
              <a:gd name="connsiteX1" fmla="*/ 28008000 w 28008000"/>
              <a:gd name="connsiteY1" fmla="*/ 0 h 32163508"/>
              <a:gd name="connsiteX2" fmla="*/ 27994985 w 28008000"/>
              <a:gd name="connsiteY2" fmla="*/ 28013538 h 32163508"/>
              <a:gd name="connsiteX3" fmla="*/ 18934338 w 28008000"/>
              <a:gd name="connsiteY3" fmla="*/ 28115139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009632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7597035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34338 w 28014843"/>
              <a:gd name="connsiteY3" fmla="*/ 27597035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533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152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4843" h="32159600">
                <a:moveTo>
                  <a:pt x="0" y="0"/>
                </a:moveTo>
                <a:lnTo>
                  <a:pt x="28008000" y="0"/>
                </a:lnTo>
                <a:cubicBezTo>
                  <a:pt x="28003662" y="9337846"/>
                  <a:pt x="28018372" y="18225585"/>
                  <a:pt x="28014034" y="27563431"/>
                </a:cubicBezTo>
                <a:lnTo>
                  <a:pt x="18915288" y="27578281"/>
                </a:lnTo>
                <a:cubicBezTo>
                  <a:pt x="18910949" y="28916014"/>
                  <a:pt x="18925661" y="30790606"/>
                  <a:pt x="18921322" y="32128339"/>
                </a:cubicBezTo>
                <a:lnTo>
                  <a:pt x="0" y="32159600"/>
                </a:lnTo>
                <a:lnTo>
                  <a:pt x="0" y="0"/>
                </a:lnTo>
                <a:close/>
              </a:path>
            </a:pathLst>
          </a:custGeom>
        </p:spPr>
        <p:txBody>
          <a:bodyPr vert="horz" lIns="91440" tIns="0" rIns="91440" bIns="90000" numCol="3" spcCol="72000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dirty="0"/>
          </a:p>
        </p:txBody>
      </p:sp>
      <p:sp>
        <p:nvSpPr>
          <p:cNvPr id="6" name="Colophon Position" hidden="1"/>
          <p:cNvSpPr/>
          <p:nvPr/>
        </p:nvSpPr>
        <p:spPr>
          <a:xfrm>
            <a:off x="20527199" y="6803999"/>
            <a:ext cx="8999643" cy="28008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 postion" hidden="1"/>
          <p:cNvSpPr/>
          <p:nvPr/>
        </p:nvSpPr>
        <p:spPr>
          <a:xfrm>
            <a:off x="1508175" y="6433200"/>
            <a:ext cx="27975824" cy="756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00">
              <a:solidFill>
                <a:schemeClr val="bg1"/>
              </a:solidFill>
            </a:endParaRPr>
          </a:p>
        </p:txBody>
      </p:sp>
    </p:spTree>
    <p:extLst>
      <p:ext uri="{BB962C8B-B14F-4D97-AF65-F5344CB8AC3E}">
        <p14:creationId xmlns:p14="http://schemas.microsoft.com/office/powerpoint/2010/main" val="56326742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3027487" rtl="0" eaLnBrk="1" latinLnBrk="1" hangingPunct="1">
        <a:lnSpc>
          <a:spcPts val="10490"/>
        </a:lnSpc>
        <a:spcBef>
          <a:spcPct val="0"/>
        </a:spcBef>
        <a:buNone/>
        <a:defRPr sz="10000" u="sng" kern="1200" cap="all" baseline="0">
          <a:solidFill>
            <a:srgbClr val="1E64C8"/>
          </a:solidFill>
          <a:latin typeface="+mj-lt"/>
          <a:ea typeface="+mj-ea"/>
          <a:cs typeface="+mj-cs"/>
        </a:defRPr>
      </a:lvl1pPr>
    </p:titleStyle>
    <p:bodyStyle>
      <a:lvl1pPr marL="0" indent="0" algn="l" defTabSz="3027487" rtl="0" eaLnBrk="1" latinLnBrk="1" hangingPunct="1">
        <a:lnSpc>
          <a:spcPct val="120000"/>
        </a:lnSpc>
        <a:spcBef>
          <a:spcPts val="0"/>
        </a:spcBef>
        <a:buFont typeface="Arial" panose="020B0604020202020204" pitchFamily="34" charset="0"/>
        <a:buNone/>
        <a:defRPr sz="3800" b="1" kern="1200" baseline="0">
          <a:solidFill>
            <a:srgbClr val="1E64C8"/>
          </a:solidFill>
          <a:latin typeface="UGent Panno Text SemiBold" panose="02000706040000040003" pitchFamily="2" charset="0"/>
          <a:ea typeface="+mn-ea"/>
          <a:cs typeface="+mn-cs"/>
        </a:defRPr>
      </a:lvl1pPr>
      <a:lvl2pPr marL="0" indent="0" algn="l" defTabSz="3027487" rtl="0" eaLnBrk="1" latinLnBrk="1" hangingPunct="1">
        <a:lnSpc>
          <a:spcPct val="100000"/>
        </a:lnSpc>
        <a:spcBef>
          <a:spcPts val="900"/>
        </a:spcBef>
        <a:buFont typeface="Arial" panose="020B0604020202020204" pitchFamily="34" charset="0"/>
        <a:buNone/>
        <a:defRPr sz="2800" b="1" kern="1200">
          <a:solidFill>
            <a:schemeClr val="tx1"/>
          </a:solidFill>
          <a:latin typeface="UGent Panno Text SemiBold" panose="02000706040000040003" pitchFamily="2" charset="0"/>
          <a:ea typeface="+mn-ea"/>
          <a:cs typeface="+mn-cs"/>
        </a:defRPr>
      </a:lvl2pPr>
      <a:lvl3pPr marL="0" indent="0" algn="l" defTabSz="3027487" rtl="0" eaLnBrk="1" latinLnBrk="1"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3pPr>
      <a:lvl4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a:solidFill>
            <a:schemeClr val="tx1"/>
          </a:solidFill>
          <a:latin typeface="UGent Panno Text" panose="02000506040000040003" pitchFamily="2" charset="0"/>
          <a:ea typeface="+mn-ea"/>
          <a:cs typeface="+mn-cs"/>
        </a:defRPr>
      </a:lvl4pPr>
      <a:lvl5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a:solidFill>
            <a:schemeClr val="tx1"/>
          </a:solidFill>
          <a:latin typeface="UGent Panno Text" panose="02000506040000040003" pitchFamily="2" charset="0"/>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81" userDrawn="1">
          <p15:clr>
            <a:srgbClr val="F26B43"/>
          </p15:clr>
        </p15:guide>
        <p15:guide id="2" pos="953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6.e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oleObject" Target="../embeddings/oleObject1.bin"/><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직사각형 61">
            <a:extLst>
              <a:ext uri="{FF2B5EF4-FFF2-40B4-BE49-F238E27FC236}">
                <a16:creationId xmlns:a16="http://schemas.microsoft.com/office/drawing/2014/main" id="{8D9B22CE-4046-44E1-A039-D6A6F979EBC1}"/>
              </a:ext>
            </a:extLst>
          </p:cNvPr>
          <p:cNvSpPr/>
          <p:nvPr/>
        </p:nvSpPr>
        <p:spPr>
          <a:xfrm>
            <a:off x="23379384" y="10539974"/>
            <a:ext cx="6050084" cy="488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41" name="직사각형 40">
            <a:extLst>
              <a:ext uri="{FF2B5EF4-FFF2-40B4-BE49-F238E27FC236}">
                <a16:creationId xmlns:a16="http://schemas.microsoft.com/office/drawing/2014/main" id="{02B74E2E-9289-3D63-E35D-81D73971E738}"/>
              </a:ext>
            </a:extLst>
          </p:cNvPr>
          <p:cNvSpPr/>
          <p:nvPr/>
        </p:nvSpPr>
        <p:spPr>
          <a:xfrm>
            <a:off x="23379384" y="15953121"/>
            <a:ext cx="6050084" cy="267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39" name="직사각형 38">
            <a:extLst>
              <a:ext uri="{FF2B5EF4-FFF2-40B4-BE49-F238E27FC236}">
                <a16:creationId xmlns:a16="http://schemas.microsoft.com/office/drawing/2014/main" id="{AEBCC592-32A8-BCCC-1857-D26669ADE6C7}"/>
              </a:ext>
            </a:extLst>
          </p:cNvPr>
          <p:cNvSpPr/>
          <p:nvPr/>
        </p:nvSpPr>
        <p:spPr>
          <a:xfrm>
            <a:off x="1476033" y="6907301"/>
            <a:ext cx="27953435" cy="238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98" name="직사각형 97">
            <a:extLst>
              <a:ext uri="{FF2B5EF4-FFF2-40B4-BE49-F238E27FC236}">
                <a16:creationId xmlns:a16="http://schemas.microsoft.com/office/drawing/2014/main" id="{1B94781D-1E9C-EFA1-D144-7E670EB4A05D}"/>
              </a:ext>
            </a:extLst>
          </p:cNvPr>
          <p:cNvSpPr/>
          <p:nvPr/>
        </p:nvSpPr>
        <p:spPr>
          <a:xfrm>
            <a:off x="1455935" y="24672207"/>
            <a:ext cx="17054225" cy="14367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94" name="직사각형 93">
            <a:extLst>
              <a:ext uri="{FF2B5EF4-FFF2-40B4-BE49-F238E27FC236}">
                <a16:creationId xmlns:a16="http://schemas.microsoft.com/office/drawing/2014/main" id="{59CC116C-4BC9-F02A-69ED-FFC21FBEC96C}"/>
              </a:ext>
            </a:extLst>
          </p:cNvPr>
          <p:cNvSpPr/>
          <p:nvPr/>
        </p:nvSpPr>
        <p:spPr>
          <a:xfrm>
            <a:off x="1462758" y="20014129"/>
            <a:ext cx="27953435" cy="3468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82" name="직사각형 81">
            <a:extLst>
              <a:ext uri="{FF2B5EF4-FFF2-40B4-BE49-F238E27FC236}">
                <a16:creationId xmlns:a16="http://schemas.microsoft.com/office/drawing/2014/main" id="{1FD68FBC-6ADC-D7A5-7B31-958A1F13B7BB}"/>
              </a:ext>
            </a:extLst>
          </p:cNvPr>
          <p:cNvSpPr/>
          <p:nvPr/>
        </p:nvSpPr>
        <p:spPr>
          <a:xfrm>
            <a:off x="18146447" y="15953121"/>
            <a:ext cx="4570261" cy="267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79" name="직사각형 78">
            <a:extLst>
              <a:ext uri="{FF2B5EF4-FFF2-40B4-BE49-F238E27FC236}">
                <a16:creationId xmlns:a16="http://schemas.microsoft.com/office/drawing/2014/main" id="{4405D7C1-33BE-C08A-70D0-793ABE566D1D}"/>
              </a:ext>
            </a:extLst>
          </p:cNvPr>
          <p:cNvSpPr/>
          <p:nvPr/>
        </p:nvSpPr>
        <p:spPr>
          <a:xfrm>
            <a:off x="10244317" y="15953121"/>
            <a:ext cx="7329474" cy="267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78" name="직사각형 77">
            <a:extLst>
              <a:ext uri="{FF2B5EF4-FFF2-40B4-BE49-F238E27FC236}">
                <a16:creationId xmlns:a16="http://schemas.microsoft.com/office/drawing/2014/main" id="{26021201-BAB1-73B8-C2A0-C8DC2DF49149}"/>
              </a:ext>
            </a:extLst>
          </p:cNvPr>
          <p:cNvSpPr/>
          <p:nvPr/>
        </p:nvSpPr>
        <p:spPr>
          <a:xfrm>
            <a:off x="10244316" y="10588446"/>
            <a:ext cx="12472392" cy="4821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65" name="직사각형 64">
            <a:extLst>
              <a:ext uri="{FF2B5EF4-FFF2-40B4-BE49-F238E27FC236}">
                <a16:creationId xmlns:a16="http://schemas.microsoft.com/office/drawing/2014/main" id="{25AF1781-93F2-33BB-6BBC-055D3196E78B}"/>
              </a:ext>
            </a:extLst>
          </p:cNvPr>
          <p:cNvSpPr/>
          <p:nvPr/>
        </p:nvSpPr>
        <p:spPr>
          <a:xfrm>
            <a:off x="1694950" y="10626070"/>
            <a:ext cx="7886691" cy="7958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4" name="Titel 3"/>
          <p:cNvSpPr>
            <a:spLocks noGrp="1"/>
          </p:cNvSpPr>
          <p:nvPr>
            <p:ph type="ctrTitle"/>
          </p:nvPr>
        </p:nvSpPr>
        <p:spPr/>
        <p:txBody>
          <a:bodyPr>
            <a:noAutofit/>
          </a:bodyPr>
          <a:lstStyle/>
          <a:p>
            <a:pPr>
              <a:lnSpc>
                <a:spcPct val="100000"/>
              </a:lnSpc>
            </a:pPr>
            <a:r>
              <a:rPr lang="en-US" altLang="ko-KR" sz="6000" b="0" i="0" dirty="0">
                <a:effectLst/>
                <a:latin typeface="Arial" panose="020B0604020202020204" pitchFamily="34" charset="0"/>
              </a:rPr>
              <a:t>Discovering Biomarker Proteins and Peptides for Parkinson’s Disease with Machine Learning and Interpretability Methods</a:t>
            </a:r>
            <a:endParaRPr lang="nl-NL" sz="6000" dirty="0"/>
          </a:p>
        </p:txBody>
      </p:sp>
      <p:sp>
        <p:nvSpPr>
          <p:cNvPr id="5" name="Ondertitel 4"/>
          <p:cNvSpPr>
            <a:spLocks noGrp="1"/>
          </p:cNvSpPr>
          <p:nvPr>
            <p:ph type="subTitle" idx="1"/>
          </p:nvPr>
        </p:nvSpPr>
        <p:spPr/>
        <p:txBody>
          <a:bodyPr>
            <a:normAutofit/>
          </a:bodyPr>
          <a:lstStyle/>
          <a:p>
            <a:r>
              <a:rPr lang="en-US" altLang="ko-KR" dirty="0"/>
              <a:t>Center for Biosystems and Biotech Data Science, Ghent University Global Campus</a:t>
            </a:r>
            <a:endParaRPr lang="nl-NL" dirty="0"/>
          </a:p>
        </p:txBody>
      </p:sp>
      <p:sp>
        <p:nvSpPr>
          <p:cNvPr id="6" name="Tijdelijke aanduiding voor tekst 5"/>
          <p:cNvSpPr>
            <a:spLocks noGrp="1"/>
          </p:cNvSpPr>
          <p:nvPr>
            <p:ph type="body" sz="quarter" idx="13"/>
          </p:nvPr>
        </p:nvSpPr>
        <p:spPr/>
        <p:txBody>
          <a:bodyPr>
            <a:normAutofit/>
          </a:bodyPr>
          <a:lstStyle/>
          <a:p>
            <a:r>
              <a:rPr lang="en-US" sz="4900" dirty="0"/>
              <a:t>Ho-min Park, Espoir </a:t>
            </a:r>
            <a:r>
              <a:rPr lang="en-US" sz="4900" dirty="0" err="1"/>
              <a:t>Kabanga</a:t>
            </a:r>
            <a:r>
              <a:rPr lang="en-US" sz="4900" dirty="0"/>
              <a:t>, </a:t>
            </a:r>
            <a:r>
              <a:rPr lang="en-US" sz="4900" dirty="0" err="1"/>
              <a:t>Dongin</a:t>
            </a:r>
            <a:r>
              <a:rPr lang="en-US" sz="4900" dirty="0"/>
              <a:t> Moon, </a:t>
            </a:r>
            <a:r>
              <a:rPr lang="en-US" sz="4900" dirty="0" err="1"/>
              <a:t>Minjae</a:t>
            </a:r>
            <a:r>
              <a:rPr lang="en-US" sz="4900" dirty="0"/>
              <a:t> Chung, </a:t>
            </a:r>
            <a:r>
              <a:rPr lang="en-US" sz="4900" dirty="0" err="1"/>
              <a:t>Yujin</a:t>
            </a:r>
            <a:r>
              <a:rPr lang="en-US" sz="4900" dirty="0"/>
              <a:t> Kim, </a:t>
            </a:r>
            <a:r>
              <a:rPr lang="en-US" sz="4900" dirty="0" err="1"/>
              <a:t>Jiwon</a:t>
            </a:r>
            <a:r>
              <a:rPr lang="en-US" sz="4900" dirty="0"/>
              <a:t> </a:t>
            </a:r>
            <a:r>
              <a:rPr lang="en-US" sz="4900" dirty="0" err="1"/>
              <a:t>Im</a:t>
            </a:r>
            <a:r>
              <a:rPr lang="en-US" sz="4900" dirty="0"/>
              <a:t>, </a:t>
            </a:r>
            <a:r>
              <a:rPr lang="en-US" sz="4900" dirty="0" err="1"/>
              <a:t>Arnout</a:t>
            </a:r>
            <a:r>
              <a:rPr lang="en-US" sz="4900" dirty="0"/>
              <a:t> Van </a:t>
            </a:r>
            <a:r>
              <a:rPr lang="en-US" sz="4900" dirty="0" err="1"/>
              <a:t>Messem</a:t>
            </a:r>
            <a:r>
              <a:rPr lang="en-US" sz="4900" dirty="0"/>
              <a:t>, and Wesley De Neve</a:t>
            </a:r>
          </a:p>
        </p:txBody>
      </p:sp>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1650" y="37298167"/>
            <a:ext cx="460800" cy="58601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1650" y="38157187"/>
            <a:ext cx="460800" cy="460800"/>
          </a:xfrm>
          <a:prstGeom prst="rect">
            <a:avLst/>
          </a:prstGeom>
        </p:spPr>
      </p:pic>
      <p:sp>
        <p:nvSpPr>
          <p:cNvPr id="23" name="TextBox 22">
            <a:extLst>
              <a:ext uri="{FF2B5EF4-FFF2-40B4-BE49-F238E27FC236}">
                <a16:creationId xmlns:a16="http://schemas.microsoft.com/office/drawing/2014/main" id="{BB341032-FDC6-973D-8C10-FE2FE23BA7A7}"/>
              </a:ext>
            </a:extLst>
          </p:cNvPr>
          <p:cNvSpPr txBox="1"/>
          <p:nvPr/>
        </p:nvSpPr>
        <p:spPr>
          <a:xfrm>
            <a:off x="2287500" y="34617627"/>
            <a:ext cx="4075058" cy="523220"/>
          </a:xfrm>
          <a:prstGeom prst="rect">
            <a:avLst/>
          </a:prstGeom>
          <a:noFill/>
        </p:spPr>
        <p:txBody>
          <a:bodyPr wrap="square">
            <a:spAutoFit/>
          </a:bodyPr>
          <a:lstStyle/>
          <a:p>
            <a:pPr algn="ctr" fontAlgn="ctr"/>
            <a:r>
              <a:rPr lang="en-US" altLang="ko-KR" sz="2800" dirty="0"/>
              <a:t>Q06481</a:t>
            </a:r>
          </a:p>
        </p:txBody>
      </p:sp>
      <p:sp>
        <p:nvSpPr>
          <p:cNvPr id="28" name="TextBox 27">
            <a:extLst>
              <a:ext uri="{FF2B5EF4-FFF2-40B4-BE49-F238E27FC236}">
                <a16:creationId xmlns:a16="http://schemas.microsoft.com/office/drawing/2014/main" id="{B02B91ED-4655-808A-7A39-2532E36E4AEE}"/>
              </a:ext>
            </a:extLst>
          </p:cNvPr>
          <p:cNvSpPr txBox="1"/>
          <p:nvPr/>
        </p:nvSpPr>
        <p:spPr>
          <a:xfrm>
            <a:off x="13338147" y="34557425"/>
            <a:ext cx="4325614" cy="523220"/>
          </a:xfrm>
          <a:prstGeom prst="rect">
            <a:avLst/>
          </a:prstGeom>
          <a:noFill/>
        </p:spPr>
        <p:txBody>
          <a:bodyPr wrap="square">
            <a:spAutoFit/>
          </a:bodyPr>
          <a:lstStyle/>
          <a:p>
            <a:pPr algn="ctr"/>
            <a:r>
              <a:rPr lang="en-US" altLang="ko-KR" sz="2800" dirty="0"/>
              <a:t>TLLSNLEEAKK</a:t>
            </a:r>
            <a:endParaRPr lang="ko-KR" altLang="en-US" sz="2800" dirty="0"/>
          </a:p>
        </p:txBody>
      </p:sp>
      <p:pic>
        <p:nvPicPr>
          <p:cNvPr id="29" name="그림 28" descr="메탈웨어, 액세서리, 작은 목걸이, 키이(가) 표시된 사진&#10;&#10;자동 생성된 설명">
            <a:extLst>
              <a:ext uri="{FF2B5EF4-FFF2-40B4-BE49-F238E27FC236}">
                <a16:creationId xmlns:a16="http://schemas.microsoft.com/office/drawing/2014/main" id="{60613F15-6122-4E5A-67B8-BDEAE1516B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895" y="31042896"/>
            <a:ext cx="5021842" cy="3437570"/>
          </a:xfrm>
          <a:prstGeom prst="rect">
            <a:avLst/>
          </a:prstGeom>
        </p:spPr>
      </p:pic>
      <p:pic>
        <p:nvPicPr>
          <p:cNvPr id="30" name="그림 29" descr="텍스트이(가) 표시된 사진&#10;&#10;자동 생성된 설명">
            <a:extLst>
              <a:ext uri="{FF2B5EF4-FFF2-40B4-BE49-F238E27FC236}">
                <a16:creationId xmlns:a16="http://schemas.microsoft.com/office/drawing/2014/main" id="{32C2EEF7-5403-8E9F-B898-53627B5A4F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36563" y="31042896"/>
            <a:ext cx="5128782" cy="3437570"/>
          </a:xfrm>
          <a:prstGeom prst="rect">
            <a:avLst/>
          </a:prstGeom>
        </p:spPr>
      </p:pic>
      <p:pic>
        <p:nvPicPr>
          <p:cNvPr id="31" name="그림 30">
            <a:extLst>
              <a:ext uri="{FF2B5EF4-FFF2-40B4-BE49-F238E27FC236}">
                <a16:creationId xmlns:a16="http://schemas.microsoft.com/office/drawing/2014/main" id="{23105A42-92EC-3ECB-A086-257F4FFE11E9}"/>
              </a:ext>
            </a:extLst>
          </p:cNvPr>
          <p:cNvPicPr>
            <a:picLocks noChangeAspect="1"/>
          </p:cNvPicPr>
          <p:nvPr/>
        </p:nvPicPr>
        <p:blipFill rotWithShape="1">
          <a:blip r:embed="rId7"/>
          <a:srcRect l="5959" t="16074" r="23305" b="57229"/>
          <a:stretch/>
        </p:blipFill>
        <p:spPr>
          <a:xfrm>
            <a:off x="10875961" y="10847126"/>
            <a:ext cx="4292374" cy="3600000"/>
          </a:xfrm>
          <a:prstGeom prst="rect">
            <a:avLst/>
          </a:prstGeom>
        </p:spPr>
      </p:pic>
      <p:pic>
        <p:nvPicPr>
          <p:cNvPr id="33" name="Picture 4" descr="Parkinson's Disease | Hong Kong Sanatorium &amp; Hospital Mobile Site">
            <a:extLst>
              <a:ext uri="{FF2B5EF4-FFF2-40B4-BE49-F238E27FC236}">
                <a16:creationId xmlns:a16="http://schemas.microsoft.com/office/drawing/2014/main" id="{319F8523-1AAF-780D-B8BD-1ABAC8BE62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1836" y="11166928"/>
            <a:ext cx="6688308" cy="597170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F300098B-5A54-DC1F-1614-8D089F3490F3}"/>
              </a:ext>
            </a:extLst>
          </p:cNvPr>
          <p:cNvSpPr txBox="1"/>
          <p:nvPr/>
        </p:nvSpPr>
        <p:spPr>
          <a:xfrm>
            <a:off x="9285138" y="16395540"/>
            <a:ext cx="7538234" cy="2031325"/>
          </a:xfrm>
          <a:prstGeom prst="rect">
            <a:avLst/>
          </a:prstGeom>
          <a:noFill/>
        </p:spPr>
        <p:txBody>
          <a:bodyPr wrap="square" lIns="0" tIns="0" rIns="0" bIns="0">
            <a:spAutoFit/>
          </a:bodyPr>
          <a:lstStyle/>
          <a:p>
            <a:pPr lvl="1" algn="ctr"/>
            <a:r>
              <a:rPr lang="en-US" altLang="ko-KR" sz="4400" dirty="0"/>
              <a:t>MDS-UPDRS  - 4 types of prognosis scores</a:t>
            </a:r>
          </a:p>
          <a:p>
            <a:pPr lvl="1" algn="ctr"/>
            <a:r>
              <a:rPr lang="en-US" altLang="ko-KR" sz="4400" dirty="0"/>
              <a:t>(biannually and annually)</a:t>
            </a:r>
            <a:endParaRPr lang="nl-NL" altLang="ko-KR" sz="4400" dirty="0"/>
          </a:p>
        </p:txBody>
      </p:sp>
      <p:graphicFrame>
        <p:nvGraphicFramePr>
          <p:cNvPr id="42" name="표 41">
            <a:extLst>
              <a:ext uri="{FF2B5EF4-FFF2-40B4-BE49-F238E27FC236}">
                <a16:creationId xmlns:a16="http://schemas.microsoft.com/office/drawing/2014/main" id="{0EB9AC64-CAAB-46AE-6B47-9C6F548C0CB7}"/>
              </a:ext>
            </a:extLst>
          </p:cNvPr>
          <p:cNvGraphicFramePr>
            <a:graphicFrameLocks noGrp="1"/>
          </p:cNvGraphicFramePr>
          <p:nvPr>
            <p:extLst>
              <p:ext uri="{D42A27DB-BD31-4B8C-83A1-F6EECF244321}">
                <p14:modId xmlns:p14="http://schemas.microsoft.com/office/powerpoint/2010/main" val="3798954547"/>
              </p:ext>
            </p:extLst>
          </p:nvPr>
        </p:nvGraphicFramePr>
        <p:xfrm>
          <a:off x="1736936" y="25473684"/>
          <a:ext cx="16527380" cy="5120640"/>
        </p:xfrm>
        <a:graphic>
          <a:graphicData uri="http://schemas.openxmlformats.org/drawingml/2006/table">
            <a:tbl>
              <a:tblPr>
                <a:tableStyleId>{9D7B26C5-4107-4FEC-AEDC-1716B250A1EF}</a:tableStyleId>
              </a:tblPr>
              <a:tblGrid>
                <a:gridCol w="1007157">
                  <a:extLst>
                    <a:ext uri="{9D8B030D-6E8A-4147-A177-3AD203B41FA5}">
                      <a16:colId xmlns:a16="http://schemas.microsoft.com/office/drawing/2014/main" val="3333658366"/>
                    </a:ext>
                  </a:extLst>
                </a:gridCol>
                <a:gridCol w="3656707">
                  <a:extLst>
                    <a:ext uri="{9D8B030D-6E8A-4147-A177-3AD203B41FA5}">
                      <a16:colId xmlns:a16="http://schemas.microsoft.com/office/drawing/2014/main" val="1008400928"/>
                    </a:ext>
                  </a:extLst>
                </a:gridCol>
                <a:gridCol w="1464733">
                  <a:extLst>
                    <a:ext uri="{9D8B030D-6E8A-4147-A177-3AD203B41FA5}">
                      <a16:colId xmlns:a16="http://schemas.microsoft.com/office/drawing/2014/main" val="3457427708"/>
                    </a:ext>
                  </a:extLst>
                </a:gridCol>
                <a:gridCol w="5436650">
                  <a:extLst>
                    <a:ext uri="{9D8B030D-6E8A-4147-A177-3AD203B41FA5}">
                      <a16:colId xmlns:a16="http://schemas.microsoft.com/office/drawing/2014/main" val="3610763390"/>
                    </a:ext>
                  </a:extLst>
                </a:gridCol>
                <a:gridCol w="4962133">
                  <a:extLst>
                    <a:ext uri="{9D8B030D-6E8A-4147-A177-3AD203B41FA5}">
                      <a16:colId xmlns:a16="http://schemas.microsoft.com/office/drawing/2014/main" val="2834067591"/>
                    </a:ext>
                  </a:extLst>
                </a:gridCol>
              </a:tblGrid>
              <a:tr h="213487">
                <a:tc>
                  <a:txBody>
                    <a:bodyPr/>
                    <a:lstStyle/>
                    <a:p>
                      <a:pPr algn="ctr" fontAlgn="ctr"/>
                      <a:r>
                        <a:rPr lang="en-US" sz="2800" u="none" strike="noStrike" dirty="0">
                          <a:effectLst/>
                        </a:rPr>
                        <a:t>Rank</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2800" u="none" strike="noStrike" dirty="0">
                          <a:effectLst/>
                        </a:rPr>
                        <a:t>Feature name</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2800" u="none" strike="noStrike" dirty="0" err="1">
                          <a:effectLst/>
                        </a:rPr>
                        <a:t>UniProt</a:t>
                      </a:r>
                      <a:r>
                        <a:rPr lang="en-US" sz="2800" u="none" strike="noStrike" dirty="0">
                          <a:effectLst/>
                        </a:rPr>
                        <a:t> ID</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ko-KR" sz="2800" u="none" strike="noStrike" kern="1200" dirty="0">
                          <a:solidFill>
                            <a:schemeClr val="tx1"/>
                          </a:solidFill>
                          <a:effectLst/>
                          <a:latin typeface="+mn-lt"/>
                          <a:ea typeface="+mn-ea"/>
                          <a:cs typeface="+mn-cs"/>
                        </a:rPr>
                        <a:t>Description</a:t>
                      </a:r>
                      <a:endParaRPr lang="en-US" sz="2800" u="none" strike="noStrike"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2800" u="none" strike="noStrike" dirty="0">
                          <a:effectLst/>
                        </a:rPr>
                        <a:t>Identifier</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546324"/>
                  </a:ext>
                </a:extLst>
              </a:tr>
              <a:tr h="213487">
                <a:tc>
                  <a:txBody>
                    <a:bodyPr/>
                    <a:lstStyle/>
                    <a:p>
                      <a:pPr algn="ctr" fontAlgn="ctr"/>
                      <a:r>
                        <a:rPr lang="en-US" altLang="ko-KR" sz="2800" u="none" strike="noStrike" dirty="0">
                          <a:effectLst/>
                        </a:rPr>
                        <a:t>2</a:t>
                      </a:r>
                      <a:endParaRPr lang="en-US" altLang="ko-KR"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n-US" sz="2800" u="none" strike="noStrike" dirty="0">
                          <a:effectLst/>
                        </a:rPr>
                        <a:t>Q06481</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2800" u="none" strike="noStrike" dirty="0">
                          <a:effectLst/>
                        </a:rPr>
                        <a:t>Q06481</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n-US" sz="2800" u="none" strike="noStrike" dirty="0">
                          <a:effectLst/>
                        </a:rPr>
                        <a:t>Amyloid beta precursor like protein 2</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n-US" sz="2800" u="none" strike="noStrike" dirty="0">
                          <a:effectLst/>
                        </a:rPr>
                        <a:t>5JBT, 5TPT</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88635988"/>
                  </a:ext>
                </a:extLst>
              </a:tr>
              <a:tr h="213487">
                <a:tc>
                  <a:txBody>
                    <a:bodyPr/>
                    <a:lstStyle/>
                    <a:p>
                      <a:pPr algn="ctr" fontAlgn="ctr"/>
                      <a:r>
                        <a:rPr lang="en-US" altLang="ko-KR" sz="2800" u="none" strike="noStrike">
                          <a:effectLst/>
                        </a:rPr>
                        <a:t>3</a:t>
                      </a:r>
                      <a:endParaRPr lang="en-US" altLang="ko-KR" sz="2800" b="0" i="0" u="none" strike="noStrike">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AVSEKEVDSGNDIYGNPIKR</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2800" u="none" strike="noStrike" dirty="0">
                          <a:effectLst/>
                        </a:rPr>
                        <a:t>P16035</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Metalloproteinase inhibitor 2</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1BR9, 1GXD, 2TMP, 4ILW</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24632370"/>
                  </a:ext>
                </a:extLst>
              </a:tr>
              <a:tr h="213487">
                <a:tc>
                  <a:txBody>
                    <a:bodyPr/>
                    <a:lstStyle/>
                    <a:p>
                      <a:pPr algn="ctr" fontAlgn="ctr"/>
                      <a:r>
                        <a:rPr lang="en-US" altLang="ko-KR" sz="2800" u="none" strike="noStrike">
                          <a:effectLst/>
                        </a:rPr>
                        <a:t>4</a:t>
                      </a:r>
                      <a:endParaRPr lang="en-US" altLang="ko-KR" sz="2800" b="0" i="0" u="none" strike="noStrike">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ISYGNDALMPSLTETK</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2800" u="none" strike="noStrike" dirty="0">
                          <a:effectLst/>
                        </a:rPr>
                        <a:t>P05067</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Amyloid-beta precursor protein</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b="0" u="none" strike="noStrike" dirty="0">
                          <a:effectLst/>
                        </a:rPr>
                        <a:t>AF-P05067-F1</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45727448"/>
                  </a:ext>
                </a:extLst>
              </a:tr>
              <a:tr h="213487">
                <a:tc>
                  <a:txBody>
                    <a:bodyPr/>
                    <a:lstStyle/>
                    <a:p>
                      <a:pPr algn="ctr" fontAlgn="ctr"/>
                      <a:r>
                        <a:rPr lang="en-US" altLang="ko-KR" sz="2800" u="none" strike="noStrike">
                          <a:effectLst/>
                        </a:rPr>
                        <a:t>5</a:t>
                      </a:r>
                      <a:endParaRPr lang="en-US" altLang="ko-KR" sz="2800" b="0" i="0" u="none" strike="noStrike">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P04433</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2800" u="none" strike="noStrike" dirty="0">
                          <a:effectLst/>
                        </a:rPr>
                        <a:t>P04433</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Immunoglobulin kappa variable 3-11</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3EYQ</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08698011"/>
                  </a:ext>
                </a:extLst>
              </a:tr>
              <a:tr h="213487">
                <a:tc>
                  <a:txBody>
                    <a:bodyPr/>
                    <a:lstStyle/>
                    <a:p>
                      <a:pPr algn="ctr" fontAlgn="ctr"/>
                      <a:r>
                        <a:rPr lang="en-US" altLang="ko-KR" sz="2800" u="none" strike="noStrike">
                          <a:effectLst/>
                        </a:rPr>
                        <a:t>6</a:t>
                      </a:r>
                      <a:endParaRPr lang="en-US" altLang="ko-KR" sz="2800" b="0" i="0" u="none" strike="noStrike">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TPLGDTTHTCPR</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2800" u="none" strike="noStrike" dirty="0">
                          <a:effectLst/>
                        </a:rPr>
                        <a:t>P01860</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Immunoglobulin heavy constant gamma 3</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b="0" u="none" strike="noStrike" dirty="0">
                          <a:effectLst/>
                        </a:rPr>
                        <a:t>AF-P01860-F1</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6988770"/>
                  </a:ext>
                </a:extLst>
              </a:tr>
              <a:tr h="213487">
                <a:tc>
                  <a:txBody>
                    <a:bodyPr/>
                    <a:lstStyle/>
                    <a:p>
                      <a:pPr algn="ctr" fontAlgn="ctr"/>
                      <a:r>
                        <a:rPr lang="en-US" altLang="ko-KR" sz="2800" u="none" strike="noStrike">
                          <a:effectLst/>
                        </a:rPr>
                        <a:t>7</a:t>
                      </a:r>
                      <a:endParaRPr lang="en-US" altLang="ko-KR" sz="2800" b="0" i="0" u="none" strike="noStrike">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NLQPASEYTVSLVAIKGNQESPK</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2800" u="none" strike="noStrike" dirty="0">
                          <a:effectLst/>
                        </a:rPr>
                        <a:t>P02751</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Fibronectin</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a:effectLst/>
                        </a:rPr>
                        <a:t>6MFA</a:t>
                      </a:r>
                      <a:endParaRPr lang="en-US" sz="2800" b="0" i="0" u="none" strike="noStrike">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14310624"/>
                  </a:ext>
                </a:extLst>
              </a:tr>
              <a:tr h="230708">
                <a:tc>
                  <a:txBody>
                    <a:bodyPr/>
                    <a:lstStyle/>
                    <a:p>
                      <a:pPr algn="ctr" fontAlgn="ctr"/>
                      <a:r>
                        <a:rPr lang="en-US" altLang="ko-KR" sz="2800" u="none" strike="noStrike">
                          <a:effectLst/>
                        </a:rPr>
                        <a:t>8</a:t>
                      </a:r>
                      <a:endParaRPr lang="en-US" altLang="ko-KR" sz="2800" b="0" i="0" u="none" strike="noStrike">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LQDLYSIVR</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2800" u="none" strike="noStrike">
                          <a:effectLst/>
                        </a:rPr>
                        <a:t>P39060</a:t>
                      </a:r>
                      <a:endParaRPr lang="en-US" sz="2800" b="0" i="0" u="none" strike="noStrike">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Collagen alpha-1(XVIII) chain</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b="0" u="none" strike="noStrike" dirty="0">
                          <a:effectLst/>
                        </a:rPr>
                        <a:t>AF-P39060-F1</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11749457"/>
                  </a:ext>
                </a:extLst>
              </a:tr>
              <a:tr h="213487">
                <a:tc>
                  <a:txBody>
                    <a:bodyPr/>
                    <a:lstStyle/>
                    <a:p>
                      <a:pPr algn="ctr" fontAlgn="ctr"/>
                      <a:r>
                        <a:rPr lang="en-US" altLang="ko-KR" sz="2800" u="none" strike="noStrike" dirty="0">
                          <a:effectLst/>
                        </a:rPr>
                        <a:t>9</a:t>
                      </a:r>
                      <a:endParaRPr lang="en-US" altLang="ko-KR"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FSGTWYAMAK</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2800" u="none" strike="noStrike" dirty="0">
                          <a:effectLst/>
                        </a:rPr>
                        <a:t>P02753</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Retinol-binding protein 4</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1BRP, 1BRQ, 1JYD, 1JYJ, 1RBP, + 7 more</a:t>
                      </a:r>
                      <a:endParaRPr lang="en-US" sz="28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25682063"/>
                  </a:ext>
                </a:extLst>
              </a:tr>
              <a:tr h="213487">
                <a:tc>
                  <a:txBody>
                    <a:bodyPr/>
                    <a:lstStyle/>
                    <a:p>
                      <a:pPr algn="ctr" fontAlgn="ctr"/>
                      <a:r>
                        <a:rPr lang="en-US" altLang="ko-KR" sz="2800" u="none" strike="noStrike" dirty="0">
                          <a:effectLst/>
                        </a:rPr>
                        <a:t>10</a:t>
                      </a:r>
                      <a:endParaRPr lang="en-US" altLang="ko-KR"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CFSGQCISK</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2800" u="none" strike="noStrike" dirty="0">
                          <a:effectLst/>
                        </a:rPr>
                        <a:t>P10643</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Complement component C7</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6H03, 6H04, 7NYC, 7NYD</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2785540"/>
                  </a:ext>
                </a:extLst>
              </a:tr>
              <a:tr h="213487">
                <a:tc>
                  <a:txBody>
                    <a:bodyPr/>
                    <a:lstStyle/>
                    <a:p>
                      <a:pPr algn="ctr" fontAlgn="ctr"/>
                      <a:r>
                        <a:rPr lang="en-US" altLang="ko-KR" sz="2800" u="none" strike="noStrike" dirty="0">
                          <a:effectLst/>
                        </a:rPr>
                        <a:t>11</a:t>
                      </a:r>
                      <a:endParaRPr lang="en-US" altLang="ko-KR"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LIADLGSTSITNLGFR</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2800" u="none" strike="noStrike" dirty="0">
                          <a:effectLst/>
                        </a:rPr>
                        <a:t>Q92520</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Protein FAM3C</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b="0" u="none" strike="noStrike" dirty="0">
                          <a:effectLst/>
                        </a:rPr>
                        <a:t>AF-Q92520-F1</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68802411"/>
                  </a:ext>
                </a:extLst>
              </a:tr>
              <a:tr h="213487">
                <a:tc>
                  <a:txBody>
                    <a:bodyPr/>
                    <a:lstStyle/>
                    <a:p>
                      <a:pPr algn="ctr" fontAlgn="ctr"/>
                      <a:r>
                        <a:rPr lang="en-US" altLang="ko-KR" sz="2800" u="none" strike="noStrike" dirty="0">
                          <a:effectLst/>
                        </a:rPr>
                        <a:t>12</a:t>
                      </a:r>
                      <a:endParaRPr lang="en-US" altLang="ko-KR"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a:effectLst/>
                        </a:rPr>
                        <a:t>TLLSNLEEAKK</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2800" u="none" strike="noStrike" dirty="0">
                          <a:effectLst/>
                        </a:rPr>
                        <a:t>P10909</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u="none" strike="noStrike" dirty="0" err="1">
                          <a:effectLst/>
                        </a:rPr>
                        <a:t>Clusterin</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en-US" sz="2800" b="0" u="none" strike="noStrike" dirty="0">
                          <a:effectLst/>
                        </a:rPr>
                        <a:t>AF-P10909-F1</a:t>
                      </a:r>
                      <a:endParaRPr lang="en-US" sz="28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10800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10079744"/>
                  </a:ext>
                </a:extLst>
              </a:tr>
            </a:tbl>
          </a:graphicData>
        </a:graphic>
      </p:graphicFrame>
      <p:grpSp>
        <p:nvGrpSpPr>
          <p:cNvPr id="61" name="그룹 60">
            <a:extLst>
              <a:ext uri="{FF2B5EF4-FFF2-40B4-BE49-F238E27FC236}">
                <a16:creationId xmlns:a16="http://schemas.microsoft.com/office/drawing/2014/main" id="{AF120F28-3249-59EE-E36E-F4A94A1E93A1}"/>
              </a:ext>
            </a:extLst>
          </p:cNvPr>
          <p:cNvGrpSpPr/>
          <p:nvPr/>
        </p:nvGrpSpPr>
        <p:grpSpPr>
          <a:xfrm>
            <a:off x="2273023" y="20420254"/>
            <a:ext cx="26335250" cy="2575381"/>
            <a:chOff x="1545892" y="23153047"/>
            <a:chExt cx="11700598" cy="1144227"/>
          </a:xfrm>
        </p:grpSpPr>
        <p:sp>
          <p:nvSpPr>
            <p:cNvPr id="44" name="사각형: 둥근 모서리 43">
              <a:extLst>
                <a:ext uri="{FF2B5EF4-FFF2-40B4-BE49-F238E27FC236}">
                  <a16:creationId xmlns:a16="http://schemas.microsoft.com/office/drawing/2014/main" id="{C9D8C401-52CC-61BC-4416-3C535BEFD76E}"/>
                </a:ext>
              </a:extLst>
            </p:cNvPr>
            <p:cNvSpPr/>
            <p:nvPr/>
          </p:nvSpPr>
          <p:spPr>
            <a:xfrm>
              <a:off x="1545892" y="23159488"/>
              <a:ext cx="1737360" cy="622800"/>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cs typeface="Arial" panose="020B0604020202020204" pitchFamily="34" charset="0"/>
                </a:rPr>
                <a:t>EDA</a:t>
              </a:r>
            </a:p>
          </p:txBody>
        </p:sp>
        <p:sp>
          <p:nvSpPr>
            <p:cNvPr id="45" name="사각형: 둥근 모서리 44">
              <a:extLst>
                <a:ext uri="{FF2B5EF4-FFF2-40B4-BE49-F238E27FC236}">
                  <a16:creationId xmlns:a16="http://schemas.microsoft.com/office/drawing/2014/main" id="{6CFC68AE-DE4B-93B9-8532-E9318D7BFEAB}"/>
                </a:ext>
              </a:extLst>
            </p:cNvPr>
            <p:cNvSpPr/>
            <p:nvPr/>
          </p:nvSpPr>
          <p:spPr>
            <a:xfrm>
              <a:off x="5499421" y="23223258"/>
              <a:ext cx="1515584" cy="495261"/>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rial" panose="020B0604020202020204" pitchFamily="34" charset="0"/>
                </a:rPr>
                <a:t>Feature selection</a:t>
              </a:r>
            </a:p>
          </p:txBody>
        </p:sp>
        <p:sp>
          <p:nvSpPr>
            <p:cNvPr id="46" name="사각형: 둥근 모서리 45">
              <a:extLst>
                <a:ext uri="{FF2B5EF4-FFF2-40B4-BE49-F238E27FC236}">
                  <a16:creationId xmlns:a16="http://schemas.microsoft.com/office/drawing/2014/main" id="{3E83DECD-7A50-CBB8-7265-7B6461B79C39}"/>
                </a:ext>
              </a:extLst>
            </p:cNvPr>
            <p:cNvSpPr/>
            <p:nvPr/>
          </p:nvSpPr>
          <p:spPr>
            <a:xfrm>
              <a:off x="3599427" y="23223258"/>
              <a:ext cx="1515584" cy="495261"/>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rial" panose="020B0604020202020204" pitchFamily="34" charset="0"/>
                </a:rPr>
                <a:t>Preprocessing</a:t>
              </a:r>
            </a:p>
          </p:txBody>
        </p:sp>
        <p:cxnSp>
          <p:nvCxnSpPr>
            <p:cNvPr id="47" name="직선 화살표 연결선 46">
              <a:extLst>
                <a:ext uri="{FF2B5EF4-FFF2-40B4-BE49-F238E27FC236}">
                  <a16:creationId xmlns:a16="http://schemas.microsoft.com/office/drawing/2014/main" id="{D5340904-39E1-F653-2D77-0ADFDBA0281E}"/>
                </a:ext>
              </a:extLst>
            </p:cNvPr>
            <p:cNvCxnSpPr>
              <a:cxnSpLocks/>
            </p:cNvCxnSpPr>
            <p:nvPr/>
          </p:nvCxnSpPr>
          <p:spPr>
            <a:xfrm>
              <a:off x="3342511" y="23470888"/>
              <a:ext cx="213020"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8" name="직선 화살표 연결선 47">
              <a:extLst>
                <a:ext uri="{FF2B5EF4-FFF2-40B4-BE49-F238E27FC236}">
                  <a16:creationId xmlns:a16="http://schemas.microsoft.com/office/drawing/2014/main" id="{DCE6ADED-D601-9E22-F4DB-595F46604510}"/>
                </a:ext>
              </a:extLst>
            </p:cNvPr>
            <p:cNvCxnSpPr>
              <a:cxnSpLocks/>
            </p:cNvCxnSpPr>
            <p:nvPr/>
          </p:nvCxnSpPr>
          <p:spPr>
            <a:xfrm>
              <a:off x="5200778" y="23470888"/>
              <a:ext cx="213020"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49" name="사각형: 둥근 모서리 48">
              <a:extLst>
                <a:ext uri="{FF2B5EF4-FFF2-40B4-BE49-F238E27FC236}">
                  <a16:creationId xmlns:a16="http://schemas.microsoft.com/office/drawing/2014/main" id="{37CFD16E-29F7-4C90-847D-5A5D008821B7}"/>
                </a:ext>
              </a:extLst>
            </p:cNvPr>
            <p:cNvSpPr/>
            <p:nvPr/>
          </p:nvSpPr>
          <p:spPr>
            <a:xfrm>
              <a:off x="11376827" y="23153047"/>
              <a:ext cx="1869663" cy="635683"/>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cs typeface="Arial" panose="020B0604020202020204" pitchFamily="34" charset="0"/>
                </a:rPr>
                <a:t>Evaluation</a:t>
              </a:r>
            </a:p>
          </p:txBody>
        </p:sp>
        <p:sp>
          <p:nvSpPr>
            <p:cNvPr id="50" name="사각형: 둥근 모서리 49">
              <a:extLst>
                <a:ext uri="{FF2B5EF4-FFF2-40B4-BE49-F238E27FC236}">
                  <a16:creationId xmlns:a16="http://schemas.microsoft.com/office/drawing/2014/main" id="{12560A1D-AA3A-C823-9539-B4D4496B101A}"/>
                </a:ext>
              </a:extLst>
            </p:cNvPr>
            <p:cNvSpPr/>
            <p:nvPr/>
          </p:nvSpPr>
          <p:spPr>
            <a:xfrm>
              <a:off x="7406726" y="23218135"/>
              <a:ext cx="1630998" cy="505506"/>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rial" panose="020B0604020202020204" pitchFamily="34" charset="0"/>
                </a:rPr>
                <a:t>Training &amp; </a:t>
              </a:r>
              <a:br>
                <a:rPr lang="en-US" sz="4000" dirty="0">
                  <a:solidFill>
                    <a:schemeClr val="tx1"/>
                  </a:solidFill>
                  <a:cs typeface="Arial" panose="020B0604020202020204" pitchFamily="34" charset="0"/>
                </a:rPr>
              </a:br>
              <a:r>
                <a:rPr lang="en-US" sz="4000" dirty="0">
                  <a:solidFill>
                    <a:schemeClr val="tx1"/>
                  </a:solidFill>
                  <a:cs typeface="Arial" panose="020B0604020202020204" pitchFamily="34" charset="0"/>
                </a:rPr>
                <a:t>evaluation</a:t>
              </a:r>
            </a:p>
          </p:txBody>
        </p:sp>
        <p:sp>
          <p:nvSpPr>
            <p:cNvPr id="51" name="사각형: 둥근 모서리 50">
              <a:extLst>
                <a:ext uri="{FF2B5EF4-FFF2-40B4-BE49-F238E27FC236}">
                  <a16:creationId xmlns:a16="http://schemas.microsoft.com/office/drawing/2014/main" id="{CCE3E5A7-0711-0244-A845-446957F07172}"/>
                </a:ext>
              </a:extLst>
            </p:cNvPr>
            <p:cNvSpPr/>
            <p:nvPr/>
          </p:nvSpPr>
          <p:spPr>
            <a:xfrm>
              <a:off x="9384816" y="23218135"/>
              <a:ext cx="1630998" cy="505506"/>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rial" panose="020B0604020202020204" pitchFamily="34" charset="0"/>
                </a:rPr>
                <a:t>Calculate impact</a:t>
              </a:r>
              <a:br>
                <a:rPr lang="en-US" sz="4000" dirty="0">
                  <a:solidFill>
                    <a:schemeClr val="tx1"/>
                  </a:solidFill>
                  <a:cs typeface="Arial" panose="020B0604020202020204" pitchFamily="34" charset="0"/>
                </a:rPr>
              </a:br>
              <a:r>
                <a:rPr lang="en-US" sz="4000" dirty="0">
                  <a:solidFill>
                    <a:schemeClr val="tx1"/>
                  </a:solidFill>
                  <a:cs typeface="Arial" panose="020B0604020202020204" pitchFamily="34" charset="0"/>
                </a:rPr>
                <a:t>proteins / peptides</a:t>
              </a:r>
            </a:p>
          </p:txBody>
        </p:sp>
        <p:sp>
          <p:nvSpPr>
            <p:cNvPr id="52" name="양쪽 대괄호 51">
              <a:extLst>
                <a:ext uri="{FF2B5EF4-FFF2-40B4-BE49-F238E27FC236}">
                  <a16:creationId xmlns:a16="http://schemas.microsoft.com/office/drawing/2014/main" id="{F89B60EF-BB88-99D2-D306-F31C421289DC}"/>
                </a:ext>
              </a:extLst>
            </p:cNvPr>
            <p:cNvSpPr/>
            <p:nvPr/>
          </p:nvSpPr>
          <p:spPr>
            <a:xfrm>
              <a:off x="3599427" y="24002223"/>
              <a:ext cx="1515584" cy="295049"/>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dirty="0">
                  <a:cs typeface="Arial" panose="020B0604020202020204" pitchFamily="34" charset="0"/>
                </a:rPr>
                <a:t>Skew transform,</a:t>
              </a:r>
            </a:p>
            <a:p>
              <a:pPr algn="ctr"/>
              <a:r>
                <a:rPr lang="en-US" sz="3200" dirty="0">
                  <a:cs typeface="Arial" panose="020B0604020202020204" pitchFamily="34" charset="0"/>
                </a:rPr>
                <a:t>scaling, imputation</a:t>
              </a:r>
            </a:p>
          </p:txBody>
        </p:sp>
        <p:sp>
          <p:nvSpPr>
            <p:cNvPr id="53" name="양쪽 대괄호 52">
              <a:extLst>
                <a:ext uri="{FF2B5EF4-FFF2-40B4-BE49-F238E27FC236}">
                  <a16:creationId xmlns:a16="http://schemas.microsoft.com/office/drawing/2014/main" id="{094983BB-2BF4-23EC-D20B-F839B6F57523}"/>
                </a:ext>
              </a:extLst>
            </p:cNvPr>
            <p:cNvSpPr/>
            <p:nvPr/>
          </p:nvSpPr>
          <p:spPr>
            <a:xfrm>
              <a:off x="5366398" y="24002221"/>
              <a:ext cx="1776237" cy="295049"/>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ko-KR" sz="3200" dirty="0">
                  <a:cs typeface="Arial" panose="020B0604020202020204" pitchFamily="34" charset="0"/>
                </a:rPr>
                <a:t>Mutual information</a:t>
              </a:r>
            </a:p>
          </p:txBody>
        </p:sp>
        <p:sp>
          <p:nvSpPr>
            <p:cNvPr id="54" name="양쪽 대괄호 53">
              <a:extLst>
                <a:ext uri="{FF2B5EF4-FFF2-40B4-BE49-F238E27FC236}">
                  <a16:creationId xmlns:a16="http://schemas.microsoft.com/office/drawing/2014/main" id="{593426C8-3BCE-25C8-057F-3D65D85A6FF2}"/>
                </a:ext>
              </a:extLst>
            </p:cNvPr>
            <p:cNvSpPr/>
            <p:nvPr/>
          </p:nvSpPr>
          <p:spPr>
            <a:xfrm>
              <a:off x="7406722" y="23996118"/>
              <a:ext cx="1630998" cy="301152"/>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dirty="0">
                  <a:cs typeface="Arial" panose="020B0604020202020204" pitchFamily="34" charset="0"/>
                </a:rPr>
                <a:t>5 models</a:t>
              </a:r>
            </a:p>
          </p:txBody>
        </p:sp>
        <p:sp>
          <p:nvSpPr>
            <p:cNvPr id="55" name="양쪽 대괄호 54">
              <a:extLst>
                <a:ext uri="{FF2B5EF4-FFF2-40B4-BE49-F238E27FC236}">
                  <a16:creationId xmlns:a16="http://schemas.microsoft.com/office/drawing/2014/main" id="{C4424681-53F2-9483-1B79-CFB256CAEF91}"/>
                </a:ext>
              </a:extLst>
            </p:cNvPr>
            <p:cNvSpPr/>
            <p:nvPr/>
          </p:nvSpPr>
          <p:spPr>
            <a:xfrm>
              <a:off x="9384812" y="23996122"/>
              <a:ext cx="1630998" cy="301152"/>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ko-KR" sz="3200" dirty="0">
                  <a:cs typeface="Arial" panose="020B0604020202020204" pitchFamily="34" charset="0"/>
                </a:rPr>
                <a:t>Three interpretability methods</a:t>
              </a:r>
            </a:p>
          </p:txBody>
        </p:sp>
        <p:cxnSp>
          <p:nvCxnSpPr>
            <p:cNvPr id="56" name="직선 화살표 연결선 55">
              <a:extLst>
                <a:ext uri="{FF2B5EF4-FFF2-40B4-BE49-F238E27FC236}">
                  <a16:creationId xmlns:a16="http://schemas.microsoft.com/office/drawing/2014/main" id="{71FF117F-C5B0-67B1-5D82-FB8B75B9FCB6}"/>
                </a:ext>
              </a:extLst>
            </p:cNvPr>
            <p:cNvCxnSpPr>
              <a:cxnSpLocks/>
            </p:cNvCxnSpPr>
            <p:nvPr/>
          </p:nvCxnSpPr>
          <p:spPr>
            <a:xfrm>
              <a:off x="9101496" y="23470888"/>
              <a:ext cx="229242"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57" name="직선 화살표 연결선 56">
              <a:extLst>
                <a:ext uri="{FF2B5EF4-FFF2-40B4-BE49-F238E27FC236}">
                  <a16:creationId xmlns:a16="http://schemas.microsoft.com/office/drawing/2014/main" id="{152989C2-2329-F927-1CD5-240DF35D4909}"/>
                </a:ext>
              </a:extLst>
            </p:cNvPr>
            <p:cNvCxnSpPr>
              <a:cxnSpLocks/>
            </p:cNvCxnSpPr>
            <p:nvPr/>
          </p:nvCxnSpPr>
          <p:spPr>
            <a:xfrm>
              <a:off x="11081700" y="23470888"/>
              <a:ext cx="229242"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58" name="직선 화살표 연결선 57">
              <a:extLst>
                <a:ext uri="{FF2B5EF4-FFF2-40B4-BE49-F238E27FC236}">
                  <a16:creationId xmlns:a16="http://schemas.microsoft.com/office/drawing/2014/main" id="{3B9AF21B-4045-2B6B-6218-C471236F4CD8}"/>
                </a:ext>
              </a:extLst>
            </p:cNvPr>
            <p:cNvCxnSpPr>
              <a:cxnSpLocks/>
            </p:cNvCxnSpPr>
            <p:nvPr/>
          </p:nvCxnSpPr>
          <p:spPr>
            <a:xfrm>
              <a:off x="7089689" y="23470888"/>
              <a:ext cx="229242"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59" name="양쪽 대괄호 58">
              <a:extLst>
                <a:ext uri="{FF2B5EF4-FFF2-40B4-BE49-F238E27FC236}">
                  <a16:creationId xmlns:a16="http://schemas.microsoft.com/office/drawing/2014/main" id="{64BEC19F-64E1-20C3-6440-D4DD706432A6}"/>
                </a:ext>
              </a:extLst>
            </p:cNvPr>
            <p:cNvSpPr/>
            <p:nvPr/>
          </p:nvSpPr>
          <p:spPr>
            <a:xfrm>
              <a:off x="1656780" y="24002223"/>
              <a:ext cx="1515584" cy="295049"/>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dirty="0">
                  <a:cs typeface="Arial" panose="020B0604020202020204" pitchFamily="34" charset="0"/>
                </a:rPr>
                <a:t>Regression problem</a:t>
              </a:r>
            </a:p>
          </p:txBody>
        </p:sp>
        <p:sp>
          <p:nvSpPr>
            <p:cNvPr id="60" name="양쪽 대괄호 59">
              <a:extLst>
                <a:ext uri="{FF2B5EF4-FFF2-40B4-BE49-F238E27FC236}">
                  <a16:creationId xmlns:a16="http://schemas.microsoft.com/office/drawing/2014/main" id="{4D77B05C-3031-C841-32C0-7AD7B4845DB8}"/>
                </a:ext>
              </a:extLst>
            </p:cNvPr>
            <p:cNvSpPr/>
            <p:nvPr/>
          </p:nvSpPr>
          <p:spPr>
            <a:xfrm>
              <a:off x="11507090" y="23996118"/>
              <a:ext cx="1630998" cy="301152"/>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ko-KR" sz="3200" dirty="0">
                  <a:cs typeface="Arial" panose="020B0604020202020204" pitchFamily="34" charset="0"/>
                </a:rPr>
                <a:t>In-depth analysis of candidate biomarkers</a:t>
              </a:r>
            </a:p>
          </p:txBody>
        </p:sp>
      </p:grpSp>
      <p:pic>
        <p:nvPicPr>
          <p:cNvPr id="63" name="그림 62" descr="삼천발이이(가) 표시된 사진&#10;&#10;자동 생성된 설명">
            <a:extLst>
              <a:ext uri="{FF2B5EF4-FFF2-40B4-BE49-F238E27FC236}">
                <a16:creationId xmlns:a16="http://schemas.microsoft.com/office/drawing/2014/main" id="{44E59598-2D0D-E59D-B4BE-42CCCB54AE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1110" y="31042896"/>
            <a:ext cx="4811080" cy="3437568"/>
          </a:xfrm>
          <a:prstGeom prst="rect">
            <a:avLst/>
          </a:prstGeom>
        </p:spPr>
      </p:pic>
      <p:sp>
        <p:nvSpPr>
          <p:cNvPr id="64" name="TextBox 63">
            <a:extLst>
              <a:ext uri="{FF2B5EF4-FFF2-40B4-BE49-F238E27FC236}">
                <a16:creationId xmlns:a16="http://schemas.microsoft.com/office/drawing/2014/main" id="{FBE76E08-A4A3-CB02-141E-B8899082095F}"/>
              </a:ext>
            </a:extLst>
          </p:cNvPr>
          <p:cNvSpPr txBox="1"/>
          <p:nvPr/>
        </p:nvSpPr>
        <p:spPr>
          <a:xfrm>
            <a:off x="6881598" y="34586158"/>
            <a:ext cx="6267520" cy="523220"/>
          </a:xfrm>
          <a:prstGeom prst="rect">
            <a:avLst/>
          </a:prstGeom>
          <a:noFill/>
        </p:spPr>
        <p:txBody>
          <a:bodyPr wrap="square">
            <a:spAutoFit/>
          </a:bodyPr>
          <a:lstStyle/>
          <a:p>
            <a:pPr algn="ctr"/>
            <a:r>
              <a:rPr lang="en-US" altLang="ko-KR" sz="2800" dirty="0"/>
              <a:t>NLQPASEYTVSLVAIKGNQESPK</a:t>
            </a:r>
            <a:endParaRPr lang="ko-KR" altLang="en-US" sz="2800" dirty="0"/>
          </a:p>
        </p:txBody>
      </p:sp>
      <p:pic>
        <p:nvPicPr>
          <p:cNvPr id="66" name="Picture 2" descr="Vacuum Chamber | OEM Contract Manufacturing | Schivo Medical">
            <a:extLst>
              <a:ext uri="{FF2B5EF4-FFF2-40B4-BE49-F238E27FC236}">
                <a16:creationId xmlns:a16="http://schemas.microsoft.com/office/drawing/2014/main" id="{98A2A2BC-0353-72F1-C03C-AE3CD7D1C3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86437" y="10847126"/>
            <a:ext cx="5823112" cy="360000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6BD2F1C5-A7ED-720A-8881-5563EF90216B}"/>
              </a:ext>
            </a:extLst>
          </p:cNvPr>
          <p:cNvSpPr txBox="1"/>
          <p:nvPr/>
        </p:nvSpPr>
        <p:spPr>
          <a:xfrm>
            <a:off x="9850552" y="14516978"/>
            <a:ext cx="6922537" cy="677108"/>
          </a:xfrm>
          <a:prstGeom prst="rect">
            <a:avLst/>
          </a:prstGeom>
          <a:noFill/>
        </p:spPr>
        <p:txBody>
          <a:bodyPr wrap="square" lIns="0" tIns="0" rIns="0" bIns="0">
            <a:spAutoFit/>
          </a:bodyPr>
          <a:lstStyle/>
          <a:p>
            <a:pPr lvl="1"/>
            <a:r>
              <a:rPr lang="en-US" altLang="ko-KR" sz="4400" dirty="0"/>
              <a:t>Cerebrospinal fluid</a:t>
            </a:r>
            <a:endParaRPr lang="nl-NL" altLang="ko-KR" sz="4400" dirty="0"/>
          </a:p>
        </p:txBody>
      </p:sp>
      <p:sp>
        <p:nvSpPr>
          <p:cNvPr id="68" name="TextBox 67">
            <a:extLst>
              <a:ext uri="{FF2B5EF4-FFF2-40B4-BE49-F238E27FC236}">
                <a16:creationId xmlns:a16="http://schemas.microsoft.com/office/drawing/2014/main" id="{3C27A6E0-24CF-037C-DB68-59F50E33B6FE}"/>
              </a:ext>
            </a:extLst>
          </p:cNvPr>
          <p:cNvSpPr txBox="1"/>
          <p:nvPr/>
        </p:nvSpPr>
        <p:spPr>
          <a:xfrm>
            <a:off x="16267506" y="14557171"/>
            <a:ext cx="6365232" cy="677108"/>
          </a:xfrm>
          <a:prstGeom prst="rect">
            <a:avLst/>
          </a:prstGeom>
          <a:noFill/>
        </p:spPr>
        <p:txBody>
          <a:bodyPr wrap="square" lIns="0" tIns="0" rIns="0" bIns="0">
            <a:spAutoFit/>
          </a:bodyPr>
          <a:lstStyle/>
          <a:p>
            <a:pPr lvl="1"/>
            <a:r>
              <a:rPr lang="en-US" altLang="ko-KR" sz="4400" dirty="0"/>
              <a:t>Mass spectrometry</a:t>
            </a:r>
            <a:endParaRPr lang="nl-NL" altLang="ko-KR" sz="4400" dirty="0"/>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64F3277-3316-DCF6-C0D7-AEF810EE8120}"/>
                  </a:ext>
                </a:extLst>
              </p:cNvPr>
              <p:cNvSpPr txBox="1"/>
              <p:nvPr/>
            </p:nvSpPr>
            <p:spPr>
              <a:xfrm>
                <a:off x="15358245" y="16604997"/>
                <a:ext cx="8668521" cy="615553"/>
              </a:xfrm>
              <a:prstGeom prst="rect">
                <a:avLst/>
              </a:prstGeom>
              <a:noFill/>
            </p:spPr>
            <p:txBody>
              <a:bodyPr wrap="square" lIns="0" tIns="0" rIns="0" bIns="0">
                <a:spAutoFit/>
              </a:bodyPr>
              <a:lstStyle/>
              <a:p>
                <a:pPr lvl="1" algn="ctr"/>
                <a14:m>
                  <m:oMathPara xmlns:m="http://schemas.openxmlformats.org/officeDocument/2006/math">
                    <m:oMathParaPr>
                      <m:jc m:val="center"/>
                    </m:oMathParaPr>
                    <m:oMath xmlns:m="http://schemas.openxmlformats.org/officeDocument/2006/math">
                      <m:r>
                        <a:rPr lang="en-US" altLang="ko-KR" sz="4000" b="1" i="1" dirty="0" smtClean="0">
                          <a:latin typeface="Cambria Math" panose="02040503050406030204" pitchFamily="18" charset="0"/>
                        </a:rPr>
                        <m:t>𝒚</m:t>
                      </m:r>
                      <m:r>
                        <a:rPr lang="en-US" altLang="ko-KR" sz="4000" b="1" i="1" dirty="0" smtClean="0">
                          <a:latin typeface="Cambria Math" panose="02040503050406030204" pitchFamily="18" charset="0"/>
                        </a:rPr>
                        <m:t>= </m:t>
                      </m:r>
                      <m:r>
                        <a:rPr lang="en-US" altLang="ko-KR" sz="4000" b="1" i="1" dirty="0" smtClean="0">
                          <a:latin typeface="Cambria Math" panose="02040503050406030204" pitchFamily="18" charset="0"/>
                        </a:rPr>
                        <m:t>𝒇</m:t>
                      </m:r>
                      <m:d>
                        <m:dPr>
                          <m:ctrlPr>
                            <a:rPr lang="en-US" altLang="ko-KR" sz="4000" b="1" i="1" dirty="0" smtClean="0">
                              <a:latin typeface="Cambria Math" panose="02040503050406030204" pitchFamily="18" charset="0"/>
                            </a:rPr>
                          </m:ctrlPr>
                        </m:dPr>
                        <m:e>
                          <m:r>
                            <a:rPr lang="en-US" altLang="ko-KR" sz="4000" b="1" i="1" dirty="0" smtClean="0">
                              <a:latin typeface="Cambria Math" panose="02040503050406030204" pitchFamily="18" charset="0"/>
                            </a:rPr>
                            <m:t>𝑿</m:t>
                          </m:r>
                          <m:r>
                            <a:rPr lang="en-US" altLang="ko-KR" sz="4000" b="1" i="1" dirty="0" smtClean="0">
                              <a:latin typeface="Cambria Math" panose="02040503050406030204" pitchFamily="18" charset="0"/>
                            </a:rPr>
                            <m:t>,</m:t>
                          </m:r>
                          <m:r>
                            <a:rPr lang="en-US" altLang="ko-KR" sz="4000" b="1" i="1" dirty="0" smtClean="0">
                              <a:latin typeface="Cambria Math" panose="02040503050406030204" pitchFamily="18" charset="0"/>
                            </a:rPr>
                            <m:t>𝜽</m:t>
                          </m:r>
                        </m:e>
                      </m:d>
                    </m:oMath>
                  </m:oMathPara>
                </a14:m>
                <a:endParaRPr lang="en-US" altLang="ko-KR" sz="4000" b="1" dirty="0"/>
              </a:p>
            </p:txBody>
          </p:sp>
        </mc:Choice>
        <mc:Fallback xmlns="">
          <p:sp>
            <p:nvSpPr>
              <p:cNvPr id="71" name="TextBox 70">
                <a:extLst>
                  <a:ext uri="{FF2B5EF4-FFF2-40B4-BE49-F238E27FC236}">
                    <a16:creationId xmlns:a16="http://schemas.microsoft.com/office/drawing/2014/main" id="{A64F3277-3316-DCF6-C0D7-AEF810EE8120}"/>
                  </a:ext>
                </a:extLst>
              </p:cNvPr>
              <p:cNvSpPr txBox="1">
                <a:spLocks noRot="1" noChangeAspect="1" noMove="1" noResize="1" noEditPoints="1" noAdjustHandles="1" noChangeArrowheads="1" noChangeShapeType="1" noTextEdit="1"/>
              </p:cNvSpPr>
              <p:nvPr/>
            </p:nvSpPr>
            <p:spPr>
              <a:xfrm>
                <a:off x="15358245" y="16604997"/>
                <a:ext cx="8668521" cy="615553"/>
              </a:xfrm>
              <a:prstGeom prst="rect">
                <a:avLst/>
              </a:prstGeom>
              <a:blipFill>
                <a:blip r:embed="rId11"/>
                <a:stretch>
                  <a:fillRect/>
                </a:stretch>
              </a:blipFill>
            </p:spPr>
            <p:txBody>
              <a:bodyPr/>
              <a:lstStyle/>
              <a:p>
                <a:r>
                  <a:rPr lang="ko-KR" altLang="en-US">
                    <a:noFill/>
                  </a:rPr>
                  <a:t> </a:t>
                </a:r>
              </a:p>
            </p:txBody>
          </p:sp>
        </mc:Fallback>
      </mc:AlternateContent>
      <p:sp>
        <p:nvSpPr>
          <p:cNvPr id="72" name="TextBox 71">
            <a:extLst>
              <a:ext uri="{FF2B5EF4-FFF2-40B4-BE49-F238E27FC236}">
                <a16:creationId xmlns:a16="http://schemas.microsoft.com/office/drawing/2014/main" id="{7CA4237E-37B4-FD94-C9F8-EA1D85D3BC4E}"/>
              </a:ext>
            </a:extLst>
          </p:cNvPr>
          <p:cNvSpPr txBox="1"/>
          <p:nvPr/>
        </p:nvSpPr>
        <p:spPr>
          <a:xfrm>
            <a:off x="2328353" y="17261060"/>
            <a:ext cx="6922536" cy="307777"/>
          </a:xfrm>
          <a:prstGeom prst="rect">
            <a:avLst/>
          </a:prstGeom>
          <a:noFill/>
        </p:spPr>
        <p:txBody>
          <a:bodyPr wrap="square">
            <a:spAutoFit/>
          </a:bodyPr>
          <a:lstStyle/>
          <a:p>
            <a:r>
              <a:rPr lang="ko-KR" altLang="en-US" sz="1400" dirty="0"/>
              <a:t>https://mobile.hksh.com/en/physio-our-services/neurological-rehabilitation/parkinsons-disease </a:t>
            </a:r>
          </a:p>
        </p:txBody>
      </p:sp>
      <p:sp>
        <p:nvSpPr>
          <p:cNvPr id="75" name="TextBox 74">
            <a:extLst>
              <a:ext uri="{FF2B5EF4-FFF2-40B4-BE49-F238E27FC236}">
                <a16:creationId xmlns:a16="http://schemas.microsoft.com/office/drawing/2014/main" id="{073D312D-786B-4A5C-2C6F-9D8DB38E9E16}"/>
              </a:ext>
            </a:extLst>
          </p:cNvPr>
          <p:cNvSpPr txBox="1"/>
          <p:nvPr/>
        </p:nvSpPr>
        <p:spPr>
          <a:xfrm>
            <a:off x="1629126" y="17731377"/>
            <a:ext cx="6314452" cy="677108"/>
          </a:xfrm>
          <a:prstGeom prst="rect">
            <a:avLst/>
          </a:prstGeom>
          <a:noFill/>
        </p:spPr>
        <p:txBody>
          <a:bodyPr wrap="square" lIns="0" tIns="0" rIns="0" bIns="0">
            <a:spAutoFit/>
          </a:bodyPr>
          <a:lstStyle/>
          <a:p>
            <a:pPr lvl="1" algn="ctr"/>
            <a:r>
              <a:rPr lang="en-US" altLang="ko-KR" sz="4400" dirty="0"/>
              <a:t>247 patients</a:t>
            </a:r>
            <a:endParaRPr lang="nl-NL" altLang="ko-KR" sz="4400" dirty="0"/>
          </a:p>
        </p:txBody>
      </p:sp>
      <p:sp>
        <p:nvSpPr>
          <p:cNvPr id="83" name="화살표: 오른쪽 82">
            <a:extLst>
              <a:ext uri="{FF2B5EF4-FFF2-40B4-BE49-F238E27FC236}">
                <a16:creationId xmlns:a16="http://schemas.microsoft.com/office/drawing/2014/main" id="{D4F3CFDD-F95D-657F-200F-A9FDAD054193}"/>
              </a:ext>
            </a:extLst>
          </p:cNvPr>
          <p:cNvSpPr/>
          <p:nvPr/>
        </p:nvSpPr>
        <p:spPr>
          <a:xfrm>
            <a:off x="9528842" y="12838785"/>
            <a:ext cx="900000" cy="900000"/>
          </a:xfrm>
          <a:prstGeom prst="rightArrow">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84" name="화살표: 오른쪽 83">
            <a:extLst>
              <a:ext uri="{FF2B5EF4-FFF2-40B4-BE49-F238E27FC236}">
                <a16:creationId xmlns:a16="http://schemas.microsoft.com/office/drawing/2014/main" id="{AA91BF6D-8468-20C9-8A0C-BBE480230051}"/>
              </a:ext>
            </a:extLst>
          </p:cNvPr>
          <p:cNvSpPr/>
          <p:nvPr/>
        </p:nvSpPr>
        <p:spPr>
          <a:xfrm>
            <a:off x="9528842" y="16940898"/>
            <a:ext cx="900000" cy="900000"/>
          </a:xfrm>
          <a:prstGeom prst="rightArrow">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85" name="화살표: 오른쪽 84">
            <a:extLst>
              <a:ext uri="{FF2B5EF4-FFF2-40B4-BE49-F238E27FC236}">
                <a16:creationId xmlns:a16="http://schemas.microsoft.com/office/drawing/2014/main" id="{855E41A2-4751-B527-FB24-17896EABAEF3}"/>
              </a:ext>
            </a:extLst>
          </p:cNvPr>
          <p:cNvSpPr/>
          <p:nvPr/>
        </p:nvSpPr>
        <p:spPr>
          <a:xfrm>
            <a:off x="17346059" y="16940898"/>
            <a:ext cx="900000" cy="900000"/>
          </a:xfrm>
          <a:prstGeom prst="rightArrow">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87" name="Tijdelijke aanduiding voor tekst 21">
            <a:extLst>
              <a:ext uri="{FF2B5EF4-FFF2-40B4-BE49-F238E27FC236}">
                <a16:creationId xmlns:a16="http://schemas.microsoft.com/office/drawing/2014/main" id="{303ABB29-FB95-5851-170F-667AE65F0443}"/>
              </a:ext>
            </a:extLst>
          </p:cNvPr>
          <p:cNvSpPr txBox="1">
            <a:spLocks/>
          </p:cNvSpPr>
          <p:nvPr/>
        </p:nvSpPr>
        <p:spPr>
          <a:xfrm>
            <a:off x="1045446" y="9785182"/>
            <a:ext cx="14083961" cy="6006194"/>
          </a:xfrm>
          <a:custGeom>
            <a:avLst/>
            <a:gdLst>
              <a:gd name="connsiteX0" fmla="*/ 0 w 28008000"/>
              <a:gd name="connsiteY0" fmla="*/ 0 h 32159600"/>
              <a:gd name="connsiteX1" fmla="*/ 28008000 w 28008000"/>
              <a:gd name="connsiteY1" fmla="*/ 0 h 32159600"/>
              <a:gd name="connsiteX2" fmla="*/ 28008000 w 28008000"/>
              <a:gd name="connsiteY2" fmla="*/ 32159600 h 32159600"/>
              <a:gd name="connsiteX3" fmla="*/ 0 w 28008000"/>
              <a:gd name="connsiteY3" fmla="*/ 32159600 h 32159600"/>
              <a:gd name="connsiteX4" fmla="*/ 0 w 28008000"/>
              <a:gd name="connsiteY4"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28008000 w 28008000"/>
              <a:gd name="connsiteY3" fmla="*/ 32159600 h 32159600"/>
              <a:gd name="connsiteX4" fmla="*/ 0 w 28008000"/>
              <a:gd name="connsiteY4" fmla="*/ 32159600 h 32159600"/>
              <a:gd name="connsiteX5" fmla="*/ 0 w 28008000"/>
              <a:gd name="connsiteY5" fmla="*/ 0 h 32159600"/>
              <a:gd name="connsiteX0" fmla="*/ 0 w 28008000"/>
              <a:gd name="connsiteY0" fmla="*/ 0 h 32163508"/>
              <a:gd name="connsiteX1" fmla="*/ 28008000 w 28008000"/>
              <a:gd name="connsiteY1" fmla="*/ 0 h 32163508"/>
              <a:gd name="connsiteX2" fmla="*/ 27994985 w 28008000"/>
              <a:gd name="connsiteY2" fmla="*/ 28013538 h 32163508"/>
              <a:gd name="connsiteX3" fmla="*/ 28008000 w 28008000"/>
              <a:gd name="connsiteY3" fmla="*/ 32159600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63508"/>
              <a:gd name="connsiteX1" fmla="*/ 28008000 w 28008000"/>
              <a:gd name="connsiteY1" fmla="*/ 0 h 32163508"/>
              <a:gd name="connsiteX2" fmla="*/ 27994985 w 28008000"/>
              <a:gd name="connsiteY2" fmla="*/ 28013538 h 32163508"/>
              <a:gd name="connsiteX3" fmla="*/ 18934338 w 28008000"/>
              <a:gd name="connsiteY3" fmla="*/ 28115139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009632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7597035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34338 w 28014843"/>
              <a:gd name="connsiteY3" fmla="*/ 27597035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533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152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4843" h="32159600">
                <a:moveTo>
                  <a:pt x="0" y="0"/>
                </a:moveTo>
                <a:lnTo>
                  <a:pt x="28008000" y="0"/>
                </a:lnTo>
                <a:cubicBezTo>
                  <a:pt x="28003662" y="9337846"/>
                  <a:pt x="28018372" y="18225585"/>
                  <a:pt x="28014034" y="27563431"/>
                </a:cubicBezTo>
                <a:lnTo>
                  <a:pt x="18915288" y="27578281"/>
                </a:lnTo>
                <a:cubicBezTo>
                  <a:pt x="18910949" y="28916014"/>
                  <a:pt x="18925661" y="30790606"/>
                  <a:pt x="18921322" y="32128339"/>
                </a:cubicBezTo>
                <a:lnTo>
                  <a:pt x="0" y="32159600"/>
                </a:lnTo>
                <a:lnTo>
                  <a:pt x="0" y="0"/>
                </a:lnTo>
                <a:close/>
              </a:path>
            </a:pathLst>
          </a:custGeom>
        </p:spPr>
        <p:txBody>
          <a:bodyPr vert="horz" lIns="91440" tIns="0" rIns="91440" bIns="90000" numCol="3" spcCol="720000" rtlCol="0">
            <a:normAutofit/>
          </a:bodyPr>
          <a:lstStyle>
            <a:lvl1pPr marL="0" indent="0" algn="l" defTabSz="3027487" rtl="0" eaLnBrk="1" latinLnBrk="1" hangingPunct="1">
              <a:lnSpc>
                <a:spcPct val="120000"/>
              </a:lnSpc>
              <a:spcBef>
                <a:spcPts val="0"/>
              </a:spcBef>
              <a:buFont typeface="Arial" panose="020B0604020202020204" pitchFamily="34" charset="0"/>
              <a:buNone/>
              <a:defRPr sz="3800" b="1" kern="1200" baseline="0">
                <a:solidFill>
                  <a:srgbClr val="1E64C8"/>
                </a:solidFill>
                <a:latin typeface="UGent Panno Text SemiBold" panose="02000706040000040003" pitchFamily="2" charset="0"/>
                <a:ea typeface="+mn-ea"/>
                <a:cs typeface="+mn-cs"/>
              </a:defRPr>
            </a:lvl1pPr>
            <a:lvl2pPr marL="0" indent="0" algn="l" defTabSz="3027487" rtl="0" eaLnBrk="1" latinLnBrk="1" hangingPunct="1">
              <a:lnSpc>
                <a:spcPct val="100000"/>
              </a:lnSpc>
              <a:spcBef>
                <a:spcPts val="900"/>
              </a:spcBef>
              <a:buFont typeface="Arial" panose="020B0604020202020204" pitchFamily="34" charset="0"/>
              <a:buNone/>
              <a:defRPr sz="2800" b="1" kern="1200">
                <a:solidFill>
                  <a:schemeClr val="tx1"/>
                </a:solidFill>
                <a:latin typeface="UGent Panno Text SemiBold" panose="02000706040000040003" pitchFamily="2" charset="0"/>
                <a:ea typeface="+mn-ea"/>
                <a:cs typeface="+mn-cs"/>
              </a:defRPr>
            </a:lvl2pPr>
            <a:lvl3pPr marL="0" indent="0" algn="l" defTabSz="3027487" rtl="0" eaLnBrk="1" latinLnBrk="1"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3pPr>
            <a:lvl4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a:solidFill>
                  <a:schemeClr val="tx1"/>
                </a:solidFill>
                <a:latin typeface="UGent Panno Text" panose="02000506040000040003" pitchFamily="2" charset="0"/>
                <a:ea typeface="+mn-ea"/>
                <a:cs typeface="+mn-cs"/>
              </a:defRPr>
            </a:lvl4pPr>
            <a:lvl5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baseline="0">
                <a:solidFill>
                  <a:schemeClr val="tx1"/>
                </a:solidFill>
                <a:latin typeface="UGent Panno Text" panose="02000506040000040003" pitchFamily="2" charset="0"/>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nl-NL" sz="4800" dirty="0"/>
              <a:t>Overview</a:t>
            </a:r>
            <a:endParaRPr lang="nl-NL" dirty="0"/>
          </a:p>
        </p:txBody>
      </p:sp>
      <p:sp>
        <p:nvSpPr>
          <p:cNvPr id="88" name="화살표: 오른쪽 87">
            <a:extLst>
              <a:ext uri="{FF2B5EF4-FFF2-40B4-BE49-F238E27FC236}">
                <a16:creationId xmlns:a16="http://schemas.microsoft.com/office/drawing/2014/main" id="{0173C368-58D3-0AB9-9363-8D34CBB6C3E5}"/>
              </a:ext>
            </a:extLst>
          </p:cNvPr>
          <p:cNvSpPr/>
          <p:nvPr/>
        </p:nvSpPr>
        <p:spPr>
          <a:xfrm>
            <a:off x="15487280" y="12838785"/>
            <a:ext cx="900000" cy="900000"/>
          </a:xfrm>
          <a:prstGeom prst="rightArrow">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89" name="화살표: 오른쪽 88">
            <a:extLst>
              <a:ext uri="{FF2B5EF4-FFF2-40B4-BE49-F238E27FC236}">
                <a16:creationId xmlns:a16="http://schemas.microsoft.com/office/drawing/2014/main" id="{846BB86E-9E8B-AC39-C2B8-9974E62D9A34}"/>
              </a:ext>
            </a:extLst>
          </p:cNvPr>
          <p:cNvSpPr/>
          <p:nvPr/>
        </p:nvSpPr>
        <p:spPr>
          <a:xfrm>
            <a:off x="22652053" y="16853051"/>
            <a:ext cx="900000" cy="900000"/>
          </a:xfrm>
          <a:prstGeom prst="rightArrow">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90" name="TextBox 89">
            <a:extLst>
              <a:ext uri="{FF2B5EF4-FFF2-40B4-BE49-F238E27FC236}">
                <a16:creationId xmlns:a16="http://schemas.microsoft.com/office/drawing/2014/main" id="{F4928872-CD46-CE04-231C-3321F567E1B3}"/>
              </a:ext>
            </a:extLst>
          </p:cNvPr>
          <p:cNvSpPr txBox="1"/>
          <p:nvPr/>
        </p:nvSpPr>
        <p:spPr>
          <a:xfrm>
            <a:off x="17038379" y="17417833"/>
            <a:ext cx="5567749" cy="677108"/>
          </a:xfrm>
          <a:prstGeom prst="rect">
            <a:avLst/>
          </a:prstGeom>
          <a:noFill/>
        </p:spPr>
        <p:txBody>
          <a:bodyPr wrap="square" lIns="0" tIns="0" rIns="0" bIns="0">
            <a:spAutoFit/>
          </a:bodyPr>
          <a:lstStyle/>
          <a:p>
            <a:pPr lvl="1"/>
            <a:r>
              <a:rPr lang="nl-NL" altLang="ko-KR" sz="4400" dirty="0"/>
              <a:t>Machine learning</a:t>
            </a:r>
          </a:p>
        </p:txBody>
      </p:sp>
      <p:sp>
        <p:nvSpPr>
          <p:cNvPr id="91" name="Tijdelijke aanduiding voor tekst 21">
            <a:extLst>
              <a:ext uri="{FF2B5EF4-FFF2-40B4-BE49-F238E27FC236}">
                <a16:creationId xmlns:a16="http://schemas.microsoft.com/office/drawing/2014/main" id="{3E51D4B8-CC21-164D-BB86-E3A395106F36}"/>
              </a:ext>
            </a:extLst>
          </p:cNvPr>
          <p:cNvSpPr txBox="1">
            <a:spLocks/>
          </p:cNvSpPr>
          <p:nvPr/>
        </p:nvSpPr>
        <p:spPr>
          <a:xfrm>
            <a:off x="1045446" y="19116872"/>
            <a:ext cx="14083961" cy="6006194"/>
          </a:xfrm>
          <a:custGeom>
            <a:avLst/>
            <a:gdLst>
              <a:gd name="connsiteX0" fmla="*/ 0 w 28008000"/>
              <a:gd name="connsiteY0" fmla="*/ 0 h 32159600"/>
              <a:gd name="connsiteX1" fmla="*/ 28008000 w 28008000"/>
              <a:gd name="connsiteY1" fmla="*/ 0 h 32159600"/>
              <a:gd name="connsiteX2" fmla="*/ 28008000 w 28008000"/>
              <a:gd name="connsiteY2" fmla="*/ 32159600 h 32159600"/>
              <a:gd name="connsiteX3" fmla="*/ 0 w 28008000"/>
              <a:gd name="connsiteY3" fmla="*/ 32159600 h 32159600"/>
              <a:gd name="connsiteX4" fmla="*/ 0 w 28008000"/>
              <a:gd name="connsiteY4"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28008000 w 28008000"/>
              <a:gd name="connsiteY3" fmla="*/ 32159600 h 32159600"/>
              <a:gd name="connsiteX4" fmla="*/ 0 w 28008000"/>
              <a:gd name="connsiteY4" fmla="*/ 32159600 h 32159600"/>
              <a:gd name="connsiteX5" fmla="*/ 0 w 28008000"/>
              <a:gd name="connsiteY5" fmla="*/ 0 h 32159600"/>
              <a:gd name="connsiteX0" fmla="*/ 0 w 28008000"/>
              <a:gd name="connsiteY0" fmla="*/ 0 h 32163508"/>
              <a:gd name="connsiteX1" fmla="*/ 28008000 w 28008000"/>
              <a:gd name="connsiteY1" fmla="*/ 0 h 32163508"/>
              <a:gd name="connsiteX2" fmla="*/ 27994985 w 28008000"/>
              <a:gd name="connsiteY2" fmla="*/ 28013538 h 32163508"/>
              <a:gd name="connsiteX3" fmla="*/ 28008000 w 28008000"/>
              <a:gd name="connsiteY3" fmla="*/ 32159600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63508"/>
              <a:gd name="connsiteX1" fmla="*/ 28008000 w 28008000"/>
              <a:gd name="connsiteY1" fmla="*/ 0 h 32163508"/>
              <a:gd name="connsiteX2" fmla="*/ 27994985 w 28008000"/>
              <a:gd name="connsiteY2" fmla="*/ 28013538 h 32163508"/>
              <a:gd name="connsiteX3" fmla="*/ 18934338 w 28008000"/>
              <a:gd name="connsiteY3" fmla="*/ 28115139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009632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7597035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34338 w 28014843"/>
              <a:gd name="connsiteY3" fmla="*/ 27597035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533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152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4843" h="32159600">
                <a:moveTo>
                  <a:pt x="0" y="0"/>
                </a:moveTo>
                <a:lnTo>
                  <a:pt x="28008000" y="0"/>
                </a:lnTo>
                <a:cubicBezTo>
                  <a:pt x="28003662" y="9337846"/>
                  <a:pt x="28018372" y="18225585"/>
                  <a:pt x="28014034" y="27563431"/>
                </a:cubicBezTo>
                <a:lnTo>
                  <a:pt x="18915288" y="27578281"/>
                </a:lnTo>
                <a:cubicBezTo>
                  <a:pt x="18910949" y="28916014"/>
                  <a:pt x="18925661" y="30790606"/>
                  <a:pt x="18921322" y="32128339"/>
                </a:cubicBezTo>
                <a:lnTo>
                  <a:pt x="0" y="32159600"/>
                </a:lnTo>
                <a:lnTo>
                  <a:pt x="0" y="0"/>
                </a:lnTo>
                <a:close/>
              </a:path>
            </a:pathLst>
          </a:custGeom>
        </p:spPr>
        <p:txBody>
          <a:bodyPr vert="horz" lIns="91440" tIns="0" rIns="91440" bIns="90000" numCol="3" spcCol="720000" rtlCol="0">
            <a:normAutofit/>
          </a:bodyPr>
          <a:lstStyle>
            <a:lvl1pPr marL="0" indent="0" algn="l" defTabSz="3027487" rtl="0" eaLnBrk="1" latinLnBrk="1" hangingPunct="1">
              <a:lnSpc>
                <a:spcPct val="120000"/>
              </a:lnSpc>
              <a:spcBef>
                <a:spcPts val="0"/>
              </a:spcBef>
              <a:buFont typeface="Arial" panose="020B0604020202020204" pitchFamily="34" charset="0"/>
              <a:buNone/>
              <a:defRPr sz="3800" b="1" kern="1200" baseline="0">
                <a:solidFill>
                  <a:srgbClr val="1E64C8"/>
                </a:solidFill>
                <a:latin typeface="UGent Panno Text SemiBold" panose="02000706040000040003" pitchFamily="2" charset="0"/>
                <a:ea typeface="+mn-ea"/>
                <a:cs typeface="+mn-cs"/>
              </a:defRPr>
            </a:lvl1pPr>
            <a:lvl2pPr marL="0" indent="0" algn="l" defTabSz="3027487" rtl="0" eaLnBrk="1" latinLnBrk="1" hangingPunct="1">
              <a:lnSpc>
                <a:spcPct val="100000"/>
              </a:lnSpc>
              <a:spcBef>
                <a:spcPts val="900"/>
              </a:spcBef>
              <a:buFont typeface="Arial" panose="020B0604020202020204" pitchFamily="34" charset="0"/>
              <a:buNone/>
              <a:defRPr sz="2800" b="1" kern="1200">
                <a:solidFill>
                  <a:schemeClr val="tx1"/>
                </a:solidFill>
                <a:latin typeface="UGent Panno Text SemiBold" panose="02000706040000040003" pitchFamily="2" charset="0"/>
                <a:ea typeface="+mn-ea"/>
                <a:cs typeface="+mn-cs"/>
              </a:defRPr>
            </a:lvl2pPr>
            <a:lvl3pPr marL="0" indent="0" algn="l" defTabSz="3027487" rtl="0" eaLnBrk="1" latinLnBrk="1"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3pPr>
            <a:lvl4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a:solidFill>
                  <a:schemeClr val="tx1"/>
                </a:solidFill>
                <a:latin typeface="UGent Panno Text" panose="02000506040000040003" pitchFamily="2" charset="0"/>
                <a:ea typeface="+mn-ea"/>
                <a:cs typeface="+mn-cs"/>
              </a:defRPr>
            </a:lvl4pPr>
            <a:lvl5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baseline="0">
                <a:solidFill>
                  <a:schemeClr val="tx1"/>
                </a:solidFill>
                <a:latin typeface="UGent Panno Text" panose="02000506040000040003" pitchFamily="2" charset="0"/>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nl-NL" sz="4800" dirty="0"/>
              <a:t>Methods</a:t>
            </a:r>
            <a:endParaRPr lang="nl-NL" dirty="0"/>
          </a:p>
        </p:txBody>
      </p:sp>
      <p:sp>
        <p:nvSpPr>
          <p:cNvPr id="92" name="Tijdelijke aanduiding voor tekst 21">
            <a:extLst>
              <a:ext uri="{FF2B5EF4-FFF2-40B4-BE49-F238E27FC236}">
                <a16:creationId xmlns:a16="http://schemas.microsoft.com/office/drawing/2014/main" id="{33B94659-05FA-8857-C655-5411F78A4DE4}"/>
              </a:ext>
            </a:extLst>
          </p:cNvPr>
          <p:cNvSpPr txBox="1">
            <a:spLocks/>
          </p:cNvSpPr>
          <p:nvPr/>
        </p:nvSpPr>
        <p:spPr>
          <a:xfrm>
            <a:off x="1045446" y="23778568"/>
            <a:ext cx="14083961" cy="4999589"/>
          </a:xfrm>
          <a:custGeom>
            <a:avLst/>
            <a:gdLst>
              <a:gd name="connsiteX0" fmla="*/ 0 w 28008000"/>
              <a:gd name="connsiteY0" fmla="*/ 0 h 32159600"/>
              <a:gd name="connsiteX1" fmla="*/ 28008000 w 28008000"/>
              <a:gd name="connsiteY1" fmla="*/ 0 h 32159600"/>
              <a:gd name="connsiteX2" fmla="*/ 28008000 w 28008000"/>
              <a:gd name="connsiteY2" fmla="*/ 32159600 h 32159600"/>
              <a:gd name="connsiteX3" fmla="*/ 0 w 28008000"/>
              <a:gd name="connsiteY3" fmla="*/ 32159600 h 32159600"/>
              <a:gd name="connsiteX4" fmla="*/ 0 w 28008000"/>
              <a:gd name="connsiteY4"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28008000 w 28008000"/>
              <a:gd name="connsiteY3" fmla="*/ 32159600 h 32159600"/>
              <a:gd name="connsiteX4" fmla="*/ 0 w 28008000"/>
              <a:gd name="connsiteY4" fmla="*/ 32159600 h 32159600"/>
              <a:gd name="connsiteX5" fmla="*/ 0 w 28008000"/>
              <a:gd name="connsiteY5" fmla="*/ 0 h 32159600"/>
              <a:gd name="connsiteX0" fmla="*/ 0 w 28008000"/>
              <a:gd name="connsiteY0" fmla="*/ 0 h 32163508"/>
              <a:gd name="connsiteX1" fmla="*/ 28008000 w 28008000"/>
              <a:gd name="connsiteY1" fmla="*/ 0 h 32163508"/>
              <a:gd name="connsiteX2" fmla="*/ 27994985 w 28008000"/>
              <a:gd name="connsiteY2" fmla="*/ 28013538 h 32163508"/>
              <a:gd name="connsiteX3" fmla="*/ 28008000 w 28008000"/>
              <a:gd name="connsiteY3" fmla="*/ 32159600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63508"/>
              <a:gd name="connsiteX1" fmla="*/ 28008000 w 28008000"/>
              <a:gd name="connsiteY1" fmla="*/ 0 h 32163508"/>
              <a:gd name="connsiteX2" fmla="*/ 27994985 w 28008000"/>
              <a:gd name="connsiteY2" fmla="*/ 28013538 h 32163508"/>
              <a:gd name="connsiteX3" fmla="*/ 18934338 w 28008000"/>
              <a:gd name="connsiteY3" fmla="*/ 28115139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009632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7597035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34338 w 28014843"/>
              <a:gd name="connsiteY3" fmla="*/ 27597035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533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152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4843" h="32159600">
                <a:moveTo>
                  <a:pt x="0" y="0"/>
                </a:moveTo>
                <a:lnTo>
                  <a:pt x="28008000" y="0"/>
                </a:lnTo>
                <a:cubicBezTo>
                  <a:pt x="28003662" y="9337846"/>
                  <a:pt x="28018372" y="18225585"/>
                  <a:pt x="28014034" y="27563431"/>
                </a:cubicBezTo>
                <a:lnTo>
                  <a:pt x="18915288" y="27578281"/>
                </a:lnTo>
                <a:cubicBezTo>
                  <a:pt x="18910949" y="28916014"/>
                  <a:pt x="18925661" y="30790606"/>
                  <a:pt x="18921322" y="32128339"/>
                </a:cubicBezTo>
                <a:lnTo>
                  <a:pt x="0" y="32159600"/>
                </a:lnTo>
                <a:lnTo>
                  <a:pt x="0" y="0"/>
                </a:lnTo>
                <a:close/>
              </a:path>
            </a:pathLst>
          </a:custGeom>
        </p:spPr>
        <p:txBody>
          <a:bodyPr vert="horz" lIns="91440" tIns="0" rIns="91440" bIns="90000" numCol="3" spcCol="720000" rtlCol="0">
            <a:normAutofit/>
          </a:bodyPr>
          <a:lstStyle>
            <a:lvl1pPr marL="0" indent="0" algn="l" defTabSz="3027487" rtl="0" eaLnBrk="1" latinLnBrk="1" hangingPunct="1">
              <a:lnSpc>
                <a:spcPct val="120000"/>
              </a:lnSpc>
              <a:spcBef>
                <a:spcPts val="0"/>
              </a:spcBef>
              <a:buFont typeface="Arial" panose="020B0604020202020204" pitchFamily="34" charset="0"/>
              <a:buNone/>
              <a:defRPr sz="3800" b="1" kern="1200" baseline="0">
                <a:solidFill>
                  <a:srgbClr val="1E64C8"/>
                </a:solidFill>
                <a:latin typeface="UGent Panno Text SemiBold" panose="02000706040000040003" pitchFamily="2" charset="0"/>
                <a:ea typeface="+mn-ea"/>
                <a:cs typeface="+mn-cs"/>
              </a:defRPr>
            </a:lvl1pPr>
            <a:lvl2pPr marL="0" indent="0" algn="l" defTabSz="3027487" rtl="0" eaLnBrk="1" latinLnBrk="1" hangingPunct="1">
              <a:lnSpc>
                <a:spcPct val="100000"/>
              </a:lnSpc>
              <a:spcBef>
                <a:spcPts val="900"/>
              </a:spcBef>
              <a:buFont typeface="Arial" panose="020B0604020202020204" pitchFamily="34" charset="0"/>
              <a:buNone/>
              <a:defRPr sz="2800" b="1" kern="1200">
                <a:solidFill>
                  <a:schemeClr val="tx1"/>
                </a:solidFill>
                <a:latin typeface="UGent Panno Text SemiBold" panose="02000706040000040003" pitchFamily="2" charset="0"/>
                <a:ea typeface="+mn-ea"/>
                <a:cs typeface="+mn-cs"/>
              </a:defRPr>
            </a:lvl2pPr>
            <a:lvl3pPr marL="0" indent="0" algn="l" defTabSz="3027487" rtl="0" eaLnBrk="1" latinLnBrk="1"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3pPr>
            <a:lvl4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a:solidFill>
                  <a:schemeClr val="tx1"/>
                </a:solidFill>
                <a:latin typeface="UGent Panno Text" panose="02000506040000040003" pitchFamily="2" charset="0"/>
                <a:ea typeface="+mn-ea"/>
                <a:cs typeface="+mn-cs"/>
              </a:defRPr>
            </a:lvl4pPr>
            <a:lvl5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baseline="0">
                <a:solidFill>
                  <a:schemeClr val="tx1"/>
                </a:solidFill>
                <a:latin typeface="UGent Panno Text" panose="02000506040000040003" pitchFamily="2" charset="0"/>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nl-NL" sz="4800" dirty="0"/>
              <a:t>Results</a:t>
            </a:r>
            <a:endParaRPr lang="nl-NL" dirty="0"/>
          </a:p>
        </p:txBody>
      </p:sp>
      <p:sp>
        <p:nvSpPr>
          <p:cNvPr id="93" name="Tijdelijke aanduiding voor tekst 21">
            <a:extLst>
              <a:ext uri="{FF2B5EF4-FFF2-40B4-BE49-F238E27FC236}">
                <a16:creationId xmlns:a16="http://schemas.microsoft.com/office/drawing/2014/main" id="{208EBA1C-E65A-2986-5A5D-D9A2F8A8CF92}"/>
              </a:ext>
            </a:extLst>
          </p:cNvPr>
          <p:cNvSpPr txBox="1">
            <a:spLocks/>
          </p:cNvSpPr>
          <p:nvPr/>
        </p:nvSpPr>
        <p:spPr>
          <a:xfrm>
            <a:off x="18795941" y="23778568"/>
            <a:ext cx="18473331" cy="6006194"/>
          </a:xfrm>
          <a:custGeom>
            <a:avLst/>
            <a:gdLst>
              <a:gd name="connsiteX0" fmla="*/ 0 w 28008000"/>
              <a:gd name="connsiteY0" fmla="*/ 0 h 32159600"/>
              <a:gd name="connsiteX1" fmla="*/ 28008000 w 28008000"/>
              <a:gd name="connsiteY1" fmla="*/ 0 h 32159600"/>
              <a:gd name="connsiteX2" fmla="*/ 28008000 w 28008000"/>
              <a:gd name="connsiteY2" fmla="*/ 32159600 h 32159600"/>
              <a:gd name="connsiteX3" fmla="*/ 0 w 28008000"/>
              <a:gd name="connsiteY3" fmla="*/ 32159600 h 32159600"/>
              <a:gd name="connsiteX4" fmla="*/ 0 w 28008000"/>
              <a:gd name="connsiteY4"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28008000 w 28008000"/>
              <a:gd name="connsiteY3" fmla="*/ 32159600 h 32159600"/>
              <a:gd name="connsiteX4" fmla="*/ 0 w 28008000"/>
              <a:gd name="connsiteY4" fmla="*/ 32159600 h 32159600"/>
              <a:gd name="connsiteX5" fmla="*/ 0 w 28008000"/>
              <a:gd name="connsiteY5" fmla="*/ 0 h 32159600"/>
              <a:gd name="connsiteX0" fmla="*/ 0 w 28008000"/>
              <a:gd name="connsiteY0" fmla="*/ 0 h 32163508"/>
              <a:gd name="connsiteX1" fmla="*/ 28008000 w 28008000"/>
              <a:gd name="connsiteY1" fmla="*/ 0 h 32163508"/>
              <a:gd name="connsiteX2" fmla="*/ 27994985 w 28008000"/>
              <a:gd name="connsiteY2" fmla="*/ 28013538 h 32163508"/>
              <a:gd name="connsiteX3" fmla="*/ 28008000 w 28008000"/>
              <a:gd name="connsiteY3" fmla="*/ 32159600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63508"/>
              <a:gd name="connsiteX1" fmla="*/ 28008000 w 28008000"/>
              <a:gd name="connsiteY1" fmla="*/ 0 h 32163508"/>
              <a:gd name="connsiteX2" fmla="*/ 27994985 w 28008000"/>
              <a:gd name="connsiteY2" fmla="*/ 28013538 h 32163508"/>
              <a:gd name="connsiteX3" fmla="*/ 18934338 w 28008000"/>
              <a:gd name="connsiteY3" fmla="*/ 28115139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009632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7597035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34338 w 28014843"/>
              <a:gd name="connsiteY3" fmla="*/ 27597035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533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152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4843" h="32159600">
                <a:moveTo>
                  <a:pt x="0" y="0"/>
                </a:moveTo>
                <a:lnTo>
                  <a:pt x="28008000" y="0"/>
                </a:lnTo>
                <a:cubicBezTo>
                  <a:pt x="28003662" y="9337846"/>
                  <a:pt x="28018372" y="18225585"/>
                  <a:pt x="28014034" y="27563431"/>
                </a:cubicBezTo>
                <a:lnTo>
                  <a:pt x="18915288" y="27578281"/>
                </a:lnTo>
                <a:cubicBezTo>
                  <a:pt x="18910949" y="28916014"/>
                  <a:pt x="18925661" y="30790606"/>
                  <a:pt x="18921322" y="32128339"/>
                </a:cubicBezTo>
                <a:lnTo>
                  <a:pt x="0" y="32159600"/>
                </a:lnTo>
                <a:lnTo>
                  <a:pt x="0" y="0"/>
                </a:lnTo>
                <a:close/>
              </a:path>
            </a:pathLst>
          </a:custGeom>
        </p:spPr>
        <p:txBody>
          <a:bodyPr vert="horz" lIns="91440" tIns="0" rIns="91440" bIns="90000" numCol="3" spcCol="720000" rtlCol="0">
            <a:normAutofit/>
          </a:bodyPr>
          <a:lstStyle>
            <a:lvl1pPr marL="0" indent="0" algn="l" defTabSz="3027487" rtl="0" eaLnBrk="1" latinLnBrk="1" hangingPunct="1">
              <a:lnSpc>
                <a:spcPct val="120000"/>
              </a:lnSpc>
              <a:spcBef>
                <a:spcPts val="0"/>
              </a:spcBef>
              <a:buFont typeface="Arial" panose="020B0604020202020204" pitchFamily="34" charset="0"/>
              <a:buNone/>
              <a:defRPr sz="3800" b="1" kern="1200" baseline="0">
                <a:solidFill>
                  <a:srgbClr val="1E64C8"/>
                </a:solidFill>
                <a:latin typeface="UGent Panno Text SemiBold" panose="02000706040000040003" pitchFamily="2" charset="0"/>
                <a:ea typeface="+mn-ea"/>
                <a:cs typeface="+mn-cs"/>
              </a:defRPr>
            </a:lvl1pPr>
            <a:lvl2pPr marL="0" indent="0" algn="l" defTabSz="3027487" rtl="0" eaLnBrk="1" latinLnBrk="1" hangingPunct="1">
              <a:lnSpc>
                <a:spcPct val="100000"/>
              </a:lnSpc>
              <a:spcBef>
                <a:spcPts val="900"/>
              </a:spcBef>
              <a:buFont typeface="Arial" panose="020B0604020202020204" pitchFamily="34" charset="0"/>
              <a:buNone/>
              <a:defRPr sz="2800" b="1" kern="1200">
                <a:solidFill>
                  <a:schemeClr val="tx1"/>
                </a:solidFill>
                <a:latin typeface="UGent Panno Text SemiBold" panose="02000706040000040003" pitchFamily="2" charset="0"/>
                <a:ea typeface="+mn-ea"/>
                <a:cs typeface="+mn-cs"/>
              </a:defRPr>
            </a:lvl2pPr>
            <a:lvl3pPr marL="0" indent="0" algn="l" defTabSz="3027487" rtl="0" eaLnBrk="1" latinLnBrk="1"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3pPr>
            <a:lvl4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a:solidFill>
                  <a:schemeClr val="tx1"/>
                </a:solidFill>
                <a:latin typeface="UGent Panno Text" panose="02000506040000040003" pitchFamily="2" charset="0"/>
                <a:ea typeface="+mn-ea"/>
                <a:cs typeface="+mn-cs"/>
              </a:defRPr>
            </a:lvl4pPr>
            <a:lvl5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baseline="0">
                <a:solidFill>
                  <a:schemeClr val="tx1"/>
                </a:solidFill>
                <a:latin typeface="UGent Panno Text" panose="02000506040000040003" pitchFamily="2" charset="0"/>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nl-NL" sz="4800" dirty="0"/>
              <a:t>Discussion &amp; Conclusion</a:t>
            </a:r>
            <a:endParaRPr lang="nl-NL" dirty="0"/>
          </a:p>
        </p:txBody>
      </p:sp>
      <p:sp>
        <p:nvSpPr>
          <p:cNvPr id="101" name="직사각형 100">
            <a:extLst>
              <a:ext uri="{FF2B5EF4-FFF2-40B4-BE49-F238E27FC236}">
                <a16:creationId xmlns:a16="http://schemas.microsoft.com/office/drawing/2014/main" id="{5273F981-3E09-180D-CFC9-E7BB16CBF5E9}"/>
              </a:ext>
            </a:extLst>
          </p:cNvPr>
          <p:cNvSpPr/>
          <p:nvPr/>
        </p:nvSpPr>
        <p:spPr>
          <a:xfrm>
            <a:off x="19241311" y="24672207"/>
            <a:ext cx="10188157" cy="12204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2" name="Tijdelijke aanduiding voor tekst 21">
            <a:extLst>
              <a:ext uri="{FF2B5EF4-FFF2-40B4-BE49-F238E27FC236}">
                <a16:creationId xmlns:a16="http://schemas.microsoft.com/office/drawing/2014/main" id="{1BDEA4FC-BDDF-76D4-EEBC-62B99CCF27A5}"/>
              </a:ext>
            </a:extLst>
          </p:cNvPr>
          <p:cNvSpPr txBox="1">
            <a:spLocks/>
          </p:cNvSpPr>
          <p:nvPr/>
        </p:nvSpPr>
        <p:spPr>
          <a:xfrm>
            <a:off x="1045446" y="5952463"/>
            <a:ext cx="8536195" cy="3640314"/>
          </a:xfrm>
          <a:custGeom>
            <a:avLst/>
            <a:gdLst>
              <a:gd name="connsiteX0" fmla="*/ 0 w 28008000"/>
              <a:gd name="connsiteY0" fmla="*/ 0 h 32159600"/>
              <a:gd name="connsiteX1" fmla="*/ 28008000 w 28008000"/>
              <a:gd name="connsiteY1" fmla="*/ 0 h 32159600"/>
              <a:gd name="connsiteX2" fmla="*/ 28008000 w 28008000"/>
              <a:gd name="connsiteY2" fmla="*/ 32159600 h 32159600"/>
              <a:gd name="connsiteX3" fmla="*/ 0 w 28008000"/>
              <a:gd name="connsiteY3" fmla="*/ 32159600 h 32159600"/>
              <a:gd name="connsiteX4" fmla="*/ 0 w 28008000"/>
              <a:gd name="connsiteY4"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28008000 w 28008000"/>
              <a:gd name="connsiteY3" fmla="*/ 32159600 h 32159600"/>
              <a:gd name="connsiteX4" fmla="*/ 0 w 28008000"/>
              <a:gd name="connsiteY4" fmla="*/ 32159600 h 32159600"/>
              <a:gd name="connsiteX5" fmla="*/ 0 w 28008000"/>
              <a:gd name="connsiteY5" fmla="*/ 0 h 32159600"/>
              <a:gd name="connsiteX0" fmla="*/ 0 w 28008000"/>
              <a:gd name="connsiteY0" fmla="*/ 0 h 32163508"/>
              <a:gd name="connsiteX1" fmla="*/ 28008000 w 28008000"/>
              <a:gd name="connsiteY1" fmla="*/ 0 h 32163508"/>
              <a:gd name="connsiteX2" fmla="*/ 27994985 w 28008000"/>
              <a:gd name="connsiteY2" fmla="*/ 28013538 h 32163508"/>
              <a:gd name="connsiteX3" fmla="*/ 28008000 w 28008000"/>
              <a:gd name="connsiteY3" fmla="*/ 32159600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63508"/>
              <a:gd name="connsiteX1" fmla="*/ 28008000 w 28008000"/>
              <a:gd name="connsiteY1" fmla="*/ 0 h 32163508"/>
              <a:gd name="connsiteX2" fmla="*/ 27994985 w 28008000"/>
              <a:gd name="connsiteY2" fmla="*/ 28013538 h 32163508"/>
              <a:gd name="connsiteX3" fmla="*/ 18934338 w 28008000"/>
              <a:gd name="connsiteY3" fmla="*/ 28115139 h 32163508"/>
              <a:gd name="connsiteX4" fmla="*/ 18850985 w 28008000"/>
              <a:gd name="connsiteY4" fmla="*/ 32163508 h 32163508"/>
              <a:gd name="connsiteX5" fmla="*/ 0 w 28008000"/>
              <a:gd name="connsiteY5" fmla="*/ 32159600 h 32163508"/>
              <a:gd name="connsiteX6" fmla="*/ 0 w 28008000"/>
              <a:gd name="connsiteY6" fmla="*/ 0 h 32163508"/>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115139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8009632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08000"/>
              <a:gd name="connsiteY0" fmla="*/ 0 h 32159600"/>
              <a:gd name="connsiteX1" fmla="*/ 28008000 w 28008000"/>
              <a:gd name="connsiteY1" fmla="*/ 0 h 32159600"/>
              <a:gd name="connsiteX2" fmla="*/ 27994985 w 28008000"/>
              <a:gd name="connsiteY2" fmla="*/ 28013538 h 32159600"/>
              <a:gd name="connsiteX3" fmla="*/ 18934338 w 28008000"/>
              <a:gd name="connsiteY3" fmla="*/ 27597035 h 32159600"/>
              <a:gd name="connsiteX4" fmla="*/ 18921322 w 28008000"/>
              <a:gd name="connsiteY4" fmla="*/ 32128339 h 32159600"/>
              <a:gd name="connsiteX5" fmla="*/ 0 w 28008000"/>
              <a:gd name="connsiteY5" fmla="*/ 32159600 h 32159600"/>
              <a:gd name="connsiteX6" fmla="*/ 0 w 28008000"/>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34338 w 28014843"/>
              <a:gd name="connsiteY3" fmla="*/ 27597035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533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 name="connsiteX0" fmla="*/ 0 w 28014843"/>
              <a:gd name="connsiteY0" fmla="*/ 0 h 32159600"/>
              <a:gd name="connsiteX1" fmla="*/ 28008000 w 28014843"/>
              <a:gd name="connsiteY1" fmla="*/ 0 h 32159600"/>
              <a:gd name="connsiteX2" fmla="*/ 28014034 w 28014843"/>
              <a:gd name="connsiteY2" fmla="*/ 27563431 h 32159600"/>
              <a:gd name="connsiteX3" fmla="*/ 18915288 w 28014843"/>
              <a:gd name="connsiteY3" fmla="*/ 27578281 h 32159600"/>
              <a:gd name="connsiteX4" fmla="*/ 18921322 w 28014843"/>
              <a:gd name="connsiteY4" fmla="*/ 32128339 h 32159600"/>
              <a:gd name="connsiteX5" fmla="*/ 0 w 28014843"/>
              <a:gd name="connsiteY5" fmla="*/ 32159600 h 32159600"/>
              <a:gd name="connsiteX6" fmla="*/ 0 w 28014843"/>
              <a:gd name="connsiteY6" fmla="*/ 0 h 3215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4843" h="32159600">
                <a:moveTo>
                  <a:pt x="0" y="0"/>
                </a:moveTo>
                <a:lnTo>
                  <a:pt x="28008000" y="0"/>
                </a:lnTo>
                <a:cubicBezTo>
                  <a:pt x="28003662" y="9337846"/>
                  <a:pt x="28018372" y="18225585"/>
                  <a:pt x="28014034" y="27563431"/>
                </a:cubicBezTo>
                <a:lnTo>
                  <a:pt x="18915288" y="27578281"/>
                </a:lnTo>
                <a:cubicBezTo>
                  <a:pt x="18910949" y="28916014"/>
                  <a:pt x="18925661" y="30790606"/>
                  <a:pt x="18921322" y="32128339"/>
                </a:cubicBezTo>
                <a:lnTo>
                  <a:pt x="0" y="32159600"/>
                </a:lnTo>
                <a:lnTo>
                  <a:pt x="0" y="0"/>
                </a:lnTo>
                <a:close/>
              </a:path>
            </a:pathLst>
          </a:custGeom>
        </p:spPr>
        <p:txBody>
          <a:bodyPr vert="horz" lIns="91440" tIns="0" rIns="91440" bIns="90000" numCol="3" spcCol="720000" rtlCol="0">
            <a:normAutofit/>
          </a:bodyPr>
          <a:lstStyle>
            <a:lvl1pPr marL="0" indent="0" algn="l" defTabSz="3027487" rtl="0" eaLnBrk="1" latinLnBrk="1" hangingPunct="1">
              <a:lnSpc>
                <a:spcPct val="120000"/>
              </a:lnSpc>
              <a:spcBef>
                <a:spcPts val="0"/>
              </a:spcBef>
              <a:buFont typeface="Arial" panose="020B0604020202020204" pitchFamily="34" charset="0"/>
              <a:buNone/>
              <a:defRPr sz="3800" b="1" kern="1200" baseline="0">
                <a:solidFill>
                  <a:srgbClr val="1E64C8"/>
                </a:solidFill>
                <a:latin typeface="UGent Panno Text SemiBold" panose="02000706040000040003" pitchFamily="2" charset="0"/>
                <a:ea typeface="+mn-ea"/>
                <a:cs typeface="+mn-cs"/>
              </a:defRPr>
            </a:lvl1pPr>
            <a:lvl2pPr marL="0" indent="0" algn="l" defTabSz="3027487" rtl="0" eaLnBrk="1" latinLnBrk="1" hangingPunct="1">
              <a:lnSpc>
                <a:spcPct val="100000"/>
              </a:lnSpc>
              <a:spcBef>
                <a:spcPts val="900"/>
              </a:spcBef>
              <a:buFont typeface="Arial" panose="020B0604020202020204" pitchFamily="34" charset="0"/>
              <a:buNone/>
              <a:defRPr sz="2800" b="1" kern="1200">
                <a:solidFill>
                  <a:schemeClr val="tx1"/>
                </a:solidFill>
                <a:latin typeface="UGent Panno Text SemiBold" panose="02000706040000040003" pitchFamily="2" charset="0"/>
                <a:ea typeface="+mn-ea"/>
                <a:cs typeface="+mn-cs"/>
              </a:defRPr>
            </a:lvl2pPr>
            <a:lvl3pPr marL="0" indent="0" algn="l" defTabSz="3027487" rtl="0" eaLnBrk="1" latinLnBrk="1"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3pPr>
            <a:lvl4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a:solidFill>
                  <a:schemeClr val="tx1"/>
                </a:solidFill>
                <a:latin typeface="UGent Panno Text" panose="02000506040000040003" pitchFamily="2" charset="0"/>
                <a:ea typeface="+mn-ea"/>
                <a:cs typeface="+mn-cs"/>
              </a:defRPr>
            </a:lvl4pPr>
            <a:lvl5pPr marL="360000" indent="-360000" algn="l" defTabSz="3027487" rtl="0" eaLnBrk="1" latinLnBrk="1" hangingPunct="1">
              <a:lnSpc>
                <a:spcPct val="100000"/>
              </a:lnSpc>
              <a:spcBef>
                <a:spcPts val="300"/>
              </a:spcBef>
              <a:buFont typeface="UGent Panno Text SemiBold" panose="02000706040000040003" pitchFamily="2" charset="0"/>
              <a:buChar char="–"/>
              <a:defRPr sz="2800" kern="1200" baseline="0">
                <a:solidFill>
                  <a:schemeClr val="tx1"/>
                </a:solidFill>
                <a:latin typeface="UGent Panno Text" panose="02000506040000040003" pitchFamily="2" charset="0"/>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en-US" sz="4800" dirty="0"/>
              <a:t>Abstract</a:t>
            </a:r>
          </a:p>
          <a:p>
            <a:endParaRPr lang="en-US" sz="4800" dirty="0"/>
          </a:p>
          <a:p>
            <a:r>
              <a:rPr lang="en-US" sz="4800" dirty="0"/>
              <a:t>	</a:t>
            </a:r>
            <a:endParaRPr lang="nl-NL" dirty="0"/>
          </a:p>
        </p:txBody>
      </p:sp>
      <p:sp>
        <p:nvSpPr>
          <p:cNvPr id="8" name="TextBox 7">
            <a:extLst>
              <a:ext uri="{FF2B5EF4-FFF2-40B4-BE49-F238E27FC236}">
                <a16:creationId xmlns:a16="http://schemas.microsoft.com/office/drawing/2014/main" id="{DAC66C63-7E72-C4FB-3004-F10AA2EBF5B4}"/>
              </a:ext>
            </a:extLst>
          </p:cNvPr>
          <p:cNvSpPr txBox="1"/>
          <p:nvPr/>
        </p:nvSpPr>
        <p:spPr>
          <a:xfrm>
            <a:off x="-26563" y="6975036"/>
            <a:ext cx="29090108" cy="2308324"/>
          </a:xfrm>
          <a:prstGeom prst="rect">
            <a:avLst/>
          </a:prstGeom>
          <a:noFill/>
        </p:spPr>
        <p:txBody>
          <a:bodyPr wrap="square">
            <a:spAutoFit/>
          </a:bodyPr>
          <a:lstStyle/>
          <a:p>
            <a:pPr lvl="1" algn="just"/>
            <a:r>
              <a:rPr lang="en-US" altLang="ko-KR" sz="3600" dirty="0">
                <a:latin typeface="UGent Panno Text SemiBold" panose="02000706040000040003" pitchFamily="2" charset="0"/>
              </a:rPr>
              <a:t>This study presents a machine learning pipeline for identifying candidate biomarker proteins and peptides from cerebrospinal fluid mass spectrometry tests in patients with Parkinson’s disease. Our pipeline comprises model training and candidate biomarker identification stages, with promising effectiveness in predicting Movement Disorder Society-Unified Parkinson's Disease Rating Scale scores and identifying 11 potential biomarkers. Our approach could aid in the development of new diagnostic tools and treatments for patients having Parkinson’s disease.</a:t>
            </a:r>
          </a:p>
        </p:txBody>
      </p:sp>
      <p:sp>
        <p:nvSpPr>
          <p:cNvPr id="20" name="Tijdelijke aanduiding voor tekst 10"/>
          <p:cNvSpPr>
            <a:spLocks noGrp="1"/>
          </p:cNvSpPr>
          <p:nvPr>
            <p:ph type="body" sz="quarter" idx="16"/>
          </p:nvPr>
        </p:nvSpPr>
        <p:spPr>
          <a:xfrm>
            <a:off x="19260766" y="37445169"/>
            <a:ext cx="10133847" cy="1594631"/>
          </a:xfrm>
        </p:spPr>
        <p:txBody>
          <a:bodyPr>
            <a:normAutofit/>
          </a:bodyPr>
          <a:lstStyle/>
          <a:p>
            <a:pPr algn="ctr">
              <a:lnSpc>
                <a:spcPct val="110000"/>
              </a:lnSpc>
            </a:pPr>
            <a:endParaRPr lang="nl-NL" b="1" dirty="0"/>
          </a:p>
          <a:p>
            <a:pPr algn="ctr">
              <a:lnSpc>
                <a:spcPct val="110000"/>
              </a:lnSpc>
            </a:pPr>
            <a:r>
              <a:rPr lang="nl-NL" b="1" dirty="0"/>
              <a:t>Contact: </a:t>
            </a:r>
            <a:r>
              <a:rPr lang="nl-NL" dirty="0"/>
              <a:t>homin. park@ghent.ac.kr</a:t>
            </a:r>
          </a:p>
          <a:p>
            <a:pPr algn="ctr"/>
            <a:endParaRPr lang="nl-NL" dirty="0"/>
          </a:p>
        </p:txBody>
      </p:sp>
      <p:sp>
        <p:nvSpPr>
          <p:cNvPr id="14" name="TextBox 13">
            <a:extLst>
              <a:ext uri="{FF2B5EF4-FFF2-40B4-BE49-F238E27FC236}">
                <a16:creationId xmlns:a16="http://schemas.microsoft.com/office/drawing/2014/main" id="{B41B98D2-885C-B7C4-1551-8D14BA88DE0D}"/>
              </a:ext>
            </a:extLst>
          </p:cNvPr>
          <p:cNvSpPr txBox="1"/>
          <p:nvPr/>
        </p:nvSpPr>
        <p:spPr>
          <a:xfrm>
            <a:off x="17561712" y="25187613"/>
            <a:ext cx="11668055" cy="11172289"/>
          </a:xfrm>
          <a:prstGeom prst="rect">
            <a:avLst/>
          </a:prstGeom>
          <a:noFill/>
        </p:spPr>
        <p:txBody>
          <a:bodyPr wrap="square">
            <a:spAutoFit/>
          </a:bodyPr>
          <a:lstStyle/>
          <a:p>
            <a:pPr marL="2299487" lvl="1" indent="-571500" algn="just">
              <a:buFont typeface="Arial" panose="020B0604020202020204" pitchFamily="34" charset="0"/>
              <a:buChar char="•"/>
            </a:pPr>
            <a:r>
              <a:rPr lang="en-US" altLang="ko-KR" sz="3600" dirty="0">
                <a:latin typeface="UGent Panno Text SemiBold" panose="02000706040000040003" pitchFamily="2" charset="0"/>
              </a:rPr>
              <a:t>Our pipeline identified 2 proteins and 9 peptides as potential biomarkers for Parkinson's disease.</a:t>
            </a:r>
          </a:p>
          <a:p>
            <a:pPr marL="2299487" lvl="1" indent="-571500" algn="just">
              <a:buFont typeface="Arial" panose="020B0604020202020204" pitchFamily="34" charset="0"/>
              <a:buChar char="•"/>
            </a:pPr>
            <a:endParaRPr lang="en-US" altLang="ko-KR" sz="3600" dirty="0">
              <a:latin typeface="UGent Panno Text SemiBold" panose="02000706040000040003" pitchFamily="2" charset="0"/>
            </a:endParaRPr>
          </a:p>
          <a:p>
            <a:pPr marL="2299487" lvl="1" indent="-571500" algn="just">
              <a:buFont typeface="Arial" panose="020B0604020202020204" pitchFamily="34" charset="0"/>
              <a:buChar char="•"/>
            </a:pPr>
            <a:r>
              <a:rPr lang="en-US" altLang="ko-KR" sz="3600" dirty="0">
                <a:latin typeface="UGent Panno Text SemiBold" panose="02000706040000040003" pitchFamily="2" charset="0"/>
              </a:rPr>
              <a:t>One of the selected proteins and eight of the selected peptides were associated with neuronal degeneration and Alzheimer's disease, and all were also associated with cancer.</a:t>
            </a:r>
          </a:p>
          <a:p>
            <a:pPr marL="2299487" lvl="1" indent="-571500" algn="just">
              <a:buFont typeface="Arial" panose="020B0604020202020204" pitchFamily="34" charset="0"/>
              <a:buChar char="•"/>
            </a:pPr>
            <a:endParaRPr lang="en-US" altLang="ko-KR" sz="3600" dirty="0">
              <a:latin typeface="UGent Panno Text SemiBold" panose="02000706040000040003" pitchFamily="2" charset="0"/>
            </a:endParaRPr>
          </a:p>
          <a:p>
            <a:pPr marL="2299487" lvl="1" indent="-571500" algn="just">
              <a:buFont typeface="Arial" panose="020B0604020202020204" pitchFamily="34" charset="0"/>
              <a:buChar char="•"/>
            </a:pPr>
            <a:r>
              <a:rPr lang="en-US" altLang="ko-KR" sz="3600" dirty="0">
                <a:latin typeface="UGent Panno Text SemiBold" panose="02000706040000040003" pitchFamily="2" charset="0"/>
              </a:rPr>
              <a:t>Our pipeline outperformed four other approaches in predicting UPDRS scores, achieving the lowest Averaged-SMAPE.</a:t>
            </a:r>
          </a:p>
          <a:p>
            <a:pPr marL="2299487" lvl="1" indent="-571500" algn="just">
              <a:buFont typeface="Arial" panose="020B0604020202020204" pitchFamily="34" charset="0"/>
              <a:buChar char="•"/>
            </a:pPr>
            <a:endParaRPr lang="en-US" altLang="ko-KR" sz="3600" dirty="0">
              <a:latin typeface="UGent Panno Text SemiBold" panose="02000706040000040003" pitchFamily="2" charset="0"/>
            </a:endParaRPr>
          </a:p>
          <a:p>
            <a:pPr marL="2299487" lvl="1" indent="-571500" algn="just">
              <a:buFont typeface="Arial" panose="020B0604020202020204" pitchFamily="34" charset="0"/>
              <a:buChar char="•"/>
            </a:pPr>
            <a:r>
              <a:rPr lang="en-US" altLang="ko-KR" sz="3600" dirty="0">
                <a:latin typeface="UGent Panno Text SemiBold" panose="02000706040000040003" pitchFamily="2" charset="0"/>
              </a:rPr>
              <a:t>Our mutual information-based feature selection strategy outperformed cases where all proteins, all peptides, or all features were used as inputs without selection.</a:t>
            </a:r>
          </a:p>
          <a:p>
            <a:pPr marL="2299487" lvl="1" indent="-571500" algn="just">
              <a:buFont typeface="Arial" panose="020B0604020202020204" pitchFamily="34" charset="0"/>
              <a:buChar char="•"/>
            </a:pPr>
            <a:endParaRPr lang="en-US" altLang="ko-KR" sz="3600" dirty="0">
              <a:latin typeface="UGent Panno Text SemiBold" panose="02000706040000040003" pitchFamily="2" charset="0"/>
            </a:endParaRPr>
          </a:p>
          <a:p>
            <a:pPr marL="2299487" lvl="1" indent="-571500" algn="just">
              <a:buFont typeface="Arial" panose="020B0604020202020204" pitchFamily="34" charset="0"/>
              <a:buChar char="•"/>
            </a:pPr>
            <a:r>
              <a:rPr lang="en-US" altLang="ko-KR" sz="3600" dirty="0">
                <a:latin typeface="UGent Panno Text SemiBold" panose="02000706040000040003" pitchFamily="2" charset="0"/>
              </a:rPr>
              <a:t>Overall, our machine learning pipeline shows promise in identifying candidate biomarkers in Parkinson's patients using CSF-MS data.</a:t>
            </a:r>
          </a:p>
        </p:txBody>
      </p:sp>
      <p:pic>
        <p:nvPicPr>
          <p:cNvPr id="18" name="그림 17">
            <a:extLst>
              <a:ext uri="{FF2B5EF4-FFF2-40B4-BE49-F238E27FC236}">
                <a16:creationId xmlns:a16="http://schemas.microsoft.com/office/drawing/2014/main" id="{BA2370FE-8098-ABAC-7CC0-2FFAE111EBB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09786" y="35423390"/>
            <a:ext cx="2160000" cy="2160000"/>
          </a:xfrm>
          <a:prstGeom prst="rect">
            <a:avLst/>
          </a:prstGeom>
        </p:spPr>
      </p:pic>
      <p:sp>
        <p:nvSpPr>
          <p:cNvPr id="25" name="TextBox 24">
            <a:extLst>
              <a:ext uri="{FF2B5EF4-FFF2-40B4-BE49-F238E27FC236}">
                <a16:creationId xmlns:a16="http://schemas.microsoft.com/office/drawing/2014/main" id="{E531FC1F-DC17-9872-72F5-4935A369C68E}"/>
              </a:ext>
            </a:extLst>
          </p:cNvPr>
          <p:cNvSpPr txBox="1"/>
          <p:nvPr/>
        </p:nvSpPr>
        <p:spPr>
          <a:xfrm>
            <a:off x="6027757" y="37751471"/>
            <a:ext cx="3583172" cy="1754326"/>
          </a:xfrm>
          <a:prstGeom prst="rect">
            <a:avLst/>
          </a:prstGeom>
          <a:noFill/>
        </p:spPr>
        <p:txBody>
          <a:bodyPr wrap="square">
            <a:spAutoFit/>
          </a:bodyPr>
          <a:lstStyle/>
          <a:p>
            <a:pPr algn="ctr"/>
            <a:r>
              <a:rPr lang="ko-KR" altLang="en-US" sz="3600" dirty="0" err="1"/>
              <a:t>Code</a:t>
            </a:r>
            <a:endParaRPr lang="en-US" altLang="ko-KR" sz="3600" dirty="0"/>
          </a:p>
          <a:p>
            <a:pPr algn="ctr"/>
            <a:r>
              <a:rPr lang="en-US" altLang="ko-KR" sz="3600" b="1" dirty="0"/>
              <a:t>(will be updated)</a:t>
            </a:r>
            <a:endParaRPr lang="ko-KR" altLang="en-US" sz="3600" b="1" dirty="0"/>
          </a:p>
          <a:p>
            <a:pPr algn="ctr"/>
            <a:endParaRPr lang="ko-KR" altLang="en-US" sz="3600" dirty="0"/>
          </a:p>
        </p:txBody>
      </p:sp>
      <p:pic>
        <p:nvPicPr>
          <p:cNvPr id="27" name="그림 26">
            <a:extLst>
              <a:ext uri="{FF2B5EF4-FFF2-40B4-BE49-F238E27FC236}">
                <a16:creationId xmlns:a16="http://schemas.microsoft.com/office/drawing/2014/main" id="{782D7196-20F4-99BB-0837-EA2A87224E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995439" y="35423390"/>
            <a:ext cx="2160000" cy="2160000"/>
          </a:xfrm>
          <a:prstGeom prst="rect">
            <a:avLst/>
          </a:prstGeom>
        </p:spPr>
      </p:pic>
      <p:sp>
        <p:nvSpPr>
          <p:cNvPr id="32" name="TextBox 31">
            <a:extLst>
              <a:ext uri="{FF2B5EF4-FFF2-40B4-BE49-F238E27FC236}">
                <a16:creationId xmlns:a16="http://schemas.microsoft.com/office/drawing/2014/main" id="{B87BE045-0C45-B8E0-B1CC-FA7FF74DE10B}"/>
              </a:ext>
            </a:extLst>
          </p:cNvPr>
          <p:cNvSpPr txBox="1"/>
          <p:nvPr/>
        </p:nvSpPr>
        <p:spPr>
          <a:xfrm>
            <a:off x="14258199" y="37751471"/>
            <a:ext cx="3672688" cy="1200329"/>
          </a:xfrm>
          <a:prstGeom prst="rect">
            <a:avLst/>
          </a:prstGeom>
          <a:noFill/>
        </p:spPr>
        <p:txBody>
          <a:bodyPr wrap="square">
            <a:spAutoFit/>
          </a:bodyPr>
          <a:lstStyle/>
          <a:p>
            <a:pPr algn="ctr"/>
            <a:r>
              <a:rPr lang="en-US" altLang="ko-KR" sz="3600" dirty="0"/>
              <a:t>Biomarkers</a:t>
            </a:r>
          </a:p>
          <a:p>
            <a:pPr algn="ctr"/>
            <a:r>
              <a:rPr lang="en-US" altLang="ko-KR" sz="3600" dirty="0"/>
              <a:t>Detailed description</a:t>
            </a:r>
            <a:endParaRPr lang="ko-KR" altLang="en-US" sz="3600" dirty="0"/>
          </a:p>
        </p:txBody>
      </p:sp>
      <p:pic>
        <p:nvPicPr>
          <p:cNvPr id="34" name="그림 33">
            <a:extLst>
              <a:ext uri="{FF2B5EF4-FFF2-40B4-BE49-F238E27FC236}">
                <a16:creationId xmlns:a16="http://schemas.microsoft.com/office/drawing/2014/main" id="{5A4B0060-38AB-AD4A-3748-34B71569D18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66960" y="35423390"/>
            <a:ext cx="2160000" cy="2160000"/>
          </a:xfrm>
          <a:prstGeom prst="rect">
            <a:avLst/>
          </a:prstGeom>
        </p:spPr>
      </p:pic>
      <p:sp>
        <p:nvSpPr>
          <p:cNvPr id="35" name="TextBox 34">
            <a:extLst>
              <a:ext uri="{FF2B5EF4-FFF2-40B4-BE49-F238E27FC236}">
                <a16:creationId xmlns:a16="http://schemas.microsoft.com/office/drawing/2014/main" id="{12DAE668-2512-F314-7900-1CCCA998E727}"/>
              </a:ext>
            </a:extLst>
          </p:cNvPr>
          <p:cNvSpPr txBox="1"/>
          <p:nvPr/>
        </p:nvSpPr>
        <p:spPr>
          <a:xfrm>
            <a:off x="1786904" y="37751471"/>
            <a:ext cx="3796774" cy="1200329"/>
          </a:xfrm>
          <a:prstGeom prst="rect">
            <a:avLst/>
          </a:prstGeom>
          <a:noFill/>
        </p:spPr>
        <p:txBody>
          <a:bodyPr wrap="square">
            <a:spAutoFit/>
          </a:bodyPr>
          <a:lstStyle/>
          <a:p>
            <a:pPr algn="ctr"/>
            <a:r>
              <a:rPr lang="en-US" altLang="ko-KR" sz="3600" dirty="0"/>
              <a:t>Paper</a:t>
            </a:r>
          </a:p>
          <a:p>
            <a:pPr algn="ctr"/>
            <a:r>
              <a:rPr lang="en-US" altLang="ko-KR" sz="3600" b="1" dirty="0"/>
              <a:t>(will be updated)</a:t>
            </a:r>
            <a:endParaRPr lang="ko-KR" altLang="en-US" sz="3600" b="1" dirty="0"/>
          </a:p>
        </p:txBody>
      </p:sp>
      <p:sp>
        <p:nvSpPr>
          <p:cNvPr id="40" name="화살표: 오른쪽 39">
            <a:extLst>
              <a:ext uri="{FF2B5EF4-FFF2-40B4-BE49-F238E27FC236}">
                <a16:creationId xmlns:a16="http://schemas.microsoft.com/office/drawing/2014/main" id="{06BAADC7-CE85-7458-FE98-0ECA5EDB330C}"/>
              </a:ext>
            </a:extLst>
          </p:cNvPr>
          <p:cNvSpPr/>
          <p:nvPr/>
        </p:nvSpPr>
        <p:spPr>
          <a:xfrm rot="5400000">
            <a:off x="19968474" y="15268723"/>
            <a:ext cx="900000" cy="900000"/>
          </a:xfrm>
          <a:prstGeom prst="rightArrow">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sp>
        <p:nvSpPr>
          <p:cNvPr id="43" name="TextBox 42">
            <a:extLst>
              <a:ext uri="{FF2B5EF4-FFF2-40B4-BE49-F238E27FC236}">
                <a16:creationId xmlns:a16="http://schemas.microsoft.com/office/drawing/2014/main" id="{23B88D18-E811-E604-5CD5-C405B0BA826B}"/>
              </a:ext>
            </a:extLst>
          </p:cNvPr>
          <p:cNvSpPr txBox="1"/>
          <p:nvPr/>
        </p:nvSpPr>
        <p:spPr>
          <a:xfrm>
            <a:off x="23620551" y="16612840"/>
            <a:ext cx="5567749" cy="1354217"/>
          </a:xfrm>
          <a:prstGeom prst="rect">
            <a:avLst/>
          </a:prstGeom>
          <a:noFill/>
        </p:spPr>
        <p:txBody>
          <a:bodyPr wrap="square" lIns="0" tIns="0" rIns="0" bIns="0">
            <a:spAutoFit/>
          </a:bodyPr>
          <a:lstStyle/>
          <a:p>
            <a:pPr algn="ctr"/>
            <a:r>
              <a:rPr lang="en-US" altLang="ko-KR" sz="4400" dirty="0">
                <a:cs typeface="Arial" panose="020B0604020202020204" pitchFamily="34" charset="0"/>
              </a:rPr>
              <a:t>Three interpretability methods</a:t>
            </a:r>
          </a:p>
        </p:txBody>
      </p:sp>
      <p:sp>
        <p:nvSpPr>
          <p:cNvPr id="70" name="TextBox 69">
            <a:extLst>
              <a:ext uri="{FF2B5EF4-FFF2-40B4-BE49-F238E27FC236}">
                <a16:creationId xmlns:a16="http://schemas.microsoft.com/office/drawing/2014/main" id="{65A1E293-3181-EEEC-82E4-9B2A6FD61C9E}"/>
              </a:ext>
            </a:extLst>
          </p:cNvPr>
          <p:cNvSpPr txBox="1"/>
          <p:nvPr/>
        </p:nvSpPr>
        <p:spPr>
          <a:xfrm>
            <a:off x="23620551" y="14502133"/>
            <a:ext cx="5567749" cy="677108"/>
          </a:xfrm>
          <a:prstGeom prst="rect">
            <a:avLst/>
          </a:prstGeom>
          <a:noFill/>
        </p:spPr>
        <p:txBody>
          <a:bodyPr wrap="square" lIns="0" tIns="0" rIns="0" bIns="0">
            <a:spAutoFit/>
          </a:bodyPr>
          <a:lstStyle/>
          <a:p>
            <a:pPr algn="ctr"/>
            <a:r>
              <a:rPr lang="en-US" altLang="ko-KR" sz="4400" dirty="0">
                <a:cs typeface="Arial" panose="020B0604020202020204" pitchFamily="34" charset="0"/>
              </a:rPr>
              <a:t>Candidate biomarkers</a:t>
            </a:r>
          </a:p>
        </p:txBody>
      </p:sp>
      <p:sp>
        <p:nvSpPr>
          <p:cNvPr id="73" name="화살표: 오른쪽 72">
            <a:extLst>
              <a:ext uri="{FF2B5EF4-FFF2-40B4-BE49-F238E27FC236}">
                <a16:creationId xmlns:a16="http://schemas.microsoft.com/office/drawing/2014/main" id="{C50BC000-A85E-5AFF-5213-5DDCDEF7EEDC}"/>
              </a:ext>
            </a:extLst>
          </p:cNvPr>
          <p:cNvSpPr/>
          <p:nvPr/>
        </p:nvSpPr>
        <p:spPr>
          <a:xfrm rot="16200000">
            <a:off x="25954252" y="15257353"/>
            <a:ext cx="900000" cy="900000"/>
          </a:xfrm>
          <a:prstGeom prst="rightArrow">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bg1"/>
              </a:solidFill>
            </a:endParaRPr>
          </a:p>
        </p:txBody>
      </p:sp>
      <p:pic>
        <p:nvPicPr>
          <p:cNvPr id="76" name="그림 75" descr="도표이(가) 표시된 사진&#10;&#10;자동 생성된 설명">
            <a:extLst>
              <a:ext uri="{FF2B5EF4-FFF2-40B4-BE49-F238E27FC236}">
                <a16:creationId xmlns:a16="http://schemas.microsoft.com/office/drawing/2014/main" id="{B22F4759-6BEA-4EFA-CEB8-669798DE414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360850" y="10997065"/>
            <a:ext cx="4087150" cy="3463088"/>
          </a:xfrm>
          <a:prstGeom prst="rect">
            <a:avLst/>
          </a:prstGeom>
        </p:spPr>
      </p:pic>
      <p:sp>
        <p:nvSpPr>
          <p:cNvPr id="80" name="TextBox 79">
            <a:extLst>
              <a:ext uri="{FF2B5EF4-FFF2-40B4-BE49-F238E27FC236}">
                <a16:creationId xmlns:a16="http://schemas.microsoft.com/office/drawing/2014/main" id="{868CA88C-3D18-74CB-E98C-B74B0E218079}"/>
              </a:ext>
            </a:extLst>
          </p:cNvPr>
          <p:cNvSpPr txBox="1"/>
          <p:nvPr/>
        </p:nvSpPr>
        <p:spPr>
          <a:xfrm>
            <a:off x="10290863" y="37751471"/>
            <a:ext cx="3338807" cy="1200329"/>
          </a:xfrm>
          <a:prstGeom prst="rect">
            <a:avLst/>
          </a:prstGeom>
          <a:noFill/>
        </p:spPr>
        <p:txBody>
          <a:bodyPr wrap="square">
            <a:spAutoFit/>
          </a:bodyPr>
          <a:lstStyle/>
          <a:p>
            <a:pPr algn="ctr"/>
            <a:r>
              <a:rPr lang="en-US" altLang="ko-KR" sz="3600" dirty="0"/>
              <a:t>Biomarkers</a:t>
            </a:r>
          </a:p>
          <a:p>
            <a:pPr algn="ctr"/>
            <a:r>
              <a:rPr lang="en-US" altLang="ko-KR" sz="3600" dirty="0"/>
              <a:t>Summary</a:t>
            </a:r>
            <a:endParaRPr lang="ko-KR" altLang="en-US" sz="3600" dirty="0"/>
          </a:p>
        </p:txBody>
      </p:sp>
      <p:pic>
        <p:nvPicPr>
          <p:cNvPr id="95" name="그림 94">
            <a:extLst>
              <a:ext uri="{FF2B5EF4-FFF2-40B4-BE49-F238E27FC236}">
                <a16:creationId xmlns:a16="http://schemas.microsoft.com/office/drawing/2014/main" id="{DE77CE2F-BA17-B22B-227C-00A539E426C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2612" y="35439093"/>
            <a:ext cx="2160000" cy="2160000"/>
          </a:xfrm>
          <a:prstGeom prst="rect">
            <a:avLst/>
          </a:prstGeom>
        </p:spPr>
      </p:pic>
      <p:pic>
        <p:nvPicPr>
          <p:cNvPr id="96" name="Picture 79" descr="Image result for faculty of engineering and architecture ugent">
            <a:extLst>
              <a:ext uri="{FF2B5EF4-FFF2-40B4-BE49-F238E27FC236}">
                <a16:creationId xmlns:a16="http://schemas.microsoft.com/office/drawing/2014/main" id="{9601FC20-5AEA-49E3-B1AB-123C28E4133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6201" y="40294672"/>
            <a:ext cx="7087253" cy="19477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6" name="개체 105">
            <a:extLst>
              <a:ext uri="{FF2B5EF4-FFF2-40B4-BE49-F238E27FC236}">
                <a16:creationId xmlns:a16="http://schemas.microsoft.com/office/drawing/2014/main" id="{E14CAEFE-25E0-E18A-B8B2-2CE26AA7E6C5}"/>
              </a:ext>
            </a:extLst>
          </p:cNvPr>
          <p:cNvGraphicFramePr>
            <a:graphicFrameLocks noChangeAspect="1"/>
          </p:cNvGraphicFramePr>
          <p:nvPr>
            <p:extLst>
              <p:ext uri="{D42A27DB-BD31-4B8C-83A1-F6EECF244321}">
                <p14:modId xmlns:p14="http://schemas.microsoft.com/office/powerpoint/2010/main" val="148355785"/>
              </p:ext>
            </p:extLst>
          </p:nvPr>
        </p:nvGraphicFramePr>
        <p:xfrm>
          <a:off x="4508688" y="40220663"/>
          <a:ext cx="3349434" cy="2214270"/>
        </p:xfrm>
        <a:graphic>
          <a:graphicData uri="http://schemas.openxmlformats.org/presentationml/2006/ole">
            <mc:AlternateContent xmlns:mc="http://schemas.openxmlformats.org/markup-compatibility/2006">
              <mc:Choice xmlns:v="urn:schemas-microsoft-com:vml" Requires="v">
                <p:oleObj name="Acrobat Document" r:id="rId17" imgW="4552846" imgH="3009822" progId="Acrobat.Document.DC">
                  <p:embed/>
                </p:oleObj>
              </mc:Choice>
              <mc:Fallback>
                <p:oleObj name="Acrobat Document" r:id="rId17" imgW="4552846" imgH="3009822" progId="Acrobat.Document.DC">
                  <p:embed/>
                  <p:pic>
                    <p:nvPicPr>
                      <p:cNvPr id="0" name=""/>
                      <p:cNvPicPr/>
                      <p:nvPr/>
                    </p:nvPicPr>
                    <p:blipFill>
                      <a:blip r:embed="rId18"/>
                      <a:stretch>
                        <a:fillRect/>
                      </a:stretch>
                    </p:blipFill>
                    <p:spPr>
                      <a:xfrm>
                        <a:off x="4508688" y="40220663"/>
                        <a:ext cx="3349434" cy="221427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4049B0B-4158-C53F-70A0-AA9BC7F90D53}"/>
              </a:ext>
            </a:extLst>
          </p:cNvPr>
          <p:cNvSpPr txBox="1"/>
          <p:nvPr/>
        </p:nvSpPr>
        <p:spPr>
          <a:xfrm>
            <a:off x="1678908" y="24952799"/>
            <a:ext cx="17674406" cy="461665"/>
          </a:xfrm>
          <a:prstGeom prst="rect">
            <a:avLst/>
          </a:prstGeom>
          <a:noFill/>
        </p:spPr>
        <p:txBody>
          <a:bodyPr wrap="square">
            <a:spAutoFit/>
          </a:bodyPr>
          <a:lstStyle/>
          <a:p>
            <a:r>
              <a:rPr lang="en-US" altLang="ko-KR" sz="2400" u="none" strike="noStrike" dirty="0">
                <a:effectLst/>
              </a:rPr>
              <a:t>* The 1st rank was taken by the treatment with levodopa, the most effective drug for symptomatic management of Parkinson's disease.</a:t>
            </a:r>
            <a:endParaRPr lang="en-US" altLang="ko-KR" sz="2800" u="none" strike="noStrike" dirty="0">
              <a:effectLst/>
            </a:endParaRPr>
          </a:p>
        </p:txBody>
      </p:sp>
      <p:pic>
        <p:nvPicPr>
          <p:cNvPr id="1026" name="Picture 2" descr="이미지 미리 보기">
            <a:extLst>
              <a:ext uri="{FF2B5EF4-FFF2-40B4-BE49-F238E27FC236}">
                <a16:creationId xmlns:a16="http://schemas.microsoft.com/office/drawing/2014/main" id="{A0DFF9B2-BBFE-B3AA-A95B-095A55693B7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582689" y="40302637"/>
            <a:ext cx="5863413" cy="193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0260"/>
      </p:ext>
    </p:extLst>
  </p:cSld>
  <p:clrMapOvr>
    <a:masterClrMapping/>
  </p:clrMapOvr>
</p:sld>
</file>

<file path=ppt/theme/theme1.xml><?xml version="1.0" encoding="utf-8"?>
<a:theme xmlns:a="http://schemas.openxmlformats.org/drawingml/2006/main" name="posterA0_UGent_EN_CK">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UGent Panno Text SemiBold"/>
        <a:ea typeface=""/>
        <a:cs typeface=""/>
      </a:majorFont>
      <a:minorFont>
        <a:latin typeface="UGent Panno Tex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64C8"/>
        </a:solidFill>
      </a:spPr>
      <a:bodyPr rtlCol="0" anchor="ctr"/>
      <a:lstStyle>
        <a:defPPr algn="ctr">
          <a:defRPr sz="220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ster-Corporate-UK_1_1_15.potx" id="{8AB84EEC-AB11-49DD-A183-483638CB019E}" vid="{07864BC7-6D7B-45BE-8C4D-19C69D41E2A1}"/>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posterA0_UGent_EN_GlobalCampus</Template>
  <TotalTime>492</TotalTime>
  <Words>486</Words>
  <Application>Microsoft Office PowerPoint</Application>
  <PresentationFormat>사용자 지정</PresentationFormat>
  <Paragraphs>118</Paragraphs>
  <Slides>1</Slides>
  <Notes>1</Notes>
  <HiddenSlides>0</HiddenSlides>
  <MMClips>0</MMClips>
  <ScaleCrop>false</ScaleCrop>
  <HeadingPairs>
    <vt:vector size="8" baseType="variant">
      <vt:variant>
        <vt:lpstr>사용한 글꼴</vt:lpstr>
      </vt:variant>
      <vt:variant>
        <vt:i4>7</vt:i4>
      </vt:variant>
      <vt:variant>
        <vt:lpstr>테마</vt:lpstr>
      </vt:variant>
      <vt:variant>
        <vt:i4>1</vt:i4>
      </vt:variant>
      <vt:variant>
        <vt:lpstr>포함된 OLE 서버</vt:lpstr>
      </vt:variant>
      <vt:variant>
        <vt:i4>1</vt:i4>
      </vt:variant>
      <vt:variant>
        <vt:lpstr>슬라이드 제목</vt:lpstr>
      </vt:variant>
      <vt:variant>
        <vt:i4>1</vt:i4>
      </vt:variant>
    </vt:vector>
  </HeadingPairs>
  <TitlesOfParts>
    <vt:vector size="10" baseType="lpstr">
      <vt:lpstr>맑은 고딕</vt:lpstr>
      <vt:lpstr>Arial</vt:lpstr>
      <vt:lpstr>Calibri</vt:lpstr>
      <vt:lpstr>Cambria Math</vt:lpstr>
      <vt:lpstr>UGent Panno Text</vt:lpstr>
      <vt:lpstr>UGent Panno Text Medium</vt:lpstr>
      <vt:lpstr>UGent Panno Text SemiBold</vt:lpstr>
      <vt:lpstr>posterA0_UGent_EN_CK</vt:lpstr>
      <vt:lpstr>Acrobat Document</vt:lpstr>
      <vt:lpstr>Discovering Biomarker Proteins and Peptides for Parkinson’s Disease with Machine Learning and Interpretability Methods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Time-series Mass Spectrometry Data with Explainable AI for Parkinson’s Disease prognosiS</dc:title>
  <dc:creator>Homin Park</dc:creator>
  <cp:lastModifiedBy>Homin Park</cp:lastModifiedBy>
  <cp:revision>39</cp:revision>
  <cp:lastPrinted>2023-05-07T22:37:35Z</cp:lastPrinted>
  <dcterms:created xsi:type="dcterms:W3CDTF">2023-03-28T00:06:57Z</dcterms:created>
  <dcterms:modified xsi:type="dcterms:W3CDTF">2023-05-11T01:21:27Z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Universiteit Gent</vt:lpwstr>
  </property>
  <property fmtid="{D5CDD505-2E9C-101B-9397-08002B2CF9AE}" pid="3" name="Developed by">
    <vt:lpwstr>12 Dozijn</vt:lpwstr>
  </property>
  <property fmtid="{D5CDD505-2E9C-101B-9397-08002B2CF9AE}" pid="4" name="Author">
    <vt:lpwstr>Hans Gouman</vt:lpwstr>
  </property>
  <property fmtid="{D5CDD505-2E9C-101B-9397-08002B2CF9AE}" pid="5" name="Date">
    <vt:filetime>2016-12-15T23:00:00Z</vt:filetime>
  </property>
  <property fmtid="{D5CDD505-2E9C-101B-9397-08002B2CF9AE}" pid="6" name="Version">
    <vt:lpwstr>1.1</vt:lpwstr>
  </property>
  <property fmtid="{D5CDD505-2E9C-101B-9397-08002B2CF9AE}" pid="7" name="Build">
    <vt:i4>15</vt:i4>
  </property>
  <property fmtid="{D5CDD505-2E9C-101B-9397-08002B2CF9AE}" pid="8" name="Status">
    <vt:lpwstr>Final</vt:lpwstr>
  </property>
  <property fmtid="{D5CDD505-2E9C-101B-9397-08002B2CF9AE}" pid="9" name="Cmt 1-2">
    <vt:lpwstr>zero creation</vt:lpwstr>
  </property>
  <property fmtid="{D5CDD505-2E9C-101B-9397-08002B2CF9AE}" pid="10" name="Cmt 3">
    <vt:lpwstr>building...</vt:lpwstr>
  </property>
  <property fmtid="{D5CDD505-2E9C-101B-9397-08002B2CF9AE}" pid="11" name="Cmt 4">
    <vt:lpwstr>picture controls slides added</vt:lpwstr>
  </property>
  <property fmtid="{D5CDD505-2E9C-101B-9397-08002B2CF9AE}" pid="12" name="Cmt 5">
    <vt:lpwstr>author box 1 column</vt:lpwstr>
  </property>
  <property fmtid="{D5CDD505-2E9C-101B-9397-08002B2CF9AE}" pid="13" name="Cmt 6">
    <vt:lpwstr>line spacing changed</vt:lpwstr>
  </property>
  <property fmtid="{D5CDD505-2E9C-101B-9397-08002B2CF9AE}" pid="14" name="Cmt 7 ">
    <vt:lpwstr>no font embedding</vt:lpwstr>
  </property>
  <property fmtid="{D5CDD505-2E9C-101B-9397-08002B2CF9AE}" pid="15" name="Cmt 8">
    <vt:lpwstr>socmed editable</vt:lpwstr>
  </property>
  <property fmtid="{D5CDD505-2E9C-101B-9397-08002B2CF9AE}" pid="16" name="Cmt 10">
    <vt:lpwstr>comments feedback</vt:lpwstr>
  </property>
  <property fmtid="{D5CDD505-2E9C-101B-9397-08002B2CF9AE}" pid="17" name="Cmt 11">
    <vt:lpwstr>position text box slide 1 and 2</vt:lpwstr>
  </property>
  <property fmtid="{D5CDD505-2E9C-101B-9397-08002B2CF9AE}" pid="18" name="Cmt 12">
    <vt:lpwstr>comments UG/AZ 16.11.25</vt:lpwstr>
  </property>
  <property fmtid="{D5CDD505-2E9C-101B-9397-08002B2CF9AE}" pid="19" name="Cmt 13">
    <vt:lpwstr>slide 2 deleted</vt:lpwstr>
  </property>
  <property fmtid="{D5CDD505-2E9C-101B-9397-08002B2CF9AE}" pid="20" name="Cmt 14">
    <vt:lpwstr>slide text cleaned up</vt:lpwstr>
  </property>
  <property fmtid="{D5CDD505-2E9C-101B-9397-08002B2CF9AE}" pid="21" name="Cmt 15">
    <vt:lpwstr>'Contact' editable</vt:lpwstr>
  </property>
</Properties>
</file>