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3" r:id="rId11"/>
    <p:sldId id="26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3EBB5-4874-41CE-9FD7-333F1B9D78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A276D-8C9B-45B8-ACC2-8415C0B1EC40}">
      <dgm:prSet/>
      <dgm:spPr/>
      <dgm:t>
        <a:bodyPr/>
        <a:lstStyle/>
        <a:p>
          <a:r>
            <a:rPr lang="en-US" dirty="0"/>
            <a:t>The majority of generic studies were on the producer side or press side or have observed games without taking into account historical or social considerations.</a:t>
          </a:r>
        </a:p>
      </dgm:t>
    </dgm:pt>
    <dgm:pt modelId="{9A24D33D-10DC-4D78-81B2-A613865436A0}" type="parTrans" cxnId="{CD91B472-1F6C-4492-978A-179F68244F80}">
      <dgm:prSet/>
      <dgm:spPr/>
      <dgm:t>
        <a:bodyPr/>
        <a:lstStyle/>
        <a:p>
          <a:endParaRPr lang="en-US"/>
        </a:p>
      </dgm:t>
    </dgm:pt>
    <dgm:pt modelId="{577CD097-1F5B-483E-A877-C595B79645FB}" type="sibTrans" cxnId="{CD91B472-1F6C-4492-978A-179F68244F80}">
      <dgm:prSet/>
      <dgm:spPr/>
      <dgm:t>
        <a:bodyPr/>
        <a:lstStyle/>
        <a:p>
          <a:endParaRPr lang="en-US"/>
        </a:p>
      </dgm:t>
    </dgm:pt>
    <dgm:pt modelId="{9CD12CAA-11AA-40E9-ABF0-B7685217CB92}">
      <dgm:prSet/>
      <dgm:spPr/>
      <dgm:t>
        <a:bodyPr/>
        <a:lstStyle/>
        <a:p>
          <a:r>
            <a:rPr lang="en-US" dirty="0"/>
            <a:t>Video games reach a huge and diverse audience, with a massive online presence.</a:t>
          </a:r>
        </a:p>
      </dgm:t>
    </dgm:pt>
    <dgm:pt modelId="{20BF614E-6757-4920-A04E-673E5DC61C22}" type="parTrans" cxnId="{208DB746-D11A-4612-81AE-300BCF5AF1A8}">
      <dgm:prSet/>
      <dgm:spPr/>
      <dgm:t>
        <a:bodyPr/>
        <a:lstStyle/>
        <a:p>
          <a:endParaRPr lang="en-US"/>
        </a:p>
      </dgm:t>
    </dgm:pt>
    <dgm:pt modelId="{F990D82C-0B33-4350-BFF7-31DF3298CB42}" type="sibTrans" cxnId="{208DB746-D11A-4612-81AE-300BCF5AF1A8}">
      <dgm:prSet/>
      <dgm:spPr/>
      <dgm:t>
        <a:bodyPr/>
        <a:lstStyle/>
        <a:p>
          <a:endParaRPr lang="en-US"/>
        </a:p>
      </dgm:t>
    </dgm:pt>
    <dgm:pt modelId="{2842629F-EF94-493A-A4A6-924A79999B6E}">
      <dgm:prSet/>
      <dgm:spPr/>
      <dgm:t>
        <a:bodyPr/>
        <a:lstStyle/>
        <a:p>
          <a:r>
            <a:rPr lang="en-US" dirty="0"/>
            <a:t>Video games are part of many community phenomena : participatory culture, fan cultures and folksonomy.</a:t>
          </a:r>
        </a:p>
      </dgm:t>
    </dgm:pt>
    <dgm:pt modelId="{8A65A409-085D-43DA-B08D-61E84C3DAD56}" type="parTrans" cxnId="{05CE39DF-2C8B-425A-B0A0-DE6BDB2840A9}">
      <dgm:prSet/>
      <dgm:spPr/>
      <dgm:t>
        <a:bodyPr/>
        <a:lstStyle/>
        <a:p>
          <a:endParaRPr lang="en-US"/>
        </a:p>
      </dgm:t>
    </dgm:pt>
    <dgm:pt modelId="{D2EACD87-488E-4462-8E8A-AF883F63E769}" type="sibTrans" cxnId="{05CE39DF-2C8B-425A-B0A0-DE6BDB2840A9}">
      <dgm:prSet/>
      <dgm:spPr/>
      <dgm:t>
        <a:bodyPr/>
        <a:lstStyle/>
        <a:p>
          <a:endParaRPr lang="en-US"/>
        </a:p>
      </dgm:t>
    </dgm:pt>
    <dgm:pt modelId="{BB2532E2-3275-4C9E-8C15-D38A52BB1CBD}">
      <dgm:prSet/>
      <dgm:spPr/>
      <dgm:t>
        <a:bodyPr/>
        <a:lstStyle/>
        <a:p>
          <a:r>
            <a:rPr lang="en-US"/>
            <a:t>The authorship of video games is blurred, even abstract.</a:t>
          </a:r>
        </a:p>
      </dgm:t>
    </dgm:pt>
    <dgm:pt modelId="{80D608A9-F885-4C78-B97D-02C831031309}" type="parTrans" cxnId="{D1E4915A-20D7-4BF7-9C41-B23FF7DD726A}">
      <dgm:prSet/>
      <dgm:spPr/>
      <dgm:t>
        <a:bodyPr/>
        <a:lstStyle/>
        <a:p>
          <a:endParaRPr lang="en-US"/>
        </a:p>
      </dgm:t>
    </dgm:pt>
    <dgm:pt modelId="{E0C7B183-0FF5-4E6E-BC18-F81793129F7F}" type="sibTrans" cxnId="{D1E4915A-20D7-4BF7-9C41-B23FF7DD726A}">
      <dgm:prSet/>
      <dgm:spPr/>
      <dgm:t>
        <a:bodyPr/>
        <a:lstStyle/>
        <a:p>
          <a:endParaRPr lang="en-US"/>
        </a:p>
      </dgm:t>
    </dgm:pt>
    <dgm:pt modelId="{A2173D3E-E4D7-45DB-91FA-DFCABD379D07}" type="pres">
      <dgm:prSet presAssocID="{0F63EBB5-4874-41CE-9FD7-333F1B9D783A}" presName="linear" presStyleCnt="0">
        <dgm:presLayoutVars>
          <dgm:animLvl val="lvl"/>
          <dgm:resizeHandles val="exact"/>
        </dgm:presLayoutVars>
      </dgm:prSet>
      <dgm:spPr/>
    </dgm:pt>
    <dgm:pt modelId="{7FD3FB8C-3B57-451D-97B0-E80CE1DD120E}" type="pres">
      <dgm:prSet presAssocID="{795A276D-8C9B-45B8-ACC2-8415C0B1EC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E70B945-791A-4F56-BC3F-CE2E959B1126}" type="pres">
      <dgm:prSet presAssocID="{577CD097-1F5B-483E-A877-C595B79645FB}" presName="spacer" presStyleCnt="0"/>
      <dgm:spPr/>
    </dgm:pt>
    <dgm:pt modelId="{382FE3F6-9089-496E-B190-738604DDDB63}" type="pres">
      <dgm:prSet presAssocID="{9CD12CAA-11AA-40E9-ABF0-B7685217CB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EB82A5-B266-4655-8D42-447D84FD521D}" type="pres">
      <dgm:prSet presAssocID="{F990D82C-0B33-4350-BFF7-31DF3298CB42}" presName="spacer" presStyleCnt="0"/>
      <dgm:spPr/>
    </dgm:pt>
    <dgm:pt modelId="{111C4596-E5C3-413A-8E8E-0DD8C801339C}" type="pres">
      <dgm:prSet presAssocID="{2842629F-EF94-493A-A4A6-924A79999B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B8AFA7-69DC-49CC-9096-1BC1D1CCA20C}" type="pres">
      <dgm:prSet presAssocID="{D2EACD87-488E-4462-8E8A-AF883F63E769}" presName="spacer" presStyleCnt="0"/>
      <dgm:spPr/>
    </dgm:pt>
    <dgm:pt modelId="{96EB09C0-373C-451F-A298-A2513F2F27D4}" type="pres">
      <dgm:prSet presAssocID="{BB2532E2-3275-4C9E-8C15-D38A52BB1CB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396A316-183D-431D-A32A-516E23C39810}" type="presOf" srcId="{0F63EBB5-4874-41CE-9FD7-333F1B9D783A}" destId="{A2173D3E-E4D7-45DB-91FA-DFCABD379D07}" srcOrd="0" destOrd="0" presId="urn:microsoft.com/office/officeart/2005/8/layout/vList2"/>
    <dgm:cxn modelId="{7194B13C-4D2E-4717-916C-53F291CC1E42}" type="presOf" srcId="{9CD12CAA-11AA-40E9-ABF0-B7685217CB92}" destId="{382FE3F6-9089-496E-B190-738604DDDB63}" srcOrd="0" destOrd="0" presId="urn:microsoft.com/office/officeart/2005/8/layout/vList2"/>
    <dgm:cxn modelId="{208DB746-D11A-4612-81AE-300BCF5AF1A8}" srcId="{0F63EBB5-4874-41CE-9FD7-333F1B9D783A}" destId="{9CD12CAA-11AA-40E9-ABF0-B7685217CB92}" srcOrd="1" destOrd="0" parTransId="{20BF614E-6757-4920-A04E-673E5DC61C22}" sibTransId="{F990D82C-0B33-4350-BFF7-31DF3298CB42}"/>
    <dgm:cxn modelId="{5D796A6E-D83A-4119-9A90-666382C3FBA6}" type="presOf" srcId="{BB2532E2-3275-4C9E-8C15-D38A52BB1CBD}" destId="{96EB09C0-373C-451F-A298-A2513F2F27D4}" srcOrd="0" destOrd="0" presId="urn:microsoft.com/office/officeart/2005/8/layout/vList2"/>
    <dgm:cxn modelId="{CD91B472-1F6C-4492-978A-179F68244F80}" srcId="{0F63EBB5-4874-41CE-9FD7-333F1B9D783A}" destId="{795A276D-8C9B-45B8-ACC2-8415C0B1EC40}" srcOrd="0" destOrd="0" parTransId="{9A24D33D-10DC-4D78-81B2-A613865436A0}" sibTransId="{577CD097-1F5B-483E-A877-C595B79645FB}"/>
    <dgm:cxn modelId="{D1E4915A-20D7-4BF7-9C41-B23FF7DD726A}" srcId="{0F63EBB5-4874-41CE-9FD7-333F1B9D783A}" destId="{BB2532E2-3275-4C9E-8C15-D38A52BB1CBD}" srcOrd="3" destOrd="0" parTransId="{80D608A9-F885-4C78-B97D-02C831031309}" sibTransId="{E0C7B183-0FF5-4E6E-BC18-F81793129F7F}"/>
    <dgm:cxn modelId="{52BD938B-FA07-4ECD-9104-D359FC86697E}" type="presOf" srcId="{795A276D-8C9B-45B8-ACC2-8415C0B1EC40}" destId="{7FD3FB8C-3B57-451D-97B0-E80CE1DD120E}" srcOrd="0" destOrd="0" presId="urn:microsoft.com/office/officeart/2005/8/layout/vList2"/>
    <dgm:cxn modelId="{05CE39DF-2C8B-425A-B0A0-DE6BDB2840A9}" srcId="{0F63EBB5-4874-41CE-9FD7-333F1B9D783A}" destId="{2842629F-EF94-493A-A4A6-924A79999B6E}" srcOrd="2" destOrd="0" parTransId="{8A65A409-085D-43DA-B08D-61E84C3DAD56}" sibTransId="{D2EACD87-488E-4462-8E8A-AF883F63E769}"/>
    <dgm:cxn modelId="{8A4BDAEF-BE05-4B0E-A9E4-A71B03B371AA}" type="presOf" srcId="{2842629F-EF94-493A-A4A6-924A79999B6E}" destId="{111C4596-E5C3-413A-8E8E-0DD8C801339C}" srcOrd="0" destOrd="0" presId="urn:microsoft.com/office/officeart/2005/8/layout/vList2"/>
    <dgm:cxn modelId="{E97978BA-1398-4C23-AFEE-0DC2D2BDFF19}" type="presParOf" srcId="{A2173D3E-E4D7-45DB-91FA-DFCABD379D07}" destId="{7FD3FB8C-3B57-451D-97B0-E80CE1DD120E}" srcOrd="0" destOrd="0" presId="urn:microsoft.com/office/officeart/2005/8/layout/vList2"/>
    <dgm:cxn modelId="{26C6F433-97AF-4526-8F4F-D012FB76AFC9}" type="presParOf" srcId="{A2173D3E-E4D7-45DB-91FA-DFCABD379D07}" destId="{CE70B945-791A-4F56-BC3F-CE2E959B1126}" srcOrd="1" destOrd="0" presId="urn:microsoft.com/office/officeart/2005/8/layout/vList2"/>
    <dgm:cxn modelId="{944AF72C-EFB5-4508-B5F1-DF37721B7577}" type="presParOf" srcId="{A2173D3E-E4D7-45DB-91FA-DFCABD379D07}" destId="{382FE3F6-9089-496E-B190-738604DDDB63}" srcOrd="2" destOrd="0" presId="urn:microsoft.com/office/officeart/2005/8/layout/vList2"/>
    <dgm:cxn modelId="{FC8E26B1-DF02-460F-B022-6ED8D96A98B8}" type="presParOf" srcId="{A2173D3E-E4D7-45DB-91FA-DFCABD379D07}" destId="{3CEB82A5-B266-4655-8D42-447D84FD521D}" srcOrd="3" destOrd="0" presId="urn:microsoft.com/office/officeart/2005/8/layout/vList2"/>
    <dgm:cxn modelId="{52CE30F1-DBAB-41E3-AB3B-3C9494C05D76}" type="presParOf" srcId="{A2173D3E-E4D7-45DB-91FA-DFCABD379D07}" destId="{111C4596-E5C3-413A-8E8E-0DD8C801339C}" srcOrd="4" destOrd="0" presId="urn:microsoft.com/office/officeart/2005/8/layout/vList2"/>
    <dgm:cxn modelId="{A0E7B0ED-DFB0-40C0-B0DD-53409818B2A4}" type="presParOf" srcId="{A2173D3E-E4D7-45DB-91FA-DFCABD379D07}" destId="{DBB8AFA7-69DC-49CC-9096-1BC1D1CCA20C}" srcOrd="5" destOrd="0" presId="urn:microsoft.com/office/officeart/2005/8/layout/vList2"/>
    <dgm:cxn modelId="{E054BC71-744E-4E44-95AA-1D7C9D5020ED}" type="presParOf" srcId="{A2173D3E-E4D7-45DB-91FA-DFCABD379D07}" destId="{96EB09C0-373C-451F-A298-A2513F2F27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3FB8C-3B57-451D-97B0-E80CE1DD120E}">
      <dsp:nvSpPr>
        <dsp:cNvPr id="0" name=""/>
        <dsp:cNvSpPr/>
      </dsp:nvSpPr>
      <dsp:spPr>
        <a:xfrm>
          <a:off x="0" y="49391"/>
          <a:ext cx="1005839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majority of generic studies were on the producer side or press side or have observed games without taking into account historical or social considerations.</a:t>
          </a:r>
        </a:p>
      </dsp:txBody>
      <dsp:txXfrm>
        <a:off x="43350" y="92741"/>
        <a:ext cx="9971699" cy="801330"/>
      </dsp:txXfrm>
    </dsp:sp>
    <dsp:sp modelId="{382FE3F6-9089-496E-B190-738604DDDB63}">
      <dsp:nvSpPr>
        <dsp:cNvPr id="0" name=""/>
        <dsp:cNvSpPr/>
      </dsp:nvSpPr>
      <dsp:spPr>
        <a:xfrm>
          <a:off x="0" y="1003661"/>
          <a:ext cx="1005839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Video games reach a huge and diverse audience, with a massive online presence.</a:t>
          </a:r>
        </a:p>
      </dsp:txBody>
      <dsp:txXfrm>
        <a:off x="43350" y="1047011"/>
        <a:ext cx="9971699" cy="801330"/>
      </dsp:txXfrm>
    </dsp:sp>
    <dsp:sp modelId="{111C4596-E5C3-413A-8E8E-0DD8C801339C}">
      <dsp:nvSpPr>
        <dsp:cNvPr id="0" name=""/>
        <dsp:cNvSpPr/>
      </dsp:nvSpPr>
      <dsp:spPr>
        <a:xfrm>
          <a:off x="0" y="1957932"/>
          <a:ext cx="1005839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Video games are part of many community phenomena : participatory culture, fan cultures and folksonomy.</a:t>
          </a:r>
        </a:p>
      </dsp:txBody>
      <dsp:txXfrm>
        <a:off x="43350" y="2001282"/>
        <a:ext cx="9971699" cy="801330"/>
      </dsp:txXfrm>
    </dsp:sp>
    <dsp:sp modelId="{96EB09C0-373C-451F-A298-A2513F2F27D4}">
      <dsp:nvSpPr>
        <dsp:cNvPr id="0" name=""/>
        <dsp:cNvSpPr/>
      </dsp:nvSpPr>
      <dsp:spPr>
        <a:xfrm>
          <a:off x="0" y="2912202"/>
          <a:ext cx="1005839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authorship of video games is blurred, even abstract.</a:t>
          </a:r>
        </a:p>
      </dsp:txBody>
      <dsp:txXfrm>
        <a:off x="43350" y="2955552"/>
        <a:ext cx="9971699" cy="80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1F15A-D0A0-478C-B7B0-B0648CD025C3}" type="datetimeFigureOut">
              <a:rPr lang="fr-BE" smtClean="0"/>
              <a:t>15-06-23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9EB54-9FE1-4DC4-8C73-FA398A4EC0E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915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9EB54-9FE1-4DC4-8C73-FA398A4EC0EA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77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9EB54-9FE1-4DC4-8C73-FA398A4EC0EA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723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9EB54-9FE1-4DC4-8C73-FA398A4EC0EA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417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9EB54-9FE1-4DC4-8C73-FA398A4EC0EA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844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9EB54-9FE1-4DC4-8C73-FA398A4EC0EA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928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6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5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7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4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4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2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6/15/2023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6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71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5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1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Gadgets on a desk">
            <a:extLst>
              <a:ext uri="{FF2B5EF4-FFF2-40B4-BE49-F238E27FC236}">
                <a16:creationId xmlns:a16="http://schemas.microsoft.com/office/drawing/2014/main" id="{7F51400B-C883-CC74-A43A-2DF49AFE3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t="8178" b="168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DDE48E-5396-BE78-4E86-342154F41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US" sz="4300"/>
              <a:t>For an Understanding of Video Games Genres through the Discourse of Players</a:t>
            </a:r>
            <a:endParaRPr lang="fr-BE" sz="43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2C7BD4-8308-5A83-99EF-F205ABE31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BE">
                <a:solidFill>
                  <a:schemeClr val="tx1"/>
                </a:solidFill>
              </a:rPr>
              <a:t>Surinx François-Xavier, FNRS-FRESH doctoral fellow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pic>
        <p:nvPicPr>
          <p:cNvPr id="1028" name="Picture 4" descr="FNRS | Brussels">
            <a:extLst>
              <a:ext uri="{FF2B5EF4-FFF2-40B4-BE49-F238E27FC236}">
                <a16:creationId xmlns:a16="http://schemas.microsoft.com/office/drawing/2014/main" id="{3956134A-A1E4-F11B-EDBC-ADDAF46BD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r="14489"/>
          <a:stretch/>
        </p:blipFill>
        <p:spPr bwMode="auto">
          <a:xfrm>
            <a:off x="597501" y="5654922"/>
            <a:ext cx="1779640" cy="112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ntre de Sémiotique et Rhétorique – Un /carnet/ de « recherches »">
            <a:extLst>
              <a:ext uri="{FF2B5EF4-FFF2-40B4-BE49-F238E27FC236}">
                <a16:creationId xmlns:a16="http://schemas.microsoft.com/office/drawing/2014/main" id="{AD468CF0-FDCD-51B6-77B0-54E3C93DB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20" y="5661173"/>
            <a:ext cx="2351881" cy="112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ège Game Lab - LIEGEGAMELAB - Accueil">
            <a:extLst>
              <a:ext uri="{FF2B5EF4-FFF2-40B4-BE49-F238E27FC236}">
                <a16:creationId xmlns:a16="http://schemas.microsoft.com/office/drawing/2014/main" id="{6D3A9AB6-329E-B19B-6205-2471FF241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14895" r="16016" b="17085"/>
          <a:stretch/>
        </p:blipFill>
        <p:spPr bwMode="auto">
          <a:xfrm>
            <a:off x="5206180" y="5646038"/>
            <a:ext cx="1779640" cy="11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AVERSES - TRAVERSES - Accueil">
            <a:extLst>
              <a:ext uri="{FF2B5EF4-FFF2-40B4-BE49-F238E27FC236}">
                <a16:creationId xmlns:a16="http://schemas.microsoft.com/office/drawing/2014/main" id="{9E6DA6A5-E915-1F98-A993-E9213135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62" y="5646039"/>
            <a:ext cx="4643888" cy="11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717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26626-BF48-221C-A96A-11A71AD2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Bibliography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DB4830-0057-5425-238A-820CB60A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799303"/>
            <a:ext cx="10545098" cy="4591665"/>
          </a:xfrm>
        </p:spPr>
        <p:txBody>
          <a:bodyPr>
            <a:normAutofit lnSpcReduction="10000"/>
          </a:bodyPr>
          <a:lstStyle/>
          <a:p>
            <a:r>
              <a:rPr lang="fr-BE" sz="1600" dirty="0" err="1"/>
              <a:t>Amossy</a:t>
            </a:r>
            <a:r>
              <a:rPr lang="fr-BE" sz="1600" dirty="0"/>
              <a:t>, R. 2010. </a:t>
            </a:r>
            <a:r>
              <a:rPr lang="fr-BE" sz="1600" i="1" dirty="0"/>
              <a:t>La Présentation de soi. Ethos et identité verbale.</a:t>
            </a:r>
            <a:r>
              <a:rPr lang="fr-BE" sz="1600" dirty="0"/>
              <a:t> Paris, France: Presses universitaires de France. </a:t>
            </a:r>
          </a:p>
          <a:p>
            <a:r>
              <a:rPr lang="fr-BE" sz="1600" dirty="0"/>
              <a:t>Arsenault, D. 2011. </a:t>
            </a:r>
            <a:r>
              <a:rPr lang="fr-BE" sz="1600" i="1" dirty="0"/>
              <a:t>Des typologies mécaniques à l’expérience esthétique. Fonctions et mutations du genre dans le jeu </a:t>
            </a:r>
            <a:r>
              <a:rPr lang="fr-BE" sz="1600" i="1" dirty="0" err="1"/>
              <a:t>video</a:t>
            </a:r>
            <a:r>
              <a:rPr lang="fr-BE" sz="1600" dirty="0"/>
              <a:t>. PhD </a:t>
            </a:r>
            <a:r>
              <a:rPr lang="fr-BE" sz="1600" dirty="0" err="1"/>
              <a:t>Thesis</a:t>
            </a:r>
            <a:r>
              <a:rPr lang="fr-BE" sz="1600" dirty="0"/>
              <a:t>. Université de Montréal. </a:t>
            </a:r>
          </a:p>
          <a:p>
            <a:r>
              <a:rPr lang="en-US" sz="1600" dirty="0"/>
              <a:t>Jenkins, H. 1992. </a:t>
            </a:r>
            <a:r>
              <a:rPr lang="en-US" sz="1600" i="1" dirty="0"/>
              <a:t>Textual Poachers: Television Fans and Participatory Culture</a:t>
            </a:r>
            <a:r>
              <a:rPr lang="en-US" sz="1600" dirty="0"/>
              <a:t>. London, England: Routledge. </a:t>
            </a:r>
          </a:p>
          <a:p>
            <a:r>
              <a:rPr lang="en-US" sz="1600" dirty="0"/>
              <a:t>Jenkins, H. 2006. </a:t>
            </a:r>
            <a:r>
              <a:rPr lang="en-US" sz="1600" i="1" dirty="0"/>
              <a:t>Fans, Bloggers, and Gamers: Exploring Participatory Culture</a:t>
            </a:r>
            <a:r>
              <a:rPr lang="en-US" sz="1600" dirty="0"/>
              <a:t>. New York, USA: New York University Press. </a:t>
            </a:r>
          </a:p>
          <a:p>
            <a:r>
              <a:rPr lang="fr-BE" sz="1600" dirty="0"/>
              <a:t>Le Guern, P. (</a:t>
            </a:r>
            <a:r>
              <a:rPr lang="fr-BE" sz="1600" dirty="0" err="1"/>
              <a:t>ed</a:t>
            </a:r>
            <a:r>
              <a:rPr lang="fr-BE" sz="1600" dirty="0"/>
              <a:t>.) 2002. </a:t>
            </a:r>
            <a:r>
              <a:rPr lang="fr-BE" sz="1600" i="1" dirty="0"/>
              <a:t>Les cultes médiatiques. Culture fan et œuvres cultes</a:t>
            </a:r>
            <a:r>
              <a:rPr lang="fr-BE" sz="1600" dirty="0"/>
              <a:t>. Rennes, France: Presses Universitaires de Rennes.</a:t>
            </a:r>
          </a:p>
          <a:p>
            <a:r>
              <a:rPr lang="fr-BE" sz="1600" dirty="0" err="1"/>
              <a:t>Letourneux</a:t>
            </a:r>
            <a:r>
              <a:rPr lang="fr-BE" sz="1600" dirty="0"/>
              <a:t>, M. 2005. “La Question du genre dans les jeux </a:t>
            </a:r>
            <a:r>
              <a:rPr lang="fr-BE" sz="1600" dirty="0" err="1"/>
              <a:t>video</a:t>
            </a:r>
            <a:r>
              <a:rPr lang="fr-BE" sz="1600" dirty="0"/>
              <a:t>” In </a:t>
            </a:r>
            <a:r>
              <a:rPr lang="fr-BE" sz="1600" i="1" dirty="0"/>
              <a:t>Le Game design de jeux vidéo. Approches de l’expression vidéoludique </a:t>
            </a:r>
            <a:r>
              <a:rPr lang="fr-BE" sz="1600" dirty="0" err="1"/>
              <a:t>edited</a:t>
            </a:r>
            <a:r>
              <a:rPr lang="fr-BE" sz="1600" dirty="0"/>
              <a:t> by S. </a:t>
            </a:r>
            <a:r>
              <a:rPr lang="fr-BE" sz="1600" dirty="0" err="1"/>
              <a:t>Genvo</a:t>
            </a:r>
            <a:r>
              <a:rPr lang="fr-BE" sz="1600" dirty="0"/>
              <a:t>, 39–54. Paris, France: L’Harmattan. </a:t>
            </a:r>
          </a:p>
          <a:p>
            <a:r>
              <a:rPr lang="fr-BE" sz="1600" dirty="0"/>
              <a:t>Maingueneau, D. 2015. “L’ethos discursif et le défi du Web” </a:t>
            </a:r>
            <a:r>
              <a:rPr lang="fr-BE" sz="1600" i="1" dirty="0"/>
              <a:t>Itinéraires. Littérature, textes, cultures</a:t>
            </a:r>
            <a:r>
              <a:rPr lang="fr-BE" sz="1600" dirty="0"/>
              <a:t>, 3, https://tinyurl.com/2p848c4x</a:t>
            </a:r>
          </a:p>
          <a:p>
            <a:r>
              <a:rPr lang="fr-BE" sz="1600" dirty="0" err="1"/>
              <a:t>Rabatel</a:t>
            </a:r>
            <a:r>
              <a:rPr lang="fr-BE" sz="1600" dirty="0"/>
              <a:t>, A. 2005. “Les postures énonciatives dans la co-construction dialogique des points de vue : </a:t>
            </a:r>
            <a:r>
              <a:rPr lang="fr-BE" sz="1600" dirty="0" err="1"/>
              <a:t>coénonciation</a:t>
            </a:r>
            <a:r>
              <a:rPr lang="fr-BE" sz="1600" dirty="0"/>
              <a:t>, sur-énonciation, sous-énonciation” In </a:t>
            </a:r>
            <a:r>
              <a:rPr lang="fr-BE" sz="1600" i="1" dirty="0"/>
              <a:t>Dialogisme et polyphonie. Approches linguistiques</a:t>
            </a:r>
            <a:r>
              <a:rPr lang="fr-BE" sz="1600" dirty="0"/>
              <a:t> </a:t>
            </a:r>
            <a:r>
              <a:rPr lang="fr-BE" sz="1600" dirty="0" err="1"/>
              <a:t>edited</a:t>
            </a:r>
            <a:r>
              <a:rPr lang="fr-BE" sz="1600" dirty="0"/>
              <a:t> by J. Bres, 95–110. Bruxelles, </a:t>
            </a:r>
            <a:r>
              <a:rPr lang="fr-BE" sz="1600" dirty="0" err="1"/>
              <a:t>Belgium</a:t>
            </a:r>
            <a:r>
              <a:rPr lang="fr-BE" sz="1600" dirty="0"/>
              <a:t>: de Boeck. </a:t>
            </a:r>
          </a:p>
          <a:p>
            <a:r>
              <a:rPr lang="fr-BE" sz="1600" dirty="0" err="1"/>
              <a:t>Rabatel</a:t>
            </a:r>
            <a:r>
              <a:rPr lang="fr-BE" sz="1600" dirty="0"/>
              <a:t>, A. 2012. “De l’intérêt des postures énonciatives de </a:t>
            </a:r>
            <a:r>
              <a:rPr lang="fr-BE" sz="1600" dirty="0" err="1"/>
              <a:t>co</a:t>
            </a:r>
            <a:r>
              <a:rPr lang="fr-BE" sz="1600" dirty="0"/>
              <a:t>-énonciation, sous-énonciation, </a:t>
            </a:r>
            <a:r>
              <a:rPr lang="fr-BE" sz="1600" dirty="0" err="1"/>
              <a:t>surénonciation</a:t>
            </a:r>
            <a:r>
              <a:rPr lang="fr-BE" sz="1600" dirty="0"/>
              <a:t> pour l’interprétation des textes (en classe)”. </a:t>
            </a:r>
            <a:r>
              <a:rPr lang="fr-BE" sz="1600" i="1" dirty="0"/>
              <a:t>La Clé des langues. ENS de Lyon/DGESCO</a:t>
            </a:r>
            <a:r>
              <a:rPr lang="fr-BE" sz="1600" dirty="0"/>
              <a:t>, https://tinyurl.com/43cysbu7 </a:t>
            </a:r>
          </a:p>
        </p:txBody>
      </p:sp>
    </p:spTree>
    <p:extLst>
      <p:ext uri="{BB962C8B-B14F-4D97-AF65-F5344CB8AC3E}">
        <p14:creationId xmlns:p14="http://schemas.microsoft.com/office/powerpoint/2010/main" val="176514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349C9AC9-38A0-B734-21C9-FBD193704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556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7A8BF0-FFB0-3002-3DD3-A7E897E2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tx1"/>
                </a:solidFill>
              </a:rPr>
              <a:t>Thank you for your attention! </a:t>
            </a:r>
          </a:p>
        </p:txBody>
      </p:sp>
    </p:spTree>
    <p:extLst>
      <p:ext uri="{BB962C8B-B14F-4D97-AF65-F5344CB8AC3E}">
        <p14:creationId xmlns:p14="http://schemas.microsoft.com/office/powerpoint/2010/main" val="2323548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F0EA6-9A76-C0F4-8359-DCB80BF3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State of research</a:t>
            </a:r>
            <a:endParaRPr lang="fr-BE" dirty="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AE465A3-37E7-85D5-EB43-58B4E0EC9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112321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517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EBFBD2-DA69-40F0-9B41-6AA12C08F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E085B8-E6D9-4530-9AE3-4C2B79CE4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7FF11C-909F-C98F-87F7-94DD732C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34" y="642593"/>
            <a:ext cx="6736084" cy="1744183"/>
          </a:xfrm>
        </p:spPr>
        <p:txBody>
          <a:bodyPr>
            <a:normAutofit/>
          </a:bodyPr>
          <a:lstStyle/>
          <a:p>
            <a:r>
              <a:rPr lang="fr-BE" dirty="0"/>
              <a:t>Corpus</a:t>
            </a:r>
          </a:p>
        </p:txBody>
      </p:sp>
      <p:pic>
        <p:nvPicPr>
          <p:cNvPr id="6" name="Image 5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D0276B87-1266-2F37-0F90-1D00DDA2C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85" r="-1" b="20568"/>
          <a:stretch/>
        </p:blipFill>
        <p:spPr>
          <a:xfrm>
            <a:off x="7972610" y="237745"/>
            <a:ext cx="3981644" cy="2060448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55E16C-4954-4397-D8DD-14514FBAD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4" y="2386584"/>
            <a:ext cx="6608101" cy="364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 will </a:t>
            </a:r>
            <a:r>
              <a:rPr lang="en-US" sz="2400" dirty="0" err="1"/>
              <a:t>analyse</a:t>
            </a:r>
            <a:r>
              <a:rPr lang="en-US" sz="2400" dirty="0"/>
              <a:t> the discourse of players in five written formats available online : </a:t>
            </a:r>
          </a:p>
          <a:p>
            <a:pPr>
              <a:buFontTx/>
              <a:buChar char="-"/>
            </a:pPr>
            <a:r>
              <a:rPr lang="en-US" sz="2400" dirty="0"/>
              <a:t>Wikis</a:t>
            </a:r>
          </a:p>
          <a:p>
            <a:pPr>
              <a:buFontTx/>
              <a:buChar char="-"/>
            </a:pPr>
            <a:r>
              <a:rPr lang="en-US" sz="2400" dirty="0"/>
              <a:t>Forums</a:t>
            </a:r>
          </a:p>
          <a:p>
            <a:pPr>
              <a:buFontTx/>
              <a:buChar char="-"/>
            </a:pPr>
            <a:r>
              <a:rPr lang="en-US" sz="2400" dirty="0"/>
              <a:t>Tags</a:t>
            </a:r>
          </a:p>
          <a:p>
            <a:pPr>
              <a:buFontTx/>
              <a:buChar char="-"/>
            </a:pPr>
            <a:r>
              <a:rPr lang="en-US" sz="2400" dirty="0"/>
              <a:t>Posts</a:t>
            </a:r>
          </a:p>
          <a:p>
            <a:pPr>
              <a:buFontTx/>
              <a:buChar char="-"/>
            </a:pPr>
            <a:r>
              <a:rPr lang="en-US" sz="2400" dirty="0"/>
              <a:t>Game reviews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2304C2-1AD0-4AFD-93A0-BB1D998E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737877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Image 3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F713CDBB-1886-A360-B473-B207BEFA2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2" r="3540" b="2"/>
          <a:stretch/>
        </p:blipFill>
        <p:spPr>
          <a:xfrm>
            <a:off x="7972615" y="2380488"/>
            <a:ext cx="3981643" cy="2078737"/>
          </a:xfrm>
          <a:prstGeom prst="rect">
            <a:avLst/>
          </a:prstGeom>
        </p:spPr>
      </p:pic>
      <p:pic>
        <p:nvPicPr>
          <p:cNvPr id="5" name="Image 4" descr="Une image contenant texte, capture d’écran, Site web, logiciel&#10;&#10;Description générée automatiquement">
            <a:extLst>
              <a:ext uri="{FF2B5EF4-FFF2-40B4-BE49-F238E27FC236}">
                <a16:creationId xmlns:a16="http://schemas.microsoft.com/office/drawing/2014/main" id="{0F3C9BD1-6524-73D0-533C-24AF5F3721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5505"/>
          <a:stretch/>
        </p:blipFill>
        <p:spPr>
          <a:xfrm>
            <a:off x="7972613" y="4541520"/>
            <a:ext cx="3981643" cy="20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0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69E908-739C-3744-B77D-C85AB144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6" y="642594"/>
            <a:ext cx="4555243" cy="1371600"/>
          </a:xfrm>
        </p:spPr>
        <p:txBody>
          <a:bodyPr>
            <a:normAutofit/>
          </a:bodyPr>
          <a:lstStyle/>
          <a:p>
            <a:r>
              <a:rPr lang="fr-BE" sz="3800"/>
              <a:t>Corpus</a:t>
            </a:r>
          </a:p>
        </p:txBody>
      </p:sp>
      <p:sp>
        <p:nvSpPr>
          <p:cNvPr id="11" name="Round Single Corner Rectangle 8">
            <a:extLst>
              <a:ext uri="{FF2B5EF4-FFF2-40B4-BE49-F238E27FC236}">
                <a16:creationId xmlns:a16="http://schemas.microsoft.com/office/drawing/2014/main" id="{2A77A974-349D-4B74-B0D3-E73790C2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4973" y="808058"/>
            <a:ext cx="5280353" cy="253676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6" descr="Portal on Steam">
            <a:extLst>
              <a:ext uri="{FF2B5EF4-FFF2-40B4-BE49-F238E27FC236}">
                <a16:creationId xmlns:a16="http://schemas.microsoft.com/office/drawing/2014/main" id="{7CBF2C35-72B2-28DB-81D6-2C7EA8CA5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2364" y="1118771"/>
            <a:ext cx="3345570" cy="191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 Diagonal Corner Rectangle 7">
            <a:extLst>
              <a:ext uri="{FF2B5EF4-FFF2-40B4-BE49-F238E27FC236}">
                <a16:creationId xmlns:a16="http://schemas.microsoft.com/office/drawing/2014/main" id="{6DC31DE9-F9FC-408C-827C-074E2BEDF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3" y="3505687"/>
            <a:ext cx="2565764" cy="253676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8" descr="Wolfenstein 3D (Video Game 1992) - IMDb">
            <a:extLst>
              <a:ext uri="{FF2B5EF4-FFF2-40B4-BE49-F238E27FC236}">
                <a16:creationId xmlns:a16="http://schemas.microsoft.com/office/drawing/2014/main" id="{F07B5470-0372-1512-B33D-58AF7125F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228" y="3827664"/>
            <a:ext cx="1391214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 Single Corner Rectangle 9">
            <a:extLst>
              <a:ext uri="{FF2B5EF4-FFF2-40B4-BE49-F238E27FC236}">
                <a16:creationId xmlns:a16="http://schemas.microsoft.com/office/drawing/2014/main" id="{FA004DE8-B266-4768-B305-766C439E7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525582" y="3505686"/>
            <a:ext cx="2559743" cy="2536763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resident evil 4">
            <a:extLst>
              <a:ext uri="{FF2B5EF4-FFF2-40B4-BE49-F238E27FC236}">
                <a16:creationId xmlns:a16="http://schemas.microsoft.com/office/drawing/2014/main" id="{989BA4D3-D55E-444B-31BD-5DAA0216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9049" y="3827663"/>
            <a:ext cx="1892808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3323EE-A450-DB68-0B5B-60B20D7B2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955" y="2103120"/>
            <a:ext cx="4894457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Three games will serve as transversal discursive targets:</a:t>
            </a:r>
          </a:p>
          <a:p>
            <a:endParaRPr lang="en-US" sz="2000" dirty="0"/>
          </a:p>
          <a:p>
            <a:r>
              <a:rPr lang="en-US" sz="2000" dirty="0"/>
              <a:t>a generic paragon :  </a:t>
            </a:r>
            <a:br>
              <a:rPr lang="en-US" sz="2000" dirty="0"/>
            </a:br>
            <a:r>
              <a:rPr lang="en-US" sz="2000" i="1" dirty="0"/>
              <a:t>Wolfenstein 3D </a:t>
            </a:r>
            <a:r>
              <a:rPr lang="en-US" sz="2000" dirty="0"/>
              <a:t>(id Software, 1992 [2012])</a:t>
            </a:r>
          </a:p>
          <a:p>
            <a:r>
              <a:rPr lang="en-US" sz="2000" dirty="0"/>
              <a:t>two games that are problematic from a generic point of view : </a:t>
            </a:r>
            <a:br>
              <a:rPr lang="en-US" sz="2000" dirty="0"/>
            </a:br>
            <a:r>
              <a:rPr lang="en-US" sz="2000" i="1" dirty="0"/>
              <a:t>Resident Evil 4 </a:t>
            </a:r>
            <a:r>
              <a:rPr lang="en-US" sz="2000" dirty="0"/>
              <a:t>(Capcom, 2005 [2021])</a:t>
            </a:r>
            <a:br>
              <a:rPr lang="en-US" sz="2000" dirty="0"/>
            </a:br>
            <a:r>
              <a:rPr lang="en-US" sz="2000" i="1" dirty="0"/>
              <a:t>Portal</a:t>
            </a:r>
            <a:r>
              <a:rPr lang="en-US" sz="2000" dirty="0"/>
              <a:t> (Valve, 2007 [2013])</a:t>
            </a:r>
          </a:p>
        </p:txBody>
      </p:sp>
    </p:spTree>
    <p:extLst>
      <p:ext uri="{BB962C8B-B14F-4D97-AF65-F5344CB8AC3E}">
        <p14:creationId xmlns:p14="http://schemas.microsoft.com/office/powerpoint/2010/main" val="388761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6BE0F7-B09A-C099-9C65-968AD256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fr-BE" sz="2800"/>
              <a:t>Three parts of the analysis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AC22E5-2DAA-3861-DD2C-5D4921886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Identification of generic labels and how they are expressed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Co-construction of points of view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Construction and authoritative effects of self-image (ethos)</a:t>
            </a:r>
            <a:endParaRPr lang="fr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A71795-FBF8-80FA-AA51-114453719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22" y="1506919"/>
            <a:ext cx="7237877" cy="387257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0A83364-FB58-4918-D734-0E4E2956F5C2}"/>
              </a:ext>
            </a:extLst>
          </p:cNvPr>
          <p:cNvSpPr txBox="1"/>
          <p:nvPr/>
        </p:nvSpPr>
        <p:spPr>
          <a:xfrm>
            <a:off x="3048000" y="296979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Here is an example of a preliminary table that is unfortunately totally illegible, but I can go into more detail if you have any questions.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3986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E96F35-0FDE-D8F9-DBFB-20694073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2" y="1594287"/>
            <a:ext cx="6909386" cy="366153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CB5C8B0-94E6-F96E-DE62-4722B745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/>
              <a:t>Identification of generic labels and how they are expressed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83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4F085A-68C8-55EC-7141-CCDE38A6E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04" y="645106"/>
            <a:ext cx="6643162" cy="555989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BB3DF9-82B9-379B-EDD3-1BE5F8AA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/>
              <a:t>Co-construction of points of view</a:t>
            </a:r>
            <a:br>
              <a:rPr lang="en-US" sz="3000" cap="all" spc="-100"/>
            </a:br>
            <a:endParaRPr lang="en-US" sz="3000" cap="all" spc="-1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2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B9CD2E-C16F-75DE-FDEE-C81A3786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864534"/>
            <a:ext cx="6909386" cy="312104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9A4FBD-1CF2-922B-7E32-D61875B3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/>
              <a:t>Construction and authoritative effects of self-image (ethos)</a:t>
            </a:r>
            <a:br>
              <a:rPr lang="en-US" sz="3000" cap="all" spc="-100"/>
            </a:br>
            <a:endParaRPr lang="en-US" sz="3000" cap="all" spc="-1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81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A66977-9B4F-4B2C-AE86-901641B9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Picture 4" descr="Metal tic-tac-toe game pieces">
            <a:extLst>
              <a:ext uri="{FF2B5EF4-FFF2-40B4-BE49-F238E27FC236}">
                <a16:creationId xmlns:a16="http://schemas.microsoft.com/office/drawing/2014/main" id="{91CA73FF-D660-1015-694B-81EE70772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9239" b="57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16CF4BC-6C81-1022-0A64-826ED5E8C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fr-BE" dirty="0" err="1"/>
              <a:t>Two</a:t>
            </a:r>
            <a:r>
              <a:rPr lang="fr-BE" dirty="0"/>
              <a:t> objectives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FA3D1D-2F46-2F06-9E05-824F6BEC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r>
              <a:rPr lang="en-US" sz="3200" dirty="0"/>
              <a:t>Rethinking the concept of genre in the light of the specific characteristics of the videogame medium</a:t>
            </a:r>
          </a:p>
          <a:p>
            <a:r>
              <a:rPr lang="en-US" sz="3200" dirty="0"/>
              <a:t>Helping the </a:t>
            </a:r>
            <a:r>
              <a:rPr lang="en-US" sz="3200" dirty="0" err="1"/>
              <a:t>Bibliothèque</a:t>
            </a:r>
            <a:r>
              <a:rPr lang="en-US" sz="3200" dirty="0"/>
              <a:t> </a:t>
            </a:r>
            <a:r>
              <a:rPr lang="en-US" sz="3200" dirty="0" err="1"/>
              <a:t>nationale</a:t>
            </a:r>
            <a:r>
              <a:rPr lang="en-US" sz="3200" dirty="0"/>
              <a:t> de France (</a:t>
            </a:r>
            <a:r>
              <a:rPr lang="en-US" sz="3200" dirty="0" err="1"/>
              <a:t>BnF</a:t>
            </a:r>
            <a:r>
              <a:rPr lang="en-US" sz="3200" dirty="0"/>
              <a:t>) to preserve and catalogue video games</a:t>
            </a:r>
          </a:p>
        </p:txBody>
      </p:sp>
    </p:spTree>
    <p:extLst>
      <p:ext uri="{BB962C8B-B14F-4D97-AF65-F5344CB8AC3E}">
        <p14:creationId xmlns:p14="http://schemas.microsoft.com/office/powerpoint/2010/main" val="74162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4624</TotalTime>
  <Words>590</Words>
  <Application>Microsoft Office PowerPoint</Application>
  <PresentationFormat>Grand écran</PresentationFormat>
  <Paragraphs>46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Garamond</vt:lpstr>
      <vt:lpstr>Gill Sans MT</vt:lpstr>
      <vt:lpstr>SavonVTI</vt:lpstr>
      <vt:lpstr>For an Understanding of Video Games Genres through the Discourse of Players</vt:lpstr>
      <vt:lpstr>State of research</vt:lpstr>
      <vt:lpstr>Corpus</vt:lpstr>
      <vt:lpstr>Corpus</vt:lpstr>
      <vt:lpstr>Three parts of the analysis</vt:lpstr>
      <vt:lpstr>Identification of generic labels and how they are expressed</vt:lpstr>
      <vt:lpstr>Co-construction of points of view </vt:lpstr>
      <vt:lpstr>Construction and authoritative effects of self-image (ethos) </vt:lpstr>
      <vt:lpstr>Two objectives</vt:lpstr>
      <vt:lpstr>Bibliography </vt:lpstr>
      <vt:lpstr>Thank you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an Understanding of Video Games Genres through the Discourse of Players</dc:title>
  <dc:creator>Francois-Xavier Surinx</dc:creator>
  <cp:lastModifiedBy>Francois-Xavier Surinx</cp:lastModifiedBy>
  <cp:revision>2</cp:revision>
  <dcterms:created xsi:type="dcterms:W3CDTF">2023-06-11T16:57:52Z</dcterms:created>
  <dcterms:modified xsi:type="dcterms:W3CDTF">2023-06-15T08:31:22Z</dcterms:modified>
</cp:coreProperties>
</file>