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04" autoAdjust="0"/>
    <p:restoredTop sz="94943" autoAdjust="0"/>
  </p:normalViewPr>
  <p:slideViewPr>
    <p:cSldViewPr snapToGrid="0" snapToObjects="1">
      <p:cViewPr varScale="1">
        <p:scale>
          <a:sx n="18" d="100"/>
          <a:sy n="18" d="100"/>
        </p:scale>
        <p:origin x="1542" y="13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1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57698CBF-93A6-4F4D-93FA-46AABFE71A9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7B5F97C9-339A-E14A-87DC-A552BC0892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&#10;&#10;Description générée automatiquement">
            <a:extLst>
              <a:ext uri="{FF2B5EF4-FFF2-40B4-BE49-F238E27FC236}">
                <a16:creationId xmlns:a16="http://schemas.microsoft.com/office/drawing/2014/main" xmlns="" id="{6DDF7643-D69D-1BA6-C7A9-F8CA880DAFF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" y="0"/>
            <a:ext cx="30275214" cy="427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9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emf"/><Relationship Id="rId4" Type="http://schemas.openxmlformats.org/officeDocument/2006/relationships/tags" Target="../tags/tag4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1098" y="23977245"/>
            <a:ext cx="27504115" cy="124784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9524" y="9016732"/>
            <a:ext cx="452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erdana"/>
                <a:cs typeface="Verdana"/>
              </a:rPr>
              <a:t>1/ </a:t>
            </a:r>
            <a:r>
              <a:rPr lang="en-US" sz="3600" b="1" dirty="0">
                <a:latin typeface="Verdana"/>
                <a:cs typeface="Verdana"/>
              </a:rPr>
              <a:t>Auteur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5387" y="5988984"/>
            <a:ext cx="2233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0" b="1" dirty="0" smtClean="0">
                <a:latin typeface="Avenir Next Condensed Regular"/>
                <a:cs typeface="Avenir Next Condensed Regular"/>
              </a:rPr>
              <a:t>“Toucher le réel de la langue”</a:t>
            </a:r>
            <a:endParaRPr lang="fr-BE" sz="12000" b="1" dirty="0">
              <a:latin typeface="Avenir Next Condensed Regular"/>
              <a:cs typeface="Avenir Next Condensed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2349" y="7956977"/>
            <a:ext cx="22902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7200" dirty="0" smtClean="0">
                <a:latin typeface="Avenir Next Condensed Regular"/>
                <a:cs typeface="Avenir Next Condensed Regular"/>
              </a:rPr>
              <a:t>Modalités discursives du </a:t>
            </a:r>
            <a:r>
              <a:rPr lang="fr-BE" sz="7200" i="1" dirty="0" smtClean="0">
                <a:latin typeface="Avenir Next Condensed Regular"/>
                <a:cs typeface="Avenir Next Condensed Regular"/>
              </a:rPr>
              <a:t>faire science </a:t>
            </a:r>
          </a:p>
          <a:p>
            <a:pPr algn="ctr"/>
            <a:r>
              <a:rPr lang="fr-BE" sz="7200" dirty="0">
                <a:latin typeface="Avenir Next Condensed Regular"/>
                <a:cs typeface="Avenir Next Condensed Regular"/>
              </a:rPr>
              <a:t>d</a:t>
            </a:r>
            <a:r>
              <a:rPr lang="fr-BE" sz="7200" dirty="0" smtClean="0">
                <a:latin typeface="Avenir Next Condensed Regular"/>
                <a:cs typeface="Avenir Next Condensed Regular"/>
              </a:rPr>
              <a:t>ans les théories du discours en France :</a:t>
            </a:r>
          </a:p>
          <a:p>
            <a:pPr algn="ctr"/>
            <a:r>
              <a:rPr lang="fr-BE" sz="7200" dirty="0" smtClean="0">
                <a:latin typeface="Avenir Next Condensed Regular"/>
                <a:cs typeface="Avenir Next Condensed Regular"/>
              </a:rPr>
              <a:t> Antoine Culioli, Michel Pêcheux et Jean-Claude Milner</a:t>
            </a:r>
            <a:endParaRPr lang="fr-BE" sz="7200" dirty="0">
              <a:latin typeface="Avenir Next Condensed Regular"/>
              <a:cs typeface="Avenir Next Condensed Regula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1495" y="12785546"/>
            <a:ext cx="1304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Verdana"/>
                <a:cs typeface="Verdana"/>
              </a:rPr>
              <a:t>2/ </a:t>
            </a:r>
            <a:r>
              <a:rPr lang="fr-BE" sz="3600" b="1" dirty="0" smtClean="0">
                <a:latin typeface="Verdana"/>
                <a:cs typeface="Verdana"/>
              </a:rPr>
              <a:t>Présentation de la recherche / Problématique </a:t>
            </a:r>
            <a:endParaRPr lang="fr-BE" sz="3600" b="1" dirty="0">
              <a:latin typeface="Verdana"/>
              <a:cs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65325" y="11576497"/>
            <a:ext cx="2070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Avenir Next Condensed Regular"/>
                <a:cs typeface="Avenir Next Condensed Regular"/>
              </a:rPr>
              <a:t>Mots-clés : épistémologie ; analyse du discours ; idéologie ; formalisation mathématique </a:t>
            </a:r>
            <a:endParaRPr lang="fr-BE" sz="3600" b="1" dirty="0">
              <a:latin typeface="Avenir Next Condensed Regular"/>
              <a:cs typeface="Avenir Next Condensed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03702" y="18607762"/>
            <a:ext cx="1304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Verdana"/>
                <a:cs typeface="Verdana"/>
              </a:rPr>
              <a:t>3/ </a:t>
            </a:r>
            <a:r>
              <a:rPr lang="fr-BE" sz="3600" b="1" dirty="0" smtClean="0">
                <a:latin typeface="Verdana"/>
                <a:cs typeface="Verdana"/>
              </a:rPr>
              <a:t>Méthodes </a:t>
            </a:r>
            <a:endParaRPr lang="fr-BE" sz="3600" b="1" dirty="0"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5836" y="13960595"/>
            <a:ext cx="508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/>
                <a:cs typeface="Verdana"/>
              </a:rPr>
              <a:t>Mathy Adrien</a:t>
            </a:r>
            <a:endParaRPr lang="en-US" sz="2400" b="1" dirty="0"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2770" y="14618761"/>
            <a:ext cx="41487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Georgia"/>
                <a:cs typeface="Georgia"/>
              </a:rPr>
              <a:t>Adrien Mathy est responsable scientifique au sein de la bibliothèque de l’Université de Liège (</a:t>
            </a:r>
            <a:r>
              <a:rPr lang="fr-FR" sz="2400" dirty="0" err="1">
                <a:latin typeface="Georgia"/>
                <a:cs typeface="Georgia"/>
              </a:rPr>
              <a:t>ULiège</a:t>
            </a:r>
            <a:r>
              <a:rPr lang="fr-FR" sz="2400" dirty="0">
                <a:latin typeface="Georgia"/>
                <a:cs typeface="Georgia"/>
              </a:rPr>
              <a:t> Library/</a:t>
            </a:r>
            <a:r>
              <a:rPr lang="fr-FR" sz="2400" dirty="0" err="1">
                <a:latin typeface="Georgia"/>
                <a:cs typeface="Georgia"/>
              </a:rPr>
              <a:t>ULiège</a:t>
            </a:r>
            <a:r>
              <a:rPr lang="fr-FR" sz="2400" dirty="0">
                <a:latin typeface="Georgia"/>
                <a:cs typeface="Georgia"/>
              </a:rPr>
              <a:t>) et doctorant au Centre de Sémiotique et Rhétorique de l’Université de Liège (CESERH/</a:t>
            </a:r>
            <a:r>
              <a:rPr lang="fr-FR" sz="2400" dirty="0" err="1">
                <a:latin typeface="Georgia"/>
                <a:cs typeface="Georgia"/>
              </a:rPr>
              <a:t>ULiège</a:t>
            </a:r>
            <a:r>
              <a:rPr lang="fr-FR" sz="2400" dirty="0">
                <a:latin typeface="Georgia"/>
                <a:cs typeface="Georgia"/>
              </a:rPr>
              <a:t>). Ses thèmes de </a:t>
            </a:r>
            <a:r>
              <a:rPr lang="fr-FR" sz="2400" dirty="0" smtClean="0">
                <a:latin typeface="Georgia"/>
                <a:cs typeface="Georgia"/>
              </a:rPr>
              <a:t>recherche </a:t>
            </a:r>
            <a:r>
              <a:rPr lang="fr-FR" sz="2400" dirty="0">
                <a:latin typeface="Georgia"/>
                <a:cs typeface="Georgia"/>
              </a:rPr>
              <a:t>portent sur les discours – spécifiquement le discours scientifique – et l’épistémologie – notamment l’épistémologie linguistique. 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15367" y="13547924"/>
            <a:ext cx="171105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Georgia"/>
                <a:cs typeface="Georgia"/>
              </a:rPr>
              <a:t>Nous étudions les modalités discursives du </a:t>
            </a:r>
            <a:r>
              <a:rPr lang="fr-FR" sz="3200" i="1" dirty="0">
                <a:latin typeface="Georgia"/>
                <a:cs typeface="Georgia"/>
              </a:rPr>
              <a:t>faire science </a:t>
            </a:r>
            <a:r>
              <a:rPr lang="fr-FR" sz="3200" dirty="0">
                <a:latin typeface="Georgia"/>
                <a:cs typeface="Georgia"/>
              </a:rPr>
              <a:t>de trois auteurs : Antoine Culioli, Michel Pêcheux et Jean-Claude Milner, en nous appuyant sur un corpus constitué de leurs publications, de 1960 à 1980, </a:t>
            </a:r>
            <a:r>
              <a:rPr lang="fr-FR" sz="3200" dirty="0" smtClean="0">
                <a:latin typeface="Georgia"/>
                <a:cs typeface="Georgia"/>
              </a:rPr>
              <a:t>dont </a:t>
            </a:r>
            <a:r>
              <a:rPr lang="fr-FR" sz="3200" dirty="0">
                <a:latin typeface="Georgia"/>
                <a:cs typeface="Georgia"/>
              </a:rPr>
              <a:t>nous en étudions extensivement quatre : </a:t>
            </a:r>
            <a:r>
              <a:rPr lang="fr-FR" sz="3200" i="1" dirty="0">
                <a:latin typeface="Georgia"/>
                <a:cs typeface="Georgia"/>
              </a:rPr>
              <a:t>La formalisation en linguistique</a:t>
            </a:r>
            <a:r>
              <a:rPr lang="fr-FR" sz="3200" dirty="0">
                <a:latin typeface="Georgia"/>
                <a:cs typeface="Georgia"/>
              </a:rPr>
              <a:t>, d’Antoine Culioli, </a:t>
            </a:r>
            <a:r>
              <a:rPr lang="fr-FR" sz="3200" i="1" dirty="0">
                <a:latin typeface="Georgia"/>
                <a:cs typeface="Georgia"/>
              </a:rPr>
              <a:t>L’analyse automatique du discours</a:t>
            </a:r>
            <a:r>
              <a:rPr lang="fr-FR" sz="3200" dirty="0">
                <a:latin typeface="Georgia"/>
                <a:cs typeface="Georgia"/>
              </a:rPr>
              <a:t> de Michel Pêcheux, </a:t>
            </a:r>
            <a:r>
              <a:rPr lang="fr-FR" sz="3200" i="1" dirty="0">
                <a:latin typeface="Georgia"/>
                <a:cs typeface="Georgia"/>
              </a:rPr>
              <a:t>L’amour de la langue </a:t>
            </a:r>
            <a:r>
              <a:rPr lang="fr-FR" sz="3200" dirty="0">
                <a:latin typeface="Georgia"/>
                <a:cs typeface="Georgia"/>
              </a:rPr>
              <a:t>de Jean-Claude Milner et </a:t>
            </a:r>
            <a:r>
              <a:rPr lang="fr-FR" sz="3200" i="1" dirty="0">
                <a:latin typeface="Georgia"/>
                <a:cs typeface="Georgia"/>
              </a:rPr>
              <a:t>La langue introuvable</a:t>
            </a:r>
            <a:r>
              <a:rPr lang="fr-FR" sz="3200" dirty="0">
                <a:latin typeface="Georgia"/>
                <a:cs typeface="Georgia"/>
              </a:rPr>
              <a:t> de Michel Pêcheux et Françoise Gadet. Il nous semble que les auteurs étudiés poursuivent un double objectif : (1) </a:t>
            </a:r>
            <a:r>
              <a:rPr lang="fr-FR" sz="3200" i="1" dirty="0">
                <a:latin typeface="Georgia"/>
                <a:cs typeface="Georgia"/>
              </a:rPr>
              <a:t>faire science </a:t>
            </a:r>
            <a:r>
              <a:rPr lang="fr-FR" sz="3200" dirty="0">
                <a:latin typeface="Georgia"/>
                <a:cs typeface="Georgia"/>
              </a:rPr>
              <a:t>– c’est-à-dire rendre leur approche scientifique – de façon galiléenne en mobilisant des pratiques d’écriture mathématiques qui s’inscrivent dans </a:t>
            </a:r>
            <a:r>
              <a:rPr lang="fr-FR" sz="3200" dirty="0" smtClean="0">
                <a:latin typeface="Georgia"/>
                <a:cs typeface="Georgia"/>
              </a:rPr>
              <a:t>un complexe idéologique et épistémologique ; </a:t>
            </a:r>
            <a:r>
              <a:rPr lang="fr-FR" sz="3200" dirty="0">
                <a:latin typeface="Georgia"/>
                <a:cs typeface="Georgia"/>
              </a:rPr>
              <a:t>(2) mettre ce </a:t>
            </a:r>
            <a:r>
              <a:rPr lang="fr-FR" sz="3200" i="1" dirty="0">
                <a:latin typeface="Georgia"/>
                <a:cs typeface="Georgia"/>
              </a:rPr>
              <a:t>faire science </a:t>
            </a:r>
            <a:r>
              <a:rPr lang="fr-FR" sz="3200" dirty="0">
                <a:latin typeface="Georgia"/>
                <a:cs typeface="Georgia"/>
              </a:rPr>
              <a:t>au service d’une théorie du discours, c’est-à-dire une théorie qui appréhende la langue dans son réel. </a:t>
            </a:r>
          </a:p>
          <a:p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18506" y="19316819"/>
            <a:ext cx="17110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Georgia"/>
                <a:cs typeface="Georgia"/>
              </a:rPr>
              <a:t>Étudier le </a:t>
            </a:r>
            <a:r>
              <a:rPr lang="fr-FR" sz="3200" i="1" dirty="0">
                <a:latin typeface="Georgia"/>
                <a:cs typeface="Georgia"/>
              </a:rPr>
              <a:t>faire science</a:t>
            </a:r>
            <a:r>
              <a:rPr lang="fr-FR" sz="3200" dirty="0">
                <a:latin typeface="Georgia"/>
                <a:cs typeface="Georgia"/>
              </a:rPr>
              <a:t> suppose de problématiser l’articulation de l’épistémologie de la discipline concernée avec les normes hégémoniques de scientificité, dans un lieu d’étude spécifique : en l’occurrence, le discours. Dès lors, notre approche se situe au carrefour de l’épistémologie, de la sociologie des sciences et de l’analyse du discours. Sur ce point, notre travail nous oblige à mobiliser et articuler plusieurs conceptualisations du discours, afin d’envisager les différents niveaux où se joue </a:t>
            </a:r>
            <a:r>
              <a:rPr lang="fr-FR" sz="3200" dirty="0" smtClean="0">
                <a:latin typeface="Georgia"/>
                <a:cs typeface="Georgia"/>
              </a:rPr>
              <a:t>ledit </a:t>
            </a:r>
            <a:r>
              <a:rPr lang="fr-FR" sz="3200" i="1" dirty="0">
                <a:latin typeface="Georgia"/>
                <a:cs typeface="Georgia"/>
              </a:rPr>
              <a:t>faire science </a:t>
            </a:r>
            <a:r>
              <a:rPr lang="fr-FR" sz="3200" dirty="0">
                <a:latin typeface="Georgia"/>
                <a:cs typeface="Georgia"/>
              </a:rPr>
              <a:t>: tantôt comme </a:t>
            </a:r>
            <a:r>
              <a:rPr lang="fr-FR" sz="3200" dirty="0" smtClean="0">
                <a:latin typeface="Georgia"/>
                <a:cs typeface="Georgia"/>
              </a:rPr>
              <a:t>un ensemble </a:t>
            </a:r>
            <a:r>
              <a:rPr lang="fr-FR" sz="3200" dirty="0">
                <a:latin typeface="Georgia"/>
                <a:cs typeface="Georgia"/>
              </a:rPr>
              <a:t>d’énoncés du point de vue de leurs conditions d’existence,  tantôt comme un dispositif social de production </a:t>
            </a:r>
            <a:r>
              <a:rPr lang="fr-FR" sz="3200" dirty="0" smtClean="0">
                <a:latin typeface="Georgia"/>
                <a:cs typeface="Georgia"/>
              </a:rPr>
              <a:t>et de validation de </a:t>
            </a:r>
            <a:r>
              <a:rPr lang="fr-FR" sz="3200" dirty="0">
                <a:latin typeface="Georgia"/>
                <a:cs typeface="Georgia"/>
              </a:rPr>
              <a:t>la connaissance scientifique. </a:t>
            </a:r>
            <a:r>
              <a:rPr lang="fr-FR" sz="3200" dirty="0" smtClean="0">
                <a:latin typeface="Georgia"/>
                <a:cs typeface="Georgia"/>
              </a:rPr>
              <a:t>Pour rendre compte de cette articulation, nous avons développé une méthode que nous qualifions de praxéographique. 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103702" y="24342408"/>
            <a:ext cx="12775286" cy="9869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flipH="1" flipV="1">
            <a:off x="10103702" y="25329310"/>
            <a:ext cx="660364" cy="1092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277895" y="24479779"/>
            <a:ext cx="1304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Verdana"/>
                <a:cs typeface="Verdana"/>
              </a:rPr>
              <a:t>4/ </a:t>
            </a:r>
            <a:r>
              <a:rPr lang="fr-BE" sz="3600" b="1" dirty="0" smtClean="0">
                <a:solidFill>
                  <a:schemeClr val="bg1"/>
                </a:solidFill>
                <a:latin typeface="Verdana"/>
                <a:cs typeface="Verdana"/>
              </a:rPr>
              <a:t>Défis en Sémiotique / Défis de la recherche</a:t>
            </a:r>
            <a:endParaRPr lang="fr-BE" sz="3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8506" y="25466681"/>
            <a:ext cx="17007388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Georgia"/>
                <a:cs typeface="Georgia"/>
              </a:rPr>
              <a:t>Le </a:t>
            </a:r>
            <a:r>
              <a:rPr lang="fr-FR" sz="3200" i="1" dirty="0">
                <a:latin typeface="Georgia"/>
                <a:cs typeface="Georgia"/>
              </a:rPr>
              <a:t>faire science </a:t>
            </a:r>
            <a:r>
              <a:rPr lang="fr-FR" sz="3200" dirty="0">
                <a:latin typeface="Georgia"/>
                <a:cs typeface="Georgia"/>
              </a:rPr>
              <a:t>de nos auteurs s’inscrit dans une dialectique entre l’empirique et sa représentation, attendu que, selon eux, pour </a:t>
            </a:r>
            <a:r>
              <a:rPr lang="fr-FR" sz="3200" i="1" dirty="0">
                <a:latin typeface="Georgia"/>
                <a:cs typeface="Georgia"/>
              </a:rPr>
              <a:t>faire science,</a:t>
            </a:r>
            <a:r>
              <a:rPr lang="fr-FR" sz="3200" dirty="0">
                <a:latin typeface="Georgia"/>
                <a:cs typeface="Georgia"/>
              </a:rPr>
              <a:t> il faut représenter mathématiquement le réel de la langue – qu’il </a:t>
            </a:r>
            <a:r>
              <a:rPr lang="fr-FR" sz="3200" dirty="0" smtClean="0">
                <a:latin typeface="Georgia"/>
                <a:cs typeface="Georgia"/>
              </a:rPr>
              <a:t>s’agit </a:t>
            </a:r>
            <a:r>
              <a:rPr lang="fr-FR" sz="3200" dirty="0">
                <a:latin typeface="Georgia"/>
                <a:cs typeface="Georgia"/>
              </a:rPr>
              <a:t>de définir. Afin d’approcher ce </a:t>
            </a:r>
            <a:r>
              <a:rPr lang="fr-FR" sz="3200" i="1" dirty="0">
                <a:latin typeface="Georgia"/>
                <a:cs typeface="Georgia"/>
              </a:rPr>
              <a:t>faire science</a:t>
            </a:r>
            <a:r>
              <a:rPr lang="fr-FR" sz="3200" dirty="0">
                <a:latin typeface="Georgia"/>
                <a:cs typeface="Georgia"/>
              </a:rPr>
              <a:t>, nous proposons une approche praxéographique qui articule les multiples notions de discours avec les aspects sociologiques, épistémiques/épistémologiques et linguistiques de notre </a:t>
            </a:r>
            <a:r>
              <a:rPr lang="fr-FR" sz="3200" dirty="0" smtClean="0">
                <a:latin typeface="Georgia"/>
                <a:cs typeface="Georgia"/>
              </a:rPr>
              <a:t>objet. </a:t>
            </a:r>
            <a:r>
              <a:rPr lang="fr-FR" sz="3200" dirty="0">
                <a:latin typeface="Georgia"/>
                <a:cs typeface="Georgia"/>
              </a:rPr>
              <a:t>Nous décrivons ainsi un double processus discursif – co-production d’effets de sens proprement discursifs – et énonciatif – matérialisation de l’énoncé et production d’effets de sens formels ou </a:t>
            </a:r>
            <a:r>
              <a:rPr lang="fr-FR" sz="3200" dirty="0" smtClean="0">
                <a:latin typeface="Georgia"/>
                <a:cs typeface="Georgia"/>
              </a:rPr>
              <a:t>épiphénoménaux dont éthotiques </a:t>
            </a:r>
            <a:r>
              <a:rPr lang="fr-FR" sz="3200" dirty="0">
                <a:latin typeface="Georgia"/>
                <a:cs typeface="Georgia"/>
              </a:rPr>
              <a:t>– en tant qu’il est ancré dans </a:t>
            </a:r>
            <a:r>
              <a:rPr lang="fr-FR" sz="3200" dirty="0" smtClean="0">
                <a:latin typeface="Georgia"/>
                <a:cs typeface="Georgia"/>
              </a:rPr>
              <a:t>une triple </a:t>
            </a:r>
            <a:r>
              <a:rPr lang="fr-FR" sz="3200" dirty="0">
                <a:latin typeface="Georgia"/>
                <a:cs typeface="Georgia"/>
              </a:rPr>
              <a:t>praxis : sociodiscursive, qui envisage le dispositif social dont procède l’activité discursive ; ordodiscursive, qui envisage le système de formation des énoncés ; et matérielle, qui envisage la situation matérielle de l’énonciation. Nous espérons ainsi rendre compte tant du fonctionnement </a:t>
            </a:r>
            <a:r>
              <a:rPr lang="fr-FR" sz="3200" dirty="0" smtClean="0">
                <a:latin typeface="Georgia"/>
                <a:cs typeface="Georgia"/>
              </a:rPr>
              <a:t>discursif du </a:t>
            </a:r>
            <a:r>
              <a:rPr lang="fr-FR" sz="3200" i="1" dirty="0" smtClean="0">
                <a:latin typeface="Georgia"/>
                <a:cs typeface="Georgia"/>
              </a:rPr>
              <a:t>faire science </a:t>
            </a:r>
            <a:r>
              <a:rPr lang="fr-FR" sz="3200" dirty="0" smtClean="0">
                <a:latin typeface="Georgia"/>
                <a:cs typeface="Georgia"/>
              </a:rPr>
              <a:t>– dont la représentation/formalisation </a:t>
            </a:r>
            <a:r>
              <a:rPr lang="fr-FR" sz="3200" dirty="0">
                <a:latin typeface="Georgia"/>
                <a:cs typeface="Georgia"/>
              </a:rPr>
              <a:t>mathématique – que des complexes idéologiques et épistémologiques qui lui sont sous-jacents. </a:t>
            </a:r>
          </a:p>
          <a:p>
            <a:pPr algn="just"/>
            <a:endParaRPr lang="fr-FR" sz="3200" dirty="0">
              <a:latin typeface="Georgia"/>
              <a:cs typeface="Georgia"/>
            </a:endParaRPr>
          </a:p>
          <a:p>
            <a:pPr algn="just"/>
            <a:r>
              <a:rPr lang="fr-FR" sz="3200" b="1" dirty="0">
                <a:latin typeface="Georgia"/>
                <a:cs typeface="Georgia"/>
              </a:rPr>
              <a:t>La question </a:t>
            </a:r>
            <a:r>
              <a:rPr lang="fr-FR" sz="3200" b="1" dirty="0" smtClean="0">
                <a:latin typeface="Georgia"/>
                <a:cs typeface="Georgia"/>
              </a:rPr>
              <a:t>de la représentation/formalisation </a:t>
            </a:r>
            <a:endParaRPr lang="fr-FR" sz="3200" b="1" dirty="0">
              <a:latin typeface="Georgia"/>
              <a:cs typeface="Georgia"/>
            </a:endParaRPr>
          </a:p>
          <a:p>
            <a:pPr algn="just"/>
            <a:r>
              <a:rPr lang="fr-FR" sz="3200" dirty="0">
                <a:latin typeface="Georgia"/>
                <a:cs typeface="Georgia"/>
              </a:rPr>
              <a:t>Notre travail et notre objet posent la question de la représentation : comment représenter la dialectique entre </a:t>
            </a:r>
            <a:r>
              <a:rPr lang="fr-FR" sz="3200" dirty="0" smtClean="0">
                <a:latin typeface="Georgia"/>
                <a:cs typeface="Georgia"/>
              </a:rPr>
              <a:t>langue </a:t>
            </a:r>
            <a:r>
              <a:rPr lang="fr-FR" sz="3200" dirty="0">
                <a:latin typeface="Georgia"/>
                <a:cs typeface="Georgia"/>
              </a:rPr>
              <a:t>et langage, le processus discursif, les effets de sens, le réel de la langue ? Conséquemment, comment faut-il appréhender ce qui ne peut être représenté ? Par ailleurs, le propre du réel de la langue n’est-il pas, précisément, d’échapper à toute représentation univoque et, de fait, à toute formalisation ? Dès lors, est-il possible de </a:t>
            </a:r>
            <a:r>
              <a:rPr lang="fr-FR" sz="3200" i="1" dirty="0">
                <a:latin typeface="Georgia"/>
                <a:cs typeface="Georgia"/>
              </a:rPr>
              <a:t>faire science </a:t>
            </a:r>
            <a:r>
              <a:rPr lang="fr-FR" sz="3200" dirty="0">
                <a:latin typeface="Georgia"/>
                <a:cs typeface="Georgia"/>
              </a:rPr>
              <a:t>en linguistique ? </a:t>
            </a:r>
            <a:endParaRPr lang="pt-BR" sz="3200" dirty="0">
              <a:latin typeface="Georgia"/>
              <a:cs typeface="Georgia"/>
            </a:endParaRPr>
          </a:p>
          <a:p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19982" y="36632187"/>
            <a:ext cx="1304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Verdana"/>
                <a:cs typeface="Verdana"/>
              </a:rPr>
              <a:t>5/ </a:t>
            </a:r>
            <a:r>
              <a:rPr lang="fr-BE" sz="3600" b="1" dirty="0" smtClean="0">
                <a:latin typeface="Verdana"/>
                <a:cs typeface="Verdana"/>
              </a:rPr>
              <a:t>Commentaires et prochaines étapes</a:t>
            </a:r>
            <a:endParaRPr lang="fr-BE" sz="3600" b="1" dirty="0">
              <a:latin typeface="Verdana"/>
              <a:cs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80031" y="36916827"/>
            <a:ext cx="170458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>
              <a:latin typeface="Georgia"/>
              <a:cs typeface="Georgia"/>
            </a:endParaRPr>
          </a:p>
          <a:p>
            <a:pPr algn="just"/>
            <a:r>
              <a:rPr lang="pt-BR" sz="3200" dirty="0">
                <a:latin typeface="Georgia"/>
                <a:cs typeface="Georgia"/>
              </a:rPr>
              <a:t>La question de la </a:t>
            </a:r>
            <a:r>
              <a:rPr lang="pt-BR" sz="3200" dirty="0" smtClean="0">
                <a:latin typeface="Georgia"/>
                <a:cs typeface="Georgia"/>
              </a:rPr>
              <a:t>représentation/formalisation </a:t>
            </a:r>
            <a:r>
              <a:rPr lang="pt-BR" sz="3200" dirty="0">
                <a:latin typeface="Georgia"/>
                <a:cs typeface="Georgia"/>
              </a:rPr>
              <a:t>est donc au coeur de notre travail. Les trois illustrations – sur la gauche – exemplifient une représentation chez Antoine Culioli (</a:t>
            </a:r>
            <a:r>
              <a:rPr lang="pt-BR" sz="3200" dirty="0" smtClean="0">
                <a:latin typeface="Georgia"/>
                <a:cs typeface="Georgia"/>
              </a:rPr>
              <a:t>1968), </a:t>
            </a:r>
            <a:r>
              <a:rPr lang="pt-BR" sz="3200" dirty="0">
                <a:latin typeface="Georgia"/>
                <a:cs typeface="Georgia"/>
              </a:rPr>
              <a:t>chez Michel Pêcheux (1969) et chez nous-même, attendu que nous sommes pris </a:t>
            </a:r>
            <a:r>
              <a:rPr lang="pt-BR" sz="3200" dirty="0" smtClean="0">
                <a:latin typeface="Georgia"/>
                <a:cs typeface="Georgia"/>
              </a:rPr>
              <a:t>dans les </a:t>
            </a:r>
            <a:r>
              <a:rPr lang="pt-BR" sz="3200" dirty="0">
                <a:latin typeface="Georgia"/>
                <a:cs typeface="Georgia"/>
              </a:rPr>
              <a:t>mêmes questionnements. Notre travail consiste précisément à représenter le fonctionnement discursif de leur </a:t>
            </a:r>
            <a:r>
              <a:rPr lang="pt-BR" sz="3200" i="1" dirty="0">
                <a:latin typeface="Georgia"/>
                <a:cs typeface="Georgia"/>
              </a:rPr>
              <a:t>faire science</a:t>
            </a:r>
            <a:r>
              <a:rPr lang="pt-BR" sz="3200" dirty="0">
                <a:latin typeface="Georgia"/>
                <a:cs typeface="Georgia"/>
              </a:rPr>
              <a:t> – et donc de leur représentation – afin de rendre compte de la dynamique complexe entre épistémologie, idéologie, langue et discours. Aussi, nous finalisons la rédaction de notre travail et notre </a:t>
            </a:r>
            <a:r>
              <a:rPr lang="pt-BR" sz="3200" dirty="0" smtClean="0">
                <a:latin typeface="Georgia"/>
                <a:cs typeface="Georgia"/>
              </a:rPr>
              <a:t>formalisation. </a:t>
            </a:r>
            <a:r>
              <a:rPr lang="pt-BR" sz="3200" dirty="0">
                <a:latin typeface="Georgia"/>
                <a:cs typeface="Georgia"/>
              </a:rPr>
              <a:t>En outre, nous souhaitons produire un retour réflexif sur notre propre discours et notre propre </a:t>
            </a:r>
            <a:r>
              <a:rPr lang="pt-BR" sz="3200" i="1" dirty="0">
                <a:latin typeface="Georgia"/>
                <a:cs typeface="Georgia"/>
              </a:rPr>
              <a:t>faire science</a:t>
            </a:r>
            <a:r>
              <a:rPr lang="pt-BR" sz="3200" dirty="0">
                <a:latin typeface="Georgia"/>
                <a:cs typeface="Georgia"/>
              </a:rPr>
              <a:t>, de sorte à mettre au jour la tension inévitable entre l’étude du </a:t>
            </a:r>
            <a:r>
              <a:rPr lang="pt-BR" sz="3200" i="1" dirty="0">
                <a:latin typeface="Georgia"/>
                <a:cs typeface="Georgia"/>
              </a:rPr>
              <a:t>faire science</a:t>
            </a:r>
            <a:r>
              <a:rPr lang="pt-BR" sz="3200" dirty="0">
                <a:latin typeface="Georgia"/>
                <a:cs typeface="Georgia"/>
              </a:rPr>
              <a:t> d’une discipline et d’auteurs qui, inévitablement, sont mobilisés pour que, nous-même, fassions science. </a:t>
            </a:r>
          </a:p>
          <a:p>
            <a:endParaRPr lang="pt-BR" sz="3200" dirty="0">
              <a:latin typeface="Georgia"/>
              <a:cs typeface="Georgia"/>
            </a:endParaRPr>
          </a:p>
          <a:p>
            <a:endParaRPr lang="en-US" sz="3200" dirty="0">
              <a:latin typeface="Georgia"/>
              <a:cs typeface="Georgia"/>
            </a:endParaRPr>
          </a:p>
        </p:txBody>
      </p:sp>
      <p:grpSp>
        <p:nvGrpSpPr>
          <p:cNvPr id="24" name="Groupe 23"/>
          <p:cNvGrpSpPr/>
          <p:nvPr>
            <p:custDataLst>
              <p:tags r:id="rId1"/>
            </p:custDataLst>
          </p:nvPr>
        </p:nvGrpSpPr>
        <p:grpSpPr>
          <a:xfrm>
            <a:off x="4117490" y="21000116"/>
            <a:ext cx="4761987" cy="5090651"/>
            <a:chOff x="0" y="0"/>
            <a:chExt cx="5819775" cy="632460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" y="0"/>
              <a:ext cx="5715000" cy="117157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75" y="1276350"/>
              <a:ext cx="2133600" cy="2781300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29125"/>
              <a:ext cx="5715000" cy="1895475"/>
            </a:xfrm>
            <a:prstGeom prst="rect">
              <a:avLst/>
            </a:prstGeom>
          </p:spPr>
        </p:pic>
      </p:grpSp>
      <p:grpSp>
        <p:nvGrpSpPr>
          <p:cNvPr id="37" name="Groupe 36"/>
          <p:cNvGrpSpPr/>
          <p:nvPr>
            <p:custDataLst>
              <p:tags r:id="rId2"/>
            </p:custDataLst>
          </p:nvPr>
        </p:nvGrpSpPr>
        <p:grpSpPr>
          <a:xfrm rot="5400000">
            <a:off x="2168923" y="27788590"/>
            <a:ext cx="8552297" cy="6115450"/>
            <a:chOff x="0" y="0"/>
            <a:chExt cx="7569835" cy="5888990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15105" cy="578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440" y="7620"/>
              <a:ext cx="3668395" cy="58813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" name="Image 39"/>
          <p:cNvPicPr/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98" y="35560949"/>
            <a:ext cx="7285607" cy="499029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5" y="5402389"/>
            <a:ext cx="5656714" cy="27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56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772</Words>
  <Application>Microsoft Office PowerPoint</Application>
  <PresentationFormat>Personnalisé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Avenir Next Condensed Regular</vt:lpstr>
      <vt:lpstr>Calibri</vt:lpstr>
      <vt:lpstr>Georgia</vt:lpstr>
      <vt:lpstr>Verdana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Brisolara</dc:creator>
  <cp:lastModifiedBy>Adrien Mathy</cp:lastModifiedBy>
  <cp:revision>49</cp:revision>
  <dcterms:created xsi:type="dcterms:W3CDTF">2018-04-10T22:52:03Z</dcterms:created>
  <dcterms:modified xsi:type="dcterms:W3CDTF">2023-07-03T10:32:46Z</dcterms:modified>
</cp:coreProperties>
</file>