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30275213" cy="4280376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1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rnard Taminiau" initials="BT [4]" lastIdx="1" clrIdx="6"/>
  <p:cmAuthor id="1" name="Utilisateur de Microsoft Office" initials="Office" lastIdx="1" clrIdx="0"/>
  <p:cmAuthor id="8" name="Bernard Taminiau" initials="BT [5]" lastIdx="1" clrIdx="7"/>
  <p:cmAuthor id="2" name="Utilisateur de Microsoft Office" initials="Office [2]" lastIdx="1" clrIdx="1"/>
  <p:cmAuthor id="9" name="Aline" initials="A" lastIdx="0" clrIdx="8"/>
  <p:cmAuthor id="3" name="Utilisateur de Microsoft Office" initials="Office [3]" lastIdx="1" clrIdx="2"/>
  <p:cmAuthor id="10" name="Aline Fastres" initials="AF" lastIdx="2" clrIdx="9">
    <p:extLst>
      <p:ext uri="{19B8F6BF-5375-455C-9EA6-DF929625EA0E}">
        <p15:presenceInfo xmlns:p15="http://schemas.microsoft.com/office/powerpoint/2012/main" userId="2d361ed16a74ae90" providerId="Windows Live"/>
      </p:ext>
    </p:extLst>
  </p:cmAuthor>
  <p:cmAuthor id="4" name="Bernard Taminiau" initials="BT" lastIdx="1" clrIdx="3"/>
  <p:cmAuthor id="5" name="Bernard Taminiau" initials="BT [2]" lastIdx="1" clrIdx="4"/>
  <p:cmAuthor id="6" name="Bernard Taminiau" initials="BT [3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B1D3"/>
    <a:srgbClr val="8E145A"/>
    <a:srgbClr val="FDAEA1"/>
    <a:srgbClr val="FEF1F0"/>
    <a:srgbClr val="F0D8D8"/>
    <a:srgbClr val="FEC7BE"/>
    <a:srgbClr val="FD9B8B"/>
    <a:srgbClr val="F9FFEB"/>
    <a:srgbClr val="F6FCE8"/>
    <a:srgbClr val="F5EF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 autoAdjust="0"/>
    <p:restoredTop sz="50000" autoAdjust="0"/>
  </p:normalViewPr>
  <p:slideViewPr>
    <p:cSldViewPr snapToObjects="1">
      <p:cViewPr>
        <p:scale>
          <a:sx n="25" d="100"/>
          <a:sy n="25" d="100"/>
        </p:scale>
        <p:origin x="1747" y="14"/>
      </p:cViewPr>
      <p:guideLst>
        <p:guide orient="horz" pos="13481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AB9731-A10F-45DE-9833-41828BA9057B}" type="datetime1">
              <a:rPr lang="fr-FR"/>
              <a:pPr>
                <a:defRPr/>
              </a:pPr>
              <a:t>04/07/2022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887411A-8B07-490D-A3DE-E7C73E1FC96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30831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F7234F0-A898-4A6D-8655-C65779BB1647}" type="datetime1">
              <a:rPr lang="fr-FR"/>
              <a:pPr>
                <a:defRPr/>
              </a:pPr>
              <a:t>04/07/2022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9D0101-6CED-4039-B451-21836D6B2A9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51960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641" y="13296913"/>
            <a:ext cx="25733931" cy="917506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282" y="24255466"/>
            <a:ext cx="21192649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5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1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9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5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3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09631-F937-40CF-810A-826C87B2B461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769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2644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49529" y="1714139"/>
            <a:ext cx="6811923" cy="3652191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3761" y="1714139"/>
            <a:ext cx="19931182" cy="3652191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044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948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533" y="27505384"/>
            <a:ext cx="25733931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533" y="18142064"/>
            <a:ext cx="25733931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941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5882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382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176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970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7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55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352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752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3761" y="9987548"/>
            <a:ext cx="13371552" cy="28248505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389900" y="9987548"/>
            <a:ext cx="13371552" cy="28248505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590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761" y="9581308"/>
            <a:ext cx="13376810" cy="399303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941" indent="0">
              <a:buNone/>
              <a:defRPr sz="9100" b="1"/>
            </a:lvl2pPr>
            <a:lvl3pPr marL="4175882" indent="0">
              <a:buNone/>
              <a:defRPr sz="8200" b="1"/>
            </a:lvl3pPr>
            <a:lvl4pPr marL="6263823" indent="0">
              <a:buNone/>
              <a:defRPr sz="7300" b="1"/>
            </a:lvl4pPr>
            <a:lvl5pPr marL="8351764" indent="0">
              <a:buNone/>
              <a:defRPr sz="7300" b="1"/>
            </a:lvl5pPr>
            <a:lvl6pPr marL="10439705" indent="0">
              <a:buNone/>
              <a:defRPr sz="7300" b="1"/>
            </a:lvl6pPr>
            <a:lvl7pPr marL="12527646" indent="0">
              <a:buNone/>
              <a:defRPr sz="7300" b="1"/>
            </a:lvl7pPr>
            <a:lvl8pPr marL="14615587" indent="0">
              <a:buNone/>
              <a:defRPr sz="7300" b="1"/>
            </a:lvl8pPr>
            <a:lvl9pPr marL="16703528" indent="0">
              <a:buNone/>
              <a:defRPr sz="7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761" y="13574342"/>
            <a:ext cx="13376810" cy="2466170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79389" y="9581308"/>
            <a:ext cx="13382065" cy="3993033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941" indent="0">
              <a:buNone/>
              <a:defRPr sz="9100" b="1"/>
            </a:lvl2pPr>
            <a:lvl3pPr marL="4175882" indent="0">
              <a:buNone/>
              <a:defRPr sz="8200" b="1"/>
            </a:lvl3pPr>
            <a:lvl4pPr marL="6263823" indent="0">
              <a:buNone/>
              <a:defRPr sz="7300" b="1"/>
            </a:lvl4pPr>
            <a:lvl5pPr marL="8351764" indent="0">
              <a:buNone/>
              <a:defRPr sz="7300" b="1"/>
            </a:lvl5pPr>
            <a:lvl6pPr marL="10439705" indent="0">
              <a:buNone/>
              <a:defRPr sz="7300" b="1"/>
            </a:lvl6pPr>
            <a:lvl7pPr marL="12527646" indent="0">
              <a:buNone/>
              <a:defRPr sz="7300" b="1"/>
            </a:lvl7pPr>
            <a:lvl8pPr marL="14615587" indent="0">
              <a:buNone/>
              <a:defRPr sz="7300" b="1"/>
            </a:lvl8pPr>
            <a:lvl9pPr marL="16703528" indent="0">
              <a:buNone/>
              <a:defRPr sz="7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79389" y="13574342"/>
            <a:ext cx="13382065" cy="24661708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142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17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375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763" y="1704224"/>
            <a:ext cx="9960336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6767" y="1704227"/>
            <a:ext cx="16924685" cy="36531826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3763" y="8957087"/>
            <a:ext cx="9960336" cy="29278966"/>
          </a:xfrm>
        </p:spPr>
        <p:txBody>
          <a:bodyPr/>
          <a:lstStyle>
            <a:lvl1pPr marL="0" indent="0">
              <a:buNone/>
              <a:defRPr sz="6400"/>
            </a:lvl1pPr>
            <a:lvl2pPr marL="2087941" indent="0">
              <a:buNone/>
              <a:defRPr sz="5500"/>
            </a:lvl2pPr>
            <a:lvl3pPr marL="4175882" indent="0">
              <a:buNone/>
              <a:defRPr sz="4600"/>
            </a:lvl3pPr>
            <a:lvl4pPr marL="6263823" indent="0">
              <a:buNone/>
              <a:defRPr sz="4100"/>
            </a:lvl4pPr>
            <a:lvl5pPr marL="8351764" indent="0">
              <a:buNone/>
              <a:defRPr sz="4100"/>
            </a:lvl5pPr>
            <a:lvl6pPr marL="10439705" indent="0">
              <a:buNone/>
              <a:defRPr sz="4100"/>
            </a:lvl6pPr>
            <a:lvl7pPr marL="12527646" indent="0">
              <a:buNone/>
              <a:defRPr sz="4100"/>
            </a:lvl7pPr>
            <a:lvl8pPr marL="14615587" indent="0">
              <a:buNone/>
              <a:defRPr sz="4100"/>
            </a:lvl8pPr>
            <a:lvl9pPr marL="16703528" indent="0">
              <a:buNone/>
              <a:defRPr sz="4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442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4154" y="29962634"/>
            <a:ext cx="18165128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4154" y="3824595"/>
            <a:ext cx="18165128" cy="25682258"/>
          </a:xfrm>
        </p:spPr>
        <p:txBody>
          <a:bodyPr/>
          <a:lstStyle>
            <a:lvl1pPr marL="0" indent="0">
              <a:buNone/>
              <a:defRPr sz="14600"/>
            </a:lvl1pPr>
            <a:lvl2pPr marL="2087941" indent="0">
              <a:buNone/>
              <a:defRPr sz="12800"/>
            </a:lvl2pPr>
            <a:lvl3pPr marL="4175882" indent="0">
              <a:buNone/>
              <a:defRPr sz="11000"/>
            </a:lvl3pPr>
            <a:lvl4pPr marL="6263823" indent="0">
              <a:buNone/>
              <a:defRPr sz="9100"/>
            </a:lvl4pPr>
            <a:lvl5pPr marL="8351764" indent="0">
              <a:buNone/>
              <a:defRPr sz="9100"/>
            </a:lvl5pPr>
            <a:lvl6pPr marL="10439705" indent="0">
              <a:buNone/>
              <a:defRPr sz="9100"/>
            </a:lvl6pPr>
            <a:lvl7pPr marL="12527646" indent="0">
              <a:buNone/>
              <a:defRPr sz="9100"/>
            </a:lvl7pPr>
            <a:lvl8pPr marL="14615587" indent="0">
              <a:buNone/>
              <a:defRPr sz="9100"/>
            </a:lvl8pPr>
            <a:lvl9pPr marL="16703528" indent="0">
              <a:buNone/>
              <a:defRPr sz="91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4154" y="33499893"/>
            <a:ext cx="18165128" cy="5023494"/>
          </a:xfrm>
        </p:spPr>
        <p:txBody>
          <a:bodyPr/>
          <a:lstStyle>
            <a:lvl1pPr marL="0" indent="0">
              <a:buNone/>
              <a:defRPr sz="6400"/>
            </a:lvl1pPr>
            <a:lvl2pPr marL="2087941" indent="0">
              <a:buNone/>
              <a:defRPr sz="5500"/>
            </a:lvl2pPr>
            <a:lvl3pPr marL="4175882" indent="0">
              <a:buNone/>
              <a:defRPr sz="4600"/>
            </a:lvl3pPr>
            <a:lvl4pPr marL="6263823" indent="0">
              <a:buNone/>
              <a:defRPr sz="4100"/>
            </a:lvl4pPr>
            <a:lvl5pPr marL="8351764" indent="0">
              <a:buNone/>
              <a:defRPr sz="4100"/>
            </a:lvl5pPr>
            <a:lvl6pPr marL="10439705" indent="0">
              <a:buNone/>
              <a:defRPr sz="4100"/>
            </a:lvl6pPr>
            <a:lvl7pPr marL="12527646" indent="0">
              <a:buNone/>
              <a:defRPr sz="4100"/>
            </a:lvl7pPr>
            <a:lvl8pPr marL="14615587" indent="0">
              <a:buNone/>
              <a:defRPr sz="4100"/>
            </a:lvl8pPr>
            <a:lvl9pPr marL="16703528" indent="0">
              <a:buNone/>
              <a:defRPr sz="4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3605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3761" y="1714135"/>
            <a:ext cx="27247692" cy="7133961"/>
          </a:xfrm>
          <a:prstGeom prst="rect">
            <a:avLst/>
          </a:prstGeom>
        </p:spPr>
        <p:txBody>
          <a:bodyPr vert="horz" lIns="417588" tIns="208794" rIns="417588" bIns="208794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761" y="9987548"/>
            <a:ext cx="27247692" cy="28248505"/>
          </a:xfrm>
          <a:prstGeom prst="rect">
            <a:avLst/>
          </a:prstGeom>
        </p:spPr>
        <p:txBody>
          <a:bodyPr vert="horz" lIns="417588" tIns="208794" rIns="417588" bIns="208794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761" y="39672750"/>
            <a:ext cx="7064216" cy="2278904"/>
          </a:xfrm>
          <a:prstGeom prst="rect">
            <a:avLst/>
          </a:prstGeom>
        </p:spPr>
        <p:txBody>
          <a:bodyPr vert="horz" lIns="417588" tIns="208794" rIns="417588" bIns="20879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4031" y="39672750"/>
            <a:ext cx="9587151" cy="2278904"/>
          </a:xfrm>
          <a:prstGeom prst="rect">
            <a:avLst/>
          </a:prstGeom>
        </p:spPr>
        <p:txBody>
          <a:bodyPr vert="horz" lIns="417588" tIns="208794" rIns="417588" bIns="20879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697236" y="39672750"/>
            <a:ext cx="7064216" cy="2278904"/>
          </a:xfrm>
          <a:prstGeom prst="rect">
            <a:avLst/>
          </a:prstGeom>
        </p:spPr>
        <p:txBody>
          <a:bodyPr vert="horz" lIns="417588" tIns="208794" rIns="417588" bIns="20879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37019F-DF5D-4F21-94A9-0A89BCC143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662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4175882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956" indent="-1565956" algn="l" defTabSz="417588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904" indent="-1304963" algn="l" defTabSz="4175882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852" indent="-1043970" algn="l" defTabSz="4175882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793" indent="-1043970" algn="l" defTabSz="4175882" rtl="0" eaLnBrk="1" latinLnBrk="0" hangingPunct="1">
        <a:spcBef>
          <a:spcPct val="20000"/>
        </a:spcBef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5734" indent="-1043970" algn="l" defTabSz="4175882" rtl="0" eaLnBrk="1" latinLnBrk="0" hangingPunct="1">
        <a:spcBef>
          <a:spcPct val="20000"/>
        </a:spcBef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3675" indent="-1043970" algn="l" defTabSz="41758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1616" indent="-1043970" algn="l" defTabSz="41758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9557" indent="-1043970" algn="l" defTabSz="41758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7498" indent="-1043970" algn="l" defTabSz="4175882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941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882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3823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1764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9705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7646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5587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3528" algn="l" defTabSz="4175882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833938" y="7884920"/>
            <a:ext cx="28567014" cy="34399282"/>
          </a:xfrm>
          <a:prstGeom prst="roundRect">
            <a:avLst>
              <a:gd name="adj" fmla="val 388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ZoneTexte 8"/>
          <p:cNvSpPr txBox="1"/>
          <p:nvPr/>
        </p:nvSpPr>
        <p:spPr>
          <a:xfrm>
            <a:off x="874261" y="8259892"/>
            <a:ext cx="19069217" cy="87824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0" rIns="360000" rtlCol="0">
            <a:spAutoFit/>
          </a:bodyPr>
          <a:lstStyle/>
          <a:p>
            <a:pPr algn="just" defTabSz="4176431" fontAlgn="auto">
              <a:spcBef>
                <a:spcPts val="0"/>
              </a:spcBef>
              <a:spcAft>
                <a:spcPts val="0"/>
              </a:spcAft>
            </a:pPr>
            <a:r>
              <a:rPr lang="fr-BE" sz="50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Canine idiopathic pulmonary fibrosis (CIPF) occurs in aged West Highland white terriers (WHWTs). The disease is characterized by profound fibrotic lung distortion leading to progressive respiratory impairment </a:t>
            </a:r>
            <a:r>
              <a:rPr lang="en-GB" sz="4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Cell-free nucleosomes 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cf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-nucleosomes)</a:t>
            </a:r>
            <a:r>
              <a:rPr lang="en-GB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contain DNA and histones (Figure 1), contribute to gene expression regulation and are released into the circulation from any damaged cells </a:t>
            </a:r>
            <a:r>
              <a:rPr lang="en-GB" sz="4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Accordingly, 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cf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-nucleosomes have been shown increased in</a:t>
            </a:r>
            <a:r>
              <a:rPr lang="en-GB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dogs with sepsis </a:t>
            </a:r>
            <a:r>
              <a:rPr lang="en-GB" sz="4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3,4</a:t>
            </a:r>
            <a:r>
              <a:rPr lang="en-GB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cancer </a:t>
            </a:r>
            <a:r>
              <a:rPr lang="en-GB" sz="4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4,5</a:t>
            </a:r>
            <a:r>
              <a:rPr lang="en-GB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immune-mediated haemolytic anaemia </a:t>
            </a:r>
            <a:r>
              <a:rPr lang="en-GB" sz="4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6,7</a:t>
            </a:r>
            <a:r>
              <a:rPr lang="en-GB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trauma </a:t>
            </a:r>
            <a:r>
              <a:rPr lang="en-GB" sz="4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4,8</a:t>
            </a:r>
            <a:r>
              <a:rPr lang="en-GB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both diagnostic and prognostic values. In human idiopathic pulmonary fibrosis (IPF), a disease similar to CIPF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combination of circulating </a:t>
            </a:r>
            <a:r>
              <a:rPr lang="en-GB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cf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-nucleosomes with specific epigenetic features has been identified with a good diagnostic accuracy to discriminate IPF patients from healthy subjects </a:t>
            </a:r>
            <a:r>
              <a:rPr lang="en-GB" sz="4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GB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980155" y="2189876"/>
            <a:ext cx="22314902" cy="293819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80155" y="1671689"/>
            <a:ext cx="22314902" cy="4910479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Futura PT Book"/>
              </a:rPr>
              <a:t>Investigation of serum circulating cell free nucleosomes as biomarker of canine idiopathic pulmonary fibrosis in West Highland white terriers</a:t>
            </a:r>
            <a:br>
              <a:rPr lang="fr-BE" sz="6000" dirty="0">
                <a:solidFill>
                  <a:schemeClr val="bg1"/>
                </a:solidFill>
                <a:latin typeface="Futura PT Book"/>
              </a:rPr>
            </a:br>
            <a:endParaRPr lang="fr-BE" sz="6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4260" y="18619909"/>
            <a:ext cx="14274772" cy="14401599"/>
          </a:xfrm>
        </p:spPr>
        <p:txBody>
          <a:bodyPr>
            <a:normAutofit/>
          </a:bodyPr>
          <a:lstStyle/>
          <a:p>
            <a:pPr marL="0" indent="0" defTabSz="417643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4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 &amp; methods </a:t>
            </a:r>
          </a:p>
          <a:p>
            <a:pPr marL="0" indent="0" algn="just" defTabSz="417643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-nucleosomes were measured in 12 WHWTs affected with CIPF and compared with 10 healthy age-matched WHWTs, 9 healthy age-matched dogs from other breeds and 9 dogs affected with community acquired bacterial pneumonia (CAP). ELISA kits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Nu.Q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®) validated for dogs were used to measure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-nucleosomes concentrations. Kruskal Wallis test with pairwise post-hoc Conover-Iman tests and Bonferroni correction for multiple comparisons were used to compare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-nucleosomes concentrations between groups.</a:t>
            </a:r>
            <a:endParaRPr lang="fr-B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14736" y="5488113"/>
            <a:ext cx="28879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latin typeface="Futura PT Book"/>
              </a:rPr>
              <a:t>A. Fastrès</a:t>
            </a:r>
            <a:r>
              <a:rPr lang="en-US" sz="4800" baseline="30000" dirty="0">
                <a:latin typeface="Futura PT Book"/>
              </a:rPr>
              <a:t>1</a:t>
            </a:r>
            <a:r>
              <a:rPr lang="en-US" sz="4800" dirty="0">
                <a:latin typeface="Futura PT Book"/>
              </a:rPr>
              <a:t>, M. Herzog</a:t>
            </a:r>
            <a:r>
              <a:rPr lang="en-US" sz="4800" baseline="30000" dirty="0">
                <a:latin typeface="Futura PT Book"/>
              </a:rPr>
              <a:t>2</a:t>
            </a:r>
            <a:r>
              <a:rPr lang="en-US" sz="4800" dirty="0">
                <a:latin typeface="Futura PT Book"/>
              </a:rPr>
              <a:t>, D. Pamart</a:t>
            </a:r>
            <a:r>
              <a:rPr lang="en-US" sz="4800" baseline="30000" dirty="0">
                <a:latin typeface="Futura PT Book"/>
              </a:rPr>
              <a:t>2</a:t>
            </a:r>
            <a:r>
              <a:rPr lang="en-US" sz="4800" dirty="0">
                <a:latin typeface="Futura PT Book"/>
              </a:rPr>
              <a:t>, E. </a:t>
            </a:r>
            <a:r>
              <a:rPr lang="en-US" sz="4800" dirty="0" err="1">
                <a:latin typeface="Futura PT Book"/>
              </a:rPr>
              <a:t>Roels</a:t>
            </a:r>
            <a:r>
              <a:rPr lang="en-US" sz="4800" dirty="0">
                <a:latin typeface="Futura PT Book"/>
              </a:rPr>
              <a:t> </a:t>
            </a:r>
            <a:r>
              <a:rPr lang="en-US" sz="4800" baseline="30000" dirty="0">
                <a:latin typeface="Futura PT Book"/>
              </a:rPr>
              <a:t>1</a:t>
            </a:r>
            <a:r>
              <a:rPr lang="fr-BE" sz="4800" dirty="0">
                <a:latin typeface="Futura PT Book"/>
              </a:rPr>
              <a:t>, C. Clercx</a:t>
            </a:r>
            <a:r>
              <a:rPr lang="fr-BE" sz="4800" baseline="30000" dirty="0">
                <a:latin typeface="Futura PT Book"/>
              </a:rPr>
              <a:t>1</a:t>
            </a:r>
            <a:r>
              <a:rPr lang="fr-BE" sz="4800" dirty="0">
                <a:latin typeface="Futura PT Book"/>
              </a:rPr>
              <a:t> </a:t>
            </a:r>
            <a:endParaRPr lang="en-US" sz="4800" b="1" dirty="0">
              <a:latin typeface="Futura PT Book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760563" y="6712249"/>
            <a:ext cx="22254555" cy="954107"/>
          </a:xfrm>
          <a:prstGeom prst="rect">
            <a:avLst/>
          </a:prstGeom>
          <a:noFill/>
        </p:spPr>
        <p:txBody>
          <a:bodyPr wrap="square" lIns="72000" rIns="0" numCol="1" spcCol="72000" rtlCol="0">
            <a:spAutoFit/>
          </a:bodyPr>
          <a:lstStyle/>
          <a:p>
            <a:pPr algn="ctr"/>
            <a:r>
              <a:rPr lang="en-US" sz="2800" i="1" baseline="30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1.</a:t>
            </a:r>
            <a:r>
              <a:rPr lang="en-US" sz="2800" i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Department of Clinical Sciences, FARAH, Faculty of Veterinary Medicine, University of Liège, Liège, Belgium</a:t>
            </a:r>
            <a:endParaRPr lang="fr-BE" sz="28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i="1" baseline="30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2.</a:t>
            </a:r>
            <a:r>
              <a:rPr lang="en-US" sz="2800" i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Belgian Volition SRL, Namur, Belgium</a:t>
            </a:r>
            <a:endParaRPr lang="fr-BE" sz="28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Documents and Settings\u216564\Bureau\compagnie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6716985" y="833934"/>
            <a:ext cx="2977203" cy="313823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5149032" y="18403885"/>
            <a:ext cx="14251920" cy="8944665"/>
          </a:xfrm>
          <a:prstGeom prst="rect">
            <a:avLst/>
          </a:prstGeom>
          <a:noFill/>
        </p:spPr>
        <p:txBody>
          <a:bodyPr wrap="square" lIns="360000" tIns="360000" rIns="360000" bIns="360000" numCol="1" spcCol="0" rtlCol="0">
            <a:spAutoFit/>
          </a:bodyPr>
          <a:lstStyle/>
          <a:p>
            <a:pPr algn="just"/>
            <a:r>
              <a:rPr lang="en-US" sz="5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  <a:p>
            <a:pPr algn="just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Cf-nucleosomes concentration (Figure 2) was significantly increased in dogs affected with CAP (22.06ng/mL (12.79-30.56)) in comparison with WHWTs affected with CIPF (1.53ng/mL (0.94-3.33); P&lt;0.0001) and healthy WHWTs (3.12ng/mL (2.42-6.16); P=0.002). Cf-nucleosomes concentration was also higher in dogs affected with CAP in comparison with healthy dogs from other breeds although it was not significant because of 2 outliers (4.88ng/mL (2.98-10.41); P=0.019). There was no difference between WHWTs affected with CIPF and healthy dogs of the same breed (P=0.087) or different breeds (P=0.012). </a:t>
            </a:r>
            <a:endParaRPr lang="fr-BE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5396792" y="27297765"/>
            <a:ext cx="13714573" cy="8329112"/>
          </a:xfrm>
          <a:prstGeom prst="rect">
            <a:avLst/>
          </a:prstGeom>
          <a:ln cap="rnd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360000" tIns="360000" rIns="360000" bIns="360000" numCol="1" spcCol="0" rtlCol="0">
            <a:spAutoFit/>
          </a:bodyPr>
          <a:lstStyle/>
          <a:p>
            <a:pPr algn="just" defTabSz="4176431" fontAlgn="auto">
              <a:spcBef>
                <a:spcPts val="0"/>
              </a:spcBef>
              <a:spcAft>
                <a:spcPts val="0"/>
              </a:spcAft>
            </a:pPr>
            <a:r>
              <a:rPr lang="fr-BE" sz="5000" b="1" u="sng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algn="just"/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Results of this study did not support the use of circulating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-nucleosomes for the non-invasive diagnosis of CIPF in WHWTs. However, increased circulating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-nucleosomes concentration was found in dogs affected with CAP, probably because of a higher rate of cell injury induced by the acute inflammation that occurs in such disease. Whether measurement of circulating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-nucleosome can help discriminate CAP from other acute respiratory diseases and serve as monitoring tool for medical therapy requires further studies. </a:t>
            </a: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77" y="640508"/>
            <a:ext cx="3525087" cy="3525087"/>
          </a:xfrm>
          <a:prstGeom prst="rect">
            <a:avLst/>
          </a:prstGeom>
        </p:spPr>
      </p:pic>
      <p:pic>
        <p:nvPicPr>
          <p:cNvPr id="1026" name="Picture 2" descr="Belgian Volition SPRL - BioWin">
            <a:extLst>
              <a:ext uri="{FF2B5EF4-FFF2-40B4-BE49-F238E27FC236}">
                <a16:creationId xmlns:a16="http://schemas.microsoft.com/office/drawing/2014/main" id="{8E0581D6-9BE6-E846-8134-8678E0D1D4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61" t="14511" r="27922" b="15822"/>
          <a:stretch/>
        </p:blipFill>
        <p:spPr bwMode="auto">
          <a:xfrm>
            <a:off x="261467" y="4185362"/>
            <a:ext cx="2994819" cy="234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me | ECVIM-CA CONGRESS">
            <a:extLst>
              <a:ext uri="{FF2B5EF4-FFF2-40B4-BE49-F238E27FC236}">
                <a16:creationId xmlns:a16="http://schemas.microsoft.com/office/drawing/2014/main" id="{2883A8CA-1477-F822-49C8-2533884FAB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45" b="22769"/>
          <a:stretch/>
        </p:blipFill>
        <p:spPr bwMode="auto">
          <a:xfrm>
            <a:off x="13210943" y="279574"/>
            <a:ext cx="4653548" cy="160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44630758-4388-A578-8189-A65D518C047D}"/>
              </a:ext>
            </a:extLst>
          </p:cNvPr>
          <p:cNvSpPr txBox="1"/>
          <p:nvPr/>
        </p:nvSpPr>
        <p:spPr>
          <a:xfrm>
            <a:off x="20483933" y="13252778"/>
            <a:ext cx="837502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Nucleosome structure consisting of a segment of DNA organized around eight histone proteins which are known as a histone octamer. Each histone octamer is composed of two copies of histone proteins of H2A, H2B, H3, and H4 (©Biorender.com).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AD4329A-F31A-A8AF-7CEC-0A453554C118}"/>
              </a:ext>
            </a:extLst>
          </p:cNvPr>
          <p:cNvSpPr txBox="1"/>
          <p:nvPr/>
        </p:nvSpPr>
        <p:spPr>
          <a:xfrm>
            <a:off x="15396792" y="36015625"/>
            <a:ext cx="13912564" cy="6196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6400" indent="-406400" algn="just">
              <a:spcAft>
                <a:spcPts val="800"/>
              </a:spcAft>
            </a:pPr>
            <a:r>
              <a:rPr lang="en-US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</a:t>
            </a:r>
            <a:endParaRPr lang="en-US" sz="24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Clercx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Fastrès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Roels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E. Idiopathic pulmonary fibrosis in West Highland white terriers: An update. Vet J. 2018;242:53–8.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	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Holdenrieder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S, Stieber P,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Holdenrieder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S, Stieber P. Clinical use of circulating nucleosomes. Crit Rev Clin Lab Sci. 2009;46(1):1–24.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	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Letendre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J-A,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Goggs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R. Determining prognosis in canine sepsis by bedside measurement of cell-free DNA and nucleosomes. J Vet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Emerg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Crit Care. 2018;28(6):503–11.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	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Letendre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Goggs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R. Measurement of plasma cell-free DNA concentrations in dogs with sepsis, trauma, and neoplasia. J Vet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Emerg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Crit Care. 2017;27(3):307–14.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	Dolan C, Miller T, Jill J, Terrell J, Kelly TK,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Bygott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T, et al. Characterizing circulating nucleosomes in the plasma of dogs with lymphoma. BMC Vet Res. 2021;17:276.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	Lawson C, Smith SA, Brien MO,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Mcmichael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M. Neutrophil Extracellular Traps in Plasma from Dogs with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Immunemediated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Hemolytic Anemia. J Vet Intern Med. 2018;32:128–34.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	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Ruterbories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Hanel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R, Levine DN. Cell-Free DNA and DNase Activity in Dogs with Immune-Mediated Hemolytic Anemia. J Vet Intern Med. 2017;31:1441–50.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	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Letendre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J-A,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Goggs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R. Concentrations of Plasma Nucleosomes but Not Cell-Free DNA Are Prognostic in Dogs Following Trauma. Front Vet Sci. 2018;5:180. </a:t>
            </a:r>
          </a:p>
          <a:p>
            <a:pPr marL="406400" indent="-406400" algn="just">
              <a:spcAft>
                <a:spcPts val="80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	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Guiot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Struman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I, Chavez V,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Henket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M, Herzog M,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Scoubeau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K, et al. Altered epigenetic features in circulating nucleosomes in idiopathic pulmonary fibrosis. Clin Epigenetics. 2017;9:84. </a:t>
            </a:r>
          </a:p>
          <a:p>
            <a:pPr algn="just">
              <a:spcAft>
                <a:spcPts val="800"/>
              </a:spcAft>
            </a:pP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8" name="Image 37">
            <a:extLst>
              <a:ext uri="{FF2B5EF4-FFF2-40B4-BE49-F238E27FC236}">
                <a16:creationId xmlns:a16="http://schemas.microsoft.com/office/drawing/2014/main" id="{572F99CA-8F2A-E3EC-5F1A-55F77DF6072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5162" t="30687" r="28738" b="21331"/>
          <a:stretch/>
        </p:blipFill>
        <p:spPr>
          <a:xfrm>
            <a:off x="21194892" y="9112940"/>
            <a:ext cx="6665059" cy="3902110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E4D6AC3B-6F57-0DF4-AAEA-624C5C42363C}"/>
              </a:ext>
            </a:extLst>
          </p:cNvPr>
          <p:cNvSpPr txBox="1"/>
          <p:nvPr/>
        </p:nvSpPr>
        <p:spPr>
          <a:xfrm>
            <a:off x="1158394" y="16937385"/>
            <a:ext cx="27952972" cy="14610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normalizeH="0" baseline="0" noProof="0" dirty="0">
                <a:ln w="0"/>
                <a:solidFill>
                  <a:schemeClr val="tx1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 this study, we aimed to determine whether the amount of </a:t>
            </a:r>
            <a:r>
              <a:rPr kumimoji="0" lang="en-US" sz="4400" i="0" u="none" strike="noStrike" kern="1200" normalizeH="0" baseline="0" noProof="0" dirty="0" err="1">
                <a:ln w="0"/>
                <a:solidFill>
                  <a:schemeClr val="tx1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cf</a:t>
            </a:r>
            <a:r>
              <a:rPr kumimoji="0" lang="en-US" sz="4400" i="0" u="none" strike="noStrike" kern="1200" normalizeH="0" baseline="0" noProof="0" dirty="0">
                <a:ln w="0"/>
                <a:solidFill>
                  <a:schemeClr val="tx1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-nucleosomes in blood can be used as a non-invasive diagnostic   biomarker for CIPF in WHWTs.</a:t>
            </a:r>
            <a:endParaRPr kumimoji="0" lang="fr-BE" sz="4400" i="0" u="none" strike="noStrike" kern="1200" normalizeH="0" baseline="0" noProof="0" dirty="0">
              <a:ln w="0"/>
              <a:solidFill>
                <a:schemeClr val="tx1"/>
              </a:solidFill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85A4C9B-9F82-ECA2-3E4E-B51D7849E63D}"/>
              </a:ext>
            </a:extLst>
          </p:cNvPr>
          <p:cNvSpPr txBox="1"/>
          <p:nvPr/>
        </p:nvSpPr>
        <p:spPr>
          <a:xfrm>
            <a:off x="1163847" y="35685508"/>
            <a:ext cx="13714573" cy="3600996"/>
          </a:xfrm>
          <a:prstGeom prst="rect">
            <a:avLst/>
          </a:prstGeom>
          <a:noFill/>
        </p:spPr>
        <p:txBody>
          <a:bodyPr wrap="square" lIns="91449" tIns="45725" rIns="91449" bIns="45725" rtlCol="0">
            <a:spAutoFit/>
          </a:bodyPr>
          <a:lstStyle/>
          <a:p>
            <a:pPr algn="just"/>
            <a:r>
              <a:rPr lang="fr-BE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2: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 plot graph representing serum Cf-nucleosomes concentration between the different groups: dogs affected with community acquired bacterial pneumonia (CAP), healthy dogs, healthy West Highland white terriers (healthy WHWTs) and WHWTs affected with canine idiopathic pulmonary fibrosis (CIPF WHWTs). </a:t>
            </a:r>
            <a:r>
              <a:rPr lang="en-GB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medians are represented by the central horizontal bars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lower and upper limits of the box are the first and third quartiles, respectively. Points are considered as outliers.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*statistically different (p ≤ 0. 05).</a:t>
            </a:r>
            <a:endParaRPr lang="fr-BE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2C41C3B6-9223-B90C-B19D-A8D8B367E8D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657" t="6117" r="6195" b="1593"/>
          <a:stretch/>
        </p:blipFill>
        <p:spPr>
          <a:xfrm>
            <a:off x="1180215" y="24210193"/>
            <a:ext cx="13710197" cy="114286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851292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12512</TotalTime>
  <Words>963</Words>
  <Application>Microsoft Office PowerPoint</Application>
  <PresentationFormat>Personnalisé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PT Book</vt:lpstr>
      <vt:lpstr>Times New Roman</vt:lpstr>
      <vt:lpstr>Thème Office</vt:lpstr>
      <vt:lpstr>Investigation of serum circulating cell free nucleosomes as biomarker of canine idiopathic pulmonary fibrosis in West Highland white terriers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 -  Diapositive 1</dc:title>
  <dc:creator>Morgane</dc:creator>
  <cp:lastModifiedBy>Aline Fastres</cp:lastModifiedBy>
  <cp:revision>447</cp:revision>
  <cp:lastPrinted>2013-08-25T10:23:24Z</cp:lastPrinted>
  <dcterms:created xsi:type="dcterms:W3CDTF">2014-10-06T07:23:58Z</dcterms:created>
  <dcterms:modified xsi:type="dcterms:W3CDTF">2022-07-04T15:01:23Z</dcterms:modified>
</cp:coreProperties>
</file>