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3"/>
  </p:notesMasterIdLst>
  <p:handoutMasterIdLst>
    <p:handoutMasterId r:id="rId4"/>
  </p:handoutMasterIdLst>
  <p:sldIdLst>
    <p:sldId id="260" r:id="rId2"/>
  </p:sldIdLst>
  <p:sldSz cx="30275213" cy="4280376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81">
          <p15:clr>
            <a:srgbClr val="A4A3A4"/>
          </p15:clr>
        </p15:guide>
        <p15:guide id="2" pos="95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rnard Taminiau" initials="BT [4]" lastIdx="1" clrIdx="6"/>
  <p:cmAuthor id="1" name="Utilisateur de Microsoft Office" initials="Office" lastIdx="1" clrIdx="0"/>
  <p:cmAuthor id="8" name="Bernard Taminiau" initials="BT [5]" lastIdx="1" clrIdx="7"/>
  <p:cmAuthor id="2" name="Utilisateur de Microsoft Office" initials="Office [2]" lastIdx="1" clrIdx="1"/>
  <p:cmAuthor id="9" name="Aline" initials="A" lastIdx="0" clrIdx="8"/>
  <p:cmAuthor id="3" name="Utilisateur de Microsoft Office" initials="Office [3]" lastIdx="1" clrIdx="2"/>
  <p:cmAuthor id="10" name="Aline Fastres" initials="AF" lastIdx="2" clrIdx="9">
    <p:extLst>
      <p:ext uri="{19B8F6BF-5375-455C-9EA6-DF929625EA0E}">
        <p15:presenceInfo xmlns:p15="http://schemas.microsoft.com/office/powerpoint/2012/main" userId="2d361ed16a74ae90" providerId="Windows Live"/>
      </p:ext>
    </p:extLst>
  </p:cmAuthor>
  <p:cmAuthor id="4" name="Bernard Taminiau" initials="BT" lastIdx="1" clrIdx="3"/>
  <p:cmAuthor id="5" name="Bernard Taminiau" initials="BT [2]" lastIdx="1" clrIdx="4"/>
  <p:cmAuthor id="6" name="Bernard Taminiau" initials="BT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45A"/>
    <a:srgbClr val="36B1D3"/>
    <a:srgbClr val="FDAEA1"/>
    <a:srgbClr val="FEF1F0"/>
    <a:srgbClr val="F0D8D8"/>
    <a:srgbClr val="FEC7BE"/>
    <a:srgbClr val="FD9B8B"/>
    <a:srgbClr val="F9FFEB"/>
    <a:srgbClr val="F6FCE8"/>
    <a:srgbClr val="F5E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autoAdjust="0"/>
    <p:restoredTop sz="50000" autoAdjust="0"/>
  </p:normalViewPr>
  <p:slideViewPr>
    <p:cSldViewPr snapToObjects="1">
      <p:cViewPr>
        <p:scale>
          <a:sx n="25" d="100"/>
          <a:sy n="25" d="100"/>
        </p:scale>
        <p:origin x="1747" y="34"/>
      </p:cViewPr>
      <p:guideLst>
        <p:guide orient="horz" pos="13481"/>
        <p:guide pos="9536"/>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AB9731-A10F-45DE-9833-41828BA9057B}" type="datetime1">
              <a:rPr lang="fr-FR"/>
              <a:pPr>
                <a:defRPr/>
              </a:pPr>
              <a:t>16/08/2022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87411A-8B07-490D-A3DE-E7C73E1FC960}" type="slidenum">
              <a:rPr lang="fr-FR"/>
              <a:pPr>
                <a:defRPr/>
              </a:pPr>
              <a:t>‹N°›</a:t>
            </a:fld>
            <a:endParaRPr lang="fr-FR" dirty="0"/>
          </a:p>
        </p:txBody>
      </p:sp>
    </p:spTree>
    <p:extLst>
      <p:ext uri="{BB962C8B-B14F-4D97-AF65-F5344CB8AC3E}">
        <p14:creationId xmlns:p14="http://schemas.microsoft.com/office/powerpoint/2010/main" val="2693083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7234F0-A898-4A6D-8655-C65779BB1647}" type="datetime1">
              <a:rPr lang="fr-FR"/>
              <a:pPr>
                <a:defRPr/>
              </a:pPr>
              <a:t>16/08/2022</a:t>
            </a:fld>
            <a:endParaRPr lang="fr-FR" dirty="0"/>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9D0101-6CED-4039-B451-21836D6B2A9C}" type="slidenum">
              <a:rPr lang="fr-FR"/>
              <a:pPr>
                <a:defRPr/>
              </a:pPr>
              <a:t>‹N°›</a:t>
            </a:fld>
            <a:endParaRPr lang="fr-FR" dirty="0"/>
          </a:p>
        </p:txBody>
      </p:sp>
    </p:spTree>
    <p:extLst>
      <p:ext uri="{BB962C8B-B14F-4D97-AF65-F5344CB8AC3E}">
        <p14:creationId xmlns:p14="http://schemas.microsoft.com/office/powerpoint/2010/main" val="42651960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641" y="13296913"/>
            <a:ext cx="25733931" cy="9175066"/>
          </a:xfrm>
        </p:spPr>
        <p:txBody>
          <a:bodyPr/>
          <a:lstStyle/>
          <a:p>
            <a:r>
              <a:rPr lang="fr-FR"/>
              <a:t>Modifiez le style du titre</a:t>
            </a:r>
            <a:endParaRPr lang="fr-BE"/>
          </a:p>
        </p:txBody>
      </p:sp>
      <p:sp>
        <p:nvSpPr>
          <p:cNvPr id="3" name="Sous-titr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73209631-F937-40CF-810A-826C87B2B461}" type="slidenum">
              <a:rPr lang="fr-FR" smtClean="0"/>
              <a:pPr>
                <a:defRPr/>
              </a:pPr>
              <a:t>‹N°›</a:t>
            </a:fld>
            <a:endParaRPr lang="fr-FR" dirty="0"/>
          </a:p>
        </p:txBody>
      </p:sp>
    </p:spTree>
    <p:extLst>
      <p:ext uri="{BB962C8B-B14F-4D97-AF65-F5344CB8AC3E}">
        <p14:creationId xmlns:p14="http://schemas.microsoft.com/office/powerpoint/2010/main" val="98769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363264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49529" y="1714139"/>
            <a:ext cx="6811923" cy="36521914"/>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1513761" y="1714139"/>
            <a:ext cx="19931182" cy="3652191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72044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115948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533" y="27505384"/>
            <a:ext cx="25733931" cy="8501303"/>
          </a:xfrm>
        </p:spPr>
        <p:txBody>
          <a:bodyPr anchor="t"/>
          <a:lstStyle>
            <a:lvl1pPr algn="l">
              <a:defRPr sz="18300" b="1" cap="all"/>
            </a:lvl1pPr>
          </a:lstStyle>
          <a:p>
            <a:r>
              <a:rPr lang="fr-FR"/>
              <a:t>Modifiez le style du titre</a:t>
            </a:r>
            <a:endParaRPr lang="fr-BE"/>
          </a:p>
        </p:txBody>
      </p:sp>
      <p:sp>
        <p:nvSpPr>
          <p:cNvPr id="3" name="Espace réservé du texte 2"/>
          <p:cNvSpPr>
            <a:spLocks noGrp="1"/>
          </p:cNvSpPr>
          <p:nvPr>
            <p:ph type="body" idx="1"/>
          </p:nvPr>
        </p:nvSpPr>
        <p:spPr>
          <a:xfrm>
            <a:off x="2391533" y="18142064"/>
            <a:ext cx="25733931" cy="9363320"/>
          </a:xfrm>
        </p:spPr>
        <p:txBody>
          <a:bodyPr anchor="b"/>
          <a:lstStyle>
            <a:lvl1pPr marL="0" indent="0">
              <a:buNone/>
              <a:defRPr sz="9100">
                <a:solidFill>
                  <a:schemeClr val="tx1">
                    <a:tint val="75000"/>
                  </a:schemeClr>
                </a:solidFill>
              </a:defRPr>
            </a:lvl1pPr>
            <a:lvl2pPr marL="2087941" indent="0">
              <a:buNone/>
              <a:defRPr sz="8200">
                <a:solidFill>
                  <a:schemeClr val="tx1">
                    <a:tint val="75000"/>
                  </a:schemeClr>
                </a:solidFill>
              </a:defRPr>
            </a:lvl2pPr>
            <a:lvl3pPr marL="4175882" indent="0">
              <a:buNone/>
              <a:defRPr sz="7300">
                <a:solidFill>
                  <a:schemeClr val="tx1">
                    <a:tint val="75000"/>
                  </a:schemeClr>
                </a:solidFill>
              </a:defRPr>
            </a:lvl3pPr>
            <a:lvl4pPr marL="6263823" indent="0">
              <a:buNone/>
              <a:defRPr sz="6400">
                <a:solidFill>
                  <a:schemeClr val="tx1">
                    <a:tint val="75000"/>
                  </a:schemeClr>
                </a:solidFill>
              </a:defRPr>
            </a:lvl4pPr>
            <a:lvl5pPr marL="8351764" indent="0">
              <a:buNone/>
              <a:defRPr sz="6400">
                <a:solidFill>
                  <a:schemeClr val="tx1">
                    <a:tint val="75000"/>
                  </a:schemeClr>
                </a:solidFill>
              </a:defRPr>
            </a:lvl5pPr>
            <a:lvl6pPr marL="10439705" indent="0">
              <a:buNone/>
              <a:defRPr sz="6400">
                <a:solidFill>
                  <a:schemeClr val="tx1">
                    <a:tint val="75000"/>
                  </a:schemeClr>
                </a:solidFill>
              </a:defRPr>
            </a:lvl6pPr>
            <a:lvl7pPr marL="12527646" indent="0">
              <a:buNone/>
              <a:defRPr sz="6400">
                <a:solidFill>
                  <a:schemeClr val="tx1">
                    <a:tint val="75000"/>
                  </a:schemeClr>
                </a:solidFill>
              </a:defRPr>
            </a:lvl7pPr>
            <a:lvl8pPr marL="14615587" indent="0">
              <a:buNone/>
              <a:defRPr sz="6400">
                <a:solidFill>
                  <a:schemeClr val="tx1">
                    <a:tint val="75000"/>
                  </a:schemeClr>
                </a:solidFill>
              </a:defRPr>
            </a:lvl8pPr>
            <a:lvl9pPr marL="16703528" indent="0">
              <a:buNone/>
              <a:defRPr sz="6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359752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1513761" y="9987548"/>
            <a:ext cx="13371552" cy="2824850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389900" y="9987548"/>
            <a:ext cx="13371552" cy="2824850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195590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1513761" y="9581308"/>
            <a:ext cx="13376810"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fr-FR"/>
              <a:t>Modifiez les styles du texte du masque</a:t>
            </a:r>
          </a:p>
        </p:txBody>
      </p:sp>
      <p:sp>
        <p:nvSpPr>
          <p:cNvPr id="4" name="Espace réservé du contenu 3"/>
          <p:cNvSpPr>
            <a:spLocks noGrp="1"/>
          </p:cNvSpPr>
          <p:nvPr>
            <p:ph sz="half" idx="2"/>
          </p:nvPr>
        </p:nvSpPr>
        <p:spPr>
          <a:xfrm>
            <a:off x="1513761" y="13574342"/>
            <a:ext cx="13376810"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79389" y="9581308"/>
            <a:ext cx="13382065"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fr-FR"/>
              <a:t>Modifiez les styles du texte du masque</a:t>
            </a:r>
          </a:p>
        </p:txBody>
      </p:sp>
      <p:sp>
        <p:nvSpPr>
          <p:cNvPr id="6" name="Espace réservé du contenu 5"/>
          <p:cNvSpPr>
            <a:spLocks noGrp="1"/>
          </p:cNvSpPr>
          <p:nvPr>
            <p:ph sz="quarter" idx="4"/>
          </p:nvPr>
        </p:nvSpPr>
        <p:spPr>
          <a:xfrm>
            <a:off x="15379389" y="13574342"/>
            <a:ext cx="13382065"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pPr>
              <a:defRPr/>
            </a:pPr>
            <a:endParaRPr lang="fr-FR" dirty="0"/>
          </a:p>
        </p:txBody>
      </p:sp>
      <p:sp>
        <p:nvSpPr>
          <p:cNvPr id="8" name="Espace réservé du pied de page 7"/>
          <p:cNvSpPr>
            <a:spLocks noGrp="1"/>
          </p:cNvSpPr>
          <p:nvPr>
            <p:ph type="ftr" sz="quarter" idx="11"/>
          </p:nvPr>
        </p:nvSpPr>
        <p:spPr/>
        <p:txBody>
          <a:bodyPr/>
          <a:lstStyle/>
          <a:p>
            <a:pPr>
              <a:defRPr/>
            </a:pPr>
            <a:endParaRPr lang="fr-FR" dirty="0"/>
          </a:p>
        </p:txBody>
      </p:sp>
      <p:sp>
        <p:nvSpPr>
          <p:cNvPr id="9" name="Espace réservé du numéro de diapositive 8"/>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22514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pPr>
              <a:defRPr/>
            </a:pPr>
            <a:endParaRPr lang="fr-FR" dirty="0"/>
          </a:p>
        </p:txBody>
      </p:sp>
      <p:sp>
        <p:nvSpPr>
          <p:cNvPr id="4" name="Espace réservé du pied de page 3"/>
          <p:cNvSpPr>
            <a:spLocks noGrp="1"/>
          </p:cNvSpPr>
          <p:nvPr>
            <p:ph type="ftr" sz="quarter" idx="11"/>
          </p:nvPr>
        </p:nvSpPr>
        <p:spPr/>
        <p:txBody>
          <a:bodyPr/>
          <a:lstStyle/>
          <a:p>
            <a:pPr>
              <a:defRPr/>
            </a:pPr>
            <a:endParaRPr lang="fr-FR" dirty="0"/>
          </a:p>
        </p:txBody>
      </p:sp>
      <p:sp>
        <p:nvSpPr>
          <p:cNvPr id="5" name="Espace réservé du numéro de diapositive 4"/>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165117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354375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3763" y="1704224"/>
            <a:ext cx="9960336" cy="7252860"/>
          </a:xfrm>
        </p:spPr>
        <p:txBody>
          <a:bodyPr anchor="b"/>
          <a:lstStyle>
            <a:lvl1pPr algn="l">
              <a:defRPr sz="9100" b="1"/>
            </a:lvl1pPr>
          </a:lstStyle>
          <a:p>
            <a:r>
              <a:rPr lang="fr-FR"/>
              <a:t>Modifiez le style du titre</a:t>
            </a:r>
            <a:endParaRPr lang="fr-BE"/>
          </a:p>
        </p:txBody>
      </p:sp>
      <p:sp>
        <p:nvSpPr>
          <p:cNvPr id="3" name="Espace réservé du contenu 2"/>
          <p:cNvSpPr>
            <a:spLocks noGrp="1"/>
          </p:cNvSpPr>
          <p:nvPr>
            <p:ph idx="1"/>
          </p:nvPr>
        </p:nvSpPr>
        <p:spPr>
          <a:xfrm>
            <a:off x="11836767" y="1704227"/>
            <a:ext cx="16924685" cy="3653182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513763" y="8957087"/>
            <a:ext cx="9960336" cy="29278966"/>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365442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4154" y="29962634"/>
            <a:ext cx="18165128" cy="3537259"/>
          </a:xfrm>
        </p:spPr>
        <p:txBody>
          <a:bodyPr anchor="b"/>
          <a:lstStyle>
            <a:lvl1pPr algn="l">
              <a:defRPr sz="9100" b="1"/>
            </a:lvl1pPr>
          </a:lstStyle>
          <a:p>
            <a:r>
              <a:rPr lang="fr-FR"/>
              <a:t>Modifiez le style du titre</a:t>
            </a:r>
            <a:endParaRPr lang="fr-BE"/>
          </a:p>
        </p:txBody>
      </p:sp>
      <p:sp>
        <p:nvSpPr>
          <p:cNvPr id="3" name="Espace réservé pour une image  2"/>
          <p:cNvSpPr>
            <a:spLocks noGrp="1"/>
          </p:cNvSpPr>
          <p:nvPr>
            <p:ph type="pic" idx="1"/>
          </p:nvPr>
        </p:nvSpPr>
        <p:spPr>
          <a:xfrm>
            <a:off x="5934154" y="3824595"/>
            <a:ext cx="18165128" cy="25682258"/>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endParaRPr lang="fr-BE"/>
          </a:p>
        </p:txBody>
      </p:sp>
      <p:sp>
        <p:nvSpPr>
          <p:cNvPr id="4" name="Espace réservé du texte 3"/>
          <p:cNvSpPr>
            <a:spLocks noGrp="1"/>
          </p:cNvSpPr>
          <p:nvPr>
            <p:ph type="body" sz="half" idx="2"/>
          </p:nvPr>
        </p:nvSpPr>
        <p:spPr>
          <a:xfrm>
            <a:off x="5934154" y="33499893"/>
            <a:ext cx="18165128" cy="5023494"/>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136360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761" y="1714135"/>
            <a:ext cx="27247692" cy="7133961"/>
          </a:xfrm>
          <a:prstGeom prst="rect">
            <a:avLst/>
          </a:prstGeom>
        </p:spPr>
        <p:txBody>
          <a:bodyPr vert="horz" lIns="417588" tIns="208794" rIns="417588" bIns="208794"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1513761" y="9987548"/>
            <a:ext cx="27247692" cy="28248505"/>
          </a:xfrm>
          <a:prstGeom prst="rect">
            <a:avLst/>
          </a:prstGeom>
        </p:spPr>
        <p:txBody>
          <a:bodyPr vert="horz" lIns="417588" tIns="208794" rIns="417588" bIns="208794"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1513761" y="39672750"/>
            <a:ext cx="7064216" cy="2278904"/>
          </a:xfrm>
          <a:prstGeom prst="rect">
            <a:avLst/>
          </a:prstGeom>
        </p:spPr>
        <p:txBody>
          <a:bodyPr vert="horz" lIns="417588" tIns="208794" rIns="417588" bIns="208794" rtlCol="0" anchor="ctr"/>
          <a:lstStyle>
            <a:lvl1pPr algn="l">
              <a:defRPr sz="5500">
                <a:solidFill>
                  <a:schemeClr val="tx1">
                    <a:tint val="75000"/>
                  </a:schemeClr>
                </a:solidFill>
              </a:defRPr>
            </a:lvl1pPr>
          </a:lstStyle>
          <a:p>
            <a:pPr>
              <a:defRPr/>
            </a:pPr>
            <a:endParaRPr lang="fr-FR" dirty="0"/>
          </a:p>
        </p:txBody>
      </p:sp>
      <p:sp>
        <p:nvSpPr>
          <p:cNvPr id="5" name="Espace réservé du pied de page 4"/>
          <p:cNvSpPr>
            <a:spLocks noGrp="1"/>
          </p:cNvSpPr>
          <p:nvPr>
            <p:ph type="ftr" sz="quarter" idx="3"/>
          </p:nvPr>
        </p:nvSpPr>
        <p:spPr>
          <a:xfrm>
            <a:off x="10344031" y="39672750"/>
            <a:ext cx="9587151" cy="2278904"/>
          </a:xfrm>
          <a:prstGeom prst="rect">
            <a:avLst/>
          </a:prstGeom>
        </p:spPr>
        <p:txBody>
          <a:bodyPr vert="horz" lIns="417588" tIns="208794" rIns="417588" bIns="208794" rtlCol="0" anchor="ctr"/>
          <a:lstStyle>
            <a:lvl1pPr algn="ctr">
              <a:defRPr sz="55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21697236" y="39672750"/>
            <a:ext cx="7064216" cy="2278904"/>
          </a:xfrm>
          <a:prstGeom prst="rect">
            <a:avLst/>
          </a:prstGeom>
        </p:spPr>
        <p:txBody>
          <a:bodyPr vert="horz" lIns="417588" tIns="208794" rIns="417588" bIns="208794" rtlCol="0" anchor="ctr"/>
          <a:lstStyle>
            <a:lvl1pPr algn="r">
              <a:defRPr sz="5500">
                <a:solidFill>
                  <a:schemeClr val="tx1">
                    <a:tint val="75000"/>
                  </a:schemeClr>
                </a:solidFill>
              </a:defRPr>
            </a:lvl1pPr>
          </a:lstStyle>
          <a:p>
            <a:pPr>
              <a:defRPr/>
            </a:pPr>
            <a:fld id="{0337019F-DF5D-4F21-94A9-0A89BCC143BF}" type="slidenum">
              <a:rPr lang="fr-FR" smtClean="0"/>
              <a:pPr>
                <a:defRPr/>
              </a:pPr>
              <a:t>‹N°›</a:t>
            </a:fld>
            <a:endParaRPr lang="fr-FR" dirty="0"/>
          </a:p>
        </p:txBody>
      </p:sp>
    </p:spTree>
    <p:extLst>
      <p:ext uri="{BB962C8B-B14F-4D97-AF65-F5344CB8AC3E}">
        <p14:creationId xmlns:p14="http://schemas.microsoft.com/office/powerpoint/2010/main" val="2296625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175882"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2904" indent="-1304963" algn="l" defTabSz="4175882"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9852" indent="-1043970" algn="l" defTabSz="4175882"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7793"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352842" y="8028935"/>
            <a:ext cx="29605089" cy="34399282"/>
          </a:xfrm>
          <a:prstGeom prst="roundRect">
            <a:avLst>
              <a:gd name="adj" fmla="val 2333"/>
            </a:avLst>
          </a:prstGeom>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9" name="ZoneTexte 8"/>
          <p:cNvSpPr txBox="1"/>
          <p:nvPr/>
        </p:nvSpPr>
        <p:spPr>
          <a:xfrm>
            <a:off x="352842" y="8357556"/>
            <a:ext cx="29605089" cy="40797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360000" rIns="360000" rtlCol="0">
            <a:spAutoFit/>
          </a:bodyPr>
          <a:lstStyle/>
          <a:p>
            <a:pPr algn="just" defTabSz="4176431" fontAlgn="auto">
              <a:spcBef>
                <a:spcPts val="0"/>
              </a:spcBef>
              <a:spcAft>
                <a:spcPts val="0"/>
              </a:spcAft>
            </a:pPr>
            <a:r>
              <a:rPr lang="fr-BE" sz="4800" b="1" u="sng" dirty="0">
                <a:solidFill>
                  <a:prstClr val="black"/>
                </a:solidFill>
                <a:latin typeface="Times New Roman" panose="02020603050405020304" pitchFamily="18" charset="0"/>
                <a:cs typeface="Times New Roman" panose="02020603050405020304" pitchFamily="18" charset="0"/>
              </a:rPr>
              <a:t>Introduction</a:t>
            </a:r>
          </a:p>
          <a:p>
            <a:pPr algn="just">
              <a:lnSpc>
                <a:spcPct val="107000"/>
              </a:lnSpc>
              <a:spcAft>
                <a:spcPts val="800"/>
              </a:spcAft>
            </a:pP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Canine idiopathic pulmonary fibrosis (CIPF) affects West Highland white terriers (WHWTs) and mimics idiopathic pulmonary fibrosis. In this study, single cell RNA-sequencing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scRNA-seq</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was used to compare transcriptomic expression of broncho-alveolar lavage fluid (BALF) macrophages sampled from CIPF and healthy WHWTs.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Osteopontin</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(SPP1) transcript, encoding a glycoprotein associated with fibrosis in human, was further analysed at the protein level by immunohistochemistry in lung tissue and ELISA in BALF and serum from CIPF WHWTs, healthy WHWTs and healthy terriers other than WHWTs.</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à coins arrondis 11"/>
          <p:cNvSpPr/>
          <p:nvPr/>
        </p:nvSpPr>
        <p:spPr>
          <a:xfrm>
            <a:off x="3980155" y="2189876"/>
            <a:ext cx="22314902" cy="29381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3980155" y="1671689"/>
            <a:ext cx="22314902" cy="4910479"/>
          </a:xfrm>
        </p:spPr>
        <p:txBody>
          <a:bodyPr>
            <a:normAutofit/>
          </a:bodyPr>
          <a:lstStyle/>
          <a:p>
            <a:r>
              <a:rPr lang="en-US" sz="6000" b="1" dirty="0" err="1">
                <a:solidFill>
                  <a:schemeClr val="bg1"/>
                </a:solidFill>
                <a:latin typeface="Futura PT Book"/>
              </a:rPr>
              <a:t>Osteopontin</a:t>
            </a:r>
            <a:r>
              <a:rPr lang="en-US" sz="6000" b="1" dirty="0">
                <a:solidFill>
                  <a:schemeClr val="bg1"/>
                </a:solidFill>
                <a:latin typeface="Futura PT Book"/>
              </a:rPr>
              <a:t>-expressing macrophages in dogs affected with canine idiopathic pulmonary fibrosis, a model for human idiopathic pulmonary fibrosis</a:t>
            </a:r>
            <a:br>
              <a:rPr lang="fr-BE" sz="6000" dirty="0">
                <a:solidFill>
                  <a:schemeClr val="bg1"/>
                </a:solidFill>
                <a:latin typeface="Futura PT Book"/>
              </a:rPr>
            </a:br>
            <a:endParaRPr lang="fr-BE" sz="6000" dirty="0">
              <a:solidFill>
                <a:schemeClr val="bg1"/>
              </a:solidFill>
            </a:endParaRPr>
          </a:p>
        </p:txBody>
      </p:sp>
      <p:sp>
        <p:nvSpPr>
          <p:cNvPr id="4" name="ZoneTexte 3"/>
          <p:cNvSpPr txBox="1"/>
          <p:nvPr/>
        </p:nvSpPr>
        <p:spPr>
          <a:xfrm>
            <a:off x="615473" y="5344097"/>
            <a:ext cx="29078715" cy="1569660"/>
          </a:xfrm>
          <a:prstGeom prst="rect">
            <a:avLst/>
          </a:prstGeom>
          <a:noFill/>
        </p:spPr>
        <p:txBody>
          <a:bodyPr wrap="square" rtlCol="0">
            <a:spAutoFit/>
          </a:bodyPr>
          <a:lstStyle/>
          <a:p>
            <a:pPr algn="ctr" defTabSz="4176431" fontAlgn="auto">
              <a:spcBef>
                <a:spcPts val="0"/>
              </a:spcBef>
              <a:spcAft>
                <a:spcPts val="0"/>
              </a:spcAft>
              <a:defRPr/>
            </a:pPr>
            <a:r>
              <a:rPr lang="en-US" sz="4800" dirty="0">
                <a:latin typeface="Futura PT Book"/>
              </a:rPr>
              <a:t>Fastrès A.</a:t>
            </a:r>
            <a:r>
              <a:rPr lang="en-US" sz="4800" baseline="30000" dirty="0">
                <a:latin typeface="Futura PT Book"/>
              </a:rPr>
              <a:t>1</a:t>
            </a:r>
            <a:r>
              <a:rPr lang="en-US" sz="4800" dirty="0">
                <a:latin typeface="Futura PT Book"/>
              </a:rPr>
              <a:t>, </a:t>
            </a:r>
            <a:r>
              <a:rPr lang="en-US" sz="4800" dirty="0" err="1">
                <a:latin typeface="Futura PT Book"/>
              </a:rPr>
              <a:t>Roels</a:t>
            </a:r>
            <a:r>
              <a:rPr lang="en-US" sz="4800" dirty="0">
                <a:latin typeface="Futura PT Book"/>
              </a:rPr>
              <a:t> E.</a:t>
            </a:r>
            <a:r>
              <a:rPr lang="en-US" sz="4800" baseline="30000" dirty="0">
                <a:latin typeface="Futura PT Book"/>
              </a:rPr>
              <a:t>1</a:t>
            </a:r>
            <a:r>
              <a:rPr lang="en-US" sz="4800" dirty="0">
                <a:latin typeface="Futura PT Book"/>
              </a:rPr>
              <a:t>, </a:t>
            </a:r>
            <a:r>
              <a:rPr lang="en-US" sz="4800" dirty="0" err="1">
                <a:latin typeface="Futura PT Book"/>
              </a:rPr>
              <a:t>Pirottin</a:t>
            </a:r>
            <a:r>
              <a:rPr lang="en-US" sz="4800" dirty="0">
                <a:latin typeface="Futura PT Book"/>
              </a:rPr>
              <a:t> D.</a:t>
            </a:r>
            <a:r>
              <a:rPr lang="en-US" sz="4800" baseline="30000" dirty="0">
                <a:latin typeface="Futura PT Book"/>
              </a:rPr>
              <a:t>2,</a:t>
            </a:r>
            <a:r>
              <a:rPr lang="en-US" sz="4800" baseline="30000" dirty="0">
                <a:latin typeface="Yu Mincho Light" panose="020B0400000000000000" pitchFamily="18" charset="-128"/>
                <a:ea typeface="Yu Mincho Light" panose="020B0400000000000000" pitchFamily="18" charset="-128"/>
              </a:rPr>
              <a:t>†</a:t>
            </a:r>
            <a:r>
              <a:rPr lang="en-US" sz="4800" dirty="0">
                <a:latin typeface="Futura PT Book"/>
              </a:rPr>
              <a:t>, </a:t>
            </a:r>
            <a:r>
              <a:rPr lang="en-US" sz="4800" dirty="0" err="1">
                <a:latin typeface="Futura PT Book"/>
              </a:rPr>
              <a:t>Fievez</a:t>
            </a:r>
            <a:r>
              <a:rPr lang="en-US" sz="4800" dirty="0">
                <a:latin typeface="Futura PT Book"/>
              </a:rPr>
              <a:t> L.</a:t>
            </a:r>
            <a:r>
              <a:rPr lang="en-US" sz="4800" baseline="30000" dirty="0">
                <a:latin typeface="Futura PT Book"/>
              </a:rPr>
              <a:t>2</a:t>
            </a:r>
            <a:r>
              <a:rPr lang="en-US" sz="4800" dirty="0">
                <a:latin typeface="Futura PT Book"/>
              </a:rPr>
              <a:t>, </a:t>
            </a:r>
            <a:r>
              <a:rPr lang="en-US" sz="4800" dirty="0" err="1">
                <a:latin typeface="Futura PT Book"/>
              </a:rPr>
              <a:t>Tutunaru</a:t>
            </a:r>
            <a:r>
              <a:rPr lang="en-US" sz="4800" dirty="0">
                <a:latin typeface="Futura PT Book"/>
              </a:rPr>
              <a:t> A.C.</a:t>
            </a:r>
            <a:r>
              <a:rPr lang="en-US" sz="4800" baseline="30000" dirty="0">
                <a:latin typeface="Futura PT Book"/>
              </a:rPr>
              <a:t>1</a:t>
            </a:r>
            <a:r>
              <a:rPr lang="en-US" sz="4800" dirty="0">
                <a:latin typeface="Futura PT Book"/>
              </a:rPr>
              <a:t>, Bolen G.</a:t>
            </a:r>
            <a:r>
              <a:rPr lang="en-US" sz="4800" baseline="30000" dirty="0">
                <a:latin typeface="Futura PT Book"/>
              </a:rPr>
              <a:t>1</a:t>
            </a:r>
            <a:r>
              <a:rPr lang="en-US" sz="4800" dirty="0">
                <a:latin typeface="Futura PT Book"/>
              </a:rPr>
              <a:t>, </a:t>
            </a:r>
            <a:r>
              <a:rPr lang="en-US" sz="4800" dirty="0" err="1">
                <a:latin typeface="Futura PT Book"/>
              </a:rPr>
              <a:t>Merveille</a:t>
            </a:r>
            <a:r>
              <a:rPr lang="en-US" sz="4800" dirty="0">
                <a:latin typeface="Futura PT Book"/>
              </a:rPr>
              <a:t> A.C.</a:t>
            </a:r>
            <a:r>
              <a:rPr lang="en-US" sz="4800" baseline="30000" dirty="0">
                <a:latin typeface="Futura PT Book"/>
              </a:rPr>
              <a:t>1</a:t>
            </a:r>
            <a:r>
              <a:rPr lang="en-US" sz="4800" dirty="0">
                <a:latin typeface="Futura PT Book"/>
              </a:rPr>
              <a:t>, </a:t>
            </a:r>
            <a:r>
              <a:rPr lang="en-US" sz="4800" dirty="0" err="1">
                <a:latin typeface="Futura PT Book"/>
              </a:rPr>
              <a:t>Marichal</a:t>
            </a:r>
            <a:r>
              <a:rPr lang="en-US" sz="4800" dirty="0">
                <a:latin typeface="Futura PT Book"/>
              </a:rPr>
              <a:t> T.</a:t>
            </a:r>
            <a:r>
              <a:rPr lang="en-US" sz="4800" baseline="30000" dirty="0">
                <a:latin typeface="Futura PT Book"/>
              </a:rPr>
              <a:t>2</a:t>
            </a:r>
            <a:r>
              <a:rPr lang="en-US" sz="4800" dirty="0">
                <a:latin typeface="Futura PT Book"/>
              </a:rPr>
              <a:t>, </a:t>
            </a:r>
            <a:r>
              <a:rPr lang="en-US" sz="4800" dirty="0" err="1">
                <a:latin typeface="Futura PT Book"/>
              </a:rPr>
              <a:t>Desmet</a:t>
            </a:r>
            <a:r>
              <a:rPr lang="en-US" sz="4800" dirty="0">
                <a:latin typeface="Futura PT Book"/>
              </a:rPr>
              <a:t> J.C.</a:t>
            </a:r>
            <a:r>
              <a:rPr lang="en-US" sz="4800" baseline="30000" dirty="0">
                <a:latin typeface="Futura PT Book"/>
              </a:rPr>
              <a:t>2</a:t>
            </a:r>
            <a:r>
              <a:rPr lang="en-US" sz="4800" dirty="0">
                <a:latin typeface="Futura PT Book"/>
              </a:rPr>
              <a:t>, Antoine N.</a:t>
            </a:r>
            <a:r>
              <a:rPr lang="en-US" sz="4800" baseline="30000" dirty="0">
                <a:latin typeface="Futura PT Book"/>
              </a:rPr>
              <a:t>3</a:t>
            </a:r>
            <a:r>
              <a:rPr lang="en-US" sz="4800" dirty="0">
                <a:latin typeface="Futura PT Book"/>
              </a:rPr>
              <a:t>, Bureau F.</a:t>
            </a:r>
            <a:r>
              <a:rPr lang="en-US" sz="4800" baseline="30000" dirty="0">
                <a:latin typeface="Futura PT Book"/>
              </a:rPr>
              <a:t>2</a:t>
            </a:r>
            <a:r>
              <a:rPr lang="en-US" sz="4800" dirty="0">
                <a:latin typeface="Futura PT Book"/>
              </a:rPr>
              <a:t> and </a:t>
            </a:r>
            <a:r>
              <a:rPr lang="en-US" sz="4800" dirty="0" err="1">
                <a:latin typeface="Futura PT Book"/>
              </a:rPr>
              <a:t>Clercx</a:t>
            </a:r>
            <a:r>
              <a:rPr lang="en-US" sz="4800" dirty="0">
                <a:latin typeface="Futura PT Book"/>
              </a:rPr>
              <a:t> C.</a:t>
            </a:r>
            <a:r>
              <a:rPr lang="en-US" sz="4800" baseline="30000" dirty="0">
                <a:latin typeface="Futura PT Book"/>
              </a:rPr>
              <a:t>1</a:t>
            </a:r>
            <a:endParaRPr lang="en-US" sz="4800" b="1" dirty="0">
              <a:latin typeface="Futura PT Book"/>
              <a:ea typeface="Verdana" panose="020B0604030504040204" pitchFamily="34" charset="0"/>
              <a:cs typeface="Verdana" panose="020B0604030504040204" pitchFamily="34" charset="0"/>
            </a:endParaRPr>
          </a:p>
        </p:txBody>
      </p:sp>
      <p:sp>
        <p:nvSpPr>
          <p:cNvPr id="5" name="ZoneTexte 4"/>
          <p:cNvSpPr txBox="1"/>
          <p:nvPr/>
        </p:nvSpPr>
        <p:spPr>
          <a:xfrm>
            <a:off x="4760563" y="7144297"/>
            <a:ext cx="22254555" cy="954107"/>
          </a:xfrm>
          <a:prstGeom prst="rect">
            <a:avLst/>
          </a:prstGeom>
          <a:noFill/>
        </p:spPr>
        <p:txBody>
          <a:bodyPr wrap="square" lIns="72000" rIns="0" numCol="1" spcCol="72000" rtlCol="0">
            <a:spAutoFit/>
          </a:bodyPr>
          <a:lstStyle/>
          <a:p>
            <a:pPr algn="ct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1.	Department of Clinical Sciences, FARAH, Faculty of Veterinary Medicine, </a:t>
            </a:r>
            <a:r>
              <a:rPr lang="en-US" sz="2800" i="1" baseline="30000" dirty="0" err="1">
                <a:latin typeface="Times New Roman" panose="02020603050405020304" pitchFamily="18" charset="0"/>
                <a:ea typeface="Verdana" panose="020B0604030504040204" pitchFamily="34" charset="0"/>
                <a:cs typeface="Times New Roman" panose="02020603050405020304" pitchFamily="18" charset="0"/>
              </a:rPr>
              <a:t>ULiège</a:t>
            </a: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 Liège, Belgium</a:t>
            </a:r>
          </a:p>
          <a:p>
            <a:pPr algn="ct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2.	Department of GIGA-Inflammation, Infection &amp; Immunity, GIGA, CHU, </a:t>
            </a:r>
            <a:r>
              <a:rPr lang="en-US" sz="2800" i="1" baseline="30000" dirty="0" err="1">
                <a:latin typeface="Times New Roman" panose="02020603050405020304" pitchFamily="18" charset="0"/>
                <a:ea typeface="Verdana" panose="020B0604030504040204" pitchFamily="34" charset="0"/>
                <a:cs typeface="Times New Roman" panose="02020603050405020304" pitchFamily="18" charset="0"/>
              </a:rPr>
              <a:t>ULiège</a:t>
            </a: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 Liège, Belgium</a:t>
            </a:r>
          </a:p>
          <a:p>
            <a:pPr algn="ct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3.	Department of morphology and pathology, Histology, FARAH, </a:t>
            </a:r>
            <a:r>
              <a:rPr lang="en-US" sz="2800" i="1" baseline="30000" dirty="0" err="1">
                <a:latin typeface="Times New Roman" panose="02020603050405020304" pitchFamily="18" charset="0"/>
                <a:ea typeface="Verdana" panose="020B0604030504040204" pitchFamily="34" charset="0"/>
                <a:cs typeface="Times New Roman" panose="02020603050405020304" pitchFamily="18" charset="0"/>
              </a:rPr>
              <a:t>Uliège</a:t>
            </a:r>
            <a:r>
              <a:rPr lang="en-US" sz="2800" i="1" baseline="30000" dirty="0">
                <a:latin typeface="Times New Roman" panose="02020603050405020304" pitchFamily="18" charset="0"/>
                <a:ea typeface="Verdana" panose="020B0604030504040204" pitchFamily="34" charset="0"/>
                <a:cs typeface="Times New Roman" panose="02020603050405020304" pitchFamily="18" charset="0"/>
              </a:rPr>
              <a:t>, Liege, Belgium </a:t>
            </a:r>
          </a:p>
        </p:txBody>
      </p:sp>
      <p:pic>
        <p:nvPicPr>
          <p:cNvPr id="6" name="Picture 2" descr="C:\Documents and Settings\u216564\Bureau\compagnie.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26716985" y="833934"/>
            <a:ext cx="2977203" cy="3138237"/>
          </a:xfrm>
          <a:prstGeom prst="rect">
            <a:avLst/>
          </a:prstGeom>
          <a:noFill/>
        </p:spPr>
      </p:pic>
      <p:sp>
        <p:nvSpPr>
          <p:cNvPr id="13" name="ZoneTexte 12"/>
          <p:cNvSpPr txBox="1"/>
          <p:nvPr/>
        </p:nvSpPr>
        <p:spPr>
          <a:xfrm>
            <a:off x="317282" y="12712143"/>
            <a:ext cx="14964340" cy="11930098"/>
          </a:xfrm>
          <a:prstGeom prst="rect">
            <a:avLst/>
          </a:prstGeom>
          <a:noFill/>
        </p:spPr>
        <p:txBody>
          <a:bodyPr wrap="square" lIns="360000" tIns="360000" rIns="360000" bIns="360000" numCol="1" spcCol="0" rtlCol="0">
            <a:spAutoFit/>
          </a:bodyPr>
          <a:lstStyle/>
          <a:p>
            <a:pPr algn="just"/>
            <a:r>
              <a:rPr lang="en-US" sz="4800" b="1" u="sng" dirty="0">
                <a:latin typeface="Times New Roman" panose="02020603050405020304" pitchFamily="18" charset="0"/>
                <a:cs typeface="Times New Roman" panose="02020603050405020304" pitchFamily="18" charset="0"/>
              </a:rPr>
              <a:t>Results</a:t>
            </a:r>
          </a:p>
          <a:p>
            <a:pPr algn="just"/>
            <a:r>
              <a:rPr lang="en-US" sz="4000" dirty="0">
                <a:latin typeface="Times New Roman" panose="02020603050405020304" pitchFamily="18" charset="0"/>
                <a:cs typeface="Times New Roman" panose="02020603050405020304" pitchFamily="18" charset="0"/>
              </a:rPr>
              <a:t>Two macrophages clusters enriched in profibrotic genes including SPP1 were identified by </a:t>
            </a:r>
            <a:r>
              <a:rPr lang="en-US" sz="4000" dirty="0" err="1">
                <a:latin typeface="Times New Roman" panose="02020603050405020304" pitchFamily="18" charset="0"/>
                <a:cs typeface="Times New Roman" panose="02020603050405020304" pitchFamily="18" charset="0"/>
              </a:rPr>
              <a:t>scRNA</a:t>
            </a:r>
            <a:r>
              <a:rPr lang="en-US" sz="4000" dirty="0">
                <a:latin typeface="Times New Roman" panose="02020603050405020304" pitchFamily="18" charset="0"/>
                <a:cs typeface="Times New Roman" panose="02020603050405020304" pitchFamily="18" charset="0"/>
              </a:rPr>
              <a:t>-seq (Figure 1): one in a larger proportion of CIPF (13.5±4.7%) compared with healthy WHWTs (2.9±0.2%, P-value = 0.009) (Figure 2); one enriched in pro-fibrotic transcripts in CIPF compared with healthy WHWTs (</a:t>
            </a:r>
            <a:r>
              <a:rPr lang="en-US" sz="4000" dirty="0">
                <a:solidFill>
                  <a:sysClr val="windowText" lastClr="000000"/>
                </a:solidFill>
                <a:latin typeface="Times New Roman" panose="02020603050405020304" pitchFamily="18" charset="0"/>
                <a:cs typeface="Times New Roman" panose="02020603050405020304" pitchFamily="18" charset="0"/>
              </a:rPr>
              <a:t>normalized enrichment score in pulmonary fibrosis processes of 2.01, FDR q-value = 0.008</a:t>
            </a:r>
            <a:r>
              <a:rPr lang="en-US" sz="4000" dirty="0">
                <a:latin typeface="Times New Roman" panose="02020603050405020304" pitchFamily="18" charset="0"/>
                <a:cs typeface="Times New Roman" panose="02020603050405020304" pitchFamily="18" charset="0"/>
              </a:rPr>
              <a:t>). SPP1 immunolabelling was found in all dogs in ciliated cells, smooth muscular cells and macrophages (Figure 3). In CIPF WHWTs, pneumocytes II and lung </a:t>
            </a:r>
            <a:r>
              <a:rPr lang="en-US" sz="4000" dirty="0" err="1">
                <a:latin typeface="Times New Roman" panose="02020603050405020304" pitchFamily="18" charset="0"/>
                <a:cs typeface="Times New Roman" panose="02020603050405020304" pitchFamily="18" charset="0"/>
              </a:rPr>
              <a:t>interstitium</a:t>
            </a:r>
            <a:r>
              <a:rPr lang="en-US" sz="4000" dirty="0">
                <a:latin typeface="Times New Roman" panose="02020603050405020304" pitchFamily="18" charset="0"/>
                <a:cs typeface="Times New Roman" panose="02020603050405020304" pitchFamily="18" charset="0"/>
              </a:rPr>
              <a:t> were also labelled, while it was the case in half of healthy WHWTs and absent in terriers (Figure 3). SPP1 serum concentration was higher in CIPF (2.15ng/mL [0.87-5.13]) compared with healthy WHWTs (0.63ng/mL [0.41-1.63]) and terriers (0.31ng/mL [0.19-0.51]), and in healthy WHWTs compared with terriers (Figure 4). Higher SPP1 BALF level was found in CIPF (0.34ng/mL [0.15-0.52]) and healthy WHWTs (0.25ng/mL [0.14-0.40]) compared with terriers (0.02ng/mL [0.01-0.08]) (Figure 4).</a:t>
            </a:r>
            <a:endParaRPr lang="fr-BE" sz="4000" dirty="0">
              <a:latin typeface="Times New Roman" panose="02020603050405020304" pitchFamily="18" charset="0"/>
              <a:cs typeface="Times New Roman" panose="02020603050405020304" pitchFamily="18" charset="0"/>
            </a:endParaRPr>
          </a:p>
        </p:txBody>
      </p:sp>
      <p:sp>
        <p:nvSpPr>
          <p:cNvPr id="14" name="ZoneTexte 13"/>
          <p:cNvSpPr txBox="1"/>
          <p:nvPr/>
        </p:nvSpPr>
        <p:spPr>
          <a:xfrm>
            <a:off x="615473" y="38540379"/>
            <a:ext cx="29078715" cy="3527798"/>
          </a:xfrm>
          <a:prstGeom prst="rect">
            <a:avLst/>
          </a:prstGeom>
          <a:ln/>
        </p:spPr>
        <p:style>
          <a:lnRef idx="0">
            <a:schemeClr val="accent3"/>
          </a:lnRef>
          <a:fillRef idx="3">
            <a:schemeClr val="accent3"/>
          </a:fillRef>
          <a:effectRef idx="3">
            <a:schemeClr val="accent3"/>
          </a:effectRef>
          <a:fontRef idx="minor">
            <a:schemeClr val="lt1"/>
          </a:fontRef>
        </p:style>
        <p:txBody>
          <a:bodyPr wrap="square" lIns="360000" tIns="360000" rIns="360000" bIns="360000" numCol="1" spcCol="0" rtlCol="0">
            <a:spAutoFit/>
          </a:bodyPr>
          <a:lstStyle/>
          <a:p>
            <a:pPr algn="just" defTabSz="4176431" fontAlgn="auto">
              <a:spcBef>
                <a:spcPts val="0"/>
              </a:spcBef>
              <a:spcAft>
                <a:spcPts val="0"/>
              </a:spcAft>
            </a:pPr>
            <a:r>
              <a:rPr lang="fr-BE" sz="5000" b="1" u="sng"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a:t>
            </a:r>
          </a:p>
          <a:p>
            <a:pPr algn="just"/>
            <a:r>
              <a:rPr lang="en-US" sz="44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Our results support that profibrotic macrophage clusters contribute to CIPF pathogenesis. The overexpression of SPP1 by macrophages but also by other lung cells might trigger increased SPP1 concentrations in BALF and serum, making SPP1 a possible biomarker for CIPF.</a:t>
            </a: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7" y="640508"/>
            <a:ext cx="3525087" cy="3525087"/>
          </a:xfrm>
          <a:prstGeom prst="rect">
            <a:avLst/>
          </a:prstGeom>
        </p:spPr>
      </p:pic>
      <p:pic>
        <p:nvPicPr>
          <p:cNvPr id="1025" name="Image 1">
            <a:extLst>
              <a:ext uri="{FF2B5EF4-FFF2-40B4-BE49-F238E27FC236}">
                <a16:creationId xmlns:a16="http://schemas.microsoft.com/office/drawing/2014/main" id="{73E2487D-9026-711C-D0AA-E0420B61F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6076" y="16863717"/>
            <a:ext cx="14385420" cy="72414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29DDC09-72E1-D1FE-EB06-C30901B7706B}"/>
              </a:ext>
            </a:extLst>
          </p:cNvPr>
          <p:cNvSpPr>
            <a:spLocks noChangeArrowheads="1"/>
          </p:cNvSpPr>
          <p:nvPr/>
        </p:nvSpPr>
        <p:spPr bwMode="auto">
          <a:xfrm>
            <a:off x="15369809" y="24127883"/>
            <a:ext cx="1438542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3.</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Immunohistochemical labelling of lung tissue sections for SPP1. (A-C) </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SPP1 immunoreactivity of lung </a:t>
            </a:r>
            <a:r>
              <a:rPr kumimoji="0" lang="en-US" altLang="en-US" sz="32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interstitium</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 West Highland white terrier (WHWT) affected with canine idiopathic pulmonary fibrosis (CIPF), a healthy WHWT and a healthy terrier, respectively. Magnification 10x. </a:t>
            </a: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SPP1 immunoreactivity of ciliated epithelial cells and smooth muscular cells in a healthy WHWT. Magnification 20x. </a:t>
            </a: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SPP1 immunoreactivity of macrophages in a WHWT affected with CIPF. Magnification 100x. </a:t>
            </a: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SPP1 immunoreactivity of pneumocytes II in a WHWT affected with CIPF. Magnification 100x.   </a:t>
            </a:r>
            <a:endParaRPr kumimoji="0" lang="en-US" altLang="en-US" sz="3200" b="0" i="1" u="none" strike="noStrike" cap="none" normalizeH="0" baseline="0" dirty="0">
              <a:ln>
                <a:noFill/>
              </a:ln>
              <a:solidFill>
                <a:schemeClr val="tx1"/>
              </a:solidFill>
              <a:effectLst/>
              <a:latin typeface="Arial" panose="020B0604020202020204" pitchFamily="34" charset="0"/>
            </a:endParaRPr>
          </a:p>
        </p:txBody>
      </p:sp>
      <p:pic>
        <p:nvPicPr>
          <p:cNvPr id="15" name="Image 4">
            <a:extLst>
              <a:ext uri="{FF2B5EF4-FFF2-40B4-BE49-F238E27FC236}">
                <a16:creationId xmlns:a16="http://schemas.microsoft.com/office/drawing/2014/main" id="{8D223644-0E6A-1207-5153-D83E3163FE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616"/>
          <a:stretch/>
        </p:blipFill>
        <p:spPr bwMode="auto">
          <a:xfrm>
            <a:off x="15369811" y="28159756"/>
            <a:ext cx="14301447" cy="58277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a:extLst>
              <a:ext uri="{FF2B5EF4-FFF2-40B4-BE49-F238E27FC236}">
                <a16:creationId xmlns:a16="http://schemas.microsoft.com/office/drawing/2014/main" id="{52F331BE-48B7-BA73-D535-0E862A627987}"/>
              </a:ext>
            </a:extLst>
          </p:cNvPr>
          <p:cNvSpPr>
            <a:spLocks noChangeArrowheads="1"/>
          </p:cNvSpPr>
          <p:nvPr/>
        </p:nvSpPr>
        <p:spPr bwMode="auto">
          <a:xfrm>
            <a:off x="15369811" y="33920971"/>
            <a:ext cx="1429979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4.</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Osteopontin</a:t>
            </a:r>
            <a:r>
              <a:rPr kumimoji="0" lang="en-US" altLang="en-US" sz="3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serum and bronchoalveolar lavage fluid concentration. </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Box plot showing </a:t>
            </a:r>
            <a:r>
              <a:rPr kumimoji="0" lang="en-US" altLang="en-US" sz="32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osteopontin</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(SPP1) serum and bronchoalveolar lavage fluid (BALF) concentrations in ng/mL obtained from healthy terriers (n = 15) from other breeds than West Highland white terriers (WHWTs), healthy WHWTs (n = 13) and WHWTs affected with canine idiopathic pulmonary fibrosis (CIPF) (n = 24). The box represents the interquartile range, with the median indicated by the horizontal line. The black points represent outliers. Asterisks indicate statistically significant results (P </a:t>
            </a:r>
            <a:r>
              <a:rPr kumimoji="0" lang="en-US" altLang="en-US" sz="3200" b="0" i="1" u="none" strike="noStrike" cap="none" normalizeH="0" baseline="0" dirty="0">
                <a:ln>
                  <a:noFill/>
                </a:ln>
                <a:solidFill>
                  <a:schemeClr val="tx1"/>
                </a:solidFill>
                <a:effectLst/>
                <a:latin typeface="Times New Roman" panose="02020603050405020304" pitchFamily="18" charset="0"/>
                <a:ea typeface="AdvTT5235d5a9+22"/>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0.05). </a:t>
            </a:r>
            <a:endParaRPr kumimoji="0" lang="en-US" altLang="en-US" sz="3200" b="0" i="1" u="none" strike="noStrike" cap="none" normalizeH="0" baseline="0" dirty="0">
              <a:ln>
                <a:noFill/>
              </a:ln>
              <a:solidFill>
                <a:schemeClr val="tx1"/>
              </a:solidFill>
              <a:effectLst/>
              <a:latin typeface="Arial" panose="020B0604020202020204" pitchFamily="34" charset="0"/>
            </a:endParaRPr>
          </a:p>
        </p:txBody>
      </p:sp>
      <p:pic>
        <p:nvPicPr>
          <p:cNvPr id="1032" name="Picture 8" descr="ICLAF 2022 - Venue">
            <a:extLst>
              <a:ext uri="{FF2B5EF4-FFF2-40B4-BE49-F238E27FC236}">
                <a16:creationId xmlns:a16="http://schemas.microsoft.com/office/drawing/2014/main" id="{96411EFC-EB94-F05D-F784-3CEB4746A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1909" y="-124708"/>
            <a:ext cx="2191794" cy="2326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CD49827-C14C-19D6-6AFF-9C1B4CA4F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3459" y="118526"/>
            <a:ext cx="4569922" cy="199934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1 Early stage researcher (PhD candidate) in Biosciences in the ...">
            <a:extLst>
              <a:ext uri="{FF2B5EF4-FFF2-40B4-BE49-F238E27FC236}">
                <a16:creationId xmlns:a16="http://schemas.microsoft.com/office/drawing/2014/main" id="{267E2459-83B0-7005-AFAA-DAA9FA3CE4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4595" y="84790"/>
            <a:ext cx="1918709" cy="1918709"/>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 49">
            <a:extLst>
              <a:ext uri="{FF2B5EF4-FFF2-40B4-BE49-F238E27FC236}">
                <a16:creationId xmlns:a16="http://schemas.microsoft.com/office/drawing/2014/main" id="{34793025-30EC-8AE4-F4C2-E5F05C1354BE}"/>
              </a:ext>
            </a:extLst>
          </p:cNvPr>
          <p:cNvPicPr>
            <a:picLocks noChangeAspect="1"/>
          </p:cNvPicPr>
          <p:nvPr/>
        </p:nvPicPr>
        <p:blipFill rotWithShape="1">
          <a:blip r:embed="rId9">
            <a:clrChange>
              <a:clrFrom>
                <a:srgbClr val="FFFFFF"/>
              </a:clrFrom>
              <a:clrTo>
                <a:srgbClr val="FFFFFF">
                  <a:alpha val="0"/>
                </a:srgbClr>
              </a:clrTo>
            </a:clrChange>
          </a:blip>
          <a:srcRect r="16277"/>
          <a:stretch/>
        </p:blipFill>
        <p:spPr>
          <a:xfrm>
            <a:off x="15122167" y="12463000"/>
            <a:ext cx="4226875" cy="3959452"/>
          </a:xfrm>
          <a:prstGeom prst="rect">
            <a:avLst/>
          </a:prstGeom>
        </p:spPr>
      </p:pic>
      <p:sp>
        <p:nvSpPr>
          <p:cNvPr id="51" name="ZoneTexte 50">
            <a:extLst>
              <a:ext uri="{FF2B5EF4-FFF2-40B4-BE49-F238E27FC236}">
                <a16:creationId xmlns:a16="http://schemas.microsoft.com/office/drawing/2014/main" id="{D20ADD1E-87C9-9D8A-7503-0CDF396352C1}"/>
              </a:ext>
            </a:extLst>
          </p:cNvPr>
          <p:cNvSpPr txBox="1"/>
          <p:nvPr/>
        </p:nvSpPr>
        <p:spPr>
          <a:xfrm>
            <a:off x="17656882" y="12772803"/>
            <a:ext cx="252000" cy="324000"/>
          </a:xfrm>
          <a:prstGeom prst="rect">
            <a:avLst/>
          </a:prstGeom>
          <a:noFill/>
        </p:spPr>
        <p:txBody>
          <a:bodyPr wrap="square" rtlCol="0">
            <a:spAutoFit/>
          </a:bodyPr>
          <a:lstStyle/>
          <a:p>
            <a:r>
              <a:rPr lang="fr-BE" sz="3200" b="1" dirty="0"/>
              <a:t>*</a:t>
            </a:r>
          </a:p>
        </p:txBody>
      </p:sp>
      <p:pic>
        <p:nvPicPr>
          <p:cNvPr id="54" name="Image 53">
            <a:extLst>
              <a:ext uri="{FF2B5EF4-FFF2-40B4-BE49-F238E27FC236}">
                <a16:creationId xmlns:a16="http://schemas.microsoft.com/office/drawing/2014/main" id="{F7851530-ACE1-E116-623D-B7B6150B6C4B}"/>
              </a:ext>
            </a:extLst>
          </p:cNvPr>
          <p:cNvPicPr>
            <a:picLocks noChangeAspect="1"/>
          </p:cNvPicPr>
          <p:nvPr/>
        </p:nvPicPr>
        <p:blipFill>
          <a:blip r:embed="rId10"/>
          <a:stretch>
            <a:fillRect/>
          </a:stretch>
        </p:blipFill>
        <p:spPr>
          <a:xfrm>
            <a:off x="615474" y="25685129"/>
            <a:ext cx="14385420" cy="6241794"/>
          </a:xfrm>
          <a:prstGeom prst="rect">
            <a:avLst/>
          </a:prstGeom>
        </p:spPr>
      </p:pic>
      <p:sp>
        <p:nvSpPr>
          <p:cNvPr id="65" name="ZoneTexte 64">
            <a:extLst>
              <a:ext uri="{FF2B5EF4-FFF2-40B4-BE49-F238E27FC236}">
                <a16:creationId xmlns:a16="http://schemas.microsoft.com/office/drawing/2014/main" id="{49479D96-DD8C-22A9-E3EB-BAA5EB1BF9F8}"/>
              </a:ext>
            </a:extLst>
          </p:cNvPr>
          <p:cNvSpPr txBox="1"/>
          <p:nvPr/>
        </p:nvSpPr>
        <p:spPr>
          <a:xfrm>
            <a:off x="615473" y="32034086"/>
            <a:ext cx="14385421" cy="6001643"/>
          </a:xfrm>
          <a:prstGeom prst="rect">
            <a:avLst/>
          </a:prstGeom>
          <a:noFill/>
        </p:spPr>
        <p:txBody>
          <a:bodyPr wrap="square">
            <a:spAutoFit/>
          </a:bodyPr>
          <a:lstStyle/>
          <a:p>
            <a:pPr algn="just">
              <a:spcBef>
                <a:spcPts val="600"/>
              </a:spcBef>
              <a:spcAft>
                <a:spcPts val="120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Figure 1:</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Macrophages clusters enriched in profibrotic genes.</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Cells identified as </a:t>
            </a:r>
            <a:r>
              <a:rPr lang="en-US" sz="3200" i="1" dirty="0">
                <a:latin typeface="Times New Roman" panose="02020603050405020304" pitchFamily="18" charset="0"/>
                <a:ea typeface="Calibri" panose="020F0502020204030204" pitchFamily="34" charset="0"/>
                <a:cs typeface="Times New Roman" panose="02020603050405020304" pitchFamily="18" charset="0"/>
              </a:rPr>
              <a:t>macrophages</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after the annotation of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scRNA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-seq data obtained from 3 healthy West Highland white terriers (WHWTs) and 5 WHWTs affected with canine idiopathic pulmonary fibrosis (CIPF) were selected and then clustered allowing the identification of 5 distinct clusters.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Clusters identified. Cells were visualized using a t-distributed stochastic neighbor embedding (t-SNE) plot. Gene set enrichment analyses between Comparative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Toxicogenomics</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Database Pulmonary Fibrosis gene set and differentially expressed genes </a:t>
            </a:r>
            <a:r>
              <a:rPr lang="en-US" sz="3200" i="1" dirty="0">
                <a:latin typeface="Times New Roman" panose="02020603050405020304" pitchFamily="18" charset="0"/>
                <a:ea typeface="Calibri" panose="020F0502020204030204" pitchFamily="34" charset="0"/>
                <a:cs typeface="Times New Roman" panose="02020603050405020304" pitchFamily="18" charset="0"/>
              </a:rPr>
              <a:t>between macrophage clusters showed that clusters M1 and M2 were enriched in profibrotic processes</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Dot plot showing the expression of genes involved in pulmonary fibrosis processes found to be upregulated in cluster M1 and M2 compared to others. Dot size represents the percentage of cells expressing the genes, while the dot color represents the average expression of the indicated genes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7" name="ZoneTexte 66">
            <a:extLst>
              <a:ext uri="{FF2B5EF4-FFF2-40B4-BE49-F238E27FC236}">
                <a16:creationId xmlns:a16="http://schemas.microsoft.com/office/drawing/2014/main" id="{CDFBE4C9-6028-7FD9-2908-961C0C374343}"/>
              </a:ext>
            </a:extLst>
          </p:cNvPr>
          <p:cNvSpPr txBox="1"/>
          <p:nvPr/>
        </p:nvSpPr>
        <p:spPr>
          <a:xfrm>
            <a:off x="19601098" y="12288840"/>
            <a:ext cx="10122494" cy="3046988"/>
          </a:xfrm>
          <a:prstGeom prst="rect">
            <a:avLst/>
          </a:prstGeom>
          <a:noFill/>
        </p:spPr>
        <p:txBody>
          <a:bodyPr wrap="square">
            <a:spAutoFit/>
          </a:bodyPr>
          <a:lstStyle/>
          <a:p>
            <a:pPr algn="just">
              <a:spcBef>
                <a:spcPts val="600"/>
              </a:spcBef>
              <a:spcAft>
                <a:spcPts val="1200"/>
              </a:spcAft>
            </a:pP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Figure 2</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Cell proportions in macrophage clusters.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Bar plot </a:t>
            </a:r>
            <a:r>
              <a:rPr lang="en-US" sz="3200" i="1" dirty="0">
                <a:latin typeface="Times New Roman" panose="02020603050405020304" pitchFamily="18" charset="0"/>
                <a:ea typeface="Calibri" panose="020F0502020204030204" pitchFamily="34" charset="0"/>
                <a:cs typeface="Times New Roman" panose="02020603050405020304" pitchFamily="18" charset="0"/>
              </a:rPr>
              <a:t>showing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the relative proportion of cells in each macrophage cluster between groups (healthy West Highland white terriers (WHWTs; n = 3) and WHWTs affected with canine idiopathic pulmonary fibrosis (CIPF; n = 5)). *Statistically different between groups </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a:t>
            </a:r>
            <a:r>
              <a:rPr kumimoji="0" lang="en-US" altLang="en-US" sz="3200" b="0" i="1" u="none" strike="noStrike" cap="none" normalizeH="0" baseline="0" dirty="0">
                <a:ln>
                  <a:noFill/>
                </a:ln>
                <a:solidFill>
                  <a:schemeClr val="tx1"/>
                </a:solidFill>
                <a:effectLst/>
                <a:latin typeface="Times New Roman" panose="02020603050405020304" pitchFamily="18" charset="0"/>
                <a:ea typeface="AdvTT5235d5a9+22"/>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0.05). </a:t>
            </a:r>
            <a:endParaRPr lang="en-US" sz="3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1292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12608</TotalTime>
  <Words>923</Words>
  <Application>Microsoft Office PowerPoint</Application>
  <PresentationFormat>Personnalisé</PresentationFormat>
  <Paragraphs>16</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Yu Mincho Light</vt:lpstr>
      <vt:lpstr>Arial</vt:lpstr>
      <vt:lpstr>Calibri</vt:lpstr>
      <vt:lpstr>Futura PT Book</vt:lpstr>
      <vt:lpstr>Times New Roman</vt:lpstr>
      <vt:lpstr>Thème Office</vt:lpstr>
      <vt:lpstr>Osteopontin-expressing macrophages in dogs affected with canine idiopathic pulmonary fibrosis, a model for human idiopathic pulmonary fibrosis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  Diapositive 1</dc:title>
  <dc:creator>Morgane</dc:creator>
  <cp:lastModifiedBy>Aline Fastres</cp:lastModifiedBy>
  <cp:revision>454</cp:revision>
  <cp:lastPrinted>2013-08-25T10:23:24Z</cp:lastPrinted>
  <dcterms:created xsi:type="dcterms:W3CDTF">2014-10-06T07:23:58Z</dcterms:created>
  <dcterms:modified xsi:type="dcterms:W3CDTF">2022-08-16T08:08:25Z</dcterms:modified>
</cp:coreProperties>
</file>