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72"/>
    <a:srgbClr val="82B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D628D-766C-4C3A-BEDC-E050511C20A3}" v="1" dt="2021-07-08T09:29:12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327" autoAdjust="0"/>
  </p:normalViewPr>
  <p:slideViewPr>
    <p:cSldViewPr snapToGrid="0">
      <p:cViewPr varScale="1">
        <p:scale>
          <a:sx n="73" d="100"/>
          <a:sy n="73" d="100"/>
        </p:scale>
        <p:origin x="9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8893-0436-4922-A1C0-7DBB45EF936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4231-51A7-471E-AC0C-B5AD9C039F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4231-51A7-471E-AC0C-B5AD9C039F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4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75E8-FA01-4A19-8EFA-ED3CB9021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5E8EA-B2AC-4D24-BDDB-A2364A966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0B29-8B07-4B4E-B37A-91FCDE53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1B218-98DA-4E1F-9D9C-D263ECEE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45966-D89B-40E8-B74C-949FE544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0622-8555-4DA6-BEF1-CE621923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1F548-BD48-4A68-9B2F-18C3A7A32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76B48-EE32-44A2-AFD4-DD25D5FF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C00D-B116-428B-B474-9CAB1E12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3086-1F5D-4DC0-949D-4310E9CA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09BAC-560E-4DB5-8B3F-D2179A4E2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19A38-48D8-4777-A39B-C30A0CFCD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7A44-2DD0-4E92-A4E9-26F78BA2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773FD-69E0-46C8-8599-30DEA35F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A22DC-86E6-48AC-9D2B-EB3475A1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73B9-E2D6-4F0A-B95D-111F1580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DFB2-264E-435A-91ED-1EC7A176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DC9C-3985-4A96-B974-41A8C3D6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921F-C16E-4164-939F-EF9BD0BD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1220F-6C41-41A7-A0EF-74D4912E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A29F-0CEB-4355-B492-DE1CD7E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3AD2A-A242-430F-86E1-62FE1FB6E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FA2D4-AAEF-472E-A40C-F8FC04CF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A47B2-0C4E-44DF-929B-51FA912C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3656-1F39-42E5-A1D6-4AE4EE1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C232-F795-44C0-AF2D-7F66567B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62E9-F7C0-497C-976A-011DE1724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95-61ED-45D0-B7E3-BB8AB9ABF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FA80-33A1-4DAE-900F-043FFF84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6A692-A476-4DF9-A7FE-5DC9DFAB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4DBB6-EE3F-497D-8AD0-3EBFC724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4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212B-4AD8-4127-A4B8-1A4576C0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13F6-25F0-4EDD-AAB2-00FB2603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2851-4F12-4666-B23E-BA1528028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CB7F7-E41A-40E2-8531-991D0975A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16DAC-9F74-4CCC-9E89-0AD79EC27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CE960-7B21-42C2-8CBC-400AACDC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C2B07-8DF5-48E9-8590-6D7CEC50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418E6-39AA-43A6-9D00-AD0D71AB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9DAC-7110-4A40-B4F8-985034C4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B32A0-5525-434E-847A-5CFB47A6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63F67-F85E-4318-BF01-4162CC1E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2ED02-14AE-414A-A99E-95DF870C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1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4A8B7-83C8-4E19-8AF6-887E9C08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4C9AA-509D-4BF2-98D7-2A0A96BE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00CB4-7D52-4EC1-9A30-188E2A43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A470-A067-4515-B4BF-9E3322EE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840D0-E3DE-4C6F-89DE-0483013A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B6AE4-2BDE-4971-BE0E-16C78716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188B5-EEB1-417A-9E13-8E7AF5BD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F7FFE-94E3-4617-B0FD-EB7766BA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4284-10A8-4C8F-99EB-F4E8CD9A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0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2EF9-7634-4ED5-AB98-391A429C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2F59B-070B-449D-8722-79C9DB6F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F94B5-2BDF-4F64-B1D0-38A26370E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9F7ED-35CC-499C-B06F-9B5FA262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7971F-E58B-44C0-A800-5EAB5A23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5A22D-99D2-462B-8677-6077C97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E03B8-CD5F-47D6-90CB-E62E65CB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8D9F-5868-4739-A92C-63B8CA57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810BD-9FDD-4432-B805-C33FBF922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02FA-A069-4117-98CF-879DA71C73E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EF04-3559-4485-97E4-439DC5F9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A55DE-E1A4-4A6E-8E48-88A6EF66D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4D97-2396-4153-AAD3-8525D84784E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6.bin"/><Relationship Id="rId18" Type="http://schemas.openxmlformats.org/officeDocument/2006/relationships/hyperlink" Target="mailto:Odile.bartholome@uliege.be" TargetMode="External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emf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microsoft.com/office/2007/relationships/hdphoto" Target="../media/hdphoto1.wdp"/><Relationship Id="rId10" Type="http://schemas.openxmlformats.org/officeDocument/2006/relationships/image" Target="../media/image4.emf"/><Relationship Id="rId19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24"/>
          <p:cNvSpPr>
            <a:spLocks noChangeArrowheads="1"/>
          </p:cNvSpPr>
          <p:nvPr/>
        </p:nvSpPr>
        <p:spPr bwMode="auto">
          <a:xfrm>
            <a:off x="115010" y="1242652"/>
            <a:ext cx="11996829" cy="128581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8575">
            <a:solidFill>
              <a:srgbClr val="B8C944"/>
            </a:solidFill>
            <a:round/>
            <a:headEnd/>
            <a:tailEnd/>
          </a:ln>
          <a:effectLst/>
        </p:spPr>
        <p:txBody>
          <a:bodyPr lIns="180582" tIns="90291" rIns="180582" bIns="902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648662" eaLnBrk="1" hangingPunct="1"/>
            <a:r>
              <a:rPr lang="en-US" altLang="fr-FR" sz="1100" dirty="0">
                <a:solidFill>
                  <a:srgbClr val="2D3235"/>
                </a:solidFill>
                <a:latin typeface="Calibri" panose="020F0502020204030204" pitchFamily="34" charset="0"/>
              </a:rPr>
              <a:t>	The SV2A protein is a glycoprotein present in the membranes of most synaptic vesicles, but its physiological role remains largely unknown. However, it has been demonstrated that an effective anti-epileptic drug called </a:t>
            </a:r>
            <a:r>
              <a:rPr lang="en-US" altLang="fr-FR" sz="1100" dirty="0" err="1">
                <a:solidFill>
                  <a:srgbClr val="2D3235"/>
                </a:solidFill>
                <a:latin typeface="Calibri" panose="020F0502020204030204" pitchFamily="34" charset="0"/>
              </a:rPr>
              <a:t>levetiracetam</a:t>
            </a:r>
            <a:r>
              <a:rPr lang="en-US" altLang="fr-FR" sz="1100" dirty="0">
                <a:solidFill>
                  <a:srgbClr val="2D3235"/>
                </a:solidFill>
                <a:latin typeface="Calibri" panose="020F0502020204030204" pitchFamily="34" charset="0"/>
              </a:rPr>
              <a:t> binds to SV2A and that SV2A expression is down-regulated in resected epileptic foci. As SV2A knock-out animals start to experience seizures around post-natal day 7 and die in </a:t>
            </a:r>
            <a:r>
              <a:rPr lang="en-US" altLang="fr-FR" sz="1100" i="1" dirty="0">
                <a:solidFill>
                  <a:srgbClr val="2D3235"/>
                </a:solidFill>
                <a:latin typeface="Calibri" panose="020F0502020204030204" pitchFamily="34" charset="0"/>
              </a:rPr>
              <a:t>status epilepticus </a:t>
            </a:r>
            <a:r>
              <a:rPr lang="en-US" altLang="fr-FR" sz="1100" dirty="0">
                <a:solidFill>
                  <a:srgbClr val="2D3235"/>
                </a:solidFill>
                <a:latin typeface="Calibri" panose="020F0502020204030204" pitchFamily="34" charset="0"/>
              </a:rPr>
              <a:t>around post-natal day 15, a role for SV2A in epilepsy has been strongly suspected but is not currently understood.</a:t>
            </a:r>
          </a:p>
          <a:p>
            <a:pPr algn="just" eaLnBrk="1" hangingPunct="1"/>
            <a:endParaRPr lang="en-US" altLang="fr-FR" sz="500" dirty="0">
              <a:solidFill>
                <a:srgbClr val="2D3235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</a:rPr>
              <a:t>This project aims at understanding how the SV2A protein is involved in epilepsy. To achieve this goal, we used a “</a:t>
            </a:r>
            <a:r>
              <a:rPr lang="en-US" sz="1100" dirty="0" err="1">
                <a:solidFill>
                  <a:srgbClr val="2D3235"/>
                </a:solidFill>
                <a:latin typeface="Calibri" panose="020F0502020204030204" pitchFamily="34" charset="0"/>
              </a:rPr>
              <a:t>cre</a:t>
            </a:r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</a:rPr>
              <a:t>-lox” mouse model targeting SV2A (Menten-</a:t>
            </a:r>
            <a:r>
              <a:rPr lang="en-US" sz="1100" dirty="0" err="1">
                <a:solidFill>
                  <a:srgbClr val="2D3235"/>
                </a:solidFill>
                <a:latin typeface="Calibri" panose="020F0502020204030204" pitchFamily="34" charset="0"/>
              </a:rPr>
              <a:t>Dedoyart</a:t>
            </a:r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</a:rPr>
              <a:t> et al. 2016). First, we wanted to test if the absence of SV2A could lead to seizures appearance after complete brain development, using an inducible ubiquitin-</a:t>
            </a:r>
            <a:r>
              <a:rPr lang="en-US" sz="1100" dirty="0" err="1">
                <a:solidFill>
                  <a:srgbClr val="2D3235"/>
                </a:solidFill>
                <a:latin typeface="Calibri" panose="020F0502020204030204" pitchFamily="34" charset="0"/>
              </a:rPr>
              <a:t>cre</a:t>
            </a:r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</a:rPr>
              <a:t> line (Ubc:SV2A-cKO). Next, we aimed to unravel the sub-population of neurons responsible for seizures onset by comparing two mouse lines expressing </a:t>
            </a:r>
            <a:r>
              <a:rPr lang="en-US" sz="1100" dirty="0" err="1">
                <a:solidFill>
                  <a:srgbClr val="2D3235"/>
                </a:solidFill>
                <a:latin typeface="Calibri" panose="020F0502020204030204" pitchFamily="34" charset="0"/>
              </a:rPr>
              <a:t>cre</a:t>
            </a:r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</a:rPr>
              <a:t>-recombinase specifically in excitatory or inhibitory neurons (respectively Nex:SV2A-cKO and Dlx:SV2A-cKO).</a:t>
            </a:r>
            <a:endParaRPr lang="en-US" altLang="fr-FR" sz="1100" dirty="0">
              <a:solidFill>
                <a:srgbClr val="2D3235"/>
              </a:solidFill>
              <a:latin typeface="Calibri" panose="020F0502020204030204" pitchFamily="34" charset="0"/>
            </a:endParaRPr>
          </a:p>
        </p:txBody>
      </p: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6964" y="888121"/>
            <a:ext cx="492663" cy="508715"/>
            <a:chOff x="7939335" y="5046476"/>
            <a:chExt cx="2646783" cy="2927406"/>
          </a:xfrm>
        </p:grpSpPr>
        <p:sp>
          <p:nvSpPr>
            <p:cNvPr id="40" name="Isosceles Triangle 30"/>
            <p:cNvSpPr/>
            <p:nvPr/>
          </p:nvSpPr>
          <p:spPr>
            <a:xfrm rot="2017858">
              <a:off x="8736610" y="5046476"/>
              <a:ext cx="1849508" cy="1549414"/>
            </a:xfrm>
            <a:prstGeom prst="triangle">
              <a:avLst/>
            </a:prstGeom>
            <a:solidFill>
              <a:srgbClr val="006A72"/>
            </a:solidFill>
            <a:ln>
              <a:solidFill>
                <a:srgbClr val="006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965">
                <a:defRPr/>
              </a:pPr>
              <a:endParaRPr lang="fr-BE"/>
            </a:p>
          </p:txBody>
        </p:sp>
        <p:sp>
          <p:nvSpPr>
            <p:cNvPr id="41" name="Isosceles Triangle 31"/>
            <p:cNvSpPr/>
            <p:nvPr/>
          </p:nvSpPr>
          <p:spPr>
            <a:xfrm rot="12751980">
              <a:off x="7939335" y="6424468"/>
              <a:ext cx="1849508" cy="1549414"/>
            </a:xfrm>
            <a:prstGeom prst="triangle">
              <a:avLst/>
            </a:prstGeom>
            <a:solidFill>
              <a:srgbClr val="B8C944"/>
            </a:solidFill>
            <a:ln>
              <a:solidFill>
                <a:srgbClr val="B8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965">
                <a:defRPr/>
              </a:pPr>
              <a:endParaRPr lang="fr-BE"/>
            </a:p>
          </p:txBody>
        </p:sp>
      </p:grpSp>
      <p:sp>
        <p:nvSpPr>
          <p:cNvPr id="42" name="ZoneTexte 53"/>
          <p:cNvSpPr txBox="1">
            <a:spLocks noChangeArrowheads="1"/>
          </p:cNvSpPr>
          <p:nvPr/>
        </p:nvSpPr>
        <p:spPr bwMode="auto">
          <a:xfrm>
            <a:off x="409315" y="909603"/>
            <a:ext cx="152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02965" eaLnBrk="1" hangingPunct="1">
              <a:defRPr/>
            </a:pPr>
            <a:r>
              <a:rPr lang="fr-FR" sz="1600" b="1" dirty="0">
                <a:solidFill>
                  <a:srgbClr val="006A72"/>
                </a:solidFill>
              </a:rPr>
              <a:t>Introduction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0575" y="3391777"/>
            <a:ext cx="25768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2965">
              <a:defRPr/>
            </a:pPr>
            <a:r>
              <a:rPr lang="en-US" sz="1100" b="1" dirty="0">
                <a:latin typeface="+mj-lt"/>
                <a:ea typeface="ＭＳ Ｐゴシック" charset="0"/>
                <a:cs typeface="ＭＳ Ｐゴシック" charset="0"/>
              </a:rPr>
              <a:t>1. After Tamoxifen injection at P70, </a:t>
            </a:r>
            <a:r>
              <a:rPr lang="en-US" sz="1100" dirty="0" err="1">
                <a:latin typeface="+mj-lt"/>
                <a:ea typeface="ＭＳ Ｐゴシック" charset="0"/>
                <a:cs typeface="ＭＳ Ｐゴシック" charset="0"/>
              </a:rPr>
              <a:t>Ubc</a:t>
            </a: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: SVA-</a:t>
            </a:r>
            <a:r>
              <a:rPr lang="en-US" sz="1100" dirty="0" err="1">
                <a:latin typeface="+mj-lt"/>
                <a:ea typeface="ＭＳ Ｐゴシック" charset="0"/>
                <a:cs typeface="ＭＳ Ｐゴシック" charset="0"/>
              </a:rPr>
              <a:t>cKO</a:t>
            </a: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 adult mice experience generalized seizures (n=9) and die in </a:t>
            </a:r>
            <a:r>
              <a:rPr lang="en-US" sz="1100" i="1" dirty="0">
                <a:latin typeface="+mj-lt"/>
                <a:ea typeface="ＭＳ Ｐゴシック" charset="0"/>
                <a:cs typeface="ＭＳ Ｐゴシック" charset="0"/>
              </a:rPr>
              <a:t>status epilepticus </a:t>
            </a:r>
            <a:r>
              <a:rPr lang="en-US" sz="1100" dirty="0">
                <a:latin typeface="+mj-lt"/>
                <a:ea typeface="ＭＳ Ｐゴシック" charset="0"/>
                <a:cs typeface="ＭＳ Ｐゴシック" charset="0"/>
              </a:rPr>
              <a:t>(n=6). </a:t>
            </a:r>
          </a:p>
        </p:txBody>
      </p:sp>
      <p:grpSp>
        <p:nvGrpSpPr>
          <p:cNvPr id="44" name="Groupe 14337"/>
          <p:cNvGrpSpPr>
            <a:grpSpLocks/>
          </p:cNvGrpSpPr>
          <p:nvPr/>
        </p:nvGrpSpPr>
        <p:grpSpPr bwMode="auto">
          <a:xfrm>
            <a:off x="118644" y="4067400"/>
            <a:ext cx="2403135" cy="1491828"/>
            <a:chOff x="871850" y="15362565"/>
            <a:chExt cx="8201715" cy="4902595"/>
          </a:xfrm>
        </p:grpSpPr>
        <p:grpSp>
          <p:nvGrpSpPr>
            <p:cNvPr id="45" name="Groupe 22"/>
            <p:cNvGrpSpPr>
              <a:grpSpLocks/>
            </p:cNvGrpSpPr>
            <p:nvPr/>
          </p:nvGrpSpPr>
          <p:grpSpPr bwMode="auto">
            <a:xfrm>
              <a:off x="871850" y="15362565"/>
              <a:ext cx="8201715" cy="4902595"/>
              <a:chOff x="786073" y="15362565"/>
              <a:chExt cx="8201715" cy="4902595"/>
            </a:xfrm>
          </p:grpSpPr>
          <p:graphicFrame>
            <p:nvGraphicFramePr>
              <p:cNvPr id="48" name="Obje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1719667"/>
                  </p:ext>
                </p:extLst>
              </p:nvPr>
            </p:nvGraphicFramePr>
            <p:xfrm>
              <a:off x="1659949" y="15479752"/>
              <a:ext cx="7327839" cy="42651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5" r:id="rId3" imgW="3584520" imgH="2426040" progId="Prism5.Document">
                      <p:embed/>
                    </p:oleObj>
                  </mc:Choice>
                  <mc:Fallback>
                    <p:oleObj name="Prism 5" r:id="rId3" imgW="3584520" imgH="2426040" progId="Prism5.Document">
                      <p:embed/>
                      <p:pic>
                        <p:nvPicPr>
                          <p:cNvPr id="40" name="Obje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9949" y="15479752"/>
                            <a:ext cx="7327839" cy="42651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ZoneTexte 59"/>
              <p:cNvSpPr txBox="1">
                <a:spLocks noChangeArrowheads="1"/>
              </p:cNvSpPr>
              <p:nvPr/>
            </p:nvSpPr>
            <p:spPr bwMode="auto">
              <a:xfrm rot="16200000">
                <a:off x="-945412" y="17094050"/>
                <a:ext cx="4618429" cy="1155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fr-FR" sz="8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Survival of Ubc:SV2A-cKO mice (%)</a:t>
                </a:r>
              </a:p>
            </p:txBody>
          </p:sp>
          <p:sp>
            <p:nvSpPr>
              <p:cNvPr id="50" name="ZoneTexte 59"/>
              <p:cNvSpPr txBox="1">
                <a:spLocks noChangeArrowheads="1"/>
              </p:cNvSpPr>
              <p:nvPr/>
            </p:nvSpPr>
            <p:spPr bwMode="auto">
              <a:xfrm>
                <a:off x="2084168" y="19557146"/>
                <a:ext cx="6471953" cy="708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fr-FR" sz="800" dirty="0">
                    <a:latin typeface="Century Gothic" panose="020B0502020202020204" pitchFamily="34" charset="0"/>
                    <a:cs typeface="Times New Roman" panose="02020603050405020304" pitchFamily="18" charset="0"/>
                  </a:rPr>
                  <a:t>Age of Ubc:SV2A-cKO mice (days)</a:t>
                </a:r>
              </a:p>
            </p:txBody>
          </p:sp>
        </p:grpSp>
        <p:cxnSp>
          <p:nvCxnSpPr>
            <p:cNvPr id="46" name="Connecteur droit 24"/>
            <p:cNvCxnSpPr/>
            <p:nvPr/>
          </p:nvCxnSpPr>
          <p:spPr>
            <a:xfrm>
              <a:off x="5217221" y="16075997"/>
              <a:ext cx="0" cy="386018"/>
            </a:xfrm>
            <a:prstGeom prst="line">
              <a:avLst/>
            </a:prstGeom>
            <a:ln w="28575">
              <a:solidFill>
                <a:srgbClr val="82B7C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ZoneTexte 27"/>
            <p:cNvSpPr txBox="1">
              <a:spLocks noChangeArrowheads="1"/>
            </p:cNvSpPr>
            <p:nvPr/>
          </p:nvSpPr>
          <p:spPr bwMode="auto">
            <a:xfrm>
              <a:off x="3884502" y="15441941"/>
              <a:ext cx="2665435" cy="84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BE" altLang="fr-FR" sz="1000" dirty="0"/>
                <a:t>Tamoxifen</a:t>
              </a:r>
            </a:p>
          </p:txBody>
        </p:sp>
      </p:grpSp>
      <p:grpSp>
        <p:nvGrpSpPr>
          <p:cNvPr id="60" name="Group 4"/>
          <p:cNvGrpSpPr/>
          <p:nvPr/>
        </p:nvGrpSpPr>
        <p:grpSpPr>
          <a:xfrm>
            <a:off x="109565" y="2976163"/>
            <a:ext cx="2567397" cy="2597046"/>
            <a:chOff x="410501" y="15035137"/>
            <a:chExt cx="8035372" cy="5195519"/>
          </a:xfrm>
        </p:grpSpPr>
        <p:sp>
          <p:nvSpPr>
            <p:cNvPr id="61" name="Rectangle à coins arrondis 47"/>
            <p:cNvSpPr>
              <a:spLocks noChangeArrowheads="1"/>
            </p:cNvSpPr>
            <p:nvPr/>
          </p:nvSpPr>
          <p:spPr bwMode="auto">
            <a:xfrm>
              <a:off x="425543" y="15055425"/>
              <a:ext cx="8020330" cy="5175231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82B7C1"/>
              </a:solidFill>
              <a:round/>
              <a:headEnd/>
              <a:tailEnd/>
            </a:ln>
            <a:effectLst/>
          </p:spPr>
          <p:txBody>
            <a:bodyPr lIns="180582" tIns="90291" rIns="180582" bIns="90291"/>
            <a:lstStyle/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just" defTabSz="902965" eaLnBrk="1" hangingPunct="1">
                <a:defRPr/>
              </a:pPr>
              <a:endParaRPr lang="en-US" sz="1631" dirty="0">
                <a:solidFill>
                  <a:srgbClr val="2D3235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0501" y="15035137"/>
              <a:ext cx="8031741" cy="863299"/>
            </a:xfrm>
            <a:prstGeom prst="rect">
              <a:avLst/>
            </a:prstGeom>
            <a:solidFill>
              <a:srgbClr val="82B7C1"/>
            </a:solidFill>
            <a:ln>
              <a:solidFill>
                <a:srgbClr val="82B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965">
                <a:defRPr/>
              </a:pPr>
              <a:r>
                <a:rPr lang="fr-FR" altLang="fr-FR" sz="1200" b="1" dirty="0">
                  <a:solidFill>
                    <a:schemeClr val="bg1"/>
                  </a:solidFill>
                </a:rPr>
                <a:t>1. </a:t>
              </a:r>
              <a:r>
                <a:rPr lang="fr-BE" altLang="fr-FR" sz="1200" b="1" dirty="0">
                  <a:solidFill>
                    <a:schemeClr val="bg1"/>
                  </a:solidFill>
                </a:rPr>
                <a:t>The absence of SV2A in </a:t>
              </a:r>
              <a:r>
                <a:rPr lang="fr-BE" altLang="fr-FR" sz="1200" b="1" dirty="0" err="1">
                  <a:solidFill>
                    <a:schemeClr val="bg1"/>
                  </a:solidFill>
                </a:rPr>
                <a:t>adult</a:t>
              </a:r>
              <a:r>
                <a:rPr lang="fr-BE" altLang="fr-FR" sz="1200" b="1" dirty="0">
                  <a:solidFill>
                    <a:schemeClr val="bg1"/>
                  </a:solidFill>
                </a:rPr>
                <a:t> </a:t>
              </a:r>
              <a:r>
                <a:rPr lang="fr-BE" altLang="fr-FR" sz="1200" b="1" dirty="0" err="1">
                  <a:solidFill>
                    <a:schemeClr val="bg1"/>
                  </a:solidFill>
                </a:rPr>
                <a:t>mice</a:t>
              </a:r>
              <a:r>
                <a:rPr lang="fr-BE" altLang="fr-FR" sz="1200" b="1" dirty="0">
                  <a:solidFill>
                    <a:schemeClr val="bg1"/>
                  </a:solidFill>
                </a:rPr>
                <a:t> leads to </a:t>
              </a:r>
              <a:r>
                <a:rPr lang="fr-BE" altLang="fr-FR" sz="1200" b="1" dirty="0" err="1">
                  <a:solidFill>
                    <a:schemeClr val="bg1"/>
                  </a:solidFill>
                </a:rPr>
                <a:t>seizures</a:t>
              </a:r>
              <a:r>
                <a:rPr lang="fr-BE" altLang="fr-FR" sz="1200" b="1" dirty="0">
                  <a:solidFill>
                    <a:schemeClr val="bg1"/>
                  </a:solidFill>
                </a:rPr>
                <a:t>.</a:t>
              </a:r>
              <a:endParaRPr lang="fr-FR" alt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17173" y="2609153"/>
            <a:ext cx="491650" cy="552781"/>
            <a:chOff x="7881715" y="5092166"/>
            <a:chExt cx="2641342" cy="2882584"/>
          </a:xfrm>
        </p:grpSpPr>
        <p:sp>
          <p:nvSpPr>
            <p:cNvPr id="68" name="Isosceles Triangle 30"/>
            <p:cNvSpPr/>
            <p:nvPr/>
          </p:nvSpPr>
          <p:spPr>
            <a:xfrm rot="1771215">
              <a:off x="8673548" y="5092166"/>
              <a:ext cx="1849509" cy="1549411"/>
            </a:xfrm>
            <a:prstGeom prst="triangle">
              <a:avLst/>
            </a:prstGeom>
            <a:solidFill>
              <a:srgbClr val="006A72"/>
            </a:solidFill>
            <a:ln>
              <a:solidFill>
                <a:srgbClr val="006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965">
                <a:defRPr/>
              </a:pPr>
              <a:endParaRPr lang="fr-BE"/>
            </a:p>
          </p:txBody>
        </p:sp>
        <p:sp>
          <p:nvSpPr>
            <p:cNvPr id="69" name="Isosceles Triangle 31"/>
            <p:cNvSpPr/>
            <p:nvPr/>
          </p:nvSpPr>
          <p:spPr>
            <a:xfrm rot="12556181">
              <a:off x="7881715" y="6489751"/>
              <a:ext cx="1811724" cy="1484999"/>
            </a:xfrm>
            <a:prstGeom prst="triangle">
              <a:avLst/>
            </a:prstGeom>
            <a:solidFill>
              <a:srgbClr val="82B7C1"/>
            </a:solidFill>
            <a:ln>
              <a:solidFill>
                <a:srgbClr val="82B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965">
                <a:defRPr/>
              </a:pPr>
              <a:endParaRPr lang="fr-BE"/>
            </a:p>
          </p:txBody>
        </p:sp>
      </p:grpSp>
      <p:sp>
        <p:nvSpPr>
          <p:cNvPr id="70" name="ZoneTexte 53"/>
          <p:cNvSpPr txBox="1">
            <a:spLocks noChangeArrowheads="1"/>
          </p:cNvSpPr>
          <p:nvPr/>
        </p:nvSpPr>
        <p:spPr bwMode="auto">
          <a:xfrm>
            <a:off x="376097" y="2614695"/>
            <a:ext cx="1527781" cy="3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02965">
              <a:defRPr/>
            </a:pPr>
            <a:r>
              <a:rPr lang="fr-FR" sz="1600" b="1" dirty="0" err="1">
                <a:solidFill>
                  <a:srgbClr val="006A72"/>
                </a:solidFill>
              </a:rPr>
              <a:t>Results</a:t>
            </a:r>
            <a:endParaRPr lang="fr-FR" sz="1600" b="1" dirty="0">
              <a:solidFill>
                <a:srgbClr val="006A72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792769" y="2624354"/>
            <a:ext cx="3688159" cy="2969804"/>
            <a:chOff x="8421895" y="-3925966"/>
            <a:chExt cx="3688159" cy="2969804"/>
          </a:xfrm>
        </p:grpSpPr>
        <p:grpSp>
          <p:nvGrpSpPr>
            <p:cNvPr id="73" name="Group 1"/>
            <p:cNvGrpSpPr/>
            <p:nvPr/>
          </p:nvGrpSpPr>
          <p:grpSpPr>
            <a:xfrm>
              <a:off x="8421895" y="-3925966"/>
              <a:ext cx="3688159" cy="2948855"/>
              <a:chOff x="6600799" y="15183189"/>
              <a:chExt cx="8142122" cy="6510007"/>
            </a:xfrm>
          </p:grpSpPr>
          <p:sp>
            <p:nvSpPr>
              <p:cNvPr id="74" name="Rectangle à coins arrondis 93"/>
              <p:cNvSpPr>
                <a:spLocks noChangeArrowheads="1"/>
              </p:cNvSpPr>
              <p:nvPr/>
            </p:nvSpPr>
            <p:spPr bwMode="auto">
              <a:xfrm>
                <a:off x="6601759" y="15183189"/>
                <a:ext cx="8141162" cy="6510007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/>
              </a:gradFill>
              <a:ln w="28575">
                <a:solidFill>
                  <a:srgbClr val="82B7C1"/>
                </a:solidFill>
                <a:round/>
                <a:headEnd/>
                <a:tailEnd/>
              </a:ln>
              <a:effectLst/>
            </p:spPr>
            <p:txBody>
              <a:bodyPr lIns="180582" tIns="90291" rIns="180582" bIns="90291"/>
              <a:lstStyle/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600799" y="15183189"/>
                <a:ext cx="8135598" cy="942291"/>
              </a:xfrm>
              <a:prstGeom prst="rect">
                <a:avLst/>
              </a:prstGeom>
              <a:solidFill>
                <a:srgbClr val="82B7C1"/>
              </a:solidFill>
              <a:ln>
                <a:solidFill>
                  <a:srgbClr val="82B7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2965">
                  <a:defRPr/>
                </a:pPr>
                <a:r>
                  <a:rPr lang="fr-FR" altLang="fr-FR" sz="1200" b="1" dirty="0">
                    <a:solidFill>
                      <a:schemeClr val="bg1"/>
                    </a:solidFill>
                  </a:rPr>
                  <a:t>2. </a:t>
                </a:r>
                <a:r>
                  <a:rPr lang="en-US" altLang="fr-FR" sz="1200" b="1" dirty="0">
                    <a:solidFill>
                      <a:schemeClr val="bg1"/>
                    </a:solidFill>
                  </a:rPr>
                  <a:t>The invalidation of SV2A in glutamatergic pyramidal neurons does not induces an epileptic phenotype.</a:t>
                </a:r>
                <a:r>
                  <a:rPr lang="fr-BE" altLang="fr-FR" sz="1200" b="1" dirty="0">
                    <a:solidFill>
                      <a:schemeClr val="bg1"/>
                    </a:solidFill>
                  </a:rPr>
                  <a:t> </a:t>
                </a:r>
                <a:endParaRPr lang="fr-FR" altLang="fr-FR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ZoneTexte 5"/>
            <p:cNvSpPr txBox="1"/>
            <p:nvPr/>
          </p:nvSpPr>
          <p:spPr>
            <a:xfrm rot="10800000" flipV="1">
              <a:off x="8440417" y="-3485973"/>
              <a:ext cx="3666682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02965">
                <a:defRPr/>
              </a:pPr>
              <a:r>
                <a:rPr lang="en-US" sz="1100" b="1" dirty="0">
                  <a:latin typeface="+mj-lt"/>
                  <a:ea typeface="+mn-ea"/>
                </a:rPr>
                <a:t>2. </a:t>
              </a:r>
              <a:r>
                <a:rPr lang="en-US" sz="1100" b="1" dirty="0" err="1">
                  <a:latin typeface="+mj-lt"/>
                  <a:ea typeface="+mn-ea"/>
                </a:rPr>
                <a:t>Nex</a:t>
              </a:r>
              <a:r>
                <a:rPr lang="en-US" sz="1100" b="1" dirty="0">
                  <a:latin typeface="+mj-lt"/>
                  <a:ea typeface="+mn-ea"/>
                </a:rPr>
                <a:t>: SV2A-cKO mice do not experience seizure. A. </a:t>
              </a:r>
              <a:r>
                <a:rPr lang="en-US" sz="1100" dirty="0">
                  <a:latin typeface="+mj-lt"/>
                  <a:ea typeface="+mn-ea"/>
                </a:rPr>
                <a:t>Correct recombination of SV2A at the protein level in cortices of </a:t>
              </a:r>
              <a:r>
                <a:rPr lang="en-US" sz="1100" dirty="0" err="1">
                  <a:latin typeface="+mj-lt"/>
                  <a:ea typeface="+mn-ea"/>
                </a:rPr>
                <a:t>Nex</a:t>
              </a:r>
              <a:r>
                <a:rPr lang="en-US" sz="1100" dirty="0">
                  <a:latin typeface="+mj-lt"/>
                  <a:ea typeface="+mn-ea"/>
                </a:rPr>
                <a:t>: SV2A-cKO mice. </a:t>
              </a:r>
              <a:r>
                <a:rPr lang="en-US" sz="1100" b="1" dirty="0">
                  <a:latin typeface="+mj-lt"/>
                  <a:ea typeface="+mn-ea"/>
                </a:rPr>
                <a:t>B. </a:t>
              </a:r>
              <a:r>
                <a:rPr lang="en-US" sz="1100" dirty="0">
                  <a:latin typeface="+mj-lt"/>
                  <a:ea typeface="+mn-ea"/>
                </a:rPr>
                <a:t>and</a:t>
              </a:r>
              <a:r>
                <a:rPr lang="en-US" sz="1100" b="1" dirty="0">
                  <a:latin typeface="+mj-lt"/>
                  <a:ea typeface="+mn-ea"/>
                </a:rPr>
                <a:t> C. </a:t>
              </a:r>
              <a:r>
                <a:rPr lang="en-US" sz="1100" dirty="0">
                  <a:latin typeface="+mj-lt"/>
                  <a:ea typeface="+mn-ea"/>
                </a:rPr>
                <a:t>No significant change in Sv2B or Sv2C protein expression in the cortex of Sv2A-cKO animals in comparison with WT. </a:t>
              </a:r>
              <a:endParaRPr lang="fr-BE" sz="1100" dirty="0">
                <a:latin typeface="+mj-lt"/>
                <a:ea typeface="+mn-ea"/>
              </a:endParaRPr>
            </a:p>
          </p:txBody>
        </p:sp>
        <p:grpSp>
          <p:nvGrpSpPr>
            <p:cNvPr id="77" name="Group 2"/>
            <p:cNvGrpSpPr/>
            <p:nvPr/>
          </p:nvGrpSpPr>
          <p:grpSpPr>
            <a:xfrm>
              <a:off x="8440426" y="-2638745"/>
              <a:ext cx="3487593" cy="1682583"/>
              <a:chOff x="6411523" y="15499937"/>
              <a:chExt cx="7699338" cy="3714537"/>
            </a:xfrm>
          </p:grpSpPr>
          <p:grpSp>
            <p:nvGrpSpPr>
              <p:cNvPr id="78" name="Groupe 17"/>
              <p:cNvGrpSpPr>
                <a:grpSpLocks/>
              </p:cNvGrpSpPr>
              <p:nvPr/>
            </p:nvGrpSpPr>
            <p:grpSpPr bwMode="auto">
              <a:xfrm>
                <a:off x="6411523" y="15770037"/>
                <a:ext cx="5828102" cy="3417403"/>
                <a:chOff x="2636301" y="17824234"/>
                <a:chExt cx="5827692" cy="3416991"/>
              </a:xfrm>
              <a:noFill/>
            </p:grpSpPr>
            <p:sp>
              <p:nvSpPr>
                <p:cNvPr id="89" name="ZoneTexte 7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165600" y="19294935"/>
                  <a:ext cx="3416991" cy="4755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3313"/>
                    </a:spcBef>
                    <a:buFont typeface="Arial" panose="020B0604020202020204" pitchFamily="34" charset="0"/>
                    <a:buChar char="•"/>
                    <a:defRPr sz="9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7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6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800" dirty="0">
                      <a:latin typeface="Century Gothic" panose="020B0502020202020204" pitchFamily="34" charset="0"/>
                      <a:ea typeface="ＭＳ Ｐゴシック" pitchFamily="34" charset="-128"/>
                      <a:cs typeface="Times New Roman" pitchFamily="18" charset="0"/>
                    </a:rPr>
                    <a:t>SV2A relative expression</a:t>
                  </a:r>
                </a:p>
              </p:txBody>
            </p:sp>
            <p:sp>
              <p:nvSpPr>
                <p:cNvPr id="93" name="ZoneTexte 7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058786" y="19305207"/>
                  <a:ext cx="2988012" cy="47558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3313"/>
                    </a:spcBef>
                    <a:buFont typeface="Arial" panose="020B0604020202020204" pitchFamily="34" charset="0"/>
                    <a:buChar char="•"/>
                    <a:defRPr sz="9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7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6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fr-FR" altLang="fr-FR" sz="800" dirty="0">
                      <a:latin typeface="Century Gothic" panose="020B0502020202020204" pitchFamily="34" charset="0"/>
                      <a:ea typeface="ＭＳ Ｐゴシック" pitchFamily="34" charset="-128"/>
                      <a:cs typeface="Times New Roman" pitchFamily="18" charset="0"/>
                    </a:rPr>
                    <a:t>SV2B relative expression</a:t>
                  </a:r>
                </a:p>
              </p:txBody>
            </p:sp>
            <p:sp>
              <p:nvSpPr>
                <p:cNvPr id="94" name="ZoneTexte 7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665230" y="19305293"/>
                  <a:ext cx="3126406" cy="4711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3313"/>
                    </a:spcBef>
                    <a:buFont typeface="Arial" panose="020B0604020202020204" pitchFamily="34" charset="0"/>
                    <a:buChar char="•"/>
                    <a:defRPr sz="9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7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6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1650"/>
                    </a:spcBef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1992313" fontAlgn="base">
                    <a:lnSpc>
                      <a:spcPct val="90000"/>
                    </a:lnSpc>
                    <a:spcBef>
                      <a:spcPts val="16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59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fr-FR" altLang="fr-FR" sz="800" dirty="0">
                      <a:latin typeface="Century Gothic" panose="020B0502020202020204" pitchFamily="34" charset="0"/>
                      <a:ea typeface="ＭＳ Ｐゴシック" pitchFamily="34" charset="-128"/>
                      <a:cs typeface="Times New Roman" pitchFamily="18" charset="0"/>
                    </a:rPr>
                    <a:t>SV2C relative expression</a:t>
                  </a:r>
                </a:p>
              </p:txBody>
            </p:sp>
          </p:grpSp>
          <p:graphicFrame>
            <p:nvGraphicFramePr>
              <p:cNvPr id="87" name="Obje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5335217"/>
                  </p:ext>
                </p:extLst>
              </p:nvPr>
            </p:nvGraphicFramePr>
            <p:xfrm>
              <a:off x="6721292" y="15499937"/>
              <a:ext cx="1994666" cy="36979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5" r:id="rId5" imgW="1505880" imgH="2791800" progId="Prism5.Document">
                      <p:embed/>
                    </p:oleObj>
                  </mc:Choice>
                  <mc:Fallback>
                    <p:oleObj name="Prism 5" r:id="rId5" imgW="1505880" imgH="2791800" progId="Prism5.Document">
                      <p:embed/>
                      <p:pic>
                        <p:nvPicPr>
                          <p:cNvPr id="107" name="Objet 1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721292" y="15499937"/>
                            <a:ext cx="1994666" cy="369797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331994"/>
                  </p:ext>
                </p:extLst>
              </p:nvPr>
            </p:nvGraphicFramePr>
            <p:xfrm>
              <a:off x="9433782" y="15516024"/>
              <a:ext cx="1994187" cy="36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5" r:id="rId7" imgW="1505520" imgH="2792160" progId="Prism5.Document">
                      <p:embed/>
                    </p:oleObj>
                  </mc:Choice>
                  <mc:Fallback>
                    <p:oleObj name="Prism 5" r:id="rId7" imgW="1505520" imgH="2792160" progId="Prism5.Document">
                      <p:embed/>
                      <p:pic>
                        <p:nvPicPr>
                          <p:cNvPr id="114" name="Objet 70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9433782" y="15516024"/>
                            <a:ext cx="1994187" cy="3698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Objet 7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392615"/>
                  </p:ext>
                </p:extLst>
              </p:nvPr>
            </p:nvGraphicFramePr>
            <p:xfrm>
              <a:off x="12116676" y="15516022"/>
              <a:ext cx="1994185" cy="36984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5" r:id="rId9" imgW="1505520" imgH="2792160" progId="Prism5.Document">
                      <p:embed/>
                    </p:oleObj>
                  </mc:Choice>
                  <mc:Fallback>
                    <p:oleObj name="Prism 5" r:id="rId9" imgW="1505520" imgH="2792160" progId="Prism5.Document">
                      <p:embed/>
                      <p:pic>
                        <p:nvPicPr>
                          <p:cNvPr id="131" name="Objet 71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2116676" y="15516022"/>
                            <a:ext cx="1994185" cy="369845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" name="ZoneTexte 58"/>
              <p:cNvSpPr txBox="1">
                <a:spLocks noChangeArrowheads="1"/>
              </p:cNvSpPr>
              <p:nvPr/>
            </p:nvSpPr>
            <p:spPr bwMode="auto">
              <a:xfrm>
                <a:off x="7957348" y="16279201"/>
                <a:ext cx="631161" cy="1311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19923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fr-BE" altLang="fr-FR" sz="1631" dirty="0"/>
                  <a:t> </a:t>
                </a:r>
                <a:r>
                  <a:rPr lang="fr-BE" altLang="fr-FR" sz="1631" dirty="0">
                    <a:solidFill>
                      <a:srgbClr val="060606"/>
                    </a:solidFill>
                  </a:rPr>
                  <a:t>*</a:t>
                </a:r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6590173" y="2624353"/>
            <a:ext cx="5526142" cy="2984970"/>
            <a:chOff x="19333918" y="7489518"/>
            <a:chExt cx="5526142" cy="2984970"/>
          </a:xfrm>
        </p:grpSpPr>
        <p:grpSp>
          <p:nvGrpSpPr>
            <p:cNvPr id="99" name="Group 5"/>
            <p:cNvGrpSpPr/>
            <p:nvPr/>
          </p:nvGrpSpPr>
          <p:grpSpPr>
            <a:xfrm>
              <a:off x="19337476" y="7489518"/>
              <a:ext cx="5522584" cy="2957559"/>
              <a:chOff x="42690164" y="16400729"/>
              <a:chExt cx="12191872" cy="6529223"/>
            </a:xfrm>
          </p:grpSpPr>
          <p:sp>
            <p:nvSpPr>
              <p:cNvPr id="100" name="Rectangle à coins arrondis 47"/>
              <p:cNvSpPr>
                <a:spLocks noChangeArrowheads="1"/>
              </p:cNvSpPr>
              <p:nvPr/>
            </p:nvSpPr>
            <p:spPr bwMode="auto">
              <a:xfrm>
                <a:off x="42690164" y="16400729"/>
                <a:ext cx="12191872" cy="652922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82B7C1"/>
                </a:solidFill>
                <a:round/>
                <a:headEnd/>
                <a:tailEnd/>
              </a:ln>
              <a:effectLst/>
            </p:spPr>
            <p:txBody>
              <a:bodyPr lIns="180582" tIns="90291" rIns="180582" bIns="90291"/>
              <a:lstStyle/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just" defTabSz="902965" eaLnBrk="1" hangingPunct="1">
                  <a:defRPr/>
                </a:pPr>
                <a:endParaRPr lang="en-US" sz="1631" dirty="0">
                  <a:solidFill>
                    <a:srgbClr val="2D3235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2724241" y="16400729"/>
                <a:ext cx="12149940" cy="890555"/>
              </a:xfrm>
              <a:prstGeom prst="rect">
                <a:avLst/>
              </a:prstGeom>
              <a:solidFill>
                <a:srgbClr val="82B7C1"/>
              </a:solidFill>
              <a:ln>
                <a:solidFill>
                  <a:srgbClr val="82B7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2965">
                  <a:defRPr/>
                </a:pPr>
                <a:r>
                  <a:rPr lang="fr-FR" altLang="fr-FR" sz="1200" b="1" dirty="0">
                    <a:solidFill>
                      <a:schemeClr val="bg1"/>
                    </a:solidFill>
                  </a:rPr>
                  <a:t>3. </a:t>
                </a:r>
                <a:r>
                  <a:rPr lang="fr-BE" altLang="fr-FR" sz="1200" b="1" dirty="0">
                    <a:solidFill>
                      <a:schemeClr val="bg1"/>
                    </a:solidFill>
                  </a:rPr>
                  <a:t>The absence of SV2A in </a:t>
                </a:r>
                <a:r>
                  <a:rPr lang="fr-BE" altLang="fr-FR" sz="1200" b="1" dirty="0" err="1">
                    <a:solidFill>
                      <a:schemeClr val="bg1"/>
                    </a:solidFill>
                  </a:rPr>
                  <a:t>GABAergic</a:t>
                </a:r>
                <a:r>
                  <a:rPr lang="fr-BE" altLang="fr-FR" sz="1200" b="1" dirty="0">
                    <a:solidFill>
                      <a:schemeClr val="bg1"/>
                    </a:solidFill>
                  </a:rPr>
                  <a:t> </a:t>
                </a:r>
                <a:r>
                  <a:rPr lang="fr-BE" altLang="fr-FR" sz="1200" b="1" dirty="0" err="1">
                    <a:solidFill>
                      <a:schemeClr val="bg1"/>
                    </a:solidFill>
                  </a:rPr>
                  <a:t>interneurons</a:t>
                </a:r>
                <a:r>
                  <a:rPr lang="fr-BE" altLang="fr-FR" sz="1200" b="1" dirty="0">
                    <a:solidFill>
                      <a:schemeClr val="bg1"/>
                    </a:solidFill>
                  </a:rPr>
                  <a:t> leads to </a:t>
                </a:r>
                <a:r>
                  <a:rPr lang="fr-BE" altLang="fr-FR" sz="1200" b="1" dirty="0" err="1">
                    <a:solidFill>
                      <a:schemeClr val="bg1"/>
                    </a:solidFill>
                  </a:rPr>
                  <a:t>seizures</a:t>
                </a:r>
                <a:r>
                  <a:rPr lang="fr-BE" altLang="fr-FR" sz="1200" b="1" dirty="0">
                    <a:solidFill>
                      <a:schemeClr val="bg1"/>
                    </a:solidFill>
                  </a:rPr>
                  <a:t>.</a:t>
                </a:r>
                <a:endParaRPr lang="fr-FR" altLang="fr-FR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" name="Groupe 15"/>
            <p:cNvGrpSpPr/>
            <p:nvPr/>
          </p:nvGrpSpPr>
          <p:grpSpPr>
            <a:xfrm>
              <a:off x="23577273" y="8812896"/>
              <a:ext cx="1251446" cy="1660392"/>
              <a:chOff x="33756352" y="-3197981"/>
              <a:chExt cx="2762746" cy="3665547"/>
            </a:xfrm>
          </p:grpSpPr>
          <p:graphicFrame>
            <p:nvGraphicFramePr>
              <p:cNvPr id="110" name="Obje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9732800"/>
                  </p:ext>
                </p:extLst>
              </p:nvPr>
            </p:nvGraphicFramePr>
            <p:xfrm>
              <a:off x="34347047" y="-3197981"/>
              <a:ext cx="2172051" cy="3665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5" r:id="rId11" imgW="1639800" imgH="2767320" progId="Prism5.Document">
                      <p:embed/>
                    </p:oleObj>
                  </mc:Choice>
                  <mc:Fallback>
                    <p:oleObj name="Prism 5" r:id="rId11" imgW="1639800" imgH="2767320" progId="Prism5.Document">
                      <p:embed/>
                      <p:pic>
                        <p:nvPicPr>
                          <p:cNvPr id="142" name="Objet 11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4347047" y="-3197981"/>
                            <a:ext cx="2172051" cy="36655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1" name="ZoneTexte 75"/>
              <p:cNvSpPr txBox="1">
                <a:spLocks noChangeArrowheads="1"/>
              </p:cNvSpPr>
              <p:nvPr/>
            </p:nvSpPr>
            <p:spPr bwMode="auto">
              <a:xfrm rot="16200000">
                <a:off x="32567345" y="-1943274"/>
                <a:ext cx="3125419" cy="7474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fr-FR" sz="800" dirty="0">
                    <a:latin typeface="Century Gothic" panose="020B0502020202020204" pitchFamily="34" charset="0"/>
                    <a:cs typeface="Times New Roman" pitchFamily="18" charset="0"/>
                  </a:rPr>
                  <a:t>Number of SST+ cells / mm² of hippocampus</a:t>
                </a:r>
              </a:p>
            </p:txBody>
          </p:sp>
        </p:grpSp>
        <p:grpSp>
          <p:nvGrpSpPr>
            <p:cNvPr id="115" name="Groupe 2"/>
            <p:cNvGrpSpPr/>
            <p:nvPr/>
          </p:nvGrpSpPr>
          <p:grpSpPr>
            <a:xfrm>
              <a:off x="22363251" y="8814095"/>
              <a:ext cx="1242949" cy="1660393"/>
              <a:chOff x="38540129" y="-5635918"/>
              <a:chExt cx="2743983" cy="3665548"/>
            </a:xfrm>
          </p:grpSpPr>
          <p:grpSp>
            <p:nvGrpSpPr>
              <p:cNvPr id="116" name="Groupe 12"/>
              <p:cNvGrpSpPr/>
              <p:nvPr/>
            </p:nvGrpSpPr>
            <p:grpSpPr>
              <a:xfrm>
                <a:off x="38540129" y="-5635918"/>
                <a:ext cx="2743983" cy="3665548"/>
                <a:chOff x="38525636" y="-5806070"/>
                <a:chExt cx="2743983" cy="3665548"/>
              </a:xfrm>
            </p:grpSpPr>
            <p:sp>
              <p:nvSpPr>
                <p:cNvPr id="118" name="ZoneTexte 7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7376483" y="-4498271"/>
                  <a:ext cx="3045711" cy="7474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fr-FR" sz="800" dirty="0">
                      <a:latin typeface="Century Gothic" panose="020B0502020202020204" pitchFamily="34" charset="0"/>
                      <a:cs typeface="Times New Roman" pitchFamily="18" charset="0"/>
                    </a:rPr>
                    <a:t>Number of PV+ cells / mm² of hippocampus</a:t>
                  </a:r>
                </a:p>
              </p:txBody>
            </p:sp>
            <p:graphicFrame>
              <p:nvGraphicFramePr>
                <p:cNvPr id="119" name="Obje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46259796"/>
                    </p:ext>
                  </p:extLst>
                </p:nvPr>
              </p:nvGraphicFramePr>
              <p:xfrm>
                <a:off x="39109965" y="-5806070"/>
                <a:ext cx="2159654" cy="366554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Prism 5" r:id="rId13" imgW="1630440" imgH="2767320" progId="Prism5.Document">
                        <p:embed/>
                      </p:oleObj>
                    </mc:Choice>
                    <mc:Fallback>
                      <p:oleObj name="Prism 5" r:id="rId13" imgW="1630440" imgH="2767320" progId="Prism5.Document">
                        <p:embed/>
                        <p:pic>
                          <p:nvPicPr>
                            <p:cNvPr id="148" name="Objet 10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109965" y="-5806070"/>
                              <a:ext cx="2159654" cy="366554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7" name="ZoneTexte 50"/>
              <p:cNvSpPr txBox="1"/>
              <p:nvPr/>
            </p:nvSpPr>
            <p:spPr>
              <a:xfrm>
                <a:off x="40325966" y="-4286306"/>
                <a:ext cx="786385" cy="81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fr-BE" dirty="0">
                    <a:solidFill>
                      <a:srgbClr val="060606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*</a:t>
                </a:r>
              </a:p>
            </p:txBody>
          </p:sp>
        </p:grpSp>
        <p:grpSp>
          <p:nvGrpSpPr>
            <p:cNvPr id="125" name="Groupe 19"/>
            <p:cNvGrpSpPr/>
            <p:nvPr/>
          </p:nvGrpSpPr>
          <p:grpSpPr>
            <a:xfrm>
              <a:off x="20103440" y="8780926"/>
              <a:ext cx="1027324" cy="1691497"/>
              <a:chOff x="30114450" y="-194545"/>
              <a:chExt cx="2267956" cy="3734217"/>
            </a:xfrm>
          </p:grpSpPr>
          <p:graphicFrame>
            <p:nvGraphicFramePr>
              <p:cNvPr id="126" name="Objet 6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1715462"/>
                  </p:ext>
                </p:extLst>
              </p:nvPr>
            </p:nvGraphicFramePr>
            <p:xfrm>
              <a:off x="30438288" y="-123967"/>
              <a:ext cx="1944118" cy="36636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rism 5" r:id="rId15" imgW="1467720" imgH="2765880" progId="Prism5.Document">
                      <p:embed/>
                    </p:oleObj>
                  </mc:Choice>
                  <mc:Fallback>
                    <p:oleObj name="Prism 5" r:id="rId15" imgW="1467720" imgH="2765880" progId="Prism5.Document">
                      <p:embed/>
                      <p:pic>
                        <p:nvPicPr>
                          <p:cNvPr id="104" name="Objet 62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30438288" y="-123967"/>
                            <a:ext cx="1944118" cy="366363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7" name="Groupe 5"/>
              <p:cNvGrpSpPr/>
              <p:nvPr/>
            </p:nvGrpSpPr>
            <p:grpSpPr>
              <a:xfrm>
                <a:off x="30114450" y="-194545"/>
                <a:ext cx="2250867" cy="3483153"/>
                <a:chOff x="30146859" y="-458050"/>
                <a:chExt cx="2250867" cy="3483153"/>
              </a:xfrm>
            </p:grpSpPr>
            <p:sp>
              <p:nvSpPr>
                <p:cNvPr id="128" name="ZoneTexte 5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8643093" y="1045716"/>
                  <a:ext cx="3483153" cy="4756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algn="ctr" eaLnBrk="1" hangingPunct="1">
                    <a:defRPr sz="1200">
                      <a:latin typeface="Century Gothic" panose="020B0502020202020204" pitchFamily="34" charset="0"/>
                      <a:ea typeface="ＭＳ Ｐゴシック" pitchFamily="34" charset="-128"/>
                      <a:cs typeface="Times New Roman" pitchFamily="18" charset="0"/>
                    </a:defRPr>
                  </a:lvl1pPr>
                  <a:lvl2pPr marL="742950" indent="-285750">
                    <a:defRPr sz="2400"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ea typeface="ＭＳ Ｐゴシック" pitchFamily="34" charset="-128"/>
                    </a:defRPr>
                  </a:lvl9pPr>
                </a:lstStyle>
                <a:p>
                  <a:r>
                    <a:rPr lang="fr-FR" altLang="fr-FR" sz="800" dirty="0"/>
                    <a:t>Body </a:t>
                  </a:r>
                  <a:r>
                    <a:rPr lang="fr-FR" altLang="fr-FR" sz="800" dirty="0" err="1"/>
                    <a:t>Weight</a:t>
                  </a:r>
                  <a:r>
                    <a:rPr lang="fr-FR" altLang="fr-FR" sz="800" dirty="0"/>
                    <a:t> P16 (g)</a:t>
                  </a:r>
                </a:p>
              </p:txBody>
            </p:sp>
            <p:sp>
              <p:nvSpPr>
                <p:cNvPr id="129" name="ZoneTexte 34"/>
                <p:cNvSpPr txBox="1"/>
                <p:nvPr/>
              </p:nvSpPr>
              <p:spPr>
                <a:xfrm>
                  <a:off x="31406012" y="-80649"/>
                  <a:ext cx="991714" cy="815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*</a:t>
                  </a:r>
                  <a:r>
                    <a:rPr lang="fr-BE" dirty="0">
                      <a:solidFill>
                        <a:srgbClr val="060606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*</a:t>
                  </a:r>
                </a:p>
              </p:txBody>
            </p:sp>
          </p:grpSp>
        </p:grpSp>
        <p:sp>
          <p:nvSpPr>
            <p:cNvPr id="130" name="ZoneTexte 92"/>
            <p:cNvSpPr txBox="1"/>
            <p:nvPr/>
          </p:nvSpPr>
          <p:spPr>
            <a:xfrm rot="10800000" flipV="1">
              <a:off x="19333918" y="7905334"/>
              <a:ext cx="5493001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02965">
                <a:defRPr/>
              </a:pPr>
              <a:r>
                <a:rPr lang="en-US" sz="1100" b="1" dirty="0">
                  <a:latin typeface="+mj-lt"/>
                  <a:ea typeface="+mn-ea"/>
                </a:rPr>
                <a:t>3. Dlx:SV2A-cKO mice experience seizure from P15 to death (around P21). A. </a:t>
              </a:r>
              <a:r>
                <a:rPr lang="en-US" sz="1100" dirty="0">
                  <a:latin typeface="+mj-lt"/>
                  <a:ea typeface="+mn-ea"/>
                </a:rPr>
                <a:t>Mutant mice are significantly lighter at P16 compared to WT. </a:t>
              </a:r>
              <a:r>
                <a:rPr lang="en-US" sz="1100" b="1" dirty="0"/>
                <a:t>B. </a:t>
              </a:r>
              <a:r>
                <a:rPr lang="en-US" sz="1100" dirty="0">
                  <a:latin typeface="+mj-lt"/>
                </a:rPr>
                <a:t>No significant differences in parvalbumin (PV+) or somatostatin (SST+, not shown) neurons cortical density were observed. </a:t>
              </a:r>
              <a:r>
                <a:rPr lang="en-US" sz="1100" b="1" dirty="0">
                  <a:latin typeface="+mj-lt"/>
                </a:rPr>
                <a:t>C.</a:t>
              </a:r>
              <a:r>
                <a:rPr lang="en-US" sz="1100" dirty="0"/>
                <a:t> </a:t>
              </a:r>
              <a:r>
                <a:rPr lang="en-US" sz="1100" dirty="0">
                  <a:latin typeface="+mj-lt"/>
                </a:rPr>
                <a:t>PV+ neuron density in the hippocampus of Dlx:SV2A-cKO mice is significantly lower than in wild-type mice. </a:t>
              </a:r>
              <a:r>
                <a:rPr lang="en-US" sz="1100" b="1" dirty="0">
                  <a:latin typeface="+mj-lt"/>
                </a:rPr>
                <a:t>D.</a:t>
              </a:r>
              <a:r>
                <a:rPr lang="en-US" sz="1100" b="1" dirty="0"/>
                <a:t> </a:t>
              </a:r>
              <a:r>
                <a:rPr lang="en-US" sz="1100" dirty="0">
                  <a:latin typeface="+mj-lt"/>
                </a:rPr>
                <a:t>SST+ neuron density in the hippocampus are unchanged in Dlx:SV2A-cKO mice.</a:t>
              </a:r>
              <a:endParaRPr lang="fr-BE" sz="1100" dirty="0">
                <a:latin typeface="+mj-lt"/>
              </a:endParaRPr>
            </a:p>
          </p:txBody>
        </p:sp>
      </p:grpSp>
      <p:sp>
        <p:nvSpPr>
          <p:cNvPr id="147" name="ZoneTexte 8"/>
          <p:cNvSpPr txBox="1">
            <a:spLocks noChangeArrowheads="1"/>
          </p:cNvSpPr>
          <p:nvPr/>
        </p:nvSpPr>
        <p:spPr bwMode="auto">
          <a:xfrm>
            <a:off x="1381244" y="119023"/>
            <a:ext cx="8653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rgbClr val="82B7C1"/>
                </a:solidFill>
              </a:rPr>
              <a:t>SV2A absence in GABAergic neurons induces seizure in a conditional KO model</a:t>
            </a:r>
            <a:endParaRPr lang="fr-FR" sz="2400" u="sng" dirty="0">
              <a:solidFill>
                <a:srgbClr val="82B7C1"/>
              </a:solidFill>
              <a:latin typeface="Telugu Sangam MN"/>
              <a:ea typeface="Telugu Sangam MN"/>
              <a:cs typeface="Telugu Sangam MN"/>
            </a:endParaRPr>
          </a:p>
        </p:txBody>
      </p:sp>
      <p:sp>
        <p:nvSpPr>
          <p:cNvPr id="148" name="ZoneTexte 10"/>
          <p:cNvSpPr txBox="1">
            <a:spLocks noChangeArrowheads="1"/>
          </p:cNvSpPr>
          <p:nvPr/>
        </p:nvSpPr>
        <p:spPr bwMode="auto">
          <a:xfrm>
            <a:off x="7220486" y="593170"/>
            <a:ext cx="4605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fr-FR" sz="1200" u="sng" dirty="0"/>
              <a:t>O. Bartholome</a:t>
            </a:r>
            <a:r>
              <a:rPr lang="en-US" altLang="fr-FR" sz="1200" baseline="30000" dirty="0"/>
              <a:t>1</a:t>
            </a:r>
            <a:r>
              <a:rPr lang="en-US" altLang="fr-FR" sz="1200" dirty="0"/>
              <a:t>, V. Neirinckx</a:t>
            </a:r>
            <a:r>
              <a:rPr lang="en-US" altLang="fr-FR" sz="1200" baseline="30000" dirty="0"/>
              <a:t>1</a:t>
            </a:r>
            <a:r>
              <a:rPr lang="en-US" altLang="fr-FR" sz="1200" dirty="0"/>
              <a:t>, and B. Rogister</a:t>
            </a:r>
            <a:r>
              <a:rPr lang="en-US" altLang="fr-FR" sz="1200" baseline="30000" dirty="0"/>
              <a:t>1</a:t>
            </a:r>
            <a:endParaRPr lang="fr-BE" altLang="fr-FR" sz="1200" dirty="0"/>
          </a:p>
        </p:txBody>
      </p:sp>
      <p:sp>
        <p:nvSpPr>
          <p:cNvPr id="149" name="ZoneTexte 10"/>
          <p:cNvSpPr txBox="1">
            <a:spLocks noChangeArrowheads="1"/>
          </p:cNvSpPr>
          <p:nvPr/>
        </p:nvSpPr>
        <p:spPr bwMode="auto">
          <a:xfrm>
            <a:off x="3511517" y="824639"/>
            <a:ext cx="83144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fr-FR" sz="900" dirty="0"/>
              <a:t>1. Laboratory of Nervous System Diseases and Therapy, GIGA-Neuroscience, University of Liège, Liège, Belgium</a:t>
            </a:r>
            <a:endParaRPr lang="fr-BE" altLang="fr-FR" sz="900" dirty="0"/>
          </a:p>
        </p:txBody>
      </p:sp>
      <p:sp>
        <p:nvSpPr>
          <p:cNvPr id="150" name="Triangle 7"/>
          <p:cNvSpPr/>
          <p:nvPr/>
        </p:nvSpPr>
        <p:spPr>
          <a:xfrm rot="5400000">
            <a:off x="17394" y="-28280"/>
            <a:ext cx="966574" cy="1001363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02965" eaLnBrk="1" hangingPunct="1">
              <a:defRPr/>
            </a:pPr>
            <a:endParaRPr 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Rectangle à coins arrondis 44"/>
          <p:cNvSpPr>
            <a:spLocks noChangeArrowheads="1"/>
          </p:cNvSpPr>
          <p:nvPr/>
        </p:nvSpPr>
        <p:spPr bwMode="auto">
          <a:xfrm>
            <a:off x="131536" y="5946954"/>
            <a:ext cx="8337825" cy="79224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8575">
            <a:solidFill>
              <a:srgbClr val="B8C944"/>
            </a:solidFill>
            <a:round/>
            <a:headEnd/>
            <a:tailEnd/>
          </a:ln>
          <a:effectLst/>
        </p:spPr>
        <p:txBody>
          <a:bodyPr lIns="180582" tIns="90291" rIns="180582" bIns="90291" anchor="ctr"/>
          <a:lstStyle/>
          <a:p>
            <a:pPr algn="just" defTabSz="648662">
              <a:defRPr/>
            </a:pPr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	Our results show that the absence of SV2A leads </a:t>
            </a:r>
            <a:r>
              <a:rPr lang="en-US" sz="1100">
                <a:solidFill>
                  <a:srgbClr val="2D3235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 seizures </a:t>
            </a:r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 adult animals, after complete brain development. We also observed that the deficiency in SV2A in GABAergic neurons is sufficient to induce seizures in mice. Finally, </a:t>
            </a:r>
            <a:r>
              <a:rPr lang="en-US" sz="1100" dirty="0" err="1">
                <a:solidFill>
                  <a:srgbClr val="2D3235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immunohistological</a:t>
            </a:r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experiments suggest a vulnerability of hippocampal PV</a:t>
            </a:r>
            <a:r>
              <a:rPr lang="en-US" sz="1100" baseline="30000" dirty="0">
                <a:solidFill>
                  <a:srgbClr val="2D3235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+</a:t>
            </a:r>
            <a:r>
              <a:rPr lang="en-US" sz="1100" dirty="0">
                <a:solidFill>
                  <a:srgbClr val="2D3235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neurons in our epileptic model.</a:t>
            </a:r>
          </a:p>
        </p:txBody>
      </p:sp>
      <p:grpSp>
        <p:nvGrpSpPr>
          <p:cNvPr id="157" name="Group 2"/>
          <p:cNvGrpSpPr>
            <a:grpSpLocks/>
          </p:cNvGrpSpPr>
          <p:nvPr/>
        </p:nvGrpSpPr>
        <p:grpSpPr bwMode="auto">
          <a:xfrm>
            <a:off x="25975" y="5592674"/>
            <a:ext cx="492663" cy="508715"/>
            <a:chOff x="7939335" y="5046476"/>
            <a:chExt cx="2646783" cy="2927406"/>
          </a:xfrm>
        </p:grpSpPr>
        <p:sp>
          <p:nvSpPr>
            <p:cNvPr id="158" name="Isosceles Triangle 30"/>
            <p:cNvSpPr/>
            <p:nvPr/>
          </p:nvSpPr>
          <p:spPr>
            <a:xfrm rot="2017858">
              <a:off x="8736610" y="5046476"/>
              <a:ext cx="1849508" cy="1549414"/>
            </a:xfrm>
            <a:prstGeom prst="triangle">
              <a:avLst/>
            </a:prstGeom>
            <a:solidFill>
              <a:srgbClr val="006A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965">
                <a:defRPr/>
              </a:pPr>
              <a:endParaRPr lang="fr-BE"/>
            </a:p>
          </p:txBody>
        </p:sp>
        <p:sp>
          <p:nvSpPr>
            <p:cNvPr id="159" name="Isosceles Triangle 31"/>
            <p:cNvSpPr/>
            <p:nvPr/>
          </p:nvSpPr>
          <p:spPr>
            <a:xfrm rot="12751980">
              <a:off x="7939335" y="6424468"/>
              <a:ext cx="1849508" cy="1549414"/>
            </a:xfrm>
            <a:prstGeom prst="triangle">
              <a:avLst/>
            </a:prstGeom>
            <a:solidFill>
              <a:srgbClr val="B8C944"/>
            </a:solidFill>
            <a:ln>
              <a:solidFill>
                <a:srgbClr val="B8C9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2965">
                <a:defRPr/>
              </a:pPr>
              <a:endParaRPr lang="fr-BE"/>
            </a:p>
          </p:txBody>
        </p:sp>
      </p:grpSp>
      <p:sp>
        <p:nvSpPr>
          <p:cNvPr id="160" name="ZoneTexte 53"/>
          <p:cNvSpPr txBox="1">
            <a:spLocks noChangeArrowheads="1"/>
          </p:cNvSpPr>
          <p:nvPr/>
        </p:nvSpPr>
        <p:spPr bwMode="auto">
          <a:xfrm>
            <a:off x="414709" y="5605382"/>
            <a:ext cx="3144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02965">
              <a:defRPr/>
            </a:pPr>
            <a:r>
              <a:rPr lang="fr-FR" sz="1600" b="1" dirty="0">
                <a:solidFill>
                  <a:srgbClr val="006A72"/>
                </a:solidFill>
              </a:rPr>
              <a:t>Conclusions and Perspectives</a:t>
            </a:r>
          </a:p>
        </p:txBody>
      </p:sp>
      <p:pic>
        <p:nvPicPr>
          <p:cNvPr id="161" name="Image 5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6"/>
          <a:stretch/>
        </p:blipFill>
        <p:spPr bwMode="auto">
          <a:xfrm>
            <a:off x="8576555" y="5874544"/>
            <a:ext cx="2385820" cy="64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Rectangle 161"/>
          <p:cNvSpPr/>
          <p:nvPr/>
        </p:nvSpPr>
        <p:spPr>
          <a:xfrm>
            <a:off x="8519302" y="6255824"/>
            <a:ext cx="3776400" cy="746391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02965" eaLnBrk="1" hangingPunct="1">
              <a:defRPr/>
            </a:pPr>
            <a:r>
              <a:rPr lang="fr-FR" sz="1600" dirty="0">
                <a:solidFill>
                  <a:srgbClr val="006A72"/>
                </a:solidFill>
                <a:hlinkClick r:id="rId18"/>
              </a:rPr>
              <a:t>Odile.bartholome@uliege.be</a:t>
            </a:r>
            <a:endParaRPr lang="fr-FR" sz="1600" dirty="0">
              <a:solidFill>
                <a:srgbClr val="006A72"/>
              </a:solidFill>
            </a:endParaRPr>
          </a:p>
        </p:txBody>
      </p:sp>
      <p:pic>
        <p:nvPicPr>
          <p:cNvPr id="163" name="Picture 3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24271" r="26272" b="24282"/>
          <a:stretch/>
        </p:blipFill>
        <p:spPr>
          <a:xfrm>
            <a:off x="10986429" y="5717156"/>
            <a:ext cx="1152295" cy="808103"/>
          </a:xfrm>
          <a:prstGeom prst="rect">
            <a:avLst/>
          </a:prstGeom>
        </p:spPr>
      </p:pic>
      <p:sp>
        <p:nvSpPr>
          <p:cNvPr id="120" name="ZoneTexte 101"/>
          <p:cNvSpPr txBox="1">
            <a:spLocks noChangeArrowheads="1"/>
          </p:cNvSpPr>
          <p:nvPr/>
        </p:nvSpPr>
        <p:spPr bwMode="auto">
          <a:xfrm>
            <a:off x="6613370" y="3896303"/>
            <a:ext cx="5898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fr-FR" sz="1200" b="1" dirty="0"/>
              <a:t>A	                   B	     C	             D		</a:t>
            </a:r>
          </a:p>
        </p:txBody>
      </p:sp>
      <p:sp>
        <p:nvSpPr>
          <p:cNvPr id="164" name="ZoneTexte 101"/>
          <p:cNvSpPr txBox="1">
            <a:spLocks noChangeArrowheads="1"/>
          </p:cNvSpPr>
          <p:nvPr/>
        </p:nvSpPr>
        <p:spPr bwMode="auto">
          <a:xfrm>
            <a:off x="2793156" y="3919301"/>
            <a:ext cx="35851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fr-FR" sz="1200" b="1" dirty="0"/>
              <a:t>A	       B	              C	</a:t>
            </a:r>
          </a:p>
        </p:txBody>
      </p:sp>
      <p:grpSp>
        <p:nvGrpSpPr>
          <p:cNvPr id="165" name="Groupe 27"/>
          <p:cNvGrpSpPr/>
          <p:nvPr/>
        </p:nvGrpSpPr>
        <p:grpSpPr>
          <a:xfrm>
            <a:off x="8369509" y="3933650"/>
            <a:ext cx="1261854" cy="1681338"/>
            <a:chOff x="1231721" y="2910230"/>
            <a:chExt cx="2785716" cy="3711789"/>
          </a:xfrm>
          <a:noFill/>
        </p:grpSpPr>
        <p:graphicFrame>
          <p:nvGraphicFramePr>
            <p:cNvPr id="166" name="Obje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438202"/>
                </p:ext>
              </p:extLst>
            </p:nvPr>
          </p:nvGraphicFramePr>
          <p:xfrm>
            <a:off x="1756953" y="2956178"/>
            <a:ext cx="2260484" cy="3665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5" r:id="rId20" imgW="1703880" imgH="2767320" progId="Prism5.Document">
                    <p:embed/>
                  </p:oleObj>
                </mc:Choice>
                <mc:Fallback>
                  <p:oleObj name="Prism 5" r:id="rId20" imgW="1703880" imgH="2767320" progId="Prism5.Document">
                    <p:embed/>
                    <p:pic>
                      <p:nvPicPr>
                        <p:cNvPr id="136" name="Objet 29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756953" y="2956178"/>
                          <a:ext cx="2260484" cy="36658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" name="ZoneTexte 75"/>
            <p:cNvSpPr txBox="1">
              <a:spLocks noChangeArrowheads="1"/>
            </p:cNvSpPr>
            <p:nvPr/>
          </p:nvSpPr>
          <p:spPr bwMode="auto">
            <a:xfrm rot="16200000">
              <a:off x="-38079" y="4180030"/>
              <a:ext cx="3287006" cy="7474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800">
                  <a:latin typeface="Century Gothic" panose="020B0502020202020204" pitchFamily="34" charset="0"/>
                  <a:ea typeface="ＭＳ Ｐゴシック" pitchFamily="34" charset="-128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fr-FR" dirty="0"/>
                <a:t>Number of PV+ cells / mm² of cortex</a:t>
              </a:r>
            </a:p>
          </p:txBody>
        </p:sp>
      </p:grpSp>
      <p:pic>
        <p:nvPicPr>
          <p:cNvPr id="168" name="Image 1" descr="IMG_0145.JPG"/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76" t="21753" r="1398" b="17422"/>
          <a:stretch/>
        </p:blipFill>
        <p:spPr>
          <a:xfrm rot="16200000" flipH="1">
            <a:off x="6465262" y="4334448"/>
            <a:ext cx="1178659" cy="7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81B3F97D496D2942B3563FD75757F6A1" ma:contentTypeVersion="9" ma:contentTypeDescription="" ma:contentTypeScope="" ma:versionID="01f1b9c05ed303050a42da77ff0738e5">
  <xsd:schema xmlns:xsd="http://www.w3.org/2001/XMLSchema" xmlns:xs="http://www.w3.org/2001/XMLSchema" xmlns:p="http://schemas.microsoft.com/office/2006/metadata/properties" xmlns:ns2="eb3f7de7-c935-4ca6-a12c-1f73773710ec" xmlns:ns3="fbfae3a5-d606-49e5-9b03-ba191f15e1ff" targetNamespace="http://schemas.microsoft.com/office/2006/metadata/properties" ma:root="true" ma:fieldsID="c08d2d1ad88f35e7cd97f91290a7fefe" ns2:_="" ns3:_="">
    <xsd:import namespace="eb3f7de7-c935-4ca6-a12c-1f73773710ec"/>
    <xsd:import namespace="fbfae3a5-d606-49e5-9b03-ba191f15e1ff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e3a5-d606-49e5-9b03-ba191f15e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sDocumentTypeId xmlns="eb3f7de7-c935-4ca6-a12c-1f73773710ec" xsi:nil="true"/>
    <Folder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EBE3274A-9588-4FE1-A1AC-2B3C2FDC7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fbfae3a5-d606-49e5-9b03-ba191f15e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E64263-51AE-4A29-A1ED-D59581A64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B332F-071E-400A-B703-A87583CFA09F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bfae3a5-d606-49e5-9b03-ba191f15e1ff"/>
    <ds:schemaRef ds:uri="eb3f7de7-c935-4ca6-a12c-1f73773710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Grand écran</PresentationFormat>
  <Paragraphs>102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Helvetica</vt:lpstr>
      <vt:lpstr>Telugu Sangam MN</vt:lpstr>
      <vt:lpstr>Office Theme</vt:lpstr>
      <vt:lpstr>Prism 5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2020-07-23T19:03:51Z</dcterms:created>
  <dcterms:modified xsi:type="dcterms:W3CDTF">2022-06-09T06:44:18Z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0x01010037EA2DD516505C4D92B92F8677CFB6850081B3F97D496D2942B3563FD75757F6A1</vt:lpwstr>
  </property>
</Properties>
</file>