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40"/>
  </p:notesMasterIdLst>
  <p:sldIdLst>
    <p:sldId id="256" r:id="rId2"/>
    <p:sldId id="258" r:id="rId3"/>
    <p:sldId id="262" r:id="rId4"/>
    <p:sldId id="263" r:id="rId5"/>
    <p:sldId id="264" r:id="rId6"/>
    <p:sldId id="291" r:id="rId7"/>
    <p:sldId id="265" r:id="rId8"/>
    <p:sldId id="292" r:id="rId9"/>
    <p:sldId id="293" r:id="rId10"/>
    <p:sldId id="295" r:id="rId11"/>
    <p:sldId id="296" r:id="rId12"/>
    <p:sldId id="299" r:id="rId13"/>
    <p:sldId id="266" r:id="rId14"/>
    <p:sldId id="268" r:id="rId15"/>
    <p:sldId id="269" r:id="rId16"/>
    <p:sldId id="271" r:id="rId17"/>
    <p:sldId id="274" r:id="rId18"/>
    <p:sldId id="275" r:id="rId19"/>
    <p:sldId id="272" r:id="rId20"/>
    <p:sldId id="270" r:id="rId21"/>
    <p:sldId id="277" r:id="rId22"/>
    <p:sldId id="278" r:id="rId23"/>
    <p:sldId id="300" r:id="rId24"/>
    <p:sldId id="301" r:id="rId25"/>
    <p:sldId id="283" r:id="rId26"/>
    <p:sldId id="303" r:id="rId27"/>
    <p:sldId id="305" r:id="rId28"/>
    <p:sldId id="304" r:id="rId29"/>
    <p:sldId id="282" r:id="rId30"/>
    <p:sldId id="284" r:id="rId31"/>
    <p:sldId id="286" r:id="rId32"/>
    <p:sldId id="287" r:id="rId33"/>
    <p:sldId id="285" r:id="rId34"/>
    <p:sldId id="297" r:id="rId35"/>
    <p:sldId id="298" r:id="rId36"/>
    <p:sldId id="279" r:id="rId37"/>
    <p:sldId id="280" r:id="rId38"/>
    <p:sldId id="30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2D1C"/>
    <a:srgbClr val="553926"/>
    <a:srgbClr val="D9D9D9"/>
    <a:srgbClr val="000000"/>
    <a:srgbClr val="C6C7C2"/>
    <a:srgbClr val="3132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80141" autoAdjust="0"/>
  </p:normalViewPr>
  <p:slideViewPr>
    <p:cSldViewPr snapToGrid="0">
      <p:cViewPr varScale="1">
        <p:scale>
          <a:sx n="91" d="100"/>
          <a:sy n="91" d="100"/>
        </p:scale>
        <p:origin x="5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venir Next LT Pro Light" panose="020B03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venir Next LT Pro Light" panose="020B0304020202020204" pitchFamily="34" charset="0"/>
              </a:defRPr>
            </a:lvl1pPr>
          </a:lstStyle>
          <a:p>
            <a:fld id="{8BA60D07-3DE6-4476-80B1-8426E0C41400}" type="datetimeFigureOut">
              <a:rPr lang="en-US" smtClean="0"/>
              <a:pPr/>
              <a:t>5/9/2023</a:t>
            </a:fld>
            <a:endParaRPr lang="en-US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venir Next LT Pro Light" panose="020B03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venir Next LT Pro Light" panose="020B0304020202020204" pitchFamily="34" charset="0"/>
              </a:defRPr>
            </a:lvl1pPr>
          </a:lstStyle>
          <a:p>
            <a:fld id="{33A70764-859F-4039-9286-90F724FBF41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137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venir Next LT Pro Light" panose="020B03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venir Next LT Pro Light" panose="020B03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venir Next LT Pro Light" panose="020B03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venir Next LT Pro Light" panose="020B03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venir Next LT Pro Light" panose="020B03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Sujet de recherche périphérique depuis longtemps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86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5€ pour le bois avec de la pourriture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37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First </a:t>
            </a:r>
            <a:r>
              <a:rPr lang="fr-BE" dirty="0" err="1"/>
              <a:t>thinning</a:t>
            </a:r>
            <a:r>
              <a:rPr lang="fr-BE" dirty="0"/>
              <a:t> at 20 </a:t>
            </a:r>
            <a:r>
              <a:rPr lang="fr-BE" dirty="0" err="1"/>
              <a:t>years</a:t>
            </a:r>
            <a:endParaRPr lang="fr-BE" dirty="0"/>
          </a:p>
          <a:p>
            <a:r>
              <a:rPr lang="fr-BE" dirty="0"/>
              <a:t>Regular </a:t>
            </a:r>
            <a:r>
              <a:rPr lang="fr-BE" dirty="0" err="1"/>
              <a:t>thinnings</a:t>
            </a:r>
            <a:endParaRPr lang="fr-BE" dirty="0"/>
          </a:p>
          <a:p>
            <a:r>
              <a:rPr lang="fr-BE" dirty="0"/>
              <a:t>Optimum rotation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02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Thinning</a:t>
            </a:r>
            <a:r>
              <a:rPr lang="fr-BE" dirty="0"/>
              <a:t> </a:t>
            </a:r>
            <a:r>
              <a:rPr lang="fr-BE" dirty="0" err="1"/>
              <a:t>did</a:t>
            </a:r>
            <a:r>
              <a:rPr lang="fr-BE" dirty="0"/>
              <a:t> </a:t>
            </a:r>
            <a:r>
              <a:rPr lang="fr-BE" dirty="0" err="1"/>
              <a:t>reduce</a:t>
            </a:r>
            <a:r>
              <a:rPr lang="fr-BE" dirty="0"/>
              <a:t> the </a:t>
            </a:r>
            <a:r>
              <a:rPr lang="fr-BE" dirty="0" err="1"/>
              <a:t>density</a:t>
            </a:r>
            <a:r>
              <a:rPr lang="fr-BE" dirty="0"/>
              <a:t> of </a:t>
            </a:r>
            <a:r>
              <a:rPr lang="fr-BE" dirty="0" err="1"/>
              <a:t>damaged</a:t>
            </a:r>
            <a:r>
              <a:rPr lang="fr-BE" dirty="0"/>
              <a:t> </a:t>
            </a:r>
            <a:r>
              <a:rPr lang="fr-BE" dirty="0" err="1"/>
              <a:t>trees</a:t>
            </a:r>
            <a:endParaRPr lang="fr-BE" dirty="0"/>
          </a:p>
          <a:p>
            <a:r>
              <a:rPr lang="fr-BE" dirty="0"/>
              <a:t>But </a:t>
            </a:r>
            <a:r>
              <a:rPr lang="fr-BE" dirty="0" err="1"/>
              <a:t>with</a:t>
            </a:r>
            <a:r>
              <a:rPr lang="fr-BE" dirty="0"/>
              <a:t> BSR = 10 % -&gt; all </a:t>
            </a:r>
            <a:r>
              <a:rPr lang="fr-BE" dirty="0" err="1"/>
              <a:t>trees</a:t>
            </a:r>
            <a:r>
              <a:rPr lang="fr-BE" dirty="0"/>
              <a:t> are </a:t>
            </a:r>
            <a:r>
              <a:rPr lang="fr-BE" dirty="0" err="1"/>
              <a:t>damaged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individual</a:t>
            </a:r>
            <a:r>
              <a:rPr lang="fr-BE" dirty="0"/>
              <a:t> protection </a:t>
            </a:r>
            <a:r>
              <a:rPr lang="fr-BE" dirty="0" err="1"/>
              <a:t>that</a:t>
            </a:r>
            <a:r>
              <a:rPr lang="fr-BE" dirty="0"/>
              <a:t> are set at the first </a:t>
            </a:r>
            <a:r>
              <a:rPr lang="fr-BE" dirty="0" err="1"/>
              <a:t>thinning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8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Thinning</a:t>
            </a:r>
            <a:r>
              <a:rPr lang="fr-BE" dirty="0"/>
              <a:t> </a:t>
            </a:r>
            <a:r>
              <a:rPr lang="fr-BE" dirty="0" err="1"/>
              <a:t>did</a:t>
            </a:r>
            <a:r>
              <a:rPr lang="fr-BE" dirty="0"/>
              <a:t> </a:t>
            </a:r>
            <a:r>
              <a:rPr lang="fr-BE" dirty="0" err="1"/>
              <a:t>reduce</a:t>
            </a:r>
            <a:r>
              <a:rPr lang="fr-BE" dirty="0"/>
              <a:t> the </a:t>
            </a:r>
            <a:r>
              <a:rPr lang="fr-BE" dirty="0" err="1"/>
              <a:t>density</a:t>
            </a:r>
            <a:r>
              <a:rPr lang="fr-BE" dirty="0"/>
              <a:t> of </a:t>
            </a:r>
            <a:r>
              <a:rPr lang="fr-BE" dirty="0" err="1"/>
              <a:t>damaged</a:t>
            </a:r>
            <a:r>
              <a:rPr lang="fr-BE" dirty="0"/>
              <a:t> </a:t>
            </a:r>
            <a:r>
              <a:rPr lang="fr-BE" dirty="0" err="1"/>
              <a:t>trees</a:t>
            </a:r>
            <a:endParaRPr lang="fr-BE" dirty="0"/>
          </a:p>
          <a:p>
            <a:r>
              <a:rPr lang="fr-BE" dirty="0"/>
              <a:t>But </a:t>
            </a:r>
            <a:r>
              <a:rPr lang="fr-BE" dirty="0" err="1"/>
              <a:t>with</a:t>
            </a:r>
            <a:r>
              <a:rPr lang="fr-BE" dirty="0"/>
              <a:t> BSR = 10 % -&gt; all </a:t>
            </a:r>
            <a:r>
              <a:rPr lang="fr-BE" dirty="0" err="1"/>
              <a:t>trees</a:t>
            </a:r>
            <a:r>
              <a:rPr lang="fr-BE" dirty="0"/>
              <a:t> are </a:t>
            </a:r>
            <a:r>
              <a:rPr lang="fr-BE" dirty="0" err="1"/>
              <a:t>damaged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individual</a:t>
            </a:r>
            <a:r>
              <a:rPr lang="fr-BE" dirty="0"/>
              <a:t> protection </a:t>
            </a:r>
            <a:r>
              <a:rPr lang="fr-BE" dirty="0" err="1"/>
              <a:t>that</a:t>
            </a:r>
            <a:r>
              <a:rPr lang="fr-BE" dirty="0"/>
              <a:t> are set at the first </a:t>
            </a:r>
            <a:r>
              <a:rPr lang="fr-BE" dirty="0" err="1"/>
              <a:t>thinning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76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Thinning</a:t>
            </a:r>
            <a:r>
              <a:rPr lang="fr-BE" dirty="0"/>
              <a:t> </a:t>
            </a:r>
            <a:r>
              <a:rPr lang="fr-BE" dirty="0" err="1"/>
              <a:t>did</a:t>
            </a:r>
            <a:r>
              <a:rPr lang="fr-BE" dirty="0"/>
              <a:t> </a:t>
            </a:r>
            <a:r>
              <a:rPr lang="fr-BE" dirty="0" err="1"/>
              <a:t>reduce</a:t>
            </a:r>
            <a:r>
              <a:rPr lang="fr-BE" dirty="0"/>
              <a:t> the </a:t>
            </a:r>
            <a:r>
              <a:rPr lang="fr-BE" dirty="0" err="1"/>
              <a:t>density</a:t>
            </a:r>
            <a:r>
              <a:rPr lang="fr-BE" dirty="0"/>
              <a:t> of </a:t>
            </a:r>
            <a:r>
              <a:rPr lang="fr-BE" dirty="0" err="1"/>
              <a:t>damaged</a:t>
            </a:r>
            <a:r>
              <a:rPr lang="fr-BE" dirty="0"/>
              <a:t> </a:t>
            </a:r>
            <a:r>
              <a:rPr lang="fr-BE" dirty="0" err="1"/>
              <a:t>trees</a:t>
            </a:r>
            <a:endParaRPr lang="fr-BE" dirty="0"/>
          </a:p>
          <a:p>
            <a:r>
              <a:rPr lang="fr-BE" dirty="0"/>
              <a:t>But </a:t>
            </a:r>
            <a:r>
              <a:rPr lang="fr-BE" dirty="0" err="1"/>
              <a:t>with</a:t>
            </a:r>
            <a:r>
              <a:rPr lang="fr-BE" dirty="0"/>
              <a:t> BSR = 10 % -&gt; all </a:t>
            </a:r>
            <a:r>
              <a:rPr lang="fr-BE" dirty="0" err="1"/>
              <a:t>trees</a:t>
            </a:r>
            <a:r>
              <a:rPr lang="fr-BE" dirty="0"/>
              <a:t> are </a:t>
            </a:r>
            <a:r>
              <a:rPr lang="fr-BE" dirty="0" err="1"/>
              <a:t>damaged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individual</a:t>
            </a:r>
            <a:r>
              <a:rPr lang="fr-BE" dirty="0"/>
              <a:t> protection </a:t>
            </a:r>
            <a:r>
              <a:rPr lang="fr-BE" dirty="0" err="1"/>
              <a:t>that</a:t>
            </a:r>
            <a:r>
              <a:rPr lang="fr-BE" dirty="0"/>
              <a:t> are set at the first </a:t>
            </a:r>
            <a:r>
              <a:rPr lang="fr-BE" dirty="0" err="1"/>
              <a:t>thinning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48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76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51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STIX-Regular"/>
              </a:rPr>
              <a:t>In the low productivity stands,</a:t>
            </a:r>
          </a:p>
          <a:p>
            <a:pPr algn="l"/>
            <a:r>
              <a:rPr lang="en-US" sz="1800" b="0" i="0" u="none" strike="noStrike" baseline="0" dirty="0">
                <a:latin typeface="STIX-Regular"/>
              </a:rPr>
              <a:t>the proportion of damaged trees could then already be high</a:t>
            </a:r>
          </a:p>
          <a:p>
            <a:pPr algn="l"/>
            <a:r>
              <a:rPr lang="en-US" sz="1800" b="0" i="0" u="none" strike="noStrike" baseline="0" dirty="0">
                <a:latin typeface="STIX-Regular"/>
              </a:rPr>
              <a:t>when individual protections were applied (bark-scraping all</a:t>
            </a:r>
          </a:p>
          <a:p>
            <a:pPr algn="l"/>
            <a:r>
              <a:rPr lang="en-US" sz="1800" b="0" i="0" u="none" strike="noStrike" baseline="0" dirty="0">
                <a:latin typeface="STIX-Regular"/>
              </a:rPr>
              <a:t>and bark-scraping 400). The effect of these protections thus</a:t>
            </a:r>
          </a:p>
          <a:p>
            <a:pPr algn="l"/>
            <a:r>
              <a:rPr lang="en-US" sz="1800" b="0" i="0" u="none" strike="noStrike" baseline="0" dirty="0">
                <a:latin typeface="STIX-Regular"/>
              </a:rPr>
              <a:t>became limited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67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Up to 80% of the </a:t>
            </a:r>
            <a:r>
              <a:rPr lang="fr-BE" dirty="0" err="1"/>
              <a:t>trees</a:t>
            </a:r>
            <a:r>
              <a:rPr lang="fr-BE" dirty="0"/>
              <a:t> are </a:t>
            </a:r>
            <a:r>
              <a:rPr lang="fr-BE" dirty="0" err="1"/>
              <a:t>damaged</a:t>
            </a:r>
            <a:r>
              <a:rPr lang="fr-BE" dirty="0"/>
              <a:t> at </a:t>
            </a:r>
            <a:r>
              <a:rPr lang="fr-BE" dirty="0" err="1"/>
              <a:t>clear-cut</a:t>
            </a:r>
            <a:endParaRPr lang="fr-BE" dirty="0"/>
          </a:p>
          <a:p>
            <a:r>
              <a:rPr lang="fr-BE" dirty="0"/>
              <a:t>15-20% of </a:t>
            </a:r>
            <a:r>
              <a:rPr lang="fr-BE" dirty="0" err="1"/>
              <a:t>timber</a:t>
            </a:r>
            <a:r>
              <a:rPr lang="fr-BE" dirty="0"/>
              <a:t> volume</a:t>
            </a:r>
          </a:p>
          <a:p>
            <a:r>
              <a:rPr lang="fr-BE" dirty="0" err="1"/>
              <a:t>Decay</a:t>
            </a:r>
            <a:r>
              <a:rPr lang="fr-BE" dirty="0"/>
              <a:t> </a:t>
            </a:r>
            <a:r>
              <a:rPr lang="fr-BE" dirty="0" err="1"/>
              <a:t>column</a:t>
            </a:r>
            <a:r>
              <a:rPr lang="fr-BE" dirty="0"/>
              <a:t> </a:t>
            </a:r>
            <a:r>
              <a:rPr lang="fr-BE" dirty="0" err="1"/>
              <a:t>height</a:t>
            </a:r>
            <a:r>
              <a:rPr lang="fr-BE" dirty="0"/>
              <a:t> </a:t>
            </a:r>
            <a:r>
              <a:rPr lang="fr-BE" dirty="0" err="1"/>
              <a:t>ranging</a:t>
            </a:r>
            <a:r>
              <a:rPr lang="fr-BE" dirty="0"/>
              <a:t> </a:t>
            </a:r>
            <a:r>
              <a:rPr lang="fr-BE" dirty="0" err="1"/>
              <a:t>between</a:t>
            </a:r>
            <a:r>
              <a:rPr lang="fr-BE" dirty="0"/>
              <a:t> 0.6 m and 5.6 m… The </a:t>
            </a:r>
            <a:r>
              <a:rPr lang="fr-BE" dirty="0" err="1"/>
              <a:t>average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sligthly</a:t>
            </a:r>
            <a:r>
              <a:rPr lang="fr-BE" dirty="0"/>
              <a:t> </a:t>
            </a:r>
            <a:r>
              <a:rPr lang="fr-BE" dirty="0" err="1"/>
              <a:t>below</a:t>
            </a:r>
            <a:r>
              <a:rPr lang="fr-BE" dirty="0"/>
              <a:t> 2 m </a:t>
            </a:r>
            <a:r>
              <a:rPr lang="fr-BE" dirty="0" err="1"/>
              <a:t>which</a:t>
            </a:r>
            <a:r>
              <a:rPr lang="fr-BE" dirty="0"/>
              <a:t> corresponds to </a:t>
            </a:r>
            <a:r>
              <a:rPr lang="fr-BE" dirty="0" err="1"/>
              <a:t>field</a:t>
            </a:r>
            <a:r>
              <a:rPr lang="fr-BE" dirty="0"/>
              <a:t> observations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62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Up to 80% of the </a:t>
            </a:r>
            <a:r>
              <a:rPr lang="fr-BE" dirty="0" err="1"/>
              <a:t>trees</a:t>
            </a:r>
            <a:r>
              <a:rPr lang="fr-BE" dirty="0"/>
              <a:t> are </a:t>
            </a:r>
            <a:r>
              <a:rPr lang="fr-BE" dirty="0" err="1"/>
              <a:t>damaged</a:t>
            </a:r>
            <a:r>
              <a:rPr lang="fr-BE" dirty="0"/>
              <a:t> at </a:t>
            </a:r>
            <a:r>
              <a:rPr lang="fr-BE" dirty="0" err="1"/>
              <a:t>clear-cut</a:t>
            </a:r>
            <a:endParaRPr lang="fr-BE" dirty="0"/>
          </a:p>
          <a:p>
            <a:r>
              <a:rPr lang="fr-BE" dirty="0"/>
              <a:t>15-20% of </a:t>
            </a:r>
            <a:r>
              <a:rPr lang="fr-BE" dirty="0" err="1"/>
              <a:t>timber</a:t>
            </a:r>
            <a:r>
              <a:rPr lang="fr-BE" dirty="0"/>
              <a:t> volume</a:t>
            </a:r>
          </a:p>
          <a:p>
            <a:r>
              <a:rPr lang="fr-BE" dirty="0" err="1"/>
              <a:t>Decay</a:t>
            </a:r>
            <a:r>
              <a:rPr lang="fr-BE" dirty="0"/>
              <a:t> </a:t>
            </a:r>
            <a:r>
              <a:rPr lang="fr-BE" dirty="0" err="1"/>
              <a:t>column</a:t>
            </a:r>
            <a:r>
              <a:rPr lang="fr-BE" dirty="0"/>
              <a:t> </a:t>
            </a:r>
            <a:r>
              <a:rPr lang="fr-BE" dirty="0" err="1"/>
              <a:t>height</a:t>
            </a:r>
            <a:r>
              <a:rPr lang="fr-BE" dirty="0"/>
              <a:t> </a:t>
            </a:r>
            <a:r>
              <a:rPr lang="fr-BE" dirty="0" err="1"/>
              <a:t>ranging</a:t>
            </a:r>
            <a:r>
              <a:rPr lang="fr-BE" dirty="0"/>
              <a:t> </a:t>
            </a:r>
            <a:r>
              <a:rPr lang="fr-BE" dirty="0" err="1"/>
              <a:t>between</a:t>
            </a:r>
            <a:r>
              <a:rPr lang="fr-BE" dirty="0"/>
              <a:t> 0.6 m and 5.6 m… The </a:t>
            </a:r>
            <a:r>
              <a:rPr lang="fr-BE" dirty="0" err="1"/>
              <a:t>average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sligthly</a:t>
            </a:r>
            <a:r>
              <a:rPr lang="fr-BE" dirty="0"/>
              <a:t> </a:t>
            </a:r>
            <a:r>
              <a:rPr lang="fr-BE" dirty="0" err="1"/>
              <a:t>below</a:t>
            </a:r>
            <a:r>
              <a:rPr lang="fr-BE" dirty="0"/>
              <a:t> 2 m </a:t>
            </a:r>
            <a:r>
              <a:rPr lang="fr-BE" dirty="0" err="1"/>
              <a:t>which</a:t>
            </a:r>
            <a:r>
              <a:rPr lang="fr-BE" dirty="0"/>
              <a:t> corresponds to </a:t>
            </a:r>
            <a:r>
              <a:rPr lang="fr-BE" dirty="0" err="1"/>
              <a:t>field</a:t>
            </a:r>
            <a:r>
              <a:rPr lang="fr-BE" dirty="0"/>
              <a:t> observations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30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66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Parler des éclaircie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47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66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Expliquer la notion de taux annuel de dégâts frais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98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Expliquer la notion de site index, de hauteur dominante à 50 ans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48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Douglas model a été présenté en 2011 à Avignon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11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531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A70764-859F-4039-9286-90F724FBF4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52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1A4728-0977-ADED-D020-0E8FD9A59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EEFB336-DABC-877C-3B54-76834E097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675115-D33E-2AFC-F99A-AB2D9ED0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7D61-4E80-443C-853A-72CC4E42612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CE84AF-1C82-018C-685E-94219F3C1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C76042-BBE5-A87F-A060-9140C94BD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F447-0080-4487-8FAE-DB247E62505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7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9C130-D149-64F6-E1C8-53371B31C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C7FACBC-0344-F0A0-448D-A4C5104EC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7D6992-639C-3E34-E290-E50DCE1E4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7D61-4E80-443C-853A-72CC4E42612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8823B4-B405-2765-13ED-DA20C8AE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960CB2-BE87-3104-EC40-F984683BE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F447-0080-4487-8FAE-DB247E62505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18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C51F1CF-0F21-FACF-B6E7-26E4DBD47F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DB1D1F1-A7E3-E6D7-B38A-810B8FEF6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4C956E-4CCF-C580-0FA3-C9A3A7AB3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7D61-4E80-443C-853A-72CC4E42612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A974F8-5281-22A0-8FFF-C95D93D89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609CBB-08FA-2FB8-096C-CFFC2292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F447-0080-4487-8FAE-DB247E62505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19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258042-EA58-4036-F1A2-3405511EB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41F24E-F8A4-8D1A-FDCF-5F08CC572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E5BC13-50EC-E60D-903C-03C08BC2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7D61-4E80-443C-853A-72CC4E42612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66FAF5-EDB1-025D-7A72-2E0CDDB34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2C0F04-3353-D231-4704-44ACCF455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F447-0080-4487-8FAE-DB247E62505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14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3A8FA5-B710-C87B-2BB8-C372A92A9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55680E-E1D6-5329-34CC-C0C43EAB9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AE63DA-0F6E-42F7-52A7-D6197A4E8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7D61-4E80-443C-853A-72CC4E42612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780DCA-A797-3540-5504-D8086F705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878F16-33A1-1805-BFA6-DD43A59E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F447-0080-4487-8FAE-DB247E62505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9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ECA216-647D-BD1E-CFBE-67D0BBE9A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D311C0-AFFF-A57F-2CC6-C573EB993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1C8CB4-7C79-FF97-A780-997D48DD4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16B30C-305C-6116-AC15-AACA581D6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7D61-4E80-443C-853A-72CC4E42612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C94A4C-C77C-B853-5940-301CA42BA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F7EEBA-C7BF-AACF-1F4E-3827D357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F447-0080-4487-8FAE-DB247E62505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1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1765A8-4B09-23F2-E7CD-6C625390B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09FEFF-6C0C-0B99-ADBE-21AF653BD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32B6110-07AD-094A-054D-B6BE8FE74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7532AEB-AF81-2458-4B41-F7F37F39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D1A93A8-A2D5-9A33-ED68-84326A43C4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3352C70-76D5-BCB3-1C0A-707AF03E6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7D61-4E80-443C-853A-72CC4E42612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2209018-C86F-F525-BB16-57D94DD5B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EC41F3-82CE-8006-D038-BE2335EBA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F447-0080-4487-8FAE-DB247E62505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9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CFC7B1-3CFC-43B8-B94D-FA917832F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6E5C826-F994-579F-FBFB-F65DC1716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7D61-4E80-443C-853A-72CC4E42612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2F61FB7-0D6C-AF6B-92A2-B79B484B0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C067867-A769-8DA4-D78C-74D18EA50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F447-0080-4487-8FAE-DB247E62505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7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241C32B-D95C-5D5D-0255-A7DE65E4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7D61-4E80-443C-853A-72CC4E42612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2040A02-5060-3414-F35D-95A6D95BA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F9C3A3-D523-6F08-06DB-A5D2DA1AC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F447-0080-4487-8FAE-DB247E62505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72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FC746C-73C8-78DF-837B-15DAD127E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93DD5B-B179-591F-1F76-7F9F973E7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B4953B-2413-ED3C-1A65-AF2565E27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24EA0F-E48E-BAB0-E049-E7C200CE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7D61-4E80-443C-853A-72CC4E42612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7F77F3-DFC0-7D65-BB0C-AF36A0DB4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8281FEC-A8B0-8901-ED3E-8E880DE22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F447-0080-4487-8FAE-DB247E62505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89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BE8F27-DB48-4AA9-148D-0C7D0E0EB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A8F6F83-C31A-A592-832F-766910B64B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65DBE4C-D226-22EA-004B-4088A9E56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27D4B0-18D7-D855-B250-956DF67C8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7D61-4E80-443C-853A-72CC4E426127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F70A73-02C4-5E27-EE9E-2D5B3F61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945C6A-10F8-5AE1-A9EC-310DC6011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FF447-0080-4487-8FAE-DB247E62505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1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3EA97EF-C3D3-A153-783C-5B844D4A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B88AFA-CBD6-82F1-C2BA-29D827059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FAE1F4-4B5E-E124-7548-BD7EB3EC36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fld id="{18AD7D61-4E80-443C-853A-72CC4E426127}" type="datetimeFigureOut">
              <a:rPr lang="en-US" smtClean="0"/>
              <a:pPr/>
              <a:t>5/9/2023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F2587B-D12A-EC06-87E1-EA270C652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94CC52-0793-0554-5B44-8D8DE4BB0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fld id="{C97FF447-0080-4487-8FAE-DB247E62505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50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Next LT Pro Light" panose="020B03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jp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60.png"/><Relationship Id="rId5" Type="http://schemas.openxmlformats.org/officeDocument/2006/relationships/image" Target="../media/image2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pic>
        <p:nvPicPr>
          <p:cNvPr id="8" name="Image 7" descr="Une image contenant herbe, arbre, plein air, plante&#10;&#10;Description générée automatiquement">
            <a:extLst>
              <a:ext uri="{FF2B5EF4-FFF2-40B4-BE49-F238E27FC236}">
                <a16:creationId xmlns:a16="http://schemas.microsoft.com/office/drawing/2014/main" id="{9C2999A3-FADE-983E-BDE0-B9DAB85D36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b="2791"/>
          <a:stretch/>
        </p:blipFill>
        <p:spPr>
          <a:xfrm>
            <a:off x="1" y="0"/>
            <a:ext cx="12191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D1E7E2-3787-3B6B-A773-3354A34DF5BC}"/>
              </a:ext>
            </a:extLst>
          </p:cNvPr>
          <p:cNvSpPr/>
          <p:nvPr/>
        </p:nvSpPr>
        <p:spPr>
          <a:xfrm>
            <a:off x="-3050" y="1670452"/>
            <a:ext cx="12195050" cy="209192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0D6B9C-71C2-49B3-43D2-0A3B3AC9A4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00" y="1689194"/>
            <a:ext cx="12166852" cy="1282707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>
                <a:solidFill>
                  <a:srgbClr val="313228"/>
                </a:solidFill>
                <a:latin typeface="Amasis MT Pro Light" panose="02040304050005020304" pitchFamily="18" charset="0"/>
              </a:rPr>
              <a:t>From the simulation of forest plantation dynamics to the quantification of bark-stripping damage by ungulates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7D63BA5-7257-9D9B-EDD6-8FD14CC3E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0402" y="3129004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b="1" dirty="0">
                <a:solidFill>
                  <a:srgbClr val="313228"/>
                </a:solidFill>
                <a:ea typeface="+mj-ea"/>
                <a:cs typeface="+mj-cs"/>
              </a:rPr>
              <a:t>Gauthier Ligot, Thibaut </a:t>
            </a:r>
            <a:r>
              <a:rPr lang="en-US" sz="1800" b="1" dirty="0" err="1">
                <a:solidFill>
                  <a:srgbClr val="313228"/>
                </a:solidFill>
                <a:ea typeface="+mj-ea"/>
                <a:cs typeface="+mj-cs"/>
              </a:rPr>
              <a:t>Gheysen</a:t>
            </a:r>
            <a:r>
              <a:rPr lang="en-US" sz="1800" b="1" dirty="0">
                <a:solidFill>
                  <a:srgbClr val="313228"/>
                </a:solidFill>
                <a:ea typeface="+mj-ea"/>
                <a:cs typeface="+mj-cs"/>
              </a:rPr>
              <a:t>, Jérôme </a:t>
            </a:r>
            <a:r>
              <a:rPr lang="en-US" sz="1800" b="1" dirty="0" err="1">
                <a:solidFill>
                  <a:srgbClr val="313228"/>
                </a:solidFill>
                <a:ea typeface="+mj-ea"/>
                <a:cs typeface="+mj-cs"/>
              </a:rPr>
              <a:t>Perin</a:t>
            </a:r>
            <a:r>
              <a:rPr lang="en-US" sz="1800" b="1" dirty="0">
                <a:solidFill>
                  <a:srgbClr val="313228"/>
                </a:solidFill>
                <a:ea typeface="+mj-ea"/>
                <a:cs typeface="+mj-cs"/>
              </a:rPr>
              <a:t>, Romain </a:t>
            </a:r>
            <a:r>
              <a:rPr lang="en-US" sz="1800" b="1" dirty="0" err="1">
                <a:solidFill>
                  <a:srgbClr val="313228"/>
                </a:solidFill>
                <a:ea typeface="+mj-ea"/>
                <a:cs typeface="+mj-cs"/>
              </a:rPr>
              <a:t>Candaele</a:t>
            </a:r>
            <a:r>
              <a:rPr lang="en-US" sz="1800" b="1" dirty="0">
                <a:solidFill>
                  <a:srgbClr val="313228"/>
                </a:solidFill>
                <a:ea typeface="+mj-ea"/>
                <a:cs typeface="+mj-cs"/>
              </a:rPr>
              <a:t>, François de Coligny, Alain </a:t>
            </a:r>
            <a:r>
              <a:rPr lang="en-US" sz="1800" b="1" dirty="0" err="1">
                <a:solidFill>
                  <a:srgbClr val="313228"/>
                </a:solidFill>
                <a:ea typeface="+mj-ea"/>
                <a:cs typeface="+mj-cs"/>
              </a:rPr>
              <a:t>Licoppe</a:t>
            </a:r>
            <a:r>
              <a:rPr lang="en-US" sz="1800" b="1" dirty="0">
                <a:solidFill>
                  <a:srgbClr val="313228"/>
                </a:solidFill>
                <a:ea typeface="+mj-ea"/>
                <a:cs typeface="+mj-cs"/>
              </a:rPr>
              <a:t>, Philippe Lejeune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0A436E9-4CE2-C898-6038-FE6188F31ED7}"/>
              </a:ext>
            </a:extLst>
          </p:cNvPr>
          <p:cNvSpPr txBox="1"/>
          <p:nvPr/>
        </p:nvSpPr>
        <p:spPr>
          <a:xfrm>
            <a:off x="10093198" y="6115973"/>
            <a:ext cx="203013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BE" dirty="0">
                <a:solidFill>
                  <a:srgbClr val="C6C7C2"/>
                </a:solidFill>
                <a:latin typeface="Avenir Next LT Pro Light" panose="020B0304020202020204" pitchFamily="34" charset="0"/>
              </a:rPr>
              <a:t>FOREM 2023</a:t>
            </a:r>
          </a:p>
          <a:p>
            <a:pPr algn="r">
              <a:spcAft>
                <a:spcPts val="600"/>
              </a:spcAft>
            </a:pPr>
            <a:r>
              <a:rPr lang="fr-BE" dirty="0">
                <a:solidFill>
                  <a:srgbClr val="C6C7C2"/>
                </a:solidFill>
                <a:latin typeface="Avenir Next LT Pro Light" panose="020B0304020202020204" pitchFamily="34" charset="0"/>
              </a:rPr>
              <a:t>Grenoble</a:t>
            </a:r>
            <a:endParaRPr lang="en-US" dirty="0">
              <a:solidFill>
                <a:srgbClr val="C6C7C2"/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B5741F-EE48-CD85-BF8B-45A2302CD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359" y="-33143"/>
            <a:ext cx="3083832" cy="128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28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86F1599F-D745-4BAA-21AF-5EE7168A5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00" y="4058151"/>
            <a:ext cx="5645792" cy="1949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5B790C-4843-6880-4F3D-4FFA4228E130}"/>
              </a:ext>
            </a:extLst>
          </p:cNvPr>
          <p:cNvSpPr/>
          <p:nvPr/>
        </p:nvSpPr>
        <p:spPr>
          <a:xfrm>
            <a:off x="9196994" y="2918777"/>
            <a:ext cx="150829" cy="2074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F4895E-44EC-B43E-AE63-EBFF0820F6BD}"/>
              </a:ext>
            </a:extLst>
          </p:cNvPr>
          <p:cNvSpPr/>
          <p:nvPr/>
        </p:nvSpPr>
        <p:spPr>
          <a:xfrm>
            <a:off x="9425175" y="2918777"/>
            <a:ext cx="150829" cy="2074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ADC255-2410-30FE-7FF5-87FEADED4291}"/>
              </a:ext>
            </a:extLst>
          </p:cNvPr>
          <p:cNvSpPr/>
          <p:nvPr/>
        </p:nvSpPr>
        <p:spPr>
          <a:xfrm>
            <a:off x="9662840" y="2916440"/>
            <a:ext cx="150829" cy="2074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52A26A-A67F-95AB-90B4-BB158598F1A9}"/>
              </a:ext>
            </a:extLst>
          </p:cNvPr>
          <p:cNvSpPr/>
          <p:nvPr/>
        </p:nvSpPr>
        <p:spPr>
          <a:xfrm>
            <a:off x="2849035" y="2922227"/>
            <a:ext cx="6262699" cy="2074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91B952F-310E-D434-9FD0-4298CBC82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Tree</a:t>
            </a:r>
            <a:r>
              <a:rPr lang="fr-BE" dirty="0"/>
              <a:t> </a:t>
            </a:r>
            <a:r>
              <a:rPr lang="fr-BE" dirty="0" err="1"/>
              <a:t>growth</a:t>
            </a:r>
            <a:endParaRPr lang="en-US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C431F45-E6F9-1A9C-EE73-9C2DED21B550}"/>
              </a:ext>
            </a:extLst>
          </p:cNvPr>
          <p:cNvCxnSpPr>
            <a:cxnSpLocks/>
          </p:cNvCxnSpPr>
          <p:nvPr/>
        </p:nvCxnSpPr>
        <p:spPr>
          <a:xfrm>
            <a:off x="838200" y="3045164"/>
            <a:ext cx="102772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9207E7A7-44F9-1CE8-ACDA-82792499471C}"/>
              </a:ext>
            </a:extLst>
          </p:cNvPr>
          <p:cNvSpPr txBox="1"/>
          <p:nvPr/>
        </p:nvSpPr>
        <p:spPr>
          <a:xfrm>
            <a:off x="3845493" y="258779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2010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76BF0D2-ACE0-F783-8251-2CA1CA0BECDE}"/>
              </a:ext>
            </a:extLst>
          </p:cNvPr>
          <p:cNvSpPr txBox="1"/>
          <p:nvPr/>
        </p:nvSpPr>
        <p:spPr>
          <a:xfrm>
            <a:off x="6315436" y="25762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2015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27FF8-F9DE-81E1-A39F-B5069B8B9D58}"/>
              </a:ext>
            </a:extLst>
          </p:cNvPr>
          <p:cNvSpPr txBox="1"/>
          <p:nvPr/>
        </p:nvSpPr>
        <p:spPr>
          <a:xfrm>
            <a:off x="8785380" y="258779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2020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779BDF7-45FC-B769-1637-8011D8538FEC}"/>
              </a:ext>
            </a:extLst>
          </p:cNvPr>
          <p:cNvCxnSpPr/>
          <p:nvPr/>
        </p:nvCxnSpPr>
        <p:spPr>
          <a:xfrm flipV="1">
            <a:off x="4171864" y="2945542"/>
            <a:ext cx="1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85D5D17-D47D-A9F3-F54F-4E8A8E8F3E27}"/>
              </a:ext>
            </a:extLst>
          </p:cNvPr>
          <p:cNvCxnSpPr/>
          <p:nvPr/>
        </p:nvCxnSpPr>
        <p:spPr>
          <a:xfrm flipV="1">
            <a:off x="6641807" y="2933955"/>
            <a:ext cx="1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40DDA8D-0AE4-A06B-BF19-072534F7158C}"/>
              </a:ext>
            </a:extLst>
          </p:cNvPr>
          <p:cNvCxnSpPr/>
          <p:nvPr/>
        </p:nvCxnSpPr>
        <p:spPr>
          <a:xfrm flipV="1">
            <a:off x="9111750" y="2933955"/>
            <a:ext cx="1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A5523352-641C-6FC1-7306-F3D8ACF39B18}"/>
              </a:ext>
            </a:extLst>
          </p:cNvPr>
          <p:cNvSpPr txBox="1"/>
          <p:nvPr/>
        </p:nvSpPr>
        <p:spPr>
          <a:xfrm>
            <a:off x="5256799" y="563847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rPr>
              <a:t>2017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F4E8452-621C-0171-587F-2D8D3047AEFA}"/>
              </a:ext>
            </a:extLst>
          </p:cNvPr>
          <p:cNvSpPr txBox="1"/>
          <p:nvPr/>
        </p:nvSpPr>
        <p:spPr>
          <a:xfrm>
            <a:off x="5836990" y="1904328"/>
            <a:ext cx="529495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Avenir Next LT Pro Light" panose="020B0304020202020204" pitchFamily="34" charset="0"/>
              </a:rPr>
              <a:t>Modelling</a:t>
            </a:r>
            <a:r>
              <a:rPr lang="fr-BE" dirty="0">
                <a:latin typeface="Avenir Next LT Pro Light" panose="020B0304020202020204" pitchFamily="34" charset="0"/>
              </a:rPr>
              <a:t> </a:t>
            </a:r>
            <a:r>
              <a:rPr lang="fr-BE" dirty="0" err="1">
                <a:latin typeface="Avenir Next LT Pro Light" panose="020B0304020202020204" pitchFamily="34" charset="0"/>
              </a:rPr>
              <a:t>tree</a:t>
            </a:r>
            <a:r>
              <a:rPr lang="fr-BE" dirty="0">
                <a:latin typeface="Avenir Next LT Pro Light" panose="020B0304020202020204" pitchFamily="34" charset="0"/>
              </a:rPr>
              <a:t> </a:t>
            </a:r>
            <a:r>
              <a:rPr lang="fr-BE" dirty="0" err="1">
                <a:latin typeface="Avenir Next LT Pro Light" panose="020B0304020202020204" pitchFamily="34" charset="0"/>
              </a:rPr>
              <a:t>growth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88977986-5FC6-AC75-87FC-5A3ADEE9CE7D}"/>
              </a:ext>
            </a:extLst>
          </p:cNvPr>
          <p:cNvCxnSpPr>
            <a:stCxn id="31" idx="1"/>
          </p:cNvCxnSpPr>
          <p:nvPr/>
        </p:nvCxnSpPr>
        <p:spPr>
          <a:xfrm rot="10800000" flipV="1">
            <a:off x="5717136" y="2088993"/>
            <a:ext cx="119854" cy="844961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8087B3DB-C876-4388-F0CA-DD4CFB875996}"/>
              </a:ext>
            </a:extLst>
          </p:cNvPr>
          <p:cNvSpPr txBox="1"/>
          <p:nvPr/>
        </p:nvSpPr>
        <p:spPr>
          <a:xfrm>
            <a:off x="6309743" y="5823139"/>
            <a:ext cx="5230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rPr>
              <a:t>Tree</a:t>
            </a:r>
            <a:r>
              <a:rPr lang="fr-BE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rPr>
              <a:t> basal area </a:t>
            </a:r>
            <a:r>
              <a:rPr lang="fr-B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rPr>
              <a:t>increment</a:t>
            </a:r>
            <a:r>
              <a:rPr lang="fr-BE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rPr>
              <a:t> </a:t>
            </a:r>
          </a:p>
          <a:p>
            <a:pPr algn="ctr"/>
            <a:r>
              <a:rPr lang="fr-BE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rPr>
              <a:t> 	= </a:t>
            </a:r>
            <a:r>
              <a:rPr lang="fr-BE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rPr>
              <a:t> f(top </a:t>
            </a:r>
            <a:r>
              <a:rPr lang="fr-B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rPr>
              <a:t>height</a:t>
            </a:r>
            <a:r>
              <a:rPr lang="fr-BE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rPr>
              <a:t>, basal area, </a:t>
            </a:r>
            <a:r>
              <a:rPr lang="fr-BE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rPr>
              <a:t>dbh</a:t>
            </a:r>
            <a:r>
              <a:rPr lang="fr-BE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rPr>
              <a:t>)</a:t>
            </a:r>
          </a:p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2143F13-C118-40BF-7795-AE2A2D162869}"/>
              </a:ext>
            </a:extLst>
          </p:cNvPr>
          <p:cNvSpPr txBox="1"/>
          <p:nvPr/>
        </p:nvSpPr>
        <p:spPr>
          <a:xfrm>
            <a:off x="1343489" y="25762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2005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050DA53A-5676-604A-EC3F-406A9CEC170C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1701921" y="2945542"/>
            <a:ext cx="0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FF352352-5260-F6A7-5029-1FC7ED36B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224" y="4058151"/>
            <a:ext cx="4805669" cy="1666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10FF28C-F7B1-06F6-F39B-A06B9A55A19F}"/>
              </a:ext>
            </a:extLst>
          </p:cNvPr>
          <p:cNvSpPr txBox="1"/>
          <p:nvPr/>
        </p:nvSpPr>
        <p:spPr>
          <a:xfrm>
            <a:off x="3414458" y="3167966"/>
            <a:ext cx="1248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solidFill>
                  <a:schemeClr val="accent2"/>
                </a:solidFill>
                <a:latin typeface="Avenir Next LT Pro Light" panose="020B0304020202020204" pitchFamily="34" charset="0"/>
              </a:rPr>
              <a:t>Jérôme Perin</a:t>
            </a:r>
            <a:endParaRPr lang="en-US" sz="1100" dirty="0">
              <a:solidFill>
                <a:schemeClr val="accent2"/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7" name="Image 6" descr="Une image contenant bâtiment, personne, plein air, coiffe&#10;&#10;Description générée automatiquement">
            <a:extLst>
              <a:ext uri="{FF2B5EF4-FFF2-40B4-BE49-F238E27FC236}">
                <a16:creationId xmlns:a16="http://schemas.microsoft.com/office/drawing/2014/main" id="{13AC4DF0-2633-B050-4FF2-41F1A8398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413" y="0"/>
            <a:ext cx="1076587" cy="137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56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742935-93F8-C054-ACC4-FA6474D415A4}"/>
              </a:ext>
            </a:extLst>
          </p:cNvPr>
          <p:cNvSpPr/>
          <p:nvPr/>
        </p:nvSpPr>
        <p:spPr>
          <a:xfrm>
            <a:off x="3763435" y="2933160"/>
            <a:ext cx="7351975" cy="2189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cxnSp>
        <p:nvCxnSpPr>
          <p:cNvPr id="30" name="Connecteur : en angle 29">
            <a:extLst>
              <a:ext uri="{FF2B5EF4-FFF2-40B4-BE49-F238E27FC236}">
                <a16:creationId xmlns:a16="http://schemas.microsoft.com/office/drawing/2014/main" id="{41622B2B-A39A-9D33-FDDD-637DFC3D7448}"/>
              </a:ext>
            </a:extLst>
          </p:cNvPr>
          <p:cNvCxnSpPr>
            <a:cxnSpLocks/>
            <a:stCxn id="45" idx="0"/>
            <a:endCxn id="17" idx="1"/>
          </p:cNvCxnSpPr>
          <p:nvPr/>
        </p:nvCxnSpPr>
        <p:spPr>
          <a:xfrm rot="5400000" flipH="1" flipV="1">
            <a:off x="3871661" y="1961223"/>
            <a:ext cx="958838" cy="294311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591B952F-310E-D434-9FD0-4298CBC82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Stand </a:t>
            </a:r>
            <a:r>
              <a:rPr lang="fr-BE" dirty="0" err="1"/>
              <a:t>dynamics</a:t>
            </a:r>
            <a:r>
              <a:rPr lang="fr-BE" dirty="0"/>
              <a:t> model</a:t>
            </a:r>
            <a:endParaRPr lang="en-US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C431F45-E6F9-1A9C-EE73-9C2DED21B550}"/>
              </a:ext>
            </a:extLst>
          </p:cNvPr>
          <p:cNvCxnSpPr>
            <a:cxnSpLocks/>
          </p:cNvCxnSpPr>
          <p:nvPr/>
        </p:nvCxnSpPr>
        <p:spPr>
          <a:xfrm>
            <a:off x="838200" y="3045164"/>
            <a:ext cx="102772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F0125B5C-115B-98E5-BAB8-21FDE83E8161}"/>
              </a:ext>
            </a:extLst>
          </p:cNvPr>
          <p:cNvSpPr txBox="1"/>
          <p:nvPr/>
        </p:nvSpPr>
        <p:spPr>
          <a:xfrm>
            <a:off x="1343489" y="25762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2005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207E7A7-44F9-1CE8-ACDA-82792499471C}"/>
              </a:ext>
            </a:extLst>
          </p:cNvPr>
          <p:cNvSpPr txBox="1"/>
          <p:nvPr/>
        </p:nvSpPr>
        <p:spPr>
          <a:xfrm>
            <a:off x="3845493" y="258779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2010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76BF0D2-ACE0-F783-8251-2CA1CA0BECDE}"/>
              </a:ext>
            </a:extLst>
          </p:cNvPr>
          <p:cNvSpPr txBox="1"/>
          <p:nvPr/>
        </p:nvSpPr>
        <p:spPr>
          <a:xfrm>
            <a:off x="6315436" y="25762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2015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27FF8-F9DE-81E1-A39F-B5069B8B9D58}"/>
              </a:ext>
            </a:extLst>
          </p:cNvPr>
          <p:cNvSpPr txBox="1"/>
          <p:nvPr/>
        </p:nvSpPr>
        <p:spPr>
          <a:xfrm>
            <a:off x="8785380" y="258779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2020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F140575-ABDD-6042-6D10-A6248F979A77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701921" y="2945542"/>
            <a:ext cx="0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779BDF7-45FC-B769-1637-8011D8538FEC}"/>
              </a:ext>
            </a:extLst>
          </p:cNvPr>
          <p:cNvCxnSpPr/>
          <p:nvPr/>
        </p:nvCxnSpPr>
        <p:spPr>
          <a:xfrm flipV="1">
            <a:off x="4171864" y="2945542"/>
            <a:ext cx="1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85D5D17-D47D-A9F3-F54F-4E8A8E8F3E27}"/>
              </a:ext>
            </a:extLst>
          </p:cNvPr>
          <p:cNvCxnSpPr/>
          <p:nvPr/>
        </p:nvCxnSpPr>
        <p:spPr>
          <a:xfrm flipV="1">
            <a:off x="6641807" y="2933955"/>
            <a:ext cx="1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40DDA8D-0AE4-A06B-BF19-072534F7158C}"/>
              </a:ext>
            </a:extLst>
          </p:cNvPr>
          <p:cNvCxnSpPr/>
          <p:nvPr/>
        </p:nvCxnSpPr>
        <p:spPr>
          <a:xfrm flipV="1">
            <a:off x="9111750" y="2933955"/>
            <a:ext cx="1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0807BDF6-E902-07FC-DE71-1C81698556BB}"/>
              </a:ext>
            </a:extLst>
          </p:cNvPr>
          <p:cNvSpPr txBox="1"/>
          <p:nvPr/>
        </p:nvSpPr>
        <p:spPr>
          <a:xfrm>
            <a:off x="4498236" y="1444293"/>
            <a:ext cx="214357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Avenir Next LT Pro Light" panose="020B0304020202020204" pitchFamily="34" charset="0"/>
              </a:rPr>
              <a:t>DouglasModel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A592F1E-D595-0476-D70A-0737A77A475A}"/>
              </a:ext>
            </a:extLst>
          </p:cNvPr>
          <p:cNvSpPr/>
          <p:nvPr/>
        </p:nvSpPr>
        <p:spPr>
          <a:xfrm>
            <a:off x="4050531" y="2920575"/>
            <a:ext cx="199244" cy="19924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F01D644-A4A1-E335-6C11-90E3CA03F048}"/>
              </a:ext>
            </a:extLst>
          </p:cNvPr>
          <p:cNvSpPr txBox="1"/>
          <p:nvPr/>
        </p:nvSpPr>
        <p:spPr>
          <a:xfrm>
            <a:off x="4905020" y="2009249"/>
            <a:ext cx="141041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GYMNOS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pic>
        <p:nvPicPr>
          <p:cNvPr id="23" name="Image 22" descr="Une image contenant logo&#10;&#10;Description générée automatiquement">
            <a:extLst>
              <a:ext uri="{FF2B5EF4-FFF2-40B4-BE49-F238E27FC236}">
                <a16:creationId xmlns:a16="http://schemas.microsoft.com/office/drawing/2014/main" id="{9B36B031-45B2-E78E-6B10-4363FF119A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40"/>
          <a:stretch/>
        </p:blipFill>
        <p:spPr>
          <a:xfrm>
            <a:off x="10122814" y="1376982"/>
            <a:ext cx="1154786" cy="948956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7612DC87-9E79-924C-99CA-1B55AE40A18E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5570022" y="1813625"/>
            <a:ext cx="0" cy="198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D0A76D05-EB7A-7672-4CA8-80F724BD24E3}"/>
              </a:ext>
            </a:extLst>
          </p:cNvPr>
          <p:cNvSpPr txBox="1"/>
          <p:nvPr/>
        </p:nvSpPr>
        <p:spPr>
          <a:xfrm>
            <a:off x="4905020" y="3192316"/>
            <a:ext cx="6448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Avenir Next LT Pro Light" panose="020B0304020202020204" pitchFamily="34" charset="0"/>
              </a:rPr>
              <a:t>Gauthier Ligot, </a:t>
            </a:r>
            <a:r>
              <a:rPr lang="en-US" sz="1200" dirty="0" err="1">
                <a:solidFill>
                  <a:schemeClr val="accent2"/>
                </a:solidFill>
                <a:latin typeface="Avenir Next LT Pro Light" panose="020B0304020202020204" pitchFamily="34" charset="0"/>
              </a:rPr>
              <a:t>Jérome</a:t>
            </a:r>
            <a:r>
              <a:rPr lang="en-US" sz="1200" dirty="0">
                <a:solidFill>
                  <a:schemeClr val="accent2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1200" dirty="0" err="1">
                <a:solidFill>
                  <a:schemeClr val="accent2"/>
                </a:solidFill>
                <a:latin typeface="Avenir Next LT Pro Light" panose="020B0304020202020204" pitchFamily="34" charset="0"/>
              </a:rPr>
              <a:t>Perin</a:t>
            </a:r>
            <a:r>
              <a:rPr lang="en-US" sz="1200" dirty="0">
                <a:solidFill>
                  <a:schemeClr val="accent2"/>
                </a:solidFill>
                <a:latin typeface="Avenir Next LT Pro Light" panose="020B0304020202020204" pitchFamily="34" charset="0"/>
              </a:rPr>
              <a:t>, Samuel </a:t>
            </a:r>
            <a:r>
              <a:rPr lang="en-US" sz="1200" dirty="0" err="1">
                <a:solidFill>
                  <a:schemeClr val="accent2"/>
                </a:solidFill>
                <a:latin typeface="Avenir Next LT Pro Light" panose="020B0304020202020204" pitchFamily="34" charset="0"/>
              </a:rPr>
              <a:t>Quevauvillers</a:t>
            </a:r>
            <a:r>
              <a:rPr lang="en-US" sz="1200" dirty="0">
                <a:solidFill>
                  <a:schemeClr val="accent2"/>
                </a:solidFill>
                <a:latin typeface="Avenir Next LT Pro Light" panose="020B0304020202020204" pitchFamily="34" charset="0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315955-94F1-79BF-CE19-9DF3E4E06662}"/>
              </a:ext>
            </a:extLst>
          </p:cNvPr>
          <p:cNvSpPr txBox="1"/>
          <p:nvPr/>
        </p:nvSpPr>
        <p:spPr>
          <a:xfrm>
            <a:off x="7328707" y="2009249"/>
            <a:ext cx="214357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ECONOMICS2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7A9782B5-32D5-28D1-0CB3-4DF1CA276C4B}"/>
              </a:ext>
            </a:extLst>
          </p:cNvPr>
          <p:cNvCxnSpPr>
            <a:endCxn id="7" idx="1"/>
          </p:cNvCxnSpPr>
          <p:nvPr/>
        </p:nvCxnSpPr>
        <p:spPr>
          <a:xfrm rot="5400000" flipH="1" flipV="1">
            <a:off x="6873504" y="2477957"/>
            <a:ext cx="739245" cy="171162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Image 20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8A077DE4-0E8C-A565-A78C-6D28B8B5F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11" y="3799539"/>
            <a:ext cx="6346778" cy="30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32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83EC79-8A98-9A20-DB41-D04F5D7E5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121400" cy="4351338"/>
          </a:xfrm>
        </p:spPr>
        <p:txBody>
          <a:bodyPr/>
          <a:lstStyle/>
          <a:p>
            <a:r>
              <a:rPr lang="fr-BE" dirty="0"/>
              <a:t>Distance-</a:t>
            </a:r>
            <a:r>
              <a:rPr lang="fr-BE" dirty="0" err="1"/>
              <a:t>independant</a:t>
            </a:r>
            <a:r>
              <a:rPr lang="fr-BE" dirty="0"/>
              <a:t> </a:t>
            </a:r>
            <a:r>
              <a:rPr lang="fr-BE" dirty="0" err="1"/>
              <a:t>tree</a:t>
            </a:r>
            <a:r>
              <a:rPr lang="fr-BE" dirty="0"/>
              <a:t> model</a:t>
            </a:r>
          </a:p>
          <a:p>
            <a:r>
              <a:rPr lang="fr-BE" dirty="0"/>
              <a:t>Even-</a:t>
            </a:r>
            <a:r>
              <a:rPr lang="fr-BE" dirty="0" err="1"/>
              <a:t>aged</a:t>
            </a:r>
            <a:r>
              <a:rPr lang="fr-BE" dirty="0"/>
              <a:t> stands of </a:t>
            </a:r>
            <a:r>
              <a:rPr lang="fr-BE" dirty="0" err="1"/>
              <a:t>Norway</a:t>
            </a:r>
            <a:r>
              <a:rPr lang="fr-BE" dirty="0"/>
              <a:t> spruce, douglas </a:t>
            </a:r>
            <a:r>
              <a:rPr lang="fr-BE" dirty="0" err="1"/>
              <a:t>fir</a:t>
            </a:r>
            <a:r>
              <a:rPr lang="fr-BE" dirty="0"/>
              <a:t>, </a:t>
            </a:r>
            <a:r>
              <a:rPr lang="fr-BE" dirty="0" err="1"/>
              <a:t>larch</a:t>
            </a:r>
            <a:endParaRPr lang="fr-BE" dirty="0"/>
          </a:p>
          <a:p>
            <a:r>
              <a:rPr lang="fr-BE" dirty="0" err="1"/>
              <a:t>Yield</a:t>
            </a:r>
            <a:r>
              <a:rPr lang="fr-BE" dirty="0"/>
              <a:t> tables</a:t>
            </a:r>
            <a:endParaRPr lang="en-US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F97609B5-FEEB-F59C-D658-861B8EC8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Stand </a:t>
            </a:r>
            <a:r>
              <a:rPr lang="fr-BE" dirty="0" err="1"/>
              <a:t>dynamics</a:t>
            </a:r>
            <a:r>
              <a:rPr lang="fr-BE" dirty="0"/>
              <a:t> model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BCC7B3-86B6-DC70-3EB4-F296F227B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441" y="79063"/>
            <a:ext cx="4687969" cy="6678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7213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3B220058-8994-A346-4FDB-0F4BAD6B6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487" y="0"/>
            <a:ext cx="5369513" cy="6858000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F97609B5-FEEB-F59C-D658-861B8EC8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Stand </a:t>
            </a:r>
            <a:r>
              <a:rPr lang="fr-BE" dirty="0" err="1"/>
              <a:t>dynamics</a:t>
            </a:r>
            <a:r>
              <a:rPr lang="fr-BE" dirty="0"/>
              <a:t> model</a:t>
            </a:r>
            <a:endParaRPr lang="en-US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E08AEF-82A9-6551-62CE-3B98EDDA8E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2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905ADA-F40A-EDBC-10E7-E6A87146D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Stand </a:t>
            </a:r>
            <a:r>
              <a:rPr lang="fr-BE" dirty="0" err="1"/>
              <a:t>dynamics</a:t>
            </a:r>
            <a:r>
              <a:rPr lang="fr-BE" dirty="0"/>
              <a:t> model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FE5C6D-71A2-F182-D2AB-14E481A00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6822487" y="0"/>
            <a:ext cx="5369513" cy="6858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D97B81AC-A79D-2EAE-7810-77FBF08A9E58}"/>
              </a:ext>
            </a:extLst>
          </p:cNvPr>
          <p:cNvGrpSpPr/>
          <p:nvPr/>
        </p:nvGrpSpPr>
        <p:grpSpPr>
          <a:xfrm>
            <a:off x="-127546" y="2728719"/>
            <a:ext cx="5732691" cy="3282893"/>
            <a:chOff x="149290" y="3274003"/>
            <a:chExt cx="5732691" cy="3282893"/>
          </a:xfrm>
        </p:grpSpPr>
        <p:pic>
          <p:nvPicPr>
            <p:cNvPr id="4" name="Espace réservé du contenu 9">
              <a:extLst>
                <a:ext uri="{FF2B5EF4-FFF2-40B4-BE49-F238E27FC236}">
                  <a16:creationId xmlns:a16="http://schemas.microsoft.com/office/drawing/2014/main" id="{A0DDD61E-BD2E-413F-FC94-5F15ACF0B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381" y="3276300"/>
              <a:ext cx="5181600" cy="321887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B6B3EB-D732-3C5D-0832-B8DB05A2C8DA}"/>
                </a:ext>
              </a:extLst>
            </p:cNvPr>
            <p:cNvSpPr/>
            <p:nvPr/>
          </p:nvSpPr>
          <p:spPr>
            <a:xfrm>
              <a:off x="691992" y="3585795"/>
              <a:ext cx="351923" cy="2194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 Light" panose="020B0304020202020204" pitchFamily="34" charset="0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9DF1425-DAB0-0BD6-2F45-E0C4BF843316}"/>
                </a:ext>
              </a:extLst>
            </p:cNvPr>
            <p:cNvSpPr txBox="1"/>
            <p:nvPr/>
          </p:nvSpPr>
          <p:spPr>
            <a:xfrm>
              <a:off x="149290" y="3585795"/>
              <a:ext cx="8490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600" dirty="0">
                  <a:latin typeface="Avenir Next LT Pro Light" panose="020B0304020202020204" pitchFamily="34" charset="0"/>
                </a:rPr>
                <a:t>Top </a:t>
              </a:r>
              <a:r>
                <a:rPr lang="fr-BE" sz="1600" dirty="0" err="1">
                  <a:latin typeface="Avenir Next LT Pro Light" panose="020B0304020202020204" pitchFamily="34" charset="0"/>
                </a:rPr>
                <a:t>height</a:t>
              </a:r>
              <a:r>
                <a:rPr lang="fr-BE" sz="1600" dirty="0">
                  <a:latin typeface="Avenir Next LT Pro Light" panose="020B0304020202020204" pitchFamily="34" charset="0"/>
                </a:rPr>
                <a:t> (m)</a:t>
              </a:r>
              <a:endParaRPr lang="en-US" sz="1600" dirty="0">
                <a:latin typeface="Avenir Next LT Pro Light" panose="020B03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15B51A-01DA-B5C2-62E0-683C4B4C1FB7}"/>
                </a:ext>
              </a:extLst>
            </p:cNvPr>
            <p:cNvSpPr/>
            <p:nvPr/>
          </p:nvSpPr>
          <p:spPr>
            <a:xfrm>
              <a:off x="1266680" y="3274003"/>
              <a:ext cx="1174516" cy="311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 LT Pro Light" panose="020B03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13B4F3-C3C7-80F9-1350-1072A5445DB1}"/>
                </a:ext>
              </a:extLst>
            </p:cNvPr>
            <p:cNvSpPr/>
            <p:nvPr/>
          </p:nvSpPr>
          <p:spPr>
            <a:xfrm>
              <a:off x="2303125" y="6245104"/>
              <a:ext cx="2143039" cy="311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600" dirty="0">
                  <a:solidFill>
                    <a:schemeClr val="tx1"/>
                  </a:solidFill>
                  <a:latin typeface="Avenir Next LT Pro Light" panose="020B0304020202020204" pitchFamily="34" charset="0"/>
                </a:rPr>
                <a:t>Stand </a:t>
              </a:r>
              <a:r>
                <a:rPr lang="fr-BE" sz="1600" dirty="0" err="1">
                  <a:solidFill>
                    <a:schemeClr val="tx1"/>
                  </a:solidFill>
                  <a:latin typeface="Avenir Next LT Pro Light" panose="020B0304020202020204" pitchFamily="34" charset="0"/>
                </a:rPr>
                <a:t>age</a:t>
              </a:r>
              <a:r>
                <a:rPr lang="fr-BE" sz="1600" dirty="0">
                  <a:solidFill>
                    <a:schemeClr val="tx1"/>
                  </a:solidFill>
                  <a:latin typeface="Avenir Next LT Pro Light" panose="020B0304020202020204" pitchFamily="34" charset="0"/>
                </a:rPr>
                <a:t> (</a:t>
              </a:r>
              <a:r>
                <a:rPr lang="fr-BE" sz="1600" dirty="0" err="1">
                  <a:solidFill>
                    <a:schemeClr val="tx1"/>
                  </a:solidFill>
                  <a:latin typeface="Avenir Next LT Pro Light" panose="020B0304020202020204" pitchFamily="34" charset="0"/>
                </a:rPr>
                <a:t>years</a:t>
              </a:r>
              <a:r>
                <a:rPr lang="fr-BE" sz="1600" dirty="0">
                  <a:solidFill>
                    <a:schemeClr val="tx1"/>
                  </a:solidFill>
                  <a:latin typeface="Avenir Next LT Pro Light" panose="020B0304020202020204" pitchFamily="34" charset="0"/>
                </a:rPr>
                <a:t>)</a:t>
              </a:r>
              <a:endParaRPr lang="en-US" sz="1600" dirty="0">
                <a:solidFill>
                  <a:schemeClr val="tx1"/>
                </a:solidFill>
                <a:latin typeface="Avenir Next LT Pro Light" panose="020B0304020202020204" pitchFamily="34" charset="0"/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1ECB87C1-2B99-59C3-FBCD-20D24415C957}"/>
              </a:ext>
            </a:extLst>
          </p:cNvPr>
          <p:cNvSpPr txBox="1"/>
          <p:nvPr/>
        </p:nvSpPr>
        <p:spPr>
          <a:xfrm>
            <a:off x="3296874" y="3176913"/>
            <a:ext cx="1297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latin typeface="Avenir Next LT Pro Light" panose="020B0304020202020204" pitchFamily="34" charset="0"/>
              </a:rPr>
              <a:t>19.9 m³/ha/</a:t>
            </a:r>
            <a:r>
              <a:rPr lang="fr-BE" sz="1200" dirty="0" err="1">
                <a:latin typeface="Avenir Next LT Pro Light" panose="020B0304020202020204" pitchFamily="34" charset="0"/>
              </a:rPr>
              <a:t>year</a:t>
            </a:r>
            <a:endParaRPr lang="en-US" sz="1200" dirty="0">
              <a:latin typeface="Avenir Next LT Pro Light" panose="020B03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B6363A6-6EC8-8E56-6E0D-429060EE3596}"/>
              </a:ext>
            </a:extLst>
          </p:cNvPr>
          <p:cNvSpPr txBox="1"/>
          <p:nvPr/>
        </p:nvSpPr>
        <p:spPr>
          <a:xfrm>
            <a:off x="4749568" y="3999121"/>
            <a:ext cx="1171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latin typeface="Avenir Next LT Pro Light" panose="020B0304020202020204" pitchFamily="34" charset="0"/>
              </a:rPr>
              <a:t>11 m³/ha/</a:t>
            </a:r>
            <a:r>
              <a:rPr lang="fr-BE" sz="1200" dirty="0" err="1">
                <a:latin typeface="Avenir Next LT Pro Light" panose="020B0304020202020204" pitchFamily="34" charset="0"/>
              </a:rPr>
              <a:t>year</a:t>
            </a:r>
            <a:endParaRPr lang="en-US" sz="1200" dirty="0">
              <a:latin typeface="Avenir Next LT Pro Light" panose="020B0304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7F5E02C-7BD6-3F55-DCF0-3722EC77F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921" y="3199958"/>
            <a:ext cx="5833197" cy="2280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0452E59-16C8-A8BE-8CAB-F0F633382BDA}"/>
              </a:ext>
            </a:extLst>
          </p:cNvPr>
          <p:cNvCxnSpPr>
            <a:cxnSpLocks/>
          </p:cNvCxnSpPr>
          <p:nvPr/>
        </p:nvCxnSpPr>
        <p:spPr>
          <a:xfrm>
            <a:off x="6814098" y="364588"/>
            <a:ext cx="8389" cy="645062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A860F4B-E4E3-6B7B-2C58-F48A77D536DD}"/>
              </a:ext>
            </a:extLst>
          </p:cNvPr>
          <p:cNvCxnSpPr/>
          <p:nvPr/>
        </p:nvCxnSpPr>
        <p:spPr>
          <a:xfrm flipH="1">
            <a:off x="5924550" y="1009650"/>
            <a:ext cx="897937" cy="97155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240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905ADA-F40A-EDBC-10E7-E6A87146D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Stand </a:t>
            </a:r>
            <a:r>
              <a:rPr lang="fr-BE" dirty="0" err="1"/>
              <a:t>dynamics</a:t>
            </a:r>
            <a:r>
              <a:rPr lang="fr-BE" dirty="0"/>
              <a:t> model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FE5C6D-71A2-F182-D2AB-14E481A007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822487" y="0"/>
            <a:ext cx="5369513" cy="6858000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5D56C1B-BB86-2725-19CA-4D239664ABE3}"/>
              </a:ext>
            </a:extLst>
          </p:cNvPr>
          <p:cNvCxnSpPr>
            <a:cxnSpLocks/>
          </p:cNvCxnSpPr>
          <p:nvPr/>
        </p:nvCxnSpPr>
        <p:spPr>
          <a:xfrm>
            <a:off x="6814098" y="1869538"/>
            <a:ext cx="8389" cy="816512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A5ABD96-B767-720E-ED49-8E0BFAD3C50E}"/>
              </a:ext>
            </a:extLst>
          </p:cNvPr>
          <p:cNvCxnSpPr>
            <a:cxnSpLocks/>
          </p:cNvCxnSpPr>
          <p:nvPr/>
        </p:nvCxnSpPr>
        <p:spPr>
          <a:xfrm flipH="1">
            <a:off x="5924550" y="1869538"/>
            <a:ext cx="897937" cy="11166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1C6D96C6-43EF-61E0-4890-F5544D779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08" y="1925369"/>
            <a:ext cx="5645792" cy="1949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85316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905ADA-F40A-EDBC-10E7-E6A87146D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Stand </a:t>
            </a:r>
            <a:r>
              <a:rPr lang="fr-BE" dirty="0" err="1"/>
              <a:t>dynamics</a:t>
            </a:r>
            <a:r>
              <a:rPr lang="fr-BE" dirty="0"/>
              <a:t> model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83EC79-8A98-9A20-DB41-D04F5D7E57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BE" sz="2000" dirty="0"/>
              <a:t>Relations allométriques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FE5C6D-71A2-F182-D2AB-14E481A007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822487" y="0"/>
            <a:ext cx="5369513" cy="6858000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45A2EE5-CA2E-387E-4119-6C226DB518FC}"/>
              </a:ext>
            </a:extLst>
          </p:cNvPr>
          <p:cNvCxnSpPr>
            <a:cxnSpLocks/>
          </p:cNvCxnSpPr>
          <p:nvPr/>
        </p:nvCxnSpPr>
        <p:spPr>
          <a:xfrm>
            <a:off x="6814098" y="1164688"/>
            <a:ext cx="8389" cy="52600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56EC675-2DCE-22E6-703C-D25FEA8A698C}"/>
              </a:ext>
            </a:extLst>
          </p:cNvPr>
          <p:cNvCxnSpPr>
            <a:cxnSpLocks/>
          </p:cNvCxnSpPr>
          <p:nvPr/>
        </p:nvCxnSpPr>
        <p:spPr>
          <a:xfrm>
            <a:off x="6805709" y="2903000"/>
            <a:ext cx="0" cy="1224383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BB0C21D0-0E72-B98B-CE31-7417A78DB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00" y="2676669"/>
            <a:ext cx="2755259" cy="379845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9F36C1D-1EDB-9AD5-A969-A5BB69DDC867}"/>
              </a:ext>
            </a:extLst>
          </p:cNvPr>
          <p:cNvSpPr txBox="1"/>
          <p:nvPr/>
        </p:nvSpPr>
        <p:spPr>
          <a:xfrm>
            <a:off x="1582608" y="649287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1985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733F40A-7CAB-5B01-99D9-9577D32B2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4" y="2676669"/>
            <a:ext cx="2659873" cy="379845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7DF3889-B623-054F-DD45-0E127049C00B}"/>
              </a:ext>
            </a:extLst>
          </p:cNvPr>
          <p:cNvSpPr txBox="1"/>
          <p:nvPr/>
        </p:nvSpPr>
        <p:spPr>
          <a:xfrm>
            <a:off x="4089668" y="647512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2013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71F8CD1-FAE9-097F-F167-5C8A6C64C4A8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171700"/>
            <a:ext cx="709709" cy="7313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56D6E4F6-61E3-56BE-678B-0101B48C8EFF}"/>
              </a:ext>
            </a:extLst>
          </p:cNvPr>
          <p:cNvCxnSpPr>
            <a:cxnSpLocks/>
          </p:cNvCxnSpPr>
          <p:nvPr/>
        </p:nvCxnSpPr>
        <p:spPr>
          <a:xfrm flipH="1">
            <a:off x="6096000" y="1690688"/>
            <a:ext cx="726487" cy="4810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652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905ADA-F40A-EDBC-10E7-E6A87146D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Bark</a:t>
            </a:r>
            <a:r>
              <a:rPr lang="fr-BE" dirty="0"/>
              <a:t>-stripping </a:t>
            </a:r>
            <a:r>
              <a:rPr lang="fr-BE" dirty="0" err="1"/>
              <a:t>models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FE5C6D-71A2-F182-D2AB-14E481A007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822487" y="0"/>
            <a:ext cx="5369513" cy="685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250C476-355F-D1BB-C492-C5B2C5903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722" y="5328598"/>
            <a:ext cx="4953000" cy="11642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93EE57-BC8C-2ED4-CC33-5640153E7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672" y="2896291"/>
            <a:ext cx="4720995" cy="263408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32659CF-7E92-DFE5-CB4C-31A0926C7349}"/>
              </a:ext>
            </a:extLst>
          </p:cNvPr>
          <p:cNvSpPr txBox="1"/>
          <p:nvPr/>
        </p:nvSpPr>
        <p:spPr>
          <a:xfrm>
            <a:off x="1657243" y="2289785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>
                <a:latin typeface="Avenir Next LT Pro Light" panose="020B0304020202020204" pitchFamily="34" charset="0"/>
              </a:rPr>
              <a:t>Winter damage </a:t>
            </a:r>
          </a:p>
          <a:p>
            <a:pPr algn="ctr"/>
            <a:r>
              <a:rPr lang="fr-BE" dirty="0">
                <a:latin typeface="Avenir Next LT Pro Light" panose="020B0304020202020204" pitchFamily="34" charset="0"/>
              </a:rPr>
              <a:t>80%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09A1DAB-7D2F-7D40-7EA9-3ED05EACCB01}"/>
              </a:ext>
            </a:extLst>
          </p:cNvPr>
          <p:cNvSpPr txBox="1"/>
          <p:nvPr/>
        </p:nvSpPr>
        <p:spPr>
          <a:xfrm>
            <a:off x="3933372" y="2289785"/>
            <a:ext cx="205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>
                <a:latin typeface="Avenir Next LT Pro Light" panose="020B0304020202020204" pitchFamily="34" charset="0"/>
              </a:rPr>
              <a:t>Summer damage </a:t>
            </a:r>
          </a:p>
          <a:p>
            <a:pPr algn="ctr"/>
            <a:r>
              <a:rPr lang="fr-BE" dirty="0">
                <a:latin typeface="Avenir Next LT Pro Light" panose="020B0304020202020204" pitchFamily="34" charset="0"/>
              </a:rPr>
              <a:t>20%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F033140-8FD3-7919-AE3E-D7687FD11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0822" y="1881156"/>
            <a:ext cx="4876800" cy="310568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664C857-DA86-5E3D-8D30-55D611BF84F4}"/>
              </a:ext>
            </a:extLst>
          </p:cNvPr>
          <p:cNvSpPr txBox="1"/>
          <p:nvPr/>
        </p:nvSpPr>
        <p:spPr>
          <a:xfrm>
            <a:off x="1355672" y="5530377"/>
            <a:ext cx="242547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Max. in 21-year-old plantations</a:t>
            </a:r>
            <a:endParaRPr lang="fr-BE" sz="1600" dirty="0">
              <a:latin typeface="Avenir Next LT Pro Light" panose="020B03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7014B94-DAD0-0636-DBE9-52E21617EF87}"/>
              </a:ext>
            </a:extLst>
          </p:cNvPr>
          <p:cNvSpPr txBox="1"/>
          <p:nvPr/>
        </p:nvSpPr>
        <p:spPr>
          <a:xfrm>
            <a:off x="3781142" y="5547809"/>
            <a:ext cx="24254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Max. in 12-year-old plantations</a:t>
            </a:r>
            <a:endParaRPr lang="fr-BE" sz="1600" dirty="0">
              <a:latin typeface="Avenir Next LT Pro Light" panose="020B0304020202020204" pitchFamily="34" charset="0"/>
            </a:endParaRPr>
          </a:p>
          <a:p>
            <a:endParaRPr lang="en-US" sz="1600" dirty="0">
              <a:latin typeface="Avenir Next LT Pro Light" panose="020B03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1BE0EF-E763-0BA5-B868-3C56AD1A35FB}"/>
              </a:ext>
            </a:extLst>
          </p:cNvPr>
          <p:cNvSpPr txBox="1"/>
          <p:nvPr/>
        </p:nvSpPr>
        <p:spPr>
          <a:xfrm>
            <a:off x="1291046" y="155218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dirty="0">
                <a:latin typeface="Avenir Next LT Pro Light" panose="020B0304020202020204" pitchFamily="34" charset="0"/>
              </a:rPr>
              <a:t>95% of the damage </a:t>
            </a:r>
            <a:r>
              <a:rPr lang="fr-BE" sz="1800" dirty="0" err="1">
                <a:latin typeface="Avenir Next LT Pro Light" panose="020B0304020202020204" pitchFamily="34" charset="0"/>
              </a:rPr>
              <a:t>occurs</a:t>
            </a:r>
            <a:r>
              <a:rPr lang="fr-BE" sz="1800" dirty="0">
                <a:latin typeface="Avenir Next LT Pro Light" panose="020B0304020202020204" pitchFamily="34" charset="0"/>
              </a:rPr>
              <a:t> on 8-36 </a:t>
            </a:r>
            <a:r>
              <a:rPr lang="fr-BE" sz="1800" dirty="0" err="1">
                <a:latin typeface="Avenir Next LT Pro Light" panose="020B0304020202020204" pitchFamily="34" charset="0"/>
              </a:rPr>
              <a:t>year-old</a:t>
            </a:r>
            <a:r>
              <a:rPr lang="fr-BE" sz="1800" dirty="0">
                <a:latin typeface="Avenir Next LT Pro Light" panose="020B0304020202020204" pitchFamily="34" charset="0"/>
              </a:rPr>
              <a:t> </a:t>
            </a:r>
            <a:r>
              <a:rPr lang="fr-BE" sz="1800" dirty="0" err="1">
                <a:latin typeface="Avenir Next LT Pro Light" panose="020B0304020202020204" pitchFamily="34" charset="0"/>
              </a:rPr>
              <a:t>tree</a:t>
            </a:r>
            <a:endParaRPr lang="fr-BE" sz="1800" dirty="0">
              <a:latin typeface="Avenir Next LT Pro Light" panose="020B0304020202020204" pitchFamily="34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323522C-B50F-7737-0683-D7FCF11A6B41}"/>
              </a:ext>
            </a:extLst>
          </p:cNvPr>
          <p:cNvCxnSpPr>
            <a:cxnSpLocks/>
          </p:cNvCxnSpPr>
          <p:nvPr/>
        </p:nvCxnSpPr>
        <p:spPr>
          <a:xfrm>
            <a:off x="6805709" y="5715000"/>
            <a:ext cx="0" cy="6477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03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905ADA-F40A-EDBC-10E7-E6A87146D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Bark</a:t>
            </a:r>
            <a:r>
              <a:rPr lang="fr-BE" dirty="0"/>
              <a:t>-stripping </a:t>
            </a:r>
            <a:r>
              <a:rPr lang="fr-BE" dirty="0" err="1"/>
              <a:t>models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FE5C6D-71A2-F182-D2AB-14E481A007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822487" y="0"/>
            <a:ext cx="5369513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0FE19E4-178D-05D0-DFC4-0DEFB31C3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1" y="1535458"/>
            <a:ext cx="3910305" cy="29575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B947514-2140-5047-86BC-3002D2ACB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371" y="1509711"/>
            <a:ext cx="4468553" cy="300230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066FDD2-0435-E479-A1ED-A5DA4AAEE313}"/>
              </a:ext>
            </a:extLst>
          </p:cNvPr>
          <p:cNvSpPr txBox="1"/>
          <p:nvPr/>
        </p:nvSpPr>
        <p:spPr>
          <a:xfrm>
            <a:off x="428626" y="5724359"/>
            <a:ext cx="57721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err="1">
                <a:latin typeface="Avenir Next LT Pro Light" panose="020B0304020202020204" pitchFamily="34" charset="0"/>
              </a:rPr>
              <a:t>Decay</a:t>
            </a:r>
            <a:r>
              <a:rPr lang="fr-BE" sz="1600" dirty="0">
                <a:latin typeface="Avenir Next LT Pro Light" panose="020B0304020202020204" pitchFamily="34" charset="0"/>
              </a:rPr>
              <a:t> spread = f(</a:t>
            </a:r>
            <a:r>
              <a:rPr lang="fr-BE" sz="1600" dirty="0" err="1">
                <a:latin typeface="Avenir Next LT Pro Light" panose="020B0304020202020204" pitchFamily="34" charset="0"/>
              </a:rPr>
              <a:t>wound</a:t>
            </a:r>
            <a:r>
              <a:rPr lang="fr-BE" sz="1600" dirty="0">
                <a:latin typeface="Avenir Next LT Pro Light" panose="020B0304020202020204" pitchFamily="34" charset="0"/>
              </a:rPr>
              <a:t> dimensions, </a:t>
            </a:r>
            <a:r>
              <a:rPr lang="fr-BE" sz="1600" dirty="0" err="1">
                <a:latin typeface="Avenir Next LT Pro Light" panose="020B0304020202020204" pitchFamily="34" charset="0"/>
              </a:rPr>
              <a:t>growth</a:t>
            </a:r>
            <a:r>
              <a:rPr lang="fr-BE" sz="1600" dirty="0">
                <a:latin typeface="Avenir Next LT Pro Light" panose="020B0304020202020204" pitchFamily="34" charset="0"/>
              </a:rPr>
              <a:t> rate, time </a:t>
            </a:r>
            <a:r>
              <a:rPr lang="fr-BE" sz="1600" dirty="0" err="1">
                <a:latin typeface="Avenir Next LT Pro Light" panose="020B0304020202020204" pitchFamily="34" charset="0"/>
              </a:rPr>
              <a:t>elapsed</a:t>
            </a:r>
            <a:r>
              <a:rPr lang="fr-BE" sz="1600" dirty="0">
                <a:latin typeface="Avenir Next LT Pro Light" panose="020B0304020202020204" pitchFamily="34" charset="0"/>
              </a:rPr>
              <a:t> </a:t>
            </a:r>
            <a:r>
              <a:rPr lang="fr-BE" sz="1600" dirty="0" err="1">
                <a:latin typeface="Avenir Next LT Pro Light" panose="020B0304020202020204" pitchFamily="34" charset="0"/>
              </a:rPr>
              <a:t>since</a:t>
            </a:r>
            <a:r>
              <a:rPr lang="fr-BE" sz="1600" dirty="0">
                <a:latin typeface="Avenir Next LT Pro Light" panose="020B0304020202020204" pitchFamily="34" charset="0"/>
              </a:rPr>
              <a:t> damage, social </a:t>
            </a:r>
            <a:r>
              <a:rPr lang="fr-BE" sz="1600" dirty="0" err="1">
                <a:latin typeface="Avenir Next LT Pro Light" panose="020B0304020202020204" pitchFamily="34" charset="0"/>
              </a:rPr>
              <a:t>status</a:t>
            </a:r>
            <a:r>
              <a:rPr lang="fr-BE" sz="1600" dirty="0">
                <a:latin typeface="Avenir Next LT Pro Light" panose="020B03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err="1">
                <a:latin typeface="Avenir Next LT Pro Light" panose="020B0304020202020204" pitchFamily="34" charset="0"/>
              </a:rPr>
              <a:t>Decay</a:t>
            </a:r>
            <a:r>
              <a:rPr lang="fr-BE" sz="1600" dirty="0">
                <a:latin typeface="Avenir Next LT Pro Light" panose="020B0304020202020204" pitchFamily="34" charset="0"/>
              </a:rPr>
              <a:t> </a:t>
            </a:r>
            <a:r>
              <a:rPr lang="fr-BE" sz="1600" dirty="0" err="1">
                <a:latin typeface="Avenir Next LT Pro Light" panose="020B0304020202020204" pitchFamily="34" charset="0"/>
              </a:rPr>
              <a:t>column</a:t>
            </a:r>
            <a:r>
              <a:rPr lang="fr-BE" sz="1600" dirty="0">
                <a:latin typeface="Avenir Next LT Pro Light" panose="020B0304020202020204" pitchFamily="34" charset="0"/>
              </a:rPr>
              <a:t> </a:t>
            </a:r>
            <a:r>
              <a:rPr lang="fr-BE" sz="1600" dirty="0" err="1">
                <a:latin typeface="Avenir Next LT Pro Light" panose="020B0304020202020204" pitchFamily="34" charset="0"/>
              </a:rPr>
              <a:t>reaches</a:t>
            </a:r>
            <a:r>
              <a:rPr lang="fr-BE" sz="1600" dirty="0">
                <a:latin typeface="Avenir Next LT Pro Light" panose="020B0304020202020204" pitchFamily="34" charset="0"/>
              </a:rPr>
              <a:t> &lt; 3 m in </a:t>
            </a:r>
            <a:r>
              <a:rPr lang="fr-BE" sz="1600" dirty="0" err="1">
                <a:latin typeface="Avenir Next LT Pro Light" panose="020B0304020202020204" pitchFamily="34" charset="0"/>
              </a:rPr>
              <a:t>most</a:t>
            </a:r>
            <a:r>
              <a:rPr lang="fr-BE" sz="1600" dirty="0">
                <a:latin typeface="Avenir Next LT Pro Light" panose="020B0304020202020204" pitchFamily="34" charset="0"/>
              </a:rPr>
              <a:t> cases </a:t>
            </a:r>
            <a:br>
              <a:rPr lang="fr-BE" sz="1600" dirty="0">
                <a:latin typeface="Avenir Next LT Pro Light" panose="020B0304020202020204" pitchFamily="34" charset="0"/>
              </a:rPr>
            </a:br>
            <a:r>
              <a:rPr lang="fr-BE" sz="1600" dirty="0">
                <a:latin typeface="Avenir Next LT Pro Light" panose="020B0304020202020204" pitchFamily="34" charset="0"/>
              </a:rPr>
              <a:t>(</a:t>
            </a:r>
            <a:r>
              <a:rPr lang="fr-BE" sz="1600" dirty="0" err="1">
                <a:latin typeface="Avenir Next LT Pro Light" panose="020B0304020202020204" pitchFamily="34" charset="0"/>
              </a:rPr>
              <a:t>rarely</a:t>
            </a:r>
            <a:r>
              <a:rPr lang="fr-BE" sz="1600" dirty="0">
                <a:latin typeface="Avenir Next LT Pro Light" panose="020B0304020202020204" pitchFamily="34" charset="0"/>
              </a:rPr>
              <a:t> up to 4 m)</a:t>
            </a:r>
          </a:p>
          <a:p>
            <a:endParaRPr lang="fr-BE" sz="1600" dirty="0">
              <a:latin typeface="Avenir Next LT Pro Light" panose="020B0304020202020204" pitchFamily="34" charset="0"/>
            </a:endParaRPr>
          </a:p>
          <a:p>
            <a:endParaRPr lang="en-US" dirty="0">
              <a:latin typeface="Avenir Next LT Pro Light" panose="020B03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616AAA0-4B27-A517-D711-B5489B7FB895}"/>
              </a:ext>
            </a:extLst>
          </p:cNvPr>
          <p:cNvCxnSpPr>
            <a:cxnSpLocks/>
          </p:cNvCxnSpPr>
          <p:nvPr/>
        </p:nvCxnSpPr>
        <p:spPr>
          <a:xfrm>
            <a:off x="6805709" y="6467475"/>
            <a:ext cx="0" cy="3048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D4663A8-10F7-7332-887A-94731A03779E}"/>
              </a:ext>
            </a:extLst>
          </p:cNvPr>
          <p:cNvCxnSpPr/>
          <p:nvPr/>
        </p:nvCxnSpPr>
        <p:spPr>
          <a:xfrm flipH="1" flipV="1">
            <a:off x="6309647" y="6200775"/>
            <a:ext cx="496062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D4740097-59D8-7755-9EEA-AF5CEB67B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163" y="4070697"/>
            <a:ext cx="6010274" cy="1556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900A513-A179-1BC2-8C6C-4E7ABB8C538D}"/>
              </a:ext>
            </a:extLst>
          </p:cNvPr>
          <p:cNvSpPr txBox="1"/>
          <p:nvPr/>
        </p:nvSpPr>
        <p:spPr>
          <a:xfrm>
            <a:off x="8802611" y="5385061"/>
            <a:ext cx="1010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err="1">
                <a:latin typeface="Avenir Next LT Pro Light" panose="020B0304020202020204" pitchFamily="34" charset="0"/>
              </a:rPr>
              <a:t>Löffler</a:t>
            </a:r>
            <a:r>
              <a:rPr lang="fr-BE" sz="1200" dirty="0">
                <a:latin typeface="Avenir Next LT Pro Light" panose="020B0304020202020204" pitchFamily="34" charset="0"/>
              </a:rPr>
              <a:t> 1975</a:t>
            </a:r>
            <a:endParaRPr lang="en-US" sz="1200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619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8684A2-3193-2809-4578-78C629668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Simulation plan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C724B1-6EAF-2C56-EAE6-7CF55DAD5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0300" cy="4351338"/>
          </a:xfrm>
        </p:spPr>
        <p:txBody>
          <a:bodyPr>
            <a:normAutofit/>
          </a:bodyPr>
          <a:lstStyle/>
          <a:p>
            <a:r>
              <a:rPr lang="fr-BE" sz="2000" dirty="0"/>
              <a:t>11 values of </a:t>
            </a:r>
            <a:r>
              <a:rPr lang="fr-BE" sz="2000" dirty="0" err="1"/>
              <a:t>annual</a:t>
            </a:r>
            <a:r>
              <a:rPr lang="fr-BE" sz="2000" dirty="0"/>
              <a:t> </a:t>
            </a:r>
            <a:r>
              <a:rPr lang="fr-BE" sz="2000" dirty="0" err="1"/>
              <a:t>bark</a:t>
            </a:r>
            <a:r>
              <a:rPr lang="fr-BE" sz="2000" dirty="0"/>
              <a:t>-stripping rates </a:t>
            </a:r>
            <a:br>
              <a:rPr lang="fr-BE" sz="2000" dirty="0"/>
            </a:br>
            <a:r>
              <a:rPr lang="fr-BE" sz="2000" dirty="0" err="1"/>
              <a:t>from</a:t>
            </a:r>
            <a:r>
              <a:rPr lang="fr-BE" sz="2000" dirty="0"/>
              <a:t> 0 to 10%</a:t>
            </a:r>
          </a:p>
          <a:p>
            <a:r>
              <a:rPr lang="fr-BE" sz="2000" dirty="0"/>
              <a:t>5 site indexes : 21, 24, 27, 30, 33 m</a:t>
            </a:r>
          </a:p>
          <a:p>
            <a:r>
              <a:rPr lang="fr-BE" sz="2000" dirty="0" err="1"/>
              <a:t>Thinnings</a:t>
            </a:r>
            <a:r>
              <a:rPr lang="fr-BE" sz="2000" dirty="0"/>
              <a:t> as </a:t>
            </a:r>
            <a:r>
              <a:rPr lang="fr-BE" sz="2000" dirty="0" err="1"/>
              <a:t>defined</a:t>
            </a:r>
            <a:r>
              <a:rPr lang="fr-BE" sz="2000" dirty="0"/>
              <a:t> in the </a:t>
            </a:r>
            <a:r>
              <a:rPr lang="fr-BE" sz="2000" dirty="0" err="1"/>
              <a:t>yield</a:t>
            </a:r>
            <a:r>
              <a:rPr lang="fr-BE" sz="2000" dirty="0"/>
              <a:t> tables </a:t>
            </a:r>
          </a:p>
          <a:p>
            <a:r>
              <a:rPr lang="fr-BE" sz="2000" dirty="0"/>
              <a:t>4 protective </a:t>
            </a:r>
            <a:r>
              <a:rPr lang="fr-BE" sz="2000" dirty="0" err="1"/>
              <a:t>treatments</a:t>
            </a:r>
            <a:endParaRPr lang="fr-BE" sz="2000" dirty="0"/>
          </a:p>
          <a:p>
            <a:pPr lvl="1"/>
            <a:r>
              <a:rPr lang="fr-BE" sz="2000" dirty="0"/>
              <a:t>No protection </a:t>
            </a:r>
          </a:p>
          <a:p>
            <a:pPr lvl="1"/>
            <a:r>
              <a:rPr lang="fr-BE" sz="2000" dirty="0" err="1"/>
              <a:t>Bark-scrapping</a:t>
            </a:r>
            <a:r>
              <a:rPr lang="fr-BE" sz="2000" dirty="0"/>
              <a:t> 400 </a:t>
            </a:r>
            <a:r>
              <a:rPr lang="fr-BE" sz="2000" dirty="0" err="1"/>
              <a:t>crop</a:t>
            </a:r>
            <a:r>
              <a:rPr lang="fr-BE" sz="2000" dirty="0"/>
              <a:t> </a:t>
            </a:r>
            <a:r>
              <a:rPr lang="fr-BE" sz="2000" dirty="0" err="1"/>
              <a:t>trees</a:t>
            </a:r>
            <a:r>
              <a:rPr lang="fr-BE" sz="2000" dirty="0"/>
              <a:t>/ha</a:t>
            </a:r>
          </a:p>
          <a:p>
            <a:pPr lvl="1"/>
            <a:r>
              <a:rPr lang="fr-BE" sz="2000" dirty="0" err="1"/>
              <a:t>Bark-scrapping</a:t>
            </a:r>
            <a:r>
              <a:rPr lang="fr-BE" sz="2000" dirty="0"/>
              <a:t> all </a:t>
            </a:r>
            <a:r>
              <a:rPr lang="fr-BE" sz="2000" dirty="0" err="1"/>
              <a:t>trees</a:t>
            </a:r>
            <a:endParaRPr lang="fr-BE" sz="2000" dirty="0"/>
          </a:p>
          <a:p>
            <a:pPr lvl="1"/>
            <a:r>
              <a:rPr lang="fr-BE" sz="2000" dirty="0" err="1"/>
              <a:t>Fencing</a:t>
            </a:r>
            <a:endParaRPr lang="fr-BE" sz="2000" dirty="0"/>
          </a:p>
          <a:p>
            <a:r>
              <a:rPr lang="fr-BE" sz="2000" dirty="0"/>
              <a:t>5 répétitions</a:t>
            </a:r>
          </a:p>
          <a:p>
            <a:pPr marL="0" indent="0">
              <a:buNone/>
            </a:pPr>
            <a:r>
              <a:rPr lang="en-US" sz="2000" dirty="0"/>
              <a:t>→ 1,100 simulations</a:t>
            </a:r>
          </a:p>
        </p:txBody>
      </p:sp>
      <p:pic>
        <p:nvPicPr>
          <p:cNvPr id="7" name="Image 6" descr="Une image contenant arbre, neige, plein air, forêt&#10;&#10;Description générée automatiquement">
            <a:extLst>
              <a:ext uri="{FF2B5EF4-FFF2-40B4-BE49-F238E27FC236}">
                <a16:creationId xmlns:a16="http://schemas.microsoft.com/office/drawing/2014/main" id="{1C3F707E-4983-FDDC-435E-6548CA735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12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633E09-BE9A-8B34-35C1-F4FE12B37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>
                <a:latin typeface="Avenir Next LT Pro Light" panose="020B0304020202020204" pitchFamily="34" charset="0"/>
              </a:rPr>
              <a:t>Bark</a:t>
            </a:r>
            <a:r>
              <a:rPr lang="fr-BE" dirty="0">
                <a:latin typeface="Avenir Next LT Pro Light" panose="020B0304020202020204" pitchFamily="34" charset="0"/>
              </a:rPr>
              <a:t>-stripping damage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9A3B74-73CD-0C45-C44C-C80C3D6B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94655" cy="4351338"/>
          </a:xfrm>
        </p:spPr>
        <p:txBody>
          <a:bodyPr>
            <a:normAutofit/>
          </a:bodyPr>
          <a:lstStyle/>
          <a:p>
            <a:r>
              <a:rPr lang="fr-BE" dirty="0"/>
              <a:t>Excessive </a:t>
            </a:r>
            <a:r>
              <a:rPr lang="fr-BE" dirty="0" err="1"/>
              <a:t>ungulate</a:t>
            </a:r>
            <a:r>
              <a:rPr lang="fr-BE" dirty="0"/>
              <a:t> </a:t>
            </a:r>
            <a:r>
              <a:rPr lang="fr-BE" dirty="0" err="1"/>
              <a:t>densities</a:t>
            </a:r>
            <a:r>
              <a:rPr lang="fr-BE" dirty="0"/>
              <a:t> </a:t>
            </a:r>
            <a:r>
              <a:rPr lang="fr-BE" dirty="0" err="1"/>
              <a:t>induce</a:t>
            </a:r>
            <a:r>
              <a:rPr lang="fr-BE" dirty="0"/>
              <a:t> </a:t>
            </a:r>
            <a:r>
              <a:rPr lang="fr-BE" dirty="0" err="1"/>
              <a:t>different</a:t>
            </a:r>
            <a:r>
              <a:rPr lang="fr-BE" dirty="0"/>
              <a:t> damage</a:t>
            </a:r>
          </a:p>
          <a:p>
            <a:r>
              <a:rPr lang="fr-BE" dirty="0" err="1"/>
              <a:t>Including</a:t>
            </a:r>
            <a:r>
              <a:rPr lang="fr-BE" dirty="0"/>
              <a:t> </a:t>
            </a:r>
            <a:r>
              <a:rPr lang="fr-BE" dirty="0" err="1"/>
              <a:t>bark</a:t>
            </a:r>
            <a:r>
              <a:rPr lang="fr-BE" dirty="0"/>
              <a:t>-stripping damage</a:t>
            </a:r>
          </a:p>
          <a:p>
            <a:r>
              <a:rPr lang="fr-BE" dirty="0" err="1"/>
              <a:t>Wounded</a:t>
            </a:r>
            <a:r>
              <a:rPr lang="fr-BE" dirty="0"/>
              <a:t> tissues </a:t>
            </a:r>
            <a:r>
              <a:rPr lang="fr-BE" dirty="0" err="1"/>
              <a:t>often</a:t>
            </a:r>
            <a:r>
              <a:rPr lang="fr-BE" dirty="0"/>
              <a:t> </a:t>
            </a:r>
            <a:r>
              <a:rPr lang="fr-BE" dirty="0" err="1"/>
              <a:t>get</a:t>
            </a:r>
            <a:r>
              <a:rPr lang="fr-BE" dirty="0"/>
              <a:t> </a:t>
            </a:r>
            <a:r>
              <a:rPr lang="fr-BE" dirty="0" err="1"/>
              <a:t>infected</a:t>
            </a:r>
            <a:r>
              <a:rPr lang="fr-BE" dirty="0"/>
              <a:t> (</a:t>
            </a:r>
            <a:r>
              <a:rPr lang="fr-BE" i="1" dirty="0" err="1"/>
              <a:t>Stereum</a:t>
            </a:r>
            <a:r>
              <a:rPr lang="fr-BE" i="1" dirty="0"/>
              <a:t> </a:t>
            </a:r>
            <a:r>
              <a:rPr lang="fr-BE" i="1" dirty="0" err="1"/>
              <a:t>sanguinolentum</a:t>
            </a:r>
            <a:r>
              <a:rPr lang="fr-BE" dirty="0"/>
              <a:t>)</a:t>
            </a:r>
          </a:p>
          <a:p>
            <a:r>
              <a:rPr lang="fr-BE" dirty="0"/>
              <a:t>Rot </a:t>
            </a:r>
            <a:r>
              <a:rPr lang="fr-BE" dirty="0" err="1"/>
              <a:t>might</a:t>
            </a:r>
            <a:r>
              <a:rPr lang="fr-BE" dirty="0"/>
              <a:t> </a:t>
            </a:r>
            <a:r>
              <a:rPr lang="fr-BE" dirty="0" err="1"/>
              <a:t>develop</a:t>
            </a:r>
            <a:r>
              <a:rPr lang="fr-BE" dirty="0"/>
              <a:t> in the stems</a:t>
            </a:r>
          </a:p>
          <a:p>
            <a:r>
              <a:rPr lang="fr-BE" dirty="0" err="1"/>
              <a:t>Particularly</a:t>
            </a:r>
            <a:r>
              <a:rPr lang="fr-BE" dirty="0"/>
              <a:t> for </a:t>
            </a:r>
            <a:r>
              <a:rPr lang="fr-BE" dirty="0" err="1"/>
              <a:t>Norway</a:t>
            </a:r>
            <a:r>
              <a:rPr lang="fr-BE" dirty="0"/>
              <a:t> spruce</a:t>
            </a:r>
          </a:p>
          <a:p>
            <a:r>
              <a:rPr lang="fr-BE" dirty="0"/>
              <a:t>Timber production </a:t>
            </a:r>
            <a:r>
              <a:rPr lang="fr-BE" dirty="0" err="1"/>
              <a:t>losses</a:t>
            </a:r>
            <a:endParaRPr lang="fr-BE" dirty="0"/>
          </a:p>
          <a:p>
            <a:pPr marL="0" indent="0">
              <a:buNone/>
            </a:pPr>
            <a:endParaRPr lang="fr-BE" dirty="0"/>
          </a:p>
          <a:p>
            <a:endParaRPr lang="fr-BE" dirty="0"/>
          </a:p>
          <a:p>
            <a:endParaRPr lang="en-US" dirty="0"/>
          </a:p>
          <a:p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21FD02E-011C-ABE1-50AA-66ABECA44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755" y="1310058"/>
            <a:ext cx="4720995" cy="2634086"/>
          </a:xfrm>
          <a:prstGeom prst="rect">
            <a:avLst/>
          </a:prstGeom>
        </p:spPr>
      </p:pic>
      <p:pic>
        <p:nvPicPr>
          <p:cNvPr id="7" name="Image 6" descr="Une image contenant champignon&#10;&#10;Description générée automatiquement">
            <a:extLst>
              <a:ext uri="{FF2B5EF4-FFF2-40B4-BE49-F238E27FC236}">
                <a16:creationId xmlns:a16="http://schemas.microsoft.com/office/drawing/2014/main" id="{65DA9F4A-43B2-FC3A-EC78-26CAC7D2F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53"/>
          <a:stretch/>
        </p:blipFill>
        <p:spPr>
          <a:xfrm>
            <a:off x="6431907" y="3943689"/>
            <a:ext cx="3035944" cy="28198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F1FD2E-E3B8-0F5A-8F8C-47979649F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1" y="3943689"/>
            <a:ext cx="2571750" cy="282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85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D7AF5A0-5F56-484B-B253-B64F5BF3D7ED}"/>
              </a:ext>
            </a:extLst>
          </p:cNvPr>
          <p:cNvSpPr/>
          <p:nvPr/>
        </p:nvSpPr>
        <p:spPr>
          <a:xfrm>
            <a:off x="7375271" y="1541363"/>
            <a:ext cx="4568347" cy="519281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59BE1B-3DED-8DDB-9D17-B241C77527AF}"/>
              </a:ext>
            </a:extLst>
          </p:cNvPr>
          <p:cNvSpPr/>
          <p:nvPr/>
        </p:nvSpPr>
        <p:spPr>
          <a:xfrm>
            <a:off x="3833442" y="1541363"/>
            <a:ext cx="3097836" cy="51928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388F16-29D3-7313-7D92-EDC813642BAB}"/>
              </a:ext>
            </a:extLst>
          </p:cNvPr>
          <p:cNvSpPr/>
          <p:nvPr/>
        </p:nvSpPr>
        <p:spPr>
          <a:xfrm>
            <a:off x="709982" y="1541364"/>
            <a:ext cx="3049641" cy="51928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F945D90-CB8B-BD72-7FF2-80D7388C108E}"/>
              </a:ext>
            </a:extLst>
          </p:cNvPr>
          <p:cNvSpPr txBox="1"/>
          <p:nvPr/>
        </p:nvSpPr>
        <p:spPr>
          <a:xfrm>
            <a:off x="7375272" y="1593750"/>
            <a:ext cx="420860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>
                <a:latin typeface="Avenir Next LT Pro Light" panose="020B0304020202020204" pitchFamily="34" charset="0"/>
              </a:rPr>
              <a:t>Net </a:t>
            </a:r>
            <a:r>
              <a:rPr lang="fr-BE" sz="2000" dirty="0" err="1">
                <a:latin typeface="Avenir Next LT Pro Light" panose="020B0304020202020204" pitchFamily="34" charset="0"/>
              </a:rPr>
              <a:t>present</a:t>
            </a:r>
            <a:r>
              <a:rPr lang="fr-BE" sz="2000" dirty="0">
                <a:latin typeface="Avenir Next LT Pro Light" panose="020B0304020202020204" pitchFamily="34" charset="0"/>
              </a:rPr>
              <a:t>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000" b="1" dirty="0">
              <a:latin typeface="Avenir Next LT Pro Light" panose="020B03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000" b="1" dirty="0">
              <a:latin typeface="Avenir Next LT Pro Light" panose="020B03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000" b="1" dirty="0">
              <a:latin typeface="Avenir Next LT Pro Light" panose="020B03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000" b="1" dirty="0">
              <a:latin typeface="Avenir Next LT Pro Light" panose="020B03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000" b="1" dirty="0">
              <a:latin typeface="Avenir Next LT Pro Light" panose="020B03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000" b="1" dirty="0">
              <a:latin typeface="Avenir Next LT Pro Light" panose="020B03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000" b="1" dirty="0">
              <a:latin typeface="Avenir Next LT Pro Light" panose="020B03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000" b="1" dirty="0">
              <a:latin typeface="Avenir Next LT Pro Light" panose="020B03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>
                <a:latin typeface="Avenir Next LT Pro Light" panose="020B0304020202020204" pitchFamily="34" charset="0"/>
              </a:rPr>
              <a:t>Optimum rotation </a:t>
            </a:r>
            <a:r>
              <a:rPr lang="fr-BE" sz="2000" dirty="0" err="1">
                <a:latin typeface="Avenir Next LT Pro Light" panose="020B0304020202020204" pitchFamily="34" charset="0"/>
              </a:rPr>
              <a:t>length</a:t>
            </a:r>
            <a:r>
              <a:rPr lang="fr-BE" sz="2000" dirty="0">
                <a:latin typeface="Avenir Next LT Pro Light" panose="020B0304020202020204" pitchFamily="34" charset="0"/>
              </a:rPr>
              <a:t> (max. 100 </a:t>
            </a:r>
            <a:r>
              <a:rPr lang="fr-BE" sz="2000" dirty="0" err="1">
                <a:latin typeface="Avenir Next LT Pro Light" panose="020B0304020202020204" pitchFamily="34" charset="0"/>
              </a:rPr>
              <a:t>years</a:t>
            </a:r>
            <a:r>
              <a:rPr lang="fr-BE" sz="2000" dirty="0">
                <a:latin typeface="Avenir Next LT Pro Light" panose="020B03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000" dirty="0">
              <a:latin typeface="Avenir Next LT Pro Light" panose="020B03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>
                <a:latin typeface="Avenir Next LT Pro Light" panose="020B0304020202020204" pitchFamily="34" charset="0"/>
              </a:rPr>
              <a:t>r = 1%, 2%, 3%, 4%</a:t>
            </a:r>
          </a:p>
          <a:p>
            <a:r>
              <a:rPr lang="fr-BE" sz="1600" dirty="0">
                <a:latin typeface="Avenir Next LT Pro Light" panose="020B0304020202020204" pitchFamily="34" charset="0"/>
              </a:rPr>
              <a:t>	</a:t>
            </a:r>
          </a:p>
          <a:p>
            <a:endParaRPr lang="fr-BE" sz="1600" dirty="0">
              <a:latin typeface="Avenir Next LT Pro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600" dirty="0">
              <a:latin typeface="Avenir Next LT Pro Light" panose="020B0304020202020204" pitchFamily="34" charset="0"/>
            </a:endParaRPr>
          </a:p>
          <a:p>
            <a:r>
              <a:rPr lang="fr-BE" sz="1600" b="1" dirty="0">
                <a:latin typeface="Avenir Next LT Pro Light" panose="020B0304020202020204" pitchFamily="34" charset="0"/>
              </a:rPr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C7928B7-C9DA-07D4-285C-B4B373AA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Financial </a:t>
            </a:r>
            <a:r>
              <a:rPr lang="fr-BE" dirty="0" err="1"/>
              <a:t>assessment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2D2B7B-2BD3-4FE1-0314-E84975DB8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6" y="2895443"/>
            <a:ext cx="1743821" cy="36347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27120FD-C998-5D3F-FB51-2D46B8713481}"/>
              </a:ext>
            </a:extLst>
          </p:cNvPr>
          <p:cNvSpPr txBox="1"/>
          <p:nvPr/>
        </p:nvSpPr>
        <p:spPr>
          <a:xfrm>
            <a:off x="709983" y="1541364"/>
            <a:ext cx="31476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>
                <a:latin typeface="Avenir Next LT Pro Light" panose="020B0304020202020204" pitchFamily="34" charset="0"/>
              </a:rPr>
              <a:t>Timber </a:t>
            </a:r>
            <a:r>
              <a:rPr lang="fr-BE" sz="1600" b="1" dirty="0" err="1">
                <a:latin typeface="Avenir Next LT Pro Light" panose="020B0304020202020204" pitchFamily="34" charset="0"/>
              </a:rPr>
              <a:t>price</a:t>
            </a:r>
            <a:r>
              <a:rPr lang="fr-BE" sz="1600" b="1" dirty="0">
                <a:latin typeface="Avenir Next LT Pro Light" panose="020B0304020202020204" pitchFamily="34" charset="0"/>
              </a:rPr>
              <a:t> </a:t>
            </a:r>
          </a:p>
          <a:p>
            <a:r>
              <a:rPr lang="fr-BE" sz="1600" dirty="0" err="1">
                <a:latin typeface="Avenir Next LT Pro Light" panose="020B0304020202020204" pitchFamily="34" charset="0"/>
              </a:rPr>
              <a:t>estimated</a:t>
            </a:r>
            <a:r>
              <a:rPr lang="fr-BE" sz="1600" dirty="0">
                <a:latin typeface="Avenir Next LT Pro Light" panose="020B0304020202020204" pitchFamily="34" charset="0"/>
              </a:rPr>
              <a:t> </a:t>
            </a:r>
            <a:r>
              <a:rPr lang="fr-BE" sz="1600" dirty="0" err="1">
                <a:latin typeface="Avenir Next LT Pro Light" panose="020B0304020202020204" pitchFamily="34" charset="0"/>
              </a:rPr>
              <a:t>from</a:t>
            </a:r>
            <a:r>
              <a:rPr lang="fr-BE" sz="1600" dirty="0">
                <a:latin typeface="Avenir Next LT Pro Light" panose="020B0304020202020204" pitchFamily="34" charset="0"/>
              </a:rPr>
              <a:t> 499 public sales in 2021 (0.4 Mm³). </a:t>
            </a:r>
          </a:p>
          <a:p>
            <a:endParaRPr lang="fr-BE" sz="1600" dirty="0">
              <a:latin typeface="Avenir Next LT Pro Light" panose="020B0304020202020204" pitchFamily="34" charset="0"/>
            </a:endParaRPr>
          </a:p>
          <a:p>
            <a:r>
              <a:rPr lang="fr-BE" sz="1600" dirty="0" err="1">
                <a:latin typeface="Avenir Next LT Pro Light" panose="020B0304020202020204" pitchFamily="34" charset="0"/>
              </a:rPr>
              <a:t>Decayed</a:t>
            </a:r>
            <a:r>
              <a:rPr lang="fr-BE" sz="1600" dirty="0">
                <a:latin typeface="Avenir Next LT Pro Light" panose="020B0304020202020204" pitchFamily="34" charset="0"/>
              </a:rPr>
              <a:t> </a:t>
            </a:r>
            <a:r>
              <a:rPr lang="fr-BE" sz="1600" dirty="0" err="1">
                <a:latin typeface="Avenir Next LT Pro Light" panose="020B0304020202020204" pitchFamily="34" charset="0"/>
              </a:rPr>
              <a:t>timber</a:t>
            </a:r>
            <a:r>
              <a:rPr lang="fr-BE" sz="1600" dirty="0">
                <a:latin typeface="Avenir Next LT Pro Light" panose="020B0304020202020204" pitchFamily="34" charset="0"/>
              </a:rPr>
              <a:t> : 5 €/m³ </a:t>
            </a:r>
            <a:endParaRPr lang="en-US" sz="1600" dirty="0">
              <a:latin typeface="Avenir Next LT Pro Light" panose="020B03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E5D8A5B-6353-502C-9A2A-0BDE65EB3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261" y="2917190"/>
            <a:ext cx="1825140" cy="139848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359A8EC-6E0C-C220-69D8-C5A5129D7F09}"/>
              </a:ext>
            </a:extLst>
          </p:cNvPr>
          <p:cNvSpPr txBox="1"/>
          <p:nvPr/>
        </p:nvSpPr>
        <p:spPr>
          <a:xfrm>
            <a:off x="3833442" y="1593750"/>
            <a:ext cx="3097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>
                <a:latin typeface="Avenir Next LT Pro Light" panose="020B0304020202020204" pitchFamily="34" charset="0"/>
              </a:rPr>
              <a:t>Costs</a:t>
            </a:r>
            <a:r>
              <a:rPr lang="fr-BE" sz="1600" b="1" dirty="0">
                <a:latin typeface="Avenir Next LT Pro Light" panose="020B0304020202020204" pitchFamily="34" charset="0"/>
              </a:rPr>
              <a:t> </a:t>
            </a:r>
          </a:p>
          <a:p>
            <a:r>
              <a:rPr lang="fr-BE" sz="1600" dirty="0" err="1">
                <a:latin typeface="Avenir Next LT Pro Light" panose="020B0304020202020204" pitchFamily="34" charset="0"/>
              </a:rPr>
              <a:t>Market</a:t>
            </a:r>
            <a:r>
              <a:rPr lang="fr-BE" sz="1600" dirty="0">
                <a:latin typeface="Avenir Next LT Pro Light" panose="020B0304020202020204" pitchFamily="34" charset="0"/>
              </a:rPr>
              <a:t> </a:t>
            </a:r>
            <a:r>
              <a:rPr lang="fr-BE" sz="1600" dirty="0" err="1">
                <a:latin typeface="Avenir Next LT Pro Light" panose="020B0304020202020204" pitchFamily="34" charset="0"/>
              </a:rPr>
              <a:t>price</a:t>
            </a:r>
            <a:r>
              <a:rPr lang="fr-BE" sz="1600" dirty="0">
                <a:latin typeface="Avenir Next LT Pro Light" panose="020B0304020202020204" pitchFamily="34" charset="0"/>
              </a:rPr>
              <a:t> </a:t>
            </a:r>
            <a:r>
              <a:rPr lang="fr-BE" sz="1600" dirty="0" err="1">
                <a:latin typeface="Avenir Next LT Pro Light" panose="020B0304020202020204" pitchFamily="34" charset="0"/>
              </a:rPr>
              <a:t>list</a:t>
            </a:r>
            <a:r>
              <a:rPr lang="fr-BE" sz="1600" dirty="0">
                <a:latin typeface="Avenir Next LT Pro Light" panose="020B0304020202020204" pitchFamily="34" charset="0"/>
              </a:rPr>
              <a:t> of FNEF (2022)</a:t>
            </a:r>
            <a:endParaRPr lang="fr-BE" sz="1600" b="1" dirty="0">
              <a:latin typeface="Avenir Next LT Pro Light" panose="020B0304020202020204" pitchFamily="34" charset="0"/>
            </a:endParaRPr>
          </a:p>
          <a:p>
            <a:r>
              <a:rPr lang="fr-BE" sz="1600" dirty="0" err="1">
                <a:latin typeface="Avenir Next LT Pro Light" panose="020B0304020202020204" pitchFamily="34" charset="0"/>
              </a:rPr>
              <a:t>Fence</a:t>
            </a:r>
            <a:r>
              <a:rPr lang="fr-BE" sz="1600" dirty="0">
                <a:latin typeface="Avenir Next LT Pro Light" panose="020B0304020202020204" pitchFamily="34" charset="0"/>
              </a:rPr>
              <a:t> = 6000 €/ha</a:t>
            </a:r>
            <a:endParaRPr lang="en-US" sz="1600" dirty="0">
              <a:latin typeface="Avenir Next LT Pro Light" panose="020B0304020202020204" pitchFamily="34" charset="0"/>
            </a:endParaRPr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57DB52CB-0A3D-DE14-E5B9-3D6272A5C31D}"/>
              </a:ext>
            </a:extLst>
          </p:cNvPr>
          <p:cNvSpPr/>
          <p:nvPr/>
        </p:nvSpPr>
        <p:spPr>
          <a:xfrm>
            <a:off x="7020661" y="3826668"/>
            <a:ext cx="265228" cy="257175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1008671-7BEB-8482-EB60-EF53CCADD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0041" y="2218383"/>
            <a:ext cx="2860374" cy="186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56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407067-D096-2657-B1BE-578F66B30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Stand </a:t>
            </a:r>
            <a:r>
              <a:rPr lang="fr-BE" dirty="0" err="1"/>
              <a:t>characteristics</a:t>
            </a:r>
            <a:r>
              <a:rPr lang="fr-BE" dirty="0"/>
              <a:t> over time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668CE66-266A-7727-52FA-D6A3CD958A19}"/>
              </a:ext>
            </a:extLst>
          </p:cNvPr>
          <p:cNvSpPr txBox="1"/>
          <p:nvPr/>
        </p:nvSpPr>
        <p:spPr>
          <a:xfrm>
            <a:off x="10261486" y="6435209"/>
            <a:ext cx="200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Site index = 27 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167D97-077A-B834-6C4E-4C41ABCB0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985438"/>
            <a:ext cx="9463427" cy="415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15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7A3BC4-A465-0AA0-4186-0D3A56237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Damage instances over time</a:t>
            </a:r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C4ED5F-872F-F21A-8F6C-DB1F8263B053}"/>
              </a:ext>
            </a:extLst>
          </p:cNvPr>
          <p:cNvSpPr txBox="1"/>
          <p:nvPr/>
        </p:nvSpPr>
        <p:spPr>
          <a:xfrm>
            <a:off x="10261486" y="6435209"/>
            <a:ext cx="200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Site index = 27 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6E14380-CC0C-A9EA-7C28-1B3035DD7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5" y="1332359"/>
            <a:ext cx="11652111" cy="499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97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BEB57F8-1957-CBA5-8BD4-2867DFF80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5" y="1332359"/>
            <a:ext cx="11652110" cy="499916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F7A3BC4-A465-0AA0-4186-0D3A56237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Damage instances over time</a:t>
            </a:r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C4ED5F-872F-F21A-8F6C-DB1F8263B053}"/>
              </a:ext>
            </a:extLst>
          </p:cNvPr>
          <p:cNvSpPr txBox="1"/>
          <p:nvPr/>
        </p:nvSpPr>
        <p:spPr>
          <a:xfrm>
            <a:off x="10261486" y="6435209"/>
            <a:ext cx="200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Site index = 27 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93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E86831C-777C-C40F-02D2-9C923CC8F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4" y="1332359"/>
            <a:ext cx="11652111" cy="499916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F7A3BC4-A465-0AA0-4186-0D3A56237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Damage instances over time</a:t>
            </a:r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C4ED5F-872F-F21A-8F6C-DB1F8263B053}"/>
              </a:ext>
            </a:extLst>
          </p:cNvPr>
          <p:cNvSpPr txBox="1"/>
          <p:nvPr/>
        </p:nvSpPr>
        <p:spPr>
          <a:xfrm>
            <a:off x="10261486" y="6435209"/>
            <a:ext cx="200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Site index = 27 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4A71B0-BF7F-7D30-7CE9-BA07A5AE8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7171" y="2657922"/>
            <a:ext cx="2094883" cy="1882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1600" dirty="0"/>
              <a:t>&lt; 85% of </a:t>
            </a:r>
            <a:r>
              <a:rPr lang="fr-BE" sz="1600" dirty="0" err="1"/>
              <a:t>damaged</a:t>
            </a:r>
            <a:r>
              <a:rPr lang="fr-BE" sz="1600" dirty="0"/>
              <a:t> stems </a:t>
            </a:r>
            <a:r>
              <a:rPr lang="fr-BE" sz="1600" dirty="0" err="1"/>
              <a:t>without</a:t>
            </a:r>
            <a:r>
              <a:rPr lang="fr-BE" sz="1600" dirty="0"/>
              <a:t> protection</a:t>
            </a:r>
          </a:p>
          <a:p>
            <a:pPr marL="0" indent="0">
              <a:buNone/>
            </a:pPr>
            <a:r>
              <a:rPr lang="fr-BE" sz="1600" dirty="0"/>
              <a:t>&lt; 70% </a:t>
            </a:r>
            <a:r>
              <a:rPr lang="fr-BE" sz="1600" dirty="0" err="1"/>
              <a:t>with</a:t>
            </a:r>
            <a:r>
              <a:rPr lang="fr-BE" sz="1600" dirty="0"/>
              <a:t> protections</a:t>
            </a:r>
          </a:p>
          <a:p>
            <a:pPr marL="0" indent="0">
              <a:buNone/>
            </a:pPr>
            <a:r>
              <a:rPr lang="fr-BE" sz="1600" dirty="0">
                <a:latin typeface="Avenir Next LT Pro Light" panose="020B0304020202020204" pitchFamily="34" charset="0"/>
              </a:rPr>
              <a:t>&lt; 15-20 % of </a:t>
            </a:r>
            <a:r>
              <a:rPr lang="fr-BE" sz="1600" dirty="0" err="1">
                <a:latin typeface="Avenir Next LT Pro Light" panose="020B0304020202020204" pitchFamily="34" charset="0"/>
              </a:rPr>
              <a:t>timber</a:t>
            </a:r>
            <a:r>
              <a:rPr lang="fr-BE" sz="1600" dirty="0">
                <a:latin typeface="Avenir Next LT Pro Light" panose="020B0304020202020204" pitchFamily="34" charset="0"/>
              </a:rPr>
              <a:t> volume at </a:t>
            </a:r>
            <a:r>
              <a:rPr lang="fr-BE" sz="1600" dirty="0" err="1">
                <a:latin typeface="Avenir Next LT Pro Light" panose="020B0304020202020204" pitchFamily="34" charset="0"/>
              </a:rPr>
              <a:t>clear-cut</a:t>
            </a:r>
            <a:endParaRPr lang="en-US" sz="160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endParaRPr lang="fr-BE" sz="1600" dirty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03606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0379FC-C024-31E8-E357-63F3B7C1B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Net </a:t>
            </a:r>
            <a:r>
              <a:rPr lang="fr-BE" dirty="0" err="1"/>
              <a:t>present</a:t>
            </a:r>
            <a:r>
              <a:rPr lang="fr-BE" dirty="0"/>
              <a:t> value</a:t>
            </a:r>
            <a:endParaRPr lang="en-US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B927423-8EAD-E377-8491-D12A2A580753}"/>
              </a:ext>
            </a:extLst>
          </p:cNvPr>
          <p:cNvSpPr txBox="1"/>
          <p:nvPr/>
        </p:nvSpPr>
        <p:spPr>
          <a:xfrm>
            <a:off x="8999844" y="6488668"/>
            <a:ext cx="319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Site index = 27 m and r = 3%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22" name="Image 21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BF4801BC-B6E1-9261-9E18-01C168D79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1622692"/>
            <a:ext cx="10800000" cy="46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58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0379FC-C024-31E8-E357-63F3B7C1B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Net </a:t>
            </a:r>
            <a:r>
              <a:rPr lang="fr-BE" dirty="0" err="1"/>
              <a:t>present</a:t>
            </a:r>
            <a:r>
              <a:rPr lang="fr-BE" dirty="0"/>
              <a:t> value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8E4541-7FB3-4F8C-C3AE-997A7434C83C}"/>
              </a:ext>
            </a:extLst>
          </p:cNvPr>
          <p:cNvSpPr txBox="1"/>
          <p:nvPr/>
        </p:nvSpPr>
        <p:spPr>
          <a:xfrm>
            <a:off x="8999844" y="6488668"/>
            <a:ext cx="319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Site index = 27 m and r = 3%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16" name="Image 1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CE9A4E63-DD6F-36A0-269C-DB0B0A934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1622692"/>
            <a:ext cx="10800000" cy="46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18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0379FC-C024-31E8-E357-63F3B7C1B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Net </a:t>
            </a:r>
            <a:r>
              <a:rPr lang="fr-BE" dirty="0" err="1"/>
              <a:t>present</a:t>
            </a:r>
            <a:r>
              <a:rPr lang="fr-BE" dirty="0"/>
              <a:t> value</a:t>
            </a:r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2CBB8E-D3BA-4F15-D7B1-0150B0DF8D7F}"/>
              </a:ext>
            </a:extLst>
          </p:cNvPr>
          <p:cNvSpPr txBox="1"/>
          <p:nvPr/>
        </p:nvSpPr>
        <p:spPr>
          <a:xfrm>
            <a:off x="8999844" y="6488668"/>
            <a:ext cx="319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Site index = 27 m and r = 3%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9" name="Image 8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CEF9A291-0A1B-C395-E478-F661184B0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1622692"/>
            <a:ext cx="10800000" cy="46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26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0379FC-C024-31E8-E357-63F3B7C1B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Net </a:t>
            </a:r>
            <a:r>
              <a:rPr lang="fr-BE" dirty="0" err="1"/>
              <a:t>present</a:t>
            </a:r>
            <a:r>
              <a:rPr lang="fr-BE" dirty="0"/>
              <a:t> value</a:t>
            </a:r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F3186CB-A689-AC2A-B964-CA612F879696}"/>
              </a:ext>
            </a:extLst>
          </p:cNvPr>
          <p:cNvSpPr txBox="1"/>
          <p:nvPr/>
        </p:nvSpPr>
        <p:spPr>
          <a:xfrm>
            <a:off x="8999844" y="6488668"/>
            <a:ext cx="3192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Site index = 27 m and r = 3%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5FF57CF-495B-29CC-1F1D-B49815757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1622692"/>
            <a:ext cx="10800000" cy="46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92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0379FC-C024-31E8-E357-63F3B7C1B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Net </a:t>
            </a:r>
            <a:r>
              <a:rPr lang="fr-BE" dirty="0" err="1"/>
              <a:t>present</a:t>
            </a:r>
            <a:r>
              <a:rPr lang="fr-BE" dirty="0"/>
              <a:t> value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55E296-A5AA-EF00-D9A9-741BDA2CD0E5}"/>
              </a:ext>
            </a:extLst>
          </p:cNvPr>
          <p:cNvSpPr txBox="1">
            <a:spLocks/>
          </p:cNvSpPr>
          <p:nvPr/>
        </p:nvSpPr>
        <p:spPr>
          <a:xfrm>
            <a:off x="7903778" y="2117667"/>
            <a:ext cx="4067505" cy="4178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Bark-scraping 400 crop trees/ha seemed more efficient than Bark-scraping all trees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Bark-scraping 400 crop trees/ha seemed efficient particularly in the most productive stands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Fencing was mostly not profitable (NPV &lt; 0)</a:t>
            </a:r>
          </a:p>
        </p:txBody>
      </p:sp>
      <p:pic>
        <p:nvPicPr>
          <p:cNvPr id="11" name="Espace réservé du contenu 10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52920B7E-4D24-A8B2-DB43-078E87051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0" y="1439916"/>
            <a:ext cx="7366050" cy="5156235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036F2E-97C2-90B3-1590-9EF356E92F8F}"/>
              </a:ext>
            </a:extLst>
          </p:cNvPr>
          <p:cNvSpPr/>
          <p:nvPr/>
        </p:nvSpPr>
        <p:spPr>
          <a:xfrm>
            <a:off x="3058511" y="4200196"/>
            <a:ext cx="2154620" cy="20219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6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outil, pelle&#10;&#10;Description générée automatiquement">
            <a:extLst>
              <a:ext uri="{FF2B5EF4-FFF2-40B4-BE49-F238E27FC236}">
                <a16:creationId xmlns:a16="http://schemas.microsoft.com/office/drawing/2014/main" id="{62AC837B-B545-848E-F2BA-18F466C74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24" y="5143500"/>
            <a:ext cx="2154555" cy="165735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13FF631-E611-FF43-A428-CC444391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10455" cy="1325563"/>
          </a:xfrm>
        </p:spPr>
        <p:txBody>
          <a:bodyPr/>
          <a:lstStyle/>
          <a:p>
            <a:r>
              <a:rPr lang="fr-BE" dirty="0"/>
              <a:t>Protections </a:t>
            </a:r>
            <a:r>
              <a:rPr lang="fr-BE" dirty="0" err="1"/>
              <a:t>against</a:t>
            </a:r>
            <a:r>
              <a:rPr lang="fr-BE" dirty="0"/>
              <a:t> </a:t>
            </a:r>
            <a:r>
              <a:rPr lang="fr-BE" dirty="0" err="1"/>
              <a:t>bark</a:t>
            </a:r>
            <a:r>
              <a:rPr lang="fr-BE" dirty="0"/>
              <a:t>-stripping damage</a:t>
            </a:r>
            <a:endParaRPr lang="en-US" dirty="0"/>
          </a:p>
        </p:txBody>
      </p:sp>
      <p:pic>
        <p:nvPicPr>
          <p:cNvPr id="5" name="Image 4" descr="Une image contenant arbre, neige, plein air, forêt&#10;&#10;Description générée automatiquement">
            <a:extLst>
              <a:ext uri="{FF2B5EF4-FFF2-40B4-BE49-F238E27FC236}">
                <a16:creationId xmlns:a16="http://schemas.microsoft.com/office/drawing/2014/main" id="{20EEE9BE-3570-178D-57F1-33B4D6576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98" y="1690688"/>
            <a:ext cx="3263504" cy="4351338"/>
          </a:xfrm>
          <a:prstGeom prst="rect">
            <a:avLst/>
          </a:prstGeom>
        </p:spPr>
      </p:pic>
      <p:pic>
        <p:nvPicPr>
          <p:cNvPr id="9" name="Image 8" descr="Une image contenant arbre, herbe, plein air, forêt&#10;&#10;Description générée automatiquement">
            <a:extLst>
              <a:ext uri="{FF2B5EF4-FFF2-40B4-BE49-F238E27FC236}">
                <a16:creationId xmlns:a16="http://schemas.microsoft.com/office/drawing/2014/main" id="{C8C02DE4-9506-8AF5-2758-EC3EAB9ABB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53" r="72374" b="11898"/>
          <a:stretch/>
        </p:blipFill>
        <p:spPr>
          <a:xfrm>
            <a:off x="291224" y="1690688"/>
            <a:ext cx="2846070" cy="4351338"/>
          </a:xfrm>
          <a:prstGeom prst="rect">
            <a:avLst/>
          </a:prstGeom>
        </p:spPr>
      </p:pic>
      <p:pic>
        <p:nvPicPr>
          <p:cNvPr id="11" name="Image 10" descr="Une image contenant personne, plein air&#10;&#10;Description générée automatiquement">
            <a:extLst>
              <a:ext uri="{FF2B5EF4-FFF2-40B4-BE49-F238E27FC236}">
                <a16:creationId xmlns:a16="http://schemas.microsoft.com/office/drawing/2014/main" id="{094A844A-C230-3FEE-A914-7C359CDB9B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r="14794" b="5128"/>
          <a:stretch/>
        </p:blipFill>
        <p:spPr>
          <a:xfrm>
            <a:off x="2617829" y="5026023"/>
            <a:ext cx="1582696" cy="1657351"/>
          </a:xfrm>
          <a:prstGeom prst="rect">
            <a:avLst/>
          </a:prstGeom>
        </p:spPr>
      </p:pic>
      <p:pic>
        <p:nvPicPr>
          <p:cNvPr id="20" name="Image 19" descr="Une image contenant arbre, plein air, bâtiment, barrière&#10;&#10;Description générée automatiquement">
            <a:extLst>
              <a:ext uri="{FF2B5EF4-FFF2-40B4-BE49-F238E27FC236}">
                <a16:creationId xmlns:a16="http://schemas.microsoft.com/office/drawing/2014/main" id="{B9505A5A-C6AA-A98C-C9DE-46FCD0A693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8" r="24724"/>
          <a:stretch/>
        </p:blipFill>
        <p:spPr>
          <a:xfrm>
            <a:off x="8310332" y="1674288"/>
            <a:ext cx="3210970" cy="436773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B345DA1E-5878-6C60-4269-50EF5ED9CB6F}"/>
              </a:ext>
            </a:extLst>
          </p:cNvPr>
          <p:cNvSpPr txBox="1"/>
          <p:nvPr/>
        </p:nvSpPr>
        <p:spPr>
          <a:xfrm>
            <a:off x="291224" y="6142395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Plastic sleeves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92B478E-521E-253E-A329-F792EF86E38B}"/>
              </a:ext>
            </a:extLst>
          </p:cNvPr>
          <p:cNvSpPr txBox="1"/>
          <p:nvPr/>
        </p:nvSpPr>
        <p:spPr>
          <a:xfrm>
            <a:off x="4465673" y="6142395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Gerstner plane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6B6A7E7-A310-9317-081A-EF55DB8252DF}"/>
              </a:ext>
            </a:extLst>
          </p:cNvPr>
          <p:cNvSpPr txBox="1"/>
          <p:nvPr/>
        </p:nvSpPr>
        <p:spPr>
          <a:xfrm>
            <a:off x="8347174" y="6142395"/>
            <a:ext cx="81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latin typeface="Avenir Next LT Pro Light" panose="020B0304020202020204" pitchFamily="34" charset="0"/>
              </a:rPr>
              <a:t>Fence</a:t>
            </a:r>
            <a:endParaRPr lang="en-US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102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3F9F16-DF2E-2311-4E9C-16F24B6EF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Opportunity </a:t>
            </a:r>
            <a:r>
              <a:rPr lang="fr-BE" dirty="0" err="1"/>
              <a:t>cost</a:t>
            </a:r>
            <a:endParaRPr lang="en-US" dirty="0"/>
          </a:p>
        </p:txBody>
      </p:sp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96EE34EA-A877-0265-9A1F-C1DDEB66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6" y="2153634"/>
            <a:ext cx="8121224" cy="4474725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3FA4D7F-05DE-998F-2088-2C0F46CA5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7250" y="3009900"/>
            <a:ext cx="3714750" cy="3848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000" dirty="0"/>
              <a:t>0 - 19,445 €/ha</a:t>
            </a:r>
          </a:p>
          <a:p>
            <a:pPr marL="0" indent="0">
              <a:buNone/>
            </a:pPr>
            <a:r>
              <a:rPr lang="fr-BE" sz="2000" dirty="0"/>
              <a:t>Opportunity </a:t>
            </a:r>
            <a:r>
              <a:rPr lang="fr-BE" sz="2000" dirty="0" err="1"/>
              <a:t>cost</a:t>
            </a:r>
            <a:r>
              <a:rPr lang="fr-BE" sz="2000" dirty="0"/>
              <a:t> </a:t>
            </a:r>
            <a:r>
              <a:rPr lang="fr-BE" sz="2000" dirty="0" err="1"/>
              <a:t>increased</a:t>
            </a:r>
            <a:r>
              <a:rPr lang="fr-BE" sz="2000" dirty="0"/>
              <a:t> </a:t>
            </a:r>
            <a:r>
              <a:rPr lang="fr-BE" sz="2000" dirty="0" err="1"/>
              <a:t>linearly</a:t>
            </a:r>
            <a:r>
              <a:rPr lang="fr-BE" sz="2000" dirty="0"/>
              <a:t> </a:t>
            </a:r>
            <a:r>
              <a:rPr lang="fr-BE" sz="2000" dirty="0" err="1"/>
              <a:t>with</a:t>
            </a:r>
            <a:r>
              <a:rPr lang="fr-BE" sz="2000" dirty="0"/>
              <a:t> </a:t>
            </a:r>
            <a:r>
              <a:rPr lang="fr-BE" sz="2000" dirty="0" err="1"/>
              <a:t>bark</a:t>
            </a:r>
            <a:r>
              <a:rPr lang="fr-BE" sz="2000" dirty="0"/>
              <a:t>-stripping rate.</a:t>
            </a:r>
          </a:p>
          <a:p>
            <a:pPr marL="0" indent="0">
              <a:buNone/>
            </a:pPr>
            <a:r>
              <a:rPr lang="fr-BE" sz="2000" dirty="0"/>
              <a:t>The </a:t>
            </a:r>
            <a:r>
              <a:rPr lang="fr-BE" sz="2000" dirty="0" err="1"/>
              <a:t>slope</a:t>
            </a:r>
            <a:r>
              <a:rPr lang="fr-BE" sz="2000" dirty="0"/>
              <a:t> </a:t>
            </a:r>
            <a:r>
              <a:rPr lang="fr-BE" sz="2000" dirty="0" err="1"/>
              <a:t>increased</a:t>
            </a:r>
            <a:r>
              <a:rPr lang="fr-BE" sz="2000" dirty="0"/>
              <a:t> </a:t>
            </a:r>
            <a:r>
              <a:rPr lang="fr-BE" sz="2000" dirty="0" err="1"/>
              <a:t>with</a:t>
            </a:r>
            <a:r>
              <a:rPr lang="fr-BE" sz="2000" dirty="0"/>
              <a:t> SI and </a:t>
            </a:r>
            <a:r>
              <a:rPr lang="fr-BE" sz="2000" dirty="0" err="1"/>
              <a:t>depended</a:t>
            </a:r>
            <a:r>
              <a:rPr lang="fr-BE" sz="2000" dirty="0"/>
              <a:t> on r.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8CE249-8FE7-8D8E-C74D-34F37438AC5B}"/>
              </a:ext>
            </a:extLst>
          </p:cNvPr>
          <p:cNvSpPr txBox="1"/>
          <p:nvPr/>
        </p:nvSpPr>
        <p:spPr>
          <a:xfrm>
            <a:off x="7062952" y="4828847"/>
            <a:ext cx="1298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Fence</a:t>
            </a:r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 </a:t>
            </a:r>
            <a:r>
              <a:rPr lang="fr-BE" dirty="0" err="1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cost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97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CCAF9C-E716-258A-7EE4-4E739636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5"/>
            <a:ext cx="6705600" cy="1325563"/>
          </a:xfrm>
        </p:spPr>
        <p:txBody>
          <a:bodyPr>
            <a:normAutofit fontScale="90000"/>
          </a:bodyPr>
          <a:lstStyle/>
          <a:p>
            <a:r>
              <a:rPr lang="fr-BE" dirty="0"/>
              <a:t>How </a:t>
            </a:r>
            <a:r>
              <a:rPr lang="fr-BE" dirty="0" err="1"/>
              <a:t>badly</a:t>
            </a:r>
            <a:r>
              <a:rPr lang="fr-BE" dirty="0"/>
              <a:t> </a:t>
            </a:r>
            <a:r>
              <a:rPr lang="fr-BE" dirty="0" err="1"/>
              <a:t>does</a:t>
            </a:r>
            <a:r>
              <a:rPr lang="fr-BE" dirty="0"/>
              <a:t> </a:t>
            </a:r>
            <a:r>
              <a:rPr lang="fr-BE" dirty="0" err="1"/>
              <a:t>bark</a:t>
            </a:r>
            <a:r>
              <a:rPr lang="fr-BE" dirty="0"/>
              <a:t>-stripping </a:t>
            </a:r>
            <a:r>
              <a:rPr lang="fr-BE" dirty="0" err="1"/>
              <a:t>harm</a:t>
            </a:r>
            <a:r>
              <a:rPr lang="fr-BE" dirty="0"/>
              <a:t> </a:t>
            </a:r>
            <a:r>
              <a:rPr lang="fr-BE" dirty="0" err="1"/>
              <a:t>timber</a:t>
            </a:r>
            <a:r>
              <a:rPr lang="fr-BE" dirty="0"/>
              <a:t> production ?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886F0F-BF99-59ED-34A7-2E712EBE8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228849"/>
            <a:ext cx="6667500" cy="46291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sz="2000" dirty="0" err="1"/>
              <a:t>Bark</a:t>
            </a:r>
            <a:r>
              <a:rPr lang="fr-BE" sz="2000" dirty="0"/>
              <a:t>-stripping </a:t>
            </a:r>
            <a:r>
              <a:rPr lang="fr-BE" sz="2000" dirty="0" err="1"/>
              <a:t>cost</a:t>
            </a:r>
            <a:r>
              <a:rPr lang="fr-BE" sz="2000" dirty="0"/>
              <a:t>  can </a:t>
            </a:r>
            <a:r>
              <a:rPr lang="fr-BE" sz="2000" dirty="0" err="1"/>
              <a:t>be</a:t>
            </a:r>
            <a:r>
              <a:rPr lang="fr-BE" sz="2000" dirty="0"/>
              <a:t> </a:t>
            </a:r>
            <a:r>
              <a:rPr lang="fr-BE" sz="2000" dirty="0" err="1"/>
              <a:t>substantial</a:t>
            </a:r>
            <a:r>
              <a:rPr lang="fr-BE" sz="2000" dirty="0"/>
              <a:t> : 0 – 100 % of NPV </a:t>
            </a:r>
          </a:p>
          <a:p>
            <a:pPr marL="0" indent="0">
              <a:buNone/>
            </a:pPr>
            <a:endParaRPr lang="fr-BE" sz="2000" dirty="0"/>
          </a:p>
          <a:p>
            <a:pPr marL="0" indent="0">
              <a:buNone/>
            </a:pPr>
            <a:r>
              <a:rPr lang="fr-BE" sz="2000" dirty="0" err="1"/>
              <a:t>With</a:t>
            </a:r>
            <a:r>
              <a:rPr lang="fr-BE" sz="2000" dirty="0"/>
              <a:t> BSR = 10%, 85% of the </a:t>
            </a:r>
            <a:r>
              <a:rPr lang="fr-BE" sz="2000" dirty="0" err="1"/>
              <a:t>trees</a:t>
            </a:r>
            <a:r>
              <a:rPr lang="fr-BE" sz="2000" dirty="0"/>
              <a:t> are </a:t>
            </a:r>
            <a:r>
              <a:rPr lang="fr-BE" sz="2000" dirty="0" err="1"/>
              <a:t>damaged</a:t>
            </a:r>
            <a:r>
              <a:rPr lang="fr-BE" sz="2000" dirty="0"/>
              <a:t> at </a:t>
            </a:r>
            <a:r>
              <a:rPr lang="fr-BE" sz="2000" dirty="0" err="1"/>
              <a:t>clear-cut</a:t>
            </a:r>
            <a:r>
              <a:rPr lang="fr-BE" sz="2000" dirty="0"/>
              <a:t> (15 % of </a:t>
            </a:r>
            <a:r>
              <a:rPr lang="fr-BE" sz="2000" dirty="0" err="1"/>
              <a:t>timber</a:t>
            </a:r>
            <a:r>
              <a:rPr lang="fr-BE" sz="2000" dirty="0"/>
              <a:t> volume). A few </a:t>
            </a:r>
            <a:r>
              <a:rPr lang="fr-BE" sz="2000" dirty="0" err="1"/>
              <a:t>studies</a:t>
            </a:r>
            <a:r>
              <a:rPr lang="fr-BE" sz="2000" dirty="0"/>
              <a:t> </a:t>
            </a:r>
            <a:r>
              <a:rPr lang="fr-BE" sz="2000" dirty="0" err="1"/>
              <a:t>predicted</a:t>
            </a:r>
            <a:r>
              <a:rPr lang="fr-BE" sz="2000" dirty="0"/>
              <a:t> </a:t>
            </a:r>
            <a:r>
              <a:rPr lang="fr-BE" sz="2000" dirty="0" err="1"/>
              <a:t>even</a:t>
            </a:r>
            <a:r>
              <a:rPr lang="fr-BE" sz="2000" dirty="0"/>
              <a:t> </a:t>
            </a:r>
            <a:r>
              <a:rPr lang="fr-BE" sz="2000" dirty="0" err="1"/>
              <a:t>greater</a:t>
            </a:r>
            <a:r>
              <a:rPr lang="fr-BE" sz="2000" dirty="0"/>
              <a:t> proportion of </a:t>
            </a:r>
            <a:r>
              <a:rPr lang="fr-BE" sz="2000" dirty="0" err="1"/>
              <a:t>damaged</a:t>
            </a:r>
            <a:r>
              <a:rPr lang="fr-BE" sz="2000" dirty="0"/>
              <a:t> </a:t>
            </a:r>
            <a:r>
              <a:rPr lang="fr-BE" sz="2000" dirty="0" err="1"/>
              <a:t>timber</a:t>
            </a:r>
            <a:r>
              <a:rPr lang="fr-BE" sz="2000" dirty="0"/>
              <a:t>.</a:t>
            </a:r>
          </a:p>
          <a:p>
            <a:pPr lvl="1"/>
            <a:endParaRPr lang="fr-BE" sz="2000" dirty="0"/>
          </a:p>
          <a:p>
            <a:pPr marL="0" indent="0">
              <a:buNone/>
            </a:pPr>
            <a:r>
              <a:rPr lang="fr-BE" sz="2000" dirty="0"/>
              <a:t>In </a:t>
            </a:r>
            <a:r>
              <a:rPr lang="fr-BE" sz="2000" dirty="0" err="1"/>
              <a:t>averaged</a:t>
            </a:r>
            <a:r>
              <a:rPr lang="fr-BE" sz="2000" dirty="0"/>
              <a:t> conditions (BSR = 4%, SI = 27 m, r = 2%) :</a:t>
            </a:r>
          </a:p>
          <a:p>
            <a:pPr lvl="1"/>
            <a:r>
              <a:rPr lang="en-US" sz="2000" dirty="0"/>
              <a:t>loss of net revenue of 19% </a:t>
            </a:r>
          </a:p>
          <a:p>
            <a:pPr lvl="1"/>
            <a:r>
              <a:rPr lang="en-US" sz="2000" dirty="0"/>
              <a:t>Bark-stripping cost = 2,647 €/ha</a:t>
            </a:r>
          </a:p>
          <a:p>
            <a:pPr lvl="1"/>
            <a:r>
              <a:rPr lang="en-US" sz="2000" dirty="0"/>
              <a:t>53 €/ha/year (~ hunting rent)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cost is higher in the most fertile sites</a:t>
            </a:r>
          </a:p>
        </p:txBody>
      </p:sp>
      <p:pic>
        <p:nvPicPr>
          <p:cNvPr id="5" name="Image 4" descr="Une image contenant arbre, plein air, plante, bois&#10;&#10;Description générée automatiquement">
            <a:extLst>
              <a:ext uri="{FF2B5EF4-FFF2-40B4-BE49-F238E27FC236}">
                <a16:creationId xmlns:a16="http://schemas.microsoft.com/office/drawing/2014/main" id="{91E1E915-9C7D-955A-91E5-D8D19DDC8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34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6B404E-41C5-8675-4166-871562EFE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fr-BE" sz="3600"/>
              <a:t>How should forest management be adapted ?</a:t>
            </a:r>
            <a:endParaRPr lang="en-US" sz="3600"/>
          </a:p>
        </p:txBody>
      </p:sp>
      <p:pic>
        <p:nvPicPr>
          <p:cNvPr id="5" name="Image 4" descr="Une image contenant arbre, plein air, sol, plante&#10;&#10;Description générée automatiquement">
            <a:extLst>
              <a:ext uri="{FF2B5EF4-FFF2-40B4-BE49-F238E27FC236}">
                <a16:creationId xmlns:a16="http://schemas.microsoft.com/office/drawing/2014/main" id="{2C9C61CA-AF69-BC8E-5CC1-AE53CE8835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3" b="3048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250921-6772-5F54-7A71-D5A2F828A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fr-BE" sz="1800" dirty="0"/>
              <a:t>Rotation </a:t>
            </a:r>
            <a:r>
              <a:rPr lang="fr-BE" sz="1800" dirty="0" err="1"/>
              <a:t>should</a:t>
            </a:r>
            <a:r>
              <a:rPr lang="fr-BE" sz="1800" dirty="0"/>
              <a:t> </a:t>
            </a:r>
            <a:r>
              <a:rPr lang="fr-BE" sz="1800" dirty="0" err="1"/>
              <a:t>be</a:t>
            </a:r>
            <a:r>
              <a:rPr lang="fr-BE" sz="1800" dirty="0"/>
              <a:t> </a:t>
            </a:r>
            <a:r>
              <a:rPr lang="fr-BE" sz="1800" dirty="0" err="1"/>
              <a:t>kept</a:t>
            </a:r>
            <a:r>
              <a:rPr lang="fr-BE" sz="1800" dirty="0"/>
              <a:t> </a:t>
            </a:r>
            <a:r>
              <a:rPr lang="fr-BE" sz="1800" dirty="0" err="1"/>
              <a:t>unchanged</a:t>
            </a:r>
            <a:r>
              <a:rPr lang="fr-BE" sz="1800" dirty="0"/>
              <a:t> or </a:t>
            </a:r>
            <a:r>
              <a:rPr lang="fr-BE" sz="1800" dirty="0" err="1"/>
              <a:t>slightly</a:t>
            </a:r>
            <a:r>
              <a:rPr lang="fr-BE" sz="1800" dirty="0"/>
              <a:t> </a:t>
            </a:r>
            <a:r>
              <a:rPr lang="fr-BE" sz="1800" dirty="0" err="1"/>
              <a:t>lengthened</a:t>
            </a:r>
            <a:endParaRPr lang="fr-BE" sz="1800" dirty="0"/>
          </a:p>
          <a:p>
            <a:r>
              <a:rPr lang="fr-BE" sz="1800" dirty="0" err="1"/>
              <a:t>Fencing</a:t>
            </a:r>
            <a:r>
              <a:rPr lang="fr-BE" sz="1800" dirty="0"/>
              <a:t> </a:t>
            </a:r>
            <a:r>
              <a:rPr lang="fr-BE" sz="1800" dirty="0" err="1"/>
              <a:t>is</a:t>
            </a:r>
            <a:r>
              <a:rPr lang="fr-BE" sz="1800" dirty="0"/>
              <a:t> </a:t>
            </a:r>
            <a:r>
              <a:rPr lang="fr-BE" sz="1800" dirty="0" err="1"/>
              <a:t>unlikely</a:t>
            </a:r>
            <a:r>
              <a:rPr lang="fr-BE" sz="1800" dirty="0"/>
              <a:t> to </a:t>
            </a:r>
            <a:r>
              <a:rPr lang="fr-BE" sz="1800" dirty="0" err="1"/>
              <a:t>be</a:t>
            </a:r>
            <a:r>
              <a:rPr lang="fr-BE" sz="1800" dirty="0"/>
              <a:t> </a:t>
            </a:r>
            <a:r>
              <a:rPr lang="fr-BE" sz="1800" dirty="0" err="1"/>
              <a:t>cost</a:t>
            </a:r>
            <a:r>
              <a:rPr lang="fr-BE" sz="1800" dirty="0"/>
              <a:t>-effective (</a:t>
            </a:r>
            <a:r>
              <a:rPr lang="fr-BE" sz="1800" dirty="0" err="1"/>
              <a:t>except</a:t>
            </a:r>
            <a:r>
              <a:rPr lang="fr-BE" sz="1800" dirty="0"/>
              <a:t> </a:t>
            </a:r>
            <a:r>
              <a:rPr lang="fr-BE" sz="1800" dirty="0" err="1"/>
              <a:t>with</a:t>
            </a:r>
            <a:r>
              <a:rPr lang="fr-BE" sz="1800" dirty="0"/>
              <a:t> high BSR, </a:t>
            </a:r>
            <a:r>
              <a:rPr lang="fr-BE" sz="1800" dirty="0" err="1"/>
              <a:t>low</a:t>
            </a:r>
            <a:r>
              <a:rPr lang="fr-BE" sz="1800" dirty="0"/>
              <a:t> r and </a:t>
            </a:r>
            <a:r>
              <a:rPr lang="fr-BE" sz="1800" dirty="0" err="1"/>
              <a:t>required</a:t>
            </a:r>
            <a:r>
              <a:rPr lang="fr-BE" sz="1800" dirty="0"/>
              <a:t> protections </a:t>
            </a:r>
            <a:r>
              <a:rPr lang="fr-BE" sz="1800" dirty="0" err="1"/>
              <a:t>against</a:t>
            </a:r>
            <a:r>
              <a:rPr lang="fr-BE" sz="1800" dirty="0"/>
              <a:t> </a:t>
            </a:r>
            <a:r>
              <a:rPr lang="fr-BE" sz="1800" dirty="0" err="1"/>
              <a:t>browsing</a:t>
            </a:r>
            <a:r>
              <a:rPr lang="fr-BE" sz="1800" dirty="0"/>
              <a:t>)</a:t>
            </a:r>
          </a:p>
          <a:p>
            <a:r>
              <a:rPr lang="fr-BE" sz="1800" dirty="0"/>
              <a:t>Cheap </a:t>
            </a:r>
            <a:r>
              <a:rPr lang="fr-BE" sz="1800" dirty="0" err="1"/>
              <a:t>individual</a:t>
            </a:r>
            <a:r>
              <a:rPr lang="fr-BE" sz="1800" dirty="0"/>
              <a:t> protections can </a:t>
            </a:r>
            <a:r>
              <a:rPr lang="fr-BE" sz="1800" dirty="0" err="1"/>
              <a:t>be</a:t>
            </a:r>
            <a:r>
              <a:rPr lang="fr-BE" sz="1800" dirty="0"/>
              <a:t> </a:t>
            </a:r>
            <a:r>
              <a:rPr lang="fr-BE" sz="1800" dirty="0" err="1"/>
              <a:t>cost</a:t>
            </a:r>
            <a:r>
              <a:rPr lang="fr-BE" sz="1800" dirty="0"/>
              <a:t>-effective </a:t>
            </a:r>
          </a:p>
          <a:p>
            <a:pPr lvl="2"/>
            <a:r>
              <a:rPr lang="fr-BE" sz="1800" dirty="0" err="1"/>
              <a:t>Particularly</a:t>
            </a:r>
            <a:r>
              <a:rPr lang="fr-BE" sz="1800" dirty="0"/>
              <a:t> on </a:t>
            </a:r>
            <a:r>
              <a:rPr lang="fr-BE" sz="1800" dirty="0" err="1"/>
              <a:t>crop</a:t>
            </a:r>
            <a:r>
              <a:rPr lang="fr-BE" sz="1800" dirty="0"/>
              <a:t> </a:t>
            </a:r>
            <a:r>
              <a:rPr lang="fr-BE" sz="1800" dirty="0" err="1"/>
              <a:t>trees</a:t>
            </a:r>
            <a:endParaRPr lang="fr-BE" sz="1800" dirty="0"/>
          </a:p>
          <a:p>
            <a:pPr lvl="2"/>
            <a:r>
              <a:rPr lang="fr-BE" sz="1800" dirty="0" err="1"/>
              <a:t>particularly</a:t>
            </a:r>
            <a:r>
              <a:rPr lang="fr-BE" sz="1800" dirty="0"/>
              <a:t> in the </a:t>
            </a:r>
            <a:r>
              <a:rPr lang="fr-BE" sz="1800" dirty="0" err="1"/>
              <a:t>most</a:t>
            </a:r>
            <a:r>
              <a:rPr lang="fr-BE" sz="1800" dirty="0"/>
              <a:t> productive sites</a:t>
            </a:r>
          </a:p>
          <a:p>
            <a:pPr lvl="2"/>
            <a:r>
              <a:rPr lang="fr-BE" sz="1800" dirty="0"/>
              <a:t>or if </a:t>
            </a:r>
            <a:r>
              <a:rPr lang="fr-BE" sz="1800" dirty="0" err="1"/>
              <a:t>installed</a:t>
            </a:r>
            <a:r>
              <a:rPr lang="fr-BE" sz="1800" dirty="0"/>
              <a:t> </a:t>
            </a:r>
            <a:r>
              <a:rPr lang="fr-BE" sz="1800" dirty="0" err="1"/>
              <a:t>years</a:t>
            </a:r>
            <a:r>
              <a:rPr lang="fr-BE" sz="1800" dirty="0"/>
              <a:t> </a:t>
            </a:r>
            <a:r>
              <a:rPr lang="fr-BE" sz="1800" dirty="0" err="1"/>
              <a:t>before</a:t>
            </a:r>
            <a:r>
              <a:rPr lang="fr-BE" sz="1800" dirty="0"/>
              <a:t> the first </a:t>
            </a:r>
            <a:r>
              <a:rPr lang="fr-BE" sz="1800" dirty="0" err="1"/>
              <a:t>thinning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43846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arbre, plein air, herbe, plante&#10;&#10;Description générée automatiquement">
            <a:extLst>
              <a:ext uri="{FF2B5EF4-FFF2-40B4-BE49-F238E27FC236}">
                <a16:creationId xmlns:a16="http://schemas.microsoft.com/office/drawing/2014/main" id="{560B86A9-2622-5AF9-49CD-EE69F7115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 r="46309"/>
          <a:stretch/>
        </p:blipFill>
        <p:spPr>
          <a:xfrm>
            <a:off x="5646057" y="0"/>
            <a:ext cx="6545943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ECCAF9C-E716-258A-7EE4-4E7396368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Study</a:t>
            </a:r>
            <a:r>
              <a:rPr lang="fr-BE" dirty="0"/>
              <a:t> limitations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886F0F-BF99-59ED-34A7-2E712EBE8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43" y="1825625"/>
            <a:ext cx="5254171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Models were calibrated for :</a:t>
            </a:r>
          </a:p>
          <a:p>
            <a:r>
              <a:rPr lang="en-US" dirty="0"/>
              <a:t>healthy trees (2000-2020) </a:t>
            </a:r>
          </a:p>
          <a:p>
            <a:r>
              <a:rPr lang="en-US" dirty="0"/>
              <a:t>even-aged stands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And rely on assumptions</a:t>
            </a:r>
          </a:p>
          <a:p>
            <a:r>
              <a:rPr lang="en-US" dirty="0"/>
              <a:t>Damage, decay and sensitivity to drought, wind damages, insects, 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290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C30BD461-CB9E-F018-00B4-841038A7C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52" y="51696"/>
            <a:ext cx="1766815" cy="785621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C431F45-E6F9-1A9C-EE73-9C2DED21B550}"/>
              </a:ext>
            </a:extLst>
          </p:cNvPr>
          <p:cNvCxnSpPr>
            <a:cxnSpLocks/>
          </p:cNvCxnSpPr>
          <p:nvPr/>
        </p:nvCxnSpPr>
        <p:spPr>
          <a:xfrm>
            <a:off x="844933" y="1880361"/>
            <a:ext cx="102772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F0125B5C-115B-98E5-BAB8-21FDE83E8161}"/>
              </a:ext>
            </a:extLst>
          </p:cNvPr>
          <p:cNvSpPr txBox="1"/>
          <p:nvPr/>
        </p:nvSpPr>
        <p:spPr>
          <a:xfrm>
            <a:off x="1409106" y="144535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2005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207E7A7-44F9-1CE8-ACDA-82792499471C}"/>
              </a:ext>
            </a:extLst>
          </p:cNvPr>
          <p:cNvSpPr txBox="1"/>
          <p:nvPr/>
        </p:nvSpPr>
        <p:spPr>
          <a:xfrm>
            <a:off x="3879049" y="145694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2010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76BF0D2-ACE0-F783-8251-2CA1CA0BECDE}"/>
              </a:ext>
            </a:extLst>
          </p:cNvPr>
          <p:cNvSpPr txBox="1"/>
          <p:nvPr/>
        </p:nvSpPr>
        <p:spPr>
          <a:xfrm>
            <a:off x="6348992" y="144535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2015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27FF8-F9DE-81E1-A39F-B5069B8B9D58}"/>
              </a:ext>
            </a:extLst>
          </p:cNvPr>
          <p:cNvSpPr txBox="1"/>
          <p:nvPr/>
        </p:nvSpPr>
        <p:spPr>
          <a:xfrm>
            <a:off x="8785380" y="145694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2020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F140575-ABDD-6042-6D10-A6248F979A77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767537" y="1814686"/>
            <a:ext cx="1" cy="88035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779BDF7-45FC-B769-1637-8011D8538FEC}"/>
              </a:ext>
            </a:extLst>
          </p:cNvPr>
          <p:cNvCxnSpPr>
            <a:cxnSpLocks/>
          </p:cNvCxnSpPr>
          <p:nvPr/>
        </p:nvCxnSpPr>
        <p:spPr>
          <a:xfrm flipV="1">
            <a:off x="4205421" y="1814686"/>
            <a:ext cx="0" cy="88035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85D5D17-D47D-A9F3-F54F-4E8A8E8F3E27}"/>
              </a:ext>
            </a:extLst>
          </p:cNvPr>
          <p:cNvCxnSpPr/>
          <p:nvPr/>
        </p:nvCxnSpPr>
        <p:spPr>
          <a:xfrm flipV="1">
            <a:off x="6675363" y="1803099"/>
            <a:ext cx="1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40DDA8D-0AE4-A06B-BF19-072534F7158C}"/>
              </a:ext>
            </a:extLst>
          </p:cNvPr>
          <p:cNvCxnSpPr/>
          <p:nvPr/>
        </p:nvCxnSpPr>
        <p:spPr>
          <a:xfrm flipV="1">
            <a:off x="9145306" y="1803099"/>
            <a:ext cx="1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0B50DEFB-B5D5-28C4-F9D7-26A3AF34933F}"/>
              </a:ext>
            </a:extLst>
          </p:cNvPr>
          <p:cNvSpPr/>
          <p:nvPr/>
        </p:nvSpPr>
        <p:spPr>
          <a:xfrm>
            <a:off x="11022524" y="1781968"/>
            <a:ext cx="199244" cy="19924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B7BC79-5667-4F33-A120-A3533D7CB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404659"/>
            <a:ext cx="6484005" cy="2508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5994F30E-68B3-1236-9A58-B3F698E9A05B}"/>
              </a:ext>
            </a:extLst>
          </p:cNvPr>
          <p:cNvCxnSpPr>
            <a:cxnSpLocks/>
            <a:stCxn id="13" idx="4"/>
            <a:endCxn id="7" idx="3"/>
          </p:cNvCxnSpPr>
          <p:nvPr/>
        </p:nvCxnSpPr>
        <p:spPr>
          <a:xfrm rot="5400000">
            <a:off x="10097931" y="2634487"/>
            <a:ext cx="1677490" cy="370941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57A5D08-756C-7728-E511-6D7973FDE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35"/>
            <a:ext cx="2503055" cy="1041136"/>
          </a:xfrm>
          <a:prstGeom prst="rect">
            <a:avLst/>
          </a:prstGeom>
        </p:spPr>
      </p:pic>
      <p:pic>
        <p:nvPicPr>
          <p:cNvPr id="15" name="Image 14" descr="Une image contenant logo&#10;&#10;Description générée automatiquement">
            <a:extLst>
              <a:ext uri="{FF2B5EF4-FFF2-40B4-BE49-F238E27FC236}">
                <a16:creationId xmlns:a16="http://schemas.microsoft.com/office/drawing/2014/main" id="{E81FE44C-3E95-C0EE-B381-0C7EFAD24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96" y="22095"/>
            <a:ext cx="6120495" cy="1039133"/>
          </a:xfrm>
          <a:prstGeom prst="rect">
            <a:avLst/>
          </a:prstGeom>
        </p:spPr>
      </p:pic>
      <p:pic>
        <p:nvPicPr>
          <p:cNvPr id="17" name="Image 1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CD2AFA1-3D32-A332-D717-CC299FCD7D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750" y="200657"/>
            <a:ext cx="658903" cy="174060"/>
          </a:xfrm>
          <a:prstGeom prst="rect">
            <a:avLst/>
          </a:prstGeom>
        </p:spPr>
      </p:pic>
      <p:pic>
        <p:nvPicPr>
          <p:cNvPr id="20" name="Image 19" descr="Une image contenant logo&#10;&#10;Description générée automatiquement">
            <a:extLst>
              <a:ext uri="{FF2B5EF4-FFF2-40B4-BE49-F238E27FC236}">
                <a16:creationId xmlns:a16="http://schemas.microsoft.com/office/drawing/2014/main" id="{DD94F36A-BB4B-AFB9-C5F2-1685E286B5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0" t="23773" r="19040" b="19554"/>
          <a:stretch/>
        </p:blipFill>
        <p:spPr>
          <a:xfrm>
            <a:off x="8629379" y="361053"/>
            <a:ext cx="964743" cy="444734"/>
          </a:xfrm>
          <a:prstGeom prst="rect">
            <a:avLst/>
          </a:prstGeom>
        </p:spPr>
      </p:pic>
      <p:pic>
        <p:nvPicPr>
          <p:cNvPr id="22" name="Image 21" descr="Une image contenant texte, plein air, vitesse, objets en métal&#10;&#10;Description générée automatiquement">
            <a:extLst>
              <a:ext uri="{FF2B5EF4-FFF2-40B4-BE49-F238E27FC236}">
                <a16:creationId xmlns:a16="http://schemas.microsoft.com/office/drawing/2014/main" id="{CFFBF199-DF3C-E706-BC30-80B178BD1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2" y="90203"/>
            <a:ext cx="541700" cy="541700"/>
          </a:xfrm>
          <a:prstGeom prst="rect">
            <a:avLst/>
          </a:prstGeom>
        </p:spPr>
      </p:pic>
      <p:pic>
        <p:nvPicPr>
          <p:cNvPr id="24" name="Image 23" descr="Une image contenant logo&#10;&#10;Description générée automatiquement">
            <a:extLst>
              <a:ext uri="{FF2B5EF4-FFF2-40B4-BE49-F238E27FC236}">
                <a16:creationId xmlns:a16="http://schemas.microsoft.com/office/drawing/2014/main" id="{A1075E1D-D613-D5D8-1526-F08DAAE2A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588" y="361053"/>
            <a:ext cx="403925" cy="403925"/>
          </a:xfrm>
          <a:prstGeom prst="rect">
            <a:avLst/>
          </a:prstGeom>
        </p:spPr>
      </p:pic>
      <p:pic>
        <p:nvPicPr>
          <p:cNvPr id="26" name="Image 25" descr="Une image contenant logo&#10;&#10;Description générée automatiquement">
            <a:extLst>
              <a:ext uri="{FF2B5EF4-FFF2-40B4-BE49-F238E27FC236}">
                <a16:creationId xmlns:a16="http://schemas.microsoft.com/office/drawing/2014/main" id="{EFF8DB0B-294D-575E-7BD3-8770F4069C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79" y="77721"/>
            <a:ext cx="671217" cy="552635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CBC425B2-79F8-5D5F-D91C-FF5832013570}"/>
              </a:ext>
            </a:extLst>
          </p:cNvPr>
          <p:cNvSpPr txBox="1"/>
          <p:nvPr/>
        </p:nvSpPr>
        <p:spPr>
          <a:xfrm>
            <a:off x="157553" y="2308376"/>
            <a:ext cx="388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latin typeface="Avenir Next LT Pro Light" panose="020B0304020202020204" pitchFamily="34" charset="0"/>
              </a:rPr>
              <a:t>“Levels of wild ungulate populations have usually been adjusted to the damage levels, with limited regard to the actual cost of such damage. </a:t>
            </a:r>
          </a:p>
          <a:p>
            <a:r>
              <a:rPr lang="en-US" sz="1800" b="0" i="0" u="none" strike="noStrike" baseline="0" dirty="0">
                <a:latin typeface="Avenir Next LT Pro Light" panose="020B0304020202020204" pitchFamily="34" charset="0"/>
              </a:rPr>
              <a:t>The model we propose in this study can be used to assess the cost of bark-stripping damage balancing </a:t>
            </a:r>
            <a:r>
              <a:rPr lang="en-US" sz="1800" i="0" u="none" strike="noStrike" baseline="0" dirty="0">
                <a:latin typeface="Avenir Next LT Pro Light" panose="020B0304020202020204" pitchFamily="34" charset="0"/>
              </a:rPr>
              <a:t>long-term revenues </a:t>
            </a:r>
            <a:r>
              <a:rPr lang="en-US" sz="1800" b="0" i="0" u="none" strike="noStrike" baseline="0" dirty="0">
                <a:latin typeface="Avenir Next LT Pro Light" panose="020B0304020202020204" pitchFamily="34" charset="0"/>
              </a:rPr>
              <a:t>against </a:t>
            </a:r>
            <a:r>
              <a:rPr lang="en-US" sz="1800" i="0" u="none" strike="noStrike" baseline="0" dirty="0">
                <a:latin typeface="Avenir Next LT Pro Light" panose="020B0304020202020204" pitchFamily="34" charset="0"/>
              </a:rPr>
              <a:t>short-term costs of protection measures </a:t>
            </a:r>
            <a:r>
              <a:rPr lang="en-US" sz="1800" b="0" i="0" u="none" strike="noStrike" baseline="0" dirty="0">
                <a:latin typeface="Avenir Next LT Pro Light" panose="020B0304020202020204" pitchFamily="34" charset="0"/>
              </a:rPr>
              <a:t>and </a:t>
            </a:r>
            <a:r>
              <a:rPr lang="en-US" sz="1800" i="0" u="none" strike="noStrike" baseline="0" dirty="0">
                <a:latin typeface="Avenir Next LT Pro Light" panose="020B0304020202020204" pitchFamily="34" charset="0"/>
              </a:rPr>
              <a:t>long-term costs of bark-stripping</a:t>
            </a:r>
            <a:r>
              <a:rPr lang="en-US" sz="1800" b="0" i="0" u="none" strike="noStrike" baseline="0" dirty="0">
                <a:latin typeface="Avenir Next LT Pro Light" panose="020B0304020202020204" pitchFamily="34" charset="0"/>
              </a:rPr>
              <a:t> damage.”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273DDE-6CCF-3516-D3D1-02A1D63600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12" y="201364"/>
            <a:ext cx="969240" cy="73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61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 descr="Une image contenant herbe, plein air, arbre, mammifère&#10;&#10;Description générée automatiquement">
            <a:extLst>
              <a:ext uri="{FF2B5EF4-FFF2-40B4-BE49-F238E27FC236}">
                <a16:creationId xmlns:a16="http://schemas.microsoft.com/office/drawing/2014/main" id="{D33502D4-96DC-4F09-37CD-38ECB4E5E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15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91B952F-310E-D434-9FD0-4298CBC8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1" y="5329011"/>
            <a:ext cx="7046686" cy="1325563"/>
          </a:xfrm>
        </p:spPr>
        <p:txBody>
          <a:bodyPr/>
          <a:lstStyle/>
          <a:p>
            <a:r>
              <a:rPr lang="fr-BE" dirty="0">
                <a:solidFill>
                  <a:srgbClr val="4F2D1C"/>
                </a:solidFill>
              </a:rPr>
              <a:t>Merci pour votre attention </a:t>
            </a:r>
            <a:endParaRPr lang="en-US" dirty="0">
              <a:solidFill>
                <a:srgbClr val="4F2D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38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DD1F9E-B23C-4FDB-C36E-6B6BCE07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Decayed</a:t>
            </a:r>
            <a:r>
              <a:rPr lang="fr-BE" dirty="0"/>
              <a:t> </a:t>
            </a:r>
            <a:r>
              <a:rPr lang="fr-BE" dirty="0" err="1"/>
              <a:t>timber</a:t>
            </a:r>
            <a:r>
              <a:rPr lang="fr-BE" dirty="0"/>
              <a:t> </a:t>
            </a:r>
            <a:r>
              <a:rPr lang="fr-BE" dirty="0" err="1"/>
              <a:t>across</a:t>
            </a:r>
            <a:r>
              <a:rPr lang="fr-BE" dirty="0"/>
              <a:t> all </a:t>
            </a:r>
            <a:r>
              <a:rPr lang="fr-BE" dirty="0" err="1"/>
              <a:t>thinnings</a:t>
            </a:r>
            <a:endParaRPr lang="en-US" dirty="0"/>
          </a:p>
        </p:txBody>
      </p:sp>
      <p:pic>
        <p:nvPicPr>
          <p:cNvPr id="10" name="Image 9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1DD034DA-5961-590B-25BA-897CE448C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03" y="1690688"/>
            <a:ext cx="8239594" cy="453994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89A3DBE-DA36-1E48-1938-50BE01748730}"/>
              </a:ext>
            </a:extLst>
          </p:cNvPr>
          <p:cNvSpPr txBox="1"/>
          <p:nvPr/>
        </p:nvSpPr>
        <p:spPr>
          <a:xfrm>
            <a:off x="10261486" y="6435209"/>
            <a:ext cx="200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0"/>
              </a:rPr>
              <a:t>Site index = 27 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839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DD1F9E-B23C-4FDB-C36E-6B6BCE07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Decayed</a:t>
            </a:r>
            <a:r>
              <a:rPr lang="fr-BE" dirty="0"/>
              <a:t> </a:t>
            </a:r>
            <a:r>
              <a:rPr lang="fr-BE" dirty="0" err="1"/>
              <a:t>timber</a:t>
            </a:r>
            <a:r>
              <a:rPr lang="fr-BE" dirty="0"/>
              <a:t> at </a:t>
            </a:r>
            <a:r>
              <a:rPr lang="fr-BE" dirty="0" err="1"/>
              <a:t>clear-cut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5053CC-5FB9-7761-66A5-4C02C90A1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1527580"/>
            <a:ext cx="10800000" cy="4690375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4ADBAD3-B5B0-5913-A995-7A74B920D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558" y="2406869"/>
            <a:ext cx="3863865" cy="3917238"/>
          </a:xfrm>
        </p:spPr>
        <p:txBody>
          <a:bodyPr>
            <a:normAutofit/>
          </a:bodyPr>
          <a:lstStyle/>
          <a:p>
            <a:r>
              <a:rPr lang="fr-BE" sz="2000" dirty="0"/>
              <a:t>0 – 85% of </a:t>
            </a:r>
            <a:r>
              <a:rPr lang="fr-BE" sz="2000" dirty="0" err="1"/>
              <a:t>damaged</a:t>
            </a:r>
            <a:r>
              <a:rPr lang="fr-BE" sz="2000" dirty="0"/>
              <a:t> stems at </a:t>
            </a:r>
            <a:r>
              <a:rPr lang="fr-BE" sz="2000" dirty="0" err="1"/>
              <a:t>clear-cut</a:t>
            </a:r>
            <a:r>
              <a:rPr lang="fr-BE" sz="2000" dirty="0"/>
              <a:t> </a:t>
            </a:r>
            <a:r>
              <a:rPr lang="fr-BE" sz="2000" dirty="0" err="1"/>
              <a:t>without</a:t>
            </a:r>
            <a:r>
              <a:rPr lang="fr-BE" sz="2000" dirty="0"/>
              <a:t> protection</a:t>
            </a:r>
          </a:p>
          <a:p>
            <a:r>
              <a:rPr lang="fr-BE" sz="2000" dirty="0"/>
              <a:t>&lt; 70% </a:t>
            </a:r>
            <a:r>
              <a:rPr lang="fr-BE" sz="2000" dirty="0" err="1"/>
              <a:t>with</a:t>
            </a:r>
            <a:r>
              <a:rPr lang="fr-BE" sz="2000" dirty="0"/>
              <a:t> protections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13139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fournitures de bureau&#10;&#10;Description générée automatiquement">
            <a:extLst>
              <a:ext uri="{FF2B5EF4-FFF2-40B4-BE49-F238E27FC236}">
                <a16:creationId xmlns:a16="http://schemas.microsoft.com/office/drawing/2014/main" id="{378E54C3-5E65-C68B-3270-A273C67D9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1527580"/>
            <a:ext cx="10800000" cy="469037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7DD1F9E-B23C-4FDB-C36E-6B6BCE07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Decayed</a:t>
            </a:r>
            <a:r>
              <a:rPr lang="fr-BE" dirty="0"/>
              <a:t> </a:t>
            </a:r>
            <a:r>
              <a:rPr lang="fr-BE" dirty="0" err="1"/>
              <a:t>timber</a:t>
            </a:r>
            <a:r>
              <a:rPr lang="fr-BE" dirty="0"/>
              <a:t> at </a:t>
            </a:r>
            <a:r>
              <a:rPr lang="fr-BE" dirty="0" err="1"/>
              <a:t>clear-cut</a:t>
            </a:r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EBE048-5FA8-4D33-F504-FD20D89F083F}"/>
              </a:ext>
            </a:extLst>
          </p:cNvPr>
          <p:cNvSpPr txBox="1"/>
          <p:nvPr/>
        </p:nvSpPr>
        <p:spPr>
          <a:xfrm>
            <a:off x="6670456" y="2529977"/>
            <a:ext cx="2463034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&lt; 15-20 % of </a:t>
            </a:r>
            <a:r>
              <a:rPr lang="fr-BE" dirty="0" err="1">
                <a:latin typeface="Avenir Next LT Pro Light" panose="020B0304020202020204" pitchFamily="34" charset="0"/>
              </a:rPr>
              <a:t>timber</a:t>
            </a:r>
            <a:r>
              <a:rPr lang="fr-BE" dirty="0">
                <a:latin typeface="Avenir Next LT Pro Light" panose="020B0304020202020204" pitchFamily="34" charset="0"/>
              </a:rPr>
              <a:t> volume at </a:t>
            </a:r>
            <a:r>
              <a:rPr lang="fr-BE" dirty="0" err="1">
                <a:latin typeface="Avenir Next LT Pro Light" panose="020B0304020202020204" pitchFamily="34" charset="0"/>
              </a:rPr>
              <a:t>clear-cut</a:t>
            </a:r>
            <a:endParaRPr lang="en-US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40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F326C7-D6AB-4D7C-46A4-F2FB33CA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Research objectives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7A664E-AA10-C63D-EC9F-B4AF2CEBB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72450" cy="4351338"/>
          </a:xfrm>
        </p:spPr>
        <p:txBody>
          <a:bodyPr/>
          <a:lstStyle/>
          <a:p>
            <a:r>
              <a:rPr lang="fr-BE" dirty="0"/>
              <a:t>Model stand </a:t>
            </a:r>
            <a:r>
              <a:rPr lang="fr-BE" dirty="0" err="1"/>
              <a:t>dynamics</a:t>
            </a:r>
            <a:r>
              <a:rPr lang="fr-BE" dirty="0"/>
              <a:t> and </a:t>
            </a:r>
            <a:r>
              <a:rPr lang="fr-BE" dirty="0" err="1"/>
              <a:t>bark</a:t>
            </a:r>
            <a:r>
              <a:rPr lang="fr-BE" dirty="0"/>
              <a:t>-stripping damage</a:t>
            </a:r>
          </a:p>
          <a:p>
            <a:r>
              <a:rPr lang="fr-BE" dirty="0"/>
              <a:t>Virtual </a:t>
            </a:r>
            <a:r>
              <a:rPr lang="fr-BE" dirty="0" err="1"/>
              <a:t>experiment</a:t>
            </a:r>
            <a:endParaRPr lang="fr-BE" dirty="0"/>
          </a:p>
          <a:p>
            <a:pPr lvl="1"/>
            <a:r>
              <a:rPr lang="fr-BE" dirty="0" err="1"/>
              <a:t>Assess</a:t>
            </a:r>
            <a:r>
              <a:rPr lang="fr-BE" dirty="0"/>
              <a:t> the </a:t>
            </a:r>
            <a:r>
              <a:rPr lang="fr-BE" dirty="0" err="1"/>
              <a:t>financial</a:t>
            </a:r>
            <a:r>
              <a:rPr lang="fr-BE" dirty="0"/>
              <a:t> </a:t>
            </a:r>
            <a:r>
              <a:rPr lang="fr-BE" dirty="0" err="1"/>
              <a:t>losses</a:t>
            </a:r>
            <a:r>
              <a:rPr lang="fr-BE" dirty="0"/>
              <a:t> due to </a:t>
            </a:r>
            <a:r>
              <a:rPr lang="fr-BE" dirty="0" err="1"/>
              <a:t>bark</a:t>
            </a:r>
            <a:r>
              <a:rPr lang="fr-BE" dirty="0"/>
              <a:t>-stripping damages</a:t>
            </a:r>
          </a:p>
          <a:p>
            <a:pPr lvl="1"/>
            <a:r>
              <a:rPr lang="fr-BE" dirty="0" err="1"/>
              <a:t>Should</a:t>
            </a:r>
            <a:r>
              <a:rPr lang="fr-BE" dirty="0"/>
              <a:t> rotation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shortened</a:t>
            </a:r>
            <a:r>
              <a:rPr lang="fr-BE" dirty="0"/>
              <a:t> in </a:t>
            </a:r>
            <a:r>
              <a:rPr lang="fr-BE" dirty="0" err="1"/>
              <a:t>highly</a:t>
            </a:r>
            <a:r>
              <a:rPr lang="fr-BE" dirty="0"/>
              <a:t> </a:t>
            </a:r>
            <a:r>
              <a:rPr lang="fr-BE" dirty="0" err="1"/>
              <a:t>impacted</a:t>
            </a:r>
            <a:r>
              <a:rPr lang="fr-BE" dirty="0"/>
              <a:t> stands?</a:t>
            </a:r>
          </a:p>
          <a:p>
            <a:pPr lvl="1"/>
            <a:r>
              <a:rPr lang="fr-BE" dirty="0"/>
              <a:t>Is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cost</a:t>
            </a:r>
            <a:r>
              <a:rPr lang="fr-BE" dirty="0"/>
              <a:t>-effective to </a:t>
            </a:r>
            <a:r>
              <a:rPr lang="fr-BE" dirty="0" err="1"/>
              <a:t>protect</a:t>
            </a:r>
            <a:r>
              <a:rPr lang="fr-BE" dirty="0"/>
              <a:t> the plantations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fences</a:t>
            </a:r>
            <a:r>
              <a:rPr lang="fr-BE" dirty="0"/>
              <a:t> or </a:t>
            </a:r>
            <a:r>
              <a:rPr lang="fr-BE" dirty="0" err="1"/>
              <a:t>individual</a:t>
            </a:r>
            <a:r>
              <a:rPr lang="fr-BE" dirty="0"/>
              <a:t> protections? </a:t>
            </a:r>
            <a:endParaRPr lang="en-US" dirty="0"/>
          </a:p>
        </p:txBody>
      </p:sp>
      <p:pic>
        <p:nvPicPr>
          <p:cNvPr id="8" name="Image 7" descr="Une image contenant arbre, plein air, plante, forêt&#10;&#10;Description générée automatiquement">
            <a:extLst>
              <a:ext uri="{FF2B5EF4-FFF2-40B4-BE49-F238E27FC236}">
                <a16:creationId xmlns:a16="http://schemas.microsoft.com/office/drawing/2014/main" id="{0324823A-495C-C3EC-4B27-1A859FB34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r="22593"/>
          <a:stretch/>
        </p:blipFill>
        <p:spPr>
          <a:xfrm>
            <a:off x="9315450" y="0"/>
            <a:ext cx="2857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97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A6CDFB-BC1C-CB96-E291-4072AA033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Study</a:t>
            </a:r>
            <a:r>
              <a:rPr lang="fr-BE" dirty="0"/>
              <a:t> area</a:t>
            </a:r>
            <a:endParaRPr lang="en-US" dirty="0"/>
          </a:p>
        </p:txBody>
      </p:sp>
      <p:pic>
        <p:nvPicPr>
          <p:cNvPr id="9" name="Espace réservé du contenu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D3642E8D-002D-F30C-2830-B76B961464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3" t="12461" r="8247" b="10566"/>
          <a:stretch/>
        </p:blipFill>
        <p:spPr>
          <a:xfrm>
            <a:off x="504825" y="1624012"/>
            <a:ext cx="5276850" cy="4978863"/>
          </a:xfrm>
        </p:spPr>
      </p:pic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3BE687B-0313-301E-A970-E75CF3FBC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853545" cy="4351338"/>
          </a:xfrm>
        </p:spPr>
        <p:txBody>
          <a:bodyPr>
            <a:normAutofit/>
          </a:bodyPr>
          <a:lstStyle/>
          <a:p>
            <a:r>
              <a:rPr lang="fr-BE" sz="2400" dirty="0" err="1"/>
              <a:t>Mostly</a:t>
            </a:r>
            <a:r>
              <a:rPr lang="fr-BE" sz="2400" dirty="0"/>
              <a:t> in Ardenne</a:t>
            </a:r>
          </a:p>
          <a:p>
            <a:r>
              <a:rPr lang="fr-BE" sz="2400" dirty="0"/>
              <a:t>20 – 700 m </a:t>
            </a:r>
            <a:r>
              <a:rPr lang="fr-BE" sz="2400" dirty="0" err="1"/>
              <a:t>a.s.l</a:t>
            </a:r>
            <a:r>
              <a:rPr lang="fr-BE" sz="2400" dirty="0"/>
              <a:t>.</a:t>
            </a:r>
          </a:p>
          <a:p>
            <a:r>
              <a:rPr lang="fr-BE" sz="2400" dirty="0"/>
              <a:t>7.5 – 10.5 °C</a:t>
            </a:r>
          </a:p>
          <a:p>
            <a:r>
              <a:rPr lang="fr-BE" sz="2400" dirty="0"/>
              <a:t>800 – 1400 mm/</a:t>
            </a:r>
            <a:r>
              <a:rPr lang="fr-BE" sz="2400" dirty="0" err="1"/>
              <a:t>year</a:t>
            </a:r>
            <a:endParaRPr lang="fr-BE" sz="2400" dirty="0"/>
          </a:p>
          <a:p>
            <a:r>
              <a:rPr lang="fr-BE" sz="2400" dirty="0" err="1"/>
              <a:t>Norway</a:t>
            </a:r>
            <a:r>
              <a:rPr lang="fr-BE" sz="2400" dirty="0"/>
              <a:t> spruce plantation = </a:t>
            </a:r>
          </a:p>
          <a:p>
            <a:pPr lvl="1"/>
            <a:r>
              <a:rPr lang="fr-BE" sz="2000" dirty="0"/>
              <a:t>26% of </a:t>
            </a:r>
            <a:r>
              <a:rPr lang="fr-BE" sz="2000" dirty="0" err="1"/>
              <a:t>forest</a:t>
            </a:r>
            <a:r>
              <a:rPr lang="fr-BE" sz="2000" dirty="0"/>
              <a:t> area (92% in Ardenne)</a:t>
            </a:r>
          </a:p>
          <a:p>
            <a:pPr lvl="1"/>
            <a:r>
              <a:rPr lang="fr-BE" sz="2000" dirty="0"/>
              <a:t>50% of the </a:t>
            </a:r>
            <a:r>
              <a:rPr lang="fr-BE" sz="2000" dirty="0" err="1"/>
              <a:t>timber</a:t>
            </a:r>
            <a:r>
              <a:rPr lang="fr-BE" sz="2000" dirty="0"/>
              <a:t> production in </a:t>
            </a:r>
            <a:r>
              <a:rPr lang="fr-BE" sz="2000" dirty="0" err="1"/>
              <a:t>Wallonia</a:t>
            </a:r>
            <a:endParaRPr lang="fr-BE" sz="2000" dirty="0"/>
          </a:p>
          <a:p>
            <a:r>
              <a:rPr lang="fr-BE" sz="2400" dirty="0"/>
              <a:t>Red </a:t>
            </a:r>
            <a:r>
              <a:rPr lang="fr-BE" sz="2400" dirty="0" err="1"/>
              <a:t>deer</a:t>
            </a:r>
            <a:r>
              <a:rPr lang="fr-BE" sz="2400" dirty="0"/>
              <a:t> :  0 - 16.5 </a:t>
            </a:r>
            <a:r>
              <a:rPr lang="fr-BE" sz="2400" dirty="0" err="1"/>
              <a:t>deer</a:t>
            </a:r>
            <a:r>
              <a:rPr lang="fr-BE" sz="2400" dirty="0"/>
              <a:t>/km² </a:t>
            </a:r>
            <a:br>
              <a:rPr lang="fr-BE" sz="2400" dirty="0"/>
            </a:br>
            <a:r>
              <a:rPr lang="fr-BE" sz="2400" dirty="0"/>
              <a:t>	            0 - 6.7 shot </a:t>
            </a:r>
            <a:r>
              <a:rPr lang="fr-BE" sz="2400" dirty="0" err="1"/>
              <a:t>deer</a:t>
            </a:r>
            <a:r>
              <a:rPr lang="fr-BE" sz="2400" dirty="0"/>
              <a:t>/</a:t>
            </a:r>
            <a:r>
              <a:rPr lang="fr-BE" sz="2400" dirty="0" err="1"/>
              <a:t>year</a:t>
            </a:r>
            <a:r>
              <a:rPr lang="fr-BE" sz="2400" dirty="0"/>
              <a:t>/km²</a:t>
            </a:r>
          </a:p>
          <a:p>
            <a:endParaRPr lang="fr-B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260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B952F-310E-D434-9FD0-4298CBC82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Bark</a:t>
            </a:r>
            <a:r>
              <a:rPr lang="fr-BE" dirty="0"/>
              <a:t>-stripping </a:t>
            </a:r>
            <a:r>
              <a:rPr lang="fr-BE" dirty="0" err="1"/>
              <a:t>inventory</a:t>
            </a:r>
            <a:endParaRPr lang="en-US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C431F45-E6F9-1A9C-EE73-9C2DED21B550}"/>
              </a:ext>
            </a:extLst>
          </p:cNvPr>
          <p:cNvCxnSpPr>
            <a:cxnSpLocks/>
          </p:cNvCxnSpPr>
          <p:nvPr/>
        </p:nvCxnSpPr>
        <p:spPr>
          <a:xfrm>
            <a:off x="871756" y="3046422"/>
            <a:ext cx="102772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F0125B5C-115B-98E5-BAB8-21FDE83E8161}"/>
              </a:ext>
            </a:extLst>
          </p:cNvPr>
          <p:cNvSpPr txBox="1"/>
          <p:nvPr/>
        </p:nvSpPr>
        <p:spPr>
          <a:xfrm>
            <a:off x="1409106" y="257746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2005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207E7A7-44F9-1CE8-ACDA-82792499471C}"/>
              </a:ext>
            </a:extLst>
          </p:cNvPr>
          <p:cNvSpPr txBox="1"/>
          <p:nvPr/>
        </p:nvSpPr>
        <p:spPr>
          <a:xfrm>
            <a:off x="3879049" y="258905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2010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76BF0D2-ACE0-F783-8251-2CA1CA0BECDE}"/>
              </a:ext>
            </a:extLst>
          </p:cNvPr>
          <p:cNvSpPr txBox="1"/>
          <p:nvPr/>
        </p:nvSpPr>
        <p:spPr>
          <a:xfrm>
            <a:off x="6348992" y="257746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2015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27FF8-F9DE-81E1-A39F-B5069B8B9D58}"/>
              </a:ext>
            </a:extLst>
          </p:cNvPr>
          <p:cNvSpPr txBox="1"/>
          <p:nvPr/>
        </p:nvSpPr>
        <p:spPr>
          <a:xfrm>
            <a:off x="8785380" y="258905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2020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F140575-ABDD-6042-6D10-A6248F979A77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767538" y="2946800"/>
            <a:ext cx="0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779BDF7-45FC-B769-1637-8011D8538FEC}"/>
              </a:ext>
            </a:extLst>
          </p:cNvPr>
          <p:cNvCxnSpPr/>
          <p:nvPr/>
        </p:nvCxnSpPr>
        <p:spPr>
          <a:xfrm flipV="1">
            <a:off x="4205420" y="2946800"/>
            <a:ext cx="1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85D5D17-D47D-A9F3-F54F-4E8A8E8F3E27}"/>
              </a:ext>
            </a:extLst>
          </p:cNvPr>
          <p:cNvCxnSpPr/>
          <p:nvPr/>
        </p:nvCxnSpPr>
        <p:spPr>
          <a:xfrm flipV="1">
            <a:off x="6675363" y="2935213"/>
            <a:ext cx="1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40DDA8D-0AE4-A06B-BF19-072534F7158C}"/>
              </a:ext>
            </a:extLst>
          </p:cNvPr>
          <p:cNvCxnSpPr/>
          <p:nvPr/>
        </p:nvCxnSpPr>
        <p:spPr>
          <a:xfrm flipV="1">
            <a:off x="9145306" y="2935213"/>
            <a:ext cx="1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0B50DEFB-B5D5-28C4-F9D7-26A3AF34933F}"/>
              </a:ext>
            </a:extLst>
          </p:cNvPr>
          <p:cNvSpPr/>
          <p:nvPr/>
        </p:nvSpPr>
        <p:spPr>
          <a:xfrm>
            <a:off x="728190" y="2946800"/>
            <a:ext cx="199244" cy="19924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61A336C-5B83-82CE-21FF-A5107A62FA5A}"/>
              </a:ext>
            </a:extLst>
          </p:cNvPr>
          <p:cNvSpPr txBox="1"/>
          <p:nvPr/>
        </p:nvSpPr>
        <p:spPr>
          <a:xfrm>
            <a:off x="511828" y="2554812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2004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BC38246-B748-5CC8-EA56-21318B414843}"/>
              </a:ext>
            </a:extLst>
          </p:cNvPr>
          <p:cNvSpPr txBox="1"/>
          <p:nvPr/>
        </p:nvSpPr>
        <p:spPr>
          <a:xfrm>
            <a:off x="1041941" y="1530638"/>
            <a:ext cx="691259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Start of the permanent </a:t>
            </a:r>
            <a:r>
              <a:rPr lang="fr-BE" b="1" dirty="0">
                <a:latin typeface="Avenir Next LT Pro Light" panose="020B0304020202020204" pitchFamily="34" charset="0"/>
              </a:rPr>
              <a:t>monitoring</a:t>
            </a:r>
            <a:r>
              <a:rPr lang="fr-BE" dirty="0">
                <a:latin typeface="Avenir Next LT Pro Light" panose="020B0304020202020204" pitchFamily="34" charset="0"/>
              </a:rPr>
              <a:t> of </a:t>
            </a:r>
            <a:r>
              <a:rPr lang="fr-BE" dirty="0" err="1">
                <a:latin typeface="Avenir Next LT Pro Light" panose="020B0304020202020204" pitchFamily="34" charset="0"/>
              </a:rPr>
              <a:t>bark</a:t>
            </a:r>
            <a:r>
              <a:rPr lang="fr-BE" dirty="0">
                <a:latin typeface="Avenir Next LT Pro Light" panose="020B0304020202020204" pitchFamily="34" charset="0"/>
              </a:rPr>
              <a:t>-stripping damage in </a:t>
            </a:r>
            <a:r>
              <a:rPr lang="fr-BE" dirty="0" err="1">
                <a:latin typeface="Avenir Next LT Pro Light" panose="020B0304020202020204" pitchFamily="34" charset="0"/>
              </a:rPr>
              <a:t>Wallonia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9F4B821-2312-83EA-3660-95F09C605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66"/>
          <a:stretch/>
        </p:blipFill>
        <p:spPr>
          <a:xfrm>
            <a:off x="7713234" y="3909604"/>
            <a:ext cx="2144291" cy="216302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E95561F-87CE-D242-EC69-A48A3617A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776" y="3749162"/>
            <a:ext cx="5593532" cy="2483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D5BBA51C-23CC-CADA-653D-042DD7617CB5}"/>
              </a:ext>
            </a:extLst>
          </p:cNvPr>
          <p:cNvCxnSpPr>
            <a:cxnSpLocks/>
            <a:stCxn id="14" idx="0"/>
            <a:endCxn id="15" idx="1"/>
          </p:cNvCxnSpPr>
          <p:nvPr/>
        </p:nvCxnSpPr>
        <p:spPr>
          <a:xfrm rot="5400000" flipH="1" flipV="1">
            <a:off x="605596" y="2118468"/>
            <a:ext cx="701008" cy="171681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05572E7E-AF4E-1AE2-C287-CCFD707501B7}"/>
              </a:ext>
            </a:extLst>
          </p:cNvPr>
          <p:cNvSpPr txBox="1"/>
          <p:nvPr/>
        </p:nvSpPr>
        <p:spPr>
          <a:xfrm>
            <a:off x="1667525" y="5407497"/>
            <a:ext cx="2830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latin typeface="Avenir Next LT Pro Light" panose="020B0304020202020204" pitchFamily="34" charset="0"/>
              </a:rPr>
              <a:t>P. Lejeune, H. </a:t>
            </a:r>
            <a:r>
              <a:rPr lang="fr-BE" sz="1400" dirty="0" err="1">
                <a:latin typeface="Avenir Next LT Pro Light" panose="020B0304020202020204" pitchFamily="34" charset="0"/>
              </a:rPr>
              <a:t>Rotheudt</a:t>
            </a:r>
            <a:r>
              <a:rPr lang="fr-BE" sz="1400" dirty="0">
                <a:latin typeface="Avenir Next LT Pro Light" panose="020B0304020202020204" pitchFamily="34" charset="0"/>
              </a:rPr>
              <a:t>, V. Verrue</a:t>
            </a:r>
            <a:endParaRPr lang="en-US" sz="1400" dirty="0">
              <a:latin typeface="Avenir Next LT Pro Light" panose="020B0304020202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ADFEB27-AC3F-DBFC-3F56-EAE092797FE6}"/>
              </a:ext>
            </a:extLst>
          </p:cNvPr>
          <p:cNvSpPr txBox="1"/>
          <p:nvPr/>
        </p:nvSpPr>
        <p:spPr>
          <a:xfrm>
            <a:off x="10098233" y="3034835"/>
            <a:ext cx="202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latin typeface="Avenir Next LT Pro Light" panose="020B0304020202020204" pitchFamily="34" charset="0"/>
              </a:rPr>
              <a:t>Research</a:t>
            </a:r>
            <a:r>
              <a:rPr lang="fr-BE" dirty="0">
                <a:latin typeface="Avenir Next LT Pro Light" panose="020B0304020202020204" pitchFamily="34" charset="0"/>
              </a:rPr>
              <a:t> timeline</a:t>
            </a:r>
            <a:endParaRPr lang="en-US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11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11E036-A42A-4D86-345A-C85C24B26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Bark</a:t>
            </a:r>
            <a:r>
              <a:rPr lang="fr-BE" dirty="0"/>
              <a:t>-stripping </a:t>
            </a:r>
            <a:r>
              <a:rPr lang="fr-BE" dirty="0" err="1"/>
              <a:t>inventory</a:t>
            </a:r>
            <a:endParaRPr lang="en-US" dirty="0"/>
          </a:p>
        </p:txBody>
      </p:sp>
      <p:pic>
        <p:nvPicPr>
          <p:cNvPr id="6" name="Espace réservé du contenu 5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FBE919B0-D2CB-F861-544F-D158F96328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90" y="1825625"/>
            <a:ext cx="4487819" cy="4351338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8FA270-5B3C-B6BE-5DF7-04D30D30AB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BE" sz="2400" dirty="0"/>
              <a:t>200 x 200 sampling </a:t>
            </a:r>
            <a:r>
              <a:rPr lang="fr-BE" sz="2400" dirty="0" err="1"/>
              <a:t>grid</a:t>
            </a:r>
            <a:endParaRPr lang="fr-BE" sz="2400" dirty="0"/>
          </a:p>
          <a:p>
            <a:r>
              <a:rPr lang="fr-BE" sz="2400" dirty="0" err="1"/>
              <a:t>Random</a:t>
            </a:r>
            <a:r>
              <a:rPr lang="fr-BE" sz="2400" dirty="0"/>
              <a:t> </a:t>
            </a:r>
            <a:r>
              <a:rPr lang="fr-BE" sz="2400" dirty="0" err="1"/>
              <a:t>selection</a:t>
            </a:r>
            <a:r>
              <a:rPr lang="fr-BE" sz="2400" dirty="0"/>
              <a:t> of </a:t>
            </a:r>
            <a:r>
              <a:rPr lang="fr-BE" sz="2400" dirty="0" err="1"/>
              <a:t>grid</a:t>
            </a:r>
            <a:r>
              <a:rPr lang="fr-BE" sz="2400" dirty="0"/>
              <a:t> </a:t>
            </a:r>
            <a:r>
              <a:rPr lang="fr-BE" sz="2400" dirty="0" err="1"/>
              <a:t>nodes</a:t>
            </a:r>
            <a:endParaRPr lang="fr-BE" sz="2400" dirty="0"/>
          </a:p>
          <a:p>
            <a:r>
              <a:rPr lang="fr-BE" sz="2400" dirty="0"/>
              <a:t>Stands 8-36 </a:t>
            </a:r>
            <a:r>
              <a:rPr lang="fr-BE" sz="2400" dirty="0" err="1"/>
              <a:t>years</a:t>
            </a:r>
            <a:r>
              <a:rPr lang="fr-BE" sz="2400" dirty="0"/>
              <a:t> </a:t>
            </a:r>
            <a:r>
              <a:rPr lang="fr-BE" sz="2400" dirty="0" err="1"/>
              <a:t>old</a:t>
            </a:r>
            <a:endParaRPr lang="fr-BE" sz="2400" dirty="0"/>
          </a:p>
          <a:p>
            <a:r>
              <a:rPr lang="fr-BE" sz="2400" dirty="0"/>
              <a:t>3 </a:t>
            </a:r>
            <a:r>
              <a:rPr lang="fr-BE" sz="2400" dirty="0" err="1"/>
              <a:t>circular</a:t>
            </a:r>
            <a:r>
              <a:rPr lang="fr-BE" sz="2400" dirty="0"/>
              <a:t> </a:t>
            </a:r>
            <a:r>
              <a:rPr lang="fr-BE" sz="2400" dirty="0" err="1"/>
              <a:t>subplots</a:t>
            </a:r>
            <a:r>
              <a:rPr lang="fr-BE" sz="2400" dirty="0"/>
              <a:t> / </a:t>
            </a:r>
            <a:r>
              <a:rPr lang="fr-BE" sz="2400" dirty="0" err="1"/>
              <a:t>node</a:t>
            </a:r>
            <a:endParaRPr lang="fr-BE" sz="2400" dirty="0"/>
          </a:p>
          <a:p>
            <a:r>
              <a:rPr lang="fr-BE" sz="2400" dirty="0" err="1"/>
              <a:t>Measurements</a:t>
            </a:r>
            <a:r>
              <a:rPr lang="fr-BE" sz="2400" dirty="0"/>
              <a:t> of the 6 </a:t>
            </a:r>
            <a:r>
              <a:rPr lang="fr-BE" sz="2400" dirty="0" err="1"/>
              <a:t>closest</a:t>
            </a:r>
            <a:r>
              <a:rPr lang="fr-BE" sz="2400" dirty="0"/>
              <a:t> </a:t>
            </a:r>
            <a:r>
              <a:rPr lang="fr-BE" sz="2400" dirty="0" err="1"/>
              <a:t>trees</a:t>
            </a:r>
            <a:endParaRPr lang="fr-BE" sz="2400" dirty="0"/>
          </a:p>
          <a:p>
            <a:pPr lvl="1"/>
            <a:r>
              <a:rPr lang="fr-BE" dirty="0" err="1"/>
              <a:t>Dbh</a:t>
            </a:r>
            <a:r>
              <a:rPr lang="fr-BE" dirty="0"/>
              <a:t>, </a:t>
            </a:r>
            <a:r>
              <a:rPr lang="fr-BE" dirty="0" err="1"/>
              <a:t>bark</a:t>
            </a:r>
            <a:r>
              <a:rPr lang="fr-BE" dirty="0"/>
              <a:t>-stripping damage, …</a:t>
            </a:r>
          </a:p>
          <a:p>
            <a:pPr lvl="1"/>
            <a:endParaRPr lang="fr-B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068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D52A26A-A67F-95AB-90B4-BB158598F1A9}"/>
              </a:ext>
            </a:extLst>
          </p:cNvPr>
          <p:cNvSpPr/>
          <p:nvPr/>
        </p:nvSpPr>
        <p:spPr>
          <a:xfrm>
            <a:off x="2007507" y="2945533"/>
            <a:ext cx="2233096" cy="1992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91B952F-310E-D434-9FD0-4298CBC82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The </a:t>
            </a:r>
            <a:r>
              <a:rPr lang="fr-BE" dirty="0" err="1"/>
              <a:t>factors</a:t>
            </a:r>
            <a:r>
              <a:rPr lang="fr-BE" dirty="0"/>
              <a:t> </a:t>
            </a:r>
            <a:r>
              <a:rPr lang="fr-BE" dirty="0" err="1"/>
              <a:t>driving</a:t>
            </a:r>
            <a:r>
              <a:rPr lang="fr-BE" dirty="0"/>
              <a:t> </a:t>
            </a:r>
            <a:r>
              <a:rPr lang="fr-BE" dirty="0" err="1"/>
              <a:t>bark</a:t>
            </a:r>
            <a:r>
              <a:rPr lang="fr-BE" dirty="0"/>
              <a:t>-stripping damage</a:t>
            </a:r>
            <a:endParaRPr lang="en-US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C431F45-E6F9-1A9C-EE73-9C2DED21B550}"/>
              </a:ext>
            </a:extLst>
          </p:cNvPr>
          <p:cNvCxnSpPr>
            <a:cxnSpLocks/>
          </p:cNvCxnSpPr>
          <p:nvPr/>
        </p:nvCxnSpPr>
        <p:spPr>
          <a:xfrm>
            <a:off x="838200" y="3045166"/>
            <a:ext cx="102772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F0125B5C-115B-98E5-BAB8-21FDE83E8161}"/>
              </a:ext>
            </a:extLst>
          </p:cNvPr>
          <p:cNvSpPr txBox="1"/>
          <p:nvPr/>
        </p:nvSpPr>
        <p:spPr>
          <a:xfrm>
            <a:off x="1375550" y="2576212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2005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207E7A7-44F9-1CE8-ACDA-82792499471C}"/>
              </a:ext>
            </a:extLst>
          </p:cNvPr>
          <p:cNvSpPr txBox="1"/>
          <p:nvPr/>
        </p:nvSpPr>
        <p:spPr>
          <a:xfrm>
            <a:off x="3845493" y="2587799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2010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76BF0D2-ACE0-F783-8251-2CA1CA0BECDE}"/>
              </a:ext>
            </a:extLst>
          </p:cNvPr>
          <p:cNvSpPr txBox="1"/>
          <p:nvPr/>
        </p:nvSpPr>
        <p:spPr>
          <a:xfrm>
            <a:off x="6315436" y="2576212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2015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27FF8-F9DE-81E1-A39F-B5069B8B9D58}"/>
              </a:ext>
            </a:extLst>
          </p:cNvPr>
          <p:cNvSpPr txBox="1"/>
          <p:nvPr/>
        </p:nvSpPr>
        <p:spPr>
          <a:xfrm>
            <a:off x="8785380" y="2587799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2020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F140575-ABDD-6042-6D10-A6248F979A77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733982" y="2945544"/>
            <a:ext cx="0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779BDF7-45FC-B769-1637-8011D8538FEC}"/>
              </a:ext>
            </a:extLst>
          </p:cNvPr>
          <p:cNvCxnSpPr/>
          <p:nvPr/>
        </p:nvCxnSpPr>
        <p:spPr>
          <a:xfrm flipV="1">
            <a:off x="4171864" y="2945544"/>
            <a:ext cx="1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85D5D17-D47D-A9F3-F54F-4E8A8E8F3E27}"/>
              </a:ext>
            </a:extLst>
          </p:cNvPr>
          <p:cNvCxnSpPr/>
          <p:nvPr/>
        </p:nvCxnSpPr>
        <p:spPr>
          <a:xfrm flipV="1">
            <a:off x="6641807" y="2933957"/>
            <a:ext cx="1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40DDA8D-0AE4-A06B-BF19-072534F7158C}"/>
              </a:ext>
            </a:extLst>
          </p:cNvPr>
          <p:cNvCxnSpPr/>
          <p:nvPr/>
        </p:nvCxnSpPr>
        <p:spPr>
          <a:xfrm flipV="1">
            <a:off x="9111750" y="2933957"/>
            <a:ext cx="1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95C6DCC2-EB2B-FBB1-59BA-C55176FEFEBE}"/>
              </a:ext>
            </a:extLst>
          </p:cNvPr>
          <p:cNvSpPr txBox="1"/>
          <p:nvPr/>
        </p:nvSpPr>
        <p:spPr>
          <a:xfrm>
            <a:off x="2245219" y="3160354"/>
            <a:ext cx="1558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solidFill>
                  <a:schemeClr val="accent2"/>
                </a:solidFill>
                <a:latin typeface="Avenir Next LT Pro Light" panose="020B0304020202020204" pitchFamily="34" charset="0"/>
              </a:rPr>
              <a:t>Thibaut </a:t>
            </a:r>
            <a:r>
              <a:rPr lang="fr-BE" sz="1400" dirty="0" err="1">
                <a:solidFill>
                  <a:schemeClr val="accent2"/>
                </a:solidFill>
                <a:latin typeface="Avenir Next LT Pro Light" panose="020B0304020202020204" pitchFamily="34" charset="0"/>
              </a:rPr>
              <a:t>Gheysen</a:t>
            </a:r>
            <a:endParaRPr lang="en-US" sz="1100" i="1" dirty="0">
              <a:solidFill>
                <a:schemeClr val="accent2"/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B6E7589-059E-BDE3-3245-FEDAE88C1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23" y="3735804"/>
            <a:ext cx="5390987" cy="213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DA3D436-8CFA-2516-C507-91D66199C5DE}"/>
              </a:ext>
            </a:extLst>
          </p:cNvPr>
          <p:cNvSpPr txBox="1"/>
          <p:nvPr/>
        </p:nvSpPr>
        <p:spPr>
          <a:xfrm>
            <a:off x="2794001" y="1677833"/>
            <a:ext cx="565244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Avenir Next LT Pro Light" panose="020B0304020202020204" pitchFamily="34" charset="0"/>
              </a:rPr>
              <a:t>Characteristics</a:t>
            </a:r>
            <a:r>
              <a:rPr lang="fr-BE" dirty="0">
                <a:latin typeface="Avenir Next LT Pro Light" panose="020B0304020202020204" pitchFamily="34" charset="0"/>
              </a:rPr>
              <a:t> of </a:t>
            </a:r>
            <a:r>
              <a:rPr lang="fr-BE" dirty="0" err="1">
                <a:latin typeface="Avenir Next LT Pro Light" panose="020B0304020202020204" pitchFamily="34" charset="0"/>
              </a:rPr>
              <a:t>bark</a:t>
            </a:r>
            <a:r>
              <a:rPr lang="fr-BE" dirty="0">
                <a:latin typeface="Avenir Next LT Pro Light" panose="020B0304020202020204" pitchFamily="34" charset="0"/>
              </a:rPr>
              <a:t>-stripping damage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B11169D-1FA1-1CD4-91AE-678DB8AC1594}"/>
              </a:ext>
            </a:extLst>
          </p:cNvPr>
          <p:cNvSpPr txBox="1"/>
          <p:nvPr/>
        </p:nvSpPr>
        <p:spPr>
          <a:xfrm>
            <a:off x="3083013" y="2134072"/>
            <a:ext cx="565245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Simulator of stand </a:t>
            </a:r>
            <a:r>
              <a:rPr lang="fr-BE" dirty="0" err="1">
                <a:latin typeface="Avenir Next LT Pro Light" panose="020B0304020202020204" pitchFamily="34" charset="0"/>
              </a:rPr>
              <a:t>dynamics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4EB1E93-2248-E1DC-1364-F632EF75C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550" y="2200628"/>
            <a:ext cx="389800" cy="35797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872FE333-A428-51C2-C111-311F4EAE589A}"/>
              </a:ext>
            </a:extLst>
          </p:cNvPr>
          <p:cNvCxnSpPr>
            <a:cxnSpLocks/>
            <a:endCxn id="20" idx="1"/>
          </p:cNvCxnSpPr>
          <p:nvPr/>
        </p:nvCxnSpPr>
        <p:spPr>
          <a:xfrm rot="5400000" flipH="1" flipV="1">
            <a:off x="2017249" y="2268414"/>
            <a:ext cx="1182667" cy="370838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3E851248-3C3D-C9C2-9886-676518DEA4C2}"/>
              </a:ext>
            </a:extLst>
          </p:cNvPr>
          <p:cNvCxnSpPr>
            <a:cxnSpLocks/>
            <a:endCxn id="25" idx="1"/>
          </p:cNvCxnSpPr>
          <p:nvPr/>
        </p:nvCxnSpPr>
        <p:spPr>
          <a:xfrm rot="5400000" flipH="1" flipV="1">
            <a:off x="2603234" y="2565387"/>
            <a:ext cx="726428" cy="233130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6BC73EF0-3A02-8976-FFC4-7FEBA2DAB022}"/>
              </a:ext>
            </a:extLst>
          </p:cNvPr>
          <p:cNvSpPr txBox="1"/>
          <p:nvPr/>
        </p:nvSpPr>
        <p:spPr>
          <a:xfrm>
            <a:off x="4958300" y="550489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rPr>
              <a:t>2010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528C5AD4-852B-C01C-7F17-178DEAEFC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499" y="3735803"/>
            <a:ext cx="6124178" cy="2138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C47381E0-66F9-0B02-476E-A8AB5E7E92B6}"/>
              </a:ext>
            </a:extLst>
          </p:cNvPr>
          <p:cNvSpPr txBox="1"/>
          <p:nvPr/>
        </p:nvSpPr>
        <p:spPr>
          <a:xfrm>
            <a:off x="11392972" y="550488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rPr>
              <a:t>2012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498F0C01-537B-9290-5B18-4B0365242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9830" y="5504884"/>
            <a:ext cx="2114872" cy="1179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00BEC98-5DAE-82DA-83FB-1A6D02098A34}"/>
              </a:ext>
            </a:extLst>
          </p:cNvPr>
          <p:cNvSpPr txBox="1"/>
          <p:nvPr/>
        </p:nvSpPr>
        <p:spPr>
          <a:xfrm>
            <a:off x="164520" y="5972625"/>
            <a:ext cx="2347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200" dirty="0">
                <a:solidFill>
                  <a:schemeClr val="bg1">
                    <a:lumMod val="50000"/>
                  </a:schemeClr>
                </a:solidFill>
              </a:rPr>
              <a:t>Damage dimensions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200" dirty="0" err="1">
                <a:solidFill>
                  <a:schemeClr val="bg1">
                    <a:lumMod val="50000"/>
                  </a:schemeClr>
                </a:solidFill>
              </a:rPr>
              <a:t>Bark</a:t>
            </a:r>
            <a:r>
              <a:rPr lang="fr-BE" sz="1200" dirty="0">
                <a:solidFill>
                  <a:schemeClr val="bg1">
                    <a:lumMod val="50000"/>
                  </a:schemeClr>
                </a:solidFill>
              </a:rPr>
              <a:t>-stripping rate </a:t>
            </a:r>
            <a:r>
              <a:rPr lang="fr-BE" sz="1200" dirty="0" err="1">
                <a:solidFill>
                  <a:schemeClr val="bg1">
                    <a:lumMod val="50000"/>
                  </a:schemeClr>
                </a:solidFill>
              </a:rPr>
              <a:t>variability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D696AF6-C3E5-CD07-8CFE-8B38E609E285}"/>
              </a:ext>
            </a:extLst>
          </p:cNvPr>
          <p:cNvSpPr txBox="1"/>
          <p:nvPr/>
        </p:nvSpPr>
        <p:spPr>
          <a:xfrm>
            <a:off x="6057048" y="5972611"/>
            <a:ext cx="3992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200" dirty="0" err="1">
                <a:solidFill>
                  <a:schemeClr val="bg1">
                    <a:lumMod val="50000"/>
                  </a:schemeClr>
                </a:solidFill>
              </a:rPr>
              <a:t>Bark</a:t>
            </a:r>
            <a:r>
              <a:rPr lang="fr-BE" sz="1200" dirty="0">
                <a:solidFill>
                  <a:schemeClr val="bg1">
                    <a:lumMod val="50000"/>
                  </a:schemeClr>
                </a:solidFill>
              </a:rPr>
              <a:t>-stripping rate in </a:t>
            </a:r>
            <a:r>
              <a:rPr lang="fr-BE" sz="1200" dirty="0" err="1">
                <a:solidFill>
                  <a:schemeClr val="bg1">
                    <a:lumMod val="50000"/>
                  </a:schemeClr>
                </a:solidFill>
              </a:rPr>
              <a:t>response</a:t>
            </a:r>
            <a:r>
              <a:rPr lang="fr-BE" sz="1200" dirty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BE" sz="1200" dirty="0" err="1">
                <a:solidFill>
                  <a:schemeClr val="bg1">
                    <a:lumMod val="50000"/>
                  </a:schemeClr>
                </a:solidFill>
              </a:rPr>
              <a:t>environmental</a:t>
            </a:r>
            <a:r>
              <a:rPr lang="fr-B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200" dirty="0" err="1">
                <a:solidFill>
                  <a:schemeClr val="bg1">
                    <a:lumMod val="50000"/>
                  </a:schemeClr>
                </a:solidFill>
              </a:rPr>
              <a:t>factors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937998E-EC5C-B546-7A74-771C0D06B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2592" y="5349431"/>
            <a:ext cx="862821" cy="13354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 14" descr="Une image contenant personne, plein air&#10;&#10;Description générée automatiquement">
            <a:extLst>
              <a:ext uri="{FF2B5EF4-FFF2-40B4-BE49-F238E27FC236}">
                <a16:creationId xmlns:a16="http://schemas.microsoft.com/office/drawing/2014/main" id="{945818C0-53BC-75F0-C95F-050F79F98D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110" y="0"/>
            <a:ext cx="1390890" cy="139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60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5B790C-4843-6880-4F3D-4FFA4228E130}"/>
              </a:ext>
            </a:extLst>
          </p:cNvPr>
          <p:cNvSpPr/>
          <p:nvPr/>
        </p:nvSpPr>
        <p:spPr>
          <a:xfrm>
            <a:off x="9196994" y="2918777"/>
            <a:ext cx="150829" cy="2074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F4895E-44EC-B43E-AE63-EBFF0820F6BD}"/>
              </a:ext>
            </a:extLst>
          </p:cNvPr>
          <p:cNvSpPr/>
          <p:nvPr/>
        </p:nvSpPr>
        <p:spPr>
          <a:xfrm>
            <a:off x="9425175" y="2918777"/>
            <a:ext cx="150829" cy="2074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ADC255-2410-30FE-7FF5-87FEADED4291}"/>
              </a:ext>
            </a:extLst>
          </p:cNvPr>
          <p:cNvSpPr/>
          <p:nvPr/>
        </p:nvSpPr>
        <p:spPr>
          <a:xfrm>
            <a:off x="9662840" y="2916440"/>
            <a:ext cx="150829" cy="2074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52A26A-A67F-95AB-90B4-BB158598F1A9}"/>
              </a:ext>
            </a:extLst>
          </p:cNvPr>
          <p:cNvSpPr/>
          <p:nvPr/>
        </p:nvSpPr>
        <p:spPr>
          <a:xfrm>
            <a:off x="2849035" y="2922227"/>
            <a:ext cx="6262699" cy="2074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91B952F-310E-D434-9FD0-4298CBC82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Top-</a:t>
            </a:r>
            <a:r>
              <a:rPr lang="fr-BE" dirty="0" err="1"/>
              <a:t>height</a:t>
            </a:r>
            <a:r>
              <a:rPr lang="fr-BE" dirty="0"/>
              <a:t> </a:t>
            </a:r>
            <a:r>
              <a:rPr lang="fr-BE" dirty="0" err="1"/>
              <a:t>growth</a:t>
            </a:r>
            <a:endParaRPr lang="en-US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C431F45-E6F9-1A9C-EE73-9C2DED21B550}"/>
              </a:ext>
            </a:extLst>
          </p:cNvPr>
          <p:cNvCxnSpPr>
            <a:cxnSpLocks/>
          </p:cNvCxnSpPr>
          <p:nvPr/>
        </p:nvCxnSpPr>
        <p:spPr>
          <a:xfrm>
            <a:off x="838200" y="3045164"/>
            <a:ext cx="102772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F0125B5C-115B-98E5-BAB8-21FDE83E8161}"/>
              </a:ext>
            </a:extLst>
          </p:cNvPr>
          <p:cNvSpPr txBox="1"/>
          <p:nvPr/>
        </p:nvSpPr>
        <p:spPr>
          <a:xfrm>
            <a:off x="1375550" y="25762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2005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207E7A7-44F9-1CE8-ACDA-82792499471C}"/>
              </a:ext>
            </a:extLst>
          </p:cNvPr>
          <p:cNvSpPr txBox="1"/>
          <p:nvPr/>
        </p:nvSpPr>
        <p:spPr>
          <a:xfrm>
            <a:off x="3845493" y="258779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2010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76BF0D2-ACE0-F783-8251-2CA1CA0BECDE}"/>
              </a:ext>
            </a:extLst>
          </p:cNvPr>
          <p:cNvSpPr txBox="1"/>
          <p:nvPr/>
        </p:nvSpPr>
        <p:spPr>
          <a:xfrm>
            <a:off x="6315436" y="257621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2015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27FF8-F9DE-81E1-A39F-B5069B8B9D58}"/>
              </a:ext>
            </a:extLst>
          </p:cNvPr>
          <p:cNvSpPr txBox="1"/>
          <p:nvPr/>
        </p:nvSpPr>
        <p:spPr>
          <a:xfrm>
            <a:off x="8785380" y="258779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venir Next LT Pro Light" panose="020B0304020202020204" pitchFamily="34" charset="0"/>
              </a:rPr>
              <a:t>2020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F140575-ABDD-6042-6D10-A6248F979A77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1733982" y="2945542"/>
            <a:ext cx="0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779BDF7-45FC-B769-1637-8011D8538FEC}"/>
              </a:ext>
            </a:extLst>
          </p:cNvPr>
          <p:cNvCxnSpPr/>
          <p:nvPr/>
        </p:nvCxnSpPr>
        <p:spPr>
          <a:xfrm flipV="1">
            <a:off x="4171864" y="2945542"/>
            <a:ext cx="1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85D5D17-D47D-A9F3-F54F-4E8A8E8F3E27}"/>
              </a:ext>
            </a:extLst>
          </p:cNvPr>
          <p:cNvCxnSpPr/>
          <p:nvPr/>
        </p:nvCxnSpPr>
        <p:spPr>
          <a:xfrm flipV="1">
            <a:off x="6641807" y="2933955"/>
            <a:ext cx="1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40DDA8D-0AE4-A06B-BF19-072534F7158C}"/>
              </a:ext>
            </a:extLst>
          </p:cNvPr>
          <p:cNvCxnSpPr/>
          <p:nvPr/>
        </p:nvCxnSpPr>
        <p:spPr>
          <a:xfrm flipV="1">
            <a:off x="9111750" y="2933955"/>
            <a:ext cx="1" cy="9962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95C6DCC2-EB2B-FBB1-59BA-C55176FEFEBE}"/>
              </a:ext>
            </a:extLst>
          </p:cNvPr>
          <p:cNvSpPr txBox="1"/>
          <p:nvPr/>
        </p:nvSpPr>
        <p:spPr>
          <a:xfrm>
            <a:off x="3414458" y="3167966"/>
            <a:ext cx="1248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solidFill>
                  <a:schemeClr val="accent2"/>
                </a:solidFill>
                <a:latin typeface="Avenir Next LT Pro Light" panose="020B0304020202020204" pitchFamily="34" charset="0"/>
              </a:rPr>
              <a:t>Jérôme Perin</a:t>
            </a:r>
            <a:endParaRPr lang="en-US" sz="1100" dirty="0">
              <a:solidFill>
                <a:schemeClr val="accent2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DA3D436-8CFA-2516-C507-91D66199C5DE}"/>
              </a:ext>
            </a:extLst>
          </p:cNvPr>
          <p:cNvSpPr txBox="1"/>
          <p:nvPr/>
        </p:nvSpPr>
        <p:spPr>
          <a:xfrm>
            <a:off x="5479490" y="1622660"/>
            <a:ext cx="606596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BE" dirty="0" err="1">
                <a:latin typeface="Avenir Next LT Pro Light" panose="020B0304020202020204" pitchFamily="34" charset="0"/>
              </a:rPr>
              <a:t>Modelling</a:t>
            </a:r>
            <a:r>
              <a:rPr lang="fr-BE" dirty="0">
                <a:latin typeface="Avenir Next LT Pro Light" panose="020B0304020202020204" pitchFamily="34" charset="0"/>
              </a:rPr>
              <a:t> top-</a:t>
            </a:r>
            <a:r>
              <a:rPr lang="fr-BE" dirty="0" err="1">
                <a:latin typeface="Avenir Next LT Pro Light" panose="020B0304020202020204" pitchFamily="34" charset="0"/>
              </a:rPr>
              <a:t>height</a:t>
            </a:r>
            <a:r>
              <a:rPr lang="fr-BE" dirty="0">
                <a:latin typeface="Avenir Next LT Pro Light" panose="020B0304020202020204" pitchFamily="34" charset="0"/>
              </a:rPr>
              <a:t> </a:t>
            </a:r>
            <a:r>
              <a:rPr lang="fr-BE" dirty="0" err="1">
                <a:latin typeface="Avenir Next LT Pro Light" panose="020B0304020202020204" pitchFamily="34" charset="0"/>
              </a:rPr>
              <a:t>growth</a:t>
            </a:r>
            <a:r>
              <a:rPr lang="fr-BE" dirty="0">
                <a:latin typeface="Avenir Next LT Pro Light" panose="020B0304020202020204" pitchFamily="34" charset="0"/>
              </a:rPr>
              <a:t> (Spruce, Douglas-</a:t>
            </a:r>
            <a:r>
              <a:rPr lang="fr-BE" dirty="0" err="1">
                <a:latin typeface="Avenir Next LT Pro Light" panose="020B0304020202020204" pitchFamily="34" charset="0"/>
              </a:rPr>
              <a:t>fir</a:t>
            </a:r>
            <a:r>
              <a:rPr lang="fr-BE" dirty="0">
                <a:latin typeface="Avenir Next LT Pro Light" panose="020B0304020202020204" pitchFamily="34" charset="0"/>
              </a:rPr>
              <a:t>, </a:t>
            </a:r>
            <a:r>
              <a:rPr lang="fr-BE" dirty="0" err="1">
                <a:latin typeface="Avenir Next LT Pro Light" panose="020B0304020202020204" pitchFamily="34" charset="0"/>
              </a:rPr>
              <a:t>larch</a:t>
            </a:r>
            <a:r>
              <a:rPr lang="fr-BE" dirty="0">
                <a:latin typeface="Avenir Next LT Pro Light" panose="020B0304020202020204" pitchFamily="34" charset="0"/>
              </a:rPr>
              <a:t>)</a:t>
            </a:r>
            <a:endParaRPr lang="en-US" dirty="0">
              <a:latin typeface="Avenir Next LT Pro Light" panose="020B0304020202020204" pitchFamily="34" charset="0"/>
            </a:endParaRPr>
          </a:p>
        </p:txBody>
      </p: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872FE333-A428-51C2-C111-311F4EAE589A}"/>
              </a:ext>
            </a:extLst>
          </p:cNvPr>
          <p:cNvCxnSpPr>
            <a:cxnSpLocks/>
            <a:endCxn id="20" idx="1"/>
          </p:cNvCxnSpPr>
          <p:nvPr/>
        </p:nvCxnSpPr>
        <p:spPr>
          <a:xfrm rot="5400000" flipH="1" flipV="1">
            <a:off x="4764284" y="2329959"/>
            <a:ext cx="1237838" cy="192573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55998131-1FE2-ECD9-9402-111FACA68AE6}"/>
              </a:ext>
            </a:extLst>
          </p:cNvPr>
          <p:cNvGrpSpPr/>
          <p:nvPr/>
        </p:nvGrpSpPr>
        <p:grpSpPr>
          <a:xfrm>
            <a:off x="704829" y="3803231"/>
            <a:ext cx="5069292" cy="2314626"/>
            <a:chOff x="64695" y="4397267"/>
            <a:chExt cx="5069292" cy="2314626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3D443177-030A-7F76-0B2F-3ED6EED5D2BB}"/>
                </a:ext>
              </a:extLst>
            </p:cNvPr>
            <p:cNvGrpSpPr/>
            <p:nvPr/>
          </p:nvGrpSpPr>
          <p:grpSpPr>
            <a:xfrm>
              <a:off x="64695" y="4397267"/>
              <a:ext cx="4433541" cy="2314626"/>
              <a:chOff x="149290" y="3274003"/>
              <a:chExt cx="5732691" cy="3282893"/>
            </a:xfrm>
          </p:grpSpPr>
          <p:pic>
            <p:nvPicPr>
              <p:cNvPr id="17" name="Espace réservé du contenu 9">
                <a:extLst>
                  <a:ext uri="{FF2B5EF4-FFF2-40B4-BE49-F238E27FC236}">
                    <a16:creationId xmlns:a16="http://schemas.microsoft.com/office/drawing/2014/main" id="{DC84A39F-542E-99C9-F8E4-F009D27507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0381" y="3276300"/>
                <a:ext cx="5181600" cy="3218872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A918190-067F-8C75-C8F8-DA63E3F7D253}"/>
                  </a:ext>
                </a:extLst>
              </p:cNvPr>
              <p:cNvSpPr/>
              <p:nvPr/>
            </p:nvSpPr>
            <p:spPr>
              <a:xfrm>
                <a:off x="691992" y="3585795"/>
                <a:ext cx="351923" cy="2194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venir Next LT Pro Light" panose="020B030402020202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0DD843E-B29F-0331-6238-018B9AD23059}"/>
                  </a:ext>
                </a:extLst>
              </p:cNvPr>
              <p:cNvSpPr txBox="1"/>
              <p:nvPr/>
            </p:nvSpPr>
            <p:spPr>
              <a:xfrm>
                <a:off x="149290" y="3585795"/>
                <a:ext cx="849085" cy="916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BE" sz="1200" dirty="0">
                    <a:latin typeface="Avenir Next LT Pro Light" panose="020B0304020202020204" pitchFamily="34" charset="0"/>
                  </a:rPr>
                  <a:t>Top </a:t>
                </a:r>
                <a:r>
                  <a:rPr lang="fr-BE" sz="1200" dirty="0" err="1">
                    <a:latin typeface="Avenir Next LT Pro Light" panose="020B0304020202020204" pitchFamily="34" charset="0"/>
                  </a:rPr>
                  <a:t>height</a:t>
                </a:r>
                <a:r>
                  <a:rPr lang="fr-BE" sz="1200" dirty="0">
                    <a:latin typeface="Avenir Next LT Pro Light" panose="020B0304020202020204" pitchFamily="34" charset="0"/>
                  </a:rPr>
                  <a:t> (m)</a:t>
                </a:r>
                <a:endParaRPr lang="en-US" sz="1200" dirty="0">
                  <a:latin typeface="Avenir Next LT Pro Light" panose="020B030402020202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B4AFAE0-772A-0C6D-A2C3-5D46A2FB56FE}"/>
                  </a:ext>
                </a:extLst>
              </p:cNvPr>
              <p:cNvSpPr/>
              <p:nvPr/>
            </p:nvSpPr>
            <p:spPr>
              <a:xfrm>
                <a:off x="1266680" y="3274003"/>
                <a:ext cx="1174516" cy="3117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venir Next LT Pro Light" panose="020B030402020202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A7F826B-4A79-B747-67BD-837ACD703709}"/>
                  </a:ext>
                </a:extLst>
              </p:cNvPr>
              <p:cNvSpPr/>
              <p:nvPr/>
            </p:nvSpPr>
            <p:spPr>
              <a:xfrm>
                <a:off x="2303125" y="6245104"/>
                <a:ext cx="2143039" cy="3117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BE" sz="1200" dirty="0">
                    <a:solidFill>
                      <a:schemeClr val="tx1"/>
                    </a:solidFill>
                    <a:latin typeface="Avenir Next LT Pro Light" panose="020B0304020202020204" pitchFamily="34" charset="0"/>
                  </a:rPr>
                  <a:t>Stand </a:t>
                </a:r>
                <a:r>
                  <a:rPr lang="fr-BE" sz="1200" dirty="0" err="1">
                    <a:solidFill>
                      <a:schemeClr val="tx1"/>
                    </a:solidFill>
                    <a:latin typeface="Avenir Next LT Pro Light" panose="020B0304020202020204" pitchFamily="34" charset="0"/>
                  </a:rPr>
                  <a:t>age</a:t>
                </a:r>
                <a:r>
                  <a:rPr lang="fr-BE" sz="1200" dirty="0">
                    <a:solidFill>
                      <a:schemeClr val="tx1"/>
                    </a:solidFill>
                    <a:latin typeface="Avenir Next LT Pro Light" panose="020B0304020202020204" pitchFamily="34" charset="0"/>
                  </a:rPr>
                  <a:t> (</a:t>
                </a:r>
                <a:r>
                  <a:rPr lang="fr-BE" sz="1200" dirty="0" err="1">
                    <a:solidFill>
                      <a:schemeClr val="tx1"/>
                    </a:solidFill>
                    <a:latin typeface="Avenir Next LT Pro Light" panose="020B0304020202020204" pitchFamily="34" charset="0"/>
                  </a:rPr>
                  <a:t>years</a:t>
                </a:r>
                <a:r>
                  <a:rPr lang="fr-BE" sz="1200" dirty="0">
                    <a:solidFill>
                      <a:schemeClr val="tx1"/>
                    </a:solidFill>
                    <a:latin typeface="Avenir Next LT Pro Light" panose="020B0304020202020204" pitchFamily="34" charset="0"/>
                  </a:rPr>
                  <a:t>)</a:t>
                </a:r>
                <a:endParaRPr lang="en-US" sz="1200" dirty="0">
                  <a:solidFill>
                    <a:schemeClr val="tx1"/>
                  </a:solidFill>
                  <a:latin typeface="Avenir Next LT Pro Light" panose="020B0304020202020204" pitchFamily="34" charset="0"/>
                </a:endParaRPr>
              </a:p>
            </p:txBody>
          </p:sp>
        </p:grp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34A4CDE-75EA-660A-51E7-0729CB99A45B}"/>
                </a:ext>
              </a:extLst>
            </p:cNvPr>
            <p:cNvSpPr txBox="1"/>
            <p:nvPr/>
          </p:nvSpPr>
          <p:spPr>
            <a:xfrm>
              <a:off x="2657539" y="4657416"/>
              <a:ext cx="12978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dirty="0">
                  <a:latin typeface="Avenir Next LT Pro Light" panose="020B0304020202020204" pitchFamily="34" charset="0"/>
                </a:rPr>
                <a:t>19.9 m³/ha/</a:t>
              </a:r>
              <a:r>
                <a:rPr lang="fr-BE" sz="1200" dirty="0" err="1">
                  <a:latin typeface="Avenir Next LT Pro Light" panose="020B0304020202020204" pitchFamily="34" charset="0"/>
                </a:rPr>
                <a:t>year</a:t>
              </a:r>
              <a:endParaRPr lang="en-US" sz="1200" dirty="0">
                <a:latin typeface="Avenir Next LT Pro Light" panose="020B0304020202020204" pitchFamily="34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DD558646-0BB1-D1C8-3E15-6708EE99E7BA}"/>
                </a:ext>
              </a:extLst>
            </p:cNvPr>
            <p:cNvSpPr txBox="1"/>
            <p:nvPr/>
          </p:nvSpPr>
          <p:spPr>
            <a:xfrm>
              <a:off x="3962769" y="5317901"/>
              <a:ext cx="1171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200" dirty="0">
                  <a:latin typeface="Avenir Next LT Pro Light" panose="020B0304020202020204" pitchFamily="34" charset="0"/>
                </a:rPr>
                <a:t>11 m³/ha/</a:t>
              </a:r>
              <a:r>
                <a:rPr lang="fr-BE" sz="1200" dirty="0" err="1">
                  <a:latin typeface="Avenir Next LT Pro Light" panose="020B0304020202020204" pitchFamily="34" charset="0"/>
                </a:rPr>
                <a:t>year</a:t>
              </a:r>
              <a:endParaRPr lang="en-US" sz="1200" dirty="0">
                <a:latin typeface="Avenir Next LT Pro Light" panose="020B0304020202020204" pitchFamily="34" charset="0"/>
              </a:endParaRPr>
            </a:p>
          </p:txBody>
        </p: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6746A655-67FA-6752-8027-4B5486430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043" y="3831318"/>
            <a:ext cx="5833197" cy="2280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A5523352-641C-6FC1-7306-F3D8ACF39B18}"/>
              </a:ext>
            </a:extLst>
          </p:cNvPr>
          <p:cNvSpPr txBox="1"/>
          <p:nvPr/>
        </p:nvSpPr>
        <p:spPr>
          <a:xfrm>
            <a:off x="11358497" y="570594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 panose="020B0304020202020204" pitchFamily="34" charset="0"/>
              </a:rPr>
              <a:t>2013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41" name="Image 40" descr="Une image contenant bâtiment, personne, plein air, coiffe&#10;&#10;Description générée automatiquement">
            <a:extLst>
              <a:ext uri="{FF2B5EF4-FFF2-40B4-BE49-F238E27FC236}">
                <a16:creationId xmlns:a16="http://schemas.microsoft.com/office/drawing/2014/main" id="{F0E3B214-B9EA-3958-E19F-D5CA93D66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413" y="0"/>
            <a:ext cx="1076587" cy="137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242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3502</TotalTime>
  <Words>1375</Words>
  <Application>Microsoft Office PowerPoint</Application>
  <PresentationFormat>Grand écran</PresentationFormat>
  <Paragraphs>268</Paragraphs>
  <Slides>38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4" baseType="lpstr">
      <vt:lpstr>Amasis MT Pro Light</vt:lpstr>
      <vt:lpstr>Arial</vt:lpstr>
      <vt:lpstr>Avenir Next LT Pro Light</vt:lpstr>
      <vt:lpstr>Calibri</vt:lpstr>
      <vt:lpstr>STIX-Regular</vt:lpstr>
      <vt:lpstr>Thème Office</vt:lpstr>
      <vt:lpstr>From the simulation of forest plantation dynamics to the quantification of bark-stripping damage by ungulates</vt:lpstr>
      <vt:lpstr>Bark-stripping damage</vt:lpstr>
      <vt:lpstr>Protections against bark-stripping damage</vt:lpstr>
      <vt:lpstr>Research objectives</vt:lpstr>
      <vt:lpstr>Study area</vt:lpstr>
      <vt:lpstr>Bark-stripping inventory</vt:lpstr>
      <vt:lpstr>Bark-stripping inventory</vt:lpstr>
      <vt:lpstr>The factors driving bark-stripping damage</vt:lpstr>
      <vt:lpstr>Top-height growth</vt:lpstr>
      <vt:lpstr>Tree growth</vt:lpstr>
      <vt:lpstr>Stand dynamics model</vt:lpstr>
      <vt:lpstr>Stand dynamics model</vt:lpstr>
      <vt:lpstr>Stand dynamics model</vt:lpstr>
      <vt:lpstr>Stand dynamics model</vt:lpstr>
      <vt:lpstr>Stand dynamics model</vt:lpstr>
      <vt:lpstr>Stand dynamics model</vt:lpstr>
      <vt:lpstr>Bark-stripping models</vt:lpstr>
      <vt:lpstr>Bark-stripping models</vt:lpstr>
      <vt:lpstr>Simulation plan</vt:lpstr>
      <vt:lpstr>Financial assessment</vt:lpstr>
      <vt:lpstr>Stand characteristics over time</vt:lpstr>
      <vt:lpstr>Damage instances over time</vt:lpstr>
      <vt:lpstr>Damage instances over time</vt:lpstr>
      <vt:lpstr>Damage instances over time</vt:lpstr>
      <vt:lpstr>Net present value</vt:lpstr>
      <vt:lpstr>Net present value</vt:lpstr>
      <vt:lpstr>Net present value</vt:lpstr>
      <vt:lpstr>Net present value</vt:lpstr>
      <vt:lpstr>Net present value</vt:lpstr>
      <vt:lpstr>Opportunity cost</vt:lpstr>
      <vt:lpstr>How badly does bark-stripping harm timber production ?</vt:lpstr>
      <vt:lpstr>How should forest management be adapted ?</vt:lpstr>
      <vt:lpstr>Study limitations</vt:lpstr>
      <vt:lpstr>Présentation PowerPoint</vt:lpstr>
      <vt:lpstr>Merci pour votre attention </vt:lpstr>
      <vt:lpstr>Decayed timber across all thinnings</vt:lpstr>
      <vt:lpstr>Decayed timber at clear-cut</vt:lpstr>
      <vt:lpstr>Decayed timber at clear-cut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the simulation of forest plantation dynamics to the quantification of bark-stripping damage by ungulates</dc:title>
  <dc:creator>Gauthier Ligot</dc:creator>
  <cp:lastModifiedBy>Gauthier Ligot</cp:lastModifiedBy>
  <cp:revision>19</cp:revision>
  <dcterms:created xsi:type="dcterms:W3CDTF">2023-04-12T14:23:21Z</dcterms:created>
  <dcterms:modified xsi:type="dcterms:W3CDTF">2023-05-09T21:54:03Z</dcterms:modified>
</cp:coreProperties>
</file>