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61" r:id="rId3"/>
    <p:sldId id="268" r:id="rId4"/>
    <p:sldId id="269" r:id="rId5"/>
    <p:sldId id="270" r:id="rId6"/>
    <p:sldId id="271" r:id="rId7"/>
    <p:sldId id="272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9" r:id="rId16"/>
    <p:sldId id="294" r:id="rId17"/>
    <p:sldId id="291" r:id="rId18"/>
    <p:sldId id="292" r:id="rId19"/>
    <p:sldId id="286" r:id="rId20"/>
    <p:sldId id="281" r:id="rId21"/>
    <p:sldId id="258" r:id="rId22"/>
    <p:sldId id="293" r:id="rId23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285">
          <p15:clr>
            <a:srgbClr val="A4A3A4"/>
          </p15:clr>
        </p15:guide>
        <p15:guide id="4" pos="54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" initials="G" lastIdx="1" clrIdx="0">
    <p:extLst>
      <p:ext uri="{19B8F6BF-5375-455C-9EA6-DF929625EA0E}">
        <p15:presenceInfo xmlns:p15="http://schemas.microsoft.com/office/powerpoint/2012/main" userId="Guest" providerId="None"/>
      </p:ext>
    </p:extLst>
  </p:cmAuthor>
  <p:cmAuthor id="2" name="Fauconnier Marie-Laure" initials="FM" lastIdx="1" clrIdx="1">
    <p:extLst>
      <p:ext uri="{19B8F6BF-5375-455C-9EA6-DF929625EA0E}">
        <p15:presenceInfo xmlns:p15="http://schemas.microsoft.com/office/powerpoint/2012/main" userId="S-1-5-21-1712809230-2894524113-2631035602-277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928"/>
    <a:srgbClr val="00CC00"/>
    <a:srgbClr val="B9CD76"/>
    <a:srgbClr val="8C8B82"/>
    <a:srgbClr val="C6C0B4"/>
    <a:srgbClr val="E8E2DE"/>
    <a:srgbClr val="5FA4B0"/>
    <a:srgbClr val="0070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69" autoAdjust="0"/>
    <p:restoredTop sz="94233" autoAdjust="0"/>
  </p:normalViewPr>
  <p:slideViewPr>
    <p:cSldViewPr snapToGrid="0" snapToObjects="1">
      <p:cViewPr varScale="1">
        <p:scale>
          <a:sx n="106" d="100"/>
          <a:sy n="106" d="100"/>
        </p:scale>
        <p:origin x="341" y="82"/>
      </p:cViewPr>
      <p:guideLst>
        <p:guide orient="horz" pos="259"/>
        <p:guide orient="horz" pos="1620"/>
        <p:guide pos="285"/>
        <p:guide pos="548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3" d="100"/>
          <a:sy n="103" d="100"/>
        </p:scale>
        <p:origin x="-38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3F5FB-08FB-B347-AB98-4ADD350AA490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8460-0177-FC47-BD0D-1CFCF98011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2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D'INTRODUCTION 1 / page</a:t>
            </a:r>
            <a:r>
              <a:rPr lang="fr-FR" baseline="0" dirty="0"/>
              <a:t> permettant l'insertion du titre de la présentation ainsi que d'autres infos (date, lieu, orateur, sous-titre,</a:t>
            </a:r>
            <a:r>
              <a:rPr lang="mr-IN" baseline="0" dirty="0"/>
              <a:t>…</a:t>
            </a:r>
            <a:r>
              <a:rPr lang="nl-BE" baseline="0" dirty="0"/>
              <a:t>)</a:t>
            </a:r>
            <a:r>
              <a:rPr lang="fr-FR" baseline="0" dirty="0"/>
              <a:t> </a:t>
            </a:r>
          </a:p>
          <a:p>
            <a:r>
              <a:rPr lang="fr-FR" baseline="0" dirty="0"/>
              <a:t>Si vous souhaitez modifier la photo de fond : 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Allez dans le menu « Affichage » &gt; « Masques » &gt; « Masque des diapositives »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Supprimez l’image du drapeau déjà présente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Allez dans « Insertion » &gt; « Photo » et chargez votre image (en veillant à la bonne qualité de celle-ci)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Placez celle-ci en « Arrière-plan » via le menu « Réorganiser »   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314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DE</a:t>
            </a:r>
            <a:r>
              <a:rPr lang="fr-FR" baseline="0" dirty="0"/>
              <a:t> CONTENU 1 / Possibilité d'insérer du texte, des images, de la vidéo, des graphiques </a:t>
            </a:r>
            <a:r>
              <a:rPr lang="mr-IN" baseline="0" dirty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806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006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048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PAGE D'INTRODUCTION 2 / Page sans photo</a:t>
            </a:r>
            <a:r>
              <a:rPr lang="fr-FR" baseline="0" dirty="0"/>
              <a:t> permettant l'insertion du titre de la présentation ainsi que d'autres infos (date, lieu, orateur, sous-titre,</a:t>
            </a:r>
            <a:r>
              <a:rPr lang="mr-IN" baseline="0" dirty="0"/>
              <a:t>…</a:t>
            </a:r>
            <a:r>
              <a:rPr lang="nl-BE" baseline="0" dirty="0"/>
              <a:t>)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5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-gembloux-16x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75051" cy="5143500"/>
          </a:xfrm>
          <a:prstGeom prst="rect">
            <a:avLst/>
          </a:prstGeom>
        </p:spPr>
      </p:pic>
      <p:sp>
        <p:nvSpPr>
          <p:cNvPr id="17" name="Triangle rectangle 16"/>
          <p:cNvSpPr/>
          <p:nvPr userDrawn="1"/>
        </p:nvSpPr>
        <p:spPr>
          <a:xfrm rot="10800000" flipV="1">
            <a:off x="771865" y="931852"/>
            <a:ext cx="8372134" cy="4211649"/>
          </a:xfrm>
          <a:prstGeom prst="rtTriangle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/>
          <p:cNvSpPr/>
          <p:nvPr userDrawn="1"/>
        </p:nvSpPr>
        <p:spPr>
          <a:xfrm>
            <a:off x="1" y="2810694"/>
            <a:ext cx="4632534" cy="2332806"/>
          </a:xfrm>
          <a:prstGeom prst="rtTriangle">
            <a:avLst/>
          </a:prstGeom>
          <a:solidFill>
            <a:srgbClr val="7DB928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rectangle 18"/>
          <p:cNvSpPr>
            <a:spLocks noChangeAspect="1"/>
          </p:cNvSpPr>
          <p:nvPr userDrawn="1"/>
        </p:nvSpPr>
        <p:spPr>
          <a:xfrm rot="10800000">
            <a:off x="4122130" y="1"/>
            <a:ext cx="5021870" cy="2520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3656775" y="3607361"/>
            <a:ext cx="5152370" cy="521302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6775" y="4176675"/>
            <a:ext cx="5152370" cy="585698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 descr="uLIEGE_Gembloux_AgroBioTech_Logo_RVB_pos@2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77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0"/>
            <a:ext cx="7099373" cy="5143500"/>
            <a:chOff x="0" y="0"/>
            <a:chExt cx="7099373" cy="5143500"/>
          </a:xfrm>
        </p:grpSpPr>
        <p:sp>
          <p:nvSpPr>
            <p:cNvPr id="14" name="Triangle rectangle 13"/>
            <p:cNvSpPr/>
            <p:nvPr userDrawn="1"/>
          </p:nvSpPr>
          <p:spPr>
            <a:xfrm flipV="1">
              <a:off x="1" y="0"/>
              <a:ext cx="4757430" cy="2395700"/>
            </a:xfrm>
            <a:prstGeom prst="rtTriangle">
              <a:avLst/>
            </a:pr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rectangle 12"/>
            <p:cNvSpPr/>
            <p:nvPr userDrawn="1"/>
          </p:nvSpPr>
          <p:spPr>
            <a:xfrm>
              <a:off x="0" y="1568468"/>
              <a:ext cx="7099373" cy="3575032"/>
            </a:xfrm>
            <a:prstGeom prst="rtTriangle">
              <a:avLst/>
            </a:prstGeom>
            <a:solidFill>
              <a:srgbClr val="E6E6E6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3285075"/>
            <a:ext cx="5622328" cy="567349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931026"/>
            <a:ext cx="5622328" cy="486486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Image 11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29" y="79902"/>
            <a:ext cx="1420417" cy="5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275227"/>
            <a:ext cx="8229600" cy="34281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63917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10" name="Image 9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1" y="1278175"/>
            <a:ext cx="393566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725976" y="1278175"/>
            <a:ext cx="396342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98952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7DB928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12" name="Image 11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392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8C8B8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 userDrawn="1"/>
        </p:nvGrpSpPr>
        <p:grpSpPr>
          <a:xfrm>
            <a:off x="-705" y="2270824"/>
            <a:ext cx="9145410" cy="2872676"/>
            <a:chOff x="0" y="2271293"/>
            <a:chExt cx="9145410" cy="2872676"/>
          </a:xfrm>
        </p:grpSpPr>
        <p:sp>
          <p:nvSpPr>
            <p:cNvPr id="13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isocèle 14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7DB928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pic>
        <p:nvPicPr>
          <p:cNvPr id="16" name="Image 15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30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2271293"/>
            <a:ext cx="9145410" cy="2872676"/>
            <a:chOff x="0" y="2271293"/>
            <a:chExt cx="9145410" cy="2872676"/>
          </a:xfrm>
        </p:grpSpPr>
        <p:sp>
          <p:nvSpPr>
            <p:cNvPr id="7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7DB928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28198" y="3952223"/>
            <a:ext cx="2465236" cy="875838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400"/>
            </a:lvl3pPr>
            <a:lvl4pPr marL="1371600" indent="0" algn="r">
              <a:buNone/>
              <a:defRPr sz="1400"/>
            </a:lvl4pPr>
            <a:lvl5pPr marL="1828800" indent="0" algn="r">
              <a:buNone/>
              <a:defRPr sz="1400"/>
            </a:lvl5pPr>
          </a:lstStyle>
          <a:p>
            <a:pPr lvl="0"/>
            <a:r>
              <a:rPr lang="fr-FR" sz="1400" dirty="0">
                <a:solidFill>
                  <a:srgbClr val="7DB928"/>
                </a:solidFill>
              </a:rPr>
              <a:t>Contact</a:t>
            </a:r>
            <a:endParaRPr lang="fr-FR" dirty="0"/>
          </a:p>
          <a:p>
            <a:pPr lvl="0"/>
            <a:r>
              <a:rPr lang="fr-FR" dirty="0"/>
              <a:t>À compléter</a:t>
            </a:r>
          </a:p>
        </p:txBody>
      </p:sp>
      <p:pic>
        <p:nvPicPr>
          <p:cNvPr id="13" name="Image 12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30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24" y="1705219"/>
            <a:ext cx="4166552" cy="173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r 28"/>
          <p:cNvGrpSpPr/>
          <p:nvPr userDrawn="1"/>
        </p:nvGrpSpPr>
        <p:grpSpPr>
          <a:xfrm>
            <a:off x="0" y="2276498"/>
            <a:ext cx="9145410" cy="2872676"/>
            <a:chOff x="0" y="2271293"/>
            <a:chExt cx="9145410" cy="2872676"/>
          </a:xfrm>
        </p:grpSpPr>
        <p:sp>
          <p:nvSpPr>
            <p:cNvPr id="28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B9CD7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Triangle isocèle 3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7DB928">
                <a:alpha val="5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8915" y="1987058"/>
            <a:ext cx="7493796" cy="56734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2012181" y="2633009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30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-5102" y="-5100"/>
            <a:ext cx="9149101" cy="5150642"/>
            <a:chOff x="-5102" y="-5100"/>
            <a:chExt cx="9149101" cy="5150642"/>
          </a:xfrm>
        </p:grpSpPr>
        <p:sp>
          <p:nvSpPr>
            <p:cNvPr id="18" name="Triangle isocèle 17"/>
            <p:cNvSpPr/>
            <p:nvPr userDrawn="1"/>
          </p:nvSpPr>
          <p:spPr>
            <a:xfrm rot="5400000">
              <a:off x="1200324" y="-1210526"/>
              <a:ext cx="5150642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0642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150642" y="6425259"/>
                  </a:lnTo>
                  <a:lnTo>
                    <a:pt x="5150642" y="7560475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  <p:sp>
          <p:nvSpPr>
            <p:cNvPr id="19" name="Triangle isocèle 18"/>
            <p:cNvSpPr/>
            <p:nvPr userDrawn="1"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186817" y="3476665"/>
            <a:ext cx="5622328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3186817" y="4122616"/>
            <a:ext cx="5622328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Image 12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29" y="79902"/>
            <a:ext cx="1420417" cy="5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C0596-2690-A647-BF28-8313842AC749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8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3" r:id="rId9"/>
    <p:sldLayoutId id="2147483654" r:id="rId10"/>
    <p:sldLayoutId id="2147483655" r:id="rId11"/>
    <p:sldLayoutId id="2147483662" r:id="rId12"/>
    <p:sldLayoutId id="2147483660" r:id="rId13"/>
    <p:sldLayoutId id="2147483657" r:id="rId14"/>
    <p:sldLayoutId id="2147483661" r:id="rId15"/>
    <p:sldLayoutId id="2147483664" r:id="rId16"/>
    <p:sldLayoutId id="214748366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7DB928"/>
        </a:buClr>
        <a:buSzPct val="55000"/>
        <a:buFont typeface="Lucida Grande"/>
        <a:buChar char="▶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7DB928"/>
        </a:buClr>
        <a:buFont typeface="Arial"/>
        <a:buChar char="‑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7DB928"/>
        </a:buClr>
        <a:buFont typeface="Lucida Grande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7DB928"/>
        </a:buClr>
        <a:buFont typeface="Arial"/>
        <a:buChar char="‑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7DB928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7.png"/><Relationship Id="rId5" Type="http://schemas.openxmlformats.org/officeDocument/2006/relationships/image" Target="../media/image10.jpe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87511" y="3478875"/>
            <a:ext cx="5152370" cy="902629"/>
          </a:xfrm>
        </p:spPr>
        <p:txBody>
          <a:bodyPr>
            <a:normAutofit/>
          </a:bodyPr>
          <a:lstStyle/>
          <a:p>
            <a:r>
              <a:rPr lang="en-US" sz="2400" b="0" dirty="0"/>
              <a:t>Essential oil-based biopesticides from low-tech to high-tech formulations</a:t>
            </a:r>
            <a:r>
              <a:rPr lang="en-US" sz="2400" b="0" dirty="0">
                <a:solidFill>
                  <a:schemeClr val="tx1"/>
                </a:solidFill>
              </a:rPr>
              <a:t> 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656775" y="4469524"/>
            <a:ext cx="5152370" cy="585698"/>
          </a:xfrm>
        </p:spPr>
        <p:txBody>
          <a:bodyPr/>
          <a:lstStyle/>
          <a:p>
            <a:r>
              <a:rPr lang="fr-FR" sz="1800" dirty="0"/>
              <a:t>Marie-Laure Fauconnier</a:t>
            </a:r>
          </a:p>
          <a:p>
            <a:r>
              <a:rPr lang="fr-FR" sz="1800" dirty="0"/>
              <a:t>27/06/2023</a:t>
            </a:r>
          </a:p>
        </p:txBody>
      </p:sp>
    </p:spTree>
    <p:extLst>
      <p:ext uri="{BB962C8B-B14F-4D97-AF65-F5344CB8AC3E}">
        <p14:creationId xmlns:p14="http://schemas.microsoft.com/office/powerpoint/2010/main" val="27462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F19CF7-DC4B-4E37-B3D3-B0B82EDD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New applications of essential </a:t>
            </a:r>
            <a:r>
              <a:rPr lang="fr-FR" dirty="0" err="1"/>
              <a:t>oils</a:t>
            </a:r>
            <a:r>
              <a:rPr lang="fr-FR" dirty="0"/>
              <a:t> in </a:t>
            </a:r>
            <a:r>
              <a:rPr lang="fr-FR" dirty="0" err="1"/>
              <a:t>agronomy</a:t>
            </a:r>
            <a:br>
              <a:rPr lang="fr-FR" dirty="0"/>
            </a:br>
            <a:endParaRPr lang="en-US" dirty="0"/>
          </a:p>
        </p:txBody>
      </p:sp>
      <p:sp>
        <p:nvSpPr>
          <p:cNvPr id="5" name="Marcador de contenido 14">
            <a:extLst>
              <a:ext uri="{FF2B5EF4-FFF2-40B4-BE49-F238E27FC236}">
                <a16:creationId xmlns:a16="http://schemas.microsoft.com/office/drawing/2014/main" id="{9229C767-7F43-4F4A-A2EC-8EB2171A74EE}"/>
              </a:ext>
            </a:extLst>
          </p:cNvPr>
          <p:cNvSpPr txBox="1">
            <a:spLocks/>
          </p:cNvSpPr>
          <p:nvPr/>
        </p:nvSpPr>
        <p:spPr>
          <a:xfrm>
            <a:off x="109838" y="1089690"/>
            <a:ext cx="8924325" cy="434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/>
              <a:t>Eos as herbicide: </a:t>
            </a:r>
            <a:r>
              <a:rPr lang="fr-FR" sz="1800" dirty="0" err="1"/>
              <a:t>weed</a:t>
            </a:r>
            <a:r>
              <a:rPr lang="fr-FR" sz="1800" dirty="0"/>
              <a:t> control in the </a:t>
            </a:r>
            <a:r>
              <a:rPr lang="fr-FR" sz="1800" dirty="0" err="1"/>
              <a:t>context</a:t>
            </a:r>
            <a:r>
              <a:rPr lang="fr-FR" sz="1800" dirty="0"/>
              <a:t> of glyphosate replacement </a:t>
            </a:r>
          </a:p>
          <a:p>
            <a:pPr marL="0" indent="0">
              <a:buNone/>
            </a:pPr>
            <a:r>
              <a:rPr lang="fr-FR" sz="1800" dirty="0"/>
              <a:t>- </a:t>
            </a:r>
            <a:r>
              <a:rPr lang="fr-FR" sz="1800" dirty="0" err="1"/>
              <a:t>Many</a:t>
            </a:r>
            <a:r>
              <a:rPr lang="fr-FR" sz="1800" dirty="0"/>
              <a:t> Eos have </a:t>
            </a:r>
            <a:r>
              <a:rPr lang="fr-FR" sz="1800" dirty="0" err="1"/>
              <a:t>herbicidal</a:t>
            </a:r>
            <a:r>
              <a:rPr lang="fr-FR" sz="1800" dirty="0"/>
              <a:t> </a:t>
            </a:r>
            <a:r>
              <a:rPr lang="fr-FR" sz="1800" dirty="0" err="1"/>
              <a:t>activity</a:t>
            </a:r>
            <a:r>
              <a:rPr lang="fr-FR" sz="1800" dirty="0"/>
              <a:t> (total or </a:t>
            </a:r>
            <a:r>
              <a:rPr lang="fr-FR" sz="1800" dirty="0" err="1"/>
              <a:t>selective</a:t>
            </a:r>
            <a:r>
              <a:rPr lang="fr-FR" sz="1800" dirty="0"/>
              <a:t> and/or antigerminative)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613D5B9-88AE-4014-9A01-47804AE831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7" y="2010736"/>
            <a:ext cx="6401513" cy="30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6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F19CF7-DC4B-4E37-B3D3-B0B82EDD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New applications of essential </a:t>
            </a:r>
            <a:r>
              <a:rPr lang="fr-FR" dirty="0" err="1"/>
              <a:t>oils</a:t>
            </a:r>
            <a:r>
              <a:rPr lang="fr-FR" dirty="0"/>
              <a:t> in </a:t>
            </a:r>
            <a:r>
              <a:rPr lang="fr-FR" dirty="0" err="1"/>
              <a:t>agronomy</a:t>
            </a:r>
            <a:br>
              <a:rPr lang="fr-FR" dirty="0"/>
            </a:br>
            <a:endParaRPr lang="en-US" dirty="0"/>
          </a:p>
        </p:txBody>
      </p:sp>
      <p:sp>
        <p:nvSpPr>
          <p:cNvPr id="7" name="Marcador de contenido 14">
            <a:extLst>
              <a:ext uri="{FF2B5EF4-FFF2-40B4-BE49-F238E27FC236}">
                <a16:creationId xmlns:a16="http://schemas.microsoft.com/office/drawing/2014/main" id="{42E1F952-E273-4149-A515-0D0EFA45C0AB}"/>
              </a:ext>
            </a:extLst>
          </p:cNvPr>
          <p:cNvSpPr txBox="1">
            <a:spLocks/>
          </p:cNvSpPr>
          <p:nvPr/>
        </p:nvSpPr>
        <p:spPr>
          <a:xfrm>
            <a:off x="388726" y="1095652"/>
            <a:ext cx="8415032" cy="434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/>
              <a:t>Eos as herbicide: </a:t>
            </a:r>
            <a:r>
              <a:rPr lang="fr-FR" sz="1800" dirty="0" err="1"/>
              <a:t>weed</a:t>
            </a:r>
            <a:r>
              <a:rPr lang="fr-FR" sz="1800" dirty="0"/>
              <a:t> control in the </a:t>
            </a:r>
            <a:r>
              <a:rPr lang="fr-FR" sz="1800" dirty="0" err="1"/>
              <a:t>context</a:t>
            </a:r>
            <a:r>
              <a:rPr lang="fr-FR" sz="1800" dirty="0"/>
              <a:t> of glyphosate replacement </a:t>
            </a:r>
          </a:p>
          <a:p>
            <a:pPr marL="0" indent="0">
              <a:buNone/>
            </a:pPr>
            <a:r>
              <a:rPr lang="fr-FR" sz="1800" dirty="0"/>
              <a:t>Low persistance, multiple action modes (</a:t>
            </a:r>
            <a:r>
              <a:rPr lang="fr-FR" sz="1800" dirty="0" err="1"/>
              <a:t>less</a:t>
            </a:r>
            <a:r>
              <a:rPr lang="fr-FR" sz="1800" dirty="0"/>
              <a:t> </a:t>
            </a:r>
            <a:r>
              <a:rPr lang="fr-FR" sz="1800" dirty="0" err="1"/>
              <a:t>resistance</a:t>
            </a:r>
            <a:r>
              <a:rPr lang="fr-FR" sz="1800" dirty="0"/>
              <a:t>)</a:t>
            </a:r>
          </a:p>
          <a:p>
            <a:pPr marL="0" indent="0">
              <a:buNone/>
            </a:pPr>
            <a:endParaRPr lang="fr-FR" sz="1800" b="1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A000BDA-2E58-45DC-A859-EC9523819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2046174"/>
            <a:ext cx="5598007" cy="26885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7A9B73-C704-42EA-AEE4-6175377CF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679" y="3146751"/>
            <a:ext cx="2931685" cy="987652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728A3D2B-620D-48D4-8B89-BE27740CC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6950" y="18775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F19CF7-DC4B-4E37-B3D3-B0B82EDD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New applications of essential </a:t>
            </a:r>
            <a:r>
              <a:rPr lang="fr-FR" dirty="0" err="1"/>
              <a:t>oils</a:t>
            </a:r>
            <a:r>
              <a:rPr lang="fr-FR" dirty="0"/>
              <a:t> in </a:t>
            </a:r>
            <a:r>
              <a:rPr lang="fr-FR" dirty="0" err="1"/>
              <a:t>agronomy</a:t>
            </a:r>
            <a:br>
              <a:rPr lang="fr-FR" dirty="0"/>
            </a:br>
            <a:endParaRPr lang="en-US" dirty="0"/>
          </a:p>
        </p:txBody>
      </p:sp>
      <p:sp>
        <p:nvSpPr>
          <p:cNvPr id="6" name="Marcador de contenido 14">
            <a:extLst>
              <a:ext uri="{FF2B5EF4-FFF2-40B4-BE49-F238E27FC236}">
                <a16:creationId xmlns:a16="http://schemas.microsoft.com/office/drawing/2014/main" id="{330E9F1E-E156-4759-B7D5-78078821C412}"/>
              </a:ext>
            </a:extLst>
          </p:cNvPr>
          <p:cNvSpPr txBox="1">
            <a:spLocks/>
          </p:cNvSpPr>
          <p:nvPr/>
        </p:nvSpPr>
        <p:spPr>
          <a:xfrm>
            <a:off x="-141126" y="1212799"/>
            <a:ext cx="8415032" cy="434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s-ES" sz="1800" b="1" dirty="0" err="1"/>
              <a:t>Eos</a:t>
            </a:r>
            <a:r>
              <a:rPr lang="es-ES" sz="1800" b="1" dirty="0"/>
              <a:t> as </a:t>
            </a:r>
            <a:r>
              <a:rPr lang="es-ES" sz="1800" b="1" dirty="0" err="1"/>
              <a:t>bactericide</a:t>
            </a:r>
            <a:r>
              <a:rPr lang="es-ES" sz="1800" b="1" dirty="0"/>
              <a:t>/</a:t>
            </a:r>
            <a:r>
              <a:rPr lang="es-ES" sz="1800" b="1" dirty="0" err="1"/>
              <a:t>fungicide</a:t>
            </a:r>
            <a:endParaRPr lang="es-ES" sz="1800" b="1" dirty="0"/>
          </a:p>
          <a:p>
            <a:pPr marL="914400" lvl="2" indent="0">
              <a:buNone/>
            </a:pPr>
            <a:endParaRPr lang="es-ES" sz="1000" b="1" dirty="0"/>
          </a:p>
          <a:p>
            <a:pPr lvl="2">
              <a:buFontTx/>
              <a:buChar char="-"/>
            </a:pPr>
            <a:r>
              <a:rPr lang="es-ES" sz="1800" dirty="0" err="1"/>
              <a:t>Bactericide</a:t>
            </a:r>
            <a:r>
              <a:rPr lang="es-ES" sz="1800" dirty="0"/>
              <a:t>: </a:t>
            </a:r>
            <a:r>
              <a:rPr lang="es-ES" sz="1800" dirty="0" err="1"/>
              <a:t>activity</a:t>
            </a:r>
            <a:r>
              <a:rPr lang="es-ES" sz="1800" dirty="0"/>
              <a:t> </a:t>
            </a:r>
            <a:r>
              <a:rPr lang="es-ES" sz="1800" dirty="0" err="1"/>
              <a:t>against</a:t>
            </a:r>
            <a:r>
              <a:rPr lang="es-ES" sz="1800" dirty="0"/>
              <a:t> Gram + and Gram -, </a:t>
            </a:r>
            <a:r>
              <a:rPr lang="es-ES" sz="1800" dirty="0" err="1"/>
              <a:t>various</a:t>
            </a:r>
            <a:r>
              <a:rPr lang="es-ES" sz="1800" dirty="0"/>
              <a:t> </a:t>
            </a:r>
            <a:r>
              <a:rPr lang="es-ES" sz="1800" dirty="0" err="1"/>
              <a:t>mode</a:t>
            </a:r>
            <a:r>
              <a:rPr lang="es-ES" sz="1800" dirty="0"/>
              <a:t> </a:t>
            </a:r>
            <a:r>
              <a:rPr lang="es-ES" sz="1800" dirty="0" err="1"/>
              <a:t>of</a:t>
            </a:r>
            <a:r>
              <a:rPr lang="es-ES" sz="1800" dirty="0"/>
              <a:t> </a:t>
            </a:r>
            <a:r>
              <a:rPr lang="es-ES" sz="1800" dirty="0" err="1"/>
              <a:t>action</a:t>
            </a:r>
            <a:endParaRPr lang="es-ES" sz="1800" dirty="0"/>
          </a:p>
          <a:p>
            <a:pPr lvl="2">
              <a:buFontTx/>
              <a:buChar char="-"/>
            </a:pPr>
            <a:r>
              <a:rPr lang="es-ES" sz="1800" dirty="0" err="1"/>
              <a:t>Fungicide</a:t>
            </a:r>
            <a:r>
              <a:rPr lang="es-ES" sz="1800" dirty="0"/>
              <a:t> </a:t>
            </a:r>
            <a:r>
              <a:rPr lang="es-ES" sz="1800" dirty="0" err="1"/>
              <a:t>but</a:t>
            </a:r>
            <a:r>
              <a:rPr lang="es-ES" sz="1800" dirty="0"/>
              <a:t> </a:t>
            </a:r>
            <a:r>
              <a:rPr lang="es-ES" sz="1800" dirty="0" err="1"/>
              <a:t>also</a:t>
            </a:r>
            <a:r>
              <a:rPr lang="es-ES" sz="1800" dirty="0"/>
              <a:t> </a:t>
            </a:r>
            <a:r>
              <a:rPr lang="es-ES" sz="1800" dirty="0" err="1"/>
              <a:t>fungistatic</a:t>
            </a:r>
            <a:endParaRPr lang="es-ES" sz="1800" dirty="0"/>
          </a:p>
          <a:p>
            <a:pPr lvl="2">
              <a:buFontTx/>
              <a:buChar char="-"/>
            </a:pPr>
            <a:endParaRPr lang="es-ES" sz="1200" dirty="0">
              <a:latin typeface="Century Gothic" panose="020B0502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CE1C774-5AFE-4CAB-8E73-A4568E72A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94" y="2571750"/>
            <a:ext cx="5712933" cy="21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4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F19CF7-DC4B-4E37-B3D3-B0B82EDD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New applications of essential </a:t>
            </a:r>
            <a:r>
              <a:rPr lang="fr-FR" dirty="0" err="1"/>
              <a:t>oils</a:t>
            </a:r>
            <a:r>
              <a:rPr lang="fr-FR" dirty="0"/>
              <a:t> in </a:t>
            </a:r>
            <a:r>
              <a:rPr lang="fr-FR" dirty="0" err="1"/>
              <a:t>agronomy</a:t>
            </a:r>
            <a:br>
              <a:rPr lang="fr-FR" dirty="0"/>
            </a:br>
            <a:endParaRPr lang="en-US" dirty="0"/>
          </a:p>
        </p:txBody>
      </p:sp>
      <p:sp>
        <p:nvSpPr>
          <p:cNvPr id="5" name="Marcador de contenido 14">
            <a:extLst>
              <a:ext uri="{FF2B5EF4-FFF2-40B4-BE49-F238E27FC236}">
                <a16:creationId xmlns:a16="http://schemas.microsoft.com/office/drawing/2014/main" id="{1CA62774-5A1E-4357-8B7E-7FB049F1EF1E}"/>
              </a:ext>
            </a:extLst>
          </p:cNvPr>
          <p:cNvSpPr txBox="1">
            <a:spLocks/>
          </p:cNvSpPr>
          <p:nvPr/>
        </p:nvSpPr>
        <p:spPr>
          <a:xfrm>
            <a:off x="-436234" y="1200884"/>
            <a:ext cx="7262613" cy="5117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 err="1">
                <a:latin typeface="+mj-lt"/>
              </a:rPr>
              <a:t>Acaricide</a:t>
            </a:r>
            <a:r>
              <a:rPr lang="es-ES" sz="1400" b="1" dirty="0">
                <a:latin typeface="+mj-lt"/>
              </a:rPr>
              <a:t>: </a:t>
            </a:r>
            <a:r>
              <a:rPr lang="es-ES" sz="1400" dirty="0">
                <a:latin typeface="+mj-lt"/>
              </a:rPr>
              <a:t>Good </a:t>
            </a:r>
            <a:r>
              <a:rPr lang="es-ES" sz="1400" dirty="0" err="1">
                <a:latin typeface="+mj-lt"/>
              </a:rPr>
              <a:t>results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of</a:t>
            </a:r>
            <a:r>
              <a:rPr lang="es-ES" sz="1400" dirty="0">
                <a:latin typeface="+mj-lt"/>
              </a:rPr>
              <a:t> </a:t>
            </a:r>
            <a:r>
              <a:rPr lang="en-US" sz="1400" i="1" dirty="0" err="1">
                <a:latin typeface="+mj-lt"/>
              </a:rPr>
              <a:t>Deverra</a:t>
            </a:r>
            <a:r>
              <a:rPr lang="en-US" sz="1400" i="1" dirty="0">
                <a:latin typeface="+mj-lt"/>
              </a:rPr>
              <a:t> </a:t>
            </a:r>
            <a:r>
              <a:rPr lang="en-US" sz="1400" i="1" dirty="0" err="1">
                <a:latin typeface="+mj-lt"/>
              </a:rPr>
              <a:t>scoparia</a:t>
            </a:r>
            <a:r>
              <a:rPr lang="en-US" sz="1400" i="1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EO </a:t>
            </a:r>
            <a:r>
              <a:rPr lang="es-ES" sz="1400" dirty="0" err="1">
                <a:latin typeface="+mj-lt"/>
              </a:rPr>
              <a:t>on</a:t>
            </a:r>
            <a:r>
              <a:rPr lang="es-ES" sz="1400" dirty="0">
                <a:latin typeface="+mj-lt"/>
              </a:rPr>
              <a:t> </a:t>
            </a:r>
            <a:r>
              <a:rPr lang="en-US" sz="1400" i="1" dirty="0" err="1">
                <a:latin typeface="+mj-lt"/>
              </a:rPr>
              <a:t>Tetranychus</a:t>
            </a:r>
            <a:r>
              <a:rPr lang="en-US" sz="1400" i="1" dirty="0">
                <a:latin typeface="+mj-lt"/>
              </a:rPr>
              <a:t> </a:t>
            </a:r>
            <a:r>
              <a:rPr lang="en-US" sz="1400" i="1" dirty="0" err="1">
                <a:latin typeface="+mj-lt"/>
              </a:rPr>
              <a:t>urticae</a:t>
            </a:r>
            <a:r>
              <a:rPr lang="en-US" sz="1400" i="1" dirty="0">
                <a:latin typeface="+mj-lt"/>
              </a:rPr>
              <a:t> (red spider mite). Repellent, direct mortality, reduced fecundity</a:t>
            </a:r>
            <a:endParaRPr lang="es-ES" sz="1400" dirty="0">
              <a:latin typeface="+mj-lt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1400" dirty="0">
              <a:latin typeface="+mj-lt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 err="1">
                <a:latin typeface="+mj-lt"/>
              </a:rPr>
              <a:t>Nematicide</a:t>
            </a:r>
            <a:r>
              <a:rPr lang="es-ES" sz="1400" dirty="0">
                <a:latin typeface="+mj-lt"/>
              </a:rPr>
              <a:t> : </a:t>
            </a:r>
            <a:r>
              <a:rPr lang="es-ES" sz="1400" dirty="0" err="1">
                <a:latin typeface="+mj-lt"/>
              </a:rPr>
              <a:t>effect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of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limonene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containg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Eos</a:t>
            </a:r>
            <a:r>
              <a:rPr lang="es-ES" sz="1400" dirty="0">
                <a:latin typeface="+mj-lt"/>
              </a:rPr>
              <a:t> and </a:t>
            </a:r>
            <a:r>
              <a:rPr lang="es-ES" sz="1400" dirty="0" err="1">
                <a:latin typeface="+mj-lt"/>
              </a:rPr>
              <a:t>many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others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on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nematodes</a:t>
            </a:r>
            <a:endParaRPr lang="es-ES" sz="1400" dirty="0">
              <a:latin typeface="+mj-lt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1400" dirty="0">
              <a:latin typeface="+mj-lt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 err="1">
                <a:latin typeface="+mj-lt"/>
              </a:rPr>
              <a:t>Virucide</a:t>
            </a:r>
            <a:r>
              <a:rPr lang="es-ES" sz="1400" b="1" dirty="0">
                <a:latin typeface="+mj-lt"/>
              </a:rPr>
              <a:t>: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tobacco</a:t>
            </a:r>
            <a:r>
              <a:rPr lang="es-ES" sz="1400" dirty="0">
                <a:latin typeface="+mj-lt"/>
              </a:rPr>
              <a:t> Mosaic virus (</a:t>
            </a:r>
            <a:r>
              <a:rPr lang="es-ES" sz="1400" dirty="0" err="1">
                <a:latin typeface="+mj-lt"/>
              </a:rPr>
              <a:t>lemongrass</a:t>
            </a:r>
            <a:r>
              <a:rPr lang="es-ES" sz="1400" dirty="0">
                <a:latin typeface="+mj-lt"/>
              </a:rPr>
              <a:t> EO)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s-ES" sz="1400" dirty="0">
              <a:latin typeface="+mj-lt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 err="1">
                <a:latin typeface="+mj-lt"/>
              </a:rPr>
              <a:t>Anti-sprouting</a:t>
            </a:r>
            <a:r>
              <a:rPr lang="es-ES" sz="1400" b="1" dirty="0">
                <a:latin typeface="+mj-lt"/>
              </a:rPr>
              <a:t> </a:t>
            </a:r>
            <a:r>
              <a:rPr lang="es-ES" sz="1400" b="1" dirty="0" err="1">
                <a:latin typeface="+mj-lt"/>
              </a:rPr>
              <a:t>agent</a:t>
            </a:r>
            <a:r>
              <a:rPr lang="es-ES" sz="1400" b="1" dirty="0">
                <a:latin typeface="+mj-lt"/>
              </a:rPr>
              <a:t> </a:t>
            </a:r>
            <a:r>
              <a:rPr lang="es-ES" sz="1400" dirty="0">
                <a:latin typeface="+mj-lt"/>
              </a:rPr>
              <a:t>(</a:t>
            </a:r>
            <a:r>
              <a:rPr lang="es-ES" sz="1400" dirty="0" err="1">
                <a:latin typeface="+mj-lt"/>
              </a:rPr>
              <a:t>potatoes</a:t>
            </a:r>
            <a:r>
              <a:rPr lang="es-ES" sz="1400" dirty="0">
                <a:latin typeface="+mj-lt"/>
              </a:rPr>
              <a:t>, </a:t>
            </a:r>
            <a:r>
              <a:rPr lang="es-ES" sz="1400" dirty="0" err="1">
                <a:latin typeface="+mj-lt"/>
              </a:rPr>
              <a:t>carvone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rich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EOs</a:t>
            </a:r>
            <a:r>
              <a:rPr lang="es-ES" sz="1400" dirty="0">
                <a:latin typeface="+mj-lt"/>
              </a:rPr>
              <a:t>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s-ES" sz="1400" dirty="0">
              <a:latin typeface="+mj-lt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 err="1">
                <a:latin typeface="+mj-lt"/>
              </a:rPr>
              <a:t>Soil</a:t>
            </a:r>
            <a:r>
              <a:rPr lang="es-ES" sz="1400" b="1" dirty="0">
                <a:latin typeface="+mj-lt"/>
              </a:rPr>
              <a:t> </a:t>
            </a:r>
            <a:r>
              <a:rPr lang="es-ES" sz="1400" b="1" dirty="0" err="1">
                <a:latin typeface="+mj-lt"/>
              </a:rPr>
              <a:t>microbiote</a:t>
            </a:r>
            <a:r>
              <a:rPr lang="es-ES" sz="1400" b="1" dirty="0">
                <a:latin typeface="+mj-lt"/>
              </a:rPr>
              <a:t> </a:t>
            </a:r>
            <a:r>
              <a:rPr lang="es-ES" sz="1400" b="1" dirty="0" err="1">
                <a:latin typeface="+mj-lt"/>
              </a:rPr>
              <a:t>improvement</a:t>
            </a:r>
            <a:r>
              <a:rPr lang="es-ES" sz="1400" b="1" dirty="0">
                <a:latin typeface="+mj-lt"/>
              </a:rPr>
              <a:t>: </a:t>
            </a:r>
            <a:r>
              <a:rPr lang="es-ES" sz="1400" dirty="0" err="1">
                <a:latin typeface="+mj-lt"/>
              </a:rPr>
              <a:t>biodegradation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but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nutriment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source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for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soil</a:t>
            </a:r>
            <a:r>
              <a:rPr lang="es-ES" sz="1400" dirty="0">
                <a:latin typeface="+mj-lt"/>
              </a:rPr>
              <a:t> µ</a:t>
            </a:r>
            <a:r>
              <a:rPr lang="es-ES" sz="1400" dirty="0" err="1">
                <a:latin typeface="+mj-lt"/>
              </a:rPr>
              <a:t>oorganisms</a:t>
            </a:r>
            <a:endParaRPr lang="es-ES" sz="1400" dirty="0">
              <a:latin typeface="+mj-lt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1400" dirty="0">
              <a:latin typeface="+mj-lt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 err="1">
                <a:latin typeface="+mj-lt"/>
              </a:rPr>
              <a:t>Post-harvest</a:t>
            </a:r>
            <a:r>
              <a:rPr lang="es-ES" sz="1400" b="1" dirty="0">
                <a:latin typeface="+mj-lt"/>
              </a:rPr>
              <a:t> desease</a:t>
            </a:r>
            <a:r>
              <a:rPr lang="es-ES" sz="1400" dirty="0">
                <a:latin typeface="+mj-lt"/>
              </a:rPr>
              <a:t>: bacteria, </a:t>
            </a:r>
            <a:r>
              <a:rPr lang="es-ES" sz="1400" dirty="0" err="1">
                <a:latin typeface="+mj-lt"/>
              </a:rPr>
              <a:t>fungi</a:t>
            </a:r>
            <a:endParaRPr lang="es-ES" sz="1400" dirty="0">
              <a:latin typeface="+mj-lt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1400" dirty="0">
              <a:latin typeface="+mj-lt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dirty="0"/>
              <a:t>D</a:t>
            </a:r>
            <a:r>
              <a:rPr lang="en-US" sz="1400" dirty="0" err="1"/>
              <a:t>ue</a:t>
            </a:r>
            <a:r>
              <a:rPr lang="en-US" sz="1400" dirty="0"/>
              <a:t> to its anti-oxidant, bactericide and fungicide activities EOs are used as preservatives in food industries to </a:t>
            </a:r>
            <a:r>
              <a:rPr lang="en-US" sz="1400" b="1" dirty="0"/>
              <a:t>increase self live</a:t>
            </a:r>
            <a:r>
              <a:rPr lang="en-US" sz="1400" dirty="0"/>
              <a:t>.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1400" dirty="0">
              <a:latin typeface="+mj-lt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s-ES" sz="1400" dirty="0">
              <a:latin typeface="+mj-lt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s-ES" sz="1400" dirty="0">
              <a:latin typeface="+mj-lt"/>
            </a:endParaRPr>
          </a:p>
          <a:p>
            <a:pPr lvl="2">
              <a:buFontTx/>
              <a:buChar char="-"/>
            </a:pPr>
            <a:endParaRPr lang="es-ES" sz="1200" dirty="0">
              <a:latin typeface="Century Gothic" panose="020B0502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5BDB1D6-2CF8-43E1-BCED-6F07BD7F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371" y="1160389"/>
            <a:ext cx="1222560" cy="818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7F8107-829E-4B1B-8B28-8EECE7A72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978" y="1569660"/>
            <a:ext cx="833072" cy="918716"/>
          </a:xfrm>
          <a:prstGeom prst="rect">
            <a:avLst/>
          </a:prstGeom>
        </p:spPr>
      </p:pic>
      <p:pic>
        <p:nvPicPr>
          <p:cNvPr id="9" name="Picture 2" descr="Now we know: Why do potatoes sprout?">
            <a:extLst>
              <a:ext uri="{FF2B5EF4-FFF2-40B4-BE49-F238E27FC236}">
                <a16:creationId xmlns:a16="http://schemas.microsoft.com/office/drawing/2014/main" id="{A62B29D8-0F68-478D-8908-EFAC4B2BF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052" y="2571750"/>
            <a:ext cx="979450" cy="9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7F8F712-8C25-405C-A131-A95511E5B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724" y="2084993"/>
            <a:ext cx="918716" cy="918716"/>
          </a:xfrm>
          <a:prstGeom prst="rect">
            <a:avLst/>
          </a:prstGeom>
        </p:spPr>
      </p:pic>
      <p:pic>
        <p:nvPicPr>
          <p:cNvPr id="12" name="Picture 4" descr="Botrytis cinerea — Wikipédia">
            <a:extLst>
              <a:ext uri="{FF2B5EF4-FFF2-40B4-BE49-F238E27FC236}">
                <a16:creationId xmlns:a16="http://schemas.microsoft.com/office/drawing/2014/main" id="{4715C677-5C58-47D9-BF13-8733DEFF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66" y="3304068"/>
            <a:ext cx="818514" cy="91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refour Selection Chips Handcooked Romarin 150 g | Carrefour Site">
            <a:extLst>
              <a:ext uri="{FF2B5EF4-FFF2-40B4-BE49-F238E27FC236}">
                <a16:creationId xmlns:a16="http://schemas.microsoft.com/office/drawing/2014/main" id="{61A6C50F-A41E-404C-A457-D9074DAB8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00" y="3832378"/>
            <a:ext cx="1085766" cy="121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7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F19CF7-DC4B-4E37-B3D3-B0B82EDD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New applications of essential </a:t>
            </a:r>
            <a:r>
              <a:rPr lang="fr-FR" dirty="0" err="1"/>
              <a:t>oils</a:t>
            </a:r>
            <a:r>
              <a:rPr lang="fr-FR" dirty="0"/>
              <a:t> in </a:t>
            </a:r>
            <a:r>
              <a:rPr lang="fr-FR" dirty="0" err="1"/>
              <a:t>agronomy</a:t>
            </a:r>
            <a:br>
              <a:rPr lang="fr-FR" dirty="0"/>
            </a:br>
            <a:endParaRPr lang="en-US" dirty="0"/>
          </a:p>
        </p:txBody>
      </p:sp>
      <p:sp>
        <p:nvSpPr>
          <p:cNvPr id="10" name="Marcador de contenido 14">
            <a:extLst>
              <a:ext uri="{FF2B5EF4-FFF2-40B4-BE49-F238E27FC236}">
                <a16:creationId xmlns:a16="http://schemas.microsoft.com/office/drawing/2014/main" id="{59022DEB-E86F-4563-94A1-81C543247595}"/>
              </a:ext>
            </a:extLst>
          </p:cNvPr>
          <p:cNvSpPr txBox="1">
            <a:spLocks/>
          </p:cNvSpPr>
          <p:nvPr/>
        </p:nvSpPr>
        <p:spPr>
          <a:xfrm>
            <a:off x="-854614" y="1194136"/>
            <a:ext cx="9143999" cy="434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spcBef>
                <a:spcPts val="0"/>
              </a:spcBef>
              <a:buNone/>
            </a:pPr>
            <a:r>
              <a:rPr lang="es-ES" sz="1500" b="1" dirty="0" err="1"/>
              <a:t>Advantages</a:t>
            </a:r>
            <a:r>
              <a:rPr lang="es-ES" sz="1500" b="1" dirty="0"/>
              <a:t> and </a:t>
            </a:r>
            <a:r>
              <a:rPr lang="es-ES" sz="1500" b="1" dirty="0" err="1"/>
              <a:t>constraints</a:t>
            </a:r>
            <a:endParaRPr lang="es-ES" sz="1500" b="1" dirty="0"/>
          </a:p>
          <a:p>
            <a:pPr lvl="2">
              <a:spcBef>
                <a:spcPts val="0"/>
              </a:spcBef>
              <a:buFontTx/>
              <a:buChar char="-"/>
            </a:pPr>
            <a:endParaRPr lang="es-ES" sz="1500" dirty="0"/>
          </a:p>
          <a:p>
            <a:pPr lvl="2">
              <a:spcBef>
                <a:spcPts val="0"/>
              </a:spcBef>
              <a:buFontTx/>
              <a:buChar char="-"/>
            </a:pPr>
            <a:r>
              <a:rPr lang="es-ES" sz="1500" dirty="0" err="1"/>
              <a:t>Advantages</a:t>
            </a:r>
            <a:r>
              <a:rPr lang="es-ES" sz="1500" dirty="0"/>
              <a:t>: </a:t>
            </a:r>
          </a:p>
          <a:p>
            <a:pPr lvl="3">
              <a:spcBef>
                <a:spcPts val="0"/>
              </a:spcBef>
              <a:buFontTx/>
              <a:buChar char="-"/>
            </a:pPr>
            <a:r>
              <a:rPr lang="es-ES" sz="1500" dirty="0" err="1"/>
              <a:t>Reduced</a:t>
            </a:r>
            <a:r>
              <a:rPr lang="es-ES" sz="1500" dirty="0"/>
              <a:t> </a:t>
            </a:r>
            <a:r>
              <a:rPr lang="es-ES" sz="1500" dirty="0" err="1"/>
              <a:t>side</a:t>
            </a:r>
            <a:r>
              <a:rPr lang="es-ES" sz="1500" dirty="0"/>
              <a:t> </a:t>
            </a:r>
            <a:r>
              <a:rPr lang="es-ES" sz="1500" dirty="0" err="1"/>
              <a:t>effects</a:t>
            </a:r>
            <a:r>
              <a:rPr lang="es-ES" sz="1500" dirty="0"/>
              <a:t> (human, </a:t>
            </a:r>
            <a:r>
              <a:rPr lang="es-ES" sz="1500" dirty="0" err="1"/>
              <a:t>not</a:t>
            </a:r>
            <a:r>
              <a:rPr lang="es-ES" sz="1500" dirty="0"/>
              <a:t> target </a:t>
            </a:r>
            <a:r>
              <a:rPr lang="es-ES" sz="1500" dirty="0" err="1"/>
              <a:t>organisms</a:t>
            </a:r>
            <a:r>
              <a:rPr lang="es-ES" sz="1500" dirty="0"/>
              <a:t>, </a:t>
            </a:r>
          </a:p>
          <a:p>
            <a:pPr marL="1371600" lvl="3" indent="0">
              <a:spcBef>
                <a:spcPts val="0"/>
              </a:spcBef>
              <a:buNone/>
            </a:pPr>
            <a:r>
              <a:rPr lang="es-ES" sz="1500" dirty="0"/>
              <a:t>     </a:t>
            </a:r>
            <a:r>
              <a:rPr lang="es-ES" sz="1500" dirty="0" err="1"/>
              <a:t>environment</a:t>
            </a:r>
            <a:r>
              <a:rPr lang="es-ES" sz="1500" dirty="0"/>
              <a:t>)</a:t>
            </a:r>
          </a:p>
          <a:p>
            <a:pPr lvl="3">
              <a:spcBef>
                <a:spcPts val="0"/>
              </a:spcBef>
              <a:buFontTx/>
              <a:buChar char="-"/>
            </a:pPr>
            <a:r>
              <a:rPr lang="es-ES" sz="1500" dirty="0"/>
              <a:t>Low </a:t>
            </a:r>
            <a:r>
              <a:rPr lang="es-ES" sz="1500" dirty="0" err="1"/>
              <a:t>persistance</a:t>
            </a:r>
            <a:endParaRPr lang="es-ES" sz="1500" dirty="0"/>
          </a:p>
          <a:p>
            <a:pPr lvl="3">
              <a:spcBef>
                <a:spcPts val="0"/>
              </a:spcBef>
              <a:buFontTx/>
              <a:buChar char="-"/>
            </a:pPr>
            <a:r>
              <a:rPr lang="es-ES" sz="1500" dirty="0" err="1"/>
              <a:t>Multiple</a:t>
            </a:r>
            <a:r>
              <a:rPr lang="es-ES" sz="1500" dirty="0"/>
              <a:t> </a:t>
            </a:r>
            <a:r>
              <a:rPr lang="es-ES" sz="1500" dirty="0" err="1"/>
              <a:t>action</a:t>
            </a:r>
            <a:r>
              <a:rPr lang="es-ES" sz="1500" dirty="0"/>
              <a:t> </a:t>
            </a:r>
            <a:r>
              <a:rPr lang="es-ES" sz="1500" dirty="0" err="1"/>
              <a:t>mode</a:t>
            </a:r>
            <a:r>
              <a:rPr lang="es-ES" sz="1500" dirty="0"/>
              <a:t> (</a:t>
            </a:r>
            <a:r>
              <a:rPr lang="es-ES" sz="1500" dirty="0" err="1"/>
              <a:t>less</a:t>
            </a:r>
            <a:r>
              <a:rPr lang="es-ES" sz="1500" dirty="0"/>
              <a:t> </a:t>
            </a:r>
            <a:r>
              <a:rPr lang="es-ES" sz="1500" dirty="0" err="1"/>
              <a:t>ressistance</a:t>
            </a:r>
            <a:r>
              <a:rPr lang="es-ES" sz="1500" dirty="0"/>
              <a:t>)</a:t>
            </a:r>
          </a:p>
          <a:p>
            <a:pPr lvl="3">
              <a:spcBef>
                <a:spcPts val="0"/>
              </a:spcBef>
              <a:buFontTx/>
              <a:buChar char="-"/>
            </a:pPr>
            <a:r>
              <a:rPr lang="es-ES" sz="1500" dirty="0"/>
              <a:t>Good </a:t>
            </a:r>
            <a:r>
              <a:rPr lang="es-ES" sz="1500" dirty="0" err="1"/>
              <a:t>acceptability</a:t>
            </a:r>
            <a:r>
              <a:rPr lang="es-ES" sz="1500" dirty="0"/>
              <a:t> </a:t>
            </a:r>
            <a:r>
              <a:rPr lang="es-ES" sz="1500" dirty="0" err="1"/>
              <a:t>by</a:t>
            </a:r>
            <a:r>
              <a:rPr lang="es-ES" sz="1500" dirty="0"/>
              <a:t> </a:t>
            </a:r>
            <a:r>
              <a:rPr lang="es-ES" sz="1500" dirty="0" err="1"/>
              <a:t>consumers</a:t>
            </a:r>
            <a:endParaRPr lang="es-ES" sz="1500" dirty="0"/>
          </a:p>
          <a:p>
            <a:pPr lvl="2">
              <a:spcBef>
                <a:spcPts val="0"/>
              </a:spcBef>
              <a:buFontTx/>
              <a:buChar char="-"/>
            </a:pPr>
            <a:endParaRPr lang="es-ES" sz="1500" dirty="0"/>
          </a:p>
          <a:p>
            <a:pPr lvl="2">
              <a:spcBef>
                <a:spcPts val="0"/>
              </a:spcBef>
              <a:buFontTx/>
              <a:buChar char="-"/>
            </a:pPr>
            <a:r>
              <a:rPr lang="es-ES" sz="1500" dirty="0" err="1"/>
              <a:t>Constraints</a:t>
            </a:r>
            <a:r>
              <a:rPr lang="es-ES" sz="1500" dirty="0"/>
              <a:t> : </a:t>
            </a:r>
          </a:p>
          <a:p>
            <a:pPr lvl="3">
              <a:spcBef>
                <a:spcPts val="0"/>
              </a:spcBef>
              <a:buFontTx/>
              <a:buChar char="-"/>
            </a:pPr>
            <a:r>
              <a:rPr lang="es-ES" sz="1500" dirty="0" err="1"/>
              <a:t>Flavour</a:t>
            </a:r>
            <a:endParaRPr lang="es-ES" sz="1500" dirty="0"/>
          </a:p>
          <a:p>
            <a:pPr lvl="3">
              <a:spcBef>
                <a:spcPts val="0"/>
              </a:spcBef>
              <a:buFontTx/>
              <a:buChar char="-"/>
            </a:pPr>
            <a:r>
              <a:rPr lang="es-ES" sz="1500" dirty="0" err="1"/>
              <a:t>Variability</a:t>
            </a:r>
            <a:r>
              <a:rPr lang="es-ES" sz="1500" dirty="0"/>
              <a:t> (</a:t>
            </a:r>
            <a:r>
              <a:rPr lang="es-ES" sz="1500" dirty="0" err="1"/>
              <a:t>composition</a:t>
            </a:r>
            <a:r>
              <a:rPr lang="es-ES" sz="1500" dirty="0"/>
              <a:t>)</a:t>
            </a:r>
            <a:r>
              <a:rPr lang="es-ES" sz="1500" dirty="0">
                <a:sym typeface="Wingdings" panose="05000000000000000000" pitchFamily="2" charset="2"/>
              </a:rPr>
              <a:t> </a:t>
            </a:r>
            <a:r>
              <a:rPr lang="es-ES" sz="1500" dirty="0" err="1">
                <a:sym typeface="Wingdings" panose="05000000000000000000" pitchFamily="2" charset="2"/>
              </a:rPr>
              <a:t>standardization</a:t>
            </a:r>
            <a:endParaRPr lang="es-ES" sz="1500" dirty="0"/>
          </a:p>
          <a:p>
            <a:pPr lvl="3">
              <a:spcBef>
                <a:spcPts val="0"/>
              </a:spcBef>
              <a:buFontTx/>
              <a:buChar char="-"/>
            </a:pPr>
            <a:r>
              <a:rPr lang="es-ES" sz="1500" dirty="0" err="1"/>
              <a:t>Phytotoxicity</a:t>
            </a:r>
            <a:r>
              <a:rPr lang="es-ES" sz="1500" dirty="0"/>
              <a:t> </a:t>
            </a:r>
          </a:p>
          <a:p>
            <a:pPr lvl="3">
              <a:spcBef>
                <a:spcPts val="0"/>
              </a:spcBef>
              <a:buFontTx/>
              <a:buChar char="-"/>
            </a:pPr>
            <a:r>
              <a:rPr lang="es-ES" sz="1500" dirty="0" err="1"/>
              <a:t>Volatility</a:t>
            </a:r>
            <a:r>
              <a:rPr lang="es-ES" sz="1500" dirty="0"/>
              <a:t> (</a:t>
            </a:r>
            <a:r>
              <a:rPr lang="es-ES" sz="1500" dirty="0" err="1"/>
              <a:t>encapsulation</a:t>
            </a:r>
            <a:r>
              <a:rPr lang="es-ES" sz="1500" dirty="0"/>
              <a:t> + new </a:t>
            </a:r>
            <a:r>
              <a:rPr lang="es-ES" sz="1500" dirty="0" err="1"/>
              <a:t>mode</a:t>
            </a:r>
            <a:r>
              <a:rPr lang="es-ES" sz="1500" dirty="0"/>
              <a:t> </a:t>
            </a:r>
            <a:r>
              <a:rPr lang="es-ES" sz="1500" dirty="0" err="1"/>
              <a:t>of</a:t>
            </a:r>
            <a:r>
              <a:rPr lang="es-ES" sz="1500" dirty="0"/>
              <a:t> </a:t>
            </a:r>
            <a:r>
              <a:rPr lang="es-ES" sz="1500" dirty="0" err="1"/>
              <a:t>injection</a:t>
            </a:r>
            <a:r>
              <a:rPr lang="es-ES" sz="1500" dirty="0"/>
              <a:t>)</a:t>
            </a:r>
          </a:p>
          <a:p>
            <a:pPr lvl="3">
              <a:spcBef>
                <a:spcPts val="0"/>
              </a:spcBef>
              <a:buFontTx/>
              <a:buChar char="-"/>
            </a:pPr>
            <a:r>
              <a:rPr lang="es-ES" sz="1500" dirty="0" err="1"/>
              <a:t>Cost</a:t>
            </a:r>
            <a:r>
              <a:rPr lang="es-ES" sz="1500" dirty="0"/>
              <a:t> (</a:t>
            </a:r>
            <a:r>
              <a:rPr lang="es-ES" sz="1500" dirty="0" err="1"/>
              <a:t>only</a:t>
            </a:r>
            <a:r>
              <a:rPr lang="es-ES" sz="1500" dirty="0"/>
              <a:t> </a:t>
            </a:r>
            <a:r>
              <a:rPr lang="es-ES" sz="1500" dirty="0" err="1"/>
              <a:t>for</a:t>
            </a:r>
            <a:r>
              <a:rPr lang="es-ES" sz="1500" dirty="0"/>
              <a:t> </a:t>
            </a:r>
            <a:r>
              <a:rPr lang="es-ES" sz="1500" dirty="0" err="1"/>
              <a:t>high</a:t>
            </a:r>
            <a:r>
              <a:rPr lang="es-ES" sz="1500" dirty="0"/>
              <a:t> </a:t>
            </a:r>
            <a:r>
              <a:rPr lang="es-ES" sz="1500" dirty="0" err="1"/>
              <a:t>value</a:t>
            </a:r>
            <a:r>
              <a:rPr lang="es-ES" sz="1500" dirty="0"/>
              <a:t> </a:t>
            </a:r>
            <a:r>
              <a:rPr lang="es-ES" sz="1500" dirty="0" err="1"/>
              <a:t>crops</a:t>
            </a:r>
            <a:r>
              <a:rPr lang="es-ES" sz="1500" dirty="0"/>
              <a:t>?)</a:t>
            </a:r>
          </a:p>
          <a:p>
            <a:pPr lvl="3">
              <a:spcBef>
                <a:spcPts val="0"/>
              </a:spcBef>
              <a:buFontTx/>
              <a:buChar char="-"/>
            </a:pPr>
            <a:r>
              <a:rPr lang="es-ES" sz="1500" dirty="0" err="1"/>
              <a:t>Sustainability</a:t>
            </a:r>
            <a:r>
              <a:rPr lang="es-ES" sz="1500" dirty="0"/>
              <a:t> </a:t>
            </a:r>
            <a:r>
              <a:rPr lang="es-ES" sz="1500" dirty="0" err="1"/>
              <a:t>of</a:t>
            </a:r>
            <a:r>
              <a:rPr lang="es-ES" sz="1500" dirty="0"/>
              <a:t> </a:t>
            </a:r>
            <a:r>
              <a:rPr lang="es-ES" sz="1500" dirty="0" err="1"/>
              <a:t>resource</a:t>
            </a:r>
            <a:endParaRPr lang="es-ES" sz="1500" dirty="0"/>
          </a:p>
          <a:p>
            <a:pPr lvl="3">
              <a:spcBef>
                <a:spcPts val="0"/>
              </a:spcBef>
              <a:buFontTx/>
              <a:buChar char="-"/>
            </a:pPr>
            <a:r>
              <a:rPr lang="es-ES" sz="1500" dirty="0" err="1"/>
              <a:t>Regulatory</a:t>
            </a:r>
            <a:r>
              <a:rPr lang="es-ES" sz="1500" dirty="0"/>
              <a:t> </a:t>
            </a:r>
            <a:r>
              <a:rPr lang="es-ES" sz="1500" dirty="0" err="1"/>
              <a:t>aspects</a:t>
            </a:r>
            <a:r>
              <a:rPr lang="es-ES" sz="1500" dirty="0"/>
              <a:t> (US versus EU)</a:t>
            </a:r>
          </a:p>
          <a:p>
            <a:pPr lvl="2">
              <a:buFontTx/>
              <a:buChar char="-"/>
            </a:pPr>
            <a:endParaRPr lang="es-ES" sz="1200" dirty="0">
              <a:latin typeface="Century Gothic" panose="020B0502020202020204" pitchFamily="34" charset="0"/>
            </a:endParaRPr>
          </a:p>
          <a:p>
            <a:pPr marL="914400" lvl="2" indent="0">
              <a:buNone/>
            </a:pPr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E8247876-BEFA-4A42-AA68-8C235CBD05CE}"/>
              </a:ext>
            </a:extLst>
          </p:cNvPr>
          <p:cNvSpPr/>
          <p:nvPr/>
        </p:nvSpPr>
        <p:spPr>
          <a:xfrm>
            <a:off x="5234400" y="2397600"/>
            <a:ext cx="777600" cy="1814400"/>
          </a:xfrm>
          <a:prstGeom prst="rightBrace">
            <a:avLst/>
          </a:prstGeom>
          <a:noFill/>
          <a:ln>
            <a:solidFill>
              <a:srgbClr val="7DB9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6B73FA-B187-49A3-9E2E-9F40DCCDE916}"/>
              </a:ext>
            </a:extLst>
          </p:cNvPr>
          <p:cNvSpPr txBox="1"/>
          <p:nvPr/>
        </p:nvSpPr>
        <p:spPr>
          <a:xfrm>
            <a:off x="6189133" y="2741083"/>
            <a:ext cx="3031067" cy="11027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BE" b="1" dirty="0">
                <a:solidFill>
                  <a:srgbClr val="7DB928"/>
                </a:solidFill>
              </a:rPr>
              <a:t>Importance of formulation</a:t>
            </a:r>
            <a:endParaRPr lang="en-US" b="1" dirty="0">
              <a:solidFill>
                <a:srgbClr val="7DB9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0D1F02-0B42-4193-90F6-F16529E3FFED}"/>
              </a:ext>
            </a:extLst>
          </p:cNvPr>
          <p:cNvSpPr/>
          <p:nvPr/>
        </p:nvSpPr>
        <p:spPr>
          <a:xfrm>
            <a:off x="401134" y="284052"/>
            <a:ext cx="874286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DB928"/>
                </a:solidFill>
              </a:rPr>
              <a:t>Formulation of essential </a:t>
            </a:r>
            <a:r>
              <a:rPr lang="fr-FR" sz="2800" dirty="0" err="1">
                <a:solidFill>
                  <a:srgbClr val="7DB928"/>
                </a:solidFill>
              </a:rPr>
              <a:t>oil</a:t>
            </a:r>
            <a:r>
              <a:rPr lang="fr-FR" sz="2800" dirty="0">
                <a:solidFill>
                  <a:srgbClr val="7DB928"/>
                </a:solidFill>
              </a:rPr>
              <a:t> </a:t>
            </a:r>
            <a:r>
              <a:rPr lang="fr-FR" sz="2800" dirty="0" err="1">
                <a:solidFill>
                  <a:srgbClr val="7DB928"/>
                </a:solidFill>
              </a:rPr>
              <a:t>based</a:t>
            </a:r>
            <a:r>
              <a:rPr lang="fr-FR" sz="2800" dirty="0">
                <a:solidFill>
                  <a:srgbClr val="7DB928"/>
                </a:solidFill>
              </a:rPr>
              <a:t> biopesticides </a:t>
            </a:r>
          </a:p>
          <a:p>
            <a:endParaRPr lang="fr-FR" sz="1600" dirty="0"/>
          </a:p>
          <a:p>
            <a:r>
              <a:rPr lang="fr-FR" sz="2000" dirty="0"/>
              <a:t>1. Encapsulation for a slow release</a:t>
            </a:r>
            <a:r>
              <a:rPr lang="fr-FR" sz="2000" dirty="0">
                <a:sym typeface="Wingdings" panose="05000000000000000000" pitchFamily="2" charset="2"/>
              </a:rPr>
              <a:t></a:t>
            </a:r>
            <a:r>
              <a:rPr lang="fr-FR" sz="2000" dirty="0"/>
              <a:t> </a:t>
            </a:r>
            <a:r>
              <a:rPr lang="fr-FR" sz="2000" dirty="0" err="1"/>
              <a:t>reduce</a:t>
            </a:r>
            <a:r>
              <a:rPr lang="fr-FR" sz="2000" dirty="0"/>
              <a:t> </a:t>
            </a:r>
            <a:r>
              <a:rPr lang="fr-FR" sz="2000" dirty="0" err="1"/>
              <a:t>volatility</a:t>
            </a:r>
            <a:r>
              <a:rPr lang="fr-FR" sz="2000" dirty="0"/>
              <a:t>, </a:t>
            </a:r>
            <a:r>
              <a:rPr lang="fr-FR" sz="2000" dirty="0" err="1"/>
              <a:t>protect</a:t>
            </a:r>
            <a:r>
              <a:rPr lang="fr-FR" sz="2000" dirty="0"/>
              <a:t> Eos </a:t>
            </a:r>
            <a:r>
              <a:rPr lang="fr-FR" sz="2000" dirty="0" err="1"/>
              <a:t>against</a:t>
            </a:r>
            <a:r>
              <a:rPr lang="fr-FR" sz="2000" dirty="0"/>
              <a:t> </a:t>
            </a:r>
            <a:r>
              <a:rPr lang="fr-FR" sz="2000" dirty="0" err="1"/>
              <a:t>oxidation</a:t>
            </a:r>
            <a:r>
              <a:rPr lang="fr-FR" sz="2000" dirty="0"/>
              <a:t>, </a:t>
            </a:r>
            <a:r>
              <a:rPr lang="fr-FR" sz="2000" dirty="0" err="1"/>
              <a:t>increase</a:t>
            </a:r>
            <a:r>
              <a:rPr lang="fr-FR" sz="2000" dirty="0"/>
              <a:t> </a:t>
            </a:r>
            <a:r>
              <a:rPr lang="fr-FR" sz="2000" dirty="0" err="1"/>
              <a:t>activity</a:t>
            </a:r>
            <a:r>
              <a:rPr lang="fr-FR" sz="2000" dirty="0"/>
              <a:t> </a:t>
            </a:r>
            <a:r>
              <a:rPr lang="fr-FR" sz="2000" dirty="0" err="1"/>
              <a:t>period</a:t>
            </a:r>
            <a:endParaRPr lang="fr-FR" sz="2000" dirty="0"/>
          </a:p>
          <a:p>
            <a:pPr marL="971550" lvl="1" indent="-514350">
              <a:buAutoNum type="arabicPeriod"/>
            </a:pPr>
            <a:endParaRPr lang="fr-FR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Various techniques: emulsification, coacervation, spray drying, complexation, ionic gelation, nanoprecipitation, film hydration method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droplets, particles, capsules, and complexes from various sizes “micro” (1–1000 m) or “</a:t>
            </a:r>
            <a:r>
              <a:rPr lang="en-US" dirty="0" err="1"/>
              <a:t>nano</a:t>
            </a:r>
            <a:r>
              <a:rPr lang="en-US" dirty="0"/>
              <a:t>” (&lt;1000 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matrixes are often used: alginate, chitosan, and cyclodextrin(for many techniques)</a:t>
            </a:r>
            <a:endParaRPr lang="fr-FR" dirty="0"/>
          </a:p>
          <a:p>
            <a:pPr marL="971550" lvl="1" indent="-514350">
              <a:buAutoNum type="arabicPeriod"/>
            </a:pPr>
            <a:endParaRPr lang="fr-FR" sz="1600" dirty="0"/>
          </a:p>
          <a:p>
            <a:pPr marL="971550" lvl="1" indent="-514350">
              <a:buAutoNum type="arabicPeriod"/>
            </a:pPr>
            <a:endParaRPr lang="fr-FR" sz="1600" dirty="0"/>
          </a:p>
          <a:p>
            <a:pPr lvl="1"/>
            <a:r>
              <a:rPr lang="fr-FR" sz="1600" dirty="0"/>
              <a:t>  </a:t>
            </a:r>
            <a:br>
              <a:rPr lang="fr-FR" dirty="0"/>
            </a:b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C2D231-AA27-410A-A85E-9D8556B4A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50" y="3137392"/>
            <a:ext cx="2596924" cy="18791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BC2475-436F-4E7F-B5E1-4F6E628D2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426" y="3492088"/>
            <a:ext cx="2596924" cy="91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9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0D1F02-0B42-4193-90F6-F16529E3FFED}"/>
              </a:ext>
            </a:extLst>
          </p:cNvPr>
          <p:cNvSpPr/>
          <p:nvPr/>
        </p:nvSpPr>
        <p:spPr>
          <a:xfrm>
            <a:off x="401134" y="284052"/>
            <a:ext cx="8742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DB928"/>
                </a:solidFill>
              </a:rPr>
              <a:t>Formulation of essential </a:t>
            </a:r>
            <a:r>
              <a:rPr lang="fr-FR" sz="2800" dirty="0" err="1">
                <a:solidFill>
                  <a:srgbClr val="7DB928"/>
                </a:solidFill>
              </a:rPr>
              <a:t>oil</a:t>
            </a:r>
            <a:r>
              <a:rPr lang="fr-FR" sz="2800" dirty="0">
                <a:solidFill>
                  <a:srgbClr val="7DB928"/>
                </a:solidFill>
              </a:rPr>
              <a:t> </a:t>
            </a:r>
            <a:r>
              <a:rPr lang="fr-FR" sz="2800" dirty="0" err="1">
                <a:solidFill>
                  <a:srgbClr val="7DB928"/>
                </a:solidFill>
              </a:rPr>
              <a:t>based</a:t>
            </a:r>
            <a:r>
              <a:rPr lang="fr-FR" sz="2800" dirty="0">
                <a:solidFill>
                  <a:srgbClr val="7DB928"/>
                </a:solidFill>
              </a:rPr>
              <a:t> biopesticides </a:t>
            </a:r>
          </a:p>
          <a:p>
            <a:endParaRPr lang="fr-FR" sz="1600" dirty="0"/>
          </a:p>
          <a:p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D4A397-B101-496D-AF19-2850B7AD2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185" y="3434999"/>
            <a:ext cx="3643619" cy="14244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33CC8C8-FBAF-4E83-B651-5CAFEC9A8D98}"/>
              </a:ext>
            </a:extLst>
          </p:cNvPr>
          <p:cNvSpPr txBox="1"/>
          <p:nvPr/>
        </p:nvSpPr>
        <p:spPr>
          <a:xfrm>
            <a:off x="246789" y="4012052"/>
            <a:ext cx="4375611" cy="10003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DB928"/>
                </a:solidFill>
              </a:rPr>
              <a:t>Montmorillonite </a:t>
            </a:r>
            <a:r>
              <a:rPr lang="fr-BE" dirty="0" err="1">
                <a:solidFill>
                  <a:srgbClr val="7DB928"/>
                </a:solidFill>
              </a:rPr>
              <a:t>treatment</a:t>
            </a:r>
            <a:r>
              <a:rPr lang="fr-BE" dirty="0">
                <a:solidFill>
                  <a:srgbClr val="7DB928"/>
                </a:solidFill>
              </a:rPr>
              <a:t> (HCL, </a:t>
            </a:r>
            <a:r>
              <a:rPr lang="fr-BE" dirty="0" err="1">
                <a:solidFill>
                  <a:srgbClr val="7DB928"/>
                </a:solidFill>
              </a:rPr>
              <a:t>NaOH</a:t>
            </a:r>
            <a:r>
              <a:rPr lang="fr-BE" dirty="0">
                <a:solidFill>
                  <a:srgbClr val="7DB928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DB928"/>
                </a:solidFill>
              </a:rPr>
              <a:t>EO </a:t>
            </a:r>
            <a:r>
              <a:rPr lang="fr-BE" dirty="0" err="1">
                <a:solidFill>
                  <a:srgbClr val="7DB928"/>
                </a:solidFill>
              </a:rPr>
              <a:t>clay</a:t>
            </a:r>
            <a:r>
              <a:rPr lang="fr-BE" dirty="0">
                <a:solidFill>
                  <a:srgbClr val="7DB928"/>
                </a:solidFill>
              </a:rPr>
              <a:t> </a:t>
            </a:r>
            <a:r>
              <a:rPr lang="fr-BE" dirty="0" err="1">
                <a:solidFill>
                  <a:srgbClr val="7DB928"/>
                </a:solidFill>
              </a:rPr>
              <a:t>mineral</a:t>
            </a:r>
            <a:r>
              <a:rPr lang="fr-BE" dirty="0">
                <a:solidFill>
                  <a:srgbClr val="7DB928"/>
                </a:solidFill>
              </a:rPr>
              <a:t> </a:t>
            </a:r>
            <a:r>
              <a:rPr lang="fr-BE" dirty="0" err="1">
                <a:solidFill>
                  <a:srgbClr val="7DB928"/>
                </a:solidFill>
              </a:rPr>
              <a:t>hybrid</a:t>
            </a:r>
            <a:endParaRPr lang="fr-BE" dirty="0">
              <a:solidFill>
                <a:srgbClr val="7DB928"/>
              </a:solidFill>
            </a:endParaRP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DB928"/>
                </a:solidFill>
              </a:rPr>
              <a:t>Extended </a:t>
            </a:r>
            <a:r>
              <a:rPr lang="fr-BE" dirty="0" err="1">
                <a:solidFill>
                  <a:srgbClr val="7DB928"/>
                </a:solidFill>
              </a:rPr>
              <a:t>controlled</a:t>
            </a:r>
            <a:r>
              <a:rPr lang="fr-BE" dirty="0">
                <a:solidFill>
                  <a:srgbClr val="7DB928"/>
                </a:solidFill>
              </a:rPr>
              <a:t> release</a:t>
            </a: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DB928"/>
                </a:solidFill>
              </a:rPr>
              <a:t>Insecticide </a:t>
            </a:r>
            <a:r>
              <a:rPr lang="fr-BE" dirty="0" err="1">
                <a:solidFill>
                  <a:srgbClr val="7DB928"/>
                </a:solidFill>
              </a:rPr>
              <a:t>mecanic</a:t>
            </a:r>
            <a:r>
              <a:rPr lang="fr-BE" dirty="0">
                <a:solidFill>
                  <a:srgbClr val="7DB928"/>
                </a:solidFill>
              </a:rPr>
              <a:t> </a:t>
            </a:r>
            <a:r>
              <a:rPr lang="fr-BE" dirty="0" err="1">
                <a:solidFill>
                  <a:srgbClr val="7DB928"/>
                </a:solidFill>
              </a:rPr>
              <a:t>effect</a:t>
            </a:r>
            <a:r>
              <a:rPr lang="fr-BE" dirty="0">
                <a:solidFill>
                  <a:srgbClr val="7DB928"/>
                </a:solidFill>
              </a:rPr>
              <a:t> on </a:t>
            </a:r>
            <a:r>
              <a:rPr lang="fr-BE" dirty="0" err="1">
                <a:solidFill>
                  <a:srgbClr val="7DB928"/>
                </a:solidFill>
              </a:rPr>
              <a:t>insect</a:t>
            </a:r>
            <a:endParaRPr lang="en-US" dirty="0">
              <a:solidFill>
                <a:srgbClr val="7DB928"/>
              </a:solidFill>
            </a:endParaRPr>
          </a:p>
        </p:txBody>
      </p:sp>
      <p:pic>
        <p:nvPicPr>
          <p:cNvPr id="1026" name="Picture 2" descr="https://ars.els-cdn.com/content/image/1-s2.0-S0254058421013523-ga1_lrg.jpg">
            <a:extLst>
              <a:ext uri="{FF2B5EF4-FFF2-40B4-BE49-F238E27FC236}">
                <a16:creationId xmlns:a16="http://schemas.microsoft.com/office/drawing/2014/main" id="{47C9EEDF-B520-40B2-BED9-011CFB13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9" y="1045105"/>
            <a:ext cx="4755648" cy="270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A1063C-506C-44DE-B3BD-056CAFECF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185" y="1097152"/>
            <a:ext cx="2361666" cy="204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0D1F02-0B42-4193-90F6-F16529E3FFED}"/>
              </a:ext>
            </a:extLst>
          </p:cNvPr>
          <p:cNvSpPr/>
          <p:nvPr/>
        </p:nvSpPr>
        <p:spPr>
          <a:xfrm>
            <a:off x="401134" y="284052"/>
            <a:ext cx="874286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DB928"/>
                </a:solidFill>
              </a:rPr>
              <a:t>Formulation of essential </a:t>
            </a:r>
            <a:r>
              <a:rPr lang="fr-FR" sz="2800" dirty="0" err="1">
                <a:solidFill>
                  <a:srgbClr val="7DB928"/>
                </a:solidFill>
              </a:rPr>
              <a:t>oil</a:t>
            </a:r>
            <a:r>
              <a:rPr lang="fr-FR" sz="2800" dirty="0">
                <a:solidFill>
                  <a:srgbClr val="7DB928"/>
                </a:solidFill>
              </a:rPr>
              <a:t> </a:t>
            </a:r>
            <a:r>
              <a:rPr lang="fr-FR" sz="2800" dirty="0" err="1">
                <a:solidFill>
                  <a:srgbClr val="7DB928"/>
                </a:solidFill>
              </a:rPr>
              <a:t>based</a:t>
            </a:r>
            <a:r>
              <a:rPr lang="fr-FR" sz="2800" dirty="0">
                <a:solidFill>
                  <a:srgbClr val="7DB928"/>
                </a:solidFill>
              </a:rPr>
              <a:t> biopesticides </a:t>
            </a:r>
          </a:p>
          <a:p>
            <a:endParaRPr lang="fr-FR" sz="1600" dirty="0"/>
          </a:p>
          <a:p>
            <a:br>
              <a:rPr lang="fr-FR" dirty="0"/>
            </a:br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DB7281-4F8E-42B2-AD55-0E4182FE9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567" y="961160"/>
            <a:ext cx="3308880" cy="9634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4D0CA5-92B4-42F2-BFED-310C2C1F2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532" y="878470"/>
            <a:ext cx="4444932" cy="39009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43A2D0-474E-41E0-A11A-55267743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495" y="3502036"/>
            <a:ext cx="4427952" cy="152598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1D905A0-F3F2-41DB-9523-DAA495D49F63}"/>
              </a:ext>
            </a:extLst>
          </p:cNvPr>
          <p:cNvSpPr txBox="1"/>
          <p:nvPr/>
        </p:nvSpPr>
        <p:spPr>
          <a:xfrm>
            <a:off x="4534476" y="2054196"/>
            <a:ext cx="4341600" cy="124546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DB928"/>
                </a:solidFill>
              </a:rPr>
              <a:t>Rosemary EO Calcium alginate and calcium alginate / montmorillonite microcapsules (</a:t>
            </a:r>
            <a:r>
              <a:rPr lang="fr-BE" dirty="0" err="1">
                <a:solidFill>
                  <a:srgbClr val="7DB928"/>
                </a:solidFill>
              </a:rPr>
              <a:t>micrometric</a:t>
            </a:r>
            <a:r>
              <a:rPr lang="fr-BE" dirty="0">
                <a:solidFill>
                  <a:srgbClr val="7DB928"/>
                </a:solidFill>
              </a:rPr>
              <a:t> and </a:t>
            </a:r>
            <a:r>
              <a:rPr lang="fr-BE" dirty="0" err="1">
                <a:solidFill>
                  <a:srgbClr val="7DB928"/>
                </a:solidFill>
              </a:rPr>
              <a:t>spheric</a:t>
            </a:r>
            <a:r>
              <a:rPr lang="fr-BE" dirty="0">
                <a:solidFill>
                  <a:srgbClr val="7DB928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BE" dirty="0" err="1">
                <a:solidFill>
                  <a:srgbClr val="7DB928"/>
                </a:solidFill>
              </a:rPr>
              <a:t>Higher</a:t>
            </a:r>
            <a:r>
              <a:rPr lang="fr-BE" dirty="0">
                <a:solidFill>
                  <a:srgbClr val="7DB928"/>
                </a:solidFill>
              </a:rPr>
              <a:t> thermal </a:t>
            </a:r>
            <a:r>
              <a:rPr lang="fr-BE" dirty="0" err="1">
                <a:solidFill>
                  <a:srgbClr val="7DB928"/>
                </a:solidFill>
              </a:rPr>
              <a:t>stability</a:t>
            </a:r>
            <a:r>
              <a:rPr lang="fr-BE" dirty="0">
                <a:solidFill>
                  <a:srgbClr val="7DB928"/>
                </a:solidFill>
              </a:rPr>
              <a:t>, </a:t>
            </a:r>
            <a:r>
              <a:rPr lang="fr-BE" dirty="0" err="1">
                <a:solidFill>
                  <a:srgbClr val="7DB928"/>
                </a:solidFill>
              </a:rPr>
              <a:t>higher</a:t>
            </a:r>
            <a:r>
              <a:rPr lang="fr-BE" dirty="0">
                <a:solidFill>
                  <a:srgbClr val="7DB928"/>
                </a:solidFill>
              </a:rPr>
              <a:t> </a:t>
            </a:r>
            <a:r>
              <a:rPr lang="fr-BE" dirty="0" err="1">
                <a:solidFill>
                  <a:srgbClr val="7DB928"/>
                </a:solidFill>
              </a:rPr>
              <a:t>loading</a:t>
            </a:r>
            <a:r>
              <a:rPr lang="fr-BE" dirty="0">
                <a:solidFill>
                  <a:srgbClr val="7DB928"/>
                </a:solidFill>
              </a:rPr>
              <a:t> </a:t>
            </a:r>
            <a:r>
              <a:rPr lang="fr-BE" dirty="0" err="1">
                <a:solidFill>
                  <a:srgbClr val="7DB928"/>
                </a:solidFill>
              </a:rPr>
              <a:t>capacity</a:t>
            </a:r>
            <a:r>
              <a:rPr lang="fr-BE" dirty="0">
                <a:solidFill>
                  <a:srgbClr val="7DB928"/>
                </a:solidFill>
              </a:rPr>
              <a:t> and encapsulation </a:t>
            </a:r>
            <a:r>
              <a:rPr lang="fr-BE" dirty="0" err="1">
                <a:solidFill>
                  <a:srgbClr val="7DB928"/>
                </a:solidFill>
              </a:rPr>
              <a:t>efficiency</a:t>
            </a:r>
            <a:r>
              <a:rPr lang="fr-BE" dirty="0">
                <a:solidFill>
                  <a:srgbClr val="7DB928"/>
                </a:solidFill>
              </a:rPr>
              <a:t> for </a:t>
            </a:r>
            <a:r>
              <a:rPr lang="fr-BE" dirty="0" err="1">
                <a:solidFill>
                  <a:srgbClr val="7DB928"/>
                </a:solidFill>
              </a:rPr>
              <a:t>hybrid</a:t>
            </a:r>
            <a:r>
              <a:rPr lang="fr-BE" dirty="0">
                <a:solidFill>
                  <a:srgbClr val="7DB928"/>
                </a:solidFill>
              </a:rPr>
              <a:t> µcapsules</a:t>
            </a:r>
          </a:p>
          <a:p>
            <a:pPr marL="285750" indent="-285750">
              <a:buFontTx/>
              <a:buChar char="-"/>
            </a:pPr>
            <a:r>
              <a:rPr lang="fr-BE" dirty="0" err="1">
                <a:solidFill>
                  <a:srgbClr val="7DB928"/>
                </a:solidFill>
              </a:rPr>
              <a:t>Slower</a:t>
            </a:r>
            <a:r>
              <a:rPr lang="fr-BE" dirty="0">
                <a:solidFill>
                  <a:srgbClr val="7DB928"/>
                </a:solidFill>
              </a:rPr>
              <a:t> release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7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0D1F02-0B42-4193-90F6-F16529E3FFED}"/>
              </a:ext>
            </a:extLst>
          </p:cNvPr>
          <p:cNvSpPr/>
          <p:nvPr/>
        </p:nvSpPr>
        <p:spPr>
          <a:xfrm>
            <a:off x="715182" y="332366"/>
            <a:ext cx="7600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DB928"/>
                </a:solidFill>
              </a:rPr>
              <a:t>Formulation of essential </a:t>
            </a:r>
            <a:r>
              <a:rPr lang="fr-FR" sz="2800" dirty="0" err="1">
                <a:solidFill>
                  <a:srgbClr val="7DB928"/>
                </a:solidFill>
              </a:rPr>
              <a:t>oil</a:t>
            </a:r>
            <a:r>
              <a:rPr lang="fr-FR" sz="2800" dirty="0">
                <a:solidFill>
                  <a:srgbClr val="7DB928"/>
                </a:solidFill>
              </a:rPr>
              <a:t> </a:t>
            </a:r>
            <a:r>
              <a:rPr lang="fr-FR" sz="2800" dirty="0" err="1">
                <a:solidFill>
                  <a:srgbClr val="7DB928"/>
                </a:solidFill>
              </a:rPr>
              <a:t>based</a:t>
            </a:r>
            <a:r>
              <a:rPr lang="fr-FR" sz="2800" dirty="0">
                <a:solidFill>
                  <a:srgbClr val="7DB928"/>
                </a:solidFill>
              </a:rPr>
              <a:t> biopesticides 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7FC919-0413-4185-ABE2-18366D3AA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875" y="3344566"/>
            <a:ext cx="2871258" cy="10778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7C93DF-8DD2-4BD1-83B5-B81462207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67" y="1052548"/>
            <a:ext cx="3136061" cy="1409852"/>
          </a:xfrm>
          <a:prstGeom prst="rect">
            <a:avLst/>
          </a:prstGeom>
        </p:spPr>
      </p:pic>
      <p:pic>
        <p:nvPicPr>
          <p:cNvPr id="1026" name="Picture 2" descr="Graphical Abstract">
            <a:extLst>
              <a:ext uri="{FF2B5EF4-FFF2-40B4-BE49-F238E27FC236}">
                <a16:creationId xmlns:a16="http://schemas.microsoft.com/office/drawing/2014/main" id="{751FBE72-1EC6-4959-A634-BADA03524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7" y="2770074"/>
            <a:ext cx="3566030" cy="217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04E3EF-640C-4C8F-BA73-17C11CB299AC}"/>
              </a:ext>
            </a:extLst>
          </p:cNvPr>
          <p:cNvSpPr txBox="1"/>
          <p:nvPr/>
        </p:nvSpPr>
        <p:spPr>
          <a:xfrm>
            <a:off x="4572000" y="1260000"/>
            <a:ext cx="3967200" cy="18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DB928"/>
                </a:solidFill>
              </a:rPr>
              <a:t>At </a:t>
            </a:r>
            <a:r>
              <a:rPr lang="fr-BE" dirty="0" err="1">
                <a:solidFill>
                  <a:srgbClr val="7DB928"/>
                </a:solidFill>
              </a:rPr>
              <a:t>laboratory</a:t>
            </a:r>
            <a:r>
              <a:rPr lang="fr-BE" dirty="0">
                <a:solidFill>
                  <a:srgbClr val="7DB928"/>
                </a:solidFill>
              </a:rPr>
              <a:t> </a:t>
            </a:r>
            <a:r>
              <a:rPr lang="fr-BE" dirty="0" err="1">
                <a:solidFill>
                  <a:srgbClr val="7DB928"/>
                </a:solidFill>
              </a:rPr>
              <a:t>scale</a:t>
            </a:r>
            <a:r>
              <a:rPr lang="fr-BE" dirty="0">
                <a:solidFill>
                  <a:srgbClr val="7DB928"/>
                </a:solidFill>
              </a:rPr>
              <a:t> the EO components are </a:t>
            </a:r>
            <a:r>
              <a:rPr lang="fr-BE" dirty="0" err="1">
                <a:solidFill>
                  <a:srgbClr val="7DB928"/>
                </a:solidFill>
              </a:rPr>
              <a:t>emitted</a:t>
            </a:r>
            <a:r>
              <a:rPr lang="fr-BE" dirty="0">
                <a:solidFill>
                  <a:srgbClr val="7DB928"/>
                </a:solidFill>
              </a:rPr>
              <a:t> by </a:t>
            </a:r>
            <a:r>
              <a:rPr lang="fr-BE" dirty="0" err="1">
                <a:solidFill>
                  <a:srgbClr val="7DB928"/>
                </a:solidFill>
              </a:rPr>
              <a:t>leaves</a:t>
            </a:r>
            <a:r>
              <a:rPr lang="fr-BE" dirty="0">
                <a:solidFill>
                  <a:srgbClr val="7DB928"/>
                </a:solidFill>
              </a:rPr>
              <a:t> and </a:t>
            </a:r>
            <a:r>
              <a:rPr lang="fr-BE" dirty="0" err="1">
                <a:solidFill>
                  <a:srgbClr val="7DB928"/>
                </a:solidFill>
              </a:rPr>
              <a:t>effect</a:t>
            </a:r>
            <a:r>
              <a:rPr lang="fr-BE" dirty="0">
                <a:solidFill>
                  <a:srgbClr val="7DB928"/>
                </a:solidFill>
              </a:rPr>
              <a:t> on </a:t>
            </a:r>
            <a:r>
              <a:rPr lang="fr-BE" dirty="0" err="1">
                <a:solidFill>
                  <a:srgbClr val="7DB928"/>
                </a:solidFill>
              </a:rPr>
              <a:t>insect</a:t>
            </a:r>
            <a:r>
              <a:rPr lang="fr-BE" dirty="0">
                <a:solidFill>
                  <a:srgbClr val="7DB928"/>
                </a:solidFill>
              </a:rPr>
              <a:t> </a:t>
            </a:r>
            <a:r>
              <a:rPr lang="fr-BE" dirty="0" err="1">
                <a:solidFill>
                  <a:srgbClr val="7DB928"/>
                </a:solidFill>
              </a:rPr>
              <a:t>pests</a:t>
            </a:r>
            <a:endParaRPr lang="fr-BE" dirty="0">
              <a:solidFill>
                <a:srgbClr val="7DB928"/>
              </a:solidFill>
            </a:endParaRP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DB928"/>
                </a:solidFill>
              </a:rPr>
              <a:t>In </a:t>
            </a:r>
            <a:r>
              <a:rPr lang="fr-BE" dirty="0" err="1">
                <a:solidFill>
                  <a:srgbClr val="7DB928"/>
                </a:solidFill>
              </a:rPr>
              <a:t>orcard</a:t>
            </a:r>
            <a:r>
              <a:rPr lang="fr-BE" dirty="0">
                <a:solidFill>
                  <a:srgbClr val="7DB928"/>
                </a:solidFill>
              </a:rPr>
              <a:t> conditions </a:t>
            </a:r>
            <a:r>
              <a:rPr lang="fr-BE" dirty="0" err="1">
                <a:solidFill>
                  <a:srgbClr val="7DB928"/>
                </a:solidFill>
              </a:rPr>
              <a:t>emission</a:t>
            </a:r>
            <a:r>
              <a:rPr lang="fr-BE" dirty="0">
                <a:solidFill>
                  <a:srgbClr val="7DB928"/>
                </a:solidFill>
              </a:rPr>
              <a:t> of EO components but no </a:t>
            </a:r>
            <a:r>
              <a:rPr lang="fr-BE" dirty="0" err="1">
                <a:solidFill>
                  <a:srgbClr val="7DB928"/>
                </a:solidFill>
              </a:rPr>
              <a:t>effect</a:t>
            </a:r>
            <a:r>
              <a:rPr lang="fr-BE" dirty="0">
                <a:solidFill>
                  <a:srgbClr val="7DB928"/>
                </a:solidFill>
              </a:rPr>
              <a:t> on </a:t>
            </a:r>
            <a:r>
              <a:rPr lang="fr-BE" dirty="0" err="1">
                <a:solidFill>
                  <a:srgbClr val="7DB928"/>
                </a:solidFill>
              </a:rPr>
              <a:t>insect</a:t>
            </a:r>
            <a:r>
              <a:rPr lang="fr-BE" dirty="0">
                <a:solidFill>
                  <a:srgbClr val="7DB928"/>
                </a:solidFill>
              </a:rPr>
              <a:t> </a:t>
            </a:r>
            <a:r>
              <a:rPr lang="fr-BE" dirty="0" err="1">
                <a:solidFill>
                  <a:srgbClr val="7DB928"/>
                </a:solidFill>
              </a:rPr>
              <a:t>pests</a:t>
            </a:r>
            <a:r>
              <a:rPr lang="fr-BE" dirty="0">
                <a:solidFill>
                  <a:srgbClr val="7DB928"/>
                </a:solidFill>
              </a:rPr>
              <a:t> or </a:t>
            </a:r>
            <a:r>
              <a:rPr lang="fr-BE" dirty="0" err="1">
                <a:solidFill>
                  <a:srgbClr val="7DB928"/>
                </a:solidFill>
              </a:rPr>
              <a:t>pollinators</a:t>
            </a:r>
            <a:endParaRPr lang="fr-BE" dirty="0">
              <a:solidFill>
                <a:srgbClr val="7DB928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5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F19CF7-DC4B-4E37-B3D3-B0B82EDD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31" y="653874"/>
            <a:ext cx="8496749" cy="567349"/>
          </a:xfrm>
        </p:spPr>
        <p:txBody>
          <a:bodyPr>
            <a:normAutofit fontScale="90000"/>
          </a:bodyPr>
          <a:lstStyle/>
          <a:p>
            <a:r>
              <a:rPr lang="fr-FR" dirty="0"/>
              <a:t>New applications of essential </a:t>
            </a:r>
            <a:r>
              <a:rPr lang="fr-FR" dirty="0" err="1"/>
              <a:t>oils</a:t>
            </a:r>
            <a:r>
              <a:rPr lang="fr-FR" dirty="0"/>
              <a:t> in </a:t>
            </a:r>
            <a:r>
              <a:rPr lang="fr-FR" dirty="0" err="1"/>
              <a:t>food</a:t>
            </a:r>
            <a:r>
              <a:rPr lang="fr-FR" dirty="0"/>
              <a:t> conservation </a:t>
            </a:r>
            <a:br>
              <a:rPr lang="fr-FR" dirty="0"/>
            </a:br>
            <a:br>
              <a:rPr lang="fr-FR" dirty="0"/>
            </a:br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77B783-AA58-4FB4-AF49-2657028674CC}"/>
              </a:ext>
            </a:extLst>
          </p:cNvPr>
          <p:cNvSpPr txBox="1"/>
          <p:nvPr/>
        </p:nvSpPr>
        <p:spPr>
          <a:xfrm>
            <a:off x="380742" y="775079"/>
            <a:ext cx="7196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New applications of Eo in </a:t>
            </a:r>
            <a:r>
              <a:rPr lang="fr-FR" sz="1400" b="1" dirty="0"/>
              <a:t>packaging</a:t>
            </a:r>
          </a:p>
          <a:p>
            <a:endParaRPr lang="fr-FR" dirty="0">
              <a:solidFill>
                <a:srgbClr val="00B050"/>
              </a:solidFill>
            </a:endParaRPr>
          </a:p>
          <a:p>
            <a:r>
              <a:rPr lang="fr-FR" dirty="0">
                <a:solidFill>
                  <a:srgbClr val="00B050"/>
                </a:solidFill>
              </a:rPr>
              <a:t> </a:t>
            </a:r>
            <a:endParaRPr lang="fr-FR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endParaRPr lang="fr-FR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endParaRPr lang="fr-FR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endParaRPr lang="fr-FR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endParaRPr lang="fr-FR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D79ACB-6B31-483A-8E2A-11653B7CD02E}"/>
              </a:ext>
            </a:extLst>
          </p:cNvPr>
          <p:cNvSpPr/>
          <p:nvPr/>
        </p:nvSpPr>
        <p:spPr>
          <a:xfrm>
            <a:off x="380742" y="1105304"/>
            <a:ext cx="868795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ym typeface="Wingdings" panose="05000000000000000000" pitchFamily="2" charset="2"/>
              </a:rPr>
              <a:t>Inclusion of Eos </a:t>
            </a:r>
            <a:r>
              <a:rPr lang="fr-FR" sz="1400" dirty="0" err="1">
                <a:sym typeface="Wingdings" panose="05000000000000000000" pitchFamily="2" charset="2"/>
              </a:rPr>
              <a:t>into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polyethylene</a:t>
            </a:r>
            <a:r>
              <a:rPr lang="fr-FR" sz="1400" dirty="0">
                <a:sym typeface="Wingdings" panose="05000000000000000000" pitchFamily="2" charset="2"/>
              </a:rPr>
              <a:t> films by extrusion: </a:t>
            </a:r>
            <a:r>
              <a:rPr lang="fr-FR" sz="1400" dirty="0" err="1">
                <a:sym typeface="Wingdings" panose="05000000000000000000" pitchFamily="2" charset="2"/>
              </a:rPr>
              <a:t>increase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pork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meat</a:t>
            </a:r>
            <a:r>
              <a:rPr lang="fr-FR" sz="1400" dirty="0">
                <a:sym typeface="Wingdings" panose="05000000000000000000" pitchFamily="2" charset="2"/>
              </a:rPr>
              <a:t> self-life</a:t>
            </a:r>
          </a:p>
          <a:p>
            <a:endParaRPr lang="fr-FR" sz="1000" dirty="0">
              <a:sym typeface="Wingdings" panose="05000000000000000000" pitchFamily="2" charset="2"/>
            </a:endParaRPr>
          </a:p>
          <a:p>
            <a:r>
              <a:rPr lang="fr-FR" sz="1400" dirty="0">
                <a:sym typeface="Wingdings" panose="05000000000000000000" pitchFamily="2" charset="2"/>
              </a:rPr>
              <a:t>Use of </a:t>
            </a:r>
            <a:r>
              <a:rPr lang="fr-FR" sz="1400" dirty="0" err="1">
                <a:sym typeface="Wingdings" panose="05000000000000000000" pitchFamily="2" charset="2"/>
              </a:rPr>
              <a:t>multilayer</a:t>
            </a:r>
            <a:r>
              <a:rPr lang="fr-FR" sz="1400" dirty="0">
                <a:sym typeface="Wingdings" panose="05000000000000000000" pitchFamily="2" charset="2"/>
              </a:rPr>
              <a:t> packaging (</a:t>
            </a:r>
            <a:r>
              <a:rPr lang="fr-FR" sz="1400" dirty="0" err="1">
                <a:sym typeface="Wingdings" panose="05000000000000000000" pitchFamily="2" charset="2"/>
              </a:rPr>
              <a:t>polyurethane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adhesive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with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cinnamon</a:t>
            </a:r>
            <a:r>
              <a:rPr lang="fr-FR" sz="1400" dirty="0">
                <a:sym typeface="Wingdings" panose="05000000000000000000" pitchFamily="2" charset="2"/>
              </a:rPr>
              <a:t> EO) </a:t>
            </a:r>
          </a:p>
          <a:p>
            <a:endParaRPr lang="fr-FR" sz="1000" dirty="0">
              <a:sym typeface="Wingdings" panose="05000000000000000000" pitchFamily="2" charset="2"/>
            </a:endParaRPr>
          </a:p>
          <a:p>
            <a:r>
              <a:rPr lang="fr-FR" sz="1400" dirty="0" err="1">
                <a:sym typeface="Wingdings" panose="05000000000000000000" pitchFamily="2" charset="2"/>
              </a:rPr>
              <a:t>Polyolefin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containg</a:t>
            </a:r>
            <a:r>
              <a:rPr lang="fr-FR" sz="1400" dirty="0">
                <a:sym typeface="Wingdings" panose="05000000000000000000" pitchFamily="2" charset="2"/>
              </a:rPr>
              <a:t> EO  </a:t>
            </a:r>
            <a:r>
              <a:rPr lang="fr-FR" sz="1400" dirty="0" err="1">
                <a:sym typeface="Wingdings" panose="05000000000000000000" pitchFamily="2" charset="2"/>
              </a:rPr>
              <a:t>degradable</a:t>
            </a:r>
            <a:r>
              <a:rPr lang="fr-FR" sz="1400" dirty="0">
                <a:sym typeface="Wingdings" panose="05000000000000000000" pitchFamily="2" charset="2"/>
              </a:rPr>
              <a:t> packaging for fruits and </a:t>
            </a:r>
            <a:r>
              <a:rPr lang="fr-FR" sz="1400" dirty="0" err="1">
                <a:sym typeface="Wingdings" panose="05000000000000000000" pitchFamily="2" charset="2"/>
              </a:rPr>
              <a:t>vegetables</a:t>
            </a:r>
            <a:endParaRPr lang="fr-FR" sz="1400" dirty="0">
              <a:sym typeface="Wingdings" panose="05000000000000000000" pitchFamily="2" charset="2"/>
            </a:endParaRPr>
          </a:p>
          <a:p>
            <a:endParaRPr lang="fr-FR" sz="1000" dirty="0">
              <a:sym typeface="Wingdings" panose="05000000000000000000" pitchFamily="2" charset="2"/>
            </a:endParaRPr>
          </a:p>
          <a:p>
            <a:r>
              <a:rPr lang="fr-FR" sz="1400" dirty="0" err="1">
                <a:sym typeface="Wingdings" panose="05000000000000000000" pitchFamily="2" charset="2"/>
              </a:rPr>
              <a:t>Edible</a:t>
            </a:r>
            <a:r>
              <a:rPr lang="fr-FR" sz="1400" dirty="0">
                <a:sym typeface="Wingdings" panose="05000000000000000000" pitchFamily="2" charset="2"/>
              </a:rPr>
              <a:t> films (</a:t>
            </a:r>
            <a:r>
              <a:rPr lang="fr-FR" sz="1400" dirty="0" err="1">
                <a:sym typeface="Wingdings" panose="05000000000000000000" pitchFamily="2" charset="2"/>
              </a:rPr>
              <a:t>gelatin</a:t>
            </a:r>
            <a:r>
              <a:rPr lang="fr-FR" sz="1400" dirty="0">
                <a:sym typeface="Wingdings" panose="05000000000000000000" pitchFamily="2" charset="2"/>
              </a:rPr>
              <a:t> capsules)</a:t>
            </a:r>
            <a:endParaRPr lang="fr-FR" sz="1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9D5C4DB-D78C-4528-A209-76E6B912E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29" y="2612478"/>
            <a:ext cx="4180628" cy="23441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C5A09C1-4F45-420F-B03F-7A853155A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125" y="2329601"/>
            <a:ext cx="3534646" cy="26270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4CB253-B7B5-4074-AC61-EE6EB0881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570" y="963550"/>
            <a:ext cx="2473899" cy="129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7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398012"/>
            <a:ext cx="8229600" cy="3428140"/>
          </a:xfrm>
        </p:spPr>
        <p:txBody>
          <a:bodyPr>
            <a:normAutofit/>
          </a:bodyPr>
          <a:lstStyle/>
          <a:p>
            <a:r>
              <a:rPr lang="fr-FR" sz="1800" dirty="0" err="1"/>
              <a:t>What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an essentiel </a:t>
            </a:r>
            <a:r>
              <a:rPr lang="fr-FR" sz="1800" dirty="0" err="1"/>
              <a:t>oil</a:t>
            </a:r>
            <a:r>
              <a:rPr lang="fr-FR" sz="1800" dirty="0"/>
              <a:t>?</a:t>
            </a:r>
          </a:p>
          <a:p>
            <a:r>
              <a:rPr lang="fr-FR" sz="1800" dirty="0" err="1"/>
              <a:t>Traditionnal</a:t>
            </a:r>
            <a:r>
              <a:rPr lang="fr-FR" sz="1800" dirty="0"/>
              <a:t> uses of essential </a:t>
            </a:r>
            <a:r>
              <a:rPr lang="fr-FR" sz="1800" dirty="0" err="1"/>
              <a:t>oils</a:t>
            </a:r>
            <a:endParaRPr lang="fr-FR" sz="1800" dirty="0"/>
          </a:p>
          <a:p>
            <a:r>
              <a:rPr lang="fr-FR" sz="1800" dirty="0"/>
              <a:t>New applications of essential </a:t>
            </a:r>
            <a:r>
              <a:rPr lang="fr-FR" sz="1800" dirty="0" err="1"/>
              <a:t>oils</a:t>
            </a:r>
            <a:r>
              <a:rPr lang="fr-FR" sz="1800" dirty="0"/>
              <a:t> in </a:t>
            </a:r>
            <a:r>
              <a:rPr lang="fr-FR" sz="1800" dirty="0" err="1"/>
              <a:t>agronomy</a:t>
            </a:r>
            <a:endParaRPr lang="fr-FR" sz="1800" dirty="0"/>
          </a:p>
          <a:p>
            <a:r>
              <a:rPr lang="fr-FR" sz="1800" dirty="0" err="1"/>
              <a:t>Advantages</a:t>
            </a:r>
            <a:r>
              <a:rPr lang="fr-FR" sz="1800" dirty="0"/>
              <a:t> and </a:t>
            </a:r>
            <a:r>
              <a:rPr lang="fr-FR" sz="1800" dirty="0" err="1"/>
              <a:t>inconvenients</a:t>
            </a:r>
            <a:endParaRPr lang="fr-FR" sz="1800" dirty="0"/>
          </a:p>
          <a:p>
            <a:r>
              <a:rPr lang="fr-FR" sz="1800" dirty="0"/>
              <a:t>Formulation of essential </a:t>
            </a:r>
            <a:r>
              <a:rPr lang="fr-FR" sz="1800" dirty="0" err="1"/>
              <a:t>oil-based</a:t>
            </a:r>
            <a:r>
              <a:rPr lang="fr-FR" sz="1800" dirty="0"/>
              <a:t> biopesticides</a:t>
            </a:r>
          </a:p>
          <a:p>
            <a:r>
              <a:rPr lang="fr-FR" sz="1800" dirty="0"/>
              <a:t>Perspectives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44223" y="701934"/>
            <a:ext cx="7639171" cy="567349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Conference</a:t>
            </a:r>
            <a:r>
              <a:rPr lang="fr-FR" dirty="0"/>
              <a:t> </a:t>
            </a:r>
            <a:r>
              <a:rPr lang="fr-FR" dirty="0" err="1"/>
              <a:t>outline</a:t>
            </a:r>
            <a:endParaRPr lang="fr-FR" dirty="0"/>
          </a:p>
        </p:txBody>
      </p:sp>
      <p:pic>
        <p:nvPicPr>
          <p:cNvPr id="4" name="Picture 4" descr="Les huiles essentielles revitalisent l'industrie cosmétique - Madame Figaro">
            <a:extLst>
              <a:ext uri="{FF2B5EF4-FFF2-40B4-BE49-F238E27FC236}">
                <a16:creationId xmlns:a16="http://schemas.microsoft.com/office/drawing/2014/main" id="{9E61E548-700B-4505-AE51-7D7B3D124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82" y="319252"/>
            <a:ext cx="2821200" cy="133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2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F19CF7-DC4B-4E37-B3D3-B0B82EDD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72295"/>
            <a:ext cx="7639171" cy="567349"/>
          </a:xfrm>
        </p:spPr>
        <p:txBody>
          <a:bodyPr>
            <a:normAutofit fontScale="90000"/>
          </a:bodyPr>
          <a:lstStyle/>
          <a:p>
            <a:r>
              <a:rPr lang="fr-FR" dirty="0"/>
              <a:t>New applications of essential </a:t>
            </a:r>
            <a:r>
              <a:rPr lang="fr-FR" dirty="0" err="1"/>
              <a:t>oils</a:t>
            </a:r>
            <a:r>
              <a:rPr lang="fr-FR" dirty="0"/>
              <a:t> in </a:t>
            </a:r>
            <a:r>
              <a:rPr lang="fr-FR" dirty="0" err="1"/>
              <a:t>agronomy</a:t>
            </a:r>
            <a:br>
              <a:rPr lang="fr-FR" dirty="0"/>
            </a:br>
            <a:endParaRPr lang="en-US" dirty="0"/>
          </a:p>
        </p:txBody>
      </p:sp>
      <p:sp>
        <p:nvSpPr>
          <p:cNvPr id="5" name="Marcador de contenido 14">
            <a:extLst>
              <a:ext uri="{FF2B5EF4-FFF2-40B4-BE49-F238E27FC236}">
                <a16:creationId xmlns:a16="http://schemas.microsoft.com/office/drawing/2014/main" id="{64CD87D7-5E82-4D94-84F8-BD9B75A4333E}"/>
              </a:ext>
            </a:extLst>
          </p:cNvPr>
          <p:cNvSpPr txBox="1">
            <a:spLocks/>
          </p:cNvSpPr>
          <p:nvPr/>
        </p:nvSpPr>
        <p:spPr>
          <a:xfrm>
            <a:off x="-583854" y="1398833"/>
            <a:ext cx="5816234" cy="434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s-ES" sz="1800" b="1" dirty="0" err="1"/>
              <a:t>Challenges</a:t>
            </a:r>
            <a:r>
              <a:rPr lang="es-ES" sz="1800" b="1" dirty="0"/>
              <a:t>:</a:t>
            </a:r>
            <a:r>
              <a:rPr lang="es-ES" sz="1800" dirty="0"/>
              <a:t> </a:t>
            </a:r>
            <a:r>
              <a:rPr lang="es-ES" sz="1800" dirty="0" err="1"/>
              <a:t>what’s</a:t>
            </a:r>
            <a:r>
              <a:rPr lang="es-ES" sz="1800" dirty="0"/>
              <a:t> </a:t>
            </a:r>
            <a:r>
              <a:rPr lang="es-ES" sz="1800" dirty="0" err="1"/>
              <a:t>next</a:t>
            </a:r>
            <a:endParaRPr lang="es-ES" sz="1800" dirty="0"/>
          </a:p>
          <a:p>
            <a:pPr marL="914400" lvl="2" indent="0">
              <a:buNone/>
            </a:pPr>
            <a:endParaRPr lang="es-ES" sz="1200" dirty="0"/>
          </a:p>
          <a:p>
            <a:pPr lvl="2">
              <a:buFontTx/>
              <a:buChar char="-"/>
            </a:pPr>
            <a:r>
              <a:rPr lang="es-ES" sz="1800" dirty="0"/>
              <a:t>Test </a:t>
            </a:r>
            <a:r>
              <a:rPr lang="es-ES" sz="1800" i="1" dirty="0"/>
              <a:t>in vitro </a:t>
            </a:r>
            <a:r>
              <a:rPr lang="es-ES" sz="1800" dirty="0">
                <a:sym typeface="Wingdings" panose="05000000000000000000" pitchFamily="2" charset="2"/>
              </a:rPr>
              <a:t> </a:t>
            </a:r>
            <a:r>
              <a:rPr lang="es-ES" sz="1800" i="1" dirty="0">
                <a:sym typeface="Wingdings" panose="05000000000000000000" pitchFamily="2" charset="2"/>
              </a:rPr>
              <a:t>in vivo</a:t>
            </a:r>
          </a:p>
          <a:p>
            <a:pPr lvl="2">
              <a:buFontTx/>
              <a:buChar char="-"/>
            </a:pPr>
            <a:r>
              <a:rPr lang="es-ES" sz="1800" dirty="0" err="1">
                <a:sym typeface="Wingdings" panose="05000000000000000000" pitchFamily="2" charset="2"/>
              </a:rPr>
              <a:t>Controlled</a:t>
            </a:r>
            <a:r>
              <a:rPr lang="es-ES" sz="1800" dirty="0">
                <a:sym typeface="Wingdings" panose="05000000000000000000" pitchFamily="2" charset="2"/>
              </a:rPr>
              <a:t> </a:t>
            </a:r>
            <a:r>
              <a:rPr lang="es-ES" sz="1800" dirty="0" err="1">
                <a:sym typeface="Wingdings" panose="05000000000000000000" pitchFamily="2" charset="2"/>
              </a:rPr>
              <a:t>conditions</a:t>
            </a:r>
            <a:r>
              <a:rPr lang="es-ES" sz="1800" dirty="0">
                <a:sym typeface="Wingdings" panose="05000000000000000000" pitchFamily="2" charset="2"/>
              </a:rPr>
              <a:t> versus </a:t>
            </a:r>
            <a:r>
              <a:rPr lang="es-ES" sz="1800" dirty="0" err="1">
                <a:sym typeface="Wingdings" panose="05000000000000000000" pitchFamily="2" charset="2"/>
              </a:rPr>
              <a:t>field</a:t>
            </a:r>
            <a:r>
              <a:rPr lang="es-ES" sz="1800" dirty="0">
                <a:sym typeface="Wingdings" panose="05000000000000000000" pitchFamily="2" charset="2"/>
              </a:rPr>
              <a:t> </a:t>
            </a:r>
            <a:r>
              <a:rPr lang="es-ES" sz="1800" dirty="0" err="1">
                <a:sym typeface="Wingdings" panose="05000000000000000000" pitchFamily="2" charset="2"/>
              </a:rPr>
              <a:t>conditions</a:t>
            </a:r>
            <a:endParaRPr lang="es-ES" sz="1800" dirty="0">
              <a:sym typeface="Wingdings" panose="05000000000000000000" pitchFamily="2" charset="2"/>
            </a:endParaRPr>
          </a:p>
          <a:p>
            <a:pPr lvl="2">
              <a:buFontTx/>
              <a:buChar char="-"/>
            </a:pPr>
            <a:r>
              <a:rPr lang="es-ES" sz="1800" dirty="0" err="1">
                <a:sym typeface="Wingdings" panose="05000000000000000000" pitchFamily="2" charset="2"/>
              </a:rPr>
              <a:t>Comprehesion</a:t>
            </a:r>
            <a:r>
              <a:rPr lang="es-ES" sz="1800" dirty="0">
                <a:sym typeface="Wingdings" panose="05000000000000000000" pitchFamily="2" charset="2"/>
              </a:rPr>
              <a:t> </a:t>
            </a:r>
            <a:r>
              <a:rPr lang="es-ES" sz="1800" dirty="0" err="1">
                <a:sym typeface="Wingdings" panose="05000000000000000000" pitchFamily="2" charset="2"/>
              </a:rPr>
              <a:t>of</a:t>
            </a:r>
            <a:r>
              <a:rPr lang="es-ES" sz="1800" dirty="0">
                <a:sym typeface="Wingdings" panose="05000000000000000000" pitchFamily="2" charset="2"/>
              </a:rPr>
              <a:t> </a:t>
            </a:r>
            <a:r>
              <a:rPr lang="es-ES" sz="1800" dirty="0" err="1">
                <a:sym typeface="Wingdings" panose="05000000000000000000" pitchFamily="2" charset="2"/>
              </a:rPr>
              <a:t>mode</a:t>
            </a:r>
            <a:r>
              <a:rPr lang="es-ES" sz="1800" dirty="0">
                <a:sym typeface="Wingdings" panose="05000000000000000000" pitchFamily="2" charset="2"/>
              </a:rPr>
              <a:t> </a:t>
            </a:r>
            <a:r>
              <a:rPr lang="es-ES" sz="1800" dirty="0" err="1">
                <a:sym typeface="Wingdings" panose="05000000000000000000" pitchFamily="2" charset="2"/>
              </a:rPr>
              <a:t>of</a:t>
            </a:r>
            <a:r>
              <a:rPr lang="es-ES" sz="1800" dirty="0">
                <a:sym typeface="Wingdings" panose="05000000000000000000" pitchFamily="2" charset="2"/>
              </a:rPr>
              <a:t> </a:t>
            </a:r>
            <a:r>
              <a:rPr lang="es-ES" sz="1800" dirty="0" err="1">
                <a:sym typeface="Wingdings" panose="05000000000000000000" pitchFamily="2" charset="2"/>
              </a:rPr>
              <a:t>action</a:t>
            </a:r>
            <a:endParaRPr lang="es-ES" sz="1800" dirty="0">
              <a:sym typeface="Wingdings" panose="05000000000000000000" pitchFamily="2" charset="2"/>
            </a:endParaRPr>
          </a:p>
          <a:p>
            <a:pPr marL="914400" lvl="2" indent="0">
              <a:buNone/>
            </a:pPr>
            <a:r>
              <a:rPr lang="es-ES" sz="1800" dirty="0">
                <a:sym typeface="Wingdings" panose="05000000000000000000" pitchFamily="2" charset="2"/>
              </a:rPr>
              <a:t>   (</a:t>
            </a:r>
            <a:r>
              <a:rPr lang="es-ES" sz="1800" dirty="0" err="1">
                <a:sym typeface="Wingdings" panose="05000000000000000000" pitchFamily="2" charset="2"/>
              </a:rPr>
              <a:t>structure-activity</a:t>
            </a:r>
            <a:r>
              <a:rPr lang="es-ES" sz="1800" dirty="0">
                <a:sym typeface="Wingdings" panose="05000000000000000000" pitchFamily="2" charset="2"/>
              </a:rPr>
              <a:t> </a:t>
            </a:r>
            <a:r>
              <a:rPr lang="es-ES" sz="1800" dirty="0" err="1">
                <a:sym typeface="Wingdings" panose="05000000000000000000" pitchFamily="2" charset="2"/>
              </a:rPr>
              <a:t>relationship</a:t>
            </a:r>
            <a:r>
              <a:rPr lang="es-ES" sz="1800" dirty="0">
                <a:sym typeface="Wingdings" panose="05000000000000000000" pitchFamily="2" charset="2"/>
              </a:rPr>
              <a:t>)</a:t>
            </a:r>
          </a:p>
          <a:p>
            <a:pPr lvl="2">
              <a:buFontTx/>
              <a:buChar char="-"/>
            </a:pPr>
            <a:r>
              <a:rPr lang="es-ES" sz="1800" dirty="0" err="1">
                <a:sym typeface="Wingdings" panose="05000000000000000000" pitchFamily="2" charset="2"/>
              </a:rPr>
              <a:t>Innovative</a:t>
            </a:r>
            <a:r>
              <a:rPr lang="es-ES" sz="1800" dirty="0">
                <a:sym typeface="Wingdings" panose="05000000000000000000" pitchFamily="2" charset="2"/>
              </a:rPr>
              <a:t> </a:t>
            </a:r>
            <a:r>
              <a:rPr lang="es-ES" sz="1800" dirty="0" err="1">
                <a:sym typeface="Wingdings" panose="05000000000000000000" pitchFamily="2" charset="2"/>
              </a:rPr>
              <a:t>formulation</a:t>
            </a:r>
            <a:endParaRPr lang="es-ES" sz="1800" dirty="0">
              <a:sym typeface="Wingdings" panose="05000000000000000000" pitchFamily="2" charset="2"/>
            </a:endParaRPr>
          </a:p>
          <a:p>
            <a:pPr lvl="2">
              <a:buFontTx/>
              <a:buChar char="-"/>
            </a:pPr>
            <a:r>
              <a:rPr lang="es-ES" sz="1800" dirty="0" err="1">
                <a:sym typeface="Wingdings" panose="05000000000000000000" pitchFamily="2" charset="2"/>
              </a:rPr>
              <a:t>Exploring</a:t>
            </a:r>
            <a:r>
              <a:rPr lang="es-ES" sz="1800" dirty="0">
                <a:sym typeface="Wingdings" panose="05000000000000000000" pitchFamily="2" charset="2"/>
              </a:rPr>
              <a:t> new </a:t>
            </a:r>
            <a:r>
              <a:rPr lang="es-ES" sz="1800" dirty="0" err="1">
                <a:sym typeface="Wingdings" panose="05000000000000000000" pitchFamily="2" charset="2"/>
              </a:rPr>
              <a:t>EOs</a:t>
            </a:r>
            <a:r>
              <a:rPr lang="es-ES" sz="1800" dirty="0">
                <a:sym typeface="Wingdings" panose="05000000000000000000" pitchFamily="2" charset="2"/>
              </a:rPr>
              <a:t> </a:t>
            </a:r>
          </a:p>
          <a:p>
            <a:pPr marL="914400" lvl="2" indent="0">
              <a:buNone/>
            </a:pPr>
            <a:endParaRPr lang="es-ES" sz="18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914400" lvl="2" indent="0">
              <a:buNone/>
            </a:pPr>
            <a:endParaRPr lang="es-ES" sz="18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914400" lvl="2" indent="0">
              <a:buNone/>
            </a:pPr>
            <a:endParaRPr lang="es-ES" sz="1200" dirty="0">
              <a:latin typeface="Century Gothic" panose="020B0502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C839535-32E6-49A3-8432-0BEF3495B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803" y="2353865"/>
            <a:ext cx="3771771" cy="14194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FC3CDC-A0C5-4B7A-A27F-3A15F1E2F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803" y="946779"/>
            <a:ext cx="3561998" cy="13922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015E23-3419-427B-BD17-E6FEED430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803" y="3964153"/>
            <a:ext cx="2734395" cy="102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2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AEA2828-AC86-45A4-A81D-EFB5DEE934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9313" y="1916976"/>
            <a:ext cx="749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/>
              <a:t>Thank</a:t>
            </a:r>
            <a:r>
              <a:rPr lang="fr-FR" sz="4000" dirty="0"/>
              <a:t> </a:t>
            </a:r>
            <a:r>
              <a:rPr lang="fr-FR" sz="4000" dirty="0" err="1"/>
              <a:t>you</a:t>
            </a:r>
            <a:r>
              <a:rPr lang="fr-FR" sz="4000" dirty="0"/>
              <a:t> for </a:t>
            </a:r>
            <a:r>
              <a:rPr lang="fr-FR" sz="4000" dirty="0" err="1"/>
              <a:t>your</a:t>
            </a:r>
            <a:r>
              <a:rPr lang="fr-FR" sz="4000" dirty="0"/>
              <a:t> attention!</a:t>
            </a:r>
            <a:endParaRPr lang="en-US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B9E4D88-9ECD-490B-8005-5FDD5DD81A1D}"/>
              </a:ext>
            </a:extLst>
          </p:cNvPr>
          <p:cNvSpPr txBox="1"/>
          <p:nvPr/>
        </p:nvSpPr>
        <p:spPr>
          <a:xfrm>
            <a:off x="3203944" y="3122428"/>
            <a:ext cx="3026735" cy="3331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fr-BE" dirty="0"/>
              <a:t>marie-laure.fauconnier@uliege.be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55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F6B22C7-8F4C-4DC4-9508-5C810BE15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an essential oil?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68C3F7-F161-49C3-A0EB-34110A218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468" y="378690"/>
            <a:ext cx="1768967" cy="10889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F121456-3920-47EE-8C73-E3C84ACE6763}"/>
              </a:ext>
            </a:extLst>
          </p:cNvPr>
          <p:cNvSpPr txBox="1"/>
          <p:nvPr/>
        </p:nvSpPr>
        <p:spPr>
          <a:xfrm>
            <a:off x="417251" y="1478374"/>
            <a:ext cx="872674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DB928"/>
                </a:solidFill>
                <a:latin typeface="+mj-lt"/>
              </a:rPr>
              <a:t>Definition of Eos</a:t>
            </a:r>
          </a:p>
          <a:p>
            <a:pPr marL="285750" indent="-285750">
              <a:buFontTx/>
              <a:buChar char="-"/>
            </a:pPr>
            <a:endParaRPr lang="fr-FR" sz="1400" dirty="0">
              <a:solidFill>
                <a:srgbClr val="00B050"/>
              </a:solidFill>
              <a:latin typeface="+mj-lt"/>
            </a:endParaRPr>
          </a:p>
          <a:p>
            <a:pPr algn="just"/>
            <a:r>
              <a:rPr lang="fr-FR" sz="1400" i="1" dirty="0">
                <a:latin typeface="+mj-lt"/>
              </a:rPr>
              <a:t>E</a:t>
            </a:r>
            <a:r>
              <a:rPr lang="en-US" sz="1400" i="1" dirty="0" err="1">
                <a:latin typeface="+mj-lt"/>
              </a:rPr>
              <a:t>ssential</a:t>
            </a:r>
            <a:r>
              <a:rPr lang="en-US" sz="1400" i="1" dirty="0">
                <a:latin typeface="+mj-lt"/>
              </a:rPr>
              <a:t> oils are complex mixtures of volatile compounds produced by living organisms and isolated by physical means only (pressing and distillation) from a whole plant or a plant part of known taxonomic origin.</a:t>
            </a:r>
          </a:p>
          <a:p>
            <a:pPr algn="just"/>
            <a:endParaRPr lang="fr-FR" sz="1400" i="1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en-US" sz="1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A plant extract obtained by solvent extraction (like vanilla) or by supercritical CO</a:t>
            </a:r>
            <a:r>
              <a:rPr lang="en-US" sz="1400" baseline="-25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is NOT an essential oil !</a:t>
            </a:r>
          </a:p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fr-FR" sz="1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E</a:t>
            </a:r>
            <a:r>
              <a:rPr lang="en-US" sz="1400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ssential</a:t>
            </a:r>
            <a:r>
              <a:rPr lang="en-US" sz="1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oils are NOT oils (like peanut oils)</a:t>
            </a:r>
          </a:p>
          <a:p>
            <a:pPr marL="285750" indent="-285750" algn="just">
              <a:buFont typeface="Wingdings" panose="05000000000000000000" pitchFamily="2" charset="2"/>
              <a:buChar char="è"/>
            </a:pPr>
            <a:endParaRPr lang="fr-FR" sz="1400" dirty="0">
              <a:solidFill>
                <a:srgbClr val="FF0000"/>
              </a:solidFill>
              <a:latin typeface="+mj-lt"/>
              <a:sym typeface="Wingdings" panose="05000000000000000000" pitchFamily="2" charset="2"/>
            </a:endParaRPr>
          </a:p>
          <a:p>
            <a:pPr algn="just"/>
            <a:r>
              <a:rPr lang="en-US" sz="1400" b="1" dirty="0">
                <a:solidFill>
                  <a:srgbClr val="7DB928"/>
                </a:solidFill>
                <a:latin typeface="+mj-lt"/>
                <a:sym typeface="Wingdings" panose="05000000000000000000" pitchFamily="2" charset="2"/>
              </a:rPr>
              <a:t>Does all the plants are essential oils bearing plants?</a:t>
            </a:r>
          </a:p>
          <a:p>
            <a:pPr algn="just"/>
            <a:endParaRPr lang="fr-FR" sz="1400" dirty="0">
              <a:solidFill>
                <a:srgbClr val="00B050"/>
              </a:solidFill>
              <a:latin typeface="+mj-lt"/>
              <a:sym typeface="Wingdings" panose="05000000000000000000" pitchFamily="2" charset="2"/>
            </a:endParaRPr>
          </a:p>
          <a:p>
            <a:pPr algn="just"/>
            <a:r>
              <a:rPr lang="fr-FR" sz="1400" dirty="0">
                <a:latin typeface="+mj-lt"/>
                <a:sym typeface="Wingdings" panose="05000000000000000000" pitchFamily="2" charset="2"/>
              </a:rPr>
              <a:t>Y</a:t>
            </a:r>
            <a:r>
              <a:rPr lang="en-US" sz="1400" dirty="0">
                <a:latin typeface="+mj-lt"/>
                <a:sym typeface="Wingdings" panose="05000000000000000000" pitchFamily="2" charset="2"/>
              </a:rPr>
              <a:t>es theoretically</a:t>
            </a:r>
          </a:p>
          <a:p>
            <a:pPr algn="just"/>
            <a:r>
              <a:rPr lang="fr-FR" sz="1400" dirty="0">
                <a:latin typeface="+mj-lt"/>
                <a:sym typeface="Wingdings" panose="05000000000000000000" pitchFamily="2" charset="2"/>
              </a:rPr>
              <a:t>N</a:t>
            </a:r>
            <a:r>
              <a:rPr lang="en-US" sz="1400" dirty="0">
                <a:latin typeface="+mj-lt"/>
                <a:sym typeface="Wingdings" panose="05000000000000000000" pitchFamily="2" charset="2"/>
              </a:rPr>
              <a:t>o in fact</a:t>
            </a:r>
          </a:p>
          <a:p>
            <a:pPr algn="just"/>
            <a:r>
              <a:rPr lang="en-US" sz="1400" dirty="0">
                <a:latin typeface="+mj-lt"/>
                <a:sym typeface="Wingdings" panose="05000000000000000000" pitchFamily="2" charset="2"/>
              </a:rPr>
              <a:t>- typical and unique blend of volatiles (rose, lavender)</a:t>
            </a:r>
          </a:p>
          <a:p>
            <a:pPr algn="just"/>
            <a:r>
              <a:rPr lang="fr-FR" sz="1400" dirty="0">
                <a:latin typeface="+mj-lt"/>
                <a:sym typeface="Wingdings" panose="05000000000000000000" pitchFamily="2" charset="2"/>
              </a:rPr>
              <a:t>- </a:t>
            </a:r>
            <a:r>
              <a:rPr lang="en-US" sz="1400" dirty="0">
                <a:latin typeface="+mj-lt"/>
                <a:sym typeface="Wingdings" panose="05000000000000000000" pitchFamily="2" charset="2"/>
              </a:rPr>
              <a:t>secretion and accumulation in specialized anatomical structures (e.g. trichomes)</a:t>
            </a:r>
            <a:endParaRPr lang="en-US" sz="1400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F6B22C7-8F4C-4DC4-9508-5C810BE1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48" y="319823"/>
            <a:ext cx="7639171" cy="567349"/>
          </a:xfrm>
        </p:spPr>
        <p:txBody>
          <a:bodyPr>
            <a:normAutofit fontScale="90000"/>
          </a:bodyPr>
          <a:lstStyle/>
          <a:p>
            <a:r>
              <a:rPr lang="en-US" dirty="0"/>
              <a:t>Extraction techniques</a:t>
            </a:r>
          </a:p>
        </p:txBody>
      </p:sp>
      <p:pic>
        <p:nvPicPr>
          <p:cNvPr id="5" name="Picture 5" descr="alambic1">
            <a:extLst>
              <a:ext uri="{FF2B5EF4-FFF2-40B4-BE49-F238E27FC236}">
                <a16:creationId xmlns:a16="http://schemas.microsoft.com/office/drawing/2014/main" id="{55AFE2EA-2CEA-46E8-AB70-A96A35D99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313" y="989372"/>
            <a:ext cx="1384907" cy="11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E14D924-DB84-4CA4-BAA3-E3BC5A17065F}"/>
              </a:ext>
            </a:extLst>
          </p:cNvPr>
          <p:cNvSpPr txBox="1"/>
          <p:nvPr/>
        </p:nvSpPr>
        <p:spPr>
          <a:xfrm>
            <a:off x="189889" y="2205439"/>
            <a:ext cx="20158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Hydrodistillation:</a:t>
            </a:r>
          </a:p>
          <a:p>
            <a:pPr marL="285750" indent="-285750">
              <a:buFontTx/>
              <a:buChar char="-"/>
            </a:pPr>
            <a:r>
              <a:rPr lang="fr-FR" sz="1200" dirty="0" err="1"/>
              <a:t>very</a:t>
            </a:r>
            <a:r>
              <a:rPr lang="fr-FR" sz="1200" dirty="0"/>
              <a:t> simple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not </a:t>
            </a:r>
            <a:r>
              <a:rPr lang="fr-FR" sz="1200" dirty="0" err="1"/>
              <a:t>expensive</a:t>
            </a:r>
            <a:endParaRPr lang="fr-FR" sz="1200" dirty="0"/>
          </a:p>
          <a:p>
            <a:pPr marL="285750" indent="-285750">
              <a:buFontTx/>
              <a:buChar char="-"/>
            </a:pPr>
            <a:r>
              <a:rPr lang="fr-FR" sz="1200" dirty="0"/>
              <a:t>direct contact </a:t>
            </a:r>
            <a:r>
              <a:rPr lang="fr-FR" sz="1200" dirty="0" err="1"/>
              <a:t>with</a:t>
            </a:r>
            <a:r>
              <a:rPr lang="fr-FR" sz="1200" dirty="0"/>
              <a:t> plant </a:t>
            </a:r>
            <a:r>
              <a:rPr lang="fr-FR" sz="1200" dirty="0" err="1"/>
              <a:t>material</a:t>
            </a:r>
            <a:endParaRPr lang="fr-FR" sz="12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8" name="Picture 5" descr="alambic3">
            <a:extLst>
              <a:ext uri="{FF2B5EF4-FFF2-40B4-BE49-F238E27FC236}">
                <a16:creationId xmlns:a16="http://schemas.microsoft.com/office/drawing/2014/main" id="{D901270B-0B9D-4D22-A690-BB5FD1E7C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1807" y="975333"/>
            <a:ext cx="2457679" cy="123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20FC859-7698-4088-975F-26278C3A7B30}"/>
              </a:ext>
            </a:extLst>
          </p:cNvPr>
          <p:cNvSpPr txBox="1"/>
          <p:nvPr/>
        </p:nvSpPr>
        <p:spPr>
          <a:xfrm>
            <a:off x="2549273" y="2216353"/>
            <a:ext cx="38795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Steam distillation: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more </a:t>
            </a:r>
            <a:r>
              <a:rPr lang="fr-FR" sz="1200" dirty="0" err="1"/>
              <a:t>complex</a:t>
            </a:r>
            <a:endParaRPr lang="fr-FR" sz="1200" dirty="0"/>
          </a:p>
          <a:p>
            <a:pPr marL="285750" indent="-285750">
              <a:buFontTx/>
              <a:buChar char="-"/>
            </a:pPr>
            <a:r>
              <a:rPr lang="fr-FR" sz="1200" dirty="0"/>
              <a:t>more </a:t>
            </a:r>
            <a:r>
              <a:rPr lang="fr-FR" sz="1200" dirty="0" err="1"/>
              <a:t>expensive</a:t>
            </a:r>
            <a:endParaRPr lang="fr-FR" sz="1200" dirty="0"/>
          </a:p>
          <a:p>
            <a:pPr marL="285750" indent="-285750">
              <a:buFontTx/>
              <a:buChar char="-"/>
            </a:pPr>
            <a:r>
              <a:rPr lang="fr-FR" sz="1200" dirty="0"/>
              <a:t>no direct contact </a:t>
            </a:r>
            <a:r>
              <a:rPr lang="fr-FR" sz="1200" dirty="0" err="1"/>
              <a:t>with</a:t>
            </a:r>
            <a:r>
              <a:rPr lang="fr-FR" sz="1200" dirty="0"/>
              <a:t> plant </a:t>
            </a:r>
            <a:r>
              <a:rPr lang="fr-FR" sz="1200" dirty="0" err="1"/>
              <a:t>material</a:t>
            </a:r>
            <a:endParaRPr lang="fr-FR" sz="12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0" name="Picture 5" descr="alambic4">
            <a:extLst>
              <a:ext uri="{FF2B5EF4-FFF2-40B4-BE49-F238E27FC236}">
                <a16:creationId xmlns:a16="http://schemas.microsoft.com/office/drawing/2014/main" id="{97BEB813-CC55-48D3-BFE7-577CD22C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3354" y="1006505"/>
            <a:ext cx="2332344" cy="116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D4CD77-B442-41D0-BB78-5A51AD4691AD}"/>
              </a:ext>
            </a:extLst>
          </p:cNvPr>
          <p:cNvSpPr txBox="1"/>
          <p:nvPr/>
        </p:nvSpPr>
        <p:spPr>
          <a:xfrm>
            <a:off x="5629554" y="2205439"/>
            <a:ext cx="38795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In </a:t>
            </a:r>
            <a:r>
              <a:rPr lang="fr-FR" sz="1200" dirty="0" err="1"/>
              <a:t>field</a:t>
            </a:r>
            <a:r>
              <a:rPr lang="fr-FR" sz="1200" dirty="0"/>
              <a:t> </a:t>
            </a:r>
            <a:r>
              <a:rPr lang="fr-FR" sz="1200" dirty="0" err="1"/>
              <a:t>steam</a:t>
            </a:r>
            <a:r>
              <a:rPr lang="fr-FR" sz="1200" dirty="0"/>
              <a:t> distillation: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of </a:t>
            </a:r>
            <a:r>
              <a:rPr lang="fr-FR" sz="1200" dirty="0" err="1"/>
              <a:t>practical</a:t>
            </a:r>
            <a:r>
              <a:rPr lang="fr-FR" sz="1200" dirty="0"/>
              <a:t> use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direct distillation </a:t>
            </a:r>
            <a:r>
              <a:rPr lang="fr-FR" sz="1200" dirty="0" err="1"/>
              <a:t>after</a:t>
            </a:r>
            <a:r>
              <a:rPr lang="fr-FR" sz="1200" dirty="0"/>
              <a:t> </a:t>
            </a:r>
            <a:r>
              <a:rPr lang="fr-FR" sz="1200" dirty="0" err="1"/>
              <a:t>harvest</a:t>
            </a:r>
            <a:endParaRPr lang="fr-FR" sz="1200" dirty="0"/>
          </a:p>
          <a:p>
            <a:pPr marL="285750" indent="-285750">
              <a:buFontTx/>
              <a:buChar char="-"/>
            </a:pPr>
            <a:r>
              <a:rPr lang="fr-FR" sz="1200" dirty="0" err="1"/>
              <a:t>limited</a:t>
            </a:r>
            <a:r>
              <a:rPr lang="fr-FR" sz="1200" dirty="0"/>
              <a:t> volume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2" name="Image 11" descr="How Are Essential Oils Made?– Kokoa Eco Beauty">
            <a:extLst>
              <a:ext uri="{FF2B5EF4-FFF2-40B4-BE49-F238E27FC236}">
                <a16:creationId xmlns:a16="http://schemas.microsoft.com/office/drawing/2014/main" id="{4A77FA1C-BFA1-479A-8DF7-32480FEB37F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23" y="3415636"/>
            <a:ext cx="2186939" cy="144811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F46B2E6-AF12-4604-8C91-242A6BC6026D}"/>
              </a:ext>
            </a:extLst>
          </p:cNvPr>
          <p:cNvSpPr txBox="1"/>
          <p:nvPr/>
        </p:nvSpPr>
        <p:spPr>
          <a:xfrm>
            <a:off x="2577296" y="3653549"/>
            <a:ext cx="21869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Pressing:</a:t>
            </a:r>
          </a:p>
          <a:p>
            <a:pPr marL="285750" indent="-285750">
              <a:buFontTx/>
              <a:buChar char="-"/>
            </a:pPr>
            <a:r>
              <a:rPr lang="fr-FR" sz="1200" dirty="0" err="1"/>
              <a:t>used</a:t>
            </a:r>
            <a:r>
              <a:rPr lang="fr-FR" sz="1200" dirty="0"/>
              <a:t> for citrus Eos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Eos </a:t>
            </a:r>
            <a:r>
              <a:rPr lang="fr-FR" sz="1200" dirty="0" err="1"/>
              <a:t>contain</a:t>
            </a:r>
            <a:r>
              <a:rPr lang="fr-FR" sz="1200" dirty="0"/>
              <a:t> non volatile compounds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not </a:t>
            </a:r>
            <a:r>
              <a:rPr lang="fr-FR" sz="1200" dirty="0" err="1"/>
              <a:t>expensive</a:t>
            </a:r>
            <a:endParaRPr lang="fr-FR" sz="12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4" name="Espace réservé du contenu 3">
            <a:extLst>
              <a:ext uri="{FF2B5EF4-FFF2-40B4-BE49-F238E27FC236}">
                <a16:creationId xmlns:a16="http://schemas.microsoft.com/office/drawing/2014/main" id="{3AB3EC1B-7340-419B-8441-5A291E1018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11" t="5215" r="3854" b="5310"/>
          <a:stretch/>
        </p:blipFill>
        <p:spPr>
          <a:xfrm>
            <a:off x="5076000" y="3312000"/>
            <a:ext cx="2016000" cy="136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D28EEC-E3EA-4891-900F-25E613FC83A1}"/>
              </a:ext>
            </a:extLst>
          </p:cNvPr>
          <p:cNvSpPr txBox="1"/>
          <p:nvPr/>
        </p:nvSpPr>
        <p:spPr>
          <a:xfrm>
            <a:off x="7316728" y="3602892"/>
            <a:ext cx="1461809" cy="72135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200" dirty="0"/>
              <a:t>Microwave assisted techniques</a:t>
            </a:r>
          </a:p>
        </p:txBody>
      </p:sp>
    </p:spTree>
    <p:extLst>
      <p:ext uri="{BB962C8B-B14F-4D97-AF65-F5344CB8AC3E}">
        <p14:creationId xmlns:p14="http://schemas.microsoft.com/office/powerpoint/2010/main" val="32294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F6B22C7-8F4C-4DC4-9508-5C810BE1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48" y="319823"/>
            <a:ext cx="7639171" cy="56734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an essential oil?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9D0924A-32AE-435A-BE37-F510318057E3}"/>
              </a:ext>
            </a:extLst>
          </p:cNvPr>
          <p:cNvSpPr txBox="1"/>
          <p:nvPr/>
        </p:nvSpPr>
        <p:spPr>
          <a:xfrm>
            <a:off x="0" y="1022889"/>
            <a:ext cx="72721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7DB928"/>
                </a:solidFill>
              </a:rPr>
              <a:t>Composition:</a:t>
            </a:r>
          </a:p>
          <a:p>
            <a:endParaRPr lang="fr-FR" sz="1600" dirty="0">
              <a:solidFill>
                <a:srgbClr val="7DB928"/>
              </a:solidFill>
            </a:endParaRPr>
          </a:p>
          <a:p>
            <a:r>
              <a:rPr lang="fr-FR" sz="1400" dirty="0"/>
              <a:t> </a:t>
            </a:r>
            <a:r>
              <a:rPr lang="fr-FR" sz="1400" dirty="0" err="1"/>
              <a:t>Mainly</a:t>
            </a:r>
            <a:r>
              <a:rPr lang="fr-FR" sz="1400" dirty="0"/>
              <a:t> </a:t>
            </a:r>
            <a:r>
              <a:rPr lang="fr-FR" sz="1400" dirty="0" err="1"/>
              <a:t>three</a:t>
            </a:r>
            <a:r>
              <a:rPr lang="fr-FR" sz="1400" dirty="0"/>
              <a:t> </a:t>
            </a:r>
            <a:r>
              <a:rPr lang="fr-FR" sz="1400" dirty="0" err="1"/>
              <a:t>pathways</a:t>
            </a:r>
            <a:r>
              <a:rPr lang="fr-FR" sz="1400" dirty="0"/>
              <a:t> </a:t>
            </a:r>
          </a:p>
          <a:p>
            <a:endParaRPr lang="fr-FR" sz="1400" dirty="0"/>
          </a:p>
          <a:p>
            <a:r>
              <a:rPr lang="fr-FR" sz="1400" dirty="0"/>
              <a:t> - </a:t>
            </a:r>
            <a:r>
              <a:rPr lang="fr-FR" sz="1400" dirty="0" err="1"/>
              <a:t>Mevalonate</a:t>
            </a:r>
            <a:r>
              <a:rPr lang="fr-FR" sz="1400" dirty="0"/>
              <a:t> </a:t>
            </a:r>
            <a:r>
              <a:rPr lang="fr-FR" sz="1400" dirty="0">
                <a:sym typeface="Wingdings" panose="05000000000000000000" pitchFamily="2" charset="2"/>
              </a:rPr>
              <a:t> </a:t>
            </a:r>
            <a:r>
              <a:rPr lang="fr-FR" sz="1400" dirty="0" err="1">
                <a:sym typeface="Wingdings" panose="05000000000000000000" pitchFamily="2" charset="2"/>
              </a:rPr>
              <a:t>sesquiterpenes</a:t>
            </a:r>
            <a:endParaRPr lang="fr-FR" sz="1400" dirty="0">
              <a:sym typeface="Wingdings" panose="05000000000000000000" pitchFamily="2" charset="2"/>
            </a:endParaRPr>
          </a:p>
          <a:p>
            <a:r>
              <a:rPr lang="fr-FR" sz="1400" dirty="0">
                <a:sym typeface="Wingdings" panose="05000000000000000000" pitchFamily="2" charset="2"/>
              </a:rPr>
              <a:t>-  </a:t>
            </a:r>
            <a:r>
              <a:rPr lang="fr-FR" sz="1400" dirty="0" err="1">
                <a:sym typeface="Wingdings" panose="05000000000000000000" pitchFamily="2" charset="2"/>
              </a:rPr>
              <a:t>Methyl-erythritol</a:t>
            </a:r>
            <a:r>
              <a:rPr lang="fr-FR" sz="1400" dirty="0">
                <a:sym typeface="Wingdings" panose="05000000000000000000" pitchFamily="2" charset="2"/>
              </a:rPr>
              <a:t>  mono and </a:t>
            </a:r>
            <a:r>
              <a:rPr lang="fr-FR" sz="1400" dirty="0" err="1">
                <a:sym typeface="Wingdings" panose="05000000000000000000" pitchFamily="2" charset="2"/>
              </a:rPr>
              <a:t>diterpenes</a:t>
            </a:r>
            <a:endParaRPr lang="fr-FR" sz="1400" dirty="0">
              <a:sym typeface="Wingdings" panose="05000000000000000000" pitchFamily="2" charset="2"/>
            </a:endParaRPr>
          </a:p>
          <a:p>
            <a:r>
              <a:rPr lang="fr-FR" sz="1400" dirty="0">
                <a:sym typeface="Wingdings" panose="05000000000000000000" pitchFamily="2" charset="2"/>
              </a:rPr>
              <a:t> - </a:t>
            </a:r>
            <a:r>
              <a:rPr lang="fr-FR" sz="1400" dirty="0" err="1">
                <a:sym typeface="Wingdings" panose="05000000000000000000" pitchFamily="2" charset="2"/>
              </a:rPr>
              <a:t>Shikimic</a:t>
            </a:r>
            <a:r>
              <a:rPr lang="fr-FR" sz="1400" dirty="0">
                <a:sym typeface="Wingdings" panose="05000000000000000000" pitchFamily="2" charset="2"/>
              </a:rPr>
              <a:t>  </a:t>
            </a:r>
            <a:r>
              <a:rPr lang="fr-FR" sz="1400" dirty="0" err="1">
                <a:sym typeface="Wingdings" panose="05000000000000000000" pitchFamily="2" charset="2"/>
              </a:rPr>
              <a:t>phenylpropenes</a:t>
            </a:r>
            <a:endParaRPr lang="fr-FR" sz="1400" dirty="0">
              <a:sym typeface="Wingdings" panose="05000000000000000000" pitchFamily="2" charset="2"/>
            </a:endParaRPr>
          </a:p>
          <a:p>
            <a:endParaRPr lang="fr-FR" sz="1400" dirty="0">
              <a:sym typeface="Wingdings" panose="05000000000000000000" pitchFamily="2" charset="2"/>
            </a:endParaRPr>
          </a:p>
          <a:p>
            <a:r>
              <a:rPr lang="fr-FR" sz="1400" dirty="0"/>
              <a:t> But </a:t>
            </a:r>
            <a:r>
              <a:rPr lang="fr-FR" sz="1400" dirty="0" err="1"/>
              <a:t>also</a:t>
            </a:r>
            <a:r>
              <a:rPr lang="fr-FR" sz="1400" dirty="0"/>
              <a:t> :</a:t>
            </a:r>
          </a:p>
          <a:p>
            <a:r>
              <a:rPr lang="fr-FR" sz="1400" dirty="0"/>
              <a:t> - Acid</a:t>
            </a:r>
          </a:p>
          <a:p>
            <a:r>
              <a:rPr lang="fr-FR" sz="1400" dirty="0"/>
              <a:t> - </a:t>
            </a:r>
            <a:r>
              <a:rPr lang="fr-FR" sz="1400" dirty="0" err="1"/>
              <a:t>Alcohol</a:t>
            </a:r>
            <a:endParaRPr lang="fr-FR" sz="1400" dirty="0"/>
          </a:p>
          <a:p>
            <a:r>
              <a:rPr lang="fr-FR" sz="1400" dirty="0"/>
              <a:t>-  </a:t>
            </a:r>
            <a:r>
              <a:rPr lang="fr-FR" sz="1400" dirty="0" err="1"/>
              <a:t>Ketones</a:t>
            </a:r>
            <a:endParaRPr lang="fr-FR" sz="1400" dirty="0"/>
          </a:p>
          <a:p>
            <a:r>
              <a:rPr lang="fr-FR" sz="1400" dirty="0"/>
              <a:t> - Esters</a:t>
            </a:r>
          </a:p>
          <a:p>
            <a:r>
              <a:rPr lang="fr-FR" sz="1400" dirty="0"/>
              <a:t> - S and N </a:t>
            </a:r>
            <a:r>
              <a:rPr lang="fr-FR" sz="1400" dirty="0" err="1"/>
              <a:t>containing</a:t>
            </a:r>
            <a:r>
              <a:rPr lang="fr-FR" sz="1400" dirty="0"/>
              <a:t> compounds</a:t>
            </a:r>
          </a:p>
          <a:p>
            <a:endParaRPr lang="fr-FR" sz="1400" dirty="0"/>
          </a:p>
          <a:p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fr-FR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very</a:t>
            </a:r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complex</a:t>
            </a:r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 composition e.g. ylang </a:t>
            </a:r>
            <a:r>
              <a:rPr lang="fr-FR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ylang</a:t>
            </a:r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 EO : &gt; 450 compounds</a:t>
            </a:r>
            <a:endParaRPr lang="fr-FR" sz="1400" dirty="0">
              <a:solidFill>
                <a:srgbClr val="FF0000"/>
              </a:solidFill>
            </a:endParaRPr>
          </a:p>
          <a:p>
            <a:pPr marL="742950" lvl="1" indent="-285750">
              <a:buFontTx/>
              <a:buChar char="-"/>
            </a:pPr>
            <a:endParaRPr lang="fr-FR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6" name="Picture 4" descr="Les 6 vertus santé du clou de girofle : Femme Actuelle Le MAG">
            <a:extLst>
              <a:ext uri="{FF2B5EF4-FFF2-40B4-BE49-F238E27FC236}">
                <a16:creationId xmlns:a16="http://schemas.microsoft.com/office/drawing/2014/main" id="{BD8C37ED-5A0E-4777-8008-B052BDBC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46" y="2562837"/>
            <a:ext cx="1117257" cy="8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Ilip010">
            <a:extLst>
              <a:ext uri="{FF2B5EF4-FFF2-40B4-BE49-F238E27FC236}">
                <a16:creationId xmlns:a16="http://schemas.microsoft.com/office/drawing/2014/main" id="{A77FA056-A951-4F24-AA7E-8D9F291D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4655" y="1940906"/>
            <a:ext cx="1162511" cy="91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1" descr="Ilip018">
            <a:extLst>
              <a:ext uri="{FF2B5EF4-FFF2-40B4-BE49-F238E27FC236}">
                <a16:creationId xmlns:a16="http://schemas.microsoft.com/office/drawing/2014/main" id="{7D544C12-071B-406F-B2D1-98B127B4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957" y="993546"/>
            <a:ext cx="1466552" cy="116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Eugénol, 99 %, Acros Organics 500 g Eugénol, 99 %, Acros Organics | Fisher  Scientific">
            <a:extLst>
              <a:ext uri="{FF2B5EF4-FFF2-40B4-BE49-F238E27FC236}">
                <a16:creationId xmlns:a16="http://schemas.microsoft.com/office/drawing/2014/main" id="{9E1B3FA4-7843-45CC-91A7-FFBE0DF4A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071" y="2205947"/>
            <a:ext cx="1376454" cy="137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D117BB5-46A1-4C5A-A4DB-5F6F1145B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708" y="1818758"/>
            <a:ext cx="1162511" cy="1162511"/>
          </a:xfrm>
          <a:prstGeom prst="rect">
            <a:avLst/>
          </a:prstGeom>
        </p:spPr>
      </p:pic>
      <p:pic>
        <p:nvPicPr>
          <p:cNvPr id="21" name="Picture 6" descr="Lamium purpureum 280405.jpg">
            <a:extLst>
              <a:ext uri="{FF2B5EF4-FFF2-40B4-BE49-F238E27FC236}">
                <a16:creationId xmlns:a16="http://schemas.microsoft.com/office/drawing/2014/main" id="{E1A2856B-D3C4-4714-AD0A-141D1FAC4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654" y="724129"/>
            <a:ext cx="1162511" cy="114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hromatoML">
            <a:extLst>
              <a:ext uri="{FF2B5EF4-FFF2-40B4-BE49-F238E27FC236}">
                <a16:creationId xmlns:a16="http://schemas.microsoft.com/office/drawing/2014/main" id="{A4F479F3-F007-4B5C-B00D-52E99724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290" y="3597072"/>
            <a:ext cx="3918987" cy="1376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29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2D337A5-837A-4322-926D-D2793459A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63426"/>
            <a:ext cx="7639171" cy="56734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an essential oil?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C180D7-AE0E-4508-809B-86168C8EE448}"/>
              </a:ext>
            </a:extLst>
          </p:cNvPr>
          <p:cNvSpPr txBox="1"/>
          <p:nvPr/>
        </p:nvSpPr>
        <p:spPr>
          <a:xfrm>
            <a:off x="49009" y="914908"/>
            <a:ext cx="8637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7DB928"/>
                </a:solidFill>
              </a:rPr>
              <a:t>Composition:</a:t>
            </a:r>
          </a:p>
          <a:p>
            <a:pPr marL="742950" lvl="1" indent="-285750">
              <a:buFontTx/>
              <a:buChar char="-"/>
            </a:pPr>
            <a:r>
              <a:rPr lang="fr-FR" sz="1400" dirty="0" err="1"/>
              <a:t>Depends</a:t>
            </a:r>
            <a:r>
              <a:rPr lang="fr-FR" sz="1400" dirty="0"/>
              <a:t> on the </a:t>
            </a:r>
            <a:r>
              <a:rPr lang="fr-FR" sz="1400" dirty="0" err="1"/>
              <a:t>organ</a:t>
            </a:r>
            <a:r>
              <a:rPr lang="fr-FR" sz="1400" dirty="0"/>
              <a:t> (</a:t>
            </a:r>
            <a:r>
              <a:rPr lang="fr-FR" sz="1400" dirty="0" err="1"/>
              <a:t>cinnamon</a:t>
            </a:r>
            <a:r>
              <a:rPr lang="fr-FR" sz="1400" dirty="0"/>
              <a:t> </a:t>
            </a:r>
            <a:r>
              <a:rPr lang="fr-FR" sz="1400" dirty="0" err="1"/>
              <a:t>leaves</a:t>
            </a:r>
            <a:r>
              <a:rPr lang="fr-FR" sz="1400" dirty="0"/>
              <a:t>: </a:t>
            </a:r>
            <a:r>
              <a:rPr lang="fr-FR" sz="1400" dirty="0" err="1"/>
              <a:t>eugenol</a:t>
            </a:r>
            <a:r>
              <a:rPr lang="fr-FR" sz="1400" dirty="0"/>
              <a:t>, </a:t>
            </a:r>
            <a:r>
              <a:rPr lang="fr-FR" sz="1400" dirty="0" err="1"/>
              <a:t>cinnamon</a:t>
            </a:r>
            <a:r>
              <a:rPr lang="fr-FR" sz="1400" dirty="0"/>
              <a:t> </a:t>
            </a:r>
            <a:r>
              <a:rPr lang="fr-FR" sz="1400" dirty="0" err="1"/>
              <a:t>bark</a:t>
            </a:r>
            <a:r>
              <a:rPr lang="fr-FR" sz="1400" dirty="0"/>
              <a:t>: </a:t>
            </a:r>
            <a:r>
              <a:rPr lang="fr-FR" sz="1400" dirty="0" err="1"/>
              <a:t>cinnamaldehyde</a:t>
            </a:r>
            <a:r>
              <a:rPr lang="fr-FR" sz="1400" dirty="0"/>
              <a:t>, </a:t>
            </a:r>
            <a:r>
              <a:rPr lang="fr-FR" sz="1400" dirty="0" err="1"/>
              <a:t>cinnammon</a:t>
            </a:r>
            <a:r>
              <a:rPr lang="fr-FR" sz="1400" dirty="0"/>
              <a:t> </a:t>
            </a:r>
            <a:r>
              <a:rPr lang="fr-FR" sz="1400" dirty="0" err="1"/>
              <a:t>roots</a:t>
            </a:r>
            <a:r>
              <a:rPr lang="fr-FR" sz="1400" dirty="0"/>
              <a:t>: </a:t>
            </a:r>
            <a:r>
              <a:rPr lang="fr-FR" sz="1400" dirty="0" err="1"/>
              <a:t>camphor</a:t>
            </a:r>
            <a:r>
              <a:rPr lang="fr-FR" sz="1400" dirty="0"/>
              <a:t>)</a:t>
            </a:r>
          </a:p>
          <a:p>
            <a:pPr marL="742950" lvl="1" indent="-285750">
              <a:buFontTx/>
              <a:buChar char="-"/>
            </a:pPr>
            <a:r>
              <a:rPr lang="fr-FR" sz="1400" dirty="0" err="1"/>
              <a:t>Depends</a:t>
            </a:r>
            <a:r>
              <a:rPr lang="fr-FR" sz="1400" dirty="0"/>
              <a:t> on the </a:t>
            </a:r>
            <a:r>
              <a:rPr lang="fr-FR" sz="1400" dirty="0" err="1"/>
              <a:t>season</a:t>
            </a:r>
            <a:endParaRPr lang="fr-FR" sz="1400" dirty="0"/>
          </a:p>
          <a:p>
            <a:pPr marL="742950" lvl="1" indent="-285750">
              <a:buFontTx/>
              <a:buChar char="-"/>
            </a:pPr>
            <a:r>
              <a:rPr lang="fr-FR" sz="1400" dirty="0" err="1"/>
              <a:t>Depends</a:t>
            </a:r>
            <a:r>
              <a:rPr lang="fr-FR" sz="1400" dirty="0"/>
              <a:t> on the </a:t>
            </a:r>
            <a:r>
              <a:rPr lang="fr-FR" sz="1400" dirty="0" err="1"/>
              <a:t>climate</a:t>
            </a:r>
            <a:r>
              <a:rPr lang="fr-FR" sz="1400" dirty="0"/>
              <a:t>-</a:t>
            </a:r>
            <a:r>
              <a:rPr lang="fr-FR" sz="1400" dirty="0" err="1"/>
              <a:t>soil</a:t>
            </a:r>
            <a:r>
              <a:rPr lang="fr-FR" sz="1400" dirty="0"/>
              <a:t>-distillation (terroir </a:t>
            </a:r>
            <a:r>
              <a:rPr lang="fr-FR" sz="1400" dirty="0" err="1"/>
              <a:t>effect</a:t>
            </a:r>
            <a:r>
              <a:rPr lang="fr-FR" sz="1400" dirty="0"/>
              <a:t>)</a:t>
            </a:r>
          </a:p>
          <a:p>
            <a:pPr marL="742950" lvl="1" indent="-285750">
              <a:buFontTx/>
              <a:buChar char="-"/>
            </a:pPr>
            <a:r>
              <a:rPr lang="fr-FR" sz="1400" dirty="0" err="1"/>
              <a:t>Presence</a:t>
            </a:r>
            <a:r>
              <a:rPr lang="fr-FR" sz="1400" dirty="0"/>
              <a:t> of </a:t>
            </a:r>
            <a:r>
              <a:rPr lang="fr-FR" sz="1400" dirty="0" err="1"/>
              <a:t>pathogens</a:t>
            </a:r>
            <a:endParaRPr lang="fr-FR" sz="1400" dirty="0"/>
          </a:p>
          <a:p>
            <a:pPr marL="742950" lvl="1" indent="-285750">
              <a:buFontTx/>
              <a:buChar char="-"/>
            </a:pPr>
            <a:r>
              <a:rPr lang="fr-FR" sz="1400" dirty="0" err="1"/>
              <a:t>Chemotypes</a:t>
            </a:r>
            <a:endParaRPr lang="fr-FR" sz="1400" dirty="0"/>
          </a:p>
          <a:p>
            <a:pPr marL="742950" lvl="1" indent="-285750">
              <a:buFontTx/>
              <a:buChar char="-"/>
            </a:pPr>
            <a:endParaRPr lang="fr-FR" dirty="0">
              <a:solidFill>
                <a:srgbClr val="00B050"/>
              </a:solidFill>
            </a:endParaRPr>
          </a:p>
          <a:p>
            <a:endParaRPr lang="fr-FR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96826D2-5BE9-456C-A60D-AFBA0B2E97E9}"/>
              </a:ext>
            </a:extLst>
          </p:cNvPr>
          <p:cNvSpPr txBox="1"/>
          <p:nvPr/>
        </p:nvSpPr>
        <p:spPr>
          <a:xfrm>
            <a:off x="6363886" y="2571750"/>
            <a:ext cx="24166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Thyme</a:t>
            </a:r>
            <a:r>
              <a:rPr lang="fr-FR" sz="1400" dirty="0"/>
              <a:t>: 7 </a:t>
            </a:r>
            <a:r>
              <a:rPr lang="fr-FR" sz="1400" dirty="0" err="1"/>
              <a:t>chemotypes</a:t>
            </a:r>
            <a:endParaRPr lang="fr-FR" sz="1400" dirty="0"/>
          </a:p>
          <a:p>
            <a:pPr marL="914400" lvl="1" indent="-457200">
              <a:buFont typeface="+mj-lt"/>
              <a:buAutoNum type="arabicPeriod"/>
            </a:pPr>
            <a:r>
              <a:rPr lang="fr-BE" sz="1400" dirty="0"/>
              <a:t>Linalol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BE" sz="1400" dirty="0"/>
              <a:t>Géraniol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BE" sz="1400" dirty="0"/>
              <a:t>Thymol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BE" sz="1400" dirty="0" err="1"/>
              <a:t>Thujanol</a:t>
            </a:r>
            <a:endParaRPr lang="fr-BE" sz="1400" dirty="0"/>
          </a:p>
          <a:p>
            <a:pPr marL="914400" lvl="1" indent="-457200">
              <a:buFont typeface="+mj-lt"/>
              <a:buAutoNum type="arabicPeriod"/>
            </a:pPr>
            <a:r>
              <a:rPr lang="fr-BE" sz="1400" i="1" dirty="0" err="1"/>
              <a:t>Carvacrol</a:t>
            </a:r>
            <a:endParaRPr lang="fr-BE" sz="1400" i="1" dirty="0"/>
          </a:p>
          <a:p>
            <a:pPr marL="914400" lvl="1" indent="-457200">
              <a:buFont typeface="+mj-lt"/>
              <a:buAutoNum type="arabicPeriod"/>
            </a:pPr>
            <a:r>
              <a:rPr lang="fr-BE" sz="1400" i="1" dirty="0"/>
              <a:t>α-terpinéol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BE" sz="1400" i="1" dirty="0"/>
              <a:t>Hydrate de </a:t>
            </a:r>
            <a:r>
              <a:rPr lang="fr-BE" sz="1400" i="1" dirty="0" err="1"/>
              <a:t>sabinène</a:t>
            </a:r>
            <a:endParaRPr lang="fr-FR" sz="1400" i="1" dirty="0"/>
          </a:p>
          <a:p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F650E1-060B-4EFC-87AF-28804F853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60" y="2557118"/>
            <a:ext cx="2853280" cy="2293750"/>
          </a:xfrm>
          <a:prstGeom prst="rect">
            <a:avLst/>
          </a:prstGeom>
        </p:spPr>
      </p:pic>
      <p:pic>
        <p:nvPicPr>
          <p:cNvPr id="1026" name="Picture 2" descr="Réussir la culture du thym">
            <a:extLst>
              <a:ext uri="{FF2B5EF4-FFF2-40B4-BE49-F238E27FC236}">
                <a16:creationId xmlns:a16="http://schemas.microsoft.com/office/drawing/2014/main" id="{BA27C6E2-255A-43D4-9A04-003A77366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85" y="2737430"/>
            <a:ext cx="2229108" cy="19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4C7A860-43EF-4C3F-A8FC-93CF85DCF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93" y="1369441"/>
            <a:ext cx="8229600" cy="3428140"/>
          </a:xfrm>
        </p:spPr>
        <p:txBody>
          <a:bodyPr/>
          <a:lstStyle/>
          <a:p>
            <a:pPr marL="457200" lvl="1" indent="0">
              <a:buNone/>
            </a:pPr>
            <a:r>
              <a:rPr lang="en-US" sz="1800" dirty="0"/>
              <a:t>Conventional uses of EOs :</a:t>
            </a:r>
          </a:p>
          <a:p>
            <a:pPr lvl="1">
              <a:buFontTx/>
              <a:buChar char="-"/>
            </a:pPr>
            <a:r>
              <a:rPr lang="en-US" sz="1800" dirty="0"/>
              <a:t>Food</a:t>
            </a:r>
          </a:p>
          <a:p>
            <a:pPr lvl="1">
              <a:buFontTx/>
              <a:buChar char="-"/>
            </a:pPr>
            <a:r>
              <a:rPr lang="en-US" sz="1800" dirty="0"/>
              <a:t>Beverage</a:t>
            </a:r>
          </a:p>
          <a:p>
            <a:pPr lvl="1">
              <a:buFontTx/>
              <a:buChar char="-"/>
            </a:pPr>
            <a:r>
              <a:rPr lang="en-US" sz="1800" dirty="0"/>
              <a:t>Cosmetics/perfume</a:t>
            </a:r>
          </a:p>
          <a:p>
            <a:pPr lvl="1">
              <a:buFontTx/>
              <a:buChar char="-"/>
            </a:pPr>
            <a:r>
              <a:rPr lang="en-US" sz="1800" dirty="0"/>
              <a:t>Aromatherapy</a:t>
            </a:r>
          </a:p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2D9099-B74C-48C0-85F7-32E97F551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Traditionnal</a:t>
            </a:r>
            <a:r>
              <a:rPr lang="en-US" dirty="0"/>
              <a:t> uses of essential oils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575321-9496-4860-9E27-22E4AE8F5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393" y="1576434"/>
            <a:ext cx="1462628" cy="1392677"/>
          </a:xfrm>
          <a:prstGeom prst="rect">
            <a:avLst/>
          </a:prstGeom>
        </p:spPr>
      </p:pic>
      <p:pic>
        <p:nvPicPr>
          <p:cNvPr id="9" name="Picture 4" descr="Les huiles essentielles revitalisent l'industrie cosmétique - Madame Figaro">
            <a:extLst>
              <a:ext uri="{FF2B5EF4-FFF2-40B4-BE49-F238E27FC236}">
                <a16:creationId xmlns:a16="http://schemas.microsoft.com/office/drawing/2014/main" id="{BE583EFB-6058-401B-8B6F-EFCA51E81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23" y="3464306"/>
            <a:ext cx="2821200" cy="133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9E406AD-4EDA-4BD1-8219-93F81783C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945" y="1305744"/>
            <a:ext cx="1804065" cy="1804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3C4FE3-C8B4-48DC-A672-4EFD046CF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306" y="3244652"/>
            <a:ext cx="1253918" cy="1671890"/>
          </a:xfrm>
          <a:prstGeom prst="rect">
            <a:avLst/>
          </a:prstGeom>
        </p:spPr>
      </p:pic>
      <p:pic>
        <p:nvPicPr>
          <p:cNvPr id="2052" name="Picture 4" descr="Bonbons à la menthe : recette de Bonbons à la menthe">
            <a:extLst>
              <a:ext uri="{FF2B5EF4-FFF2-40B4-BE49-F238E27FC236}">
                <a16:creationId xmlns:a16="http://schemas.microsoft.com/office/drawing/2014/main" id="{B1665917-BCED-4766-B47C-BD19408DC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849" y="3464306"/>
            <a:ext cx="2366255" cy="123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DEBF7C1E-8D36-45B0-A9C9-551E75903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63637" y="239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6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F19CF7-DC4B-4E37-B3D3-B0B82EDD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New applications of essential </a:t>
            </a:r>
            <a:r>
              <a:rPr lang="fr-FR" dirty="0" err="1"/>
              <a:t>oils</a:t>
            </a:r>
            <a:r>
              <a:rPr lang="fr-FR" dirty="0"/>
              <a:t> in </a:t>
            </a:r>
            <a:r>
              <a:rPr lang="fr-FR" dirty="0" err="1"/>
              <a:t>agronomy</a:t>
            </a:r>
            <a:br>
              <a:rPr lang="fr-FR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3F2738-40D6-4F94-8A31-4F62B5E8F37E}"/>
              </a:ext>
            </a:extLst>
          </p:cNvPr>
          <p:cNvSpPr/>
          <p:nvPr/>
        </p:nvSpPr>
        <p:spPr>
          <a:xfrm>
            <a:off x="317350" y="1210088"/>
            <a:ext cx="754649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Tx/>
              <a:buChar char="-"/>
            </a:pPr>
            <a:r>
              <a:rPr lang="en-US" dirty="0">
                <a:latin typeface="+mj-lt"/>
              </a:rPr>
              <a:t>More recently numerous applications in agronomy (biocide)</a:t>
            </a:r>
          </a:p>
          <a:p>
            <a:pPr lvl="2">
              <a:buFontTx/>
              <a:buChar char="-"/>
            </a:pPr>
            <a:r>
              <a:rPr lang="en-US" dirty="0">
                <a:latin typeface="+mj-lt"/>
              </a:rPr>
              <a:t>Insecticide (GS 150 000)</a:t>
            </a:r>
          </a:p>
          <a:p>
            <a:pPr lvl="2">
              <a:buFontTx/>
              <a:buChar char="-"/>
            </a:pPr>
            <a:r>
              <a:rPr lang="en-US" dirty="0">
                <a:latin typeface="+mj-lt"/>
              </a:rPr>
              <a:t>Herbicide (GS 104 000)     </a:t>
            </a:r>
          </a:p>
          <a:p>
            <a:pPr lvl="2">
              <a:buFontTx/>
              <a:buChar char="-"/>
            </a:pPr>
            <a:r>
              <a:rPr lang="en-US" dirty="0">
                <a:latin typeface="+mj-lt"/>
              </a:rPr>
              <a:t>Bactericide-fungicide (GS 111 000)</a:t>
            </a:r>
          </a:p>
          <a:p>
            <a:pPr lvl="2">
              <a:buFontTx/>
              <a:buChar char="-"/>
            </a:pPr>
            <a:r>
              <a:rPr lang="en-US" dirty="0">
                <a:latin typeface="+mj-lt"/>
              </a:rPr>
              <a:t>Acaricide-nematicide (GS 32 000)</a:t>
            </a:r>
          </a:p>
          <a:p>
            <a:pPr lvl="2">
              <a:buFontTx/>
              <a:buChar char="-"/>
            </a:pPr>
            <a:endParaRPr lang="en-US" dirty="0">
              <a:latin typeface="+mj-lt"/>
            </a:endParaRPr>
          </a:p>
          <a:p>
            <a:pPr lvl="2">
              <a:buFontTx/>
              <a:buChar char="-"/>
            </a:pPr>
            <a:endParaRPr lang="fr-FR" dirty="0">
              <a:latin typeface="+mj-lt"/>
            </a:endParaRPr>
          </a:p>
          <a:p>
            <a:pPr lvl="2">
              <a:buFontTx/>
              <a:buChar char="-"/>
            </a:pPr>
            <a:r>
              <a:rPr lang="fr-FR" dirty="0">
                <a:latin typeface="+mj-lt"/>
              </a:rPr>
              <a:t>But </a:t>
            </a:r>
            <a:r>
              <a:rPr lang="fr-FR" dirty="0" err="1">
                <a:latin typeface="+mj-lt"/>
              </a:rPr>
              <a:t>also</a:t>
            </a:r>
            <a:r>
              <a:rPr lang="fr-FR" dirty="0">
                <a:latin typeface="+mj-lt"/>
              </a:rPr>
              <a:t> anti-</a:t>
            </a:r>
            <a:r>
              <a:rPr lang="fr-FR" dirty="0" err="1">
                <a:latin typeface="+mj-lt"/>
              </a:rPr>
              <a:t>sprouting</a:t>
            </a:r>
            <a:r>
              <a:rPr lang="fr-FR" dirty="0">
                <a:latin typeface="+mj-lt"/>
              </a:rPr>
              <a:t> agent, virucide, </a:t>
            </a:r>
            <a:r>
              <a:rPr lang="fr-FR" dirty="0" err="1">
                <a:latin typeface="+mj-lt"/>
              </a:rPr>
              <a:t>soil</a:t>
            </a:r>
            <a:r>
              <a:rPr lang="fr-FR" dirty="0">
                <a:latin typeface="+mj-lt"/>
              </a:rPr>
              <a:t> microbiote </a:t>
            </a:r>
            <a:r>
              <a:rPr lang="fr-FR" dirty="0" err="1">
                <a:latin typeface="+mj-lt"/>
              </a:rPr>
              <a:t>quality</a:t>
            </a:r>
            <a:r>
              <a:rPr lang="fr-FR" dirty="0">
                <a:latin typeface="+mj-lt"/>
              </a:rPr>
              <a:t>  </a:t>
            </a:r>
            <a:r>
              <a:rPr lang="fr-FR" dirty="0" err="1">
                <a:latin typeface="+mj-lt"/>
              </a:rPr>
              <a:t>improvement</a:t>
            </a:r>
            <a:r>
              <a:rPr lang="fr-FR" dirty="0">
                <a:latin typeface="+mj-lt"/>
              </a:rPr>
              <a:t>, post-</a:t>
            </a:r>
            <a:r>
              <a:rPr lang="fr-FR" dirty="0" err="1">
                <a:latin typeface="+mj-lt"/>
              </a:rPr>
              <a:t>harvest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desease</a:t>
            </a:r>
            <a:r>
              <a:rPr lang="fr-FR" dirty="0">
                <a:latin typeface="+mj-lt"/>
              </a:rPr>
              <a:t>, self-life </a:t>
            </a:r>
            <a:r>
              <a:rPr lang="fr-FR" dirty="0" err="1">
                <a:latin typeface="+mj-lt"/>
              </a:rPr>
              <a:t>increase</a:t>
            </a:r>
            <a:r>
              <a:rPr lang="fr-FR" dirty="0">
                <a:latin typeface="+mj-lt"/>
              </a:rPr>
              <a:t> …</a:t>
            </a:r>
          </a:p>
          <a:p>
            <a:pPr lvl="2">
              <a:buFontTx/>
              <a:buChar char="-"/>
            </a:pPr>
            <a:endParaRPr lang="fr-FR" dirty="0">
              <a:latin typeface="+mj-lt"/>
            </a:endParaRPr>
          </a:p>
          <a:p>
            <a:pPr lvl="2">
              <a:buFontTx/>
              <a:buChar char="-"/>
            </a:pPr>
            <a:endParaRPr lang="fr-FR" dirty="0">
              <a:latin typeface="+mj-lt"/>
            </a:endParaRPr>
          </a:p>
          <a:p>
            <a:pPr lvl="2"/>
            <a:r>
              <a:rPr lang="fr-FR" sz="1200" dirty="0">
                <a:latin typeface="+mj-lt"/>
              </a:rPr>
              <a:t>GS = Google Scholar (June 2023)</a:t>
            </a:r>
          </a:p>
          <a:p>
            <a:pPr lvl="2">
              <a:buFontTx/>
              <a:buChar char="-"/>
            </a:pP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12E7CB-B479-448B-914C-0F4C1ABF94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8416"/>
            <a:ext cx="1089642" cy="151636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8A55955-0DA2-440F-9D48-8C572C574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87" y="1417437"/>
            <a:ext cx="1718761" cy="96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82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F19CF7-DC4B-4E37-B3D3-B0B82EDD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New applications of essential </a:t>
            </a:r>
            <a:r>
              <a:rPr lang="fr-FR" dirty="0" err="1"/>
              <a:t>oils</a:t>
            </a:r>
            <a:r>
              <a:rPr lang="fr-FR" dirty="0"/>
              <a:t> in </a:t>
            </a:r>
            <a:r>
              <a:rPr lang="fr-FR" dirty="0" err="1"/>
              <a:t>agronomy</a:t>
            </a:r>
            <a:br>
              <a:rPr lang="fr-FR" dirty="0"/>
            </a:b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E1826B0-721F-46A4-83DE-8B392873CEC4}"/>
              </a:ext>
            </a:extLst>
          </p:cNvPr>
          <p:cNvSpPr txBox="1"/>
          <p:nvPr/>
        </p:nvSpPr>
        <p:spPr>
          <a:xfrm>
            <a:off x="502286" y="1069223"/>
            <a:ext cx="754899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Eos as insecticide:</a:t>
            </a:r>
          </a:p>
          <a:p>
            <a:endParaRPr lang="fr-FR" sz="1000" dirty="0"/>
          </a:p>
          <a:p>
            <a:pPr marL="285750" indent="-285750">
              <a:buFontTx/>
              <a:buChar char="-"/>
            </a:pPr>
            <a:r>
              <a:rPr lang="fr-FR" dirty="0"/>
              <a:t>Eos </a:t>
            </a:r>
            <a:r>
              <a:rPr lang="fr-FR" dirty="0" err="1"/>
              <a:t>used</a:t>
            </a:r>
            <a:r>
              <a:rPr lang="fr-FR" dirty="0"/>
              <a:t> </a:t>
            </a:r>
            <a:r>
              <a:rPr lang="fr-FR" dirty="0" err="1"/>
              <a:t>alone</a:t>
            </a:r>
            <a:r>
              <a:rPr lang="fr-FR" dirty="0"/>
              <a:t> or mixture of </a:t>
            </a:r>
            <a:r>
              <a:rPr lang="fr-FR" dirty="0" err="1"/>
              <a:t>it</a:t>
            </a:r>
            <a:r>
              <a:rPr lang="fr-FR" dirty="0"/>
              <a:t> (</a:t>
            </a:r>
            <a:r>
              <a:rPr lang="fr-FR" dirty="0" err="1"/>
              <a:t>synergy</a:t>
            </a:r>
            <a:r>
              <a:rPr lang="fr-FR" dirty="0"/>
              <a:t>, additive </a:t>
            </a:r>
            <a:r>
              <a:rPr lang="fr-FR" dirty="0" err="1"/>
              <a:t>effect</a:t>
            </a:r>
            <a:r>
              <a:rPr lang="fr-FR" dirty="0"/>
              <a:t>)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Deterrent</a:t>
            </a:r>
            <a:r>
              <a:rPr lang="fr-FR" dirty="0"/>
              <a:t>, </a:t>
            </a:r>
            <a:r>
              <a:rPr lang="fr-FR" dirty="0" err="1"/>
              <a:t>antifeedant</a:t>
            </a:r>
            <a:r>
              <a:rPr lang="fr-FR" dirty="0"/>
              <a:t>, repellent, acute </a:t>
            </a:r>
            <a:r>
              <a:rPr lang="fr-FR" dirty="0" err="1"/>
              <a:t>toxicity</a:t>
            </a:r>
            <a:r>
              <a:rPr lang="fr-FR" dirty="0"/>
              <a:t> (ingestion, inhalation, </a:t>
            </a:r>
            <a:r>
              <a:rPr lang="fr-FR" dirty="0" err="1"/>
              <a:t>topical</a:t>
            </a:r>
            <a:r>
              <a:rPr lang="fr-FR" dirty="0"/>
              <a:t> application)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>
                <a:sym typeface="Wingdings" panose="05000000000000000000" pitchFamily="2" charset="2"/>
              </a:rPr>
              <a:t> Pest of </a:t>
            </a:r>
            <a:r>
              <a:rPr lang="fr-FR" dirty="0" err="1">
                <a:sym typeface="Wingdings" panose="05000000000000000000" pitchFamily="2" charset="2"/>
              </a:rPr>
              <a:t>stored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food</a:t>
            </a:r>
            <a:r>
              <a:rPr lang="fr-FR" dirty="0">
                <a:sym typeface="Wingdings" panose="05000000000000000000" pitchFamily="2" charset="2"/>
              </a:rPr>
              <a:t>, </a:t>
            </a:r>
            <a:r>
              <a:rPr lang="fr-FR" dirty="0" err="1">
                <a:sym typeface="Wingdings" panose="05000000000000000000" pitchFamily="2" charset="2"/>
              </a:rPr>
              <a:t>pest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crops</a:t>
            </a:r>
            <a:r>
              <a:rPr lang="fr-FR" dirty="0">
                <a:sym typeface="Wingdings" panose="05000000000000000000" pitchFamily="2" charset="2"/>
              </a:rPr>
              <a:t>, </a:t>
            </a:r>
            <a:r>
              <a:rPr lang="fr-FR" dirty="0" err="1">
                <a:sym typeface="Wingdings" panose="05000000000000000000" pitchFamily="2" charset="2"/>
              </a:rPr>
              <a:t>pest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forests</a:t>
            </a:r>
            <a:r>
              <a:rPr lang="fr-FR" dirty="0">
                <a:sym typeface="Wingdings" panose="05000000000000000000" pitchFamily="2" charset="2"/>
              </a:rPr>
              <a:t>, </a:t>
            </a:r>
            <a:r>
              <a:rPr lang="fr-FR" dirty="0" err="1">
                <a:sym typeface="Wingdings" panose="05000000000000000000" pitchFamily="2" charset="2"/>
              </a:rPr>
              <a:t>household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pest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1DE0364-9A6B-4EC7-949D-7F7FDC4C3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90" y="3315078"/>
            <a:ext cx="58483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4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3350</TotalTime>
  <Words>1216</Words>
  <Application>Microsoft Office PowerPoint</Application>
  <PresentationFormat>Affichage à l'écran (16:9)</PresentationFormat>
  <Paragraphs>209</Paragraphs>
  <Slides>22</Slides>
  <Notes>6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Lucida Grande</vt:lpstr>
      <vt:lpstr>Mangal</vt:lpstr>
      <vt:lpstr>Wingdings</vt:lpstr>
      <vt:lpstr>Thème Office</vt:lpstr>
      <vt:lpstr>Essential oil-based biopesticides from low-tech to high-tech formulations </vt:lpstr>
      <vt:lpstr>Conference outline</vt:lpstr>
      <vt:lpstr>What is an essential oil?</vt:lpstr>
      <vt:lpstr>Extraction techniques</vt:lpstr>
      <vt:lpstr>What is an essential oil? </vt:lpstr>
      <vt:lpstr>What is an essential oil?</vt:lpstr>
      <vt:lpstr>Traditionnal uses of essential oils </vt:lpstr>
      <vt:lpstr>New applications of essential oils in agronomy </vt:lpstr>
      <vt:lpstr>New applications of essential oils in agronomy </vt:lpstr>
      <vt:lpstr>New applications of essential oils in agronomy </vt:lpstr>
      <vt:lpstr>New applications of essential oils in agronomy </vt:lpstr>
      <vt:lpstr>New applications of essential oils in agronomy </vt:lpstr>
      <vt:lpstr>New applications of essential oils in agronomy </vt:lpstr>
      <vt:lpstr>New applications of essential oils in agronomy </vt:lpstr>
      <vt:lpstr>Présentation PowerPoint</vt:lpstr>
      <vt:lpstr>Présentation PowerPoint</vt:lpstr>
      <vt:lpstr>Présentation PowerPoint</vt:lpstr>
      <vt:lpstr>Présentation PowerPoint</vt:lpstr>
      <vt:lpstr>New applications of essential oils in food conservation   </vt:lpstr>
      <vt:lpstr>New applications of essential oils in agronomy </vt:lpstr>
      <vt:lpstr>Thank you for your attention!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Minon</dc:creator>
  <cp:lastModifiedBy>Fauconnier Marie-Laure</cp:lastModifiedBy>
  <cp:revision>109</cp:revision>
  <dcterms:created xsi:type="dcterms:W3CDTF">2018-03-13T16:35:22Z</dcterms:created>
  <dcterms:modified xsi:type="dcterms:W3CDTF">2023-06-26T09:38:17Z</dcterms:modified>
</cp:coreProperties>
</file>