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6004500" cy="36004500"/>
  <p:notesSz cx="9144000" cy="6858000"/>
  <p:defaultTextStyle>
    <a:defPPr>
      <a:defRPr lang="fr-FR"/>
    </a:defPPr>
    <a:lvl1pPr marL="0" algn="l" defTabSz="4157960" rtl="0" eaLnBrk="1" latinLnBrk="0" hangingPunct="1">
      <a:defRPr sz="8200" kern="1200">
        <a:solidFill>
          <a:schemeClr val="tx1"/>
        </a:solidFill>
        <a:latin typeface="+mn-lt"/>
        <a:ea typeface="+mn-ea"/>
        <a:cs typeface="+mn-cs"/>
      </a:defRPr>
    </a:lvl1pPr>
    <a:lvl2pPr marL="2078980" algn="l" defTabSz="4157960" rtl="0" eaLnBrk="1" latinLnBrk="0" hangingPunct="1">
      <a:defRPr sz="8200" kern="1200">
        <a:solidFill>
          <a:schemeClr val="tx1"/>
        </a:solidFill>
        <a:latin typeface="+mn-lt"/>
        <a:ea typeface="+mn-ea"/>
        <a:cs typeface="+mn-cs"/>
      </a:defRPr>
    </a:lvl2pPr>
    <a:lvl3pPr marL="4157960" algn="l" defTabSz="4157960" rtl="0" eaLnBrk="1" latinLnBrk="0" hangingPunct="1">
      <a:defRPr sz="8200" kern="1200">
        <a:solidFill>
          <a:schemeClr val="tx1"/>
        </a:solidFill>
        <a:latin typeface="+mn-lt"/>
        <a:ea typeface="+mn-ea"/>
        <a:cs typeface="+mn-cs"/>
      </a:defRPr>
    </a:lvl3pPr>
    <a:lvl4pPr marL="6236940" algn="l" defTabSz="4157960" rtl="0" eaLnBrk="1" latinLnBrk="0" hangingPunct="1">
      <a:defRPr sz="8200" kern="1200">
        <a:solidFill>
          <a:schemeClr val="tx1"/>
        </a:solidFill>
        <a:latin typeface="+mn-lt"/>
        <a:ea typeface="+mn-ea"/>
        <a:cs typeface="+mn-cs"/>
      </a:defRPr>
    </a:lvl4pPr>
    <a:lvl5pPr marL="8315919" algn="l" defTabSz="4157960" rtl="0" eaLnBrk="1" latinLnBrk="0" hangingPunct="1">
      <a:defRPr sz="8200" kern="1200">
        <a:solidFill>
          <a:schemeClr val="tx1"/>
        </a:solidFill>
        <a:latin typeface="+mn-lt"/>
        <a:ea typeface="+mn-ea"/>
        <a:cs typeface="+mn-cs"/>
      </a:defRPr>
    </a:lvl5pPr>
    <a:lvl6pPr marL="10394899" algn="l" defTabSz="4157960" rtl="0" eaLnBrk="1" latinLnBrk="0" hangingPunct="1">
      <a:defRPr sz="8200" kern="1200">
        <a:solidFill>
          <a:schemeClr val="tx1"/>
        </a:solidFill>
        <a:latin typeface="+mn-lt"/>
        <a:ea typeface="+mn-ea"/>
        <a:cs typeface="+mn-cs"/>
      </a:defRPr>
    </a:lvl6pPr>
    <a:lvl7pPr marL="12473879" algn="l" defTabSz="4157960" rtl="0" eaLnBrk="1" latinLnBrk="0" hangingPunct="1">
      <a:defRPr sz="8200" kern="1200">
        <a:solidFill>
          <a:schemeClr val="tx1"/>
        </a:solidFill>
        <a:latin typeface="+mn-lt"/>
        <a:ea typeface="+mn-ea"/>
        <a:cs typeface="+mn-cs"/>
      </a:defRPr>
    </a:lvl7pPr>
    <a:lvl8pPr marL="14552859" algn="l" defTabSz="4157960" rtl="0" eaLnBrk="1" latinLnBrk="0" hangingPunct="1">
      <a:defRPr sz="8200" kern="1200">
        <a:solidFill>
          <a:schemeClr val="tx1"/>
        </a:solidFill>
        <a:latin typeface="+mn-lt"/>
        <a:ea typeface="+mn-ea"/>
        <a:cs typeface="+mn-cs"/>
      </a:defRPr>
    </a:lvl8pPr>
    <a:lvl9pPr marL="16631839" algn="l" defTabSz="4157960"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5066" autoAdjust="0"/>
  </p:normalViewPr>
  <p:slideViewPr>
    <p:cSldViewPr snapToGrid="0">
      <p:cViewPr>
        <p:scale>
          <a:sx n="30" d="100"/>
          <a:sy n="30" d="100"/>
        </p:scale>
        <p:origin x="-346" y="2366"/>
      </p:cViewPr>
      <p:guideLst>
        <p:guide orient="horz" pos="11340"/>
        <p:guide pos="11340"/>
      </p:guideLst>
    </p:cSldViewPr>
  </p:slideViewPr>
  <p:outlineViewPr>
    <p:cViewPr>
      <p:scale>
        <a:sx n="33" d="100"/>
        <a:sy n="33" d="100"/>
      </p:scale>
      <p:origin x="0" y="0"/>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1184735"/>
            <a:ext cx="30603825" cy="7717631"/>
          </a:xfrm>
        </p:spPr>
        <p:txBody>
          <a:bodyPr/>
          <a:lstStyle/>
          <a:p>
            <a:r>
              <a:rPr lang="fr-FR" smtClean="0"/>
              <a:t>Modifiez le style du titre</a:t>
            </a:r>
            <a:endParaRPr lang="fr-BE"/>
          </a:p>
        </p:txBody>
      </p:sp>
      <p:sp>
        <p:nvSpPr>
          <p:cNvPr id="3" name="Sous-titre 2"/>
          <p:cNvSpPr>
            <a:spLocks noGrp="1"/>
          </p:cNvSpPr>
          <p:nvPr>
            <p:ph type="subTitle" idx="1"/>
          </p:nvPr>
        </p:nvSpPr>
        <p:spPr>
          <a:xfrm>
            <a:off x="5400675" y="20402550"/>
            <a:ext cx="25203151" cy="9201150"/>
          </a:xfrm>
        </p:spPr>
        <p:txBody>
          <a:bodyPr/>
          <a:lstStyle>
            <a:lvl1pPr marL="0" indent="0" algn="ctr">
              <a:buNone/>
              <a:defRPr>
                <a:solidFill>
                  <a:schemeClr val="tx1">
                    <a:tint val="75000"/>
                  </a:schemeClr>
                </a:solidFill>
              </a:defRPr>
            </a:lvl1pPr>
            <a:lvl2pPr marL="2078980" indent="0" algn="ctr">
              <a:buNone/>
              <a:defRPr>
                <a:solidFill>
                  <a:schemeClr val="tx1">
                    <a:tint val="75000"/>
                  </a:schemeClr>
                </a:solidFill>
              </a:defRPr>
            </a:lvl2pPr>
            <a:lvl3pPr marL="4157960" indent="0" algn="ctr">
              <a:buNone/>
              <a:defRPr>
                <a:solidFill>
                  <a:schemeClr val="tx1">
                    <a:tint val="75000"/>
                  </a:schemeClr>
                </a:solidFill>
              </a:defRPr>
            </a:lvl3pPr>
            <a:lvl4pPr marL="6236940" indent="0" algn="ctr">
              <a:buNone/>
              <a:defRPr>
                <a:solidFill>
                  <a:schemeClr val="tx1">
                    <a:tint val="75000"/>
                  </a:schemeClr>
                </a:solidFill>
              </a:defRPr>
            </a:lvl4pPr>
            <a:lvl5pPr marL="8315919" indent="0" algn="ctr">
              <a:buNone/>
              <a:defRPr>
                <a:solidFill>
                  <a:schemeClr val="tx1">
                    <a:tint val="75000"/>
                  </a:schemeClr>
                </a:solidFill>
              </a:defRPr>
            </a:lvl5pPr>
            <a:lvl6pPr marL="10394899" indent="0" algn="ctr">
              <a:buNone/>
              <a:defRPr>
                <a:solidFill>
                  <a:schemeClr val="tx1">
                    <a:tint val="75000"/>
                  </a:schemeClr>
                </a:solidFill>
              </a:defRPr>
            </a:lvl6pPr>
            <a:lvl7pPr marL="12473879" indent="0" algn="ctr">
              <a:buNone/>
              <a:defRPr>
                <a:solidFill>
                  <a:schemeClr val="tx1">
                    <a:tint val="75000"/>
                  </a:schemeClr>
                </a:solidFill>
              </a:defRPr>
            </a:lvl7pPr>
            <a:lvl8pPr marL="14552859" indent="0" algn="ctr">
              <a:buNone/>
              <a:defRPr>
                <a:solidFill>
                  <a:schemeClr val="tx1">
                    <a:tint val="75000"/>
                  </a:schemeClr>
                </a:solidFill>
              </a:defRPr>
            </a:lvl8pPr>
            <a:lvl9pPr marL="16631839"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A390A12E-F3EA-482D-BD05-9C492464D9A8}" type="datetimeFigureOut">
              <a:rPr lang="fr-BE" smtClean="0"/>
              <a:t>11/03/2015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195788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90A12E-F3EA-482D-BD05-9C492464D9A8}" type="datetimeFigureOut">
              <a:rPr lang="fr-BE" smtClean="0"/>
              <a:t>11/03/2015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407229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6103263" y="1441852"/>
            <a:ext cx="8101012" cy="30720507"/>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1800226" y="1441852"/>
            <a:ext cx="23702963" cy="3072050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90A12E-F3EA-482D-BD05-9C492464D9A8}" type="datetimeFigureOut">
              <a:rPr lang="fr-BE" smtClean="0"/>
              <a:t>11/03/2015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306584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90A12E-F3EA-482D-BD05-9C492464D9A8}" type="datetimeFigureOut">
              <a:rPr lang="fr-BE" smtClean="0"/>
              <a:t>11/03/2015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2177711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844108" y="23136228"/>
            <a:ext cx="30603825" cy="7150894"/>
          </a:xfrm>
        </p:spPr>
        <p:txBody>
          <a:bodyPr anchor="t"/>
          <a:lstStyle>
            <a:lvl1pPr algn="l">
              <a:defRPr sz="18200" b="1" cap="all"/>
            </a:lvl1pPr>
          </a:lstStyle>
          <a:p>
            <a:r>
              <a:rPr lang="fr-FR" smtClean="0"/>
              <a:t>Modifiez le style du titre</a:t>
            </a:r>
            <a:endParaRPr lang="fr-BE"/>
          </a:p>
        </p:txBody>
      </p:sp>
      <p:sp>
        <p:nvSpPr>
          <p:cNvPr id="3" name="Espace réservé du texte 2"/>
          <p:cNvSpPr>
            <a:spLocks noGrp="1"/>
          </p:cNvSpPr>
          <p:nvPr>
            <p:ph type="body" idx="1"/>
          </p:nvPr>
        </p:nvSpPr>
        <p:spPr>
          <a:xfrm>
            <a:off x="2844108" y="15260246"/>
            <a:ext cx="30603825" cy="7875982"/>
          </a:xfrm>
        </p:spPr>
        <p:txBody>
          <a:bodyPr anchor="b"/>
          <a:lstStyle>
            <a:lvl1pPr marL="0" indent="0">
              <a:buNone/>
              <a:defRPr sz="9100">
                <a:solidFill>
                  <a:schemeClr val="tx1">
                    <a:tint val="75000"/>
                  </a:schemeClr>
                </a:solidFill>
              </a:defRPr>
            </a:lvl1pPr>
            <a:lvl2pPr marL="2078980" indent="0">
              <a:buNone/>
              <a:defRPr sz="8200">
                <a:solidFill>
                  <a:schemeClr val="tx1">
                    <a:tint val="75000"/>
                  </a:schemeClr>
                </a:solidFill>
              </a:defRPr>
            </a:lvl2pPr>
            <a:lvl3pPr marL="4157960" indent="0">
              <a:buNone/>
              <a:defRPr sz="7300">
                <a:solidFill>
                  <a:schemeClr val="tx1">
                    <a:tint val="75000"/>
                  </a:schemeClr>
                </a:solidFill>
              </a:defRPr>
            </a:lvl3pPr>
            <a:lvl4pPr marL="6236940" indent="0">
              <a:buNone/>
              <a:defRPr sz="6400">
                <a:solidFill>
                  <a:schemeClr val="tx1">
                    <a:tint val="75000"/>
                  </a:schemeClr>
                </a:solidFill>
              </a:defRPr>
            </a:lvl4pPr>
            <a:lvl5pPr marL="8315919" indent="0">
              <a:buNone/>
              <a:defRPr sz="6400">
                <a:solidFill>
                  <a:schemeClr val="tx1">
                    <a:tint val="75000"/>
                  </a:schemeClr>
                </a:solidFill>
              </a:defRPr>
            </a:lvl5pPr>
            <a:lvl6pPr marL="10394899" indent="0">
              <a:buNone/>
              <a:defRPr sz="6400">
                <a:solidFill>
                  <a:schemeClr val="tx1">
                    <a:tint val="75000"/>
                  </a:schemeClr>
                </a:solidFill>
              </a:defRPr>
            </a:lvl6pPr>
            <a:lvl7pPr marL="12473879" indent="0">
              <a:buNone/>
              <a:defRPr sz="6400">
                <a:solidFill>
                  <a:schemeClr val="tx1">
                    <a:tint val="75000"/>
                  </a:schemeClr>
                </a:solidFill>
              </a:defRPr>
            </a:lvl7pPr>
            <a:lvl8pPr marL="14552859" indent="0">
              <a:buNone/>
              <a:defRPr sz="6400">
                <a:solidFill>
                  <a:schemeClr val="tx1">
                    <a:tint val="75000"/>
                  </a:schemeClr>
                </a:solidFill>
              </a:defRPr>
            </a:lvl8pPr>
            <a:lvl9pPr marL="16631839" indent="0">
              <a:buNone/>
              <a:defRPr sz="6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390A12E-F3EA-482D-BD05-9C492464D9A8}" type="datetimeFigureOut">
              <a:rPr lang="fr-BE" smtClean="0"/>
              <a:t>11/03/2015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75870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1800225" y="8401053"/>
            <a:ext cx="15901988" cy="23761306"/>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18302287" y="8401053"/>
            <a:ext cx="15901988" cy="23761306"/>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390A12E-F3EA-482D-BD05-9C492464D9A8}" type="datetimeFigureOut">
              <a:rPr lang="fr-BE" smtClean="0"/>
              <a:t>11/03/2015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226597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1800225" y="8059343"/>
            <a:ext cx="15908240" cy="3358750"/>
          </a:xfrm>
        </p:spPr>
        <p:txBody>
          <a:bodyPr anchor="b"/>
          <a:lstStyle>
            <a:lvl1pPr marL="0" indent="0">
              <a:buNone/>
              <a:defRPr sz="10900" b="1"/>
            </a:lvl1pPr>
            <a:lvl2pPr marL="2078980" indent="0">
              <a:buNone/>
              <a:defRPr sz="9100" b="1"/>
            </a:lvl2pPr>
            <a:lvl3pPr marL="4157960" indent="0">
              <a:buNone/>
              <a:defRPr sz="8200" b="1"/>
            </a:lvl3pPr>
            <a:lvl4pPr marL="6236940" indent="0">
              <a:buNone/>
              <a:defRPr sz="7300" b="1"/>
            </a:lvl4pPr>
            <a:lvl5pPr marL="8315919" indent="0">
              <a:buNone/>
              <a:defRPr sz="7300" b="1"/>
            </a:lvl5pPr>
            <a:lvl6pPr marL="10394899" indent="0">
              <a:buNone/>
              <a:defRPr sz="7300" b="1"/>
            </a:lvl6pPr>
            <a:lvl7pPr marL="12473879" indent="0">
              <a:buNone/>
              <a:defRPr sz="7300" b="1"/>
            </a:lvl7pPr>
            <a:lvl8pPr marL="14552859" indent="0">
              <a:buNone/>
              <a:defRPr sz="7300" b="1"/>
            </a:lvl8pPr>
            <a:lvl9pPr marL="16631839" indent="0">
              <a:buNone/>
              <a:defRPr sz="7300" b="1"/>
            </a:lvl9pPr>
          </a:lstStyle>
          <a:p>
            <a:pPr lvl="0"/>
            <a:r>
              <a:rPr lang="fr-FR" smtClean="0"/>
              <a:t>Modifiez les styles du texte du masque</a:t>
            </a:r>
          </a:p>
        </p:txBody>
      </p:sp>
      <p:sp>
        <p:nvSpPr>
          <p:cNvPr id="4" name="Espace réservé du contenu 3"/>
          <p:cNvSpPr>
            <a:spLocks noGrp="1"/>
          </p:cNvSpPr>
          <p:nvPr>
            <p:ph sz="half" idx="2"/>
          </p:nvPr>
        </p:nvSpPr>
        <p:spPr>
          <a:xfrm>
            <a:off x="1800225" y="11418094"/>
            <a:ext cx="15908240" cy="20744262"/>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18289787" y="8059343"/>
            <a:ext cx="15914490" cy="3358750"/>
          </a:xfrm>
        </p:spPr>
        <p:txBody>
          <a:bodyPr anchor="b"/>
          <a:lstStyle>
            <a:lvl1pPr marL="0" indent="0">
              <a:buNone/>
              <a:defRPr sz="10900" b="1"/>
            </a:lvl1pPr>
            <a:lvl2pPr marL="2078980" indent="0">
              <a:buNone/>
              <a:defRPr sz="9100" b="1"/>
            </a:lvl2pPr>
            <a:lvl3pPr marL="4157960" indent="0">
              <a:buNone/>
              <a:defRPr sz="8200" b="1"/>
            </a:lvl3pPr>
            <a:lvl4pPr marL="6236940" indent="0">
              <a:buNone/>
              <a:defRPr sz="7300" b="1"/>
            </a:lvl4pPr>
            <a:lvl5pPr marL="8315919" indent="0">
              <a:buNone/>
              <a:defRPr sz="7300" b="1"/>
            </a:lvl5pPr>
            <a:lvl6pPr marL="10394899" indent="0">
              <a:buNone/>
              <a:defRPr sz="7300" b="1"/>
            </a:lvl6pPr>
            <a:lvl7pPr marL="12473879" indent="0">
              <a:buNone/>
              <a:defRPr sz="7300" b="1"/>
            </a:lvl7pPr>
            <a:lvl8pPr marL="14552859" indent="0">
              <a:buNone/>
              <a:defRPr sz="7300" b="1"/>
            </a:lvl8pPr>
            <a:lvl9pPr marL="16631839" indent="0">
              <a:buNone/>
              <a:defRPr sz="7300" b="1"/>
            </a:lvl9pPr>
          </a:lstStyle>
          <a:p>
            <a:pPr lvl="0"/>
            <a:r>
              <a:rPr lang="fr-FR" smtClean="0"/>
              <a:t>Modifiez les styles du texte du masque</a:t>
            </a:r>
          </a:p>
        </p:txBody>
      </p:sp>
      <p:sp>
        <p:nvSpPr>
          <p:cNvPr id="6" name="Espace réservé du contenu 5"/>
          <p:cNvSpPr>
            <a:spLocks noGrp="1"/>
          </p:cNvSpPr>
          <p:nvPr>
            <p:ph sz="quarter" idx="4"/>
          </p:nvPr>
        </p:nvSpPr>
        <p:spPr>
          <a:xfrm>
            <a:off x="18289787" y="11418094"/>
            <a:ext cx="15914490" cy="20744262"/>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390A12E-F3EA-482D-BD05-9C492464D9A8}" type="datetimeFigureOut">
              <a:rPr lang="fr-BE" smtClean="0"/>
              <a:t>11/03/2015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37819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A390A12E-F3EA-482D-BD05-9C492464D9A8}" type="datetimeFigureOut">
              <a:rPr lang="fr-BE" smtClean="0"/>
              <a:t>11/03/2015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177858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390A12E-F3EA-482D-BD05-9C492464D9A8}" type="datetimeFigureOut">
              <a:rPr lang="fr-BE" smtClean="0"/>
              <a:t>11/03/2015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45952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00227" y="1433513"/>
            <a:ext cx="11845232" cy="6100762"/>
          </a:xfrm>
        </p:spPr>
        <p:txBody>
          <a:bodyPr anchor="b"/>
          <a:lstStyle>
            <a:lvl1pPr algn="l">
              <a:defRPr sz="9100" b="1"/>
            </a:lvl1pPr>
          </a:lstStyle>
          <a:p>
            <a:r>
              <a:rPr lang="fr-FR" smtClean="0"/>
              <a:t>Modifiez le style du titre</a:t>
            </a:r>
            <a:endParaRPr lang="fr-BE"/>
          </a:p>
        </p:txBody>
      </p:sp>
      <p:sp>
        <p:nvSpPr>
          <p:cNvPr id="3" name="Espace réservé du contenu 2"/>
          <p:cNvSpPr>
            <a:spLocks noGrp="1"/>
          </p:cNvSpPr>
          <p:nvPr>
            <p:ph idx="1"/>
          </p:nvPr>
        </p:nvSpPr>
        <p:spPr>
          <a:xfrm>
            <a:off x="14076760" y="1433516"/>
            <a:ext cx="20127515" cy="30728843"/>
          </a:xfrm>
        </p:spPr>
        <p:txBody>
          <a:bodyPr/>
          <a:lstStyle>
            <a:lvl1pPr>
              <a:defRPr sz="14600"/>
            </a:lvl1pPr>
            <a:lvl2pPr>
              <a:defRPr sz="12700"/>
            </a:lvl2pPr>
            <a:lvl3pPr>
              <a:defRPr sz="10900"/>
            </a:lvl3pPr>
            <a:lvl4pPr>
              <a:defRPr sz="9100"/>
            </a:lvl4pPr>
            <a:lvl5pPr>
              <a:defRPr sz="9100"/>
            </a:lvl5pPr>
            <a:lvl6pPr>
              <a:defRPr sz="9100"/>
            </a:lvl6pPr>
            <a:lvl7pPr>
              <a:defRPr sz="9100"/>
            </a:lvl7pPr>
            <a:lvl8pPr>
              <a:defRPr sz="9100"/>
            </a:lvl8pPr>
            <a:lvl9pPr>
              <a:defRPr sz="9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1800227" y="7534278"/>
            <a:ext cx="11845232" cy="24628081"/>
          </a:xfrm>
        </p:spPr>
        <p:txBody>
          <a:bodyPr/>
          <a:lstStyle>
            <a:lvl1pPr marL="0" indent="0">
              <a:buNone/>
              <a:defRPr sz="6400"/>
            </a:lvl1pPr>
            <a:lvl2pPr marL="2078980" indent="0">
              <a:buNone/>
              <a:defRPr sz="5500"/>
            </a:lvl2pPr>
            <a:lvl3pPr marL="4157960" indent="0">
              <a:buNone/>
              <a:defRPr sz="4500"/>
            </a:lvl3pPr>
            <a:lvl4pPr marL="6236940" indent="0">
              <a:buNone/>
              <a:defRPr sz="4100"/>
            </a:lvl4pPr>
            <a:lvl5pPr marL="8315919" indent="0">
              <a:buNone/>
              <a:defRPr sz="4100"/>
            </a:lvl5pPr>
            <a:lvl6pPr marL="10394899" indent="0">
              <a:buNone/>
              <a:defRPr sz="4100"/>
            </a:lvl6pPr>
            <a:lvl7pPr marL="12473879" indent="0">
              <a:buNone/>
              <a:defRPr sz="4100"/>
            </a:lvl7pPr>
            <a:lvl8pPr marL="14552859" indent="0">
              <a:buNone/>
              <a:defRPr sz="4100"/>
            </a:lvl8pPr>
            <a:lvl9pPr marL="16631839"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390A12E-F3EA-482D-BD05-9C492464D9A8}" type="datetimeFigureOut">
              <a:rPr lang="fr-BE" smtClean="0"/>
              <a:t>11/03/2015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219496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057135" y="25203151"/>
            <a:ext cx="21602700" cy="2975374"/>
          </a:xfrm>
        </p:spPr>
        <p:txBody>
          <a:bodyPr anchor="b"/>
          <a:lstStyle>
            <a:lvl1pPr algn="l">
              <a:defRPr sz="9100" b="1"/>
            </a:lvl1pPr>
          </a:lstStyle>
          <a:p>
            <a:r>
              <a:rPr lang="fr-FR" smtClean="0"/>
              <a:t>Modifiez le style du titre</a:t>
            </a:r>
            <a:endParaRPr lang="fr-BE"/>
          </a:p>
        </p:txBody>
      </p:sp>
      <p:sp>
        <p:nvSpPr>
          <p:cNvPr id="3" name="Espace réservé pour une image  2"/>
          <p:cNvSpPr>
            <a:spLocks noGrp="1"/>
          </p:cNvSpPr>
          <p:nvPr>
            <p:ph type="pic" idx="1"/>
          </p:nvPr>
        </p:nvSpPr>
        <p:spPr>
          <a:xfrm>
            <a:off x="7057135" y="3217069"/>
            <a:ext cx="21602700" cy="21602700"/>
          </a:xfrm>
        </p:spPr>
        <p:txBody>
          <a:bodyPr/>
          <a:lstStyle>
            <a:lvl1pPr marL="0" indent="0">
              <a:buNone/>
              <a:defRPr sz="14600"/>
            </a:lvl1pPr>
            <a:lvl2pPr marL="2078980" indent="0">
              <a:buNone/>
              <a:defRPr sz="12700"/>
            </a:lvl2pPr>
            <a:lvl3pPr marL="4157960" indent="0">
              <a:buNone/>
              <a:defRPr sz="10900"/>
            </a:lvl3pPr>
            <a:lvl4pPr marL="6236940" indent="0">
              <a:buNone/>
              <a:defRPr sz="9100"/>
            </a:lvl4pPr>
            <a:lvl5pPr marL="8315919" indent="0">
              <a:buNone/>
              <a:defRPr sz="9100"/>
            </a:lvl5pPr>
            <a:lvl6pPr marL="10394899" indent="0">
              <a:buNone/>
              <a:defRPr sz="9100"/>
            </a:lvl6pPr>
            <a:lvl7pPr marL="12473879" indent="0">
              <a:buNone/>
              <a:defRPr sz="9100"/>
            </a:lvl7pPr>
            <a:lvl8pPr marL="14552859" indent="0">
              <a:buNone/>
              <a:defRPr sz="9100"/>
            </a:lvl8pPr>
            <a:lvl9pPr marL="16631839" indent="0">
              <a:buNone/>
              <a:defRPr sz="9100"/>
            </a:lvl9pPr>
          </a:lstStyle>
          <a:p>
            <a:endParaRPr lang="fr-BE"/>
          </a:p>
        </p:txBody>
      </p:sp>
      <p:sp>
        <p:nvSpPr>
          <p:cNvPr id="4" name="Espace réservé du texte 3"/>
          <p:cNvSpPr>
            <a:spLocks noGrp="1"/>
          </p:cNvSpPr>
          <p:nvPr>
            <p:ph type="body" sz="half" idx="2"/>
          </p:nvPr>
        </p:nvSpPr>
        <p:spPr>
          <a:xfrm>
            <a:off x="7057135" y="28178524"/>
            <a:ext cx="21602700" cy="4225526"/>
          </a:xfrm>
        </p:spPr>
        <p:txBody>
          <a:bodyPr/>
          <a:lstStyle>
            <a:lvl1pPr marL="0" indent="0">
              <a:buNone/>
              <a:defRPr sz="6400"/>
            </a:lvl1pPr>
            <a:lvl2pPr marL="2078980" indent="0">
              <a:buNone/>
              <a:defRPr sz="5500"/>
            </a:lvl2pPr>
            <a:lvl3pPr marL="4157960" indent="0">
              <a:buNone/>
              <a:defRPr sz="4500"/>
            </a:lvl3pPr>
            <a:lvl4pPr marL="6236940" indent="0">
              <a:buNone/>
              <a:defRPr sz="4100"/>
            </a:lvl4pPr>
            <a:lvl5pPr marL="8315919" indent="0">
              <a:buNone/>
              <a:defRPr sz="4100"/>
            </a:lvl5pPr>
            <a:lvl6pPr marL="10394899" indent="0">
              <a:buNone/>
              <a:defRPr sz="4100"/>
            </a:lvl6pPr>
            <a:lvl7pPr marL="12473879" indent="0">
              <a:buNone/>
              <a:defRPr sz="4100"/>
            </a:lvl7pPr>
            <a:lvl8pPr marL="14552859" indent="0">
              <a:buNone/>
              <a:defRPr sz="4100"/>
            </a:lvl8pPr>
            <a:lvl9pPr marL="16631839"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390A12E-F3EA-482D-BD05-9C492464D9A8}" type="datetimeFigureOut">
              <a:rPr lang="fr-BE" smtClean="0"/>
              <a:t>11/03/2015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12031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800225" y="1441850"/>
            <a:ext cx="32404051" cy="6000750"/>
          </a:xfrm>
          <a:prstGeom prst="rect">
            <a:avLst/>
          </a:prstGeom>
        </p:spPr>
        <p:txBody>
          <a:bodyPr vert="horz" lIns="415796" tIns="207898" rIns="415796" bIns="207898"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1800225" y="8401053"/>
            <a:ext cx="32404051" cy="23761306"/>
          </a:xfrm>
          <a:prstGeom prst="rect">
            <a:avLst/>
          </a:prstGeom>
        </p:spPr>
        <p:txBody>
          <a:bodyPr vert="horz" lIns="415796" tIns="207898" rIns="415796" bIns="207898"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1800225" y="33370840"/>
            <a:ext cx="8401051" cy="1916907"/>
          </a:xfrm>
          <a:prstGeom prst="rect">
            <a:avLst/>
          </a:prstGeom>
        </p:spPr>
        <p:txBody>
          <a:bodyPr vert="horz" lIns="415796" tIns="207898" rIns="415796" bIns="207898" rtlCol="0" anchor="ctr"/>
          <a:lstStyle>
            <a:lvl1pPr algn="l">
              <a:defRPr sz="5500">
                <a:solidFill>
                  <a:schemeClr val="tx1">
                    <a:tint val="75000"/>
                  </a:schemeClr>
                </a:solidFill>
              </a:defRPr>
            </a:lvl1pPr>
          </a:lstStyle>
          <a:p>
            <a:fld id="{A390A12E-F3EA-482D-BD05-9C492464D9A8}" type="datetimeFigureOut">
              <a:rPr lang="fr-BE" smtClean="0"/>
              <a:t>11/03/2015</a:t>
            </a:fld>
            <a:endParaRPr lang="fr-BE"/>
          </a:p>
        </p:txBody>
      </p:sp>
      <p:sp>
        <p:nvSpPr>
          <p:cNvPr id="5" name="Espace réservé du pied de page 4"/>
          <p:cNvSpPr>
            <a:spLocks noGrp="1"/>
          </p:cNvSpPr>
          <p:nvPr>
            <p:ph type="ftr" sz="quarter" idx="3"/>
          </p:nvPr>
        </p:nvSpPr>
        <p:spPr>
          <a:xfrm>
            <a:off x="12301538" y="33370840"/>
            <a:ext cx="11401425" cy="1916907"/>
          </a:xfrm>
          <a:prstGeom prst="rect">
            <a:avLst/>
          </a:prstGeom>
        </p:spPr>
        <p:txBody>
          <a:bodyPr vert="horz" lIns="415796" tIns="207898" rIns="415796" bIns="207898" rtlCol="0" anchor="ctr"/>
          <a:lstStyle>
            <a:lvl1pPr algn="ctr">
              <a:defRPr sz="55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25803225" y="33370840"/>
            <a:ext cx="8401051" cy="1916907"/>
          </a:xfrm>
          <a:prstGeom prst="rect">
            <a:avLst/>
          </a:prstGeom>
        </p:spPr>
        <p:txBody>
          <a:bodyPr vert="horz" lIns="415796" tIns="207898" rIns="415796" bIns="207898" rtlCol="0" anchor="ctr"/>
          <a:lstStyle>
            <a:lvl1pPr algn="r">
              <a:defRPr sz="5500">
                <a:solidFill>
                  <a:schemeClr val="tx1">
                    <a:tint val="75000"/>
                  </a:schemeClr>
                </a:solidFill>
              </a:defRPr>
            </a:lvl1pPr>
          </a:lstStyle>
          <a:p>
            <a:fld id="{FDA3A303-299E-4068-B816-A3B044E93954}" type="slidenum">
              <a:rPr lang="fr-BE" smtClean="0"/>
              <a:t>‹N°›</a:t>
            </a:fld>
            <a:endParaRPr lang="fr-BE"/>
          </a:p>
        </p:txBody>
      </p:sp>
    </p:spTree>
    <p:extLst>
      <p:ext uri="{BB962C8B-B14F-4D97-AF65-F5344CB8AC3E}">
        <p14:creationId xmlns:p14="http://schemas.microsoft.com/office/powerpoint/2010/main" val="2327869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57960" rtl="0" eaLnBrk="1" latinLnBrk="0" hangingPunct="1">
        <a:spcBef>
          <a:spcPct val="0"/>
        </a:spcBef>
        <a:buNone/>
        <a:defRPr sz="20000" kern="1200">
          <a:solidFill>
            <a:schemeClr val="tx1"/>
          </a:solidFill>
          <a:latin typeface="+mj-lt"/>
          <a:ea typeface="+mj-ea"/>
          <a:cs typeface="+mj-cs"/>
        </a:defRPr>
      </a:lvl1pPr>
    </p:titleStyle>
    <p:bodyStyle>
      <a:lvl1pPr marL="1559235" indent="-1559235" algn="l" defTabSz="4157960"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78342" indent="-1299362" algn="l" defTabSz="4157960" rtl="0" eaLnBrk="1" latinLnBrk="0" hangingPunct="1">
        <a:spcBef>
          <a:spcPct val="20000"/>
        </a:spcBef>
        <a:buFont typeface="Arial" pitchFamily="34" charset="0"/>
        <a:buChar char="–"/>
        <a:defRPr sz="12700" kern="1200">
          <a:solidFill>
            <a:schemeClr val="tx1"/>
          </a:solidFill>
          <a:latin typeface="+mn-lt"/>
          <a:ea typeface="+mn-ea"/>
          <a:cs typeface="+mn-cs"/>
        </a:defRPr>
      </a:lvl2pPr>
      <a:lvl3pPr marL="5197450" indent="-1039490" algn="l" defTabSz="4157960" rtl="0" eaLnBrk="1" latinLnBrk="0" hangingPunct="1">
        <a:spcBef>
          <a:spcPct val="20000"/>
        </a:spcBef>
        <a:buFont typeface="Arial" pitchFamily="34" charset="0"/>
        <a:buChar char="•"/>
        <a:defRPr sz="10900" kern="1200">
          <a:solidFill>
            <a:schemeClr val="tx1"/>
          </a:solidFill>
          <a:latin typeface="+mn-lt"/>
          <a:ea typeface="+mn-ea"/>
          <a:cs typeface="+mn-cs"/>
        </a:defRPr>
      </a:lvl3pPr>
      <a:lvl4pPr marL="727642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5540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3438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1336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59234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67132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fr-FR"/>
      </a:defPPr>
      <a:lvl1pPr marL="0" algn="l" defTabSz="4157960" rtl="0" eaLnBrk="1" latinLnBrk="0" hangingPunct="1">
        <a:defRPr sz="8200" kern="1200">
          <a:solidFill>
            <a:schemeClr val="tx1"/>
          </a:solidFill>
          <a:latin typeface="+mn-lt"/>
          <a:ea typeface="+mn-ea"/>
          <a:cs typeface="+mn-cs"/>
        </a:defRPr>
      </a:lvl1pPr>
      <a:lvl2pPr marL="2078980" algn="l" defTabSz="4157960" rtl="0" eaLnBrk="1" latinLnBrk="0" hangingPunct="1">
        <a:defRPr sz="8200" kern="1200">
          <a:solidFill>
            <a:schemeClr val="tx1"/>
          </a:solidFill>
          <a:latin typeface="+mn-lt"/>
          <a:ea typeface="+mn-ea"/>
          <a:cs typeface="+mn-cs"/>
        </a:defRPr>
      </a:lvl2pPr>
      <a:lvl3pPr marL="4157960" algn="l" defTabSz="4157960" rtl="0" eaLnBrk="1" latinLnBrk="0" hangingPunct="1">
        <a:defRPr sz="8200" kern="1200">
          <a:solidFill>
            <a:schemeClr val="tx1"/>
          </a:solidFill>
          <a:latin typeface="+mn-lt"/>
          <a:ea typeface="+mn-ea"/>
          <a:cs typeface="+mn-cs"/>
        </a:defRPr>
      </a:lvl3pPr>
      <a:lvl4pPr marL="6236940" algn="l" defTabSz="4157960" rtl="0" eaLnBrk="1" latinLnBrk="0" hangingPunct="1">
        <a:defRPr sz="8200" kern="1200">
          <a:solidFill>
            <a:schemeClr val="tx1"/>
          </a:solidFill>
          <a:latin typeface="+mn-lt"/>
          <a:ea typeface="+mn-ea"/>
          <a:cs typeface="+mn-cs"/>
        </a:defRPr>
      </a:lvl4pPr>
      <a:lvl5pPr marL="8315919" algn="l" defTabSz="4157960" rtl="0" eaLnBrk="1" latinLnBrk="0" hangingPunct="1">
        <a:defRPr sz="8200" kern="1200">
          <a:solidFill>
            <a:schemeClr val="tx1"/>
          </a:solidFill>
          <a:latin typeface="+mn-lt"/>
          <a:ea typeface="+mn-ea"/>
          <a:cs typeface="+mn-cs"/>
        </a:defRPr>
      </a:lvl5pPr>
      <a:lvl6pPr marL="10394899" algn="l" defTabSz="4157960" rtl="0" eaLnBrk="1" latinLnBrk="0" hangingPunct="1">
        <a:defRPr sz="8200" kern="1200">
          <a:solidFill>
            <a:schemeClr val="tx1"/>
          </a:solidFill>
          <a:latin typeface="+mn-lt"/>
          <a:ea typeface="+mn-ea"/>
          <a:cs typeface="+mn-cs"/>
        </a:defRPr>
      </a:lvl6pPr>
      <a:lvl7pPr marL="12473879" algn="l" defTabSz="4157960" rtl="0" eaLnBrk="1" latinLnBrk="0" hangingPunct="1">
        <a:defRPr sz="8200" kern="1200">
          <a:solidFill>
            <a:schemeClr val="tx1"/>
          </a:solidFill>
          <a:latin typeface="+mn-lt"/>
          <a:ea typeface="+mn-ea"/>
          <a:cs typeface="+mn-cs"/>
        </a:defRPr>
      </a:lvl7pPr>
      <a:lvl8pPr marL="14552859" algn="l" defTabSz="4157960" rtl="0" eaLnBrk="1" latinLnBrk="0" hangingPunct="1">
        <a:defRPr sz="8200" kern="1200">
          <a:solidFill>
            <a:schemeClr val="tx1"/>
          </a:solidFill>
          <a:latin typeface="+mn-lt"/>
          <a:ea typeface="+mn-ea"/>
          <a:cs typeface="+mn-cs"/>
        </a:defRPr>
      </a:lvl8pPr>
      <a:lvl9pPr marL="16631839" algn="l" defTabSz="415796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tiff"/><Relationship Id="rId13" Type="http://schemas.openxmlformats.org/officeDocument/2006/relationships/image" Target="../media/image13.tiff"/><Relationship Id="rId18" Type="http://schemas.openxmlformats.org/officeDocument/2006/relationships/oleObject" Target="../embeddings/oleObject1.bin"/><Relationship Id="rId26" Type="http://schemas.openxmlformats.org/officeDocument/2006/relationships/image" Target="../media/image20.png"/><Relationship Id="rId3" Type="http://schemas.openxmlformats.org/officeDocument/2006/relationships/image" Target="../media/image3.png"/><Relationship Id="rId21" Type="http://schemas.openxmlformats.org/officeDocument/2006/relationships/image" Target="../media/image2.wmf"/><Relationship Id="rId7" Type="http://schemas.openxmlformats.org/officeDocument/2006/relationships/image" Target="../media/image7.tiff"/><Relationship Id="rId12" Type="http://schemas.openxmlformats.org/officeDocument/2006/relationships/image" Target="../media/image12.tiff"/><Relationship Id="rId17" Type="http://schemas.openxmlformats.org/officeDocument/2006/relationships/image" Target="../media/image17.png"/><Relationship Id="rId25" Type="http://schemas.openxmlformats.org/officeDocument/2006/relationships/oleObject" Target="../embeddings/oleObject4.bin"/><Relationship Id="rId2" Type="http://schemas.openxmlformats.org/officeDocument/2006/relationships/slideLayout" Target="../slideLayouts/slideLayout7.xml"/><Relationship Id="rId16" Type="http://schemas.openxmlformats.org/officeDocument/2006/relationships/image" Target="../media/image16.tiff"/><Relationship Id="rId20" Type="http://schemas.openxmlformats.org/officeDocument/2006/relationships/oleObject" Target="../embeddings/oleObject2.bin"/><Relationship Id="rId29" Type="http://schemas.openxmlformats.org/officeDocument/2006/relationships/image" Target="../media/image23.png"/><Relationship Id="rId1" Type="http://schemas.openxmlformats.org/officeDocument/2006/relationships/vmlDrawing" Target="../drawings/vmlDrawing1.vml"/><Relationship Id="rId6" Type="http://schemas.openxmlformats.org/officeDocument/2006/relationships/image" Target="../media/image6.tiff"/><Relationship Id="rId11" Type="http://schemas.openxmlformats.org/officeDocument/2006/relationships/image" Target="../media/image11.tiff"/><Relationship Id="rId24" Type="http://schemas.openxmlformats.org/officeDocument/2006/relationships/oleObject" Target="../embeddings/oleObject3.bin"/><Relationship Id="rId5" Type="http://schemas.openxmlformats.org/officeDocument/2006/relationships/image" Target="../media/image5.tiff"/><Relationship Id="rId15" Type="http://schemas.openxmlformats.org/officeDocument/2006/relationships/image" Target="../media/image15.tiff"/><Relationship Id="rId23" Type="http://schemas.openxmlformats.org/officeDocument/2006/relationships/image" Target="../media/image19.tif"/><Relationship Id="rId28" Type="http://schemas.openxmlformats.org/officeDocument/2006/relationships/image" Target="../media/image22.png"/><Relationship Id="rId10" Type="http://schemas.openxmlformats.org/officeDocument/2006/relationships/image" Target="../media/image10.tiff"/><Relationship Id="rId19" Type="http://schemas.openxmlformats.org/officeDocument/2006/relationships/image" Target="../media/image1.wmf"/><Relationship Id="rId4" Type="http://schemas.openxmlformats.org/officeDocument/2006/relationships/image" Target="../media/image4.jpeg"/><Relationship Id="rId9" Type="http://schemas.openxmlformats.org/officeDocument/2006/relationships/image" Target="../media/image9.tiff"/><Relationship Id="rId14" Type="http://schemas.openxmlformats.org/officeDocument/2006/relationships/image" Target="../media/image14.tiff"/><Relationship Id="rId22" Type="http://schemas.openxmlformats.org/officeDocument/2006/relationships/image" Target="../media/image18.png"/><Relationship Id="rId27" Type="http://schemas.openxmlformats.org/officeDocument/2006/relationships/image" Target="../media/image21.png"/><Relationship Id="rId30"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AutoShape 74"/>
          <p:cNvSpPr>
            <a:spLocks noChangeArrowheads="1"/>
          </p:cNvSpPr>
          <p:nvPr/>
        </p:nvSpPr>
        <p:spPr bwMode="auto">
          <a:xfrm>
            <a:off x="18159135" y="5625507"/>
            <a:ext cx="17485074" cy="7056785"/>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0700" b="1">
              <a:latin typeface="Arial" charset="0"/>
            </a:endParaRPr>
          </a:p>
        </p:txBody>
      </p:sp>
      <p:sp>
        <p:nvSpPr>
          <p:cNvPr id="151" name="AutoShape 63"/>
          <p:cNvSpPr>
            <a:spLocks noChangeArrowheads="1"/>
          </p:cNvSpPr>
          <p:nvPr/>
        </p:nvSpPr>
        <p:spPr bwMode="auto">
          <a:xfrm>
            <a:off x="378346" y="360290"/>
            <a:ext cx="35265864" cy="493682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p>
        </p:txBody>
      </p:sp>
      <p:sp>
        <p:nvSpPr>
          <p:cNvPr id="197" name="Text Box 7"/>
          <p:cNvSpPr txBox="1">
            <a:spLocks noChangeArrowheads="1"/>
          </p:cNvSpPr>
          <p:nvPr/>
        </p:nvSpPr>
        <p:spPr bwMode="auto">
          <a:xfrm>
            <a:off x="378346" y="360290"/>
            <a:ext cx="35265863" cy="493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pPr algn="ctr" eaLnBrk="0" hangingPunct="0"/>
            <a:r>
              <a:rPr lang="en-GB" sz="6600" b="1" dirty="0" smtClean="0">
                <a:latin typeface="Arial" pitchFamily="34" charset="0"/>
                <a:cs typeface="Arial" pitchFamily="34" charset="0"/>
              </a:rPr>
              <a:t>Hyperpolarization-activated </a:t>
            </a:r>
            <a:r>
              <a:rPr lang="en-GB" sz="6600" b="1" dirty="0" err="1" smtClean="0">
                <a:latin typeface="Arial" pitchFamily="34" charset="0"/>
                <a:cs typeface="Arial" pitchFamily="34" charset="0"/>
              </a:rPr>
              <a:t>cation</a:t>
            </a:r>
            <a:r>
              <a:rPr lang="en-GB" sz="6600" b="1" dirty="0" smtClean="0">
                <a:latin typeface="Arial" pitchFamily="34" charset="0"/>
                <a:cs typeface="Arial" pitchFamily="34" charset="0"/>
              </a:rPr>
              <a:t> current </a:t>
            </a:r>
            <a:r>
              <a:rPr lang="en-GB" sz="6600" b="1" i="1" dirty="0" err="1" smtClean="0">
                <a:latin typeface="Arial" pitchFamily="34" charset="0"/>
                <a:cs typeface="Arial" pitchFamily="34" charset="0"/>
              </a:rPr>
              <a:t>I</a:t>
            </a:r>
            <a:r>
              <a:rPr lang="en-GB" sz="6600" baseline="-25000" dirty="0" err="1" smtClean="0">
                <a:latin typeface="Arial" pitchFamily="34" charset="0"/>
                <a:cs typeface="Arial" pitchFamily="34" charset="0"/>
              </a:rPr>
              <a:t>h</a:t>
            </a:r>
            <a:r>
              <a:rPr lang="en-GB" sz="6600" b="1" dirty="0" smtClean="0">
                <a:latin typeface="Arial" pitchFamily="34" charset="0"/>
                <a:cs typeface="Arial" pitchFamily="34" charset="0"/>
              </a:rPr>
              <a:t> influences synaptic integration properties in substantia </a:t>
            </a:r>
            <a:r>
              <a:rPr lang="en-GB" sz="6600" b="1" dirty="0" err="1" smtClean="0">
                <a:latin typeface="Arial" pitchFamily="34" charset="0"/>
                <a:cs typeface="Arial" pitchFamily="34" charset="0"/>
              </a:rPr>
              <a:t>nigra</a:t>
            </a:r>
            <a:r>
              <a:rPr lang="en-GB" sz="6600" b="1" dirty="0" smtClean="0">
                <a:latin typeface="Arial" pitchFamily="34" charset="0"/>
                <a:cs typeface="Arial" pitchFamily="34" charset="0"/>
              </a:rPr>
              <a:t> dopamine neurons</a:t>
            </a:r>
          </a:p>
          <a:p>
            <a:pPr algn="ctr" eaLnBrk="0" hangingPunct="0"/>
            <a:endParaRPr lang="en-GB" sz="2800" b="1" dirty="0" smtClean="0">
              <a:latin typeface="Arial" pitchFamily="34" charset="0"/>
              <a:cs typeface="Arial" pitchFamily="34" charset="0"/>
            </a:endParaRPr>
          </a:p>
          <a:p>
            <a:pPr algn="ctr"/>
            <a:r>
              <a:rPr lang="en-US" sz="5400" dirty="0" smtClean="0">
                <a:latin typeface="Arial" pitchFamily="34" charset="0"/>
                <a:cs typeface="Arial" pitchFamily="34" charset="0"/>
              </a:rPr>
              <a:t>Dominique Engel and Vincent </a:t>
            </a:r>
            <a:r>
              <a:rPr lang="en-US" sz="5400" dirty="0" err="1" smtClean="0">
                <a:latin typeface="Arial" pitchFamily="34" charset="0"/>
                <a:cs typeface="Arial" pitchFamily="34" charset="0"/>
              </a:rPr>
              <a:t>Seutin</a:t>
            </a:r>
            <a:endParaRPr lang="en-US" sz="5400" dirty="0" smtClean="0">
              <a:latin typeface="Arial" pitchFamily="34" charset="0"/>
              <a:cs typeface="Arial" pitchFamily="34" charset="0"/>
            </a:endParaRPr>
          </a:p>
          <a:p>
            <a:pPr algn="ctr"/>
            <a:endParaRPr lang="en-US" sz="2800" dirty="0" smtClean="0">
              <a:latin typeface="Arial" pitchFamily="34" charset="0"/>
              <a:cs typeface="Arial" pitchFamily="34" charset="0"/>
            </a:endParaRPr>
          </a:p>
          <a:p>
            <a:pPr algn="ctr"/>
            <a:r>
              <a:rPr lang="en-US" sz="4800" i="1" dirty="0" smtClean="0">
                <a:latin typeface="Arial" pitchFamily="34" charset="0"/>
                <a:cs typeface="Arial" pitchFamily="34" charset="0"/>
              </a:rPr>
              <a:t>GIGA-Neurosciences, Neurophysiology unit, B-4000 Liège, Belgium</a:t>
            </a:r>
            <a:endParaRPr lang="en-US" sz="4800" i="1" dirty="0">
              <a:latin typeface="Arial" pitchFamily="34" charset="0"/>
              <a:cs typeface="Arial" pitchFamily="34" charset="0"/>
            </a:endParaRPr>
          </a:p>
        </p:txBody>
      </p:sp>
      <p:pic>
        <p:nvPicPr>
          <p:cNvPr id="198" name="Picture 4" descr="FRS-FNRS_rose_transp"/>
          <p:cNvPicPr>
            <a:picLocks noChangeAspect="1" noChangeArrowheads="1"/>
          </p:cNvPicPr>
          <p:nvPr/>
        </p:nvPicPr>
        <p:blipFill>
          <a:blip r:embed="rId3" cstate="print"/>
          <a:srcRect/>
          <a:stretch>
            <a:fillRect/>
          </a:stretch>
        </p:blipFill>
        <p:spPr bwMode="auto">
          <a:xfrm>
            <a:off x="30819674" y="2304506"/>
            <a:ext cx="3507290" cy="2204583"/>
          </a:xfrm>
          <a:prstGeom prst="rect">
            <a:avLst/>
          </a:prstGeom>
          <a:noFill/>
        </p:spPr>
      </p:pic>
      <p:pic>
        <p:nvPicPr>
          <p:cNvPr id="201" name="Picture 2" descr="http://www.giga.ulg.ac.be/jcms/prod_26479/giga-logo"/>
          <p:cNvPicPr>
            <a:picLocks noChangeAspect="1" noChangeArrowheads="1"/>
          </p:cNvPicPr>
          <p:nvPr/>
        </p:nvPicPr>
        <p:blipFill>
          <a:blip r:embed="rId4" cstate="print"/>
          <a:srcRect/>
          <a:stretch>
            <a:fillRect/>
          </a:stretch>
        </p:blipFill>
        <p:spPr bwMode="auto">
          <a:xfrm>
            <a:off x="1259273" y="1872458"/>
            <a:ext cx="3540877" cy="2986283"/>
          </a:xfrm>
          <a:prstGeom prst="rect">
            <a:avLst/>
          </a:prstGeom>
          <a:noFill/>
        </p:spPr>
      </p:pic>
      <p:sp>
        <p:nvSpPr>
          <p:cNvPr id="203" name="AutoShape 74"/>
          <p:cNvSpPr>
            <a:spLocks noChangeArrowheads="1"/>
          </p:cNvSpPr>
          <p:nvPr/>
        </p:nvSpPr>
        <p:spPr bwMode="auto">
          <a:xfrm>
            <a:off x="378347" y="5625508"/>
            <a:ext cx="17485074" cy="7056784"/>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0700" b="1">
              <a:latin typeface="Arial" charset="0"/>
            </a:endParaRPr>
          </a:p>
        </p:txBody>
      </p:sp>
      <p:sp>
        <p:nvSpPr>
          <p:cNvPr id="204" name="Text Box 17"/>
          <p:cNvSpPr txBox="1">
            <a:spLocks noChangeArrowheads="1"/>
          </p:cNvSpPr>
          <p:nvPr/>
        </p:nvSpPr>
        <p:spPr bwMode="auto">
          <a:xfrm>
            <a:off x="378348" y="5616874"/>
            <a:ext cx="17689504" cy="713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r>
              <a:rPr lang="en-US" b="1" dirty="0" smtClean="0">
                <a:latin typeface="Arial" charset="0"/>
                <a:cs typeface="Times New Roman" pitchFamily="18" charset="0"/>
              </a:rPr>
              <a:t>Introduction</a:t>
            </a:r>
            <a:endParaRPr lang="en-US" b="1" dirty="0">
              <a:latin typeface="Arial" charset="0"/>
              <a:cs typeface="Times New Roman" pitchFamily="18" charset="0"/>
            </a:endParaRPr>
          </a:p>
          <a:p>
            <a:r>
              <a:rPr lang="en-US" sz="1800" dirty="0">
                <a:latin typeface="Arial" panose="020B0604020202020204" pitchFamily="34" charset="0"/>
                <a:cs typeface="Arial" panose="020B0604020202020204" pitchFamily="34" charset="0"/>
              </a:rPr>
              <a:t>The hyperpolarization-activated </a:t>
            </a:r>
            <a:r>
              <a:rPr lang="en-US" sz="1800" dirty="0" err="1">
                <a:latin typeface="Arial" panose="020B0604020202020204" pitchFamily="34" charset="0"/>
                <a:cs typeface="Arial" panose="020B0604020202020204" pitchFamily="34" charset="0"/>
              </a:rPr>
              <a:t>cation</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current </a:t>
            </a:r>
            <a:r>
              <a:rPr lang="en-US" sz="1800" dirty="0">
                <a:latin typeface="Arial" panose="020B0604020202020204" pitchFamily="34" charset="0"/>
                <a:cs typeface="Arial" panose="020B0604020202020204" pitchFamily="34" charset="0"/>
              </a:rPr>
              <a:t>(</a:t>
            </a:r>
            <a:r>
              <a:rPr lang="en-US" sz="1800" i="1" dirty="0" err="1">
                <a:latin typeface="Arial" panose="020B0604020202020204" pitchFamily="34" charset="0"/>
                <a:cs typeface="Arial" panose="020B0604020202020204" pitchFamily="34" charset="0"/>
              </a:rPr>
              <a:t>I</a:t>
            </a:r>
            <a:r>
              <a:rPr lang="en-US" sz="1800" baseline="-25000" dirty="0" err="1">
                <a:latin typeface="Arial" panose="020B0604020202020204" pitchFamily="34" charset="0"/>
                <a:cs typeface="Arial" panose="020B0604020202020204" pitchFamily="34" charset="0"/>
              </a:rPr>
              <a:t>h</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is </a:t>
            </a:r>
            <a:r>
              <a:rPr lang="en-US" sz="1800" dirty="0">
                <a:latin typeface="Arial" panose="020B0604020202020204" pitchFamily="34" charset="0"/>
                <a:cs typeface="Arial" panose="020B0604020202020204" pitchFamily="34" charset="0"/>
              </a:rPr>
              <a:t>expressed in several principal neurons (Angelo et al., 2007; Berger et al., 2001; Magee, 1998; Williams &amp; Stuart, 2000) and </a:t>
            </a:r>
            <a:r>
              <a:rPr lang="en-US" sz="1800" dirty="0" smtClean="0">
                <a:latin typeface="Arial" panose="020B0604020202020204" pitchFamily="34" charset="0"/>
                <a:cs typeface="Arial" panose="020B0604020202020204" pitchFamily="34" charset="0"/>
              </a:rPr>
              <a:t>in interneurons </a:t>
            </a:r>
            <a:r>
              <a:rPr lang="en-US" sz="1800" dirty="0">
                <a:latin typeface="Arial" panose="020B0604020202020204" pitchFamily="34" charset="0"/>
                <a:cs typeface="Arial" panose="020B0604020202020204" pitchFamily="34" charset="0"/>
              </a:rPr>
              <a:t>(Aponte et al., 2006; </a:t>
            </a:r>
            <a:r>
              <a:rPr lang="en-US" sz="1800" dirty="0" err="1">
                <a:latin typeface="Arial" panose="020B0604020202020204" pitchFamily="34" charset="0"/>
                <a:cs typeface="Arial" panose="020B0604020202020204" pitchFamily="34" charset="0"/>
              </a:rPr>
              <a:t>Maccaferri</a:t>
            </a:r>
            <a:r>
              <a:rPr lang="en-US" sz="1800" dirty="0">
                <a:latin typeface="Arial" panose="020B0604020202020204" pitchFamily="34" charset="0"/>
                <a:cs typeface="Arial" panose="020B0604020202020204" pitchFamily="34" charset="0"/>
              </a:rPr>
              <a:t> &amp; </a:t>
            </a:r>
            <a:r>
              <a:rPr lang="en-US" sz="1800" dirty="0" err="1">
                <a:latin typeface="Arial" panose="020B0604020202020204" pitchFamily="34" charset="0"/>
                <a:cs typeface="Arial" panose="020B0604020202020204" pitchFamily="34" charset="0"/>
              </a:rPr>
              <a:t>McBain</a:t>
            </a:r>
            <a:r>
              <a:rPr lang="en-US" sz="1800" dirty="0">
                <a:latin typeface="Arial" panose="020B0604020202020204" pitchFamily="34" charset="0"/>
                <a:cs typeface="Arial" panose="020B0604020202020204" pitchFamily="34" charset="0"/>
              </a:rPr>
              <a:t>, 1996; </a:t>
            </a:r>
            <a:r>
              <a:rPr lang="en-US" sz="1800" dirty="0" err="1">
                <a:latin typeface="Arial" panose="020B0604020202020204" pitchFamily="34" charset="0"/>
                <a:cs typeface="Arial" panose="020B0604020202020204" pitchFamily="34" charset="0"/>
              </a:rPr>
              <a:t>Vervaeke</a:t>
            </a:r>
            <a:r>
              <a:rPr lang="en-US" sz="1800" dirty="0">
                <a:latin typeface="Arial" panose="020B0604020202020204" pitchFamily="34" charset="0"/>
                <a:cs typeface="Arial" panose="020B0604020202020204" pitchFamily="34" charset="0"/>
              </a:rPr>
              <a:t> et al., 2012). Their contribution to neuronal signaling includes the modulation of various parameters such as passive and active membrane properties, intrinsic resonance, synaptic integration and synaptic plasticity. One of the most characteristic </a:t>
            </a:r>
            <a:r>
              <a:rPr lang="en-US" sz="1800" dirty="0" smtClean="0">
                <a:latin typeface="Arial" panose="020B0604020202020204" pitchFamily="34" charset="0"/>
                <a:cs typeface="Arial" panose="020B0604020202020204" pitchFamily="34" charset="0"/>
              </a:rPr>
              <a:t>function </a:t>
            </a:r>
            <a:r>
              <a:rPr lang="en-US" sz="1800" dirty="0">
                <a:latin typeface="Arial" panose="020B0604020202020204" pitchFamily="34" charset="0"/>
                <a:cs typeface="Arial" panose="020B0604020202020204" pitchFamily="34" charset="0"/>
              </a:rPr>
              <a:t>of </a:t>
            </a:r>
            <a:r>
              <a:rPr lang="en-US" sz="1800" i="1" dirty="0" err="1">
                <a:latin typeface="Arial" panose="020B0604020202020204" pitchFamily="34" charset="0"/>
                <a:cs typeface="Arial" panose="020B0604020202020204" pitchFamily="34" charset="0"/>
              </a:rPr>
              <a:t>I</a:t>
            </a:r>
            <a:r>
              <a:rPr lang="en-US" sz="1800" baseline="-25000" dirty="0" err="1">
                <a:latin typeface="Arial" panose="020B0604020202020204" pitchFamily="34" charset="0"/>
                <a:cs typeface="Arial" panose="020B0604020202020204" pitchFamily="34" charset="0"/>
              </a:rPr>
              <a:t>h</a:t>
            </a:r>
            <a:r>
              <a:rPr lang="en-US" sz="1800" baseline="-25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is to influence synaptic integration by shortening the width of </a:t>
            </a:r>
            <a:r>
              <a:rPr lang="en-US" sz="1800" dirty="0" smtClean="0">
                <a:latin typeface="Arial" panose="020B0604020202020204" pitchFamily="34" charset="0"/>
                <a:cs typeface="Arial" panose="020B0604020202020204" pitchFamily="34" charset="0"/>
              </a:rPr>
              <a:t>excitatory postsynaptic </a:t>
            </a:r>
            <a:r>
              <a:rPr lang="en-US" sz="1800" dirty="0">
                <a:latin typeface="Arial" panose="020B0604020202020204" pitchFamily="34" charset="0"/>
                <a:cs typeface="Arial" panose="020B0604020202020204" pitchFamily="34" charset="0"/>
              </a:rPr>
              <a:t>potentials (EPSPs) and </a:t>
            </a:r>
            <a:r>
              <a:rPr lang="en-US" sz="1800" dirty="0" smtClean="0">
                <a:latin typeface="Arial" panose="020B0604020202020204" pitchFamily="34" charset="0"/>
                <a:cs typeface="Arial" panose="020B0604020202020204" pitchFamily="34" charset="0"/>
              </a:rPr>
              <a:t>reducing </a:t>
            </a:r>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temporal summation. Hereby, </a:t>
            </a:r>
            <a:r>
              <a:rPr lang="en-US" sz="1800" dirty="0">
                <a:latin typeface="Arial" panose="020B0604020202020204" pitchFamily="34" charset="0"/>
                <a:cs typeface="Arial" panose="020B0604020202020204" pitchFamily="34" charset="0"/>
              </a:rPr>
              <a:t>EPSPs arriving at the soma have similar width, regardless of their origin. This effect of </a:t>
            </a:r>
            <a:r>
              <a:rPr lang="en-US" sz="1800" i="1" dirty="0" err="1">
                <a:latin typeface="Arial" panose="020B0604020202020204" pitchFamily="34" charset="0"/>
                <a:cs typeface="Arial" panose="020B0604020202020204" pitchFamily="34" charset="0"/>
              </a:rPr>
              <a:t>I</a:t>
            </a:r>
            <a:r>
              <a:rPr lang="en-US" sz="1800" baseline="-25000" dirty="0" err="1">
                <a:latin typeface="Arial" panose="020B0604020202020204" pitchFamily="34" charset="0"/>
                <a:cs typeface="Arial" panose="020B0604020202020204" pitchFamily="34" charset="0"/>
              </a:rPr>
              <a:t>h</a:t>
            </a:r>
            <a:r>
              <a:rPr lang="en-US" sz="1800" baseline="-25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is due to a specific distribution of the </a:t>
            </a:r>
            <a:r>
              <a:rPr lang="en-US" sz="1800" dirty="0" smtClean="0">
                <a:latin typeface="Arial" panose="020B0604020202020204" pitchFamily="34" charset="0"/>
                <a:cs typeface="Arial" panose="020B0604020202020204" pitchFamily="34" charset="0"/>
              </a:rPr>
              <a:t>current </a:t>
            </a:r>
            <a:r>
              <a:rPr lang="en-US" sz="1800" dirty="0">
                <a:latin typeface="Arial" panose="020B0604020202020204" pitchFamily="34" charset="0"/>
                <a:cs typeface="Arial" panose="020B0604020202020204" pitchFamily="34" charset="0"/>
              </a:rPr>
              <a:t>along the </a:t>
            </a:r>
            <a:r>
              <a:rPr lang="en-US" sz="1800" dirty="0" err="1">
                <a:latin typeface="Arial" panose="020B0604020202020204" pitchFamily="34" charset="0"/>
                <a:cs typeface="Arial" panose="020B0604020202020204" pitchFamily="34" charset="0"/>
              </a:rPr>
              <a:t>somatodendritic</a:t>
            </a:r>
            <a:r>
              <a:rPr lang="en-US" sz="1800" dirty="0">
                <a:latin typeface="Arial" panose="020B0604020202020204" pitchFamily="34" charset="0"/>
                <a:cs typeface="Arial" panose="020B0604020202020204" pitchFamily="34" charset="0"/>
              </a:rPr>
              <a:t> domain of neurons. In the substantia </a:t>
            </a:r>
            <a:r>
              <a:rPr lang="en-US" sz="1800" dirty="0" err="1">
                <a:latin typeface="Arial" panose="020B0604020202020204" pitchFamily="34" charset="0"/>
                <a:cs typeface="Arial" panose="020B0604020202020204" pitchFamily="34" charset="0"/>
              </a:rPr>
              <a:t>nigra</a:t>
            </a:r>
            <a:r>
              <a:rPr lang="en-US" sz="1800" dirty="0">
                <a:latin typeface="Arial" panose="020B0604020202020204" pitchFamily="34" charset="0"/>
                <a:cs typeface="Arial" panose="020B0604020202020204" pitchFamily="34" charset="0"/>
              </a:rPr>
              <a:t> (SN), dopamine (DA) neurons are implicated in the control of movement by the release of dopamine in the striatum. Their degeneration is related to motor disturbances as they are described </a:t>
            </a:r>
            <a:r>
              <a:rPr lang="en-US" sz="1800" dirty="0" smtClean="0">
                <a:latin typeface="Arial" panose="020B0604020202020204" pitchFamily="34" charset="0"/>
                <a:cs typeface="Arial" panose="020B0604020202020204" pitchFamily="34" charset="0"/>
              </a:rPr>
              <a:t>for Parkinson’s </a:t>
            </a:r>
            <a:r>
              <a:rPr lang="en-US" sz="1800" dirty="0">
                <a:latin typeface="Arial" panose="020B0604020202020204" pitchFamily="34" charset="0"/>
                <a:cs typeface="Arial" panose="020B0604020202020204" pitchFamily="34" charset="0"/>
              </a:rPr>
              <a:t>disease. Interestingly, the axon of dopamine neurons generally originates from a dendrite dividing the dendritic compartment of these neurons in axon- and non-axon bearing dendrites (</a:t>
            </a:r>
            <a:r>
              <a:rPr lang="en-US" sz="1800" dirty="0" err="1">
                <a:latin typeface="Arial" panose="020B0604020202020204" pitchFamily="34" charset="0"/>
                <a:cs typeface="Arial" panose="020B0604020202020204" pitchFamily="34" charset="0"/>
              </a:rPr>
              <a:t>Häusser</a:t>
            </a:r>
            <a:r>
              <a:rPr lang="en-US" sz="1800" dirty="0">
                <a:latin typeface="Arial" panose="020B0604020202020204" pitchFamily="34" charset="0"/>
                <a:cs typeface="Arial" panose="020B0604020202020204" pitchFamily="34" charset="0"/>
              </a:rPr>
              <a:t> et al., 1995). This morphology contrasts with the typical arrangement of subcellular compartments found in neurons. DA neurons are also well known to display a prominent sag in the membrane potential with long hyperpolarizing current injections. This sag is consecutive to the activation of slow </a:t>
            </a:r>
            <a:r>
              <a:rPr lang="en-US" sz="1800" i="1" dirty="0" err="1">
                <a:latin typeface="Arial" panose="020B0604020202020204" pitchFamily="34" charset="0"/>
                <a:cs typeface="Arial" panose="020B0604020202020204" pitchFamily="34" charset="0"/>
              </a:rPr>
              <a:t>I</a:t>
            </a:r>
            <a:r>
              <a:rPr lang="en-US" sz="1800" baseline="-25000" dirty="0" err="1">
                <a:latin typeface="Arial" panose="020B0604020202020204" pitchFamily="34" charset="0"/>
                <a:cs typeface="Arial" panose="020B0604020202020204" pitchFamily="34" charset="0"/>
              </a:rPr>
              <a:t>h</a:t>
            </a:r>
            <a:r>
              <a:rPr lang="en-US" sz="1800" baseline="-25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channels composed by HCN2, HCN3 and </a:t>
            </a:r>
            <a:r>
              <a:rPr lang="en-US" sz="1800" dirty="0" smtClean="0">
                <a:latin typeface="Arial" panose="020B0604020202020204" pitchFamily="34" charset="0"/>
                <a:cs typeface="Arial" panose="020B0604020202020204" pitchFamily="34" charset="0"/>
              </a:rPr>
              <a:t>HCN4 subunits </a:t>
            </a:r>
            <a:r>
              <a:rPr lang="en-US" sz="1800" dirty="0">
                <a:latin typeface="Arial" panose="020B0604020202020204" pitchFamily="34" charset="0"/>
                <a:cs typeface="Arial" panose="020B0604020202020204" pitchFamily="34" charset="0"/>
              </a:rPr>
              <a:t>but not HCN1 (</a:t>
            </a:r>
            <a:r>
              <a:rPr lang="en-US" sz="1800" dirty="0" err="1">
                <a:latin typeface="Arial" panose="020B0604020202020204" pitchFamily="34" charset="0"/>
                <a:cs typeface="Arial" panose="020B0604020202020204" pitchFamily="34" charset="0"/>
              </a:rPr>
              <a:t>Dufour</a:t>
            </a:r>
            <a:r>
              <a:rPr lang="en-US" sz="1800" dirty="0">
                <a:latin typeface="Arial" panose="020B0604020202020204" pitchFamily="34" charset="0"/>
                <a:cs typeface="Arial" panose="020B0604020202020204" pitchFamily="34" charset="0"/>
              </a:rPr>
              <a:t> et al., 2014; Franz et al., 2000). Given these specific characteristics of dopamine neurons, it is important to determine the subcellular distribution of </a:t>
            </a:r>
            <a:r>
              <a:rPr lang="en-US" sz="1800" i="1" dirty="0" err="1">
                <a:latin typeface="Arial" panose="020B0604020202020204" pitchFamily="34" charset="0"/>
                <a:cs typeface="Arial" panose="020B0604020202020204" pitchFamily="34" charset="0"/>
              </a:rPr>
              <a:t>I</a:t>
            </a:r>
            <a:r>
              <a:rPr lang="en-US" sz="1800" baseline="-25000" dirty="0" err="1">
                <a:latin typeface="Arial" panose="020B0604020202020204" pitchFamily="34" charset="0"/>
                <a:cs typeface="Arial" panose="020B0604020202020204" pitchFamily="34" charset="0"/>
              </a:rPr>
              <a:t>h</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in these neurons and their </a:t>
            </a:r>
            <a:r>
              <a:rPr lang="en-US" sz="1800" dirty="0">
                <a:latin typeface="Arial" panose="020B0604020202020204" pitchFamily="34" charset="0"/>
                <a:cs typeface="Arial" panose="020B0604020202020204" pitchFamily="34" charset="0"/>
              </a:rPr>
              <a:t>role </a:t>
            </a:r>
            <a:r>
              <a:rPr lang="en-US" sz="1800" dirty="0" smtClean="0">
                <a:latin typeface="Arial" panose="020B0604020202020204" pitchFamily="34" charset="0"/>
                <a:cs typeface="Arial" panose="020B0604020202020204" pitchFamily="34" charset="0"/>
              </a:rPr>
              <a:t>in </a:t>
            </a:r>
            <a:r>
              <a:rPr lang="en-US" sz="1800" dirty="0">
                <a:latin typeface="Arial" panose="020B0604020202020204" pitchFamily="34" charset="0"/>
                <a:cs typeface="Arial" panose="020B0604020202020204" pitchFamily="34" charset="0"/>
              </a:rPr>
              <a:t>synaptic integration. We performed local somatic and dendritic cell-attached patch-clamp recordings along the </a:t>
            </a:r>
            <a:r>
              <a:rPr lang="en-US" sz="1800" dirty="0" err="1">
                <a:latin typeface="Arial" panose="020B0604020202020204" pitchFamily="34" charset="0"/>
                <a:cs typeface="Arial" panose="020B0604020202020204" pitchFamily="34" charset="0"/>
              </a:rPr>
              <a:t>somatodendritic</a:t>
            </a:r>
            <a:r>
              <a:rPr lang="en-US" sz="1800" dirty="0">
                <a:latin typeface="Arial" panose="020B0604020202020204" pitchFamily="34" charset="0"/>
                <a:cs typeface="Arial" panose="020B0604020202020204" pitchFamily="34" charset="0"/>
              </a:rPr>
              <a:t> domain of dopamine neurons and observed that </a:t>
            </a:r>
            <a:r>
              <a:rPr lang="en-US" sz="1800" i="1" dirty="0" err="1">
                <a:latin typeface="Arial" panose="020B0604020202020204" pitchFamily="34" charset="0"/>
                <a:cs typeface="Arial" panose="020B0604020202020204" pitchFamily="34" charset="0"/>
              </a:rPr>
              <a:t>I</a:t>
            </a:r>
            <a:r>
              <a:rPr lang="en-US" sz="1800" baseline="-25000" dirty="0" err="1">
                <a:latin typeface="Arial" panose="020B0604020202020204" pitchFamily="34" charset="0"/>
                <a:cs typeface="Arial" panose="020B0604020202020204" pitchFamily="34" charset="0"/>
              </a:rPr>
              <a:t>h</a:t>
            </a:r>
            <a:r>
              <a:rPr lang="en-US" sz="1800" dirty="0">
                <a:latin typeface="Arial" panose="020B0604020202020204" pitchFamily="34" charset="0"/>
                <a:cs typeface="Arial" panose="020B0604020202020204" pitchFamily="34" charset="0"/>
              </a:rPr>
              <a:t> exhibits a </a:t>
            </a:r>
            <a:r>
              <a:rPr lang="en-US" sz="1800" dirty="0" err="1">
                <a:latin typeface="Arial" panose="020B0604020202020204" pitchFamily="34" charset="0"/>
                <a:cs typeface="Arial" panose="020B0604020202020204" pitchFamily="34" charset="0"/>
              </a:rPr>
              <a:t>nonuniform</a:t>
            </a:r>
            <a:r>
              <a:rPr lang="en-US" sz="1800" dirty="0">
                <a:latin typeface="Arial" panose="020B0604020202020204" pitchFamily="34" charset="0"/>
                <a:cs typeface="Arial" panose="020B0604020202020204" pitchFamily="34" charset="0"/>
              </a:rPr>
              <a:t> distribution. Using simultaneous whole-cell somatic and dendritic recordings we examined the effects of </a:t>
            </a:r>
            <a:r>
              <a:rPr lang="en-US" sz="1800" i="1" dirty="0" err="1">
                <a:latin typeface="Arial" panose="020B0604020202020204" pitchFamily="34" charset="0"/>
                <a:cs typeface="Arial" panose="020B0604020202020204" pitchFamily="34" charset="0"/>
              </a:rPr>
              <a:t>I</a:t>
            </a:r>
            <a:r>
              <a:rPr lang="en-US" sz="1800" baseline="-25000" dirty="0" err="1">
                <a:latin typeface="Arial" panose="020B0604020202020204" pitchFamily="34" charset="0"/>
                <a:cs typeface="Arial" panose="020B0604020202020204" pitchFamily="34" charset="0"/>
              </a:rPr>
              <a:t>h</a:t>
            </a:r>
            <a:r>
              <a:rPr lang="en-US" sz="1800" baseline="-25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on single and multiple synaptic inputs and found that the current </a:t>
            </a:r>
            <a:r>
              <a:rPr lang="en-US" sz="1800" dirty="0" smtClean="0">
                <a:latin typeface="Arial" panose="020B0604020202020204" pitchFamily="34" charset="0"/>
                <a:cs typeface="Arial" panose="020B0604020202020204" pitchFamily="34" charset="0"/>
              </a:rPr>
              <a:t>decreases </a:t>
            </a:r>
            <a:r>
              <a:rPr lang="en-US" sz="1800" dirty="0">
                <a:latin typeface="Arial" panose="020B0604020202020204" pitchFamily="34" charset="0"/>
                <a:cs typeface="Arial" panose="020B0604020202020204" pitchFamily="34" charset="0"/>
              </a:rPr>
              <a:t>EPSP </a:t>
            </a:r>
            <a:r>
              <a:rPr lang="en-US" sz="1800" dirty="0" smtClean="0">
                <a:latin typeface="Arial" panose="020B0604020202020204" pitchFamily="34" charset="0"/>
                <a:cs typeface="Arial" panose="020B0604020202020204" pitchFamily="34" charset="0"/>
              </a:rPr>
              <a:t>integral </a:t>
            </a:r>
            <a:r>
              <a:rPr lang="en-US" sz="1800" dirty="0">
                <a:latin typeface="Arial" panose="020B0604020202020204" pitchFamily="34" charset="0"/>
                <a:cs typeface="Arial" panose="020B0604020202020204" pitchFamily="34" charset="0"/>
              </a:rPr>
              <a:t>and </a:t>
            </a:r>
            <a:r>
              <a:rPr lang="en-US" sz="1800" dirty="0" smtClean="0">
                <a:latin typeface="Arial" panose="020B0604020202020204" pitchFamily="34" charset="0"/>
                <a:cs typeface="Arial" panose="020B0604020202020204" pitchFamily="34" charset="0"/>
              </a:rPr>
              <a:t>temporal summation</a:t>
            </a:r>
            <a:r>
              <a:rPr lang="en-US" sz="1800" dirty="0">
                <a:latin typeface="Arial" panose="020B0604020202020204" pitchFamily="34" charset="0"/>
                <a:cs typeface="Arial" panose="020B0604020202020204" pitchFamily="34" charset="0"/>
              </a:rPr>
              <a:t>. </a:t>
            </a:r>
            <a:endParaRPr lang="fr-BE" sz="1800" dirty="0">
              <a:latin typeface="Arial" panose="020B0604020202020204" pitchFamily="34" charset="0"/>
              <a:cs typeface="Arial" panose="020B0604020202020204" pitchFamily="34" charset="0"/>
            </a:endParaRPr>
          </a:p>
          <a:p>
            <a:endParaRPr lang="en-US" sz="1100" dirty="0">
              <a:latin typeface="Arial" charset="0"/>
              <a:cs typeface="Times New Roman" pitchFamily="18" charset="0"/>
            </a:endParaRPr>
          </a:p>
          <a:p>
            <a:r>
              <a:rPr lang="en-US" b="1" dirty="0" smtClean="0">
                <a:latin typeface="Arial" charset="0"/>
                <a:cs typeface="Times New Roman" pitchFamily="18" charset="0"/>
              </a:rPr>
              <a:t>Conclusion</a:t>
            </a:r>
          </a:p>
          <a:p>
            <a:pPr marL="285750" lvl="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The distribution of</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I</a:t>
            </a:r>
            <a:r>
              <a:rPr lang="en-US" sz="1800" baseline="-25000" dirty="0" err="1">
                <a:latin typeface="Arial" panose="020B0604020202020204" pitchFamily="34" charset="0"/>
                <a:cs typeface="Arial" panose="020B0604020202020204" pitchFamily="34" charset="0"/>
              </a:rPr>
              <a:t>h</a:t>
            </a:r>
            <a:r>
              <a:rPr lang="en-US" sz="1800" dirty="0">
                <a:latin typeface="Arial" panose="020B0604020202020204" pitchFamily="34" charset="0"/>
                <a:cs typeface="Arial" panose="020B0604020202020204" pitchFamily="34" charset="0"/>
              </a:rPr>
              <a:t> is not uniform along the </a:t>
            </a:r>
            <a:r>
              <a:rPr lang="en-US" sz="1800" dirty="0" err="1">
                <a:latin typeface="Arial" panose="020B0604020202020204" pitchFamily="34" charset="0"/>
                <a:cs typeface="Arial" panose="020B0604020202020204" pitchFamily="34" charset="0"/>
              </a:rPr>
              <a:t>somatodendritc</a:t>
            </a:r>
            <a:r>
              <a:rPr lang="en-US" sz="1800" dirty="0">
                <a:latin typeface="Arial" panose="020B0604020202020204" pitchFamily="34" charset="0"/>
                <a:cs typeface="Arial" panose="020B0604020202020204" pitchFamily="34" charset="0"/>
              </a:rPr>
              <a:t> axis of DA neurons. </a:t>
            </a:r>
            <a:r>
              <a:rPr lang="en-US" sz="1800" dirty="0" smtClean="0">
                <a:latin typeface="Arial" panose="020B0604020202020204" pitchFamily="34" charset="0"/>
                <a:cs typeface="Arial" panose="020B0604020202020204" pitchFamily="34" charset="0"/>
              </a:rPr>
              <a:t>Current’s </a:t>
            </a:r>
            <a:r>
              <a:rPr lang="en-US" sz="1800" dirty="0">
                <a:latin typeface="Arial" panose="020B0604020202020204" pitchFamily="34" charset="0"/>
                <a:cs typeface="Arial" panose="020B0604020202020204" pitchFamily="34" charset="0"/>
              </a:rPr>
              <a:t>highest density is found in axon-bearing dendrites, in a membrane area surrounding the axon origin. In the soma and </a:t>
            </a:r>
            <a:r>
              <a:rPr lang="en-US" sz="1800" dirty="0" err="1">
                <a:latin typeface="Arial" panose="020B0604020202020204" pitchFamily="34" charset="0"/>
                <a:cs typeface="Arial" panose="020B0604020202020204" pitchFamily="34" charset="0"/>
              </a:rPr>
              <a:t>nonaxon</a:t>
            </a:r>
            <a:r>
              <a:rPr lang="en-US" sz="1800" dirty="0">
                <a:latin typeface="Arial" panose="020B0604020202020204" pitchFamily="34" charset="0"/>
                <a:cs typeface="Arial" panose="020B0604020202020204" pitchFamily="34" charset="0"/>
              </a:rPr>
              <a:t>-bearing dendrites, </a:t>
            </a:r>
            <a:r>
              <a:rPr lang="en-US" sz="1800" i="1" dirty="0" err="1">
                <a:latin typeface="Arial" panose="020B0604020202020204" pitchFamily="34" charset="0"/>
                <a:cs typeface="Arial" panose="020B0604020202020204" pitchFamily="34" charset="0"/>
              </a:rPr>
              <a:t>I</a:t>
            </a:r>
            <a:r>
              <a:rPr lang="en-US" sz="1800" baseline="-25000" dirty="0" err="1">
                <a:latin typeface="Arial" panose="020B0604020202020204" pitchFamily="34" charset="0"/>
                <a:cs typeface="Arial" panose="020B0604020202020204" pitchFamily="34" charset="0"/>
              </a:rPr>
              <a:t>h</a:t>
            </a:r>
            <a:r>
              <a:rPr lang="en-US" sz="1800" baseline="-25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density is lower and uniform. </a:t>
            </a:r>
            <a:endParaRPr lang="fr-BE" sz="1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In control conditions, the integral of </a:t>
            </a:r>
            <a:r>
              <a:rPr lang="en-US" sz="1800" dirty="0" err="1">
                <a:latin typeface="Arial" panose="020B0604020202020204" pitchFamily="34" charset="0"/>
                <a:cs typeface="Arial" panose="020B0604020202020204" pitchFamily="34" charset="0"/>
              </a:rPr>
              <a:t>sEPSPs</a:t>
            </a:r>
            <a:r>
              <a:rPr lang="en-US" sz="1800" dirty="0">
                <a:latin typeface="Arial" panose="020B0604020202020204" pitchFamily="34" charset="0"/>
                <a:cs typeface="Arial" panose="020B0604020202020204" pitchFamily="34" charset="0"/>
              </a:rPr>
              <a:t> and </a:t>
            </a:r>
            <a:r>
              <a:rPr lang="en-US" sz="1800" dirty="0" smtClean="0">
                <a:latin typeface="Arial" panose="020B0604020202020204" pitchFamily="34" charset="0"/>
                <a:cs typeface="Arial" panose="020B0604020202020204" pitchFamily="34" charset="0"/>
              </a:rPr>
              <a:t>temporal summation </a:t>
            </a:r>
            <a:r>
              <a:rPr lang="en-US" sz="1800" dirty="0">
                <a:latin typeface="Arial" panose="020B0604020202020204" pitchFamily="34" charset="0"/>
                <a:cs typeface="Arial" panose="020B0604020202020204" pitchFamily="34" charset="0"/>
              </a:rPr>
              <a:t>is linearly distributed in the soma and dendrites indicating that </a:t>
            </a:r>
            <a:r>
              <a:rPr lang="en-US" sz="1800" i="1" dirty="0" err="1">
                <a:latin typeface="Arial" panose="020B0604020202020204" pitchFamily="34" charset="0"/>
                <a:cs typeface="Arial" panose="020B0604020202020204" pitchFamily="34" charset="0"/>
              </a:rPr>
              <a:t>I</a:t>
            </a:r>
            <a:r>
              <a:rPr lang="en-US" sz="1800" baseline="-25000" dirty="0" err="1">
                <a:latin typeface="Arial" panose="020B0604020202020204" pitchFamily="34" charset="0"/>
                <a:cs typeface="Arial" panose="020B0604020202020204" pitchFamily="34" charset="0"/>
              </a:rPr>
              <a:t>h</a:t>
            </a:r>
            <a:r>
              <a:rPr lang="en-US" sz="1800" dirty="0">
                <a:latin typeface="Arial" panose="020B0604020202020204" pitchFamily="34" charset="0"/>
                <a:cs typeface="Arial" panose="020B0604020202020204" pitchFamily="34" charset="0"/>
              </a:rPr>
              <a:t> generates a normalization of the waveform of </a:t>
            </a:r>
            <a:r>
              <a:rPr lang="en-US" sz="1800" dirty="0" err="1">
                <a:latin typeface="Arial" panose="020B0604020202020204" pitchFamily="34" charset="0"/>
                <a:cs typeface="Arial" panose="020B0604020202020204" pitchFamily="34" charset="0"/>
              </a:rPr>
              <a:t>sEPSPs</a:t>
            </a:r>
            <a:r>
              <a:rPr lang="en-US" sz="1800" dirty="0">
                <a:latin typeface="Arial" panose="020B0604020202020204" pitchFamily="34" charset="0"/>
                <a:cs typeface="Arial" panose="020B0604020202020204" pitchFamily="34" charset="0"/>
              </a:rPr>
              <a:t> and of the summation. Blocking </a:t>
            </a:r>
            <a:r>
              <a:rPr lang="en-US" sz="1800" i="1" dirty="0" err="1">
                <a:latin typeface="Arial" panose="020B0604020202020204" pitchFamily="34" charset="0"/>
                <a:cs typeface="Arial" panose="020B0604020202020204" pitchFamily="34" charset="0"/>
              </a:rPr>
              <a:t>I</a:t>
            </a:r>
            <a:r>
              <a:rPr lang="en-US" sz="1800" baseline="-25000" dirty="0" err="1">
                <a:latin typeface="Arial" panose="020B0604020202020204" pitchFamily="34" charset="0"/>
                <a:cs typeface="Arial" panose="020B0604020202020204" pitchFamily="34" charset="0"/>
              </a:rPr>
              <a:t>h</a:t>
            </a:r>
            <a:r>
              <a:rPr lang="en-US" sz="1800" baseline="-25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reveals an increase of </a:t>
            </a:r>
            <a:r>
              <a:rPr lang="en-US" sz="1800" dirty="0" err="1">
                <a:latin typeface="Arial" panose="020B0604020202020204" pitchFamily="34" charset="0"/>
                <a:cs typeface="Arial" panose="020B0604020202020204" pitchFamily="34" charset="0"/>
              </a:rPr>
              <a:t>sEPSPs</a:t>
            </a:r>
            <a:r>
              <a:rPr lang="en-US" sz="1800" dirty="0">
                <a:latin typeface="Arial" panose="020B0604020202020204" pitchFamily="34" charset="0"/>
                <a:cs typeface="Arial" panose="020B0604020202020204" pitchFamily="34" charset="0"/>
              </a:rPr>
              <a:t> integral and summation which are on average independent of input location along the </a:t>
            </a:r>
            <a:r>
              <a:rPr lang="en-US" sz="1800" dirty="0" err="1">
                <a:latin typeface="Arial" panose="020B0604020202020204" pitchFamily="34" charset="0"/>
                <a:cs typeface="Arial" panose="020B0604020202020204" pitchFamily="34" charset="0"/>
              </a:rPr>
              <a:t>somatodendritic</a:t>
            </a:r>
            <a:r>
              <a:rPr lang="en-US" sz="1800" dirty="0">
                <a:latin typeface="Arial" panose="020B0604020202020204" pitchFamily="34" charset="0"/>
                <a:cs typeface="Arial" panose="020B0604020202020204" pitchFamily="34" charset="0"/>
              </a:rPr>
              <a:t> domain.</a:t>
            </a:r>
            <a:endParaRPr lang="fr-BE" sz="1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higher density of </a:t>
            </a:r>
            <a:r>
              <a:rPr lang="en-US" sz="1800" i="1" dirty="0" err="1">
                <a:latin typeface="Arial" panose="020B0604020202020204" pitchFamily="34" charset="0"/>
                <a:cs typeface="Arial" panose="020B0604020202020204" pitchFamily="34" charset="0"/>
              </a:rPr>
              <a:t>I</a:t>
            </a:r>
            <a:r>
              <a:rPr lang="en-US" sz="1800" baseline="-25000" dirty="0" err="1">
                <a:latin typeface="Arial" panose="020B0604020202020204" pitchFamily="34" charset="0"/>
                <a:cs typeface="Arial" panose="020B0604020202020204" pitchFamily="34" charset="0"/>
              </a:rPr>
              <a:t>h</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near the </a:t>
            </a:r>
            <a:r>
              <a:rPr lang="en-US" sz="1800" dirty="0">
                <a:latin typeface="Arial" panose="020B0604020202020204" pitchFamily="34" charset="0"/>
                <a:cs typeface="Arial" panose="020B0604020202020204" pitchFamily="34" charset="0"/>
              </a:rPr>
              <a:t>axon origin influences the synaptic integration </a:t>
            </a:r>
            <a:r>
              <a:rPr lang="en-US" sz="1800" dirty="0" smtClean="0">
                <a:latin typeface="Arial" panose="020B0604020202020204" pitchFamily="34" charset="0"/>
                <a:cs typeface="Arial" panose="020B0604020202020204" pitchFamily="34" charset="0"/>
              </a:rPr>
              <a:t>allover the </a:t>
            </a:r>
            <a:r>
              <a:rPr lang="en-US" sz="1800" dirty="0" err="1" smtClean="0">
                <a:latin typeface="Arial" panose="020B0604020202020204" pitchFamily="34" charset="0"/>
                <a:cs typeface="Arial" panose="020B0604020202020204" pitchFamily="34" charset="0"/>
              </a:rPr>
              <a:t>somatodendrtic</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domain of DA neurons, </a:t>
            </a:r>
            <a:r>
              <a:rPr lang="en-US" sz="1800" dirty="0" smtClean="0">
                <a:latin typeface="Arial" panose="020B0604020202020204" pitchFamily="34" charset="0"/>
                <a:cs typeface="Arial" panose="020B0604020202020204" pitchFamily="34" charset="0"/>
              </a:rPr>
              <a:t>presumably via the cellular average density </a:t>
            </a:r>
            <a:r>
              <a:rPr lang="en-US" sz="1800" dirty="0">
                <a:latin typeface="Arial" panose="020B0604020202020204" pitchFamily="34" charset="0"/>
                <a:cs typeface="Arial" panose="020B0604020202020204" pitchFamily="34" charset="0"/>
              </a:rPr>
              <a:t>of the channel. </a:t>
            </a:r>
            <a:endParaRPr lang="fr-BE" sz="1800" dirty="0">
              <a:latin typeface="Arial" panose="020B0604020202020204" pitchFamily="34" charset="0"/>
              <a:cs typeface="Arial" panose="020B0604020202020204" pitchFamily="34" charset="0"/>
            </a:endParaRPr>
          </a:p>
        </p:txBody>
      </p:sp>
      <p:sp>
        <p:nvSpPr>
          <p:cNvPr id="205" name="Text Box 17"/>
          <p:cNvSpPr txBox="1">
            <a:spLocks noChangeArrowheads="1"/>
          </p:cNvSpPr>
          <p:nvPr/>
        </p:nvSpPr>
        <p:spPr bwMode="auto">
          <a:xfrm>
            <a:off x="18102235" y="5796951"/>
            <a:ext cx="17541973" cy="632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r>
              <a:rPr lang="en-US" b="1" dirty="0" smtClean="0">
                <a:latin typeface="Arial" charset="0"/>
                <a:cs typeface="Times New Roman" pitchFamily="18" charset="0"/>
              </a:rPr>
              <a:t>Methods</a:t>
            </a:r>
            <a:endParaRPr lang="en-US" b="1" dirty="0">
              <a:latin typeface="Arial" charset="0"/>
              <a:cs typeface="Times New Roman" pitchFamily="18" charset="0"/>
            </a:endParaRPr>
          </a:p>
          <a:p>
            <a:r>
              <a:rPr lang="en-US" sz="1800" dirty="0" smtClean="0">
                <a:latin typeface="Arial" charset="0"/>
                <a:cs typeface="Times New Roman" pitchFamily="18" charset="0"/>
              </a:rPr>
              <a:t>Coronal 300-350 </a:t>
            </a:r>
            <a:r>
              <a:rPr lang="en-US" sz="1800" dirty="0">
                <a:latin typeface="Arial" charset="0"/>
                <a:cs typeface="Times New Roman" pitchFamily="18" charset="0"/>
              </a:rPr>
              <a:t>µm-thick slices were </a:t>
            </a:r>
            <a:r>
              <a:rPr lang="en-US" sz="1800" dirty="0" smtClean="0">
                <a:latin typeface="Arial" charset="0"/>
                <a:cs typeface="Times New Roman" pitchFamily="18" charset="0"/>
              </a:rPr>
              <a:t>prepared </a:t>
            </a:r>
            <a:r>
              <a:rPr lang="en-US" sz="1800" dirty="0">
                <a:latin typeface="Arial" charset="0"/>
                <a:cs typeface="Times New Roman" pitchFamily="18" charset="0"/>
              </a:rPr>
              <a:t>from the </a:t>
            </a:r>
            <a:r>
              <a:rPr lang="en-US" sz="1800" dirty="0" smtClean="0">
                <a:latin typeface="Arial" charset="0"/>
                <a:cs typeface="Times New Roman" pitchFamily="18" charset="0"/>
              </a:rPr>
              <a:t>brains </a:t>
            </a:r>
            <a:r>
              <a:rPr lang="en-US" sz="1800" dirty="0">
                <a:latin typeface="Arial" charset="0"/>
                <a:cs typeface="Times New Roman" pitchFamily="18" charset="0"/>
              </a:rPr>
              <a:t>of </a:t>
            </a:r>
            <a:r>
              <a:rPr lang="en-US" sz="1800" dirty="0" smtClean="0">
                <a:latin typeface="Arial" charset="0"/>
                <a:cs typeface="Times New Roman" pitchFamily="18" charset="0"/>
              </a:rPr>
              <a:t>16- </a:t>
            </a:r>
            <a:r>
              <a:rPr lang="en-US" sz="1800" dirty="0">
                <a:latin typeface="Arial" charset="0"/>
                <a:cs typeface="Times New Roman" pitchFamily="18" charset="0"/>
              </a:rPr>
              <a:t>to </a:t>
            </a:r>
            <a:r>
              <a:rPr lang="en-US" sz="1800" dirty="0" smtClean="0">
                <a:latin typeface="Arial" charset="0"/>
                <a:cs typeface="Times New Roman" pitchFamily="18" charset="0"/>
              </a:rPr>
              <a:t>21-day-old </a:t>
            </a:r>
            <a:r>
              <a:rPr lang="en-US" sz="1800" dirty="0" err="1">
                <a:latin typeface="Arial" charset="0"/>
                <a:cs typeface="Times New Roman" pitchFamily="18" charset="0"/>
              </a:rPr>
              <a:t>Wistar</a:t>
            </a:r>
            <a:r>
              <a:rPr lang="en-US" sz="1800" dirty="0">
                <a:latin typeface="Arial" charset="0"/>
                <a:cs typeface="Times New Roman" pitchFamily="18" charset="0"/>
              </a:rPr>
              <a:t> </a:t>
            </a:r>
            <a:r>
              <a:rPr lang="en-US" sz="1800" dirty="0" smtClean="0">
                <a:latin typeface="Arial" charset="0"/>
                <a:cs typeface="Times New Roman" pitchFamily="18" charset="0"/>
              </a:rPr>
              <a:t>rats. Animal were killed by decapitation, in accordance with EU, national and institutional guidelines. For dissection, the </a:t>
            </a:r>
            <a:r>
              <a:rPr lang="en-US" sz="1800" dirty="0">
                <a:latin typeface="Arial" charset="0"/>
                <a:cs typeface="Times New Roman" pitchFamily="18" charset="0"/>
              </a:rPr>
              <a:t>solution contained in </a:t>
            </a:r>
            <a:r>
              <a:rPr lang="en-US" sz="1800" dirty="0" err="1">
                <a:latin typeface="Arial" charset="0"/>
                <a:cs typeface="Times New Roman" pitchFamily="18" charset="0"/>
              </a:rPr>
              <a:t>mM</a:t>
            </a:r>
            <a:r>
              <a:rPr lang="en-US" sz="1800" dirty="0">
                <a:latin typeface="Arial" charset="0"/>
                <a:cs typeface="Times New Roman" pitchFamily="18" charset="0"/>
              </a:rPr>
              <a:t>: </a:t>
            </a:r>
            <a:r>
              <a:rPr lang="en-US" sz="1800" dirty="0" smtClean="0">
                <a:latin typeface="Arial" charset="0"/>
                <a:cs typeface="Times New Roman" pitchFamily="18" charset="0"/>
              </a:rPr>
              <a:t>87  </a:t>
            </a:r>
            <a:r>
              <a:rPr lang="en-US" sz="1800" dirty="0">
                <a:latin typeface="Arial" charset="0"/>
                <a:cs typeface="Times New Roman" pitchFamily="18" charset="0"/>
              </a:rPr>
              <a:t>NaCl, 25  NaHCO</a:t>
            </a:r>
            <a:r>
              <a:rPr lang="en-US" sz="1800" baseline="-25000" dirty="0">
                <a:latin typeface="Arial" charset="0"/>
                <a:cs typeface="Times New Roman" pitchFamily="18" charset="0"/>
              </a:rPr>
              <a:t>3</a:t>
            </a:r>
            <a:r>
              <a:rPr lang="en-US" sz="1800" dirty="0">
                <a:latin typeface="Arial" charset="0"/>
                <a:cs typeface="Times New Roman" pitchFamily="18" charset="0"/>
              </a:rPr>
              <a:t>, 10 </a:t>
            </a:r>
            <a:r>
              <a:rPr lang="en-US" sz="1800" dirty="0" smtClean="0">
                <a:latin typeface="Arial" charset="0"/>
                <a:cs typeface="Times New Roman" pitchFamily="18" charset="0"/>
              </a:rPr>
              <a:t>D-glucose</a:t>
            </a:r>
            <a:r>
              <a:rPr lang="en-US" sz="1800" dirty="0">
                <a:latin typeface="Arial" charset="0"/>
                <a:cs typeface="Times New Roman" pitchFamily="18" charset="0"/>
              </a:rPr>
              <a:t>, </a:t>
            </a:r>
            <a:r>
              <a:rPr lang="en-US" sz="1800" dirty="0" smtClean="0">
                <a:latin typeface="Arial" charset="0"/>
                <a:cs typeface="Times New Roman" pitchFamily="18" charset="0"/>
              </a:rPr>
              <a:t>75 </a:t>
            </a:r>
            <a:r>
              <a:rPr lang="en-US" sz="1800" dirty="0">
                <a:latin typeface="Arial" charset="0"/>
                <a:cs typeface="Times New Roman" pitchFamily="18" charset="0"/>
              </a:rPr>
              <a:t>sucrose, 2.5 KCl, 1.25 NaH</a:t>
            </a:r>
            <a:r>
              <a:rPr lang="en-US" sz="1800" baseline="-25000" dirty="0">
                <a:latin typeface="Arial" charset="0"/>
                <a:cs typeface="Times New Roman" pitchFamily="18" charset="0"/>
              </a:rPr>
              <a:t>2</a:t>
            </a:r>
            <a:r>
              <a:rPr lang="en-US" sz="1800" dirty="0">
                <a:latin typeface="Arial" charset="0"/>
                <a:cs typeface="Times New Roman" pitchFamily="18" charset="0"/>
              </a:rPr>
              <a:t>PO</a:t>
            </a:r>
            <a:r>
              <a:rPr lang="en-US" sz="1800" baseline="-25000" dirty="0">
                <a:latin typeface="Arial" charset="0"/>
                <a:cs typeface="Times New Roman" pitchFamily="18" charset="0"/>
              </a:rPr>
              <a:t>4</a:t>
            </a:r>
            <a:r>
              <a:rPr lang="en-US" sz="1800" dirty="0">
                <a:latin typeface="Arial" charset="0"/>
                <a:cs typeface="Times New Roman" pitchFamily="18" charset="0"/>
              </a:rPr>
              <a:t>, 0.5 CaCl</a:t>
            </a:r>
            <a:r>
              <a:rPr lang="en-US" sz="1800" baseline="-25000" dirty="0">
                <a:latin typeface="Arial" charset="0"/>
                <a:cs typeface="Times New Roman" pitchFamily="18" charset="0"/>
              </a:rPr>
              <a:t>2</a:t>
            </a:r>
            <a:r>
              <a:rPr lang="en-US" sz="1800" dirty="0">
                <a:latin typeface="Arial" charset="0"/>
                <a:cs typeface="Times New Roman" pitchFamily="18" charset="0"/>
              </a:rPr>
              <a:t> and 7 MgCl</a:t>
            </a:r>
            <a:r>
              <a:rPr lang="en-US" sz="1800" baseline="-25000" dirty="0">
                <a:latin typeface="Arial" charset="0"/>
                <a:cs typeface="Times New Roman" pitchFamily="18" charset="0"/>
              </a:rPr>
              <a:t>2</a:t>
            </a:r>
            <a:r>
              <a:rPr lang="en-US" sz="1800" dirty="0">
                <a:latin typeface="Arial" charset="0"/>
                <a:cs typeface="Times New Roman" pitchFamily="18" charset="0"/>
              </a:rPr>
              <a:t>, </a:t>
            </a:r>
            <a:r>
              <a:rPr lang="en-US" sz="1800" dirty="0" smtClean="0">
                <a:latin typeface="Arial" charset="0"/>
                <a:cs typeface="Times New Roman" pitchFamily="18" charset="0"/>
              </a:rPr>
              <a:t>equilibrated </a:t>
            </a:r>
            <a:r>
              <a:rPr lang="en-US" sz="1800" dirty="0">
                <a:latin typeface="Arial" charset="0"/>
                <a:cs typeface="Times New Roman" pitchFamily="18" charset="0"/>
              </a:rPr>
              <a:t>with 95 % O</a:t>
            </a:r>
            <a:r>
              <a:rPr lang="en-US" sz="1800" baseline="-25000" dirty="0">
                <a:latin typeface="Arial" charset="0"/>
                <a:cs typeface="Times New Roman" pitchFamily="18" charset="0"/>
              </a:rPr>
              <a:t>2</a:t>
            </a:r>
            <a:r>
              <a:rPr lang="en-US" sz="1800" dirty="0">
                <a:latin typeface="Arial" charset="0"/>
                <a:cs typeface="Times New Roman" pitchFamily="18" charset="0"/>
              </a:rPr>
              <a:t> / 5 % CO</a:t>
            </a:r>
            <a:r>
              <a:rPr lang="en-US" sz="1800" baseline="-25000" dirty="0">
                <a:latin typeface="Arial" charset="0"/>
                <a:cs typeface="Times New Roman" pitchFamily="18" charset="0"/>
              </a:rPr>
              <a:t>2</a:t>
            </a:r>
            <a:r>
              <a:rPr lang="en-US" sz="1800" dirty="0">
                <a:latin typeface="Arial" charset="0"/>
                <a:cs typeface="Times New Roman" pitchFamily="18" charset="0"/>
              </a:rPr>
              <a:t>. </a:t>
            </a:r>
            <a:r>
              <a:rPr lang="en-US" sz="1800" dirty="0" smtClean="0">
                <a:latin typeface="Arial" charset="0"/>
                <a:cs typeface="Times New Roman" pitchFamily="18" charset="0"/>
              </a:rPr>
              <a:t>Slices containing the </a:t>
            </a:r>
            <a:r>
              <a:rPr lang="en-US" sz="1800" dirty="0" err="1" smtClean="0">
                <a:latin typeface="Arial" charset="0"/>
                <a:cs typeface="Times New Roman" pitchFamily="18" charset="0"/>
              </a:rPr>
              <a:t>substantia</a:t>
            </a:r>
            <a:r>
              <a:rPr lang="en-US" sz="1800" dirty="0" smtClean="0">
                <a:latin typeface="Arial" charset="0"/>
                <a:cs typeface="Times New Roman" pitchFamily="18" charset="0"/>
              </a:rPr>
              <a:t> </a:t>
            </a:r>
            <a:r>
              <a:rPr lang="en-US" sz="1800" dirty="0" err="1" smtClean="0">
                <a:latin typeface="Arial" charset="0"/>
                <a:cs typeface="Times New Roman" pitchFamily="18" charset="0"/>
              </a:rPr>
              <a:t>nigra</a:t>
            </a:r>
            <a:r>
              <a:rPr lang="en-US" sz="1800" dirty="0" smtClean="0">
                <a:latin typeface="Arial" charset="0"/>
                <a:cs typeface="Times New Roman" pitchFamily="18" charset="0"/>
              </a:rPr>
              <a:t> were stored in standard physiological saline. For </a:t>
            </a:r>
            <a:r>
              <a:rPr lang="en-US" sz="1800" dirty="0">
                <a:latin typeface="Arial" charset="0"/>
                <a:cs typeface="Times New Roman" pitchFamily="18" charset="0"/>
              </a:rPr>
              <a:t>recordings, the slices were perfused with saline containing in </a:t>
            </a:r>
            <a:r>
              <a:rPr lang="en-US" sz="1800" dirty="0" err="1">
                <a:latin typeface="Arial" charset="0"/>
                <a:cs typeface="Times New Roman" pitchFamily="18" charset="0"/>
              </a:rPr>
              <a:t>mM</a:t>
            </a:r>
            <a:r>
              <a:rPr lang="en-US" sz="1800" dirty="0">
                <a:latin typeface="Arial" charset="0"/>
                <a:cs typeface="Times New Roman" pitchFamily="18" charset="0"/>
              </a:rPr>
              <a:t>: 125 NaCl, 25  NaHCO</a:t>
            </a:r>
            <a:r>
              <a:rPr lang="en-US" sz="1800" baseline="-25000" dirty="0">
                <a:latin typeface="Arial" charset="0"/>
                <a:cs typeface="Times New Roman" pitchFamily="18" charset="0"/>
              </a:rPr>
              <a:t>3</a:t>
            </a:r>
            <a:r>
              <a:rPr lang="en-US" sz="1800" dirty="0" smtClean="0">
                <a:latin typeface="Arial" charset="0"/>
                <a:cs typeface="Times New Roman" pitchFamily="18" charset="0"/>
              </a:rPr>
              <a:t>, </a:t>
            </a:r>
            <a:r>
              <a:rPr lang="en-US" sz="1800" dirty="0">
                <a:latin typeface="Arial" charset="0"/>
                <a:cs typeface="Times New Roman" pitchFamily="18" charset="0"/>
              </a:rPr>
              <a:t>25 </a:t>
            </a:r>
            <a:r>
              <a:rPr lang="en-US" sz="1800" dirty="0" smtClean="0">
                <a:latin typeface="Arial" charset="0"/>
                <a:cs typeface="Times New Roman" pitchFamily="18" charset="0"/>
              </a:rPr>
              <a:t>D-glucose</a:t>
            </a:r>
            <a:r>
              <a:rPr lang="en-US" sz="1800" dirty="0">
                <a:latin typeface="Arial" charset="0"/>
                <a:cs typeface="Times New Roman" pitchFamily="18" charset="0"/>
              </a:rPr>
              <a:t>, 2.5 KCl, 1.25 NaH</a:t>
            </a:r>
            <a:r>
              <a:rPr lang="en-US" sz="1800" baseline="-25000" dirty="0">
                <a:latin typeface="Arial" charset="0"/>
                <a:cs typeface="Times New Roman" pitchFamily="18" charset="0"/>
              </a:rPr>
              <a:t>2</a:t>
            </a:r>
            <a:r>
              <a:rPr lang="en-US" sz="1800" dirty="0">
                <a:latin typeface="Arial" charset="0"/>
                <a:cs typeface="Times New Roman" pitchFamily="18" charset="0"/>
              </a:rPr>
              <a:t>PO</a:t>
            </a:r>
            <a:r>
              <a:rPr lang="en-US" sz="1800" baseline="-25000" dirty="0">
                <a:latin typeface="Arial" charset="0"/>
                <a:cs typeface="Times New Roman" pitchFamily="18" charset="0"/>
              </a:rPr>
              <a:t>4</a:t>
            </a:r>
            <a:r>
              <a:rPr lang="en-US" sz="1800" dirty="0" smtClean="0">
                <a:latin typeface="Arial" charset="0"/>
                <a:cs typeface="Times New Roman" pitchFamily="18" charset="0"/>
              </a:rPr>
              <a:t>, </a:t>
            </a:r>
            <a:r>
              <a:rPr lang="en-US" sz="1800" dirty="0">
                <a:latin typeface="Arial" charset="0"/>
                <a:cs typeface="Times New Roman" pitchFamily="18" charset="0"/>
              </a:rPr>
              <a:t>2 CaCl</a:t>
            </a:r>
            <a:r>
              <a:rPr lang="en-US" sz="1800" baseline="-25000" dirty="0">
                <a:latin typeface="Arial" charset="0"/>
                <a:cs typeface="Times New Roman" pitchFamily="18" charset="0"/>
              </a:rPr>
              <a:t>2</a:t>
            </a:r>
            <a:r>
              <a:rPr lang="en-US" sz="1800" dirty="0">
                <a:latin typeface="Arial" charset="0"/>
                <a:cs typeface="Times New Roman" pitchFamily="18" charset="0"/>
              </a:rPr>
              <a:t> and 1 MgCl</a:t>
            </a:r>
            <a:r>
              <a:rPr lang="en-US" sz="1800" baseline="-25000" dirty="0">
                <a:latin typeface="Arial" charset="0"/>
                <a:cs typeface="Times New Roman" pitchFamily="18" charset="0"/>
              </a:rPr>
              <a:t>2</a:t>
            </a:r>
            <a:r>
              <a:rPr lang="en-US" sz="1800" dirty="0">
                <a:latin typeface="Arial" charset="0"/>
                <a:cs typeface="Times New Roman" pitchFamily="18" charset="0"/>
              </a:rPr>
              <a:t>. </a:t>
            </a:r>
            <a:r>
              <a:rPr lang="en-US" sz="1800" dirty="0" smtClean="0">
                <a:latin typeface="Arial" charset="0"/>
                <a:cs typeface="Times New Roman" pitchFamily="18" charset="0"/>
              </a:rPr>
              <a:t>Pipette tip resistances were between 6 and 10 M</a:t>
            </a:r>
            <a:r>
              <a:rPr lang="en-US" sz="1800" dirty="0" smtClean="0">
                <a:latin typeface="Arial" charset="0"/>
                <a:cs typeface="Times New Roman" pitchFamily="18" charset="0"/>
                <a:sym typeface="Symbol"/>
              </a:rPr>
              <a:t></a:t>
            </a:r>
            <a:r>
              <a:rPr lang="en-US" sz="1800" dirty="0" smtClean="0">
                <a:latin typeface="Arial" charset="0"/>
                <a:cs typeface="Times New Roman" pitchFamily="18" charset="0"/>
              </a:rPr>
              <a:t> and between 8 and 19 </a:t>
            </a:r>
            <a:r>
              <a:rPr lang="en-US" sz="1800" dirty="0">
                <a:latin typeface="Arial" charset="0"/>
                <a:cs typeface="Times New Roman" pitchFamily="18" charset="0"/>
              </a:rPr>
              <a:t>M</a:t>
            </a:r>
            <a:r>
              <a:rPr lang="en-US" sz="1800" dirty="0" smtClean="0">
                <a:latin typeface="Arial" charset="0"/>
                <a:cs typeface="Times New Roman" pitchFamily="18" charset="0"/>
                <a:sym typeface="Symbol"/>
              </a:rPr>
              <a:t> for whole-cell somatic and dendritic recordings respectively.</a:t>
            </a:r>
            <a:r>
              <a:rPr lang="en-US" sz="1800" dirty="0" smtClean="0">
                <a:latin typeface="Arial" charset="0"/>
                <a:cs typeface="Times New Roman" pitchFamily="18" charset="0"/>
              </a:rPr>
              <a:t> The composition of the internal solution was, </a:t>
            </a:r>
            <a:r>
              <a:rPr lang="en-US" sz="1800" dirty="0">
                <a:latin typeface="Arial" charset="0"/>
                <a:cs typeface="Times New Roman" pitchFamily="18" charset="0"/>
              </a:rPr>
              <a:t>in </a:t>
            </a:r>
            <a:r>
              <a:rPr lang="en-US" sz="1800" dirty="0" err="1">
                <a:latin typeface="Arial" charset="0"/>
                <a:cs typeface="Times New Roman" pitchFamily="18" charset="0"/>
              </a:rPr>
              <a:t>mM</a:t>
            </a:r>
            <a:r>
              <a:rPr lang="en-US" sz="1800" dirty="0">
                <a:latin typeface="Arial" charset="0"/>
                <a:cs typeface="Times New Roman" pitchFamily="18" charset="0"/>
              </a:rPr>
              <a:t>: </a:t>
            </a:r>
            <a:r>
              <a:rPr lang="en-US" sz="1800" dirty="0" smtClean="0">
                <a:latin typeface="Arial" charset="0"/>
                <a:cs typeface="Times New Roman" pitchFamily="18" charset="0"/>
              </a:rPr>
              <a:t>120 KMeSO</a:t>
            </a:r>
            <a:r>
              <a:rPr lang="en-US" sz="1800" baseline="-25000" dirty="0" smtClean="0">
                <a:latin typeface="Arial" charset="0"/>
                <a:cs typeface="Times New Roman" pitchFamily="18" charset="0"/>
              </a:rPr>
              <a:t>4</a:t>
            </a:r>
            <a:r>
              <a:rPr lang="en-US" sz="1800" dirty="0" smtClean="0">
                <a:latin typeface="Arial" charset="0"/>
                <a:cs typeface="Times New Roman" pitchFamily="18" charset="0"/>
              </a:rPr>
              <a:t>, 20 KCl, </a:t>
            </a:r>
            <a:r>
              <a:rPr lang="en-US" sz="1800" dirty="0">
                <a:latin typeface="Arial" charset="0"/>
                <a:cs typeface="Times New Roman" pitchFamily="18" charset="0"/>
              </a:rPr>
              <a:t>2 MgCl</a:t>
            </a:r>
            <a:r>
              <a:rPr lang="en-US" sz="1800" baseline="-25000" dirty="0">
                <a:latin typeface="Arial" charset="0"/>
                <a:cs typeface="Times New Roman" pitchFamily="18" charset="0"/>
              </a:rPr>
              <a:t>2</a:t>
            </a:r>
            <a:r>
              <a:rPr lang="en-US" sz="1800" dirty="0">
                <a:latin typeface="Arial" charset="0"/>
                <a:cs typeface="Times New Roman" pitchFamily="18" charset="0"/>
              </a:rPr>
              <a:t>, </a:t>
            </a:r>
            <a:r>
              <a:rPr lang="en-US" sz="1800" dirty="0" smtClean="0">
                <a:latin typeface="Arial" charset="0"/>
                <a:cs typeface="Times New Roman" pitchFamily="18" charset="0"/>
              </a:rPr>
              <a:t>2 </a:t>
            </a:r>
            <a:r>
              <a:rPr lang="en-US" sz="1800" dirty="0">
                <a:latin typeface="Arial" charset="0"/>
                <a:cs typeface="Times New Roman" pitchFamily="18" charset="0"/>
              </a:rPr>
              <a:t>Na</a:t>
            </a:r>
            <a:r>
              <a:rPr lang="en-US" sz="1800" baseline="-25000" dirty="0">
                <a:latin typeface="Arial" charset="0"/>
                <a:cs typeface="Times New Roman" pitchFamily="18" charset="0"/>
              </a:rPr>
              <a:t>2</a:t>
            </a:r>
            <a:r>
              <a:rPr lang="en-US" sz="1800" dirty="0">
                <a:latin typeface="Arial" charset="0"/>
                <a:cs typeface="Times New Roman" pitchFamily="18" charset="0"/>
              </a:rPr>
              <a:t>ATP, 0.5 Na</a:t>
            </a:r>
            <a:r>
              <a:rPr lang="en-US" sz="1800" baseline="-25000" dirty="0">
                <a:latin typeface="Arial" charset="0"/>
                <a:cs typeface="Times New Roman" pitchFamily="18" charset="0"/>
              </a:rPr>
              <a:t>2</a:t>
            </a:r>
            <a:r>
              <a:rPr lang="en-US" sz="1800" dirty="0">
                <a:latin typeface="Arial" charset="0"/>
                <a:cs typeface="Times New Roman" pitchFamily="18" charset="0"/>
              </a:rPr>
              <a:t>GTP, 5 Na</a:t>
            </a:r>
            <a:r>
              <a:rPr lang="en-US" sz="1800" baseline="-25000" dirty="0">
                <a:latin typeface="Arial" charset="0"/>
                <a:cs typeface="Times New Roman" pitchFamily="18" charset="0"/>
              </a:rPr>
              <a:t>2</a:t>
            </a:r>
            <a:r>
              <a:rPr lang="en-US" sz="1800" dirty="0">
                <a:latin typeface="Arial" charset="0"/>
                <a:cs typeface="Times New Roman" pitchFamily="18" charset="0"/>
              </a:rPr>
              <a:t>-phosphocreatine, </a:t>
            </a:r>
            <a:r>
              <a:rPr lang="en-US" sz="1800" dirty="0" smtClean="0">
                <a:latin typeface="Arial" charset="0"/>
                <a:cs typeface="Times New Roman" pitchFamily="18" charset="0"/>
              </a:rPr>
              <a:t>0.1 EGTA, </a:t>
            </a:r>
            <a:r>
              <a:rPr lang="en-US" sz="1800" dirty="0">
                <a:latin typeface="Arial" charset="0"/>
                <a:cs typeface="Times New Roman" pitchFamily="18" charset="0"/>
              </a:rPr>
              <a:t>10 </a:t>
            </a:r>
            <a:r>
              <a:rPr lang="en-US" sz="1800" dirty="0" smtClean="0">
                <a:latin typeface="Arial" charset="0"/>
                <a:cs typeface="Times New Roman" pitchFamily="18" charset="0"/>
              </a:rPr>
              <a:t>HEPES and 0.1% </a:t>
            </a:r>
            <a:r>
              <a:rPr lang="en-US" sz="1800" dirty="0" err="1" smtClean="0">
                <a:latin typeface="Arial" charset="0"/>
                <a:cs typeface="Times New Roman" pitchFamily="18" charset="0"/>
              </a:rPr>
              <a:t>biocytin</a:t>
            </a:r>
            <a:r>
              <a:rPr lang="en-US" sz="1800" dirty="0" smtClean="0">
                <a:latin typeface="Arial" charset="0"/>
                <a:cs typeface="Times New Roman" pitchFamily="18" charset="0"/>
              </a:rPr>
              <a:t> </a:t>
            </a:r>
            <a:r>
              <a:rPr lang="en-US" sz="1800" dirty="0">
                <a:latin typeface="Arial" charset="0"/>
                <a:cs typeface="Times New Roman" pitchFamily="18" charset="0"/>
              </a:rPr>
              <a:t>(pH = 7.3</a:t>
            </a:r>
            <a:r>
              <a:rPr lang="en-US" sz="1800" dirty="0" smtClean="0">
                <a:latin typeface="Arial" charset="0"/>
                <a:cs typeface="Times New Roman" pitchFamily="18" charset="0"/>
              </a:rPr>
              <a:t>). In all cell-attached experiments, pipette resistance was standardized at 10 M</a:t>
            </a:r>
            <a:r>
              <a:rPr lang="en-US" sz="1800" dirty="0" smtClean="0">
                <a:latin typeface="Arial" charset="0"/>
                <a:cs typeface="Times New Roman" pitchFamily="18" charset="0"/>
                <a:sym typeface="Symbol"/>
              </a:rPr>
              <a:t></a:t>
            </a:r>
            <a:r>
              <a:rPr lang="en-US" sz="1800" dirty="0" smtClean="0">
                <a:latin typeface="Arial" charset="0"/>
                <a:cs typeface="Times New Roman" pitchFamily="18" charset="0"/>
              </a:rPr>
              <a:t>. Cell-attached pipettes were filled with high potassium solution of the following composition, in </a:t>
            </a:r>
            <a:r>
              <a:rPr lang="en-US" sz="1800" dirty="0" err="1" smtClean="0">
                <a:latin typeface="Arial" charset="0"/>
                <a:cs typeface="Times New Roman" pitchFamily="18" charset="0"/>
              </a:rPr>
              <a:t>mM</a:t>
            </a:r>
            <a:r>
              <a:rPr lang="en-US" sz="1800" dirty="0" smtClean="0">
                <a:latin typeface="Arial" charset="0"/>
                <a:cs typeface="Times New Roman" pitchFamily="18" charset="0"/>
              </a:rPr>
              <a:t>: 120 KCl, 2 CaCl</a:t>
            </a:r>
            <a:r>
              <a:rPr lang="en-US" sz="1800" baseline="-25000" dirty="0" smtClean="0">
                <a:latin typeface="Arial" charset="0"/>
                <a:cs typeface="Times New Roman" pitchFamily="18" charset="0"/>
              </a:rPr>
              <a:t>2</a:t>
            </a:r>
            <a:r>
              <a:rPr lang="en-US" sz="1800" dirty="0" smtClean="0">
                <a:latin typeface="Arial" charset="0"/>
                <a:cs typeface="Times New Roman" pitchFamily="18" charset="0"/>
              </a:rPr>
              <a:t>, 1 MgCl</a:t>
            </a:r>
            <a:r>
              <a:rPr lang="en-US" sz="1800" baseline="-25000" dirty="0" smtClean="0">
                <a:latin typeface="Arial" charset="0"/>
                <a:cs typeface="Times New Roman" pitchFamily="18" charset="0"/>
              </a:rPr>
              <a:t>2</a:t>
            </a:r>
            <a:r>
              <a:rPr lang="en-US" sz="1800" dirty="0" smtClean="0">
                <a:latin typeface="Arial" charset="0"/>
                <a:cs typeface="Times New Roman" pitchFamily="18" charset="0"/>
              </a:rPr>
              <a:t>, 10 HEPES, 20 TEA-</a:t>
            </a:r>
            <a:r>
              <a:rPr lang="en-US" sz="1800" dirty="0" err="1" smtClean="0">
                <a:latin typeface="Arial" charset="0"/>
                <a:cs typeface="Times New Roman" pitchFamily="18" charset="0"/>
              </a:rPr>
              <a:t>Cl</a:t>
            </a:r>
            <a:r>
              <a:rPr lang="en-US" sz="1800" dirty="0" smtClean="0">
                <a:latin typeface="Arial" charset="0"/>
                <a:cs typeface="Times New Roman" pitchFamily="18" charset="0"/>
              </a:rPr>
              <a:t>, 5 4-AP, 1 BaCl</a:t>
            </a:r>
            <a:r>
              <a:rPr lang="en-US" sz="1800" baseline="-25000" dirty="0" smtClean="0">
                <a:latin typeface="Arial" charset="0"/>
                <a:cs typeface="Times New Roman" pitchFamily="18" charset="0"/>
              </a:rPr>
              <a:t>2</a:t>
            </a:r>
            <a:r>
              <a:rPr lang="en-US" sz="1800" dirty="0" smtClean="0">
                <a:latin typeface="Arial" charset="0"/>
                <a:cs typeface="Times New Roman" pitchFamily="18" charset="0"/>
              </a:rPr>
              <a:t>, 0.02 CdCl</a:t>
            </a:r>
            <a:r>
              <a:rPr lang="en-US" sz="1800" baseline="-25000" dirty="0" smtClean="0">
                <a:latin typeface="Arial" charset="0"/>
                <a:cs typeface="Times New Roman" pitchFamily="18" charset="0"/>
              </a:rPr>
              <a:t>2</a:t>
            </a:r>
            <a:r>
              <a:rPr lang="en-US" sz="1800" dirty="0" smtClean="0">
                <a:latin typeface="Arial" charset="0"/>
                <a:cs typeface="Times New Roman" pitchFamily="18" charset="0"/>
              </a:rPr>
              <a:t> and 200 </a:t>
            </a:r>
            <a:r>
              <a:rPr lang="en-US" sz="1800" dirty="0" err="1" smtClean="0">
                <a:latin typeface="Arial" charset="0"/>
                <a:cs typeface="Times New Roman" pitchFamily="18" charset="0"/>
              </a:rPr>
              <a:t>nM</a:t>
            </a:r>
            <a:r>
              <a:rPr lang="en-US" sz="1800" dirty="0" smtClean="0">
                <a:latin typeface="Arial" charset="0"/>
                <a:cs typeface="Times New Roman" pitchFamily="18" charset="0"/>
              </a:rPr>
              <a:t> TTX. The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blocker ZD 7288 (</a:t>
            </a:r>
            <a:r>
              <a:rPr lang="en-US" sz="1800" dirty="0" err="1" smtClean="0">
                <a:latin typeface="Arial" charset="0"/>
                <a:cs typeface="Times New Roman" pitchFamily="18" charset="0"/>
              </a:rPr>
              <a:t>Tocris</a:t>
            </a:r>
            <a:r>
              <a:rPr lang="en-US" sz="1800" dirty="0" smtClean="0">
                <a:latin typeface="Arial" charset="0"/>
                <a:cs typeface="Times New Roman" pitchFamily="18" charset="0"/>
              </a:rPr>
              <a:t>) was dissolved in </a:t>
            </a:r>
            <a:r>
              <a:rPr lang="en-US" sz="1800" dirty="0" err="1" smtClean="0">
                <a:latin typeface="Arial" charset="0"/>
                <a:cs typeface="Times New Roman" pitchFamily="18" charset="0"/>
              </a:rPr>
              <a:t>distilated</a:t>
            </a:r>
            <a:r>
              <a:rPr lang="en-US" sz="1800" dirty="0" smtClean="0">
                <a:latin typeface="Arial" charset="0"/>
                <a:cs typeface="Times New Roman" pitchFamily="18" charset="0"/>
              </a:rPr>
              <a:t> water to obtain a final concentration of 30 µM. To prevent spontaneous firing during cell-attached recording, 200 </a:t>
            </a:r>
            <a:r>
              <a:rPr lang="en-US" sz="1800" dirty="0" err="1" smtClean="0">
                <a:latin typeface="Arial" charset="0"/>
                <a:cs typeface="Times New Roman" pitchFamily="18" charset="0"/>
              </a:rPr>
              <a:t>nM</a:t>
            </a:r>
            <a:r>
              <a:rPr lang="en-US" sz="1800" dirty="0" smtClean="0">
                <a:latin typeface="Arial" charset="0"/>
                <a:cs typeface="Times New Roman" pitchFamily="18" charset="0"/>
              </a:rPr>
              <a:t> TTX and 200 µM CdCl</a:t>
            </a:r>
            <a:r>
              <a:rPr lang="en-US" sz="1800" baseline="-25000" dirty="0" smtClean="0">
                <a:latin typeface="Arial" charset="0"/>
                <a:cs typeface="Times New Roman" pitchFamily="18" charset="0"/>
              </a:rPr>
              <a:t>2</a:t>
            </a:r>
            <a:r>
              <a:rPr lang="en-US" sz="1800" dirty="0" smtClean="0">
                <a:latin typeface="Arial" charset="0"/>
                <a:cs typeface="Times New Roman" pitchFamily="18" charset="0"/>
              </a:rPr>
              <a:t> were added to the external solution. Recordings were performed using two </a:t>
            </a:r>
            <a:r>
              <a:rPr lang="en-US" sz="1800" dirty="0" err="1" smtClean="0">
                <a:latin typeface="Arial" charset="0"/>
                <a:cs typeface="Times New Roman" pitchFamily="18" charset="0"/>
              </a:rPr>
              <a:t>Axopatch</a:t>
            </a:r>
            <a:r>
              <a:rPr lang="en-US" sz="1800" dirty="0" smtClean="0">
                <a:latin typeface="Arial" charset="0"/>
                <a:cs typeface="Times New Roman" pitchFamily="18" charset="0"/>
              </a:rPr>
              <a:t> 200B amplifiers (Molecular devices, Palo Alto, CA) connected to a PC via a </a:t>
            </a:r>
            <a:r>
              <a:rPr lang="en-US" sz="1800" dirty="0" err="1" smtClean="0">
                <a:latin typeface="Arial" charset="0"/>
                <a:cs typeface="Times New Roman" pitchFamily="18" charset="0"/>
              </a:rPr>
              <a:t>Digidata</a:t>
            </a:r>
            <a:r>
              <a:rPr lang="en-US" sz="1800" dirty="0" smtClean="0">
                <a:latin typeface="Arial" charset="0"/>
                <a:cs typeface="Times New Roman" pitchFamily="18" charset="0"/>
              </a:rPr>
              <a:t> 1440A interface. Data were acquired with </a:t>
            </a:r>
            <a:r>
              <a:rPr lang="en-US" sz="1800" dirty="0" err="1" smtClean="0">
                <a:latin typeface="Arial" charset="0"/>
                <a:cs typeface="Times New Roman" pitchFamily="18" charset="0"/>
              </a:rPr>
              <a:t>clampEx</a:t>
            </a:r>
            <a:r>
              <a:rPr lang="en-US" sz="1800" dirty="0" smtClean="0">
                <a:latin typeface="Arial" charset="0"/>
                <a:cs typeface="Times New Roman" pitchFamily="18" charset="0"/>
              </a:rPr>
              <a:t> 10. The current-clamp signal was </a:t>
            </a:r>
            <a:r>
              <a:rPr lang="en-US" sz="1800" dirty="0" err="1" smtClean="0">
                <a:latin typeface="Arial" charset="0"/>
                <a:cs typeface="Times New Roman" pitchFamily="18" charset="0"/>
              </a:rPr>
              <a:t>bessel</a:t>
            </a:r>
            <a:r>
              <a:rPr lang="en-US" sz="1800" dirty="0" smtClean="0">
                <a:latin typeface="Arial" charset="0"/>
                <a:cs typeface="Times New Roman" pitchFamily="18" charset="0"/>
              </a:rPr>
              <a:t> filtered at 10 kHz and sampled at 100 kHz. Whole-cell dendritic recordings were discarded if the access increased &gt; 50 M</a:t>
            </a:r>
            <a:r>
              <a:rPr lang="en-US" sz="1800" dirty="0" smtClean="0">
                <a:latin typeface="Arial" charset="0"/>
                <a:cs typeface="Times New Roman" pitchFamily="18" charset="0"/>
                <a:sym typeface="Symbol"/>
              </a:rPr>
              <a:t>. PSPs were mimicked by injecting double-exponential current waveforms (</a:t>
            </a:r>
            <a:r>
              <a:rPr lang="en-US" sz="1800" baseline="-25000" dirty="0" smtClean="0">
                <a:latin typeface="Arial" charset="0"/>
                <a:cs typeface="Times New Roman" pitchFamily="18" charset="0"/>
                <a:sym typeface="Symbol"/>
              </a:rPr>
              <a:t>rise</a:t>
            </a:r>
            <a:r>
              <a:rPr lang="en-US" sz="1800" dirty="0" smtClean="0">
                <a:latin typeface="Arial" charset="0"/>
                <a:cs typeface="Times New Roman" pitchFamily="18" charset="0"/>
                <a:sym typeface="Symbol"/>
              </a:rPr>
              <a:t>, 0.6 </a:t>
            </a:r>
            <a:r>
              <a:rPr lang="en-US" sz="1800" dirty="0" err="1" smtClean="0">
                <a:latin typeface="Arial" charset="0"/>
                <a:cs typeface="Times New Roman" pitchFamily="18" charset="0"/>
                <a:sym typeface="Symbol"/>
              </a:rPr>
              <a:t>ms</a:t>
            </a:r>
            <a:r>
              <a:rPr lang="en-US" sz="1800" dirty="0" smtClean="0">
                <a:latin typeface="Arial" charset="0"/>
                <a:cs typeface="Times New Roman" pitchFamily="18" charset="0"/>
                <a:sym typeface="Symbol"/>
              </a:rPr>
              <a:t>; </a:t>
            </a:r>
            <a:r>
              <a:rPr lang="en-US" sz="1800" baseline="-25000" dirty="0" smtClean="0">
                <a:latin typeface="Arial" charset="0"/>
                <a:cs typeface="Times New Roman" pitchFamily="18" charset="0"/>
                <a:sym typeface="Symbol"/>
              </a:rPr>
              <a:t>decay</a:t>
            </a:r>
            <a:r>
              <a:rPr lang="en-US" sz="1800" dirty="0" smtClean="0">
                <a:latin typeface="Arial" charset="0"/>
                <a:cs typeface="Times New Roman" pitchFamily="18" charset="0"/>
                <a:sym typeface="Symbol"/>
              </a:rPr>
              <a:t>, 3 </a:t>
            </a:r>
            <a:r>
              <a:rPr lang="en-US" sz="1800" dirty="0" err="1" smtClean="0">
                <a:latin typeface="Arial" charset="0"/>
                <a:cs typeface="Times New Roman" pitchFamily="18" charset="0"/>
                <a:sym typeface="Symbol"/>
              </a:rPr>
              <a:t>ms</a:t>
            </a:r>
            <a:r>
              <a:rPr lang="en-US" sz="1800" dirty="0" smtClean="0">
                <a:latin typeface="Arial" charset="0"/>
                <a:cs typeface="Times New Roman" pitchFamily="18" charset="0"/>
                <a:sym typeface="Symbol"/>
              </a:rPr>
              <a:t>). All voltage recordings shown are the average of 40 single traces. The cell-attached voltage-clamp recordings were </a:t>
            </a:r>
            <a:r>
              <a:rPr lang="en-US" sz="1800" dirty="0" err="1" smtClean="0">
                <a:latin typeface="Arial" charset="0"/>
                <a:cs typeface="Times New Roman" pitchFamily="18" charset="0"/>
                <a:sym typeface="Symbol"/>
              </a:rPr>
              <a:t>bessel</a:t>
            </a:r>
            <a:r>
              <a:rPr lang="en-US" sz="1800" dirty="0" smtClean="0">
                <a:latin typeface="Arial" charset="0"/>
                <a:cs typeface="Times New Roman" pitchFamily="18" charset="0"/>
                <a:sym typeface="Symbol"/>
              </a:rPr>
              <a:t> filtered at 2 kHz and acquired at 20 kHz. Leak subtraction of cell-attached data were done on-line by running a P/4 subtraction protocol. The liquid junction potential was not corrected for. All recordings performed at 2024°C. All data analysis was performed in Mathematica 8 or 9 (Wolfram Research), together with </a:t>
            </a:r>
            <a:r>
              <a:rPr lang="en-US" sz="1800" dirty="0" err="1" smtClean="0">
                <a:latin typeface="Arial" charset="0"/>
                <a:cs typeface="Times New Roman" pitchFamily="18" charset="0"/>
                <a:sym typeface="Symbol"/>
              </a:rPr>
              <a:t>Stimfit</a:t>
            </a:r>
            <a:r>
              <a:rPr lang="en-US" sz="1800" dirty="0" smtClean="0">
                <a:latin typeface="Arial" charset="0"/>
                <a:cs typeface="Times New Roman" pitchFamily="18" charset="0"/>
                <a:sym typeface="Symbol"/>
              </a:rPr>
              <a:t> 0.10 (</a:t>
            </a:r>
            <a:r>
              <a:rPr lang="en-US" sz="1800" dirty="0" err="1" smtClean="0">
                <a:latin typeface="Arial" charset="0"/>
                <a:cs typeface="Times New Roman" pitchFamily="18" charset="0"/>
                <a:sym typeface="Symbol"/>
              </a:rPr>
              <a:t>Christoph</a:t>
            </a:r>
            <a:r>
              <a:rPr lang="en-US" sz="1800" dirty="0" smtClean="0">
                <a:latin typeface="Arial" charset="0"/>
                <a:cs typeface="Times New Roman" pitchFamily="18" charset="0"/>
                <a:sym typeface="Symbol"/>
              </a:rPr>
              <a:t> Schmidt-</a:t>
            </a:r>
            <a:r>
              <a:rPr lang="en-US" sz="1800" dirty="0" err="1" smtClean="0">
                <a:latin typeface="Arial" charset="0"/>
                <a:cs typeface="Times New Roman" pitchFamily="18" charset="0"/>
                <a:sym typeface="Symbol"/>
              </a:rPr>
              <a:t>Hieber</a:t>
            </a:r>
            <a:r>
              <a:rPr lang="en-US" sz="1800" dirty="0" smtClean="0">
                <a:latin typeface="Arial" charset="0"/>
                <a:cs typeface="Times New Roman" pitchFamily="18" charset="0"/>
                <a:sym typeface="Symbol"/>
              </a:rPr>
              <a:t>, UCL) and Excel (Microsoft). The integral of single </a:t>
            </a:r>
            <a:r>
              <a:rPr lang="en-US" sz="1800" dirty="0" err="1" smtClean="0">
                <a:latin typeface="Arial" charset="0"/>
                <a:cs typeface="Times New Roman" pitchFamily="18" charset="0"/>
                <a:sym typeface="Symbol"/>
              </a:rPr>
              <a:t>sEPSPs</a:t>
            </a:r>
            <a:r>
              <a:rPr lang="en-US" sz="1800" dirty="0" smtClean="0">
                <a:latin typeface="Arial" charset="0"/>
                <a:cs typeface="Times New Roman" pitchFamily="18" charset="0"/>
                <a:sym typeface="Symbol"/>
              </a:rPr>
              <a:t> is calculated as the area, normalized to peak amplitude, from the beginning of the voltage trace to 400 </a:t>
            </a:r>
            <a:r>
              <a:rPr lang="en-US" sz="1800" dirty="0" err="1" smtClean="0">
                <a:latin typeface="Arial" charset="0"/>
                <a:cs typeface="Times New Roman" pitchFamily="18" charset="0"/>
                <a:sym typeface="Symbol"/>
              </a:rPr>
              <a:t>ms</a:t>
            </a:r>
            <a:r>
              <a:rPr lang="en-US" sz="1800" dirty="0" smtClean="0">
                <a:latin typeface="Arial" charset="0"/>
                <a:cs typeface="Times New Roman" pitchFamily="18" charset="0"/>
                <a:sym typeface="Symbol"/>
              </a:rPr>
              <a:t> after. For the morphology of dopamine neurons, slices were fixed for ~12 h in 4% paraformaldehyde, washed and incubated overnight with 1 µl Fluorescein </a:t>
            </a:r>
            <a:r>
              <a:rPr lang="en-US" sz="1800" dirty="0" err="1" smtClean="0">
                <a:latin typeface="Arial" charset="0"/>
                <a:cs typeface="Times New Roman" pitchFamily="18" charset="0"/>
                <a:sym typeface="Symbol"/>
              </a:rPr>
              <a:t>Avidin</a:t>
            </a:r>
            <a:r>
              <a:rPr lang="en-US" sz="1800" dirty="0" smtClean="0">
                <a:latin typeface="Arial" charset="0"/>
                <a:cs typeface="Times New Roman" pitchFamily="18" charset="0"/>
                <a:sym typeface="Symbol"/>
              </a:rPr>
              <a:t> DCS (Lab consult) per ml Triton X-100. After washing, slices were embedded in </a:t>
            </a:r>
            <a:r>
              <a:rPr lang="en-US" sz="1800" dirty="0" err="1" smtClean="0">
                <a:latin typeface="Arial" charset="0"/>
                <a:cs typeface="Times New Roman" pitchFamily="18" charset="0"/>
                <a:sym typeface="Symbol"/>
              </a:rPr>
              <a:t>ProLong</a:t>
            </a:r>
            <a:r>
              <a:rPr lang="en-US" sz="1800" dirty="0" smtClean="0">
                <a:latin typeface="Arial" charset="0"/>
                <a:cs typeface="Times New Roman" pitchFamily="18" charset="0"/>
                <a:sym typeface="Symbol"/>
              </a:rPr>
              <a:t> </a:t>
            </a:r>
            <a:r>
              <a:rPr lang="en-US" sz="1800" dirty="0" err="1" smtClean="0">
                <a:latin typeface="Arial" charset="0"/>
                <a:cs typeface="Times New Roman" pitchFamily="18" charset="0"/>
                <a:sym typeface="Symbol"/>
              </a:rPr>
              <a:t>Antifade</a:t>
            </a:r>
            <a:r>
              <a:rPr lang="en-US" sz="1800" dirty="0" smtClean="0">
                <a:latin typeface="Arial" charset="0"/>
                <a:cs typeface="Times New Roman" pitchFamily="18" charset="0"/>
                <a:sym typeface="Symbol"/>
              </a:rPr>
              <a:t> (Invitrogen). For tyrosine hydroxylase immunohistochemistry, slices were incubated with a primary monoclonal antibody against TH, (mouse, </a:t>
            </a:r>
            <a:r>
              <a:rPr lang="en-US" sz="1800" dirty="0" err="1" smtClean="0">
                <a:latin typeface="Arial" charset="0"/>
                <a:cs typeface="Times New Roman" pitchFamily="18" charset="0"/>
                <a:sym typeface="Symbol"/>
              </a:rPr>
              <a:t>Immunostar</a:t>
            </a:r>
            <a:r>
              <a:rPr lang="en-US" sz="1800" dirty="0" smtClean="0">
                <a:latin typeface="Arial" charset="0"/>
                <a:cs typeface="Times New Roman" pitchFamily="18" charset="0"/>
                <a:sym typeface="Symbol"/>
              </a:rPr>
              <a:t>). The secondary antibody (goat anti-mouse-</a:t>
            </a:r>
            <a:r>
              <a:rPr lang="en-US" sz="1800" dirty="0" err="1" smtClean="0">
                <a:latin typeface="Arial" charset="0"/>
                <a:cs typeface="Times New Roman" pitchFamily="18" charset="0"/>
                <a:sym typeface="Symbol"/>
              </a:rPr>
              <a:t>Alexa</a:t>
            </a:r>
            <a:r>
              <a:rPr lang="en-US" sz="1800" dirty="0" smtClean="0">
                <a:latin typeface="Arial" charset="0"/>
                <a:cs typeface="Times New Roman" pitchFamily="18" charset="0"/>
                <a:sym typeface="Symbol"/>
              </a:rPr>
              <a:t> 568) was applied together </a:t>
            </a:r>
            <a:r>
              <a:rPr lang="en-US" sz="1800" dirty="0">
                <a:latin typeface="Arial" charset="0"/>
                <a:cs typeface="Times New Roman" pitchFamily="18" charset="0"/>
                <a:sym typeface="Symbol"/>
              </a:rPr>
              <a:t>with Fluorescein </a:t>
            </a:r>
            <a:r>
              <a:rPr lang="en-US" sz="1800" dirty="0" err="1">
                <a:latin typeface="Arial" charset="0"/>
                <a:cs typeface="Times New Roman" pitchFamily="18" charset="0"/>
                <a:sym typeface="Symbol"/>
              </a:rPr>
              <a:t>Avidin</a:t>
            </a:r>
            <a:r>
              <a:rPr lang="en-US" sz="1800" dirty="0">
                <a:latin typeface="Arial" charset="0"/>
                <a:cs typeface="Times New Roman" pitchFamily="18" charset="0"/>
                <a:sym typeface="Symbol"/>
              </a:rPr>
              <a:t> </a:t>
            </a:r>
            <a:r>
              <a:rPr lang="en-US" sz="1800" dirty="0" smtClean="0">
                <a:latin typeface="Arial" charset="0"/>
                <a:cs typeface="Times New Roman" pitchFamily="18" charset="0"/>
                <a:sym typeface="Symbol"/>
              </a:rPr>
              <a:t>DCS. The fluorescence was observed with a Olympus confocal microscope (FV1000) in collaboration with the GIGA-Imaging platform. </a:t>
            </a:r>
          </a:p>
        </p:txBody>
      </p:sp>
      <p:sp>
        <p:nvSpPr>
          <p:cNvPr id="208" name="AutoShape 58"/>
          <p:cNvSpPr>
            <a:spLocks noChangeArrowheads="1"/>
          </p:cNvSpPr>
          <p:nvPr/>
        </p:nvSpPr>
        <p:spPr bwMode="auto">
          <a:xfrm>
            <a:off x="18144783" y="24482970"/>
            <a:ext cx="17499424" cy="11161490"/>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0700" b="1">
              <a:latin typeface="Arial" charset="0"/>
            </a:endParaRPr>
          </a:p>
        </p:txBody>
      </p:sp>
      <p:sp>
        <p:nvSpPr>
          <p:cNvPr id="209" name="AutoShape 58"/>
          <p:cNvSpPr>
            <a:spLocks noChangeArrowheads="1"/>
          </p:cNvSpPr>
          <p:nvPr/>
        </p:nvSpPr>
        <p:spPr bwMode="auto">
          <a:xfrm>
            <a:off x="378351" y="24482970"/>
            <a:ext cx="17482744" cy="11161490"/>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0700" b="1">
              <a:latin typeface="Arial" charset="0"/>
            </a:endParaRPr>
          </a:p>
        </p:txBody>
      </p:sp>
      <p:sp>
        <p:nvSpPr>
          <p:cNvPr id="210" name="AutoShape 58"/>
          <p:cNvSpPr>
            <a:spLocks noChangeArrowheads="1"/>
          </p:cNvSpPr>
          <p:nvPr/>
        </p:nvSpPr>
        <p:spPr bwMode="auto">
          <a:xfrm>
            <a:off x="378349" y="13005324"/>
            <a:ext cx="17468646" cy="11117606"/>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0700" b="1">
              <a:latin typeface="Arial" charset="0"/>
            </a:endParaRPr>
          </a:p>
        </p:txBody>
      </p:sp>
      <p:grpSp>
        <p:nvGrpSpPr>
          <p:cNvPr id="211" name="Group 174"/>
          <p:cNvGrpSpPr>
            <a:grpSpLocks/>
          </p:cNvGrpSpPr>
          <p:nvPr/>
        </p:nvGrpSpPr>
        <p:grpSpPr bwMode="auto">
          <a:xfrm>
            <a:off x="689390" y="13318366"/>
            <a:ext cx="1219200" cy="1219200"/>
            <a:chOff x="192" y="4848"/>
            <a:chExt cx="768" cy="768"/>
          </a:xfrm>
        </p:grpSpPr>
        <p:sp>
          <p:nvSpPr>
            <p:cNvPr id="212" name="Oval 173"/>
            <p:cNvSpPr>
              <a:spLocks noChangeArrowheads="1"/>
            </p:cNvSpPr>
            <p:nvPr/>
          </p:nvSpPr>
          <p:spPr bwMode="auto">
            <a:xfrm>
              <a:off x="192" y="4848"/>
              <a:ext cx="768" cy="76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13" name="Text Box 172"/>
            <p:cNvSpPr txBox="1">
              <a:spLocks noChangeArrowheads="1"/>
            </p:cNvSpPr>
            <p:nvPr/>
          </p:nvSpPr>
          <p:spPr bwMode="auto">
            <a:xfrm>
              <a:off x="384" y="4886"/>
              <a:ext cx="386"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b="1" dirty="0">
                  <a:latin typeface="Arial" charset="0"/>
                </a:rPr>
                <a:t>1</a:t>
              </a:r>
            </a:p>
          </p:txBody>
        </p:sp>
      </p:grpSp>
      <p:grpSp>
        <p:nvGrpSpPr>
          <p:cNvPr id="214" name="Group 184"/>
          <p:cNvGrpSpPr>
            <a:grpSpLocks/>
          </p:cNvGrpSpPr>
          <p:nvPr/>
        </p:nvGrpSpPr>
        <p:grpSpPr bwMode="auto">
          <a:xfrm>
            <a:off x="18434190" y="24769218"/>
            <a:ext cx="1219200" cy="1219200"/>
            <a:chOff x="192" y="4848"/>
            <a:chExt cx="768" cy="768"/>
          </a:xfrm>
        </p:grpSpPr>
        <p:sp>
          <p:nvSpPr>
            <p:cNvPr id="215" name="Oval 185"/>
            <p:cNvSpPr>
              <a:spLocks noChangeArrowheads="1"/>
            </p:cNvSpPr>
            <p:nvPr/>
          </p:nvSpPr>
          <p:spPr bwMode="auto">
            <a:xfrm>
              <a:off x="192" y="4848"/>
              <a:ext cx="768" cy="76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16" name="Text Box 186"/>
            <p:cNvSpPr txBox="1">
              <a:spLocks noChangeArrowheads="1"/>
            </p:cNvSpPr>
            <p:nvPr/>
          </p:nvSpPr>
          <p:spPr bwMode="auto">
            <a:xfrm>
              <a:off x="384" y="4886"/>
              <a:ext cx="386"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b="1" dirty="0">
                  <a:latin typeface="Arial" charset="0"/>
                </a:rPr>
                <a:t>4</a:t>
              </a:r>
            </a:p>
          </p:txBody>
        </p:sp>
      </p:grpSp>
      <p:sp>
        <p:nvSpPr>
          <p:cNvPr id="217" name="Text Box 36"/>
          <p:cNvSpPr txBox="1">
            <a:spLocks noChangeArrowheads="1"/>
          </p:cNvSpPr>
          <p:nvPr/>
        </p:nvSpPr>
        <p:spPr bwMode="auto">
          <a:xfrm>
            <a:off x="378350" y="20109436"/>
            <a:ext cx="17468645" cy="4013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pPr algn="just"/>
            <a:r>
              <a:rPr lang="en-US" sz="1800" b="1" dirty="0" smtClean="0">
                <a:latin typeface="Arial" panose="020B0604020202020204" pitchFamily="34" charset="0"/>
                <a:cs typeface="Arial" panose="020B0604020202020204" pitchFamily="34" charset="0"/>
              </a:rPr>
              <a:t>Action potential properties </a:t>
            </a:r>
            <a:r>
              <a:rPr lang="en-US" sz="1800" b="1" dirty="0">
                <a:latin typeface="Arial" panose="020B0604020202020204" pitchFamily="34" charset="0"/>
                <a:cs typeface="Arial" panose="020B0604020202020204" pitchFamily="34" charset="0"/>
              </a:rPr>
              <a:t>of substantia </a:t>
            </a:r>
            <a:r>
              <a:rPr lang="en-US" sz="1800" b="1" dirty="0" err="1">
                <a:latin typeface="Arial" panose="020B0604020202020204" pitchFamily="34" charset="0"/>
                <a:cs typeface="Arial" panose="020B0604020202020204" pitchFamily="34" charset="0"/>
              </a:rPr>
              <a:t>nigra</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DA </a:t>
            </a:r>
            <a:r>
              <a:rPr lang="en-US" sz="1800" b="1" dirty="0">
                <a:latin typeface="Arial" panose="020B0604020202020204" pitchFamily="34" charset="0"/>
                <a:cs typeface="Arial" panose="020B0604020202020204" pitchFamily="34" charset="0"/>
              </a:rPr>
              <a:t>neurons</a:t>
            </a:r>
            <a:r>
              <a:rPr lang="en-US" sz="1800" b="1" dirty="0" smtClean="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A, </a:t>
            </a:r>
            <a:r>
              <a:rPr lang="en-US" sz="1800" dirty="0" smtClean="0">
                <a:latin typeface="Arial" panose="020B0604020202020204" pitchFamily="34" charset="0"/>
                <a:cs typeface="Arial" panose="020B0604020202020204" pitchFamily="34" charset="0"/>
              </a:rPr>
              <a:t>Confocal micrograph of a DA neuron filled with </a:t>
            </a:r>
            <a:r>
              <a:rPr lang="en-US" sz="1800" dirty="0" err="1" smtClean="0">
                <a:latin typeface="Arial" panose="020B0604020202020204" pitchFamily="34" charset="0"/>
                <a:cs typeface="Arial" panose="020B0604020202020204" pitchFamily="34" charset="0"/>
              </a:rPr>
              <a:t>biocytin</a:t>
            </a:r>
            <a:r>
              <a:rPr lang="en-US" sz="1800" dirty="0" smtClean="0">
                <a:latin typeface="Arial" panose="020B0604020202020204" pitchFamily="34" charset="0"/>
                <a:cs typeface="Arial" panose="020B0604020202020204" pitchFamily="34" charset="0"/>
              </a:rPr>
              <a:t> and stained with fluorescein </a:t>
            </a:r>
            <a:r>
              <a:rPr lang="en-US" sz="1800" dirty="0" err="1" smtClean="0">
                <a:latin typeface="Arial" panose="020B0604020202020204" pitchFamily="34" charset="0"/>
                <a:cs typeface="Arial" panose="020B0604020202020204" pitchFamily="34" charset="0"/>
              </a:rPr>
              <a:t>isothiocyanate</a:t>
            </a:r>
            <a:r>
              <a:rPr lang="en-US" sz="1800" dirty="0" smtClean="0">
                <a:latin typeface="Arial" panose="020B0604020202020204" pitchFamily="34" charset="0"/>
                <a:cs typeface="Arial" panose="020B0604020202020204" pitchFamily="34" charset="0"/>
              </a:rPr>
              <a:t> (FITC)-conjugated </a:t>
            </a:r>
            <a:r>
              <a:rPr lang="en-US" sz="1800" dirty="0" err="1" smtClean="0">
                <a:latin typeface="Arial" panose="020B0604020202020204" pitchFamily="34" charset="0"/>
                <a:cs typeface="Arial" panose="020B0604020202020204" pitchFamily="34" charset="0"/>
              </a:rPr>
              <a:t>avidin</a:t>
            </a:r>
            <a:r>
              <a:rPr lang="en-US" sz="1800" dirty="0" smtClean="0">
                <a:latin typeface="Arial" panose="020B0604020202020204" pitchFamily="34" charset="0"/>
                <a:cs typeface="Arial" panose="020B0604020202020204" pitchFamily="34" charset="0"/>
              </a:rPr>
              <a:t>. 20 µm stack projection. Simultaneous somatic (white pipette) and dendritic recording (red pipette</a:t>
            </a:r>
            <a:r>
              <a:rPr lang="en-US" sz="1800" dirty="0">
                <a:latin typeface="Arial" panose="020B0604020202020204" pitchFamily="34" charset="0"/>
                <a:cs typeface="Arial" panose="020B0604020202020204" pitchFamily="34" charset="0"/>
              </a:rPr>
              <a:t>, 70 µm from the soma center</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White arrows indicate the axon. </a:t>
            </a:r>
            <a:r>
              <a:rPr lang="en-US" sz="1800" dirty="0" smtClean="0">
                <a:latin typeface="Arial" panose="020B0604020202020204" pitchFamily="34" charset="0"/>
                <a:cs typeface="Arial" panose="020B0604020202020204" pitchFamily="34" charset="0"/>
              </a:rPr>
              <a:t>Note the presence of an axon </a:t>
            </a:r>
            <a:r>
              <a:rPr lang="en-US" sz="1800" dirty="0">
                <a:latin typeface="Arial" panose="020B0604020202020204" pitchFamily="34" charset="0"/>
                <a:cs typeface="Arial" panose="020B0604020202020204" pitchFamily="34" charset="0"/>
              </a:rPr>
              <a:t>bled </a:t>
            </a:r>
            <a:r>
              <a:rPr lang="en-US" sz="1800" dirty="0" smtClean="0">
                <a:latin typeface="Arial" panose="020B0604020202020204" pitchFamily="34" charset="0"/>
                <a:cs typeface="Arial" panose="020B0604020202020204" pitchFamily="34" charset="0"/>
              </a:rPr>
              <a:t>at </a:t>
            </a:r>
            <a:r>
              <a:rPr lang="en-US" sz="1800" dirty="0">
                <a:latin typeface="Arial" panose="020B0604020202020204" pitchFamily="34" charset="0"/>
                <a:cs typeface="Arial" panose="020B0604020202020204" pitchFamily="34" charset="0"/>
              </a:rPr>
              <a:t>the end of the </a:t>
            </a:r>
            <a:r>
              <a:rPr lang="en-US" sz="1800" dirty="0" smtClean="0">
                <a:latin typeface="Arial" panose="020B0604020202020204" pitchFamily="34" charset="0"/>
                <a:cs typeface="Arial" panose="020B0604020202020204" pitchFamily="34" charset="0"/>
              </a:rPr>
              <a:t>axon. </a:t>
            </a:r>
            <a:endParaRPr lang="en-US" sz="1800"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B, </a:t>
            </a:r>
            <a:r>
              <a:rPr lang="en-US" sz="1800" dirty="0" smtClean="0">
                <a:latin typeface="Arial" panose="020B0604020202020204" pitchFamily="34" charset="0"/>
                <a:cs typeface="Arial" panose="020B0604020202020204" pitchFamily="34" charset="0"/>
              </a:rPr>
              <a:t>1-s current steps (80 </a:t>
            </a:r>
            <a:r>
              <a:rPr lang="en-US" sz="1800" dirty="0" err="1">
                <a:latin typeface="Arial" panose="020B0604020202020204" pitchFamily="34" charset="0"/>
                <a:cs typeface="Arial" panose="020B0604020202020204" pitchFamily="34" charset="0"/>
              </a:rPr>
              <a:t>pA</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were injected alternatively in the soma and in the dendrite and the resulting action potential (AP) was recorded at the soma (black) and dendrite (red). APs are generated first in the compartment where the axon was found to emerge. </a:t>
            </a:r>
            <a:r>
              <a:rPr lang="en-US" sz="1800" dirty="0">
                <a:latin typeface="Arial" panose="020B0604020202020204" pitchFamily="34" charset="0"/>
                <a:cs typeface="Arial" panose="020B0604020202020204" pitchFamily="34" charset="0"/>
              </a:rPr>
              <a:t>Same neuron as in A. </a:t>
            </a:r>
            <a:r>
              <a:rPr lang="en-US" sz="1800" dirty="0" smtClean="0">
                <a:latin typeface="Arial" panose="020B0604020202020204" pitchFamily="34" charset="0"/>
                <a:cs typeface="Arial" panose="020B0604020202020204" pitchFamily="34" charset="0"/>
              </a:rPr>
              <a:t>Sag was observed with -200 </a:t>
            </a:r>
            <a:r>
              <a:rPr lang="en-US" sz="1800" dirty="0" err="1" smtClean="0">
                <a:latin typeface="Arial" panose="020B0604020202020204" pitchFamily="34" charset="0"/>
                <a:cs typeface="Arial" panose="020B0604020202020204" pitchFamily="34" charset="0"/>
              </a:rPr>
              <a:t>pA</a:t>
            </a:r>
            <a:r>
              <a:rPr lang="en-US" sz="1800" dirty="0" smtClean="0">
                <a:latin typeface="Arial" panose="020B0604020202020204" pitchFamily="34" charset="0"/>
                <a:cs typeface="Arial" panose="020B0604020202020204" pitchFamily="34" charset="0"/>
              </a:rPr>
              <a:t> current </a:t>
            </a:r>
            <a:r>
              <a:rPr lang="en-US" sz="1800" dirty="0">
                <a:latin typeface="Arial" panose="020B0604020202020204" pitchFamily="34" charset="0"/>
                <a:cs typeface="Arial" panose="020B0604020202020204" pitchFamily="34" charset="0"/>
              </a:rPr>
              <a:t>injections</a:t>
            </a:r>
            <a:r>
              <a:rPr lang="en-US" sz="1800" dirty="0" smtClean="0">
                <a:latin typeface="Arial" panose="020B0604020202020204" pitchFamily="34" charset="0"/>
                <a:cs typeface="Arial" panose="020B0604020202020204" pitchFamily="34" charset="0"/>
              </a:rPr>
              <a:t>.   </a:t>
            </a:r>
          </a:p>
          <a:p>
            <a:pPr algn="just"/>
            <a:r>
              <a:rPr lang="en-US" sz="1800" dirty="0" smtClean="0">
                <a:latin typeface="Arial" panose="020B0604020202020204" pitchFamily="34" charset="0"/>
                <a:cs typeface="Arial" panose="020B0604020202020204" pitchFamily="34" charset="0"/>
              </a:rPr>
              <a:t>C, D, AP amplitude ratio and AP half-width ratio, respectively, measured for different distances from the soma. </a:t>
            </a:r>
            <a:r>
              <a:rPr lang="en-US" sz="1800" dirty="0">
                <a:latin typeface="Arial" panose="020B0604020202020204" pitchFamily="34" charset="0"/>
                <a:cs typeface="Arial" panose="020B0604020202020204" pitchFamily="34" charset="0"/>
              </a:rPr>
              <a:t>APs propagate without marked amplitude attenuation along dendrites. Note the longer AP half-widths </a:t>
            </a:r>
            <a:r>
              <a:rPr lang="en-US" sz="1800" dirty="0" smtClean="0">
                <a:latin typeface="Arial" panose="020B0604020202020204" pitchFamily="34" charset="0"/>
                <a:cs typeface="Arial" panose="020B0604020202020204" pitchFamily="34" charset="0"/>
              </a:rPr>
              <a:t>in axon-bearing </a:t>
            </a:r>
            <a:r>
              <a:rPr lang="en-US" sz="1800" dirty="0">
                <a:latin typeface="Arial" panose="020B0604020202020204" pitchFamily="34" charset="0"/>
                <a:cs typeface="Arial" panose="020B0604020202020204" pitchFamily="34" charset="0"/>
              </a:rPr>
              <a:t>dendrites. </a:t>
            </a:r>
            <a:r>
              <a:rPr lang="en-US" sz="1800" dirty="0" smtClean="0">
                <a:latin typeface="Arial" panose="020B0604020202020204" pitchFamily="34" charset="0"/>
                <a:cs typeface="Arial" panose="020B0604020202020204" pitchFamily="34" charset="0"/>
              </a:rPr>
              <a:t>Data </a:t>
            </a:r>
            <a:r>
              <a:rPr lang="en-US" sz="1800" dirty="0">
                <a:latin typeface="Arial" panose="020B0604020202020204" pitchFamily="34" charset="0"/>
                <a:cs typeface="Arial" panose="020B0604020202020204" pitchFamily="34" charset="0"/>
              </a:rPr>
              <a:t>are from 12 double somatic and 21 paired </a:t>
            </a:r>
            <a:r>
              <a:rPr lang="en-US" sz="1800" dirty="0" smtClean="0">
                <a:latin typeface="Arial" panose="020B0604020202020204" pitchFamily="34" charset="0"/>
                <a:cs typeface="Arial" panose="020B0604020202020204" pitchFamily="34" charset="0"/>
              </a:rPr>
              <a:t>somatic-dendritic </a:t>
            </a:r>
            <a:r>
              <a:rPr lang="en-US" sz="1800" dirty="0">
                <a:latin typeface="Arial" panose="020B0604020202020204" pitchFamily="34" charset="0"/>
                <a:cs typeface="Arial" panose="020B0604020202020204" pitchFamily="34" charset="0"/>
              </a:rPr>
              <a:t>recordings</a:t>
            </a:r>
            <a:r>
              <a:rPr lang="en-US" sz="1800" dirty="0" smtClean="0">
                <a:latin typeface="Arial" panose="020B0604020202020204" pitchFamily="34" charset="0"/>
                <a:cs typeface="Arial" panose="020B0604020202020204" pitchFamily="34" charset="0"/>
              </a:rPr>
              <a:t>.</a:t>
            </a:r>
          </a:p>
          <a:p>
            <a:pPr algn="just"/>
            <a:r>
              <a:rPr lang="en-US" sz="1800" dirty="0" smtClean="0">
                <a:latin typeface="Arial" panose="020B0604020202020204" pitchFamily="34" charset="0"/>
                <a:cs typeface="Arial" panose="020B0604020202020204" pitchFamily="34" charset="0"/>
              </a:rPr>
              <a:t>E, </a:t>
            </a:r>
            <a:r>
              <a:rPr lang="en-US" sz="1800" dirty="0">
                <a:latin typeface="Arial" panose="020B0604020202020204" pitchFamily="34" charset="0"/>
                <a:cs typeface="Arial" panose="020B0604020202020204" pitchFamily="34" charset="0"/>
              </a:rPr>
              <a:t>Plot of the delay between somatic and dendritic APs as a function of difference of distances, using the axon emergence point as reference. Full circles </a:t>
            </a: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sym typeface="Mathematica3"/>
              </a:rPr>
              <a:t> </a:t>
            </a:r>
            <a:r>
              <a:rPr lang="en-US" sz="1800" dirty="0" smtClean="0">
                <a:latin typeface="Arial" panose="020B0604020202020204" pitchFamily="34" charset="0"/>
                <a:cs typeface="Arial" panose="020B0604020202020204" pitchFamily="34" charset="0"/>
                <a:sym typeface="Mathematica3"/>
              </a:rPr>
              <a:t> </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are from somatic current injection; open circles </a:t>
            </a: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sym typeface="Mathematica3"/>
              </a:rPr>
              <a:t> </a:t>
            </a:r>
            <a:r>
              <a:rPr lang="en-US" sz="1800" dirty="0" smtClean="0">
                <a:latin typeface="Arial" panose="020B0604020202020204" pitchFamily="34" charset="0"/>
                <a:cs typeface="Arial" panose="020B0604020202020204" pitchFamily="34" charset="0"/>
                <a:sym typeface="Mathematica3"/>
              </a:rPr>
              <a:t> </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from dendritic current injection. Data points for APs elicited by somatic current </a:t>
            </a:r>
            <a:r>
              <a:rPr lang="en-US" sz="1800" dirty="0" smtClean="0">
                <a:latin typeface="Arial" panose="020B0604020202020204" pitchFamily="34" charset="0"/>
                <a:cs typeface="Arial" panose="020B0604020202020204" pitchFamily="34" charset="0"/>
              </a:rPr>
              <a:t>injection (n = 16) </a:t>
            </a:r>
            <a:r>
              <a:rPr lang="en-US" sz="1800" dirty="0">
                <a:latin typeface="Arial" panose="020B0604020202020204" pitchFamily="34" charset="0"/>
                <a:cs typeface="Arial" panose="020B0604020202020204" pitchFamily="34" charset="0"/>
              </a:rPr>
              <a:t>were fitted with a linear regression. Regression line intersected the x-axis near zero indicating the proximity to the axon </a:t>
            </a:r>
            <a:r>
              <a:rPr lang="en-US" sz="1800" dirty="0" smtClean="0">
                <a:latin typeface="Arial" panose="020B0604020202020204" pitchFamily="34" charset="0"/>
                <a:cs typeface="Arial" panose="020B0604020202020204" pitchFamily="34" charset="0"/>
              </a:rPr>
              <a:t>origin </a:t>
            </a:r>
            <a:r>
              <a:rPr lang="en-US" sz="1800" dirty="0">
                <a:latin typeface="Arial" panose="020B0604020202020204" pitchFamily="34" charset="0"/>
                <a:cs typeface="Arial" panose="020B0604020202020204" pitchFamily="34" charset="0"/>
              </a:rPr>
              <a:t>(correlation coefficient </a:t>
            </a:r>
            <a:r>
              <a:rPr lang="en-US" sz="1800" i="1" dirty="0">
                <a:latin typeface="Arial" panose="020B0604020202020204" pitchFamily="34" charset="0"/>
                <a:cs typeface="Arial" panose="020B0604020202020204" pitchFamily="34" charset="0"/>
              </a:rPr>
              <a:t>r</a:t>
            </a:r>
            <a:r>
              <a:rPr lang="en-US" sz="1800" dirty="0">
                <a:latin typeface="Arial" panose="020B0604020202020204" pitchFamily="34" charset="0"/>
                <a:cs typeface="Arial" panose="020B0604020202020204" pitchFamily="34" charset="0"/>
              </a:rPr>
              <a:t> = 0.89; p &lt; 0.001)</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 average AP propagation velocity </a:t>
            </a:r>
            <a:r>
              <a:rPr lang="en-US" sz="1800" dirty="0" smtClean="0">
                <a:latin typeface="Arial" panose="020B0604020202020204" pitchFamily="34" charset="0"/>
                <a:cs typeface="Arial" panose="020B0604020202020204" pitchFamily="34" charset="0"/>
              </a:rPr>
              <a:t>was </a:t>
            </a:r>
            <a:r>
              <a:rPr lang="en-US" sz="1800" dirty="0">
                <a:latin typeface="Arial" panose="020B0604020202020204" pitchFamily="34" charset="0"/>
                <a:cs typeface="Arial" panose="020B0604020202020204" pitchFamily="34" charset="0"/>
              </a:rPr>
              <a:t>0.34 m </a:t>
            </a:r>
            <a:r>
              <a:rPr lang="en-US" sz="1800" dirty="0" smtClean="0">
                <a:latin typeface="Arial" panose="020B0604020202020204" pitchFamily="34" charset="0"/>
                <a:cs typeface="Arial" panose="020B0604020202020204" pitchFamily="34" charset="0"/>
              </a:rPr>
              <a:t>s</a:t>
            </a:r>
            <a:r>
              <a:rPr lang="en-US" sz="1800" baseline="30000" dirty="0" smtClean="0">
                <a:latin typeface="Arial" panose="020B0604020202020204" pitchFamily="34" charset="0"/>
                <a:cs typeface="Arial" panose="020B0604020202020204" pitchFamily="34" charset="0"/>
              </a:rPr>
              <a:t>-1 </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
        <p:nvSpPr>
          <p:cNvPr id="218" name="Text Box 36"/>
          <p:cNvSpPr txBox="1">
            <a:spLocks noChangeArrowheads="1"/>
          </p:cNvSpPr>
          <p:nvPr/>
        </p:nvSpPr>
        <p:spPr bwMode="auto">
          <a:xfrm>
            <a:off x="378351" y="31395738"/>
            <a:ext cx="17673074" cy="484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pPr algn="just"/>
            <a:r>
              <a:rPr lang="en-US" sz="1800" b="1" dirty="0" smtClean="0">
                <a:latin typeface="Arial" panose="020B0604020202020204" pitchFamily="34" charset="0"/>
                <a:cs typeface="Arial" panose="020B0604020202020204" pitchFamily="34" charset="0"/>
              </a:rPr>
              <a:t>Effect of </a:t>
            </a:r>
            <a:r>
              <a:rPr lang="en-US" sz="1800" b="1" i="1" dirty="0" err="1" smtClean="0">
                <a:latin typeface="Arial" panose="020B0604020202020204" pitchFamily="34" charset="0"/>
                <a:cs typeface="Arial" panose="020B0604020202020204" pitchFamily="34" charset="0"/>
              </a:rPr>
              <a:t>I</a:t>
            </a:r>
            <a:r>
              <a:rPr lang="en-US" sz="1800" b="1" baseline="-25000" dirty="0" err="1" smtClean="0">
                <a:latin typeface="Arial" panose="020B0604020202020204" pitchFamily="34" charset="0"/>
                <a:cs typeface="Arial" panose="020B0604020202020204" pitchFamily="34" charset="0"/>
              </a:rPr>
              <a:t>h</a:t>
            </a:r>
            <a:r>
              <a:rPr lang="en-US" sz="1800" b="1" dirty="0" smtClean="0">
                <a:latin typeface="Arial" panose="020B0604020202020204" pitchFamily="34" charset="0"/>
                <a:cs typeface="Arial" panose="020B0604020202020204" pitchFamily="34" charset="0"/>
              </a:rPr>
              <a:t> on </a:t>
            </a:r>
            <a:r>
              <a:rPr lang="en-US" sz="1800" b="1" dirty="0" err="1" smtClean="0">
                <a:latin typeface="Arial" panose="020B0604020202020204" pitchFamily="34" charset="0"/>
                <a:cs typeface="Arial" panose="020B0604020202020204" pitchFamily="34" charset="0"/>
              </a:rPr>
              <a:t>sEPSP</a:t>
            </a:r>
            <a:r>
              <a:rPr lang="en-US" sz="1800" b="1" dirty="0" smtClean="0">
                <a:latin typeface="Arial" panose="020B0604020202020204" pitchFamily="34" charset="0"/>
                <a:cs typeface="Arial" panose="020B0604020202020204" pitchFamily="34" charset="0"/>
              </a:rPr>
              <a:t> waveform and on summation of </a:t>
            </a:r>
            <a:r>
              <a:rPr lang="en-US" sz="1800" b="1" dirty="0" err="1" smtClean="0">
                <a:latin typeface="Arial" panose="020B0604020202020204" pitchFamily="34" charset="0"/>
                <a:cs typeface="Arial" panose="020B0604020202020204" pitchFamily="34" charset="0"/>
              </a:rPr>
              <a:t>sEPSPs</a:t>
            </a:r>
            <a:r>
              <a:rPr lang="en-US" sz="1800" b="1" dirty="0" smtClean="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a:p>
            <a:pPr algn="just"/>
            <a:r>
              <a:rPr lang="en-US" sz="1800" dirty="0" smtClean="0">
                <a:latin typeface="Arial" panose="020B0604020202020204" pitchFamily="34" charset="0"/>
                <a:cs typeface="Arial" panose="020B0604020202020204" pitchFamily="34" charset="0"/>
              </a:rPr>
              <a:t>A, </a:t>
            </a:r>
            <a:r>
              <a:rPr lang="en-US" sz="1800" dirty="0">
                <a:latin typeface="Arial" panose="020B0604020202020204" pitchFamily="34" charset="0"/>
                <a:cs typeface="Arial" panose="020B0604020202020204" pitchFamily="34" charset="0"/>
              </a:rPr>
              <a:t>Confocal micrograph of a </a:t>
            </a:r>
            <a:r>
              <a:rPr lang="en-US" sz="1800" dirty="0" smtClean="0">
                <a:latin typeface="Arial" panose="020B0604020202020204" pitchFamily="34" charset="0"/>
                <a:cs typeface="Arial" panose="020B0604020202020204" pitchFamily="34" charset="0"/>
              </a:rPr>
              <a:t>DA </a:t>
            </a:r>
            <a:r>
              <a:rPr lang="en-US" sz="1800" dirty="0">
                <a:latin typeface="Arial" panose="020B0604020202020204" pitchFamily="34" charset="0"/>
                <a:cs typeface="Arial" panose="020B0604020202020204" pitchFamily="34" charset="0"/>
              </a:rPr>
              <a:t>neuron filled with </a:t>
            </a:r>
            <a:r>
              <a:rPr lang="en-US" sz="1800" dirty="0" err="1">
                <a:latin typeface="Arial" panose="020B0604020202020204" pitchFamily="34" charset="0"/>
                <a:cs typeface="Arial" panose="020B0604020202020204" pitchFamily="34" charset="0"/>
              </a:rPr>
              <a:t>biocytin</a:t>
            </a:r>
            <a:r>
              <a:rPr lang="en-US" sz="1800" dirty="0">
                <a:latin typeface="Arial" panose="020B0604020202020204" pitchFamily="34" charset="0"/>
                <a:cs typeface="Arial" panose="020B0604020202020204" pitchFamily="34" charset="0"/>
              </a:rPr>
              <a:t> and stained with </a:t>
            </a:r>
            <a:r>
              <a:rPr lang="en-US" sz="1800" dirty="0" smtClean="0">
                <a:latin typeface="Arial" panose="020B0604020202020204" pitchFamily="34" charset="0"/>
                <a:cs typeface="Arial" panose="020B0604020202020204" pitchFamily="34" charset="0"/>
              </a:rPr>
              <a:t>FITC-conjugated </a:t>
            </a:r>
            <a:r>
              <a:rPr lang="en-US" sz="1800" dirty="0" err="1">
                <a:latin typeface="Arial" panose="020B0604020202020204" pitchFamily="34" charset="0"/>
                <a:cs typeface="Arial" panose="020B0604020202020204" pitchFamily="34" charset="0"/>
              </a:rPr>
              <a:t>avidin</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100 </a:t>
            </a:r>
            <a:r>
              <a:rPr lang="en-US" sz="1800" dirty="0">
                <a:latin typeface="Arial" panose="020B0604020202020204" pitchFamily="34" charset="0"/>
                <a:cs typeface="Arial" panose="020B0604020202020204" pitchFamily="34" charset="0"/>
              </a:rPr>
              <a:t>µm stack </a:t>
            </a:r>
            <a:r>
              <a:rPr lang="en-US" sz="1800" dirty="0" smtClean="0">
                <a:latin typeface="Arial" panose="020B0604020202020204" pitchFamily="34" charset="0"/>
                <a:cs typeface="Arial" panose="020B0604020202020204" pitchFamily="34" charset="0"/>
              </a:rPr>
              <a:t>projection. </a:t>
            </a:r>
          </a:p>
          <a:p>
            <a:pPr algn="just"/>
            <a:r>
              <a:rPr lang="en-US" sz="1800" dirty="0" smtClean="0">
                <a:latin typeface="Arial" panose="020B0604020202020204" pitchFamily="34" charset="0"/>
                <a:cs typeface="Arial" panose="020B0604020202020204" pitchFamily="34" charset="0"/>
              </a:rPr>
              <a:t>B</a:t>
            </a:r>
            <a:r>
              <a:rPr lang="en-US" sz="1800" dirty="0">
                <a:latin typeface="Arial" panose="020B0604020202020204" pitchFamily="34" charset="0"/>
                <a:cs typeface="Arial" panose="020B0604020202020204" pitchFamily="34" charset="0"/>
              </a:rPr>
              <a:t>, T</a:t>
            </a:r>
            <a:r>
              <a:rPr lang="en-US" sz="1800" dirty="0" smtClean="0">
                <a:latin typeface="Arial" panose="020B0604020202020204" pitchFamily="34" charset="0"/>
                <a:cs typeface="Arial" panose="020B0604020202020204" pitchFamily="34" charset="0"/>
              </a:rPr>
              <a:t>op left, Local </a:t>
            </a:r>
            <a:r>
              <a:rPr lang="en-US" sz="1800" dirty="0" err="1">
                <a:latin typeface="Arial" panose="020B0604020202020204" pitchFamily="34" charset="0"/>
                <a:cs typeface="Arial" panose="020B0604020202020204" pitchFamily="34" charset="0"/>
              </a:rPr>
              <a:t>sEPSP</a:t>
            </a:r>
            <a:r>
              <a:rPr lang="en-US" sz="1800" dirty="0">
                <a:latin typeface="Arial" panose="020B0604020202020204" pitchFamily="34" charset="0"/>
                <a:cs typeface="Arial" panose="020B0604020202020204" pitchFamily="34" charset="0"/>
              </a:rPr>
              <a:t> recorded at the injection point along a dendrite (thick trace) and simultaneous </a:t>
            </a:r>
            <a:r>
              <a:rPr lang="en-US" sz="1800" dirty="0" err="1">
                <a:latin typeface="Arial" panose="020B0604020202020204" pitchFamily="34" charset="0"/>
                <a:cs typeface="Arial" panose="020B0604020202020204" pitchFamily="34" charset="0"/>
              </a:rPr>
              <a:t>sEPSP</a:t>
            </a:r>
            <a:r>
              <a:rPr lang="en-US" sz="1800" dirty="0">
                <a:latin typeface="Arial" panose="020B0604020202020204" pitchFamily="34" charset="0"/>
                <a:cs typeface="Arial" panose="020B0604020202020204" pitchFamily="34" charset="0"/>
              </a:rPr>
              <a:t> recorded at the soma (thin trace). Observe the small decrease of the </a:t>
            </a:r>
            <a:r>
              <a:rPr lang="en-US" sz="1800" dirty="0" err="1">
                <a:latin typeface="Arial" panose="020B0604020202020204" pitchFamily="34" charset="0"/>
                <a:cs typeface="Arial" panose="020B0604020202020204" pitchFamily="34" charset="0"/>
              </a:rPr>
              <a:t>sEPSP</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amplitude due </a:t>
            </a:r>
            <a:r>
              <a:rPr lang="en-US" sz="1800" dirty="0">
                <a:latin typeface="Arial" panose="020B0604020202020204" pitchFamily="34" charset="0"/>
                <a:cs typeface="Arial" panose="020B0604020202020204" pitchFamily="34" charset="0"/>
              </a:rPr>
              <a:t>to propagation. </a:t>
            </a:r>
            <a:r>
              <a:rPr lang="en-US" sz="1800" dirty="0" err="1" smtClean="0">
                <a:latin typeface="Arial" panose="020B0604020202020204" pitchFamily="34" charset="0"/>
                <a:cs typeface="Arial" panose="020B0604020202020204" pitchFamily="34" charset="0"/>
              </a:rPr>
              <a:t>sEPSPs</a:t>
            </a:r>
            <a:r>
              <a:rPr lang="en-US" sz="1800" dirty="0" smtClean="0">
                <a:latin typeface="Arial" panose="020B0604020202020204" pitchFamily="34" charset="0"/>
                <a:cs typeface="Arial" panose="020B0604020202020204" pitchFamily="34" charset="0"/>
              </a:rPr>
              <a:t> are </a:t>
            </a:r>
            <a:r>
              <a:rPr lang="en-US" sz="1800" dirty="0">
                <a:latin typeface="Arial" panose="020B0604020202020204" pitchFamily="34" charset="0"/>
                <a:cs typeface="Arial" panose="020B0604020202020204" pitchFamily="34" charset="0"/>
              </a:rPr>
              <a:t>evoked by injection of EPSC-like double-exponential waveforms (</a:t>
            </a:r>
            <a:r>
              <a:rPr lang="de-DE" sz="1800" dirty="0" err="1">
                <a:latin typeface="Symbol" panose="05050102010706020507" pitchFamily="18" charset="2"/>
                <a:cs typeface="Arial" panose="020B0604020202020204" pitchFamily="34" charset="0"/>
              </a:rPr>
              <a:t>t</a:t>
            </a:r>
            <a:r>
              <a:rPr lang="de-DE" sz="1800" baseline="-25000" dirty="0" err="1">
                <a:latin typeface="Arial" pitchFamily="34" charset="0"/>
                <a:cs typeface="Arial" pitchFamily="34" charset="0"/>
              </a:rPr>
              <a:t>rise</a:t>
            </a:r>
            <a:r>
              <a:rPr lang="de-DE" sz="1800" dirty="0">
                <a:latin typeface="Arial" pitchFamily="34" charset="0"/>
                <a:cs typeface="Arial" pitchFamily="34" charset="0"/>
              </a:rPr>
              <a:t> = 0.6 </a:t>
            </a:r>
            <a:r>
              <a:rPr lang="de-DE" sz="1800" dirty="0" err="1">
                <a:latin typeface="Arial" pitchFamily="34" charset="0"/>
                <a:cs typeface="Arial" pitchFamily="34" charset="0"/>
              </a:rPr>
              <a:t>ms</a:t>
            </a:r>
            <a:r>
              <a:rPr lang="de-DE" sz="1800" dirty="0">
                <a:latin typeface="Arial" panose="020B0604020202020204" pitchFamily="34" charset="0"/>
                <a:cs typeface="Arial" panose="020B0604020202020204" pitchFamily="34" charset="0"/>
              </a:rPr>
              <a:t>; </a:t>
            </a:r>
            <a:r>
              <a:rPr lang="de-DE" sz="1800" dirty="0" err="1">
                <a:latin typeface="Symbol" panose="05050102010706020507" pitchFamily="18" charset="2"/>
                <a:cs typeface="Arial" panose="020B0604020202020204" pitchFamily="34" charset="0"/>
              </a:rPr>
              <a:t>t</a:t>
            </a:r>
            <a:r>
              <a:rPr lang="de-DE" sz="1800" baseline="-25000" dirty="0" err="1">
                <a:latin typeface="Arial" pitchFamily="34" charset="0"/>
                <a:cs typeface="Arial" pitchFamily="34" charset="0"/>
              </a:rPr>
              <a:t>decay</a:t>
            </a:r>
            <a:r>
              <a:rPr lang="de-DE" sz="1800" baseline="-25000" dirty="0">
                <a:latin typeface="Arial" pitchFamily="34" charset="0"/>
                <a:cs typeface="Arial" pitchFamily="34" charset="0"/>
              </a:rPr>
              <a:t>  </a:t>
            </a:r>
            <a:r>
              <a:rPr lang="de-DE" sz="1800" dirty="0">
                <a:latin typeface="Arial" pitchFamily="34" charset="0"/>
                <a:cs typeface="Arial" pitchFamily="34" charset="0"/>
              </a:rPr>
              <a:t>= 3 </a:t>
            </a:r>
            <a:r>
              <a:rPr lang="de-DE" sz="1800" dirty="0" err="1">
                <a:latin typeface="Arial" pitchFamily="34" charset="0"/>
                <a:cs typeface="Arial" pitchFamily="34" charset="0"/>
              </a:rPr>
              <a:t>ms</a:t>
            </a:r>
            <a:r>
              <a:rPr lang="de-DE" sz="1800" dirty="0">
                <a:latin typeface="Arial" pitchFamily="34" charset="0"/>
                <a:cs typeface="Arial" pitchFamily="34" charset="0"/>
              </a:rPr>
              <a:t>) </a:t>
            </a:r>
            <a:r>
              <a:rPr lang="de-DE" sz="1800" dirty="0" err="1">
                <a:latin typeface="Arial" pitchFamily="34" charset="0"/>
                <a:cs typeface="Arial" pitchFamily="34" charset="0"/>
              </a:rPr>
              <a:t>of</a:t>
            </a:r>
            <a:r>
              <a:rPr lang="de-DE" sz="1800" dirty="0">
                <a:latin typeface="Arial" pitchFamily="34" charset="0"/>
                <a:cs typeface="Arial" pitchFamily="34" charset="0"/>
              </a:rPr>
              <a:t> </a:t>
            </a:r>
            <a:r>
              <a:rPr lang="de-DE" sz="1800" dirty="0" smtClean="0">
                <a:latin typeface="Arial" pitchFamily="34" charset="0"/>
                <a:cs typeface="Arial" pitchFamily="34" charset="0"/>
              </a:rPr>
              <a:t>100 </a:t>
            </a:r>
            <a:r>
              <a:rPr lang="de-DE" sz="1800" dirty="0" err="1" smtClean="0">
                <a:latin typeface="Arial" pitchFamily="34" charset="0"/>
                <a:cs typeface="Arial" pitchFamily="34" charset="0"/>
              </a:rPr>
              <a:t>pA</a:t>
            </a:r>
            <a:r>
              <a:rPr lang="de-DE" sz="1800" dirty="0">
                <a:latin typeface="Arial" pitchFamily="34" charset="0"/>
                <a:cs typeface="Arial" pitchFamily="34" charset="0"/>
              </a:rPr>
              <a:t>.</a:t>
            </a:r>
            <a:r>
              <a:rPr lang="de-DE" sz="1800" dirty="0" smtClean="0">
                <a:latin typeface="Arial" pitchFamily="34" charset="0"/>
                <a:cs typeface="Arial" pitchFamily="34" charset="0"/>
              </a:rPr>
              <a:t> </a:t>
            </a:r>
            <a:r>
              <a:rPr lang="en-US" sz="1800" dirty="0" smtClean="0">
                <a:latin typeface="Arial" panose="020B0604020202020204" pitchFamily="34" charset="0"/>
                <a:cs typeface="Arial" panose="020B0604020202020204" pitchFamily="34" charset="0"/>
              </a:rPr>
              <a:t>Top right, </a:t>
            </a:r>
            <a:r>
              <a:rPr lang="en-US" sz="1800" dirty="0">
                <a:latin typeface="Arial" panose="020B0604020202020204" pitchFamily="34" charset="0"/>
                <a:cs typeface="Arial" panose="020B0604020202020204" pitchFamily="34" charset="0"/>
              </a:rPr>
              <a:t>Effects of blocking </a:t>
            </a:r>
            <a:r>
              <a:rPr lang="en-US" sz="1800" i="1" dirty="0" err="1">
                <a:latin typeface="Arial" panose="020B0604020202020204" pitchFamily="34" charset="0"/>
                <a:cs typeface="Arial" panose="020B0604020202020204" pitchFamily="34" charset="0"/>
              </a:rPr>
              <a:t>I</a:t>
            </a:r>
            <a:r>
              <a:rPr lang="en-US" sz="1800" baseline="-25000" dirty="0" err="1">
                <a:latin typeface="Arial" panose="020B0604020202020204" pitchFamily="34" charset="0"/>
                <a:cs typeface="Arial" panose="020B0604020202020204" pitchFamily="34" charset="0"/>
              </a:rPr>
              <a:t>h</a:t>
            </a:r>
            <a:r>
              <a:rPr lang="en-US" sz="1800" dirty="0">
                <a:latin typeface="Arial" panose="020B0604020202020204" pitchFamily="34" charset="0"/>
                <a:cs typeface="Arial" panose="020B0604020202020204" pitchFamily="34" charset="0"/>
              </a:rPr>
              <a:t> with ZD </a:t>
            </a:r>
            <a:r>
              <a:rPr lang="en-US" sz="1800" dirty="0" smtClean="0">
                <a:latin typeface="Arial" panose="020B0604020202020204" pitchFamily="34" charset="0"/>
                <a:cs typeface="Arial" panose="020B0604020202020204" pitchFamily="34" charset="0"/>
              </a:rPr>
              <a:t>7288 (30 µM) </a:t>
            </a:r>
            <a:r>
              <a:rPr lang="en-US" sz="1800" dirty="0">
                <a:latin typeface="Arial" panose="020B0604020202020204" pitchFamily="34" charset="0"/>
                <a:cs typeface="Arial" panose="020B0604020202020204" pitchFamily="34" charset="0"/>
              </a:rPr>
              <a:t>on </a:t>
            </a:r>
            <a:r>
              <a:rPr lang="en-US" sz="1800" dirty="0" err="1" smtClean="0">
                <a:latin typeface="Arial" panose="020B0604020202020204" pitchFamily="34" charset="0"/>
                <a:cs typeface="Arial" panose="020B0604020202020204" pitchFamily="34" charset="0"/>
              </a:rPr>
              <a:t>sEPSPs</a:t>
            </a:r>
            <a:r>
              <a:rPr lang="en-US" sz="1800" dirty="0" smtClean="0">
                <a:latin typeface="Arial" panose="020B0604020202020204" pitchFamily="34" charset="0"/>
                <a:cs typeface="Arial" panose="020B0604020202020204" pitchFamily="34" charset="0"/>
              </a:rPr>
              <a:t>. Bottom left, </a:t>
            </a:r>
            <a:r>
              <a:rPr lang="en-US" sz="1800" dirty="0">
                <a:latin typeface="Arial" panose="020B0604020202020204" pitchFamily="34" charset="0"/>
                <a:cs typeface="Arial" panose="020B0604020202020204" pitchFamily="34" charset="0"/>
              </a:rPr>
              <a:t>Effects of ZD 7288 on </a:t>
            </a:r>
            <a:r>
              <a:rPr lang="en-US" sz="1800" dirty="0" err="1">
                <a:latin typeface="Arial" panose="020B0604020202020204" pitchFamily="34" charset="0"/>
                <a:cs typeface="Arial" panose="020B0604020202020204" pitchFamily="34" charset="0"/>
              </a:rPr>
              <a:t>sEPSPs</a:t>
            </a:r>
            <a:r>
              <a:rPr lang="en-US" sz="1800" dirty="0">
                <a:latin typeface="Arial" panose="020B0604020202020204" pitchFamily="34" charset="0"/>
                <a:cs typeface="Arial" panose="020B0604020202020204" pitchFamily="34" charset="0"/>
              </a:rPr>
              <a:t> at the dendritic </a:t>
            </a:r>
            <a:r>
              <a:rPr lang="en-US" sz="1800" dirty="0" smtClean="0">
                <a:latin typeface="Arial" panose="020B0604020202020204" pitchFamily="34" charset="0"/>
                <a:cs typeface="Arial" panose="020B0604020202020204" pitchFamily="34" charset="0"/>
              </a:rPr>
              <a:t>location.</a:t>
            </a:r>
            <a:r>
              <a:rPr lang="fr-BE"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Bottom right, </a:t>
            </a:r>
            <a:r>
              <a:rPr lang="en-US" sz="1800" dirty="0">
                <a:latin typeface="Arial" panose="020B0604020202020204" pitchFamily="34" charset="0"/>
                <a:cs typeface="Arial" panose="020B0604020202020204" pitchFamily="34" charset="0"/>
              </a:rPr>
              <a:t>Effects of ZD 7288 on </a:t>
            </a:r>
            <a:r>
              <a:rPr lang="en-US" sz="1800" dirty="0" err="1">
                <a:latin typeface="Arial" panose="020B0604020202020204" pitchFamily="34" charset="0"/>
                <a:cs typeface="Arial" panose="020B0604020202020204" pitchFamily="34" charset="0"/>
              </a:rPr>
              <a:t>sEPSPs</a:t>
            </a:r>
            <a:r>
              <a:rPr lang="en-US" sz="1800" dirty="0">
                <a:latin typeface="Arial" panose="020B0604020202020204" pitchFamily="34" charset="0"/>
                <a:cs typeface="Arial" panose="020B0604020202020204" pitchFamily="34" charset="0"/>
              </a:rPr>
              <a:t> at the somatic </a:t>
            </a:r>
            <a:r>
              <a:rPr lang="en-US" sz="1800" dirty="0" smtClean="0">
                <a:latin typeface="Arial" panose="020B0604020202020204" pitchFamily="34" charset="0"/>
                <a:cs typeface="Arial" panose="020B0604020202020204" pitchFamily="34" charset="0"/>
              </a:rPr>
              <a:t>location.</a:t>
            </a:r>
            <a:r>
              <a:rPr lang="fr-BE"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H</a:t>
            </a:r>
            <a:r>
              <a:rPr lang="en-US" sz="1800" dirty="0" smtClean="0">
                <a:latin typeface="Arial" panose="020B0604020202020204" pitchFamily="34" charset="0"/>
                <a:cs typeface="Arial" panose="020B0604020202020204" pitchFamily="34" charset="0"/>
              </a:rPr>
              <a:t>olding </a:t>
            </a:r>
            <a:r>
              <a:rPr lang="en-US" sz="1800" dirty="0">
                <a:latin typeface="Arial" panose="020B0604020202020204" pitchFamily="34" charset="0"/>
                <a:cs typeface="Arial" panose="020B0604020202020204" pitchFamily="34" charset="0"/>
              </a:rPr>
              <a:t>potential was </a:t>
            </a: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70 </a:t>
            </a:r>
            <a:r>
              <a:rPr lang="en-US" sz="1800" dirty="0" smtClean="0">
                <a:latin typeface="Arial" panose="020B0604020202020204" pitchFamily="34" charset="0"/>
                <a:cs typeface="Arial" panose="020B0604020202020204" pitchFamily="34" charset="0"/>
              </a:rPr>
              <a:t>mV. </a:t>
            </a:r>
          </a:p>
          <a:p>
            <a:r>
              <a:rPr lang="en-US" sz="1800" dirty="0" smtClean="0">
                <a:latin typeface="Arial" panose="020B0604020202020204" pitchFamily="34" charset="0"/>
                <a:cs typeface="Arial" panose="020B0604020202020204" pitchFamily="34" charset="0"/>
              </a:rPr>
              <a:t>C, Rise </a:t>
            </a:r>
            <a:r>
              <a:rPr lang="en-US" sz="1800" dirty="0">
                <a:latin typeface="Arial" panose="020B0604020202020204" pitchFamily="34" charset="0"/>
                <a:cs typeface="Arial" panose="020B0604020202020204" pitchFamily="34" charset="0"/>
              </a:rPr>
              <a:t>time of </a:t>
            </a:r>
            <a:r>
              <a:rPr lang="en-US" sz="1800" dirty="0" err="1">
                <a:latin typeface="Arial" panose="020B0604020202020204" pitchFamily="34" charset="0"/>
                <a:cs typeface="Arial" panose="020B0604020202020204" pitchFamily="34" charset="0"/>
              </a:rPr>
              <a:t>sEPSPs</a:t>
            </a:r>
            <a:r>
              <a:rPr lang="en-US" sz="1800" dirty="0">
                <a:latin typeface="Arial" panose="020B0604020202020204" pitchFamily="34" charset="0"/>
                <a:cs typeface="Arial" panose="020B0604020202020204" pitchFamily="34" charset="0"/>
              </a:rPr>
              <a:t> as a function of distance between the injection point and the soma. Note </a:t>
            </a:r>
            <a:r>
              <a:rPr lang="en-US" sz="1800" dirty="0" smtClean="0">
                <a:latin typeface="Arial" panose="020B0604020202020204" pitchFamily="34" charset="0"/>
                <a:cs typeface="Arial" panose="020B0604020202020204" pitchFamily="34" charset="0"/>
              </a:rPr>
              <a:t>the slight </a:t>
            </a:r>
            <a:r>
              <a:rPr lang="en-US" sz="1800" dirty="0">
                <a:latin typeface="Arial" panose="020B0604020202020204" pitchFamily="34" charset="0"/>
                <a:cs typeface="Arial" panose="020B0604020202020204" pitchFamily="34" charset="0"/>
              </a:rPr>
              <a:t>increase of </a:t>
            </a:r>
            <a:r>
              <a:rPr lang="en-US" sz="1800" dirty="0" err="1">
                <a:latin typeface="Arial" panose="020B0604020202020204" pitchFamily="34" charset="0"/>
                <a:cs typeface="Arial" panose="020B0604020202020204" pitchFamily="34" charset="0"/>
              </a:rPr>
              <a:t>sEPSPs</a:t>
            </a:r>
            <a:r>
              <a:rPr lang="en-US" sz="1800" dirty="0">
                <a:latin typeface="Arial" panose="020B0604020202020204" pitchFamily="34" charset="0"/>
                <a:cs typeface="Arial" panose="020B0604020202020204" pitchFamily="34" charset="0"/>
              </a:rPr>
              <a:t> rise time with distance from the soma under control </a:t>
            </a:r>
            <a:r>
              <a:rPr lang="en-US" sz="1800" dirty="0" smtClean="0">
                <a:latin typeface="Arial" panose="020B0604020202020204" pitchFamily="34" charset="0"/>
                <a:cs typeface="Arial" panose="020B0604020202020204" pitchFamily="34" charset="0"/>
              </a:rPr>
              <a:t>(  ) </a:t>
            </a:r>
            <a:r>
              <a:rPr lang="en-US" sz="1800" dirty="0">
                <a:latin typeface="Arial" panose="020B0604020202020204" pitchFamily="34" charset="0"/>
                <a:cs typeface="Arial" panose="020B0604020202020204" pitchFamily="34" charset="0"/>
              </a:rPr>
              <a:t>and in the presence of ZD 7288 </a:t>
            </a:r>
            <a:r>
              <a:rPr lang="en-US" sz="1800" dirty="0" smtClean="0">
                <a:latin typeface="Arial" panose="020B0604020202020204" pitchFamily="34" charset="0"/>
                <a:cs typeface="Arial" panose="020B0604020202020204" pitchFamily="34" charset="0"/>
              </a:rPr>
              <a:t>(  ). </a:t>
            </a:r>
            <a:r>
              <a:rPr lang="fr-BE" sz="1800" dirty="0" smtClean="0">
                <a:latin typeface="Arial" panose="020B0604020202020204" pitchFamily="34" charset="0"/>
                <a:cs typeface="Arial" panose="020B0604020202020204" pitchFamily="34" charset="0"/>
              </a:rPr>
              <a:t> </a:t>
            </a:r>
            <a:endParaRPr lang="fr-BE"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D, </a:t>
            </a:r>
            <a:r>
              <a:rPr lang="en-US" sz="1800" dirty="0">
                <a:latin typeface="Arial" panose="020B0604020202020204" pitchFamily="34" charset="0"/>
                <a:cs typeface="Arial" panose="020B0604020202020204" pitchFamily="34" charset="0"/>
              </a:rPr>
              <a:t>Integral of </a:t>
            </a:r>
            <a:r>
              <a:rPr lang="en-US" sz="1800" dirty="0" err="1">
                <a:latin typeface="Arial" panose="020B0604020202020204" pitchFamily="34" charset="0"/>
                <a:cs typeface="Arial" panose="020B0604020202020204" pitchFamily="34" charset="0"/>
              </a:rPr>
              <a:t>sEPSPs</a:t>
            </a:r>
            <a:r>
              <a:rPr lang="en-US" sz="1800" dirty="0">
                <a:latin typeface="Arial" panose="020B0604020202020204" pitchFamily="34" charset="0"/>
                <a:cs typeface="Arial" panose="020B0604020202020204" pitchFamily="34" charset="0"/>
              </a:rPr>
              <a:t> as a function of distance from the soma. Data points in </a:t>
            </a:r>
            <a:r>
              <a:rPr lang="en-US" sz="1800" dirty="0" smtClean="0">
                <a:latin typeface="Arial" panose="020B0604020202020204" pitchFamily="34" charset="0"/>
                <a:cs typeface="Arial" panose="020B0604020202020204" pitchFamily="34" charset="0"/>
              </a:rPr>
              <a:t>C and D are </a:t>
            </a:r>
            <a:r>
              <a:rPr lang="en-US" sz="1800" dirty="0">
                <a:latin typeface="Arial" panose="020B0604020202020204" pitchFamily="34" charset="0"/>
                <a:cs typeface="Arial" panose="020B0604020202020204" pitchFamily="34" charset="0"/>
              </a:rPr>
              <a:t>from 13 double somatic recordings expressed as the mean ± </a:t>
            </a:r>
            <a:r>
              <a:rPr lang="en-US" sz="1800" dirty="0" err="1">
                <a:latin typeface="Arial" panose="020B0604020202020204" pitchFamily="34" charset="0"/>
                <a:cs typeface="Arial" panose="020B0604020202020204" pitchFamily="34" charset="0"/>
              </a:rPr>
              <a:t>s.e.m</a:t>
            </a:r>
            <a:r>
              <a:rPr lang="en-US" sz="1800" dirty="0">
                <a:latin typeface="Arial" panose="020B0604020202020204" pitchFamily="34" charset="0"/>
                <a:cs typeface="Arial" panose="020B0604020202020204" pitchFamily="34" charset="0"/>
              </a:rPr>
              <a:t>. and 21 paired somatic </a:t>
            </a:r>
            <a:r>
              <a:rPr lang="en-US" sz="1800" dirty="0">
                <a:latin typeface="Arial" panose="020B0604020202020204" pitchFamily="34" charset="0"/>
                <a:cs typeface="Arial" panose="020B0604020202020204" pitchFamily="34" charset="0"/>
                <a:sym typeface="Symbol"/>
              </a:rPr>
              <a:t></a:t>
            </a:r>
            <a:r>
              <a:rPr lang="en-US" sz="1800" dirty="0">
                <a:latin typeface="Arial" panose="020B0604020202020204" pitchFamily="34" charset="0"/>
                <a:cs typeface="Arial" panose="020B0604020202020204" pitchFamily="34" charset="0"/>
              </a:rPr>
              <a:t> dendritic </a:t>
            </a:r>
            <a:r>
              <a:rPr lang="en-US" sz="1800" dirty="0" smtClean="0">
                <a:latin typeface="Arial" panose="020B0604020202020204" pitchFamily="34" charset="0"/>
                <a:cs typeface="Arial" panose="020B0604020202020204" pitchFamily="34" charset="0"/>
              </a:rPr>
              <a:t>recordings. </a:t>
            </a:r>
          </a:p>
          <a:p>
            <a:r>
              <a:rPr lang="en-US" sz="1800" dirty="0" smtClean="0">
                <a:latin typeface="Arial" panose="020B0604020202020204" pitchFamily="34" charset="0"/>
                <a:cs typeface="Arial" panose="020B0604020202020204" pitchFamily="34" charset="0"/>
              </a:rPr>
              <a:t>E, Top, Summation of </a:t>
            </a:r>
            <a:r>
              <a:rPr lang="en-US" sz="1800" dirty="0" err="1" smtClean="0">
                <a:latin typeface="Arial" panose="020B0604020202020204" pitchFamily="34" charset="0"/>
                <a:cs typeface="Arial" panose="020B0604020202020204" pitchFamily="34" charset="0"/>
              </a:rPr>
              <a:t>sEPSP</a:t>
            </a:r>
            <a:r>
              <a:rPr lang="en-US" sz="1800" dirty="0" smtClean="0">
                <a:latin typeface="Arial" panose="020B0604020202020204" pitchFamily="34" charset="0"/>
                <a:cs typeface="Arial" panose="020B0604020202020204" pitchFamily="34" charset="0"/>
              </a:rPr>
              <a:t> before (black trace) and after application of ZD 7288 (red trace) at the injection site. Bottom</a:t>
            </a:r>
            <a:r>
              <a:rPr lang="en-US" sz="1800" dirty="0">
                <a:latin typeface="Arial" panose="020B0604020202020204" pitchFamily="34" charset="0"/>
                <a:cs typeface="Arial" panose="020B0604020202020204" pitchFamily="34" charset="0"/>
              </a:rPr>
              <a:t>, Summation of </a:t>
            </a:r>
            <a:r>
              <a:rPr lang="en-US" sz="1800" dirty="0" err="1">
                <a:latin typeface="Arial" panose="020B0604020202020204" pitchFamily="34" charset="0"/>
                <a:cs typeface="Arial" panose="020B0604020202020204" pitchFamily="34" charset="0"/>
              </a:rPr>
              <a:t>sEPSP</a:t>
            </a:r>
            <a:r>
              <a:rPr lang="en-US" sz="1800" dirty="0">
                <a:latin typeface="Arial" panose="020B0604020202020204" pitchFamily="34" charset="0"/>
                <a:cs typeface="Arial" panose="020B0604020202020204" pitchFamily="34" charset="0"/>
              </a:rPr>
              <a:t> before (black trace) and after application of ZD 7288 (red trace</a:t>
            </a:r>
            <a:r>
              <a:rPr lang="en-US" sz="1800" dirty="0" smtClean="0">
                <a:latin typeface="Arial" panose="020B0604020202020204" pitchFamily="34" charset="0"/>
                <a:cs typeface="Arial" panose="020B0604020202020204" pitchFamily="34" charset="0"/>
              </a:rPr>
              <a:t>).</a:t>
            </a:r>
          </a:p>
          <a:p>
            <a:r>
              <a:rPr lang="en-US" sz="1800" dirty="0" smtClean="0">
                <a:latin typeface="Arial" panose="020B0604020202020204" pitchFamily="34" charset="0"/>
                <a:cs typeface="Arial" panose="020B0604020202020204" pitchFamily="34" charset="0"/>
              </a:rPr>
              <a:t>F</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Integral </a:t>
            </a:r>
            <a:r>
              <a:rPr lang="en-US" sz="1800" dirty="0">
                <a:latin typeface="Arial" panose="020B0604020202020204" pitchFamily="34" charset="0"/>
                <a:cs typeface="Arial" panose="020B0604020202020204" pitchFamily="34" charset="0"/>
              </a:rPr>
              <a:t>of </a:t>
            </a:r>
            <a:r>
              <a:rPr lang="en-US" sz="1800" dirty="0" smtClean="0">
                <a:latin typeface="Arial" panose="020B0604020202020204" pitchFamily="34" charset="0"/>
                <a:cs typeface="Arial" panose="020B0604020202020204" pitchFamily="34" charset="0"/>
              </a:rPr>
              <a:t>multiple </a:t>
            </a:r>
            <a:r>
              <a:rPr lang="en-US" sz="1800" dirty="0" err="1" smtClean="0">
                <a:latin typeface="Arial" panose="020B0604020202020204" pitchFamily="34" charset="0"/>
                <a:cs typeface="Arial" panose="020B0604020202020204" pitchFamily="34" charset="0"/>
              </a:rPr>
              <a:t>sEPSPs</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as a function of distance from the soma. Data points </a:t>
            </a:r>
            <a:r>
              <a:rPr lang="en-US" sz="1800" dirty="0" smtClean="0">
                <a:latin typeface="Arial" panose="020B0604020202020204" pitchFamily="34" charset="0"/>
                <a:cs typeface="Arial" panose="020B0604020202020204" pitchFamily="34" charset="0"/>
              </a:rPr>
              <a:t>are </a:t>
            </a:r>
            <a:r>
              <a:rPr lang="en-US" sz="1800" dirty="0">
                <a:latin typeface="Arial" panose="020B0604020202020204" pitchFamily="34" charset="0"/>
                <a:cs typeface="Arial" panose="020B0604020202020204" pitchFamily="34" charset="0"/>
              </a:rPr>
              <a:t>from </a:t>
            </a:r>
            <a:r>
              <a:rPr lang="en-US" sz="1800" dirty="0" smtClean="0">
                <a:latin typeface="Arial" panose="020B0604020202020204" pitchFamily="34" charset="0"/>
                <a:cs typeface="Arial" panose="020B0604020202020204" pitchFamily="34" charset="0"/>
              </a:rPr>
              <a:t>11 </a:t>
            </a:r>
            <a:r>
              <a:rPr lang="en-US" sz="1800" dirty="0">
                <a:latin typeface="Arial" panose="020B0604020202020204" pitchFamily="34" charset="0"/>
                <a:cs typeface="Arial" panose="020B0604020202020204" pitchFamily="34" charset="0"/>
              </a:rPr>
              <a:t>double somatic recordings expressed as the mean ± </a:t>
            </a:r>
            <a:r>
              <a:rPr lang="en-US" sz="1800" dirty="0" err="1">
                <a:latin typeface="Arial" panose="020B0604020202020204" pitchFamily="34" charset="0"/>
                <a:cs typeface="Arial" panose="020B0604020202020204" pitchFamily="34" charset="0"/>
              </a:rPr>
              <a:t>s.e.m</a:t>
            </a:r>
            <a:r>
              <a:rPr lang="en-US" sz="1800" dirty="0">
                <a:latin typeface="Arial" panose="020B0604020202020204" pitchFamily="34" charset="0"/>
                <a:cs typeface="Arial" panose="020B0604020202020204" pitchFamily="34" charset="0"/>
              </a:rPr>
              <a:t>. and </a:t>
            </a:r>
            <a:r>
              <a:rPr lang="en-US" sz="1800" dirty="0" smtClean="0">
                <a:latin typeface="Arial" panose="020B0604020202020204" pitchFamily="34" charset="0"/>
                <a:cs typeface="Arial" panose="020B0604020202020204" pitchFamily="34" charset="0"/>
              </a:rPr>
              <a:t>18 </a:t>
            </a:r>
            <a:r>
              <a:rPr lang="en-US" sz="1800" dirty="0">
                <a:latin typeface="Arial" panose="020B0604020202020204" pitchFamily="34" charset="0"/>
                <a:cs typeface="Arial" panose="020B0604020202020204" pitchFamily="34" charset="0"/>
              </a:rPr>
              <a:t>paired somatic </a:t>
            </a:r>
            <a:r>
              <a:rPr lang="en-US" sz="1800" dirty="0">
                <a:latin typeface="Arial" panose="020B0604020202020204" pitchFamily="34" charset="0"/>
                <a:cs typeface="Arial" panose="020B0604020202020204" pitchFamily="34" charset="0"/>
                <a:sym typeface="Symbol"/>
              </a:rPr>
              <a:t></a:t>
            </a:r>
            <a:r>
              <a:rPr lang="en-US" sz="1800" dirty="0">
                <a:latin typeface="Arial" panose="020B0604020202020204" pitchFamily="34" charset="0"/>
                <a:cs typeface="Arial" panose="020B0604020202020204" pitchFamily="34" charset="0"/>
              </a:rPr>
              <a:t> dendritic recordings. </a:t>
            </a:r>
          </a:p>
          <a:p>
            <a:endParaRPr lang="en-US" sz="1800" dirty="0" smtClean="0">
              <a:latin typeface="Arial" panose="020B0604020202020204" pitchFamily="34" charset="0"/>
              <a:cs typeface="Arial" panose="020B0604020202020204" pitchFamily="34" charset="0"/>
            </a:endParaRPr>
          </a:p>
          <a:p>
            <a:endParaRPr lang="de-DE" sz="1800" dirty="0" smtClean="0">
              <a:latin typeface="Arial" pitchFamily="34" charset="0"/>
              <a:cs typeface="Arial" pitchFamily="34" charset="0"/>
            </a:endParaRPr>
          </a:p>
        </p:txBody>
      </p:sp>
      <p:sp>
        <p:nvSpPr>
          <p:cNvPr id="219" name="Text Box 136"/>
          <p:cNvSpPr txBox="1">
            <a:spLocks noChangeArrowheads="1"/>
          </p:cNvSpPr>
          <p:nvPr/>
        </p:nvSpPr>
        <p:spPr bwMode="auto">
          <a:xfrm>
            <a:off x="864346" y="14933506"/>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a:latin typeface="Arial" charset="0"/>
              </a:rPr>
              <a:t>A</a:t>
            </a:r>
          </a:p>
        </p:txBody>
      </p:sp>
      <p:sp>
        <p:nvSpPr>
          <p:cNvPr id="220" name="Text Box 139"/>
          <p:cNvSpPr txBox="1">
            <a:spLocks noChangeArrowheads="1"/>
          </p:cNvSpPr>
          <p:nvPr/>
        </p:nvSpPr>
        <p:spPr bwMode="auto">
          <a:xfrm>
            <a:off x="6678259" y="14945700"/>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a:latin typeface="Arial" charset="0"/>
              </a:rPr>
              <a:t>B</a:t>
            </a:r>
          </a:p>
        </p:txBody>
      </p:sp>
      <p:sp>
        <p:nvSpPr>
          <p:cNvPr id="229" name="Text Box 136"/>
          <p:cNvSpPr txBox="1">
            <a:spLocks noChangeArrowheads="1"/>
          </p:cNvSpPr>
          <p:nvPr/>
        </p:nvSpPr>
        <p:spPr bwMode="auto">
          <a:xfrm>
            <a:off x="13537754" y="13249722"/>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a:latin typeface="Arial" charset="0"/>
              </a:rPr>
              <a:t>C</a:t>
            </a:r>
          </a:p>
        </p:txBody>
      </p:sp>
      <p:sp>
        <p:nvSpPr>
          <p:cNvPr id="240" name="Text Box 136"/>
          <p:cNvSpPr txBox="1">
            <a:spLocks noChangeArrowheads="1"/>
          </p:cNvSpPr>
          <p:nvPr/>
        </p:nvSpPr>
        <p:spPr bwMode="auto">
          <a:xfrm>
            <a:off x="13537754" y="15606074"/>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D</a:t>
            </a:r>
            <a:endParaRPr lang="en-US" sz="4000" b="1" dirty="0">
              <a:latin typeface="Arial" charset="0"/>
            </a:endParaRPr>
          </a:p>
        </p:txBody>
      </p:sp>
      <p:sp>
        <p:nvSpPr>
          <p:cNvPr id="241" name="Text Box 136"/>
          <p:cNvSpPr txBox="1">
            <a:spLocks noChangeArrowheads="1"/>
          </p:cNvSpPr>
          <p:nvPr/>
        </p:nvSpPr>
        <p:spPr bwMode="auto">
          <a:xfrm>
            <a:off x="13552181" y="17850516"/>
            <a:ext cx="5261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E</a:t>
            </a:r>
            <a:endParaRPr lang="en-US" sz="4000" b="1" dirty="0">
              <a:latin typeface="Arial" charset="0"/>
            </a:endParaRPr>
          </a:p>
        </p:txBody>
      </p:sp>
      <p:sp>
        <p:nvSpPr>
          <p:cNvPr id="246" name="AutoShape 58"/>
          <p:cNvSpPr>
            <a:spLocks noChangeArrowheads="1"/>
          </p:cNvSpPr>
          <p:nvPr/>
        </p:nvSpPr>
        <p:spPr bwMode="auto">
          <a:xfrm>
            <a:off x="18159135" y="13005323"/>
            <a:ext cx="17485073" cy="11117607"/>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400" b="1" dirty="0">
              <a:latin typeface="Arial" charset="0"/>
            </a:endParaRPr>
          </a:p>
        </p:txBody>
      </p:sp>
      <p:grpSp>
        <p:nvGrpSpPr>
          <p:cNvPr id="247" name="Group 178"/>
          <p:cNvGrpSpPr>
            <a:grpSpLocks/>
          </p:cNvGrpSpPr>
          <p:nvPr/>
        </p:nvGrpSpPr>
        <p:grpSpPr bwMode="auto">
          <a:xfrm>
            <a:off x="18450956" y="13293695"/>
            <a:ext cx="1219200" cy="1219200"/>
            <a:chOff x="192" y="4848"/>
            <a:chExt cx="768" cy="768"/>
          </a:xfrm>
        </p:grpSpPr>
        <p:sp>
          <p:nvSpPr>
            <p:cNvPr id="262" name="Oval 179"/>
            <p:cNvSpPr>
              <a:spLocks noChangeArrowheads="1"/>
            </p:cNvSpPr>
            <p:nvPr/>
          </p:nvSpPr>
          <p:spPr bwMode="auto">
            <a:xfrm>
              <a:off x="192" y="4848"/>
              <a:ext cx="768" cy="76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77" name="Text Box 180"/>
            <p:cNvSpPr txBox="1">
              <a:spLocks noChangeArrowheads="1"/>
            </p:cNvSpPr>
            <p:nvPr/>
          </p:nvSpPr>
          <p:spPr bwMode="auto">
            <a:xfrm>
              <a:off x="384" y="4886"/>
              <a:ext cx="386"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b="1">
                  <a:latin typeface="Arial" charset="0"/>
                </a:rPr>
                <a:t>2</a:t>
              </a:r>
            </a:p>
          </p:txBody>
        </p:sp>
      </p:grpSp>
      <p:sp>
        <p:nvSpPr>
          <p:cNvPr id="290" name="Text Box 36"/>
          <p:cNvSpPr txBox="1">
            <a:spLocks noChangeArrowheads="1"/>
          </p:cNvSpPr>
          <p:nvPr/>
        </p:nvSpPr>
        <p:spPr bwMode="auto">
          <a:xfrm>
            <a:off x="18171329" y="20190090"/>
            <a:ext cx="17472878" cy="373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pPr algn="just"/>
            <a:r>
              <a:rPr lang="en-US" sz="1800" b="1" dirty="0" smtClean="0">
                <a:latin typeface="Arial" charset="0"/>
                <a:cs typeface="Times New Roman" pitchFamily="18" charset="0"/>
              </a:rPr>
              <a:t>Distribution of </a:t>
            </a:r>
            <a:r>
              <a:rPr lang="en-US" sz="1800" b="1" i="1" dirty="0" err="1">
                <a:latin typeface="Arial" charset="0"/>
                <a:cs typeface="Times New Roman" pitchFamily="18" charset="0"/>
              </a:rPr>
              <a:t>I</a:t>
            </a:r>
            <a:r>
              <a:rPr lang="en-US" sz="1800" b="1" baseline="-25000" dirty="0" err="1">
                <a:latin typeface="Arial" charset="0"/>
                <a:cs typeface="Times New Roman" pitchFamily="18" charset="0"/>
              </a:rPr>
              <a:t>h</a:t>
            </a:r>
            <a:r>
              <a:rPr lang="en-US" sz="1800" b="1" dirty="0">
                <a:latin typeface="Arial" charset="0"/>
                <a:cs typeface="Times New Roman" pitchFamily="18" charset="0"/>
              </a:rPr>
              <a:t> </a:t>
            </a:r>
            <a:r>
              <a:rPr lang="en-US" sz="1800" b="1" dirty="0" smtClean="0">
                <a:latin typeface="Arial" charset="0"/>
                <a:cs typeface="Times New Roman" pitchFamily="18" charset="0"/>
              </a:rPr>
              <a:t>along the </a:t>
            </a:r>
            <a:r>
              <a:rPr lang="en-US" sz="1800" b="1" dirty="0" err="1" smtClean="0">
                <a:latin typeface="Arial" charset="0"/>
                <a:cs typeface="Times New Roman" pitchFamily="18" charset="0"/>
              </a:rPr>
              <a:t>somatodendritic</a:t>
            </a:r>
            <a:r>
              <a:rPr lang="en-US" sz="1800" b="1" dirty="0" smtClean="0">
                <a:latin typeface="Arial" charset="0"/>
                <a:cs typeface="Times New Roman" pitchFamily="18" charset="0"/>
              </a:rPr>
              <a:t> axis of DA neurons. </a:t>
            </a:r>
            <a:endParaRPr lang="en-US" sz="1800" b="1" dirty="0">
              <a:latin typeface="Arial" charset="0"/>
              <a:cs typeface="Times New Roman" pitchFamily="18" charset="0"/>
            </a:endParaRPr>
          </a:p>
          <a:p>
            <a:r>
              <a:rPr lang="en-US" sz="1800" dirty="0">
                <a:latin typeface="Arial" panose="020B0604020202020204" pitchFamily="34" charset="0"/>
                <a:cs typeface="Arial" panose="020B0604020202020204" pitchFamily="34" charset="0"/>
              </a:rPr>
              <a:t>A, Infrared differential interference </a:t>
            </a:r>
            <a:r>
              <a:rPr lang="en-US" sz="1800" dirty="0" smtClean="0">
                <a:latin typeface="Arial" panose="020B0604020202020204" pitchFamily="34" charset="0"/>
                <a:cs typeface="Arial" panose="020B0604020202020204" pitchFamily="34" charset="0"/>
              </a:rPr>
              <a:t>contrast (IR-DIC) </a:t>
            </a:r>
            <a:r>
              <a:rPr lang="en-US" sz="1800" dirty="0">
                <a:latin typeface="Arial" panose="020B0604020202020204" pitchFamily="34" charset="0"/>
                <a:cs typeface="Arial" panose="020B0604020202020204" pitchFamily="34" charset="0"/>
              </a:rPr>
              <a:t>video image of a </a:t>
            </a:r>
            <a:r>
              <a:rPr lang="en-US" sz="1800" dirty="0" smtClean="0">
                <a:latin typeface="Arial" panose="020B0604020202020204" pitchFamily="34" charset="0"/>
                <a:cs typeface="Arial" panose="020B0604020202020204" pitchFamily="34" charset="0"/>
              </a:rPr>
              <a:t>DA </a:t>
            </a:r>
            <a:r>
              <a:rPr lang="en-US" sz="1800" dirty="0">
                <a:latin typeface="Arial" panose="020B0604020202020204" pitchFamily="34" charset="0"/>
                <a:cs typeface="Arial" panose="020B0604020202020204" pitchFamily="34" charset="0"/>
              </a:rPr>
              <a:t>neuron dendrite.</a:t>
            </a:r>
            <a:endParaRPr lang="fr-BE"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B</a:t>
            </a:r>
            <a:r>
              <a:rPr lang="en-US" sz="1800" dirty="0" smtClean="0">
                <a:latin typeface="Arial" panose="020B0604020202020204" pitchFamily="34" charset="0"/>
                <a:cs typeface="Arial" panose="020B0604020202020204" pitchFamily="34" charset="0"/>
              </a:rPr>
              <a:t>,</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I</a:t>
            </a:r>
            <a:r>
              <a:rPr lang="en-US" sz="1800" baseline="-25000" dirty="0" err="1">
                <a:latin typeface="Arial" panose="020B0604020202020204" pitchFamily="34" charset="0"/>
                <a:cs typeface="Arial" panose="020B0604020202020204" pitchFamily="34" charset="0"/>
              </a:rPr>
              <a:t>h</a:t>
            </a:r>
            <a:r>
              <a:rPr lang="en-US" sz="1800" dirty="0" smtClean="0">
                <a:latin typeface="Arial" panose="020B0604020202020204" pitchFamily="34" charset="0"/>
                <a:cs typeface="Arial" panose="020B0604020202020204" pitchFamily="34" charset="0"/>
              </a:rPr>
              <a:t> recorded in the cell-attached </a:t>
            </a:r>
            <a:r>
              <a:rPr lang="en-US" sz="1800" dirty="0">
                <a:latin typeface="Arial" panose="020B0604020202020204" pitchFamily="34" charset="0"/>
                <a:cs typeface="Arial" panose="020B0604020202020204" pitchFamily="34" charset="0"/>
              </a:rPr>
              <a:t>patch </a:t>
            </a:r>
            <a:r>
              <a:rPr lang="en-US" sz="1800" dirty="0" smtClean="0">
                <a:latin typeface="Arial" panose="020B0604020202020204" pitchFamily="34" charset="0"/>
                <a:cs typeface="Arial" panose="020B0604020202020204" pitchFamily="34" charset="0"/>
              </a:rPr>
              <a:t>configuration from </a:t>
            </a:r>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DA neuron </a:t>
            </a:r>
            <a:r>
              <a:rPr lang="en-US" sz="1800" dirty="0">
                <a:latin typeface="Arial" panose="020B0604020202020204" pitchFamily="34" charset="0"/>
                <a:cs typeface="Arial" panose="020B0604020202020204" pitchFamily="34" charset="0"/>
              </a:rPr>
              <a:t>shown in A using a high K</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pipette solution. </a:t>
            </a:r>
            <a:r>
              <a:rPr lang="en-US" sz="1800" dirty="0" smtClean="0">
                <a:latin typeface="Arial" panose="020B0604020202020204" pitchFamily="34" charset="0"/>
                <a:cs typeface="Arial" panose="020B0604020202020204" pitchFamily="34" charset="0"/>
              </a:rPr>
              <a:t>Voltage step: 2 s, -90 mV. Note the long time </a:t>
            </a:r>
            <a:r>
              <a:rPr lang="en-US" sz="1800" dirty="0">
                <a:latin typeface="Arial" panose="020B0604020202020204" pitchFamily="34" charset="0"/>
                <a:cs typeface="Arial" panose="020B0604020202020204" pitchFamily="34" charset="0"/>
              </a:rPr>
              <a:t>constant of current </a:t>
            </a:r>
            <a:r>
              <a:rPr lang="en-US" sz="1800" dirty="0" smtClean="0">
                <a:latin typeface="Arial" panose="020B0604020202020204" pitchFamily="34" charset="0"/>
                <a:cs typeface="Arial" panose="020B0604020202020204" pitchFamily="34" charset="0"/>
              </a:rPr>
              <a:t>activation, 581 </a:t>
            </a:r>
            <a:r>
              <a:rPr lang="en-US" sz="1800" dirty="0" err="1">
                <a:latin typeface="Arial" panose="020B0604020202020204" pitchFamily="34" charset="0"/>
                <a:cs typeface="Arial" panose="020B0604020202020204" pitchFamily="34" charset="0"/>
              </a:rPr>
              <a:t>ms</a:t>
            </a:r>
            <a:r>
              <a:rPr lang="en-US" sz="1800" dirty="0">
                <a:latin typeface="Arial" panose="020B0604020202020204" pitchFamily="34" charset="0"/>
                <a:cs typeface="Arial" panose="020B0604020202020204" pitchFamily="34" charset="0"/>
              </a:rPr>
              <a:t> when fitted with a </a:t>
            </a:r>
            <a:r>
              <a:rPr lang="en-US" sz="1800" dirty="0" err="1">
                <a:latin typeface="Arial" panose="020B0604020202020204" pitchFamily="34" charset="0"/>
                <a:cs typeface="Arial" panose="020B0604020202020204" pitchFamily="34" charset="0"/>
              </a:rPr>
              <a:t>monoexponential</a:t>
            </a:r>
            <a:r>
              <a:rPr lang="en-US" sz="1800" dirty="0">
                <a:latin typeface="Arial" panose="020B0604020202020204" pitchFamily="34" charset="0"/>
                <a:cs typeface="Arial" panose="020B0604020202020204" pitchFamily="34" charset="0"/>
              </a:rPr>
              <a:t> function. </a:t>
            </a:r>
            <a:endParaRPr lang="fr-BE"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 IR-DIC video image of </a:t>
            </a:r>
            <a:r>
              <a:rPr lang="en-US" sz="1800" dirty="0" smtClean="0">
                <a:latin typeface="Arial" panose="020B0604020202020204" pitchFamily="34" charset="0"/>
                <a:cs typeface="Arial" panose="020B0604020202020204" pitchFamily="34" charset="0"/>
              </a:rPr>
              <a:t>the soma from </a:t>
            </a:r>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neuron shown </a:t>
            </a:r>
            <a:r>
              <a:rPr lang="en-US" sz="1800" dirty="0">
                <a:latin typeface="Arial" panose="020B0604020202020204" pitchFamily="34" charset="0"/>
                <a:cs typeface="Arial" panose="020B0604020202020204" pitchFamily="34" charset="0"/>
              </a:rPr>
              <a:t>in A. </a:t>
            </a:r>
            <a:endParaRPr lang="fr-BE"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D, Somatic voltage responses to </a:t>
            </a:r>
            <a:r>
              <a:rPr lang="en-US" sz="1800" dirty="0" smtClean="0">
                <a:latin typeface="Arial" panose="020B0604020202020204" pitchFamily="34" charset="0"/>
                <a:cs typeface="Arial" panose="020B0604020202020204" pitchFamily="34" charset="0"/>
              </a:rPr>
              <a:t>1-s </a:t>
            </a:r>
            <a:r>
              <a:rPr lang="en-US" sz="1800" dirty="0">
                <a:latin typeface="Arial" panose="020B0604020202020204" pitchFamily="34" charset="0"/>
                <a:cs typeface="Arial" panose="020B0604020202020204" pitchFamily="34" charset="0"/>
              </a:rPr>
              <a:t>depolarizing and hyperpolarizing current pulses in the whole-cell current-clamp recording configuration. </a:t>
            </a:r>
            <a:r>
              <a:rPr lang="en-US" sz="1800" dirty="0" smtClean="0">
                <a:latin typeface="Arial" panose="020B0604020202020204" pitchFamily="34" charset="0"/>
                <a:cs typeface="Arial" panose="020B0604020202020204" pitchFamily="34" charset="0"/>
              </a:rPr>
              <a:t>Note </a:t>
            </a:r>
            <a:r>
              <a:rPr lang="en-US" sz="1800" dirty="0">
                <a:latin typeface="Arial" panose="020B0604020202020204" pitchFamily="34" charset="0"/>
                <a:cs typeface="Arial" panose="020B0604020202020204" pitchFamily="34" charset="0"/>
              </a:rPr>
              <a:t>the presence of the sag during hyperpolarizing current pulses and the absence of </a:t>
            </a:r>
            <a:r>
              <a:rPr lang="en-US" sz="1800" dirty="0" smtClean="0">
                <a:latin typeface="Arial" panose="020B0604020202020204" pitchFamily="34" charset="0"/>
                <a:cs typeface="Arial" panose="020B0604020202020204" pitchFamily="34" charset="0"/>
              </a:rPr>
              <a:t>APs due </a:t>
            </a:r>
            <a:r>
              <a:rPr lang="en-US" sz="1800" dirty="0">
                <a:latin typeface="Arial" panose="020B0604020202020204" pitchFamily="34" charset="0"/>
                <a:cs typeface="Arial" panose="020B0604020202020204" pitchFamily="34" charset="0"/>
              </a:rPr>
              <a:t>to the presence of Na</a:t>
            </a:r>
            <a:r>
              <a:rPr lang="en-US" sz="1800" baseline="30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and Ca</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channel blockers in the bath (TTX and CdCl</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to suppress spontaneous activity. </a:t>
            </a:r>
            <a:endParaRPr lang="fr-BE"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E, Plot of </a:t>
            </a:r>
            <a:r>
              <a:rPr lang="en-US" sz="1800" dirty="0" err="1" smtClean="0">
                <a:latin typeface="Arial" panose="020B0604020202020204" pitchFamily="34" charset="0"/>
                <a:cs typeface="Arial" panose="020B0604020202020204" pitchFamily="34" charset="0"/>
              </a:rPr>
              <a:t>somatodendritic</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distribution of </a:t>
            </a:r>
            <a:r>
              <a:rPr lang="en-US" sz="1800" i="1" dirty="0" err="1">
                <a:latin typeface="Arial" panose="020B0604020202020204" pitchFamily="34" charset="0"/>
                <a:cs typeface="Arial" panose="020B0604020202020204" pitchFamily="34" charset="0"/>
              </a:rPr>
              <a:t>I</a:t>
            </a:r>
            <a:r>
              <a:rPr lang="en-US" sz="1800" baseline="-25000" dirty="0" err="1">
                <a:latin typeface="Arial" panose="020B0604020202020204" pitchFamily="34" charset="0"/>
                <a:cs typeface="Arial" panose="020B0604020202020204" pitchFamily="34" charset="0"/>
              </a:rPr>
              <a:t>h</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density as a function of distance </a:t>
            </a:r>
            <a:r>
              <a:rPr lang="en-US" sz="1800" dirty="0">
                <a:latin typeface="Arial" panose="020B0604020202020204" pitchFamily="34" charset="0"/>
                <a:cs typeface="Arial" panose="020B0604020202020204" pitchFamily="34" charset="0"/>
              </a:rPr>
              <a:t>from the soma. Data </a:t>
            </a:r>
            <a:r>
              <a:rPr lang="en-US" sz="1800" dirty="0" smtClean="0">
                <a:latin typeface="Arial" panose="020B0604020202020204" pitchFamily="34" charset="0"/>
                <a:cs typeface="Arial" panose="020B0604020202020204" pitchFamily="34" charset="0"/>
              </a:rPr>
              <a:t>are from </a:t>
            </a:r>
            <a:r>
              <a:rPr lang="en-US" sz="1800" dirty="0">
                <a:latin typeface="Arial" panose="020B0604020202020204" pitchFamily="34" charset="0"/>
                <a:cs typeface="Arial" panose="020B0604020202020204" pitchFamily="34" charset="0"/>
              </a:rPr>
              <a:t>12 somatic and </a:t>
            </a:r>
            <a:r>
              <a:rPr lang="en-US" sz="1800" dirty="0" smtClean="0">
                <a:latin typeface="Arial" panose="020B0604020202020204" pitchFamily="34" charset="0"/>
                <a:cs typeface="Arial" panose="020B0604020202020204" pitchFamily="34" charset="0"/>
              </a:rPr>
              <a:t>29 dendritic cell-attached  patches</a:t>
            </a:r>
            <a:r>
              <a:rPr lang="en-US" sz="1800" dirty="0">
                <a:latin typeface="Arial" panose="020B0604020202020204" pitchFamily="34" charset="0"/>
                <a:cs typeface="Arial" panose="020B0604020202020204" pitchFamily="34" charset="0"/>
              </a:rPr>
              <a:t>.  </a:t>
            </a:r>
            <a:endParaRPr lang="fr-BE"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F, Plot of </a:t>
            </a:r>
            <a:r>
              <a:rPr lang="en-US" sz="1800" dirty="0" err="1" smtClean="0">
                <a:latin typeface="Arial" panose="020B0604020202020204" pitchFamily="34" charset="0"/>
                <a:cs typeface="Arial" panose="020B0604020202020204" pitchFamily="34" charset="0"/>
              </a:rPr>
              <a:t>somatodendritic</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distribution of </a:t>
            </a:r>
            <a:r>
              <a:rPr lang="en-US" sz="1800" i="1" dirty="0" err="1">
                <a:latin typeface="Arial" panose="020B0604020202020204" pitchFamily="34" charset="0"/>
                <a:cs typeface="Arial" panose="020B0604020202020204" pitchFamily="34" charset="0"/>
              </a:rPr>
              <a:t>I</a:t>
            </a:r>
            <a:r>
              <a:rPr lang="en-US" sz="1800" baseline="-25000" dirty="0" err="1">
                <a:latin typeface="Arial" panose="020B0604020202020204" pitchFamily="34" charset="0"/>
                <a:cs typeface="Arial" panose="020B0604020202020204" pitchFamily="34" charset="0"/>
              </a:rPr>
              <a:t>h</a:t>
            </a:r>
            <a:r>
              <a:rPr lang="en-US" sz="1800" dirty="0">
                <a:latin typeface="Arial" panose="020B0604020202020204" pitchFamily="34" charset="0"/>
                <a:cs typeface="Arial" panose="020B0604020202020204" pitchFamily="34" charset="0"/>
              </a:rPr>
              <a:t> density as a function of distance from the axon. Data </a:t>
            </a:r>
            <a:r>
              <a:rPr lang="en-US" sz="1800" dirty="0" smtClean="0">
                <a:latin typeface="Arial" panose="020B0604020202020204" pitchFamily="34" charset="0"/>
                <a:cs typeface="Arial" panose="020B0604020202020204" pitchFamily="34" charset="0"/>
              </a:rPr>
              <a:t>are from 31 </a:t>
            </a:r>
            <a:r>
              <a:rPr lang="en-US" sz="1800" dirty="0">
                <a:latin typeface="Arial" panose="020B0604020202020204" pitchFamily="34" charset="0"/>
                <a:cs typeface="Arial" panose="020B0604020202020204" pitchFamily="34" charset="0"/>
              </a:rPr>
              <a:t>patches</a:t>
            </a:r>
            <a:r>
              <a:rPr lang="en-US" sz="1800" dirty="0" smtClean="0">
                <a:latin typeface="Arial" panose="020B0604020202020204" pitchFamily="34" charset="0"/>
                <a:cs typeface="Arial" panose="020B0604020202020204" pitchFamily="34" charset="0"/>
              </a:rPr>
              <a:t>.</a:t>
            </a:r>
          </a:p>
          <a:p>
            <a:r>
              <a:rPr lang="en-US" sz="1800" dirty="0" smtClean="0">
                <a:latin typeface="Arial" panose="020B0604020202020204" pitchFamily="34" charset="0"/>
                <a:cs typeface="Arial" panose="020B0604020202020204" pitchFamily="34" charset="0"/>
              </a:rPr>
              <a:t>G, </a:t>
            </a:r>
            <a:r>
              <a:rPr lang="en-US" sz="1800" dirty="0">
                <a:latin typeface="Arial" panose="020B0604020202020204" pitchFamily="34" charset="0"/>
                <a:cs typeface="Arial" panose="020B0604020202020204" pitchFamily="34" charset="0"/>
              </a:rPr>
              <a:t>Confocal micrograph of a </a:t>
            </a:r>
            <a:r>
              <a:rPr lang="en-US" sz="1800" dirty="0" smtClean="0">
                <a:latin typeface="Arial" panose="020B0604020202020204" pitchFamily="34" charset="0"/>
                <a:cs typeface="Arial" panose="020B0604020202020204" pitchFamily="34" charset="0"/>
              </a:rPr>
              <a:t>DA </a:t>
            </a:r>
            <a:r>
              <a:rPr lang="en-US" sz="1800" dirty="0">
                <a:latin typeface="Arial" panose="020B0604020202020204" pitchFamily="34" charset="0"/>
                <a:cs typeface="Arial" panose="020B0604020202020204" pitchFamily="34" charset="0"/>
              </a:rPr>
              <a:t>neuron filled with </a:t>
            </a:r>
            <a:r>
              <a:rPr lang="en-US" sz="1800" dirty="0" err="1" smtClean="0">
                <a:latin typeface="Arial" panose="020B0604020202020204" pitchFamily="34" charset="0"/>
                <a:cs typeface="Arial" panose="020B0604020202020204" pitchFamily="34" charset="0"/>
              </a:rPr>
              <a:t>biocytin</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and stained with FITC-conjugated </a:t>
            </a:r>
            <a:r>
              <a:rPr lang="en-US" sz="1800" dirty="0" err="1">
                <a:latin typeface="Arial" panose="020B0604020202020204" pitchFamily="34" charset="0"/>
                <a:cs typeface="Arial" panose="020B0604020202020204" pitchFamily="34" charset="0"/>
              </a:rPr>
              <a:t>avidin</a:t>
            </a:r>
            <a:r>
              <a:rPr lang="en-US" sz="1800" dirty="0">
                <a:latin typeface="Arial" panose="020B0604020202020204" pitchFamily="34" charset="0"/>
                <a:cs typeface="Arial" panose="020B0604020202020204" pitchFamily="34" charset="0"/>
              </a:rPr>
              <a:t> (left); </a:t>
            </a:r>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tyrosine </a:t>
            </a:r>
            <a:r>
              <a:rPr lang="en-US" sz="1800" dirty="0">
                <a:latin typeface="Arial" panose="020B0604020202020204" pitchFamily="34" charset="0"/>
                <a:cs typeface="Arial" panose="020B0604020202020204" pitchFamily="34" charset="0"/>
              </a:rPr>
              <a:t>hydroxylase </a:t>
            </a:r>
            <a:r>
              <a:rPr lang="en-US" sz="1800" dirty="0" err="1">
                <a:latin typeface="Arial" panose="020B0604020202020204" pitchFamily="34" charset="0"/>
                <a:cs typeface="Arial" panose="020B0604020202020204" pitchFamily="34" charset="0"/>
              </a:rPr>
              <a:t>immunoreactivity</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center</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overlay (right</a:t>
            </a:r>
            <a:r>
              <a:rPr lang="en-US" sz="1800" dirty="0" smtClean="0">
                <a:latin typeface="Arial" panose="020B0604020202020204" pitchFamily="34" charset="0"/>
                <a:cs typeface="Arial" panose="020B0604020202020204" pitchFamily="34" charset="0"/>
              </a:rPr>
              <a:t>). 33-µm </a:t>
            </a:r>
            <a:r>
              <a:rPr lang="en-US" sz="1800" dirty="0">
                <a:latin typeface="Arial" panose="020B0604020202020204" pitchFamily="34" charset="0"/>
                <a:cs typeface="Arial" panose="020B0604020202020204" pitchFamily="34" charset="0"/>
              </a:rPr>
              <a:t>stack projection</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291" name="Text Box 139"/>
          <p:cNvSpPr txBox="1">
            <a:spLocks noChangeArrowheads="1"/>
          </p:cNvSpPr>
          <p:nvPr/>
        </p:nvSpPr>
        <p:spPr bwMode="auto">
          <a:xfrm>
            <a:off x="20255602" y="13321730"/>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A</a:t>
            </a:r>
            <a:endParaRPr lang="en-US" sz="4000" b="1" dirty="0">
              <a:latin typeface="Arial" charset="0"/>
            </a:endParaRPr>
          </a:p>
        </p:txBody>
      </p:sp>
      <p:sp>
        <p:nvSpPr>
          <p:cNvPr id="293" name="Text Box 139"/>
          <p:cNvSpPr txBox="1">
            <a:spLocks noChangeArrowheads="1"/>
          </p:cNvSpPr>
          <p:nvPr/>
        </p:nvSpPr>
        <p:spPr bwMode="auto">
          <a:xfrm>
            <a:off x="23105015" y="13314002"/>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B</a:t>
            </a:r>
            <a:endParaRPr lang="en-US" sz="4000" b="1" dirty="0">
              <a:latin typeface="Arial" charset="0"/>
            </a:endParaRPr>
          </a:p>
        </p:txBody>
      </p:sp>
      <p:sp>
        <p:nvSpPr>
          <p:cNvPr id="294" name="Text Box 139"/>
          <p:cNvSpPr txBox="1">
            <a:spLocks noChangeArrowheads="1"/>
          </p:cNvSpPr>
          <p:nvPr/>
        </p:nvSpPr>
        <p:spPr bwMode="auto">
          <a:xfrm>
            <a:off x="20218365" y="16496801"/>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C</a:t>
            </a:r>
            <a:endParaRPr lang="en-US" sz="4000" b="1" dirty="0">
              <a:latin typeface="Arial" charset="0"/>
            </a:endParaRPr>
          </a:p>
        </p:txBody>
      </p:sp>
      <p:sp>
        <p:nvSpPr>
          <p:cNvPr id="295" name="ZoneTexte 294"/>
          <p:cNvSpPr txBox="1"/>
          <p:nvPr/>
        </p:nvSpPr>
        <p:spPr>
          <a:xfrm>
            <a:off x="27980866" y="16792287"/>
            <a:ext cx="992579" cy="369332"/>
          </a:xfrm>
          <a:prstGeom prst="rect">
            <a:avLst/>
          </a:prstGeom>
          <a:noFill/>
        </p:spPr>
        <p:txBody>
          <a:bodyPr wrap="none" rtlCol="0">
            <a:spAutoFit/>
          </a:bodyPr>
          <a:lstStyle/>
          <a:p>
            <a:r>
              <a:rPr lang="fr-BE" sz="1800" dirty="0" err="1" smtClean="0">
                <a:latin typeface="Arial" pitchFamily="34" charset="0"/>
                <a:cs typeface="Arial" pitchFamily="34" charset="0"/>
              </a:rPr>
              <a:t>Biocytin</a:t>
            </a:r>
            <a:endParaRPr lang="fr-BE" sz="1800" dirty="0">
              <a:latin typeface="Arial" pitchFamily="34" charset="0"/>
              <a:cs typeface="Arial" pitchFamily="34" charset="0"/>
            </a:endParaRPr>
          </a:p>
        </p:txBody>
      </p:sp>
      <p:sp>
        <p:nvSpPr>
          <p:cNvPr id="296" name="ZoneTexte 295"/>
          <p:cNvSpPr txBox="1"/>
          <p:nvPr/>
        </p:nvSpPr>
        <p:spPr>
          <a:xfrm>
            <a:off x="30578027" y="16783745"/>
            <a:ext cx="492443" cy="369332"/>
          </a:xfrm>
          <a:prstGeom prst="rect">
            <a:avLst/>
          </a:prstGeom>
          <a:noFill/>
        </p:spPr>
        <p:txBody>
          <a:bodyPr wrap="none" rtlCol="0">
            <a:spAutoFit/>
          </a:bodyPr>
          <a:lstStyle/>
          <a:p>
            <a:r>
              <a:rPr lang="fr-BE" sz="1800" dirty="0" smtClean="0">
                <a:latin typeface="Arial" pitchFamily="34" charset="0"/>
                <a:cs typeface="Arial" pitchFamily="34" charset="0"/>
              </a:rPr>
              <a:t>TH</a:t>
            </a:r>
            <a:endParaRPr lang="fr-BE" sz="1800" dirty="0">
              <a:latin typeface="Arial" pitchFamily="34" charset="0"/>
              <a:cs typeface="Arial" pitchFamily="34" charset="0"/>
            </a:endParaRPr>
          </a:p>
        </p:txBody>
      </p:sp>
      <p:sp>
        <p:nvSpPr>
          <p:cNvPr id="297" name="ZoneTexte 296"/>
          <p:cNvSpPr txBox="1"/>
          <p:nvPr/>
        </p:nvSpPr>
        <p:spPr>
          <a:xfrm>
            <a:off x="32582638" y="16783745"/>
            <a:ext cx="979755" cy="369332"/>
          </a:xfrm>
          <a:prstGeom prst="rect">
            <a:avLst/>
          </a:prstGeom>
          <a:noFill/>
        </p:spPr>
        <p:txBody>
          <a:bodyPr wrap="none" rtlCol="0">
            <a:spAutoFit/>
          </a:bodyPr>
          <a:lstStyle/>
          <a:p>
            <a:r>
              <a:rPr lang="fr-BE" sz="1800" dirty="0" smtClean="0">
                <a:latin typeface="Arial" pitchFamily="34" charset="0"/>
                <a:cs typeface="Arial" pitchFamily="34" charset="0"/>
              </a:rPr>
              <a:t>Overlay</a:t>
            </a:r>
            <a:endParaRPr lang="fr-BE" sz="1800" dirty="0">
              <a:latin typeface="Arial" pitchFamily="34" charset="0"/>
              <a:cs typeface="Arial" pitchFamily="34" charset="0"/>
            </a:endParaRPr>
          </a:p>
        </p:txBody>
      </p:sp>
      <p:sp>
        <p:nvSpPr>
          <p:cNvPr id="298" name="Text Box 136"/>
          <p:cNvSpPr txBox="1">
            <a:spLocks noChangeArrowheads="1"/>
          </p:cNvSpPr>
          <p:nvPr/>
        </p:nvSpPr>
        <p:spPr bwMode="auto">
          <a:xfrm>
            <a:off x="30802492" y="13317425"/>
            <a:ext cx="4972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F</a:t>
            </a:r>
            <a:endParaRPr lang="en-US" sz="4000" b="1" dirty="0">
              <a:latin typeface="Arial" charset="0"/>
            </a:endParaRPr>
          </a:p>
        </p:txBody>
      </p:sp>
      <p:sp>
        <p:nvSpPr>
          <p:cNvPr id="299" name="Text Box 139"/>
          <p:cNvSpPr txBox="1">
            <a:spLocks noChangeArrowheads="1"/>
          </p:cNvSpPr>
          <p:nvPr/>
        </p:nvSpPr>
        <p:spPr bwMode="auto">
          <a:xfrm>
            <a:off x="23177023" y="16507907"/>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D</a:t>
            </a:r>
            <a:endParaRPr lang="en-US" sz="4000" b="1" dirty="0">
              <a:latin typeface="Arial" charset="0"/>
            </a:endParaRPr>
          </a:p>
        </p:txBody>
      </p:sp>
      <p:sp>
        <p:nvSpPr>
          <p:cNvPr id="300" name="Text Box 139"/>
          <p:cNvSpPr txBox="1">
            <a:spLocks noChangeArrowheads="1"/>
          </p:cNvSpPr>
          <p:nvPr/>
        </p:nvSpPr>
        <p:spPr bwMode="auto">
          <a:xfrm>
            <a:off x="26908158" y="13324214"/>
            <a:ext cx="5261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E</a:t>
            </a:r>
            <a:endParaRPr lang="en-US" sz="4000" b="1" dirty="0">
              <a:latin typeface="Arial" charset="0"/>
            </a:endParaRPr>
          </a:p>
        </p:txBody>
      </p:sp>
      <p:sp>
        <p:nvSpPr>
          <p:cNvPr id="301" name="Text Box 136"/>
          <p:cNvSpPr txBox="1">
            <a:spLocks noChangeArrowheads="1"/>
          </p:cNvSpPr>
          <p:nvPr/>
        </p:nvSpPr>
        <p:spPr bwMode="auto">
          <a:xfrm>
            <a:off x="26929781" y="16507907"/>
            <a:ext cx="5838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G</a:t>
            </a:r>
            <a:endParaRPr lang="en-US" sz="4000" b="1" dirty="0">
              <a:latin typeface="Arial" charset="0"/>
            </a:endParaRPr>
          </a:p>
        </p:txBody>
      </p:sp>
      <p:grpSp>
        <p:nvGrpSpPr>
          <p:cNvPr id="302" name="Group 175"/>
          <p:cNvGrpSpPr>
            <a:grpSpLocks/>
          </p:cNvGrpSpPr>
          <p:nvPr/>
        </p:nvGrpSpPr>
        <p:grpSpPr bwMode="auto">
          <a:xfrm>
            <a:off x="721672" y="24770151"/>
            <a:ext cx="1219200" cy="1219200"/>
            <a:chOff x="192" y="4848"/>
            <a:chExt cx="768" cy="768"/>
          </a:xfrm>
        </p:grpSpPr>
        <p:sp>
          <p:nvSpPr>
            <p:cNvPr id="303" name="Oval 176"/>
            <p:cNvSpPr>
              <a:spLocks noChangeArrowheads="1"/>
            </p:cNvSpPr>
            <p:nvPr/>
          </p:nvSpPr>
          <p:spPr bwMode="auto">
            <a:xfrm>
              <a:off x="192" y="4848"/>
              <a:ext cx="768" cy="76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304" name="Text Box 177"/>
            <p:cNvSpPr txBox="1">
              <a:spLocks noChangeArrowheads="1"/>
            </p:cNvSpPr>
            <p:nvPr/>
          </p:nvSpPr>
          <p:spPr bwMode="auto">
            <a:xfrm>
              <a:off x="384" y="4886"/>
              <a:ext cx="386"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b="1">
                  <a:latin typeface="Arial" charset="0"/>
                </a:rPr>
                <a:t>3</a:t>
              </a:r>
            </a:p>
          </p:txBody>
        </p:sp>
      </p:grpSp>
      <p:sp>
        <p:nvSpPr>
          <p:cNvPr id="305" name="Text Box 136"/>
          <p:cNvSpPr txBox="1">
            <a:spLocks noChangeArrowheads="1"/>
          </p:cNvSpPr>
          <p:nvPr/>
        </p:nvSpPr>
        <p:spPr bwMode="auto">
          <a:xfrm>
            <a:off x="6179734" y="24655851"/>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B</a:t>
            </a:r>
            <a:endParaRPr lang="en-US" sz="4000" b="1" dirty="0">
              <a:latin typeface="Arial" charset="0"/>
            </a:endParaRPr>
          </a:p>
        </p:txBody>
      </p:sp>
      <p:sp>
        <p:nvSpPr>
          <p:cNvPr id="306" name="TextBox 28"/>
          <p:cNvSpPr txBox="1"/>
          <p:nvPr/>
        </p:nvSpPr>
        <p:spPr>
          <a:xfrm>
            <a:off x="7177478" y="26098990"/>
            <a:ext cx="628698" cy="338554"/>
          </a:xfrm>
          <a:prstGeom prst="rect">
            <a:avLst/>
          </a:prstGeom>
          <a:noFill/>
        </p:spPr>
        <p:txBody>
          <a:bodyPr wrap="none" rtlCol="0">
            <a:spAutoFit/>
          </a:bodyPr>
          <a:lstStyle/>
          <a:p>
            <a:r>
              <a:rPr lang="de-DE" sz="1600" dirty="0" smtClean="0">
                <a:solidFill>
                  <a:schemeClr val="bg1"/>
                </a:solidFill>
                <a:latin typeface="Arial" pitchFamily="34" charset="0"/>
                <a:cs typeface="Arial" pitchFamily="34" charset="0"/>
              </a:rPr>
              <a:t>axon</a:t>
            </a:r>
            <a:endParaRPr lang="de-DE" sz="1600" dirty="0">
              <a:solidFill>
                <a:schemeClr val="bg1"/>
              </a:solidFill>
              <a:latin typeface="Arial" pitchFamily="34" charset="0"/>
              <a:cs typeface="Arial" pitchFamily="34" charset="0"/>
            </a:endParaRPr>
          </a:p>
        </p:txBody>
      </p:sp>
      <p:sp>
        <p:nvSpPr>
          <p:cNvPr id="307" name="Text Box 136"/>
          <p:cNvSpPr txBox="1">
            <a:spLocks noChangeArrowheads="1"/>
          </p:cNvSpPr>
          <p:nvPr/>
        </p:nvSpPr>
        <p:spPr bwMode="auto">
          <a:xfrm>
            <a:off x="776312" y="26696161"/>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a:latin typeface="Arial" charset="0"/>
              </a:rPr>
              <a:t>A</a:t>
            </a:r>
          </a:p>
        </p:txBody>
      </p:sp>
      <p:sp>
        <p:nvSpPr>
          <p:cNvPr id="315" name="Text Box 136"/>
          <p:cNvSpPr txBox="1">
            <a:spLocks noChangeArrowheads="1"/>
          </p:cNvSpPr>
          <p:nvPr/>
        </p:nvSpPr>
        <p:spPr bwMode="auto">
          <a:xfrm>
            <a:off x="18866346" y="26300917"/>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a:latin typeface="Arial" charset="0"/>
              </a:rPr>
              <a:t>A</a:t>
            </a:r>
          </a:p>
        </p:txBody>
      </p:sp>
      <p:sp>
        <p:nvSpPr>
          <p:cNvPr id="316" name="Text Box 136"/>
          <p:cNvSpPr txBox="1">
            <a:spLocks noChangeArrowheads="1"/>
          </p:cNvSpPr>
          <p:nvPr/>
        </p:nvSpPr>
        <p:spPr bwMode="auto">
          <a:xfrm>
            <a:off x="22631866" y="26300917"/>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B</a:t>
            </a:r>
            <a:endParaRPr lang="en-US" sz="4000" b="1" dirty="0">
              <a:latin typeface="Arial" charset="0"/>
            </a:endParaRPr>
          </a:p>
        </p:txBody>
      </p:sp>
      <p:sp>
        <p:nvSpPr>
          <p:cNvPr id="317" name="Text Box 136"/>
          <p:cNvSpPr txBox="1">
            <a:spLocks noChangeArrowheads="1"/>
          </p:cNvSpPr>
          <p:nvPr/>
        </p:nvSpPr>
        <p:spPr bwMode="auto">
          <a:xfrm>
            <a:off x="27097612" y="24848562"/>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a:latin typeface="Arial" charset="0"/>
              </a:rPr>
              <a:t>C</a:t>
            </a:r>
          </a:p>
        </p:txBody>
      </p:sp>
      <p:sp>
        <p:nvSpPr>
          <p:cNvPr id="318" name="Text Box 136"/>
          <p:cNvSpPr txBox="1">
            <a:spLocks noChangeArrowheads="1"/>
          </p:cNvSpPr>
          <p:nvPr/>
        </p:nvSpPr>
        <p:spPr bwMode="auto">
          <a:xfrm>
            <a:off x="31025467" y="24875136"/>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D</a:t>
            </a:r>
            <a:endParaRPr lang="en-US" sz="4000" b="1" dirty="0">
              <a:latin typeface="Arial" charset="0"/>
            </a:endParaRPr>
          </a:p>
        </p:txBody>
      </p:sp>
      <p:sp>
        <p:nvSpPr>
          <p:cNvPr id="319" name="Text Box 136"/>
          <p:cNvSpPr txBox="1">
            <a:spLocks noChangeArrowheads="1"/>
          </p:cNvSpPr>
          <p:nvPr/>
        </p:nvSpPr>
        <p:spPr bwMode="auto">
          <a:xfrm>
            <a:off x="27097612" y="28535349"/>
            <a:ext cx="5261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E</a:t>
            </a:r>
            <a:endParaRPr lang="en-US" sz="4000" b="1" dirty="0">
              <a:latin typeface="Arial" charset="0"/>
            </a:endParaRPr>
          </a:p>
        </p:txBody>
      </p:sp>
      <p:sp>
        <p:nvSpPr>
          <p:cNvPr id="320" name="Text Box 136"/>
          <p:cNvSpPr txBox="1">
            <a:spLocks noChangeArrowheads="1"/>
          </p:cNvSpPr>
          <p:nvPr/>
        </p:nvSpPr>
        <p:spPr bwMode="auto">
          <a:xfrm>
            <a:off x="31027964" y="28535349"/>
            <a:ext cx="4972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F</a:t>
            </a:r>
            <a:endParaRPr lang="en-US" sz="4000" b="1" dirty="0">
              <a:latin typeface="Arial" charset="0"/>
            </a:endParaRPr>
          </a:p>
        </p:txBody>
      </p:sp>
      <p:sp>
        <p:nvSpPr>
          <p:cNvPr id="321" name="Text Box 36"/>
          <p:cNvSpPr txBox="1">
            <a:spLocks noChangeArrowheads="1"/>
          </p:cNvSpPr>
          <p:nvPr/>
        </p:nvSpPr>
        <p:spPr bwMode="auto">
          <a:xfrm>
            <a:off x="18144783" y="31827785"/>
            <a:ext cx="17499424" cy="34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pPr algn="just"/>
            <a:r>
              <a:rPr lang="en-US" sz="1800" b="1" dirty="0">
                <a:latin typeface="Arial" panose="020B0604020202020204" pitchFamily="34" charset="0"/>
                <a:cs typeface="Arial" panose="020B0604020202020204" pitchFamily="34" charset="0"/>
              </a:rPr>
              <a:t>Subthreshold properties of </a:t>
            </a:r>
            <a:r>
              <a:rPr lang="en-US" sz="1800" b="1" dirty="0" smtClean="0">
                <a:latin typeface="Arial" panose="020B0604020202020204" pitchFamily="34" charset="0"/>
                <a:cs typeface="Arial" panose="020B0604020202020204" pitchFamily="34" charset="0"/>
              </a:rPr>
              <a:t>DA </a:t>
            </a:r>
            <a:r>
              <a:rPr lang="en-US" sz="1800" b="1" dirty="0">
                <a:latin typeface="Arial" panose="020B0604020202020204" pitchFamily="34" charset="0"/>
                <a:cs typeface="Arial" panose="020B0604020202020204" pitchFamily="34" charset="0"/>
              </a:rPr>
              <a:t>neurons</a:t>
            </a:r>
            <a:r>
              <a:rPr lang="en-US" sz="1800" b="1" dirty="0" smtClean="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 Simultaneous recording of somatic voltage (black traces) and dendritic voltage (red traces) induced by dendritic current injections of 1-s long steps (red</a:t>
            </a:r>
            <a:r>
              <a:rPr lang="en-US" sz="1800" dirty="0" smtClean="0">
                <a:latin typeface="Arial" panose="020B0604020202020204" pitchFamily="34" charset="0"/>
                <a:cs typeface="Arial" panose="020B0604020202020204" pitchFamily="34" charset="0"/>
              </a:rPr>
              <a:t>). Bottom, Superimposition of voltage traces induced by -200 </a:t>
            </a:r>
            <a:r>
              <a:rPr lang="en-US" sz="1800" dirty="0" err="1" smtClean="0">
                <a:latin typeface="Arial" panose="020B0604020202020204" pitchFamily="34" charset="0"/>
                <a:cs typeface="Arial" panose="020B0604020202020204" pitchFamily="34" charset="0"/>
              </a:rPr>
              <a:t>pA</a:t>
            </a:r>
            <a:r>
              <a:rPr lang="en-US" sz="1800" dirty="0" smtClean="0">
                <a:latin typeface="Arial" panose="020B0604020202020204" pitchFamily="34" charset="0"/>
                <a:cs typeface="Arial" panose="020B0604020202020204" pitchFamily="34" charset="0"/>
              </a:rPr>
              <a:t> current injection recorded at the non-injecting pipette.</a:t>
            </a:r>
            <a:endParaRPr lang="fr-BE"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B, Dual recording of somatic voltage (black traces) and dendritic voltage (red traces) in the same neuron in response to the application of </a:t>
            </a:r>
            <a:r>
              <a:rPr lang="en-US" sz="1800" dirty="0" smtClean="0">
                <a:latin typeface="Arial" panose="020B0604020202020204" pitchFamily="34" charset="0"/>
                <a:cs typeface="Arial" panose="020B0604020202020204" pitchFamily="34" charset="0"/>
              </a:rPr>
              <a:t>somatic current </a:t>
            </a:r>
            <a:r>
              <a:rPr lang="en-US" sz="1800" dirty="0">
                <a:latin typeface="Arial" panose="020B0604020202020204" pitchFamily="34" charset="0"/>
                <a:cs typeface="Arial" panose="020B0604020202020204" pitchFamily="34" charset="0"/>
              </a:rPr>
              <a:t>steps (black) as in A. Note the similarity of the sag at both recording locations. </a:t>
            </a:r>
            <a:endParaRPr lang="fr-BE"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 Ratio of local sag measured at the dendritic and somatic locations as a function of distance from the soma. Values are normalized to the input resistance measured at the soma for each neuron. Sag response was measured using a -200 </a:t>
            </a:r>
            <a:r>
              <a:rPr lang="en-US" sz="1800" dirty="0" err="1">
                <a:latin typeface="Arial" panose="020B0604020202020204" pitchFamily="34" charset="0"/>
                <a:cs typeface="Arial" panose="020B0604020202020204" pitchFamily="34" charset="0"/>
              </a:rPr>
              <a:t>pA</a:t>
            </a:r>
            <a:r>
              <a:rPr lang="en-US" sz="1800" dirty="0">
                <a:latin typeface="Arial" panose="020B0604020202020204" pitchFamily="34" charset="0"/>
                <a:cs typeface="Arial" panose="020B0604020202020204" pitchFamily="34" charset="0"/>
              </a:rPr>
              <a:t> current step. </a:t>
            </a:r>
            <a:endParaRPr lang="fr-BE"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D, Ratio of sag as a function of the distance from the axon origin. Note the location independency of the sag along the </a:t>
            </a:r>
            <a:r>
              <a:rPr lang="en-US" sz="1800" dirty="0" err="1">
                <a:latin typeface="Arial" panose="020B0604020202020204" pitchFamily="34" charset="0"/>
                <a:cs typeface="Arial" panose="020B0604020202020204" pitchFamily="34" charset="0"/>
              </a:rPr>
              <a:t>somatodendritic</a:t>
            </a:r>
            <a:r>
              <a:rPr lang="en-US" sz="1800" dirty="0">
                <a:latin typeface="Arial" panose="020B0604020202020204" pitchFamily="34" charset="0"/>
                <a:cs typeface="Arial" panose="020B0604020202020204" pitchFamily="34" charset="0"/>
              </a:rPr>
              <a:t> domain. </a:t>
            </a:r>
            <a:endParaRPr lang="fr-BE"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E, Apparent input resistance (</a:t>
            </a:r>
            <a:r>
              <a:rPr lang="en-US" sz="1800" dirty="0" err="1">
                <a:latin typeface="Arial" panose="020B0604020202020204" pitchFamily="34" charset="0"/>
                <a:cs typeface="Arial" panose="020B0604020202020204" pitchFamily="34" charset="0"/>
              </a:rPr>
              <a:t>R</a:t>
            </a:r>
            <a:r>
              <a:rPr lang="en-US" sz="1800" baseline="-25000" dirty="0" err="1">
                <a:latin typeface="Arial" panose="020B0604020202020204" pitchFamily="34" charset="0"/>
                <a:cs typeface="Arial" panose="020B0604020202020204" pitchFamily="34" charset="0"/>
              </a:rPr>
              <a:t>in</a:t>
            </a:r>
            <a:r>
              <a:rPr lang="en-US" sz="1800" dirty="0">
                <a:latin typeface="Arial" panose="020B0604020202020204" pitchFamily="34" charset="0"/>
                <a:cs typeface="Arial" panose="020B0604020202020204" pitchFamily="34" charset="0"/>
              </a:rPr>
              <a:t>) as a function of distance from the soma. Values are normalized to the input resistance measured at the soma for each neuron. </a:t>
            </a:r>
            <a:r>
              <a:rPr lang="en-US" sz="1800" dirty="0" err="1">
                <a:latin typeface="Arial" panose="020B0604020202020204" pitchFamily="34" charset="0"/>
                <a:cs typeface="Arial" panose="020B0604020202020204" pitchFamily="34" charset="0"/>
              </a:rPr>
              <a:t>R</a:t>
            </a:r>
            <a:r>
              <a:rPr lang="en-US" sz="1800" baseline="-25000" dirty="0" err="1">
                <a:latin typeface="Arial" panose="020B0604020202020204" pitchFamily="34" charset="0"/>
                <a:cs typeface="Arial" panose="020B0604020202020204" pitchFamily="34" charset="0"/>
              </a:rPr>
              <a:t>in</a:t>
            </a:r>
            <a:r>
              <a:rPr lang="en-US" sz="1800" dirty="0">
                <a:latin typeface="Arial" panose="020B0604020202020204" pitchFamily="34" charset="0"/>
                <a:cs typeface="Arial" panose="020B0604020202020204" pitchFamily="34" charset="0"/>
              </a:rPr>
              <a:t> was calculated using </a:t>
            </a:r>
            <a:r>
              <a:rPr lang="en-US" sz="1800" dirty="0" smtClean="0">
                <a:latin typeface="Arial" panose="020B0604020202020204" pitchFamily="34" charset="0"/>
                <a:cs typeface="Arial" panose="020B0604020202020204" pitchFamily="34" charset="0"/>
              </a:rPr>
              <a:t>small amplitude current injections around zero </a:t>
            </a:r>
            <a:r>
              <a:rPr lang="en-US" sz="1800" dirty="0">
                <a:latin typeface="Arial" panose="020B0604020202020204" pitchFamily="34" charset="0"/>
                <a:cs typeface="Arial" panose="020B0604020202020204" pitchFamily="34" charset="0"/>
              </a:rPr>
              <a:t>(-80 to +40 </a:t>
            </a:r>
            <a:r>
              <a:rPr lang="en-US" sz="1800" dirty="0" err="1">
                <a:latin typeface="Arial" panose="020B0604020202020204" pitchFamily="34" charset="0"/>
                <a:cs typeface="Arial" panose="020B0604020202020204" pitchFamily="34" charset="0"/>
              </a:rPr>
              <a:t>pA</a:t>
            </a:r>
            <a:r>
              <a:rPr lang="en-US" sz="1800" dirty="0">
                <a:latin typeface="Arial" panose="020B0604020202020204" pitchFamily="34" charset="0"/>
                <a:cs typeface="Arial" panose="020B0604020202020204" pitchFamily="34" charset="0"/>
              </a:rPr>
              <a:t>, increment 40 </a:t>
            </a:r>
            <a:r>
              <a:rPr lang="en-US" sz="1800" dirty="0" err="1">
                <a:latin typeface="Arial" panose="020B0604020202020204" pitchFamily="34" charset="0"/>
                <a:cs typeface="Arial" panose="020B0604020202020204" pitchFamily="34" charset="0"/>
              </a:rPr>
              <a:t>pA</a:t>
            </a:r>
            <a:r>
              <a:rPr lang="en-US" sz="1800" dirty="0">
                <a:latin typeface="Arial" panose="020B0604020202020204" pitchFamily="34" charset="0"/>
                <a:cs typeface="Arial" panose="020B0604020202020204" pitchFamily="34" charset="0"/>
              </a:rPr>
              <a:t>). </a:t>
            </a:r>
            <a:endParaRPr lang="fr-BE"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F, Apparent input resistance as a function of distance from the axon origin. Data points were fitted with a linear regression </a:t>
            </a:r>
            <a:r>
              <a:rPr lang="en-US" sz="1800" dirty="0" smtClean="0">
                <a:latin typeface="Arial" panose="020B0604020202020204" pitchFamily="34" charset="0"/>
                <a:cs typeface="Arial" panose="020B0604020202020204" pitchFamily="34" charset="0"/>
              </a:rPr>
              <a:t>showing a slight </a:t>
            </a:r>
            <a:r>
              <a:rPr lang="en-US" sz="1800" dirty="0">
                <a:latin typeface="Arial" panose="020B0604020202020204" pitchFamily="34" charset="0"/>
                <a:cs typeface="Arial" panose="020B0604020202020204" pitchFamily="34" charset="0"/>
              </a:rPr>
              <a:t>increase of 9% / 100 µm. </a:t>
            </a:r>
            <a:endParaRPr lang="fr-BE" sz="1800" dirty="0">
              <a:latin typeface="Arial" panose="020B0604020202020204" pitchFamily="34" charset="0"/>
              <a:cs typeface="Arial" panose="020B0604020202020204" pitchFamily="34" charset="0"/>
            </a:endParaRPr>
          </a:p>
        </p:txBody>
      </p:sp>
      <p:sp>
        <p:nvSpPr>
          <p:cNvPr id="323" name="ZoneTexte 322"/>
          <p:cNvSpPr txBox="1"/>
          <p:nvPr/>
        </p:nvSpPr>
        <p:spPr>
          <a:xfrm>
            <a:off x="15358687" y="13124660"/>
            <a:ext cx="1545808" cy="292388"/>
          </a:xfrm>
          <a:prstGeom prst="rect">
            <a:avLst/>
          </a:prstGeom>
          <a:noFill/>
        </p:spPr>
        <p:txBody>
          <a:bodyPr wrap="none" rtlCol="0">
            <a:spAutoFit/>
          </a:bodyPr>
          <a:lstStyle/>
          <a:p>
            <a:r>
              <a:rPr lang="fr-BE" sz="1300" dirty="0" smtClean="0">
                <a:latin typeface="Arial" panose="020B0604020202020204" pitchFamily="34" charset="0"/>
                <a:cs typeface="Arial" panose="020B0604020202020204" pitchFamily="34" charset="0"/>
              </a:rPr>
              <a:t>AP amplitude ratio</a:t>
            </a:r>
            <a:endParaRPr lang="fr-BE" sz="1300" dirty="0">
              <a:latin typeface="Arial" panose="020B0604020202020204" pitchFamily="34" charset="0"/>
              <a:cs typeface="Arial" panose="020B0604020202020204" pitchFamily="34" charset="0"/>
            </a:endParaRPr>
          </a:p>
        </p:txBody>
      </p:sp>
      <p:pic>
        <p:nvPicPr>
          <p:cNvPr id="324" name="Image 3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38795" y="15688964"/>
            <a:ext cx="2484535" cy="1770645"/>
          </a:xfrm>
          <a:prstGeom prst="rect">
            <a:avLst/>
          </a:prstGeom>
        </p:spPr>
      </p:pic>
      <p:sp>
        <p:nvSpPr>
          <p:cNvPr id="325" name="ZoneTexte 324"/>
          <p:cNvSpPr txBox="1"/>
          <p:nvPr/>
        </p:nvSpPr>
        <p:spPr>
          <a:xfrm>
            <a:off x="15358687" y="15337954"/>
            <a:ext cx="1536190" cy="292388"/>
          </a:xfrm>
          <a:prstGeom prst="rect">
            <a:avLst/>
          </a:prstGeom>
          <a:noFill/>
        </p:spPr>
        <p:txBody>
          <a:bodyPr wrap="none" rtlCol="0">
            <a:spAutoFit/>
          </a:bodyPr>
          <a:lstStyle/>
          <a:p>
            <a:r>
              <a:rPr lang="fr-BE" sz="1300" dirty="0" smtClean="0">
                <a:latin typeface="Arial" panose="020B0604020202020204" pitchFamily="34" charset="0"/>
                <a:cs typeface="Arial" panose="020B0604020202020204" pitchFamily="34" charset="0"/>
              </a:rPr>
              <a:t>AP </a:t>
            </a:r>
            <a:r>
              <a:rPr lang="fr-BE" sz="1300" dirty="0" err="1" smtClean="0">
                <a:latin typeface="Arial" panose="020B0604020202020204" pitchFamily="34" charset="0"/>
                <a:cs typeface="Arial" panose="020B0604020202020204" pitchFamily="34" charset="0"/>
              </a:rPr>
              <a:t>half-width</a:t>
            </a:r>
            <a:r>
              <a:rPr lang="fr-BE" sz="1300" dirty="0" smtClean="0">
                <a:latin typeface="Arial" panose="020B0604020202020204" pitchFamily="34" charset="0"/>
                <a:cs typeface="Arial" panose="020B0604020202020204" pitchFamily="34" charset="0"/>
              </a:rPr>
              <a:t> ratio</a:t>
            </a:r>
            <a:endParaRPr lang="fr-BE" sz="1300" dirty="0">
              <a:latin typeface="Arial" panose="020B0604020202020204" pitchFamily="34" charset="0"/>
              <a:cs typeface="Arial" panose="020B0604020202020204" pitchFamily="34" charset="0"/>
            </a:endParaRPr>
          </a:p>
        </p:txBody>
      </p:sp>
      <p:pic>
        <p:nvPicPr>
          <p:cNvPr id="326" name="Image 3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44673" y="18027025"/>
            <a:ext cx="2672779" cy="1832637"/>
          </a:xfrm>
          <a:prstGeom prst="rect">
            <a:avLst/>
          </a:prstGeom>
        </p:spPr>
      </p:pic>
      <p:sp>
        <p:nvSpPr>
          <p:cNvPr id="327" name="ZoneTexte 326"/>
          <p:cNvSpPr txBox="1"/>
          <p:nvPr/>
        </p:nvSpPr>
        <p:spPr>
          <a:xfrm>
            <a:off x="14598952" y="17542740"/>
            <a:ext cx="2343911" cy="292388"/>
          </a:xfrm>
          <a:prstGeom prst="rect">
            <a:avLst/>
          </a:prstGeom>
          <a:noFill/>
        </p:spPr>
        <p:txBody>
          <a:bodyPr wrap="none" rtlCol="0">
            <a:spAutoFit/>
          </a:bodyPr>
          <a:lstStyle/>
          <a:p>
            <a:r>
              <a:rPr lang="fr-BE" sz="1300" dirty="0" smtClean="0">
                <a:latin typeface="Arial" panose="020B0604020202020204" pitchFamily="34" charset="0"/>
                <a:cs typeface="Arial" panose="020B0604020202020204" pitchFamily="34" charset="0"/>
              </a:rPr>
              <a:t>Distance </a:t>
            </a:r>
            <a:r>
              <a:rPr lang="fr-BE" sz="1300" dirty="0" err="1" smtClean="0">
                <a:latin typeface="Arial" panose="020B0604020202020204" pitchFamily="34" charset="0"/>
                <a:cs typeface="Arial" panose="020B0604020202020204" pitchFamily="34" charset="0"/>
              </a:rPr>
              <a:t>from</a:t>
            </a:r>
            <a:r>
              <a:rPr lang="fr-BE" sz="1300" dirty="0" smtClean="0">
                <a:latin typeface="Arial" panose="020B0604020202020204" pitchFamily="34" charset="0"/>
                <a:cs typeface="Arial" panose="020B0604020202020204" pitchFamily="34" charset="0"/>
              </a:rPr>
              <a:t> the soma (µm)</a:t>
            </a:r>
            <a:endParaRPr lang="fr-BE" sz="1300" dirty="0">
              <a:latin typeface="Arial" panose="020B0604020202020204" pitchFamily="34" charset="0"/>
              <a:cs typeface="Arial" panose="020B0604020202020204" pitchFamily="34" charset="0"/>
            </a:endParaRPr>
          </a:p>
        </p:txBody>
      </p:sp>
      <p:sp>
        <p:nvSpPr>
          <p:cNvPr id="328" name="ZoneTexte 327"/>
          <p:cNvSpPr txBox="1"/>
          <p:nvPr/>
        </p:nvSpPr>
        <p:spPr>
          <a:xfrm rot="16200000">
            <a:off x="13535416" y="18885519"/>
            <a:ext cx="949299" cy="292388"/>
          </a:xfrm>
          <a:prstGeom prst="rect">
            <a:avLst/>
          </a:prstGeom>
          <a:noFill/>
        </p:spPr>
        <p:txBody>
          <a:bodyPr wrap="none" rtlCol="0">
            <a:spAutoFit/>
          </a:bodyPr>
          <a:lstStyle/>
          <a:p>
            <a:r>
              <a:rPr lang="fr-BE" sz="1300" dirty="0" smtClean="0">
                <a:latin typeface="Arial" panose="020B0604020202020204" pitchFamily="34" charset="0"/>
                <a:cs typeface="Arial" panose="020B0604020202020204" pitchFamily="34" charset="0"/>
              </a:rPr>
              <a:t>Delay (µs)</a:t>
            </a:r>
            <a:endParaRPr lang="fr-BE" sz="1300" dirty="0">
              <a:latin typeface="Arial" panose="020B0604020202020204" pitchFamily="34" charset="0"/>
              <a:cs typeface="Arial" panose="020B0604020202020204" pitchFamily="34" charset="0"/>
            </a:endParaRPr>
          </a:p>
        </p:txBody>
      </p:sp>
      <p:pic>
        <p:nvPicPr>
          <p:cNvPr id="329" name="Image 3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07954" y="25856674"/>
            <a:ext cx="2686002" cy="1914224"/>
          </a:xfrm>
          <a:prstGeom prst="rect">
            <a:avLst/>
          </a:prstGeom>
        </p:spPr>
      </p:pic>
      <p:sp>
        <p:nvSpPr>
          <p:cNvPr id="330" name="ZoneTexte 329"/>
          <p:cNvSpPr txBox="1"/>
          <p:nvPr/>
        </p:nvSpPr>
        <p:spPr>
          <a:xfrm>
            <a:off x="27901086" y="27800890"/>
            <a:ext cx="2343911" cy="292388"/>
          </a:xfrm>
          <a:prstGeom prst="rect">
            <a:avLst/>
          </a:prstGeom>
          <a:noFill/>
        </p:spPr>
        <p:txBody>
          <a:bodyPr wrap="none" rtlCol="0">
            <a:spAutoFit/>
          </a:bodyPr>
          <a:lstStyle/>
          <a:p>
            <a:r>
              <a:rPr lang="fr-BE" sz="1300" dirty="0" smtClean="0">
                <a:latin typeface="Arial" panose="020B0604020202020204" pitchFamily="34" charset="0"/>
                <a:cs typeface="Arial" panose="020B0604020202020204" pitchFamily="34" charset="0"/>
              </a:rPr>
              <a:t>Distance </a:t>
            </a:r>
            <a:r>
              <a:rPr lang="fr-BE" sz="1300" dirty="0" err="1" smtClean="0">
                <a:latin typeface="Arial" panose="020B0604020202020204" pitchFamily="34" charset="0"/>
                <a:cs typeface="Arial" panose="020B0604020202020204" pitchFamily="34" charset="0"/>
              </a:rPr>
              <a:t>from</a:t>
            </a:r>
            <a:r>
              <a:rPr lang="fr-BE" sz="1300" dirty="0" smtClean="0">
                <a:latin typeface="Arial" panose="020B0604020202020204" pitchFamily="34" charset="0"/>
                <a:cs typeface="Arial" panose="020B0604020202020204" pitchFamily="34" charset="0"/>
              </a:rPr>
              <a:t> the soma (µm)</a:t>
            </a:r>
            <a:endParaRPr lang="fr-BE" sz="1300" dirty="0">
              <a:latin typeface="Arial" panose="020B0604020202020204" pitchFamily="34" charset="0"/>
              <a:cs typeface="Arial" panose="020B0604020202020204" pitchFamily="34" charset="0"/>
            </a:endParaRPr>
          </a:p>
        </p:txBody>
      </p:sp>
      <p:sp>
        <p:nvSpPr>
          <p:cNvPr id="331" name="ZoneTexte 330"/>
          <p:cNvSpPr txBox="1"/>
          <p:nvPr/>
        </p:nvSpPr>
        <p:spPr>
          <a:xfrm>
            <a:off x="27673676" y="25492278"/>
            <a:ext cx="2569934" cy="292388"/>
          </a:xfrm>
          <a:prstGeom prst="rect">
            <a:avLst/>
          </a:prstGeom>
          <a:noFill/>
        </p:spPr>
        <p:txBody>
          <a:bodyPr wrap="none" rtlCol="0">
            <a:spAutoFit/>
          </a:bodyPr>
          <a:lstStyle/>
          <a:p>
            <a:r>
              <a:rPr lang="fr-BE" sz="1300" dirty="0" err="1" smtClean="0">
                <a:latin typeface="Arial" panose="020B0604020202020204" pitchFamily="34" charset="0"/>
                <a:cs typeface="Arial" panose="020B0604020202020204" pitchFamily="34" charset="0"/>
              </a:rPr>
              <a:t>Sag</a:t>
            </a:r>
            <a:r>
              <a:rPr lang="fr-BE" sz="1300" dirty="0" smtClean="0">
                <a:latin typeface="Arial" panose="020B0604020202020204" pitchFamily="34" charset="0"/>
                <a:cs typeface="Arial" panose="020B0604020202020204" pitchFamily="34" charset="0"/>
              </a:rPr>
              <a:t> </a:t>
            </a:r>
            <a:r>
              <a:rPr lang="fr-BE" sz="1300" dirty="0" err="1" smtClean="0">
                <a:latin typeface="Arial" panose="020B0604020202020204" pitchFamily="34" charset="0"/>
                <a:cs typeface="Arial" panose="020B0604020202020204" pitchFamily="34" charset="0"/>
              </a:rPr>
              <a:t>dend</a:t>
            </a:r>
            <a:r>
              <a:rPr lang="fr-BE" sz="1300" dirty="0" smtClean="0">
                <a:latin typeface="Arial" panose="020B0604020202020204" pitchFamily="34" charset="0"/>
                <a:cs typeface="Arial" panose="020B0604020202020204" pitchFamily="34" charset="0"/>
              </a:rPr>
              <a:t> local / </a:t>
            </a:r>
            <a:r>
              <a:rPr lang="fr-BE" sz="1300" dirty="0" err="1" smtClean="0">
                <a:latin typeface="Arial" panose="020B0604020202020204" pitchFamily="34" charset="0"/>
                <a:cs typeface="Arial" panose="020B0604020202020204" pitchFamily="34" charset="0"/>
              </a:rPr>
              <a:t>Sag</a:t>
            </a:r>
            <a:r>
              <a:rPr lang="fr-BE" sz="1300" dirty="0" smtClean="0">
                <a:latin typeface="Arial" panose="020B0604020202020204" pitchFamily="34" charset="0"/>
                <a:cs typeface="Arial" panose="020B0604020202020204" pitchFamily="34" charset="0"/>
              </a:rPr>
              <a:t> soma local</a:t>
            </a:r>
            <a:endParaRPr lang="fr-BE" sz="1300" dirty="0">
              <a:latin typeface="Arial" panose="020B0604020202020204" pitchFamily="34" charset="0"/>
              <a:cs typeface="Arial" panose="020B0604020202020204" pitchFamily="34" charset="0"/>
            </a:endParaRPr>
          </a:p>
        </p:txBody>
      </p:sp>
      <p:pic>
        <p:nvPicPr>
          <p:cNvPr id="332" name="Image 3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68356" y="25831864"/>
            <a:ext cx="2723769" cy="1956574"/>
          </a:xfrm>
          <a:prstGeom prst="rect">
            <a:avLst/>
          </a:prstGeom>
        </p:spPr>
      </p:pic>
      <p:sp>
        <p:nvSpPr>
          <p:cNvPr id="333" name="ZoneTexte 332"/>
          <p:cNvSpPr txBox="1"/>
          <p:nvPr/>
        </p:nvSpPr>
        <p:spPr>
          <a:xfrm>
            <a:off x="31671844" y="25496633"/>
            <a:ext cx="2569934" cy="292388"/>
          </a:xfrm>
          <a:prstGeom prst="rect">
            <a:avLst/>
          </a:prstGeom>
          <a:noFill/>
        </p:spPr>
        <p:txBody>
          <a:bodyPr wrap="none" rtlCol="0">
            <a:spAutoFit/>
          </a:bodyPr>
          <a:lstStyle/>
          <a:p>
            <a:r>
              <a:rPr lang="fr-BE" sz="1300" dirty="0" err="1" smtClean="0">
                <a:latin typeface="Arial" panose="020B0604020202020204" pitchFamily="34" charset="0"/>
                <a:cs typeface="Arial" panose="020B0604020202020204" pitchFamily="34" charset="0"/>
              </a:rPr>
              <a:t>Sag</a:t>
            </a:r>
            <a:r>
              <a:rPr lang="fr-BE" sz="1300" dirty="0" smtClean="0">
                <a:latin typeface="Arial" panose="020B0604020202020204" pitchFamily="34" charset="0"/>
                <a:cs typeface="Arial" panose="020B0604020202020204" pitchFamily="34" charset="0"/>
              </a:rPr>
              <a:t> </a:t>
            </a:r>
            <a:r>
              <a:rPr lang="fr-BE" sz="1300" dirty="0" err="1" smtClean="0">
                <a:latin typeface="Arial" panose="020B0604020202020204" pitchFamily="34" charset="0"/>
                <a:cs typeface="Arial" panose="020B0604020202020204" pitchFamily="34" charset="0"/>
              </a:rPr>
              <a:t>dend</a:t>
            </a:r>
            <a:r>
              <a:rPr lang="fr-BE" sz="1300" dirty="0" smtClean="0">
                <a:latin typeface="Arial" panose="020B0604020202020204" pitchFamily="34" charset="0"/>
                <a:cs typeface="Arial" panose="020B0604020202020204" pitchFamily="34" charset="0"/>
              </a:rPr>
              <a:t> local / </a:t>
            </a:r>
            <a:r>
              <a:rPr lang="fr-BE" sz="1300" dirty="0" err="1" smtClean="0">
                <a:latin typeface="Arial" panose="020B0604020202020204" pitchFamily="34" charset="0"/>
                <a:cs typeface="Arial" panose="020B0604020202020204" pitchFamily="34" charset="0"/>
              </a:rPr>
              <a:t>Sag</a:t>
            </a:r>
            <a:r>
              <a:rPr lang="fr-BE" sz="1300" dirty="0" smtClean="0">
                <a:latin typeface="Arial" panose="020B0604020202020204" pitchFamily="34" charset="0"/>
                <a:cs typeface="Arial" panose="020B0604020202020204" pitchFamily="34" charset="0"/>
              </a:rPr>
              <a:t> soma local</a:t>
            </a:r>
            <a:endParaRPr lang="fr-BE" sz="1300" dirty="0">
              <a:latin typeface="Arial" panose="020B0604020202020204" pitchFamily="34" charset="0"/>
              <a:cs typeface="Arial" panose="020B0604020202020204" pitchFamily="34" charset="0"/>
            </a:endParaRPr>
          </a:p>
        </p:txBody>
      </p:sp>
      <p:pic>
        <p:nvPicPr>
          <p:cNvPr id="334" name="Image 3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554080" y="29447128"/>
            <a:ext cx="2743822" cy="1955430"/>
          </a:xfrm>
          <a:prstGeom prst="rect">
            <a:avLst/>
          </a:prstGeom>
        </p:spPr>
      </p:pic>
      <p:sp>
        <p:nvSpPr>
          <p:cNvPr id="335" name="ZoneTexte 334"/>
          <p:cNvSpPr txBox="1"/>
          <p:nvPr/>
        </p:nvSpPr>
        <p:spPr>
          <a:xfrm>
            <a:off x="27816382" y="28982423"/>
            <a:ext cx="2377574" cy="292388"/>
          </a:xfrm>
          <a:prstGeom prst="rect">
            <a:avLst/>
          </a:prstGeom>
          <a:noFill/>
        </p:spPr>
        <p:txBody>
          <a:bodyPr wrap="none" rtlCol="0">
            <a:spAutoFit/>
          </a:bodyPr>
          <a:lstStyle/>
          <a:p>
            <a:r>
              <a:rPr lang="fr-BE" sz="1300" dirty="0" err="1" smtClean="0">
                <a:latin typeface="Arial" panose="020B0604020202020204" pitchFamily="34" charset="0"/>
                <a:cs typeface="Arial" panose="020B0604020202020204" pitchFamily="34" charset="0"/>
              </a:rPr>
              <a:t>R</a:t>
            </a:r>
            <a:r>
              <a:rPr lang="fr-BE" sz="1100" baseline="-25000" dirty="0" err="1" smtClean="0">
                <a:latin typeface="Arial" panose="020B0604020202020204" pitchFamily="34" charset="0"/>
                <a:cs typeface="Arial" panose="020B0604020202020204" pitchFamily="34" charset="0"/>
              </a:rPr>
              <a:t>in</a:t>
            </a:r>
            <a:r>
              <a:rPr lang="fr-BE" sz="1300" dirty="0" smtClean="0">
                <a:latin typeface="Arial" panose="020B0604020202020204" pitchFamily="34" charset="0"/>
                <a:cs typeface="Arial" panose="020B0604020202020204" pitchFamily="34" charset="0"/>
              </a:rPr>
              <a:t> </a:t>
            </a:r>
            <a:r>
              <a:rPr lang="fr-BE" sz="1300" dirty="0" err="1" smtClean="0">
                <a:latin typeface="Arial" panose="020B0604020202020204" pitchFamily="34" charset="0"/>
                <a:cs typeface="Arial" panose="020B0604020202020204" pitchFamily="34" charset="0"/>
              </a:rPr>
              <a:t>dend</a:t>
            </a:r>
            <a:r>
              <a:rPr lang="fr-BE" sz="1300" dirty="0" smtClean="0">
                <a:latin typeface="Arial" panose="020B0604020202020204" pitchFamily="34" charset="0"/>
                <a:cs typeface="Arial" panose="020B0604020202020204" pitchFamily="34" charset="0"/>
              </a:rPr>
              <a:t> local / </a:t>
            </a:r>
            <a:r>
              <a:rPr lang="fr-BE" sz="1300" dirty="0" err="1" smtClean="0">
                <a:latin typeface="Arial" panose="020B0604020202020204" pitchFamily="34" charset="0"/>
                <a:cs typeface="Arial" panose="020B0604020202020204" pitchFamily="34" charset="0"/>
              </a:rPr>
              <a:t>R</a:t>
            </a:r>
            <a:r>
              <a:rPr lang="fr-BE" sz="1300" baseline="-25000" dirty="0" err="1" smtClean="0">
                <a:latin typeface="Arial" panose="020B0604020202020204" pitchFamily="34" charset="0"/>
                <a:cs typeface="Arial" panose="020B0604020202020204" pitchFamily="34" charset="0"/>
              </a:rPr>
              <a:t>in</a:t>
            </a:r>
            <a:r>
              <a:rPr lang="fr-BE" sz="1300" dirty="0" smtClean="0">
                <a:latin typeface="Arial" panose="020B0604020202020204" pitchFamily="34" charset="0"/>
                <a:cs typeface="Arial" panose="020B0604020202020204" pitchFamily="34" charset="0"/>
              </a:rPr>
              <a:t> soma local</a:t>
            </a:r>
            <a:endParaRPr lang="fr-BE" sz="1300" dirty="0">
              <a:latin typeface="Arial" panose="020B0604020202020204" pitchFamily="34" charset="0"/>
              <a:cs typeface="Arial" panose="020B0604020202020204" pitchFamily="34" charset="0"/>
            </a:endParaRPr>
          </a:p>
        </p:txBody>
      </p:sp>
      <p:pic>
        <p:nvPicPr>
          <p:cNvPr id="336" name="Image 3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468356" y="29457074"/>
            <a:ext cx="2712497" cy="1948477"/>
          </a:xfrm>
          <a:prstGeom prst="rect">
            <a:avLst/>
          </a:prstGeom>
        </p:spPr>
      </p:pic>
      <p:sp>
        <p:nvSpPr>
          <p:cNvPr id="337" name="ZoneTexte 336"/>
          <p:cNvSpPr txBox="1"/>
          <p:nvPr/>
        </p:nvSpPr>
        <p:spPr>
          <a:xfrm>
            <a:off x="31743852" y="28995171"/>
            <a:ext cx="2377574" cy="292388"/>
          </a:xfrm>
          <a:prstGeom prst="rect">
            <a:avLst/>
          </a:prstGeom>
          <a:noFill/>
        </p:spPr>
        <p:txBody>
          <a:bodyPr wrap="none" rtlCol="0">
            <a:spAutoFit/>
          </a:bodyPr>
          <a:lstStyle/>
          <a:p>
            <a:r>
              <a:rPr lang="fr-BE" sz="1300" dirty="0" err="1" smtClean="0">
                <a:latin typeface="Arial" panose="020B0604020202020204" pitchFamily="34" charset="0"/>
                <a:cs typeface="Arial" panose="020B0604020202020204" pitchFamily="34" charset="0"/>
              </a:rPr>
              <a:t>R</a:t>
            </a:r>
            <a:r>
              <a:rPr lang="fr-BE" sz="1100" baseline="-25000" dirty="0" err="1" smtClean="0">
                <a:latin typeface="Arial" panose="020B0604020202020204" pitchFamily="34" charset="0"/>
                <a:cs typeface="Arial" panose="020B0604020202020204" pitchFamily="34" charset="0"/>
              </a:rPr>
              <a:t>in</a:t>
            </a:r>
            <a:r>
              <a:rPr lang="fr-BE" sz="1300" dirty="0" smtClean="0">
                <a:latin typeface="Arial" panose="020B0604020202020204" pitchFamily="34" charset="0"/>
                <a:cs typeface="Arial" panose="020B0604020202020204" pitchFamily="34" charset="0"/>
              </a:rPr>
              <a:t> </a:t>
            </a:r>
            <a:r>
              <a:rPr lang="fr-BE" sz="1300" dirty="0" err="1" smtClean="0">
                <a:latin typeface="Arial" panose="020B0604020202020204" pitchFamily="34" charset="0"/>
                <a:cs typeface="Arial" panose="020B0604020202020204" pitchFamily="34" charset="0"/>
              </a:rPr>
              <a:t>dend</a:t>
            </a:r>
            <a:r>
              <a:rPr lang="fr-BE" sz="1300" dirty="0" smtClean="0">
                <a:latin typeface="Arial" panose="020B0604020202020204" pitchFamily="34" charset="0"/>
                <a:cs typeface="Arial" panose="020B0604020202020204" pitchFamily="34" charset="0"/>
              </a:rPr>
              <a:t> local / </a:t>
            </a:r>
            <a:r>
              <a:rPr lang="fr-BE" sz="1300" dirty="0" err="1" smtClean="0">
                <a:latin typeface="Arial" panose="020B0604020202020204" pitchFamily="34" charset="0"/>
                <a:cs typeface="Arial" panose="020B0604020202020204" pitchFamily="34" charset="0"/>
              </a:rPr>
              <a:t>R</a:t>
            </a:r>
            <a:r>
              <a:rPr lang="fr-BE" sz="1300" baseline="-25000" dirty="0" err="1" smtClean="0">
                <a:latin typeface="Arial" panose="020B0604020202020204" pitchFamily="34" charset="0"/>
                <a:cs typeface="Arial" panose="020B0604020202020204" pitchFamily="34" charset="0"/>
              </a:rPr>
              <a:t>in</a:t>
            </a:r>
            <a:r>
              <a:rPr lang="fr-BE" sz="1300" dirty="0" smtClean="0">
                <a:latin typeface="Arial" panose="020B0604020202020204" pitchFamily="34" charset="0"/>
                <a:cs typeface="Arial" panose="020B0604020202020204" pitchFamily="34" charset="0"/>
              </a:rPr>
              <a:t> soma local</a:t>
            </a:r>
            <a:endParaRPr lang="fr-BE" sz="1300" dirty="0">
              <a:latin typeface="Arial" panose="020B0604020202020204" pitchFamily="34" charset="0"/>
              <a:cs typeface="Arial" panose="020B0604020202020204" pitchFamily="34" charset="0"/>
            </a:endParaRPr>
          </a:p>
        </p:txBody>
      </p:sp>
      <p:sp>
        <p:nvSpPr>
          <p:cNvPr id="338" name="ZoneTexte 337"/>
          <p:cNvSpPr txBox="1"/>
          <p:nvPr/>
        </p:nvSpPr>
        <p:spPr>
          <a:xfrm>
            <a:off x="27961708" y="31473298"/>
            <a:ext cx="2343911" cy="292388"/>
          </a:xfrm>
          <a:prstGeom prst="rect">
            <a:avLst/>
          </a:prstGeom>
          <a:noFill/>
        </p:spPr>
        <p:txBody>
          <a:bodyPr wrap="none" rtlCol="0">
            <a:spAutoFit/>
          </a:bodyPr>
          <a:lstStyle/>
          <a:p>
            <a:r>
              <a:rPr lang="fr-BE" sz="1300" dirty="0" smtClean="0">
                <a:latin typeface="Arial" panose="020B0604020202020204" pitchFamily="34" charset="0"/>
                <a:cs typeface="Arial" panose="020B0604020202020204" pitchFamily="34" charset="0"/>
              </a:rPr>
              <a:t>Distance </a:t>
            </a:r>
            <a:r>
              <a:rPr lang="fr-BE" sz="1300" dirty="0" err="1" smtClean="0">
                <a:latin typeface="Arial" panose="020B0604020202020204" pitchFamily="34" charset="0"/>
                <a:cs typeface="Arial" panose="020B0604020202020204" pitchFamily="34" charset="0"/>
              </a:rPr>
              <a:t>from</a:t>
            </a:r>
            <a:r>
              <a:rPr lang="fr-BE" sz="1300" dirty="0" smtClean="0">
                <a:latin typeface="Arial" panose="020B0604020202020204" pitchFamily="34" charset="0"/>
                <a:cs typeface="Arial" panose="020B0604020202020204" pitchFamily="34" charset="0"/>
              </a:rPr>
              <a:t> the soma (µm)</a:t>
            </a:r>
            <a:endParaRPr lang="fr-BE" sz="1300" dirty="0">
              <a:latin typeface="Arial" panose="020B0604020202020204" pitchFamily="34" charset="0"/>
              <a:cs typeface="Arial" panose="020B0604020202020204" pitchFamily="34" charset="0"/>
            </a:endParaRPr>
          </a:p>
        </p:txBody>
      </p:sp>
      <p:sp>
        <p:nvSpPr>
          <p:cNvPr id="339" name="ZoneTexte 338"/>
          <p:cNvSpPr txBox="1"/>
          <p:nvPr/>
        </p:nvSpPr>
        <p:spPr>
          <a:xfrm>
            <a:off x="31887868" y="31473298"/>
            <a:ext cx="2297424" cy="292388"/>
          </a:xfrm>
          <a:prstGeom prst="rect">
            <a:avLst/>
          </a:prstGeom>
          <a:noFill/>
        </p:spPr>
        <p:txBody>
          <a:bodyPr wrap="none" rtlCol="0">
            <a:spAutoFit/>
          </a:bodyPr>
          <a:lstStyle/>
          <a:p>
            <a:r>
              <a:rPr lang="fr-BE" sz="1300" dirty="0" smtClean="0">
                <a:latin typeface="Arial" panose="020B0604020202020204" pitchFamily="34" charset="0"/>
                <a:cs typeface="Arial" panose="020B0604020202020204" pitchFamily="34" charset="0"/>
              </a:rPr>
              <a:t>Distance </a:t>
            </a:r>
            <a:r>
              <a:rPr lang="fr-BE" sz="1300" dirty="0" err="1" smtClean="0">
                <a:latin typeface="Arial" panose="020B0604020202020204" pitchFamily="34" charset="0"/>
                <a:cs typeface="Arial" panose="020B0604020202020204" pitchFamily="34" charset="0"/>
              </a:rPr>
              <a:t>from</a:t>
            </a:r>
            <a:r>
              <a:rPr lang="fr-BE" sz="1300" dirty="0" smtClean="0">
                <a:latin typeface="Arial" panose="020B0604020202020204" pitchFamily="34" charset="0"/>
                <a:cs typeface="Arial" panose="020B0604020202020204" pitchFamily="34" charset="0"/>
              </a:rPr>
              <a:t> the </a:t>
            </a:r>
            <a:r>
              <a:rPr lang="fr-BE" sz="1300" dirty="0" err="1" smtClean="0">
                <a:latin typeface="Arial" panose="020B0604020202020204" pitchFamily="34" charset="0"/>
                <a:cs typeface="Arial" panose="020B0604020202020204" pitchFamily="34" charset="0"/>
              </a:rPr>
              <a:t>axon</a:t>
            </a:r>
            <a:r>
              <a:rPr lang="fr-BE" sz="1300" dirty="0" smtClean="0">
                <a:latin typeface="Arial" panose="020B0604020202020204" pitchFamily="34" charset="0"/>
                <a:cs typeface="Arial" panose="020B0604020202020204" pitchFamily="34" charset="0"/>
              </a:rPr>
              <a:t> (µm)</a:t>
            </a:r>
            <a:endParaRPr lang="fr-BE" sz="1300" dirty="0">
              <a:latin typeface="Arial" panose="020B0604020202020204" pitchFamily="34" charset="0"/>
              <a:cs typeface="Arial" panose="020B0604020202020204" pitchFamily="34" charset="0"/>
            </a:endParaRPr>
          </a:p>
        </p:txBody>
      </p:sp>
      <p:sp>
        <p:nvSpPr>
          <p:cNvPr id="340" name="ZoneTexte 339"/>
          <p:cNvSpPr txBox="1"/>
          <p:nvPr/>
        </p:nvSpPr>
        <p:spPr>
          <a:xfrm>
            <a:off x="31894700" y="27826265"/>
            <a:ext cx="2297424" cy="292388"/>
          </a:xfrm>
          <a:prstGeom prst="rect">
            <a:avLst/>
          </a:prstGeom>
          <a:noFill/>
        </p:spPr>
        <p:txBody>
          <a:bodyPr wrap="none" rtlCol="0">
            <a:spAutoFit/>
          </a:bodyPr>
          <a:lstStyle/>
          <a:p>
            <a:r>
              <a:rPr lang="fr-BE" sz="1300" dirty="0" smtClean="0">
                <a:latin typeface="Arial" panose="020B0604020202020204" pitchFamily="34" charset="0"/>
                <a:cs typeface="Arial" panose="020B0604020202020204" pitchFamily="34" charset="0"/>
              </a:rPr>
              <a:t>Distance </a:t>
            </a:r>
            <a:r>
              <a:rPr lang="fr-BE" sz="1300" dirty="0" err="1" smtClean="0">
                <a:latin typeface="Arial" panose="020B0604020202020204" pitchFamily="34" charset="0"/>
                <a:cs typeface="Arial" panose="020B0604020202020204" pitchFamily="34" charset="0"/>
              </a:rPr>
              <a:t>from</a:t>
            </a:r>
            <a:r>
              <a:rPr lang="fr-BE" sz="1300" dirty="0" smtClean="0">
                <a:latin typeface="Arial" panose="020B0604020202020204" pitchFamily="34" charset="0"/>
                <a:cs typeface="Arial" panose="020B0604020202020204" pitchFamily="34" charset="0"/>
              </a:rPr>
              <a:t> the </a:t>
            </a:r>
            <a:r>
              <a:rPr lang="fr-BE" sz="1300" dirty="0" err="1" smtClean="0">
                <a:latin typeface="Arial" panose="020B0604020202020204" pitchFamily="34" charset="0"/>
                <a:cs typeface="Arial" panose="020B0604020202020204" pitchFamily="34" charset="0"/>
              </a:rPr>
              <a:t>axon</a:t>
            </a:r>
            <a:r>
              <a:rPr lang="fr-BE" sz="1300" dirty="0" smtClean="0">
                <a:latin typeface="Arial" panose="020B0604020202020204" pitchFamily="34" charset="0"/>
                <a:cs typeface="Arial" panose="020B0604020202020204" pitchFamily="34" charset="0"/>
              </a:rPr>
              <a:t> (µm)</a:t>
            </a:r>
            <a:endParaRPr lang="fr-BE" sz="1300" dirty="0">
              <a:latin typeface="Arial" panose="020B0604020202020204" pitchFamily="34" charset="0"/>
              <a:cs typeface="Arial" panose="020B0604020202020204" pitchFamily="34" charset="0"/>
            </a:endParaRPr>
          </a:p>
        </p:txBody>
      </p:sp>
      <p:sp>
        <p:nvSpPr>
          <p:cNvPr id="341" name="ZoneTexte 340"/>
          <p:cNvSpPr txBox="1"/>
          <p:nvPr/>
        </p:nvSpPr>
        <p:spPr>
          <a:xfrm>
            <a:off x="14496359" y="19919759"/>
            <a:ext cx="2446504" cy="292388"/>
          </a:xfrm>
          <a:prstGeom prst="rect">
            <a:avLst/>
          </a:prstGeom>
          <a:noFill/>
        </p:spPr>
        <p:txBody>
          <a:bodyPr wrap="none" rtlCol="0">
            <a:spAutoFit/>
          </a:bodyPr>
          <a:lstStyle/>
          <a:p>
            <a:r>
              <a:rPr lang="fr-BE" sz="1300" dirty="0" err="1" smtClean="0">
                <a:latin typeface="Arial" panose="020B0604020202020204" pitchFamily="34" charset="0"/>
                <a:cs typeface="Arial" panose="020B0604020202020204" pitchFamily="34" charset="0"/>
              </a:rPr>
              <a:t>D</a:t>
            </a:r>
            <a:r>
              <a:rPr lang="fr-BE" sz="1300" baseline="-25000" dirty="0" err="1" smtClean="0">
                <a:latin typeface="Arial" panose="020B0604020202020204" pitchFamily="34" charset="0"/>
                <a:cs typeface="Arial" panose="020B0604020202020204" pitchFamily="34" charset="0"/>
              </a:rPr>
              <a:t>axon</a:t>
            </a:r>
            <a:r>
              <a:rPr lang="fr-BE" sz="1300" baseline="-25000" dirty="0" smtClean="0">
                <a:latin typeface="Arial" panose="020B0604020202020204" pitchFamily="34" charset="0"/>
                <a:cs typeface="Arial" panose="020B0604020202020204" pitchFamily="34" charset="0"/>
              </a:rPr>
              <a:t> to dendrite </a:t>
            </a:r>
            <a:r>
              <a:rPr lang="fr-BE" sz="1300" dirty="0" smtClean="0">
                <a:latin typeface="Arial" panose="020B0604020202020204" pitchFamily="34" charset="0"/>
                <a:cs typeface="Arial" panose="020B0604020202020204" pitchFamily="34" charset="0"/>
              </a:rPr>
              <a:t>– </a:t>
            </a:r>
            <a:r>
              <a:rPr lang="fr-BE" sz="1300" dirty="0" err="1" smtClean="0">
                <a:latin typeface="Arial" panose="020B0604020202020204" pitchFamily="34" charset="0"/>
                <a:cs typeface="Arial" panose="020B0604020202020204" pitchFamily="34" charset="0"/>
              </a:rPr>
              <a:t>D</a:t>
            </a:r>
            <a:r>
              <a:rPr lang="fr-BE" sz="1300" baseline="-25000" dirty="0" err="1" smtClean="0">
                <a:latin typeface="Arial" panose="020B0604020202020204" pitchFamily="34" charset="0"/>
                <a:cs typeface="Arial" panose="020B0604020202020204" pitchFamily="34" charset="0"/>
              </a:rPr>
              <a:t>axon</a:t>
            </a:r>
            <a:r>
              <a:rPr lang="fr-BE" sz="1300" baseline="-25000" dirty="0" smtClean="0">
                <a:latin typeface="Arial" panose="020B0604020202020204" pitchFamily="34" charset="0"/>
                <a:cs typeface="Arial" panose="020B0604020202020204" pitchFamily="34" charset="0"/>
              </a:rPr>
              <a:t> to soma </a:t>
            </a:r>
            <a:r>
              <a:rPr lang="fr-BE" sz="1300" dirty="0" smtClean="0">
                <a:latin typeface="Arial" panose="020B0604020202020204" pitchFamily="34" charset="0"/>
                <a:cs typeface="Arial" panose="020B0604020202020204" pitchFamily="34" charset="0"/>
              </a:rPr>
              <a:t>(µm)</a:t>
            </a:r>
            <a:endParaRPr lang="fr-BE" sz="1300" dirty="0">
              <a:latin typeface="Arial" panose="020B0604020202020204" pitchFamily="34" charset="0"/>
              <a:cs typeface="Arial" panose="020B0604020202020204" pitchFamily="34" charset="0"/>
            </a:endParaRPr>
          </a:p>
        </p:txBody>
      </p:sp>
      <p:pic>
        <p:nvPicPr>
          <p:cNvPr id="342" name="Image 3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492120" y="13995351"/>
            <a:ext cx="3230743" cy="2200136"/>
          </a:xfrm>
          <a:prstGeom prst="rect">
            <a:avLst/>
          </a:prstGeom>
        </p:spPr>
      </p:pic>
      <p:sp>
        <p:nvSpPr>
          <p:cNvPr id="343" name="ZoneTexte 342"/>
          <p:cNvSpPr txBox="1"/>
          <p:nvPr/>
        </p:nvSpPr>
        <p:spPr>
          <a:xfrm>
            <a:off x="28284207" y="16269702"/>
            <a:ext cx="2343911" cy="292388"/>
          </a:xfrm>
          <a:prstGeom prst="rect">
            <a:avLst/>
          </a:prstGeom>
          <a:noFill/>
        </p:spPr>
        <p:txBody>
          <a:bodyPr wrap="none" rtlCol="0">
            <a:spAutoFit/>
          </a:bodyPr>
          <a:lstStyle/>
          <a:p>
            <a:r>
              <a:rPr lang="fr-BE" sz="1300" dirty="0" smtClean="0">
                <a:latin typeface="Arial" panose="020B0604020202020204" pitchFamily="34" charset="0"/>
                <a:cs typeface="Arial" panose="020B0604020202020204" pitchFamily="34" charset="0"/>
              </a:rPr>
              <a:t>Distance </a:t>
            </a:r>
            <a:r>
              <a:rPr lang="fr-BE" sz="1300" dirty="0" err="1" smtClean="0">
                <a:latin typeface="Arial" panose="020B0604020202020204" pitchFamily="34" charset="0"/>
                <a:cs typeface="Arial" panose="020B0604020202020204" pitchFamily="34" charset="0"/>
              </a:rPr>
              <a:t>from</a:t>
            </a:r>
            <a:r>
              <a:rPr lang="fr-BE" sz="1300" dirty="0" smtClean="0">
                <a:latin typeface="Arial" panose="020B0604020202020204" pitchFamily="34" charset="0"/>
                <a:cs typeface="Arial" panose="020B0604020202020204" pitchFamily="34" charset="0"/>
              </a:rPr>
              <a:t> the soma (µm)</a:t>
            </a:r>
            <a:endParaRPr lang="fr-BE" sz="1300" dirty="0">
              <a:latin typeface="Arial" panose="020B0604020202020204" pitchFamily="34" charset="0"/>
              <a:cs typeface="Arial" panose="020B0604020202020204" pitchFamily="34" charset="0"/>
            </a:endParaRPr>
          </a:p>
        </p:txBody>
      </p:sp>
      <p:sp>
        <p:nvSpPr>
          <p:cNvPr id="345" name="ZoneTexte 344"/>
          <p:cNvSpPr txBox="1"/>
          <p:nvPr/>
        </p:nvSpPr>
        <p:spPr>
          <a:xfrm rot="16200000">
            <a:off x="26764126" y="14791976"/>
            <a:ext cx="1028295" cy="292388"/>
          </a:xfrm>
          <a:prstGeom prst="rect">
            <a:avLst/>
          </a:prstGeom>
          <a:noFill/>
        </p:spPr>
        <p:txBody>
          <a:bodyPr wrap="none" rtlCol="0">
            <a:spAutoFit/>
          </a:bodyPr>
          <a:lstStyle/>
          <a:p>
            <a:r>
              <a:rPr lang="fr-BE" sz="1300" i="1" dirty="0" err="1" smtClean="0">
                <a:latin typeface="Arial" panose="020B0604020202020204" pitchFamily="34" charset="0"/>
                <a:cs typeface="Arial" panose="020B0604020202020204" pitchFamily="34" charset="0"/>
              </a:rPr>
              <a:t>I</a:t>
            </a:r>
            <a:r>
              <a:rPr lang="fr-BE" sz="1300" baseline="-25000" dirty="0" err="1" smtClean="0">
                <a:latin typeface="Arial" panose="020B0604020202020204" pitchFamily="34" charset="0"/>
                <a:cs typeface="Arial" panose="020B0604020202020204" pitchFamily="34" charset="0"/>
              </a:rPr>
              <a:t>h</a:t>
            </a:r>
            <a:r>
              <a:rPr lang="fr-BE" sz="1300" dirty="0" smtClean="0">
                <a:latin typeface="Arial" panose="020B0604020202020204" pitchFamily="34" charset="0"/>
                <a:cs typeface="Arial" panose="020B0604020202020204" pitchFamily="34" charset="0"/>
              </a:rPr>
              <a:t> (</a:t>
            </a:r>
            <a:r>
              <a:rPr lang="fr-BE" sz="1300" dirty="0" err="1" smtClean="0">
                <a:latin typeface="Arial" panose="020B0604020202020204" pitchFamily="34" charset="0"/>
                <a:cs typeface="Arial" panose="020B0604020202020204" pitchFamily="34" charset="0"/>
              </a:rPr>
              <a:t>pA</a:t>
            </a:r>
            <a:r>
              <a:rPr lang="fr-BE" sz="1300" dirty="0" smtClean="0">
                <a:latin typeface="Arial" panose="020B0604020202020204" pitchFamily="34" charset="0"/>
                <a:cs typeface="Arial" panose="020B0604020202020204" pitchFamily="34" charset="0"/>
              </a:rPr>
              <a:t> µm</a:t>
            </a:r>
            <a:r>
              <a:rPr lang="fr-BE" sz="1300" baseline="30000" dirty="0" smtClean="0">
                <a:latin typeface="Arial" panose="020B0604020202020204" pitchFamily="34" charset="0"/>
                <a:cs typeface="Arial" panose="020B0604020202020204" pitchFamily="34" charset="0"/>
              </a:rPr>
              <a:t>-2</a:t>
            </a:r>
            <a:r>
              <a:rPr lang="fr-BE" sz="1300" dirty="0" smtClean="0">
                <a:latin typeface="Arial" panose="020B0604020202020204" pitchFamily="34" charset="0"/>
                <a:cs typeface="Arial" panose="020B0604020202020204" pitchFamily="34" charset="0"/>
              </a:rPr>
              <a:t>)</a:t>
            </a:r>
            <a:endParaRPr lang="fr-BE" sz="1300" dirty="0">
              <a:latin typeface="Arial" panose="020B0604020202020204" pitchFamily="34" charset="0"/>
              <a:cs typeface="Arial" panose="020B0604020202020204" pitchFamily="34" charset="0"/>
            </a:endParaRPr>
          </a:p>
        </p:txBody>
      </p:sp>
      <p:pic>
        <p:nvPicPr>
          <p:cNvPr id="346" name="Image 3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213131" y="14004930"/>
            <a:ext cx="3047740" cy="2197420"/>
          </a:xfrm>
          <a:prstGeom prst="rect">
            <a:avLst/>
          </a:prstGeom>
        </p:spPr>
      </p:pic>
      <p:sp>
        <p:nvSpPr>
          <p:cNvPr id="347" name="ZoneTexte 346"/>
          <p:cNvSpPr txBox="1"/>
          <p:nvPr/>
        </p:nvSpPr>
        <p:spPr>
          <a:xfrm rot="16200000">
            <a:off x="30538966" y="14791976"/>
            <a:ext cx="1028295" cy="292388"/>
          </a:xfrm>
          <a:prstGeom prst="rect">
            <a:avLst/>
          </a:prstGeom>
          <a:noFill/>
        </p:spPr>
        <p:txBody>
          <a:bodyPr wrap="none" rtlCol="0">
            <a:spAutoFit/>
          </a:bodyPr>
          <a:lstStyle/>
          <a:p>
            <a:r>
              <a:rPr lang="fr-BE" sz="1300" i="1" dirty="0" err="1" smtClean="0">
                <a:latin typeface="Arial" panose="020B0604020202020204" pitchFamily="34" charset="0"/>
                <a:cs typeface="Arial" panose="020B0604020202020204" pitchFamily="34" charset="0"/>
              </a:rPr>
              <a:t>I</a:t>
            </a:r>
            <a:r>
              <a:rPr lang="fr-BE" sz="1300" baseline="-25000" dirty="0" err="1" smtClean="0">
                <a:latin typeface="Arial" panose="020B0604020202020204" pitchFamily="34" charset="0"/>
                <a:cs typeface="Arial" panose="020B0604020202020204" pitchFamily="34" charset="0"/>
              </a:rPr>
              <a:t>h</a:t>
            </a:r>
            <a:r>
              <a:rPr lang="fr-BE" sz="1300" dirty="0" smtClean="0">
                <a:latin typeface="Arial" panose="020B0604020202020204" pitchFamily="34" charset="0"/>
                <a:cs typeface="Arial" panose="020B0604020202020204" pitchFamily="34" charset="0"/>
              </a:rPr>
              <a:t> (</a:t>
            </a:r>
            <a:r>
              <a:rPr lang="fr-BE" sz="1300" dirty="0" err="1" smtClean="0">
                <a:latin typeface="Arial" panose="020B0604020202020204" pitchFamily="34" charset="0"/>
                <a:cs typeface="Arial" panose="020B0604020202020204" pitchFamily="34" charset="0"/>
              </a:rPr>
              <a:t>pA</a:t>
            </a:r>
            <a:r>
              <a:rPr lang="fr-BE" sz="1300" dirty="0" smtClean="0">
                <a:latin typeface="Arial" panose="020B0604020202020204" pitchFamily="34" charset="0"/>
                <a:cs typeface="Arial" panose="020B0604020202020204" pitchFamily="34" charset="0"/>
              </a:rPr>
              <a:t> µm</a:t>
            </a:r>
            <a:r>
              <a:rPr lang="fr-BE" sz="1300" baseline="30000" dirty="0" smtClean="0">
                <a:latin typeface="Arial" panose="020B0604020202020204" pitchFamily="34" charset="0"/>
                <a:cs typeface="Arial" panose="020B0604020202020204" pitchFamily="34" charset="0"/>
              </a:rPr>
              <a:t>-2</a:t>
            </a:r>
            <a:r>
              <a:rPr lang="fr-BE" sz="1300" dirty="0" smtClean="0">
                <a:latin typeface="Arial" panose="020B0604020202020204" pitchFamily="34" charset="0"/>
                <a:cs typeface="Arial" panose="020B0604020202020204" pitchFamily="34" charset="0"/>
              </a:rPr>
              <a:t>)</a:t>
            </a:r>
            <a:endParaRPr lang="fr-BE" sz="1300" dirty="0">
              <a:latin typeface="Arial" panose="020B0604020202020204" pitchFamily="34" charset="0"/>
              <a:cs typeface="Arial" panose="020B0604020202020204" pitchFamily="34" charset="0"/>
            </a:endParaRPr>
          </a:p>
        </p:txBody>
      </p:sp>
      <p:sp>
        <p:nvSpPr>
          <p:cNvPr id="348" name="ZoneTexte 347"/>
          <p:cNvSpPr txBox="1"/>
          <p:nvPr/>
        </p:nvSpPr>
        <p:spPr>
          <a:xfrm>
            <a:off x="31588348" y="16269702"/>
            <a:ext cx="2752677" cy="292388"/>
          </a:xfrm>
          <a:prstGeom prst="rect">
            <a:avLst/>
          </a:prstGeom>
          <a:noFill/>
        </p:spPr>
        <p:txBody>
          <a:bodyPr wrap="none" rtlCol="0">
            <a:spAutoFit/>
          </a:bodyPr>
          <a:lstStyle/>
          <a:p>
            <a:r>
              <a:rPr lang="fr-BE" sz="1300" dirty="0" smtClean="0">
                <a:latin typeface="Arial" panose="020B0604020202020204" pitchFamily="34" charset="0"/>
                <a:cs typeface="Arial" panose="020B0604020202020204" pitchFamily="34" charset="0"/>
              </a:rPr>
              <a:t>Distance </a:t>
            </a:r>
            <a:r>
              <a:rPr lang="fr-BE" sz="1300" dirty="0" err="1" smtClean="0">
                <a:latin typeface="Arial" panose="020B0604020202020204" pitchFamily="34" charset="0"/>
                <a:cs typeface="Arial" panose="020B0604020202020204" pitchFamily="34" charset="0"/>
              </a:rPr>
              <a:t>from</a:t>
            </a:r>
            <a:r>
              <a:rPr lang="fr-BE" sz="1300" dirty="0" smtClean="0">
                <a:latin typeface="Arial" panose="020B0604020202020204" pitchFamily="34" charset="0"/>
                <a:cs typeface="Arial" panose="020B0604020202020204" pitchFamily="34" charset="0"/>
              </a:rPr>
              <a:t> the </a:t>
            </a:r>
            <a:r>
              <a:rPr lang="fr-BE" sz="1300" dirty="0" err="1" smtClean="0">
                <a:latin typeface="Arial" panose="020B0604020202020204" pitchFamily="34" charset="0"/>
                <a:cs typeface="Arial" panose="020B0604020202020204" pitchFamily="34" charset="0"/>
              </a:rPr>
              <a:t>axon</a:t>
            </a:r>
            <a:r>
              <a:rPr lang="fr-BE" sz="1300" dirty="0" smtClean="0">
                <a:latin typeface="Arial" panose="020B0604020202020204" pitchFamily="34" charset="0"/>
                <a:cs typeface="Arial" panose="020B0604020202020204" pitchFamily="34" charset="0"/>
              </a:rPr>
              <a:t> </a:t>
            </a:r>
            <a:r>
              <a:rPr lang="fr-BE" sz="1300" dirty="0" err="1" smtClean="0">
                <a:latin typeface="Arial" panose="020B0604020202020204" pitchFamily="34" charset="0"/>
                <a:cs typeface="Arial" panose="020B0604020202020204" pitchFamily="34" charset="0"/>
              </a:rPr>
              <a:t>origin</a:t>
            </a:r>
            <a:r>
              <a:rPr lang="fr-BE" sz="1300" dirty="0" smtClean="0">
                <a:latin typeface="Arial" panose="020B0604020202020204" pitchFamily="34" charset="0"/>
                <a:cs typeface="Arial" panose="020B0604020202020204" pitchFamily="34" charset="0"/>
              </a:rPr>
              <a:t> (µm)</a:t>
            </a:r>
            <a:endParaRPr lang="fr-BE" sz="1300" dirty="0">
              <a:latin typeface="Arial" panose="020B0604020202020204" pitchFamily="34" charset="0"/>
              <a:cs typeface="Arial" panose="020B0604020202020204" pitchFamily="34" charset="0"/>
            </a:endParaRPr>
          </a:p>
        </p:txBody>
      </p:sp>
      <p:pic>
        <p:nvPicPr>
          <p:cNvPr id="349" name="Image 3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92014" y="29061830"/>
            <a:ext cx="2655570" cy="2024430"/>
          </a:xfrm>
          <a:prstGeom prst="rect">
            <a:avLst/>
          </a:prstGeom>
        </p:spPr>
      </p:pic>
      <p:sp>
        <p:nvSpPr>
          <p:cNvPr id="350" name="ZoneTexte 349"/>
          <p:cNvSpPr txBox="1"/>
          <p:nvPr/>
        </p:nvSpPr>
        <p:spPr>
          <a:xfrm>
            <a:off x="7224410" y="31131743"/>
            <a:ext cx="2343911" cy="292388"/>
          </a:xfrm>
          <a:prstGeom prst="rect">
            <a:avLst/>
          </a:prstGeom>
          <a:noFill/>
        </p:spPr>
        <p:txBody>
          <a:bodyPr wrap="none" rtlCol="0">
            <a:spAutoFit/>
          </a:bodyPr>
          <a:lstStyle/>
          <a:p>
            <a:r>
              <a:rPr lang="fr-BE" sz="1300" dirty="0" smtClean="0">
                <a:latin typeface="Arial" panose="020B0604020202020204" pitchFamily="34" charset="0"/>
                <a:cs typeface="Arial" panose="020B0604020202020204" pitchFamily="34" charset="0"/>
              </a:rPr>
              <a:t>Distance </a:t>
            </a:r>
            <a:r>
              <a:rPr lang="fr-BE" sz="1300" dirty="0" err="1" smtClean="0">
                <a:latin typeface="Arial" panose="020B0604020202020204" pitchFamily="34" charset="0"/>
                <a:cs typeface="Arial" panose="020B0604020202020204" pitchFamily="34" charset="0"/>
              </a:rPr>
              <a:t>from</a:t>
            </a:r>
            <a:r>
              <a:rPr lang="fr-BE" sz="1300" dirty="0" smtClean="0">
                <a:latin typeface="Arial" panose="020B0604020202020204" pitchFamily="34" charset="0"/>
                <a:cs typeface="Arial" panose="020B0604020202020204" pitchFamily="34" charset="0"/>
              </a:rPr>
              <a:t> the soma (µm)</a:t>
            </a:r>
            <a:endParaRPr lang="fr-BE" sz="1300" dirty="0">
              <a:latin typeface="Arial" panose="020B0604020202020204" pitchFamily="34" charset="0"/>
              <a:cs typeface="Arial" panose="020B0604020202020204" pitchFamily="34" charset="0"/>
            </a:endParaRPr>
          </a:p>
        </p:txBody>
      </p:sp>
      <p:sp>
        <p:nvSpPr>
          <p:cNvPr id="351" name="ZoneTexte 350"/>
          <p:cNvSpPr txBox="1"/>
          <p:nvPr/>
        </p:nvSpPr>
        <p:spPr>
          <a:xfrm rot="16200000">
            <a:off x="6173983" y="29816291"/>
            <a:ext cx="1261884" cy="292388"/>
          </a:xfrm>
          <a:prstGeom prst="rect">
            <a:avLst/>
          </a:prstGeom>
          <a:noFill/>
        </p:spPr>
        <p:txBody>
          <a:bodyPr wrap="none" rtlCol="0">
            <a:spAutoFit/>
          </a:bodyPr>
          <a:lstStyle/>
          <a:p>
            <a:r>
              <a:rPr lang="fr-BE" sz="1300" dirty="0" smtClean="0">
                <a:latin typeface="Arial" panose="020B0604020202020204" pitchFamily="34" charset="0"/>
                <a:cs typeface="Arial" panose="020B0604020202020204" pitchFamily="34" charset="0"/>
              </a:rPr>
              <a:t>Rise time (ms)</a:t>
            </a:r>
            <a:endParaRPr lang="fr-BE" sz="1300" dirty="0">
              <a:latin typeface="Arial" panose="020B0604020202020204" pitchFamily="34" charset="0"/>
              <a:cs typeface="Arial" panose="020B0604020202020204" pitchFamily="34" charset="0"/>
            </a:endParaRPr>
          </a:p>
        </p:txBody>
      </p:sp>
      <p:pic>
        <p:nvPicPr>
          <p:cNvPr id="352" name="Image 35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20567" y="29063468"/>
            <a:ext cx="2784936" cy="2022792"/>
          </a:xfrm>
          <a:prstGeom prst="rect">
            <a:avLst/>
          </a:prstGeom>
        </p:spPr>
      </p:pic>
      <p:sp>
        <p:nvSpPr>
          <p:cNvPr id="353" name="ZoneTexte 352"/>
          <p:cNvSpPr txBox="1"/>
          <p:nvPr/>
        </p:nvSpPr>
        <p:spPr>
          <a:xfrm>
            <a:off x="10828148" y="31131743"/>
            <a:ext cx="2343911" cy="292388"/>
          </a:xfrm>
          <a:prstGeom prst="rect">
            <a:avLst/>
          </a:prstGeom>
          <a:noFill/>
        </p:spPr>
        <p:txBody>
          <a:bodyPr wrap="none" rtlCol="0">
            <a:spAutoFit/>
          </a:bodyPr>
          <a:lstStyle/>
          <a:p>
            <a:r>
              <a:rPr lang="fr-BE" sz="1300" dirty="0" smtClean="0">
                <a:latin typeface="Arial" panose="020B0604020202020204" pitchFamily="34" charset="0"/>
                <a:cs typeface="Arial" panose="020B0604020202020204" pitchFamily="34" charset="0"/>
              </a:rPr>
              <a:t>Distance </a:t>
            </a:r>
            <a:r>
              <a:rPr lang="fr-BE" sz="1300" dirty="0" err="1" smtClean="0">
                <a:latin typeface="Arial" panose="020B0604020202020204" pitchFamily="34" charset="0"/>
                <a:cs typeface="Arial" panose="020B0604020202020204" pitchFamily="34" charset="0"/>
              </a:rPr>
              <a:t>from</a:t>
            </a:r>
            <a:r>
              <a:rPr lang="fr-BE" sz="1300" dirty="0" smtClean="0">
                <a:latin typeface="Arial" panose="020B0604020202020204" pitchFamily="34" charset="0"/>
                <a:cs typeface="Arial" panose="020B0604020202020204" pitchFamily="34" charset="0"/>
              </a:rPr>
              <a:t> the soma (µm)</a:t>
            </a:r>
            <a:endParaRPr lang="fr-BE" sz="1300" dirty="0">
              <a:latin typeface="Arial" panose="020B0604020202020204" pitchFamily="34" charset="0"/>
              <a:cs typeface="Arial" panose="020B0604020202020204" pitchFamily="34" charset="0"/>
            </a:endParaRPr>
          </a:p>
        </p:txBody>
      </p:sp>
      <p:sp>
        <p:nvSpPr>
          <p:cNvPr id="354" name="ZoneTexte 353"/>
          <p:cNvSpPr txBox="1"/>
          <p:nvPr/>
        </p:nvSpPr>
        <p:spPr>
          <a:xfrm rot="16200000">
            <a:off x="9383943" y="29890198"/>
            <a:ext cx="1513556" cy="292388"/>
          </a:xfrm>
          <a:prstGeom prst="rect">
            <a:avLst/>
          </a:prstGeom>
          <a:noFill/>
        </p:spPr>
        <p:txBody>
          <a:bodyPr wrap="none" rtlCol="0">
            <a:spAutoFit/>
          </a:bodyPr>
          <a:lstStyle/>
          <a:p>
            <a:r>
              <a:rPr lang="fr-BE" sz="1300" dirty="0" err="1" smtClean="0">
                <a:latin typeface="Arial" panose="020B0604020202020204" pitchFamily="34" charset="0"/>
                <a:cs typeface="Arial" panose="020B0604020202020204" pitchFamily="34" charset="0"/>
              </a:rPr>
              <a:t>Integral</a:t>
            </a:r>
            <a:r>
              <a:rPr lang="fr-BE" sz="1300" dirty="0" smtClean="0">
                <a:latin typeface="Arial" panose="020B0604020202020204" pitchFamily="34" charset="0"/>
                <a:cs typeface="Arial" panose="020B0604020202020204" pitchFamily="34" charset="0"/>
              </a:rPr>
              <a:t> (mV . ms)</a:t>
            </a:r>
            <a:endParaRPr lang="fr-BE" sz="1300" dirty="0">
              <a:latin typeface="Arial" panose="020B0604020202020204" pitchFamily="34" charset="0"/>
              <a:cs typeface="Arial" panose="020B0604020202020204" pitchFamily="34" charset="0"/>
            </a:endParaRPr>
          </a:p>
        </p:txBody>
      </p:sp>
      <p:pic>
        <p:nvPicPr>
          <p:cNvPr id="355" name="Image 3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567080" y="29114522"/>
            <a:ext cx="2645443" cy="1971737"/>
          </a:xfrm>
          <a:prstGeom prst="rect">
            <a:avLst/>
          </a:prstGeom>
        </p:spPr>
      </p:pic>
      <p:sp>
        <p:nvSpPr>
          <p:cNvPr id="356" name="ZoneTexte 355"/>
          <p:cNvSpPr txBox="1"/>
          <p:nvPr/>
        </p:nvSpPr>
        <p:spPr>
          <a:xfrm>
            <a:off x="14860667" y="31127387"/>
            <a:ext cx="2343911" cy="292388"/>
          </a:xfrm>
          <a:prstGeom prst="rect">
            <a:avLst/>
          </a:prstGeom>
          <a:noFill/>
        </p:spPr>
        <p:txBody>
          <a:bodyPr wrap="none" rtlCol="0">
            <a:spAutoFit/>
          </a:bodyPr>
          <a:lstStyle/>
          <a:p>
            <a:r>
              <a:rPr lang="fr-BE" sz="1300" dirty="0" smtClean="0">
                <a:latin typeface="Arial" panose="020B0604020202020204" pitchFamily="34" charset="0"/>
                <a:cs typeface="Arial" panose="020B0604020202020204" pitchFamily="34" charset="0"/>
              </a:rPr>
              <a:t>Distance </a:t>
            </a:r>
            <a:r>
              <a:rPr lang="fr-BE" sz="1300" dirty="0" err="1" smtClean="0">
                <a:latin typeface="Arial" panose="020B0604020202020204" pitchFamily="34" charset="0"/>
                <a:cs typeface="Arial" panose="020B0604020202020204" pitchFamily="34" charset="0"/>
              </a:rPr>
              <a:t>from</a:t>
            </a:r>
            <a:r>
              <a:rPr lang="fr-BE" sz="1300" dirty="0" smtClean="0">
                <a:latin typeface="Arial" panose="020B0604020202020204" pitchFamily="34" charset="0"/>
                <a:cs typeface="Arial" panose="020B0604020202020204" pitchFamily="34" charset="0"/>
              </a:rPr>
              <a:t> the soma (µm)</a:t>
            </a:r>
            <a:endParaRPr lang="fr-BE" sz="1300" dirty="0">
              <a:latin typeface="Arial" panose="020B0604020202020204" pitchFamily="34" charset="0"/>
              <a:cs typeface="Arial" panose="020B0604020202020204" pitchFamily="34" charset="0"/>
            </a:endParaRPr>
          </a:p>
        </p:txBody>
      </p:sp>
      <p:sp>
        <p:nvSpPr>
          <p:cNvPr id="357" name="ZoneTexte 356"/>
          <p:cNvSpPr txBox="1"/>
          <p:nvPr/>
        </p:nvSpPr>
        <p:spPr>
          <a:xfrm rot="16200000">
            <a:off x="13531227" y="30032968"/>
            <a:ext cx="1513556" cy="292388"/>
          </a:xfrm>
          <a:prstGeom prst="rect">
            <a:avLst/>
          </a:prstGeom>
          <a:noFill/>
        </p:spPr>
        <p:txBody>
          <a:bodyPr wrap="none" rtlCol="0">
            <a:spAutoFit/>
          </a:bodyPr>
          <a:lstStyle/>
          <a:p>
            <a:r>
              <a:rPr lang="fr-BE" sz="1300" dirty="0" err="1" smtClean="0">
                <a:latin typeface="Arial" panose="020B0604020202020204" pitchFamily="34" charset="0"/>
                <a:cs typeface="Arial" panose="020B0604020202020204" pitchFamily="34" charset="0"/>
              </a:rPr>
              <a:t>Integral</a:t>
            </a:r>
            <a:r>
              <a:rPr lang="fr-BE" sz="1300" dirty="0" smtClean="0">
                <a:latin typeface="Arial" panose="020B0604020202020204" pitchFamily="34" charset="0"/>
                <a:cs typeface="Arial" panose="020B0604020202020204" pitchFamily="34" charset="0"/>
              </a:rPr>
              <a:t> (mV . ms)</a:t>
            </a:r>
            <a:endParaRPr lang="fr-BE" sz="1300" dirty="0">
              <a:latin typeface="Arial" panose="020B0604020202020204" pitchFamily="34" charset="0"/>
              <a:cs typeface="Arial" panose="020B0604020202020204" pitchFamily="34" charset="0"/>
            </a:endParaRPr>
          </a:p>
        </p:txBody>
      </p:sp>
      <p:sp>
        <p:nvSpPr>
          <p:cNvPr id="358" name="Text Box 136"/>
          <p:cNvSpPr txBox="1">
            <a:spLocks noChangeArrowheads="1"/>
          </p:cNvSpPr>
          <p:nvPr/>
        </p:nvSpPr>
        <p:spPr bwMode="auto">
          <a:xfrm>
            <a:off x="6179734" y="28661738"/>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C</a:t>
            </a:r>
            <a:endParaRPr lang="en-US" sz="4000" b="1" dirty="0">
              <a:latin typeface="Arial" charset="0"/>
            </a:endParaRPr>
          </a:p>
        </p:txBody>
      </p:sp>
      <p:sp>
        <p:nvSpPr>
          <p:cNvPr id="359" name="Text Box 136"/>
          <p:cNvSpPr txBox="1">
            <a:spLocks noChangeArrowheads="1"/>
          </p:cNvSpPr>
          <p:nvPr/>
        </p:nvSpPr>
        <p:spPr bwMode="auto">
          <a:xfrm>
            <a:off x="9670426" y="28649992"/>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D</a:t>
            </a:r>
            <a:endParaRPr lang="en-US" sz="4000" b="1" dirty="0">
              <a:latin typeface="Arial" charset="0"/>
            </a:endParaRPr>
          </a:p>
        </p:txBody>
      </p:sp>
      <p:sp>
        <p:nvSpPr>
          <p:cNvPr id="360" name="Text Box 136"/>
          <p:cNvSpPr txBox="1">
            <a:spLocks noChangeArrowheads="1"/>
          </p:cNvSpPr>
          <p:nvPr/>
        </p:nvSpPr>
        <p:spPr bwMode="auto">
          <a:xfrm>
            <a:off x="13504929" y="24628154"/>
            <a:ext cx="5261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E</a:t>
            </a:r>
            <a:endParaRPr lang="en-US" sz="4000" b="1" dirty="0">
              <a:latin typeface="Arial" charset="0"/>
            </a:endParaRPr>
          </a:p>
        </p:txBody>
      </p:sp>
      <p:sp>
        <p:nvSpPr>
          <p:cNvPr id="361" name="Text Box 136"/>
          <p:cNvSpPr txBox="1">
            <a:spLocks noChangeArrowheads="1"/>
          </p:cNvSpPr>
          <p:nvPr/>
        </p:nvSpPr>
        <p:spPr bwMode="auto">
          <a:xfrm>
            <a:off x="13525926" y="28656315"/>
            <a:ext cx="4972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F</a:t>
            </a:r>
            <a:endParaRPr lang="en-US" sz="4000" b="1" dirty="0">
              <a:latin typeface="Arial" charset="0"/>
            </a:endParaRPr>
          </a:p>
        </p:txBody>
      </p:sp>
      <p:pic>
        <p:nvPicPr>
          <p:cNvPr id="362" name="Image 3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338796" y="13393738"/>
            <a:ext cx="2484535" cy="1826961"/>
          </a:xfrm>
          <a:prstGeom prst="rect">
            <a:avLst/>
          </a:prstGeom>
        </p:spPr>
      </p:pic>
      <p:sp>
        <p:nvSpPr>
          <p:cNvPr id="363" name="ZoneTexte 362"/>
          <p:cNvSpPr txBox="1"/>
          <p:nvPr/>
        </p:nvSpPr>
        <p:spPr>
          <a:xfrm>
            <a:off x="15875368" y="28855774"/>
            <a:ext cx="1329210" cy="261610"/>
          </a:xfrm>
          <a:prstGeom prst="rect">
            <a:avLst/>
          </a:prstGeom>
          <a:noFill/>
        </p:spPr>
        <p:txBody>
          <a:bodyPr wrap="none" rtlCol="0">
            <a:spAutoFit/>
          </a:bodyPr>
          <a:lstStyle/>
          <a:p>
            <a:r>
              <a:rPr lang="fr-BE" sz="1100" dirty="0">
                <a:latin typeface="Arial" panose="020B0604020202020204" pitchFamily="34" charset="0"/>
                <a:cs typeface="Arial" panose="020B0604020202020204" pitchFamily="34" charset="0"/>
              </a:rPr>
              <a:t>d</a:t>
            </a:r>
            <a:r>
              <a:rPr lang="fr-BE" sz="1100" dirty="0" smtClean="0">
                <a:latin typeface="Arial" panose="020B0604020202020204" pitchFamily="34" charset="0"/>
                <a:cs typeface="Arial" panose="020B0604020202020204" pitchFamily="34" charset="0"/>
              </a:rPr>
              <a:t>endrite </a:t>
            </a:r>
            <a:r>
              <a:rPr lang="fr-BE" sz="1100" dirty="0" err="1" smtClean="0">
                <a:latin typeface="Arial" panose="020B0604020202020204" pitchFamily="34" charset="0"/>
                <a:cs typeface="Arial" panose="020B0604020202020204" pitchFamily="34" charset="0"/>
              </a:rPr>
              <a:t>with</a:t>
            </a:r>
            <a:r>
              <a:rPr lang="fr-BE" sz="1100" dirty="0" smtClean="0">
                <a:latin typeface="Arial" panose="020B0604020202020204" pitchFamily="34" charset="0"/>
                <a:cs typeface="Arial" panose="020B0604020202020204" pitchFamily="34" charset="0"/>
              </a:rPr>
              <a:t> </a:t>
            </a:r>
            <a:r>
              <a:rPr lang="fr-BE" sz="1100" dirty="0" err="1" smtClean="0">
                <a:latin typeface="Arial" panose="020B0604020202020204" pitchFamily="34" charset="0"/>
                <a:cs typeface="Arial" panose="020B0604020202020204" pitchFamily="34" charset="0"/>
              </a:rPr>
              <a:t>axon</a:t>
            </a:r>
            <a:endParaRPr lang="fr-BE" sz="1100" dirty="0">
              <a:latin typeface="Arial" panose="020B0604020202020204" pitchFamily="34" charset="0"/>
              <a:cs typeface="Arial" panose="020B0604020202020204" pitchFamily="34" charset="0"/>
            </a:endParaRPr>
          </a:p>
        </p:txBody>
      </p:sp>
      <p:sp>
        <p:nvSpPr>
          <p:cNvPr id="364" name="ZoneTexte 363"/>
          <p:cNvSpPr txBox="1"/>
          <p:nvPr/>
        </p:nvSpPr>
        <p:spPr>
          <a:xfrm>
            <a:off x="28958643" y="27245694"/>
            <a:ext cx="1329210" cy="261610"/>
          </a:xfrm>
          <a:prstGeom prst="rect">
            <a:avLst/>
          </a:prstGeom>
          <a:noFill/>
        </p:spPr>
        <p:txBody>
          <a:bodyPr wrap="none" rtlCol="0">
            <a:spAutoFit/>
          </a:bodyPr>
          <a:lstStyle/>
          <a:p>
            <a:r>
              <a:rPr lang="fr-BE" sz="1100" dirty="0">
                <a:latin typeface="Arial" panose="020B0604020202020204" pitchFamily="34" charset="0"/>
                <a:cs typeface="Arial" panose="020B0604020202020204" pitchFamily="34" charset="0"/>
              </a:rPr>
              <a:t>d</a:t>
            </a:r>
            <a:r>
              <a:rPr lang="fr-BE" sz="1100" dirty="0" smtClean="0">
                <a:latin typeface="Arial" panose="020B0604020202020204" pitchFamily="34" charset="0"/>
                <a:cs typeface="Arial" panose="020B0604020202020204" pitchFamily="34" charset="0"/>
              </a:rPr>
              <a:t>endrite </a:t>
            </a:r>
            <a:r>
              <a:rPr lang="fr-BE" sz="1100" dirty="0" err="1" smtClean="0">
                <a:latin typeface="Arial" panose="020B0604020202020204" pitchFamily="34" charset="0"/>
                <a:cs typeface="Arial" panose="020B0604020202020204" pitchFamily="34" charset="0"/>
              </a:rPr>
              <a:t>with</a:t>
            </a:r>
            <a:r>
              <a:rPr lang="fr-BE" sz="1100" dirty="0" smtClean="0">
                <a:latin typeface="Arial" panose="020B0604020202020204" pitchFamily="34" charset="0"/>
                <a:cs typeface="Arial" panose="020B0604020202020204" pitchFamily="34" charset="0"/>
              </a:rPr>
              <a:t> </a:t>
            </a:r>
            <a:r>
              <a:rPr lang="fr-BE" sz="1100" dirty="0" err="1" smtClean="0">
                <a:latin typeface="Arial" panose="020B0604020202020204" pitchFamily="34" charset="0"/>
                <a:cs typeface="Arial" panose="020B0604020202020204" pitchFamily="34" charset="0"/>
              </a:rPr>
              <a:t>axon</a:t>
            </a:r>
            <a:endParaRPr lang="fr-BE" sz="1100" dirty="0">
              <a:latin typeface="Arial" panose="020B0604020202020204" pitchFamily="34" charset="0"/>
              <a:cs typeface="Arial" panose="020B0604020202020204" pitchFamily="34" charset="0"/>
            </a:endParaRPr>
          </a:p>
        </p:txBody>
      </p:sp>
      <p:grpSp>
        <p:nvGrpSpPr>
          <p:cNvPr id="367" name="Groupe 366"/>
          <p:cNvGrpSpPr/>
          <p:nvPr/>
        </p:nvGrpSpPr>
        <p:grpSpPr>
          <a:xfrm>
            <a:off x="1525839" y="26851737"/>
            <a:ext cx="3752698" cy="3177321"/>
            <a:chOff x="461900" y="29493733"/>
            <a:chExt cx="3752698" cy="3177321"/>
          </a:xfrm>
        </p:grpSpPr>
        <p:pic>
          <p:nvPicPr>
            <p:cNvPr id="368" name="Picture 22" descr="MAX_16_03_12_confx10_4.bmp"/>
            <p:cNvPicPr>
              <a:picLocks noChangeAspect="1"/>
            </p:cNvPicPr>
            <p:nvPr/>
          </p:nvPicPr>
          <p:blipFill>
            <a:blip r:embed="rId17" cstate="print"/>
            <a:srcRect l="24861" t="12672" r="12114" b="27856"/>
            <a:stretch>
              <a:fillRect/>
            </a:stretch>
          </p:blipFill>
          <p:spPr>
            <a:xfrm>
              <a:off x="461900" y="29493733"/>
              <a:ext cx="3752698" cy="3177321"/>
            </a:xfrm>
            <a:prstGeom prst="rect">
              <a:avLst/>
            </a:prstGeom>
          </p:spPr>
        </p:pic>
        <p:cxnSp>
          <p:nvCxnSpPr>
            <p:cNvPr id="369" name="Straight Connector 26"/>
            <p:cNvCxnSpPr/>
            <p:nvPr/>
          </p:nvCxnSpPr>
          <p:spPr bwMode="auto">
            <a:xfrm>
              <a:off x="3157790" y="32202419"/>
              <a:ext cx="457664"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sp>
          <p:nvSpPr>
            <p:cNvPr id="370" name="TextBox 27"/>
            <p:cNvSpPr txBox="1"/>
            <p:nvPr/>
          </p:nvSpPr>
          <p:spPr>
            <a:xfrm>
              <a:off x="2944832" y="32229088"/>
              <a:ext cx="873957" cy="338554"/>
            </a:xfrm>
            <a:prstGeom prst="rect">
              <a:avLst/>
            </a:prstGeom>
            <a:noFill/>
          </p:spPr>
          <p:txBody>
            <a:bodyPr wrap="none" rtlCol="0">
              <a:spAutoFit/>
            </a:bodyPr>
            <a:lstStyle/>
            <a:p>
              <a:r>
                <a:rPr lang="de-DE" sz="1600" dirty="0" smtClean="0">
                  <a:solidFill>
                    <a:schemeClr val="bg1"/>
                  </a:solidFill>
                  <a:latin typeface="Arial" pitchFamily="34" charset="0"/>
                  <a:cs typeface="Arial" pitchFamily="34" charset="0"/>
                </a:rPr>
                <a:t>100 µm</a:t>
              </a:r>
              <a:endParaRPr lang="de-DE" sz="1600" dirty="0">
                <a:solidFill>
                  <a:schemeClr val="bg1"/>
                </a:solidFill>
                <a:latin typeface="Arial" pitchFamily="34" charset="0"/>
                <a:cs typeface="Arial" pitchFamily="34" charset="0"/>
              </a:endParaRPr>
            </a:p>
          </p:txBody>
        </p:sp>
        <p:sp>
          <p:nvSpPr>
            <p:cNvPr id="371" name="TextBox 28"/>
            <p:cNvSpPr txBox="1"/>
            <p:nvPr/>
          </p:nvSpPr>
          <p:spPr>
            <a:xfrm>
              <a:off x="3426420" y="29677619"/>
              <a:ext cx="628698" cy="338554"/>
            </a:xfrm>
            <a:prstGeom prst="rect">
              <a:avLst/>
            </a:prstGeom>
            <a:noFill/>
          </p:spPr>
          <p:txBody>
            <a:bodyPr wrap="none" rtlCol="0">
              <a:spAutoFit/>
            </a:bodyPr>
            <a:lstStyle/>
            <a:p>
              <a:r>
                <a:rPr lang="de-DE" sz="1600" dirty="0" smtClean="0">
                  <a:solidFill>
                    <a:schemeClr val="bg1"/>
                  </a:solidFill>
                  <a:latin typeface="Arial" pitchFamily="34" charset="0"/>
                  <a:cs typeface="Arial" pitchFamily="34" charset="0"/>
                </a:rPr>
                <a:t>axon</a:t>
              </a:r>
              <a:endParaRPr lang="de-DE" sz="1600" dirty="0">
                <a:solidFill>
                  <a:schemeClr val="bg1"/>
                </a:solidFill>
                <a:latin typeface="Arial" pitchFamily="34" charset="0"/>
                <a:cs typeface="Arial" pitchFamily="34" charset="0"/>
              </a:endParaRPr>
            </a:p>
          </p:txBody>
        </p:sp>
        <p:sp>
          <p:nvSpPr>
            <p:cNvPr id="372" name="Right Arrow 29"/>
            <p:cNvSpPr/>
            <p:nvPr/>
          </p:nvSpPr>
          <p:spPr bwMode="auto">
            <a:xfrm rot="1045343">
              <a:off x="2730034" y="30223199"/>
              <a:ext cx="129498" cy="6432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373" name="Right Arrow 32"/>
            <p:cNvSpPr/>
            <p:nvPr/>
          </p:nvSpPr>
          <p:spPr bwMode="auto">
            <a:xfrm rot="1045343">
              <a:off x="2779275" y="29989616"/>
              <a:ext cx="129498" cy="6432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374" name="Right Arrow 33"/>
            <p:cNvSpPr/>
            <p:nvPr/>
          </p:nvSpPr>
          <p:spPr bwMode="auto">
            <a:xfrm rot="1045343">
              <a:off x="2637228" y="30461972"/>
              <a:ext cx="129498" cy="6432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375" name="Right Arrow 36"/>
            <p:cNvSpPr/>
            <p:nvPr/>
          </p:nvSpPr>
          <p:spPr bwMode="auto">
            <a:xfrm rot="7411641">
              <a:off x="3153744" y="29920247"/>
              <a:ext cx="108037" cy="7285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376" name="Right Arrow 38"/>
            <p:cNvSpPr/>
            <p:nvPr/>
          </p:nvSpPr>
          <p:spPr bwMode="auto">
            <a:xfrm rot="4971738">
              <a:off x="3971504" y="30819158"/>
              <a:ext cx="136752" cy="77537"/>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377" name="Right Arrow 39"/>
            <p:cNvSpPr/>
            <p:nvPr/>
          </p:nvSpPr>
          <p:spPr bwMode="auto">
            <a:xfrm rot="19160834">
              <a:off x="3749395" y="30986026"/>
              <a:ext cx="152899" cy="9323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graphicFrame>
          <p:nvGraphicFramePr>
            <p:cNvPr id="378" name="Object 4"/>
            <p:cNvGraphicFramePr>
              <a:graphicFrameLocks noChangeAspect="1"/>
            </p:cNvGraphicFramePr>
            <p:nvPr>
              <p:extLst>
                <p:ext uri="{D42A27DB-BD31-4B8C-83A1-F6EECF244321}">
                  <p14:modId xmlns:p14="http://schemas.microsoft.com/office/powerpoint/2010/main" val="3426185658"/>
                </p:ext>
              </p:extLst>
            </p:nvPr>
          </p:nvGraphicFramePr>
          <p:xfrm>
            <a:off x="2692031" y="30591352"/>
            <a:ext cx="392043" cy="169564"/>
          </p:xfrm>
          <a:graphic>
            <a:graphicData uri="http://schemas.openxmlformats.org/presentationml/2006/ole">
              <mc:AlternateContent xmlns:mc="http://schemas.openxmlformats.org/markup-compatibility/2006">
                <mc:Choice xmlns:v="urn:schemas-microsoft-com:vml" Requires="v">
                  <p:oleObj spid="_x0000_s3362" name="CorelDRAW" r:id="rId18" imgW="310320" imgH="147600" progId="CorelDRAW.Graphic.13">
                    <p:embed/>
                  </p:oleObj>
                </mc:Choice>
                <mc:Fallback>
                  <p:oleObj name="CorelDRAW" r:id="rId18" imgW="310320" imgH="147600" progId="CorelDRAW.Graphic.1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92031" y="30591352"/>
                          <a:ext cx="392043" cy="16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 name="Object 5"/>
            <p:cNvGraphicFramePr>
              <a:graphicFrameLocks noChangeAspect="1"/>
            </p:cNvGraphicFramePr>
            <p:nvPr>
              <p:extLst>
                <p:ext uri="{D42A27DB-BD31-4B8C-83A1-F6EECF244321}">
                  <p14:modId xmlns:p14="http://schemas.microsoft.com/office/powerpoint/2010/main" val="1573097579"/>
                </p:ext>
              </p:extLst>
            </p:nvPr>
          </p:nvGraphicFramePr>
          <p:xfrm>
            <a:off x="1743175" y="30921826"/>
            <a:ext cx="410981" cy="143611"/>
          </p:xfrm>
          <a:graphic>
            <a:graphicData uri="http://schemas.openxmlformats.org/presentationml/2006/ole">
              <mc:AlternateContent xmlns:mc="http://schemas.openxmlformats.org/markup-compatibility/2006">
                <mc:Choice xmlns:v="urn:schemas-microsoft-com:vml" Requires="v">
                  <p:oleObj spid="_x0000_s3363" name="CorelDRAW" r:id="rId20" imgW="325800" imgH="124560" progId="CorelDRAW.Graphic.13">
                    <p:embed/>
                  </p:oleObj>
                </mc:Choice>
                <mc:Fallback>
                  <p:oleObj name="CorelDRAW" r:id="rId20" imgW="325800" imgH="124560" progId="CorelDRAW.Graphic.1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43175" y="30921826"/>
                          <a:ext cx="410981" cy="143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0" name="Right Arrow 44"/>
            <p:cNvSpPr/>
            <p:nvPr/>
          </p:nvSpPr>
          <p:spPr bwMode="auto">
            <a:xfrm rot="7411641">
              <a:off x="3373439" y="30044825"/>
              <a:ext cx="108037" cy="7285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381" name="Right Arrow 45"/>
            <p:cNvSpPr/>
            <p:nvPr/>
          </p:nvSpPr>
          <p:spPr bwMode="auto">
            <a:xfrm rot="7411641">
              <a:off x="3593135" y="30169403"/>
              <a:ext cx="108037" cy="7285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382" name="Right Arrow 46"/>
            <p:cNvSpPr/>
            <p:nvPr/>
          </p:nvSpPr>
          <p:spPr bwMode="auto">
            <a:xfrm rot="8545336">
              <a:off x="3766742" y="30325892"/>
              <a:ext cx="143181" cy="81577"/>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383" name="Right Arrow 47"/>
            <p:cNvSpPr/>
            <p:nvPr/>
          </p:nvSpPr>
          <p:spPr bwMode="auto">
            <a:xfrm rot="8545336">
              <a:off x="3900005" y="30562285"/>
              <a:ext cx="143181" cy="81577"/>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384" name="TextBox 36"/>
            <p:cNvSpPr txBox="1"/>
            <p:nvPr/>
          </p:nvSpPr>
          <p:spPr>
            <a:xfrm>
              <a:off x="2577954" y="30852395"/>
              <a:ext cx="873957" cy="338554"/>
            </a:xfrm>
            <a:prstGeom prst="rect">
              <a:avLst/>
            </a:prstGeom>
            <a:noFill/>
          </p:spPr>
          <p:txBody>
            <a:bodyPr wrap="none" rtlCol="0">
              <a:spAutoFit/>
            </a:bodyPr>
            <a:lstStyle/>
            <a:p>
              <a:r>
                <a:rPr lang="de-DE" sz="1600" dirty="0" smtClean="0">
                  <a:solidFill>
                    <a:srgbClr val="FF0000"/>
                  </a:solidFill>
                  <a:latin typeface="Arial" pitchFamily="34" charset="0"/>
                  <a:cs typeface="Arial" pitchFamily="34" charset="0"/>
                </a:rPr>
                <a:t>170 µm</a:t>
              </a:r>
              <a:endParaRPr lang="de-DE" sz="1600" dirty="0">
                <a:solidFill>
                  <a:srgbClr val="FF0000"/>
                </a:solidFill>
                <a:latin typeface="Arial" pitchFamily="34" charset="0"/>
                <a:cs typeface="Arial" pitchFamily="34" charset="0"/>
              </a:endParaRPr>
            </a:p>
          </p:txBody>
        </p:sp>
      </p:grpSp>
      <p:pic>
        <p:nvPicPr>
          <p:cNvPr id="401" name="Image 40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370998" y="15017825"/>
            <a:ext cx="5311140" cy="4831080"/>
          </a:xfrm>
          <a:prstGeom prst="rect">
            <a:avLst/>
          </a:prstGeom>
        </p:spPr>
      </p:pic>
      <p:grpSp>
        <p:nvGrpSpPr>
          <p:cNvPr id="35" name="Groupe 34"/>
          <p:cNvGrpSpPr/>
          <p:nvPr/>
        </p:nvGrpSpPr>
        <p:grpSpPr>
          <a:xfrm>
            <a:off x="1716398" y="15065203"/>
            <a:ext cx="4537531" cy="4671320"/>
            <a:chOff x="0" y="15453956"/>
            <a:chExt cx="4537531" cy="4671320"/>
          </a:xfrm>
        </p:grpSpPr>
        <p:pic>
          <p:nvPicPr>
            <p:cNvPr id="385" name="Image 38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15453956"/>
              <a:ext cx="4537531" cy="4671320"/>
            </a:xfrm>
            <a:prstGeom prst="rect">
              <a:avLst/>
            </a:prstGeom>
          </p:spPr>
        </p:pic>
        <p:cxnSp>
          <p:nvCxnSpPr>
            <p:cNvPr id="386" name="Connecteur droit 385"/>
            <p:cNvCxnSpPr/>
            <p:nvPr/>
          </p:nvCxnSpPr>
          <p:spPr>
            <a:xfrm>
              <a:off x="423948" y="19313585"/>
              <a:ext cx="71457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87" name="Right Arrow 8"/>
            <p:cNvSpPr/>
            <p:nvPr/>
          </p:nvSpPr>
          <p:spPr bwMode="auto">
            <a:xfrm rot="1045343">
              <a:off x="2157396" y="17585303"/>
              <a:ext cx="95257" cy="5199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388" name="Right Arrow 9"/>
            <p:cNvSpPr/>
            <p:nvPr/>
          </p:nvSpPr>
          <p:spPr bwMode="auto">
            <a:xfrm rot="1045343">
              <a:off x="2260325" y="17329960"/>
              <a:ext cx="95257" cy="5199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389" name="Right Arrow 10"/>
            <p:cNvSpPr/>
            <p:nvPr/>
          </p:nvSpPr>
          <p:spPr bwMode="auto">
            <a:xfrm rot="1045343">
              <a:off x="2353641" y="17036805"/>
              <a:ext cx="95257" cy="5199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390" name="Right Arrow 13"/>
            <p:cNvSpPr/>
            <p:nvPr/>
          </p:nvSpPr>
          <p:spPr bwMode="auto">
            <a:xfrm rot="21088660">
              <a:off x="2116377" y="17841898"/>
              <a:ext cx="104970" cy="4645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391" name="Right Arrow 14"/>
            <p:cNvSpPr/>
            <p:nvPr/>
          </p:nvSpPr>
          <p:spPr bwMode="auto">
            <a:xfrm rot="1045343">
              <a:off x="2717275" y="16698861"/>
              <a:ext cx="95257" cy="5199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392" name="Right Arrow 15"/>
            <p:cNvSpPr/>
            <p:nvPr/>
          </p:nvSpPr>
          <p:spPr bwMode="auto">
            <a:xfrm rot="1045343">
              <a:off x="3070034" y="16270517"/>
              <a:ext cx="95257" cy="5199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393" name="Right Arrow 16"/>
            <p:cNvSpPr/>
            <p:nvPr/>
          </p:nvSpPr>
          <p:spPr bwMode="auto">
            <a:xfrm rot="9511239">
              <a:off x="3626042" y="15746223"/>
              <a:ext cx="104835" cy="5191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394" name="Right Arrow 17"/>
            <p:cNvSpPr/>
            <p:nvPr/>
          </p:nvSpPr>
          <p:spPr bwMode="auto">
            <a:xfrm rot="4971738">
              <a:off x="3254436" y="15655291"/>
              <a:ext cx="110537" cy="57035"/>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395" name="Right Arrow 18"/>
            <p:cNvSpPr/>
            <p:nvPr/>
          </p:nvSpPr>
          <p:spPr bwMode="auto">
            <a:xfrm rot="18103467">
              <a:off x="2840954" y="15930153"/>
              <a:ext cx="107798" cy="48792"/>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396" name="Right Arrow 19"/>
            <p:cNvSpPr/>
            <p:nvPr/>
          </p:nvSpPr>
          <p:spPr bwMode="auto">
            <a:xfrm rot="18103467">
              <a:off x="2326564" y="15776470"/>
              <a:ext cx="107798" cy="48792"/>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graphicFrame>
          <p:nvGraphicFramePr>
            <p:cNvPr id="397" name="Object 4"/>
            <p:cNvGraphicFramePr>
              <a:graphicFrameLocks noChangeAspect="1"/>
            </p:cNvGraphicFramePr>
            <p:nvPr>
              <p:extLst>
                <p:ext uri="{D42A27DB-BD31-4B8C-83A1-F6EECF244321}">
                  <p14:modId xmlns:p14="http://schemas.microsoft.com/office/powerpoint/2010/main" val="1644015799"/>
                </p:ext>
              </p:extLst>
            </p:nvPr>
          </p:nvGraphicFramePr>
          <p:xfrm>
            <a:off x="2454496" y="18022338"/>
            <a:ext cx="288382" cy="137058"/>
          </p:xfrm>
          <a:graphic>
            <a:graphicData uri="http://schemas.openxmlformats.org/presentationml/2006/ole">
              <mc:AlternateContent xmlns:mc="http://schemas.openxmlformats.org/markup-compatibility/2006">
                <mc:Choice xmlns:v="urn:schemas-microsoft-com:vml" Requires="v">
                  <p:oleObj spid="_x0000_s3364" name="CorelDRAW" r:id="rId24" imgW="310320" imgH="147600" progId="CorelDRAW.Graphic.13">
                    <p:embed/>
                  </p:oleObj>
                </mc:Choice>
                <mc:Fallback>
                  <p:oleObj name="CorelDRAW" r:id="rId24" imgW="310320" imgH="147600" progId="CorelDRAW.Graphic.1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54496" y="18022338"/>
                          <a:ext cx="288382" cy="13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8" name="Object 5"/>
            <p:cNvGraphicFramePr>
              <a:graphicFrameLocks noChangeAspect="1"/>
            </p:cNvGraphicFramePr>
            <p:nvPr>
              <p:extLst>
                <p:ext uri="{D42A27DB-BD31-4B8C-83A1-F6EECF244321}">
                  <p14:modId xmlns:p14="http://schemas.microsoft.com/office/powerpoint/2010/main" val="2131931442"/>
                </p:ext>
              </p:extLst>
            </p:nvPr>
          </p:nvGraphicFramePr>
          <p:xfrm>
            <a:off x="1905499" y="18321121"/>
            <a:ext cx="302312" cy="116081"/>
          </p:xfrm>
          <a:graphic>
            <a:graphicData uri="http://schemas.openxmlformats.org/presentationml/2006/ole">
              <mc:AlternateContent xmlns:mc="http://schemas.openxmlformats.org/markup-compatibility/2006">
                <mc:Choice xmlns:v="urn:schemas-microsoft-com:vml" Requires="v">
                  <p:oleObj spid="_x0000_s3365" name="CorelDRAW" r:id="rId25" imgW="325800" imgH="124560" progId="CorelDRAW.Graphic.13">
                    <p:embed/>
                  </p:oleObj>
                </mc:Choice>
                <mc:Fallback>
                  <p:oleObj name="CorelDRAW" r:id="rId25" imgW="325800" imgH="124560" progId="CorelDRAW.Graphic.1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05499" y="18321121"/>
                          <a:ext cx="302312" cy="116081"/>
                        </a:xfrm>
                        <a:prstGeom prst="rect">
                          <a:avLst/>
                        </a:prstGeom>
                        <a:noFill/>
                        <a:ln>
                          <a:noFill/>
                        </a:ln>
                        <a:effectLst/>
                        <a:extLst/>
                      </p:spPr>
                    </p:pic>
                  </p:oleObj>
                </mc:Fallback>
              </mc:AlternateContent>
            </a:graphicData>
          </a:graphic>
        </p:graphicFrame>
        <p:sp>
          <p:nvSpPr>
            <p:cNvPr id="399" name="TextBox 36"/>
            <p:cNvSpPr txBox="1"/>
            <p:nvPr/>
          </p:nvSpPr>
          <p:spPr>
            <a:xfrm>
              <a:off x="2711678" y="18145744"/>
              <a:ext cx="830677" cy="369332"/>
            </a:xfrm>
            <a:prstGeom prst="rect">
              <a:avLst/>
            </a:prstGeom>
            <a:noFill/>
          </p:spPr>
          <p:txBody>
            <a:bodyPr wrap="none" rtlCol="0">
              <a:spAutoFit/>
            </a:bodyPr>
            <a:lstStyle/>
            <a:p>
              <a:r>
                <a:rPr lang="de-DE" sz="1800" dirty="0" smtClean="0">
                  <a:solidFill>
                    <a:srgbClr val="FF0000"/>
                  </a:solidFill>
                  <a:latin typeface="Arial" pitchFamily="34" charset="0"/>
                  <a:cs typeface="Arial" pitchFamily="34" charset="0"/>
                </a:rPr>
                <a:t>70 µm</a:t>
              </a:r>
              <a:endParaRPr lang="de-DE" sz="1800" dirty="0">
                <a:solidFill>
                  <a:srgbClr val="FF0000"/>
                </a:solidFill>
                <a:latin typeface="Arial" pitchFamily="34" charset="0"/>
                <a:cs typeface="Arial" pitchFamily="34" charset="0"/>
              </a:endParaRPr>
            </a:p>
          </p:txBody>
        </p:sp>
        <p:sp>
          <p:nvSpPr>
            <p:cNvPr id="400" name="ZoneTexte 399"/>
            <p:cNvSpPr txBox="1"/>
            <p:nvPr/>
          </p:nvSpPr>
          <p:spPr>
            <a:xfrm>
              <a:off x="1579548" y="16857262"/>
              <a:ext cx="684803" cy="369332"/>
            </a:xfrm>
            <a:prstGeom prst="rect">
              <a:avLst/>
            </a:prstGeom>
            <a:noFill/>
          </p:spPr>
          <p:txBody>
            <a:bodyPr wrap="none" rtlCol="0">
              <a:spAutoFit/>
            </a:bodyPr>
            <a:lstStyle/>
            <a:p>
              <a:r>
                <a:rPr lang="fr-BE" sz="1800" dirty="0" err="1" smtClean="0">
                  <a:solidFill>
                    <a:schemeClr val="bg1"/>
                  </a:solidFill>
                  <a:latin typeface="Arial" panose="020B0604020202020204" pitchFamily="34" charset="0"/>
                  <a:cs typeface="Arial" panose="020B0604020202020204" pitchFamily="34" charset="0"/>
                </a:rPr>
                <a:t>axon</a:t>
              </a:r>
              <a:endParaRPr lang="fr-BE" sz="1800" dirty="0">
                <a:solidFill>
                  <a:schemeClr val="bg1"/>
                </a:solidFill>
                <a:latin typeface="Arial" panose="020B0604020202020204" pitchFamily="34" charset="0"/>
                <a:cs typeface="Arial" panose="020B0604020202020204" pitchFamily="34" charset="0"/>
              </a:endParaRPr>
            </a:p>
          </p:txBody>
        </p:sp>
        <p:sp>
          <p:nvSpPr>
            <p:cNvPr id="403" name="ZoneTexte 402"/>
            <p:cNvSpPr txBox="1"/>
            <p:nvPr/>
          </p:nvSpPr>
          <p:spPr>
            <a:xfrm>
              <a:off x="269258" y="19379609"/>
              <a:ext cx="958917" cy="369332"/>
            </a:xfrm>
            <a:prstGeom prst="rect">
              <a:avLst/>
            </a:prstGeom>
            <a:noFill/>
          </p:spPr>
          <p:txBody>
            <a:bodyPr wrap="none" rtlCol="0">
              <a:spAutoFit/>
            </a:bodyPr>
            <a:lstStyle/>
            <a:p>
              <a:r>
                <a:rPr lang="fr-BE" sz="1800" dirty="0" smtClean="0">
                  <a:solidFill>
                    <a:schemeClr val="bg1"/>
                  </a:solidFill>
                  <a:latin typeface="Arial" panose="020B0604020202020204" pitchFamily="34" charset="0"/>
                  <a:cs typeface="Arial" panose="020B0604020202020204" pitchFamily="34" charset="0"/>
                </a:rPr>
                <a:t>100 µm</a:t>
              </a:r>
              <a:endParaRPr lang="fr-BE" sz="1800" dirty="0">
                <a:solidFill>
                  <a:schemeClr val="bg1"/>
                </a:solidFill>
                <a:latin typeface="Arial" panose="020B0604020202020204" pitchFamily="34" charset="0"/>
                <a:cs typeface="Arial" panose="020B0604020202020204" pitchFamily="34" charset="0"/>
              </a:endParaRPr>
            </a:p>
          </p:txBody>
        </p:sp>
      </p:grpSp>
      <p:pic>
        <p:nvPicPr>
          <p:cNvPr id="404" name="Image 40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0296311" y="13990511"/>
            <a:ext cx="6428750" cy="5363838"/>
          </a:xfrm>
          <a:prstGeom prst="rect">
            <a:avLst/>
          </a:prstGeom>
        </p:spPr>
      </p:pic>
      <p:pic>
        <p:nvPicPr>
          <p:cNvPr id="405" name="Image 40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7502944" y="17267500"/>
            <a:ext cx="6642605" cy="2121095"/>
          </a:xfrm>
          <a:prstGeom prst="rect">
            <a:avLst/>
          </a:prstGeom>
        </p:spPr>
      </p:pic>
      <p:sp>
        <p:nvSpPr>
          <p:cNvPr id="406" name="Organigramme : Connecteur 405"/>
          <p:cNvSpPr/>
          <p:nvPr/>
        </p:nvSpPr>
        <p:spPr>
          <a:xfrm>
            <a:off x="12073495" y="28819503"/>
            <a:ext cx="60466" cy="5715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07" name="Textfeld 38"/>
          <p:cNvSpPr txBox="1"/>
          <p:nvPr/>
        </p:nvSpPr>
        <p:spPr>
          <a:xfrm>
            <a:off x="12125187" y="28709580"/>
            <a:ext cx="678391" cy="276999"/>
          </a:xfrm>
          <a:prstGeom prst="rect">
            <a:avLst/>
          </a:prstGeom>
          <a:noFill/>
        </p:spPr>
        <p:txBody>
          <a:bodyPr wrap="none" rtlCol="0">
            <a:spAutoFit/>
          </a:bodyPr>
          <a:lstStyle/>
          <a:p>
            <a:r>
              <a:rPr lang="de-DE" sz="1200" dirty="0" err="1" smtClean="0">
                <a:latin typeface="Arial" pitchFamily="34" charset="0"/>
                <a:cs typeface="Arial" pitchFamily="34" charset="0"/>
              </a:rPr>
              <a:t>Control</a:t>
            </a:r>
            <a:endParaRPr lang="de-DE" sz="1200" dirty="0">
              <a:latin typeface="Arial" pitchFamily="34" charset="0"/>
              <a:cs typeface="Arial" pitchFamily="34" charset="0"/>
            </a:endParaRPr>
          </a:p>
        </p:txBody>
      </p:sp>
      <p:sp>
        <p:nvSpPr>
          <p:cNvPr id="408" name="Textfeld 38"/>
          <p:cNvSpPr txBox="1"/>
          <p:nvPr/>
        </p:nvSpPr>
        <p:spPr>
          <a:xfrm>
            <a:off x="12125187" y="28951659"/>
            <a:ext cx="772969" cy="276999"/>
          </a:xfrm>
          <a:prstGeom prst="rect">
            <a:avLst/>
          </a:prstGeom>
          <a:noFill/>
        </p:spPr>
        <p:txBody>
          <a:bodyPr wrap="none" rtlCol="0">
            <a:spAutoFit/>
          </a:bodyPr>
          <a:lstStyle/>
          <a:p>
            <a:r>
              <a:rPr lang="de-DE" sz="1200" dirty="0" smtClean="0">
                <a:solidFill>
                  <a:srgbClr val="FF0000"/>
                </a:solidFill>
                <a:latin typeface="Arial" pitchFamily="34" charset="0"/>
                <a:cs typeface="Arial" pitchFamily="34" charset="0"/>
              </a:rPr>
              <a:t>ZD 7288</a:t>
            </a:r>
            <a:endParaRPr lang="de-DE" sz="1200" dirty="0">
              <a:solidFill>
                <a:srgbClr val="FF0000"/>
              </a:solidFill>
              <a:latin typeface="Arial" pitchFamily="34" charset="0"/>
              <a:cs typeface="Arial" pitchFamily="34" charset="0"/>
            </a:endParaRPr>
          </a:p>
        </p:txBody>
      </p:sp>
      <p:sp>
        <p:nvSpPr>
          <p:cNvPr id="409" name="Organigramme : Connecteur 408"/>
          <p:cNvSpPr/>
          <p:nvPr/>
        </p:nvSpPr>
        <p:spPr>
          <a:xfrm>
            <a:off x="12072112" y="29058967"/>
            <a:ext cx="60466" cy="57150"/>
          </a:xfrm>
          <a:prstGeom prst="flowChartConnector">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12" name="Image 41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818102" y="24789722"/>
            <a:ext cx="5944302" cy="3651125"/>
          </a:xfrm>
          <a:prstGeom prst="rect">
            <a:avLst/>
          </a:prstGeom>
        </p:spPr>
      </p:pic>
      <p:pic>
        <p:nvPicPr>
          <p:cNvPr id="413" name="Image 41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3868557" y="24751101"/>
            <a:ext cx="3268099" cy="3642604"/>
          </a:xfrm>
          <a:prstGeom prst="rect">
            <a:avLst/>
          </a:prstGeom>
        </p:spPr>
      </p:pic>
      <p:pic>
        <p:nvPicPr>
          <p:cNvPr id="414" name="Image 413"/>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8886066" y="27093104"/>
            <a:ext cx="6605016" cy="4230624"/>
          </a:xfrm>
          <a:prstGeom prst="rect">
            <a:avLst/>
          </a:prstGeom>
        </p:spPr>
      </p:pic>
      <p:cxnSp>
        <p:nvCxnSpPr>
          <p:cNvPr id="221" name="Straight Connector 32"/>
          <p:cNvCxnSpPr/>
          <p:nvPr/>
        </p:nvCxnSpPr>
        <p:spPr bwMode="auto">
          <a:xfrm flipV="1">
            <a:off x="8635487" y="19138884"/>
            <a:ext cx="292801" cy="3642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2" name="Straight Connector 33"/>
          <p:cNvCxnSpPr/>
          <p:nvPr/>
        </p:nvCxnSpPr>
        <p:spPr bwMode="auto">
          <a:xfrm flipV="1">
            <a:off x="8470196" y="18734520"/>
            <a:ext cx="290134" cy="30549"/>
          </a:xfrm>
          <a:prstGeom prst="line">
            <a:avLst/>
          </a:prstGeom>
          <a:solidFill>
            <a:schemeClr val="accent1"/>
          </a:solidFill>
          <a:ln w="9525" cap="flat" cmpd="sng" algn="ctr">
            <a:solidFill>
              <a:srgbClr val="FF3300"/>
            </a:solidFill>
            <a:prstDash val="solid"/>
            <a:round/>
            <a:headEnd type="none" w="med" len="med"/>
            <a:tailEnd type="none" w="med" len="med"/>
          </a:ln>
          <a:effectLst/>
        </p:spPr>
      </p:cxnSp>
      <p:sp>
        <p:nvSpPr>
          <p:cNvPr id="223" name="TextBox 35"/>
          <p:cNvSpPr txBox="1"/>
          <p:nvPr/>
        </p:nvSpPr>
        <p:spPr>
          <a:xfrm>
            <a:off x="8896438" y="18940190"/>
            <a:ext cx="622286" cy="307777"/>
          </a:xfrm>
          <a:prstGeom prst="rect">
            <a:avLst/>
          </a:prstGeom>
          <a:noFill/>
        </p:spPr>
        <p:txBody>
          <a:bodyPr wrap="none" rtlCol="0">
            <a:spAutoFit/>
          </a:bodyPr>
          <a:lstStyle/>
          <a:p>
            <a:r>
              <a:rPr lang="de-DE" sz="1400" dirty="0" smtClean="0">
                <a:latin typeface="Arial" pitchFamily="34" charset="0"/>
                <a:cs typeface="Arial" pitchFamily="34" charset="0"/>
              </a:rPr>
              <a:t>soma</a:t>
            </a:r>
            <a:endParaRPr lang="de-DE" sz="1400" dirty="0">
              <a:latin typeface="Arial" pitchFamily="34" charset="0"/>
              <a:cs typeface="Arial" pitchFamily="34" charset="0"/>
            </a:endParaRPr>
          </a:p>
        </p:txBody>
      </p:sp>
      <p:sp>
        <p:nvSpPr>
          <p:cNvPr id="226" name="TextBox 36"/>
          <p:cNvSpPr txBox="1"/>
          <p:nvPr/>
        </p:nvSpPr>
        <p:spPr>
          <a:xfrm>
            <a:off x="8724654" y="18557063"/>
            <a:ext cx="1500732" cy="307777"/>
          </a:xfrm>
          <a:prstGeom prst="rect">
            <a:avLst/>
          </a:prstGeom>
          <a:noFill/>
        </p:spPr>
        <p:txBody>
          <a:bodyPr wrap="none" rtlCol="0">
            <a:spAutoFit/>
          </a:bodyPr>
          <a:lstStyle/>
          <a:p>
            <a:r>
              <a:rPr lang="de-DE" sz="1400" dirty="0" smtClean="0">
                <a:solidFill>
                  <a:srgbClr val="FF0000"/>
                </a:solidFill>
                <a:latin typeface="Arial" pitchFamily="34" charset="0"/>
                <a:cs typeface="Arial" pitchFamily="34" charset="0"/>
              </a:rPr>
              <a:t>dendrite (70 µm)</a:t>
            </a:r>
            <a:endParaRPr lang="de-DE" sz="1400" dirty="0">
              <a:solidFill>
                <a:srgbClr val="FF0000"/>
              </a:solidFill>
              <a:latin typeface="Arial" pitchFamily="34" charset="0"/>
              <a:cs typeface="Arial" pitchFamily="34" charset="0"/>
            </a:endParaRPr>
          </a:p>
        </p:txBody>
      </p:sp>
      <p:sp>
        <p:nvSpPr>
          <p:cNvPr id="4" name="ZoneTexte 3"/>
          <p:cNvSpPr txBox="1"/>
          <p:nvPr/>
        </p:nvSpPr>
        <p:spPr>
          <a:xfrm>
            <a:off x="29193304" y="13603665"/>
            <a:ext cx="1428596" cy="276999"/>
          </a:xfrm>
          <a:prstGeom prst="rect">
            <a:avLst/>
          </a:prstGeom>
          <a:noFill/>
        </p:spPr>
        <p:txBody>
          <a:bodyPr wrap="none" rtlCol="0">
            <a:spAutoFit/>
          </a:bodyPr>
          <a:lstStyle/>
          <a:p>
            <a:r>
              <a:rPr lang="fr-BE" sz="1200" dirty="0">
                <a:latin typeface="Arial" panose="020B0604020202020204" pitchFamily="34" charset="0"/>
                <a:cs typeface="Arial" panose="020B0604020202020204" pitchFamily="34" charset="0"/>
              </a:rPr>
              <a:t>d</a:t>
            </a:r>
            <a:r>
              <a:rPr lang="fr-BE" sz="1200" dirty="0" smtClean="0">
                <a:latin typeface="Arial" panose="020B0604020202020204" pitchFamily="34" charset="0"/>
                <a:cs typeface="Arial" panose="020B0604020202020204" pitchFamily="34" charset="0"/>
              </a:rPr>
              <a:t>endrite </a:t>
            </a:r>
            <a:r>
              <a:rPr lang="fr-BE" sz="1200" dirty="0" err="1" smtClean="0">
                <a:latin typeface="Arial" panose="020B0604020202020204" pitchFamily="34" charset="0"/>
                <a:cs typeface="Arial" panose="020B0604020202020204" pitchFamily="34" charset="0"/>
              </a:rPr>
              <a:t>with</a:t>
            </a:r>
            <a:r>
              <a:rPr lang="fr-BE" sz="1200" dirty="0" smtClean="0">
                <a:latin typeface="Arial" panose="020B0604020202020204" pitchFamily="34" charset="0"/>
                <a:cs typeface="Arial" panose="020B0604020202020204" pitchFamily="34" charset="0"/>
              </a:rPr>
              <a:t> </a:t>
            </a:r>
            <a:r>
              <a:rPr lang="fr-BE" sz="1200" dirty="0" err="1" smtClean="0">
                <a:latin typeface="Arial" panose="020B0604020202020204" pitchFamily="34" charset="0"/>
                <a:cs typeface="Arial" panose="020B0604020202020204" pitchFamily="34" charset="0"/>
              </a:rPr>
              <a:t>axon</a:t>
            </a:r>
            <a:endParaRPr lang="fr-BE" sz="1200" dirty="0">
              <a:latin typeface="Arial" panose="020B0604020202020204" pitchFamily="34" charset="0"/>
              <a:cs typeface="Arial" panose="020B0604020202020204" pitchFamily="34" charset="0"/>
            </a:endParaRPr>
          </a:p>
        </p:txBody>
      </p:sp>
      <p:sp>
        <p:nvSpPr>
          <p:cNvPr id="6" name="Ellipse 5"/>
          <p:cNvSpPr/>
          <p:nvPr/>
        </p:nvSpPr>
        <p:spPr>
          <a:xfrm>
            <a:off x="16798353" y="22870149"/>
            <a:ext cx="15909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9" name="Ellipse 158"/>
          <p:cNvSpPr/>
          <p:nvPr/>
        </p:nvSpPr>
        <p:spPr>
          <a:xfrm>
            <a:off x="5377219" y="23142517"/>
            <a:ext cx="15909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p:cNvSpPr/>
          <p:nvPr/>
        </p:nvSpPr>
        <p:spPr>
          <a:xfrm>
            <a:off x="2279146" y="33636453"/>
            <a:ext cx="97971" cy="979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3" name="Ellipse 162"/>
          <p:cNvSpPr/>
          <p:nvPr/>
        </p:nvSpPr>
        <p:spPr>
          <a:xfrm>
            <a:off x="5889121" y="33636452"/>
            <a:ext cx="97971" cy="979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100349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5032</TotalTime>
  <Words>2483</Words>
  <Application>Microsoft Office PowerPoint</Application>
  <PresentationFormat>Personnalisé</PresentationFormat>
  <Paragraphs>110</Paragraphs>
  <Slides>1</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3" baseType="lpstr">
      <vt:lpstr>Thème Office</vt:lpstr>
      <vt:lpstr>CorelDRAW</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602</cp:revision>
  <dcterms:created xsi:type="dcterms:W3CDTF">2012-12-12T17:35:17Z</dcterms:created>
  <dcterms:modified xsi:type="dcterms:W3CDTF">2015-03-11T14:30:58Z</dcterms:modified>
</cp:coreProperties>
</file>