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8" r:id="rId3"/>
    <p:sldId id="276" r:id="rId4"/>
    <p:sldId id="279" r:id="rId5"/>
    <p:sldId id="280" r:id="rId6"/>
    <p:sldId id="281" r:id="rId7"/>
    <p:sldId id="282" r:id="rId8"/>
    <p:sldId id="258" r:id="rId9"/>
    <p:sldId id="28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3990"/>
    <a:srgbClr val="5FA4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54" autoAdjust="0"/>
    <p:restoredTop sz="94610"/>
  </p:normalViewPr>
  <p:slideViewPr>
    <p:cSldViewPr snapToGrid="0" snapToObjects="1" showGuides="1">
      <p:cViewPr varScale="1">
        <p:scale>
          <a:sx n="149" d="100"/>
          <a:sy n="149" d="100"/>
        </p:scale>
        <p:origin x="102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9" d="100"/>
          <a:sy n="139" d="100"/>
        </p:scale>
        <p:origin x="475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42877-4296-A347-A12A-074FE642DF8D}" type="datetimeFigureOut">
              <a:rPr lang="fr-FR" smtClean="0"/>
              <a:t>27/03/2023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55824-33CF-CB40-849B-0C2765721E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860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47069-7F1D-6E4E-B4E1-0C2030C0DB15}" type="datetimeFigureOut">
              <a:rPr lang="fr-FR" smtClean="0"/>
              <a:t>27/03/2023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C82C-2A83-B54A-9AB4-A46F83E92A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235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2150" y="2098160"/>
            <a:ext cx="9144000" cy="1198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aseline="0">
                <a:solidFill>
                  <a:schemeClr val="bg1">
                    <a:lumMod val="95000"/>
                  </a:schemeClr>
                </a:solidFill>
                <a:latin typeface="Source Sans Pro Bold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2150" y="3503564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3000" baseline="0">
                <a:solidFill>
                  <a:schemeClr val="bg1">
                    <a:lumMod val="95000"/>
                  </a:schemeClr>
                </a:solidFill>
                <a:latin typeface="Source Sans Pro Light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Cliquez pour modifier le style </a:t>
            </a:r>
          </a:p>
          <a:p>
            <a:r>
              <a:rPr lang="fr-FR" dirty="0"/>
              <a:t>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32150" y="8477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5FA4B0"/>
                </a:solidFill>
                <a:latin typeface="Source Sans Pro" charset="0"/>
              </a:defRPr>
            </a:lvl1pPr>
          </a:lstStyle>
          <a:p>
            <a:r>
              <a:rPr lang="fr-FR" dirty="0"/>
              <a:t>Février / 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32150" y="5826100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800" baseline="0"/>
            </a:lvl1pPr>
          </a:lstStyle>
          <a:p>
            <a:r>
              <a:rPr lang="fr-FR" dirty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Unité de Recherche Cité </a:t>
            </a:r>
          </a:p>
          <a:p>
            <a:r>
              <a:rPr lang="fr-FR" dirty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Gouvernance, Justice et Société</a:t>
            </a:r>
          </a:p>
          <a:p>
            <a:r>
              <a:rPr lang="fr-FR" dirty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Université de Liège, Place des Orateurs 3</a:t>
            </a:r>
          </a:p>
          <a:p>
            <a:r>
              <a:rPr lang="fr-FR" dirty="0">
                <a:solidFill>
                  <a:schemeClr val="bg1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4000 Liège, Belgique</a:t>
            </a:r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3215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5FA4B0"/>
                </a:solidFill>
                <a:latin typeface="Source Sans Pro" charset="0"/>
              </a:defRPr>
            </a:lvl1pPr>
          </a:lstStyle>
          <a:p>
            <a:fld id="{99036C84-B137-DA46-A8A1-A42AD63AE419}" type="datetimeFigureOut">
              <a:rPr lang="fr-FR" smtClean="0"/>
              <a:pPr/>
              <a:t>27/03/2023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73255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5FA4B0"/>
                </a:solidFill>
                <a:latin typeface="Source Sans Pro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04550" y="6356350"/>
            <a:ext cx="3309112" cy="3651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5FA4B0"/>
                </a:solidFill>
                <a:latin typeface="Source Sans Pro" charset="0"/>
              </a:defRPr>
            </a:lvl1pPr>
          </a:lstStyle>
          <a:p>
            <a:fld id="{A96295AA-E393-1849-ABD9-937E1AFAD5F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itre 18"/>
          <p:cNvSpPr>
            <a:spLocks noGrp="1"/>
          </p:cNvSpPr>
          <p:nvPr>
            <p:ph type="title"/>
          </p:nvPr>
        </p:nvSpPr>
        <p:spPr>
          <a:xfrm>
            <a:off x="532150" y="602853"/>
            <a:ext cx="10515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0"/>
          <p:cNvSpPr>
            <a:spLocks noGrp="1"/>
          </p:cNvSpPr>
          <p:nvPr>
            <p:ph idx="1"/>
          </p:nvPr>
        </p:nvSpPr>
        <p:spPr>
          <a:xfrm>
            <a:off x="532150" y="161389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215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5FA4B0"/>
                </a:solidFill>
                <a:latin typeface="Source Sans Pro" charset="0"/>
              </a:defRPr>
            </a:lvl1pPr>
          </a:lstStyle>
          <a:p>
            <a:fld id="{99036C84-B137-DA46-A8A1-A42AD63AE419}" type="datetimeFigureOut">
              <a:rPr lang="fr-FR" smtClean="0"/>
              <a:pPr/>
              <a:t>27/03/2023</a:t>
            </a:fld>
            <a:endParaRPr lang="fr-FR" dirty="0"/>
          </a:p>
        </p:txBody>
      </p:sp>
      <p:sp>
        <p:nvSpPr>
          <p:cNvPr id="1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73255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5FA4B0"/>
                </a:solidFill>
                <a:latin typeface="Source Sans Pro" charset="0"/>
              </a:defRPr>
            </a:lvl1pPr>
          </a:lstStyle>
          <a:p>
            <a:endParaRPr lang="fr-FR"/>
          </a:p>
        </p:txBody>
      </p:sp>
      <p:sp>
        <p:nvSpPr>
          <p:cNvPr id="1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04550" y="6356350"/>
            <a:ext cx="3309112" cy="3651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5FA4B0"/>
                </a:solidFill>
                <a:latin typeface="Source Sans Pro" charset="0"/>
              </a:defRPr>
            </a:lvl1pPr>
          </a:lstStyle>
          <a:p>
            <a:fld id="{A96295AA-E393-1849-ABD9-937E1AFAD5F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9" name="Espace réservé du titre 18"/>
          <p:cNvSpPr>
            <a:spLocks noGrp="1"/>
          </p:cNvSpPr>
          <p:nvPr>
            <p:ph type="title"/>
          </p:nvPr>
        </p:nvSpPr>
        <p:spPr>
          <a:xfrm>
            <a:off x="532150" y="602853"/>
            <a:ext cx="10515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21" name="Espace réservé du texte 20"/>
          <p:cNvSpPr>
            <a:spLocks noGrp="1"/>
          </p:cNvSpPr>
          <p:nvPr>
            <p:ph type="body" idx="1"/>
          </p:nvPr>
        </p:nvSpPr>
        <p:spPr>
          <a:xfrm>
            <a:off x="532150" y="161389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fontAlgn="t" latinLnBrk="0" hangingPunct="1">
        <a:lnSpc>
          <a:spcPct val="90000"/>
        </a:lnSpc>
        <a:spcBef>
          <a:spcPct val="0"/>
        </a:spcBef>
        <a:buNone/>
        <a:defRPr sz="4000" kern="1200" baseline="0">
          <a:solidFill>
            <a:srgbClr val="6F3990"/>
          </a:solidFill>
          <a:latin typeface="Source Sans Pro Bold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000" kern="1200" baseline="0">
          <a:solidFill>
            <a:srgbClr val="5FA4B0"/>
          </a:solidFill>
          <a:latin typeface="source sans pro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tx1">
              <a:lumMod val="75000"/>
              <a:lumOff val="25000"/>
            </a:schemeClr>
          </a:solidFill>
          <a:latin typeface="source sans pro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tx1">
              <a:lumMod val="75000"/>
              <a:lumOff val="25000"/>
            </a:schemeClr>
          </a:solidFill>
          <a:latin typeface="source sans pro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>
              <a:lumMod val="75000"/>
              <a:lumOff val="25000"/>
            </a:schemeClr>
          </a:solidFill>
          <a:latin typeface="source sans pro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>
              <a:lumMod val="75000"/>
              <a:lumOff val="25000"/>
            </a:schemeClr>
          </a:solidFill>
          <a:latin typeface="source sans pro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07911" y="2141291"/>
            <a:ext cx="9144000" cy="1198563"/>
          </a:xfrm>
        </p:spPr>
        <p:txBody>
          <a:bodyPr>
            <a:normAutofit/>
          </a:bodyPr>
          <a:lstStyle/>
          <a:p>
            <a:r>
              <a:rPr lang="en-US" i="1" dirty="0"/>
              <a:t>La Ville, la Carte, </a:t>
            </a:r>
            <a:r>
              <a:rPr lang="en-US" i="1" dirty="0" err="1"/>
              <a:t>l’Etat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2150" y="4117427"/>
            <a:ext cx="9144000" cy="2251402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Hadrien Macq</a:t>
            </a:r>
          </a:p>
          <a:p>
            <a:br>
              <a:rPr lang="fr-FR" dirty="0"/>
            </a:br>
            <a:r>
              <a:rPr lang="fr-FR" sz="2600" dirty="0"/>
              <a:t>Chargé de recherches </a:t>
            </a:r>
            <a:r>
              <a:rPr lang="fr-FR" sz="2200" dirty="0"/>
              <a:t>FRS-FNRS</a:t>
            </a:r>
            <a:br>
              <a:rPr lang="fr-FR" sz="2200" dirty="0"/>
            </a:br>
            <a:r>
              <a:rPr lang="fr-FR" sz="2200" dirty="0"/>
              <a:t>Centre de recherches SPIRAL</a:t>
            </a:r>
            <a:br>
              <a:rPr lang="fr-FR" sz="2200" dirty="0"/>
            </a:br>
            <a:r>
              <a:rPr lang="fr-FR" sz="2200" dirty="0"/>
              <a:t>Université de Liège</a:t>
            </a:r>
          </a:p>
          <a:p>
            <a:endParaRPr lang="fr-FR" sz="2200" dirty="0"/>
          </a:p>
          <a:p>
            <a:r>
              <a:rPr lang="fr-FR" sz="2200" dirty="0"/>
              <a:t>Vivre la Ville, Namur, 30 mars 2023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26" name="Picture 2" descr="https://www.frs-fnrs.be/images/FRS-FNR_S2-PANT_UK_CS.png">
            <a:extLst>
              <a:ext uri="{FF2B5EF4-FFF2-40B4-BE49-F238E27FC236}">
                <a16:creationId xmlns:a16="http://schemas.microsoft.com/office/drawing/2014/main" id="{81D67878-3721-4AB5-9E27-AD0405E3A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00" y="5773189"/>
            <a:ext cx="1364002" cy="85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51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L’émergence</a:t>
            </a:r>
            <a:r>
              <a:rPr lang="en-US" dirty="0"/>
              <a:t> de </a:t>
            </a:r>
            <a:r>
              <a:rPr lang="en-US" dirty="0" err="1"/>
              <a:t>jumeaux</a:t>
            </a:r>
            <a:r>
              <a:rPr lang="en-US" dirty="0"/>
              <a:t> </a:t>
            </a:r>
            <a:r>
              <a:rPr lang="en-US" dirty="0" err="1"/>
              <a:t>numériques</a:t>
            </a:r>
            <a:r>
              <a:rPr lang="en-US" dirty="0"/>
              <a:t> </a:t>
            </a:r>
            <a:r>
              <a:rPr lang="en-US" dirty="0" err="1"/>
              <a:t>urbains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71" y="2075143"/>
            <a:ext cx="3811196" cy="214298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059" y="2075144"/>
            <a:ext cx="3809753" cy="21429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7DB8320-74FD-4D79-9BA4-7AC4B110D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469" y="2410075"/>
            <a:ext cx="12192000" cy="609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28893CD-A400-4B50-92C7-6E317DC49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75457" y="2706879"/>
            <a:ext cx="11004784" cy="550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88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2150" y="515815"/>
            <a:ext cx="11081512" cy="117487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fr-BE" dirty="0"/>
              <a:t>Jumeaux numériques et expérimentations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532150" y="1825625"/>
            <a:ext cx="11081512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Les espaces urbains comme terrains de tests</a:t>
            </a: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  <a:p>
            <a:r>
              <a:rPr lang="fr-FR" dirty="0">
                <a:sym typeface="Wingdings" panose="05000000000000000000" pitchFamily="2" charset="2"/>
              </a:rPr>
              <a:t>Les technologies </a:t>
            </a:r>
            <a:r>
              <a:rPr lang="fr-FR" u="sng" dirty="0">
                <a:sym typeface="Wingdings" panose="05000000000000000000" pitchFamily="2" charset="2"/>
              </a:rPr>
              <a:t>et</a:t>
            </a:r>
            <a:r>
              <a:rPr lang="fr-FR" dirty="0">
                <a:sym typeface="Wingdings" panose="05000000000000000000" pitchFamily="2" charset="2"/>
              </a:rPr>
              <a:t> la société sont testées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r>
              <a:rPr lang="fr-BE" dirty="0"/>
              <a:t>Travailler avec des données : voir et enregistrer la réalité pour la rendre visualisable et ‘actionnable’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7963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Série </a:t>
            </a:r>
            <a:r>
              <a:rPr lang="en-US" dirty="0" err="1"/>
              <a:t>d’enjeux</a:t>
            </a:r>
            <a:r>
              <a:rPr lang="en-US" dirty="0"/>
              <a:t> </a:t>
            </a:r>
            <a:r>
              <a:rPr lang="en-US" dirty="0" err="1"/>
              <a:t>cruciaux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/>
              <a:t>Utilisation et gouvernance des données : Quelles données pour quels usages ? Quelle organisation de la collecte, du traitement, stockage, … ?</a:t>
            </a:r>
          </a:p>
          <a:p>
            <a:endParaRPr lang="fr-BE" dirty="0"/>
          </a:p>
          <a:p>
            <a:r>
              <a:rPr lang="fr-BE" dirty="0"/>
              <a:t>Quels réseaux d’acteurs ? Avec quelles capacités d’agir ?</a:t>
            </a:r>
          </a:p>
          <a:p>
            <a:endParaRPr lang="fr-BE" dirty="0"/>
          </a:p>
          <a:p>
            <a:r>
              <a:rPr lang="fr-BE" dirty="0"/>
              <a:t>Focus sur deux enjeux :</a:t>
            </a:r>
          </a:p>
          <a:p>
            <a:pPr marL="0" indent="0">
              <a:buNone/>
            </a:pPr>
            <a:endParaRPr lang="fr-BE" sz="900" dirty="0"/>
          </a:p>
          <a:p>
            <a:pPr marL="971550" lvl="1" indent="-514350">
              <a:buFont typeface="+mj-lt"/>
              <a:buAutoNum type="arabicPeriod"/>
            </a:pPr>
            <a:r>
              <a:rPr lang="fr-BE" dirty="0"/>
              <a:t>Rôle du secteur public/privé</a:t>
            </a:r>
          </a:p>
          <a:p>
            <a:pPr marL="457200" lvl="1" indent="0">
              <a:buNone/>
            </a:pPr>
            <a:endParaRPr lang="fr-BE" sz="300" dirty="0"/>
          </a:p>
          <a:p>
            <a:pPr marL="457200" lvl="1" indent="0">
              <a:buNone/>
            </a:pPr>
            <a:r>
              <a:rPr lang="fr-BE" dirty="0"/>
              <a:t>2.	 Participation citoyenne</a:t>
            </a:r>
          </a:p>
        </p:txBody>
      </p:sp>
    </p:spTree>
    <p:extLst>
      <p:ext uri="{BB962C8B-B14F-4D97-AF65-F5344CB8AC3E}">
        <p14:creationId xmlns:p14="http://schemas.microsoft.com/office/powerpoint/2010/main" val="93369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052" y="4631328"/>
            <a:ext cx="4967039" cy="619919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/>
              <a:t>Quelles</a:t>
            </a:r>
            <a:r>
              <a:rPr lang="en-US" sz="3200" dirty="0"/>
              <a:t> </a:t>
            </a:r>
            <a:r>
              <a:rPr lang="en-US" sz="3200" dirty="0" err="1"/>
              <a:t>économie</a:t>
            </a:r>
            <a:r>
              <a:rPr lang="en-US" sz="3200" dirty="0"/>
              <a:t> politique des </a:t>
            </a:r>
            <a:r>
              <a:rPr lang="en-US" sz="3200" dirty="0" err="1"/>
              <a:t>jumeaux</a:t>
            </a:r>
            <a:r>
              <a:rPr lang="en-US" sz="3200" dirty="0"/>
              <a:t> </a:t>
            </a:r>
            <a:r>
              <a:rPr lang="en-US" sz="3200" dirty="0" err="1"/>
              <a:t>numériques</a:t>
            </a:r>
            <a:r>
              <a:rPr lang="en-US" sz="3200" dirty="0"/>
              <a:t> ?</a:t>
            </a:r>
          </a:p>
        </p:txBody>
      </p:sp>
      <p:pic>
        <p:nvPicPr>
          <p:cNvPr id="1030" name="Picture 6" descr="Virtual Singapore - 3DEXPERIENCity® - Dassault Systèmes - YouTub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713" y="3488777"/>
            <a:ext cx="2301477" cy="129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C8C3A04C-70AD-4F85-A1FF-604EB8B19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810" y="3488777"/>
            <a:ext cx="2301477" cy="1294581"/>
          </a:xfrm>
          <a:prstGeom prst="rect">
            <a:avLst/>
          </a:prstGeom>
        </p:spPr>
      </p:pic>
      <p:pic>
        <p:nvPicPr>
          <p:cNvPr id="1032" name="Picture 8" descr="Virtual Twin of Earth - Dassault Systèmes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713" y="5038117"/>
            <a:ext cx="2301477" cy="129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n Virtual Twin Human and Life Sciences Save Lives? | Dassault Systèmes - 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810" y="5038117"/>
            <a:ext cx="2301477" cy="129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B1091D-D59A-4C1F-807E-FFDAE847A37A}"/>
              </a:ext>
            </a:extLst>
          </p:cNvPr>
          <p:cNvSpPr/>
          <p:nvPr/>
        </p:nvSpPr>
        <p:spPr>
          <a:xfrm>
            <a:off x="1055671" y="1099560"/>
            <a:ext cx="395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6F3990"/>
                </a:solidFill>
              </a:rPr>
              <a:t>Rôle</a:t>
            </a:r>
            <a:r>
              <a:rPr lang="en-US" sz="3200" dirty="0">
                <a:solidFill>
                  <a:srgbClr val="6F3990"/>
                </a:solidFill>
              </a:rPr>
              <a:t> du </a:t>
            </a:r>
            <a:r>
              <a:rPr lang="en-US" sz="3200" dirty="0" err="1">
                <a:solidFill>
                  <a:srgbClr val="6F3990"/>
                </a:solidFill>
              </a:rPr>
              <a:t>secteur</a:t>
            </a:r>
            <a:r>
              <a:rPr lang="en-US" sz="3200" dirty="0">
                <a:solidFill>
                  <a:srgbClr val="6F3990"/>
                </a:solidFill>
              </a:rPr>
              <a:t> public/</a:t>
            </a:r>
            <a:r>
              <a:rPr lang="en-US" sz="3200" dirty="0" err="1">
                <a:solidFill>
                  <a:srgbClr val="6F3990"/>
                </a:solidFill>
              </a:rPr>
              <a:t>privé</a:t>
            </a:r>
            <a:endParaRPr lang="fr-BE" sz="3200" dirty="0">
              <a:solidFill>
                <a:srgbClr val="6F399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ECCC7B-71E6-4A9D-83D1-9DB6484C1CF7}"/>
              </a:ext>
            </a:extLst>
          </p:cNvPr>
          <p:cNvSpPr txBox="1"/>
          <p:nvPr/>
        </p:nvSpPr>
        <p:spPr>
          <a:xfrm>
            <a:off x="6096000" y="959161"/>
            <a:ext cx="4453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/>
              <a:t>Initiatives publiques, données publiques ? </a:t>
            </a:r>
          </a:p>
          <a:p>
            <a:endParaRPr lang="fr-B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dirty="0"/>
              <a:t>Ecosystèmes de « partenaires » privés</a:t>
            </a:r>
          </a:p>
        </p:txBody>
      </p:sp>
    </p:spTree>
    <p:extLst>
      <p:ext uri="{BB962C8B-B14F-4D97-AF65-F5344CB8AC3E}">
        <p14:creationId xmlns:p14="http://schemas.microsoft.com/office/powerpoint/2010/main" val="176380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BE" sz="2400" dirty="0"/>
          </a:p>
          <a:p>
            <a:pPr marL="0" indent="0" algn="ctr">
              <a:buNone/>
            </a:pPr>
            <a:r>
              <a:rPr lang="fr-BE" sz="2400" dirty="0"/>
              <a:t>"Ce n'est pas le rôle de l'acteur public de se substituer aux acteurs privés. Et c'est tout l'enjeu de la question de la maîtrise, de savoir ce qu'il faut maîtriser : faut-il maîtriser les infrastructures ?  Maîtriser les applications ? Doit-on maîtriser le moment du stockage ou le moment de l'exploitation ? Et que signifie "maîtriser" ? Cela ne signifie pas nécessairement le faire soi-même. Il y a beaucoup de choses que nous contrôlons et que nous ne faisons pas nous-mêmes. On peut imaginer être une autorité organisatrice de la donnée et ne pas être directement opérateur des solutions que l'on doit mettre en œuvre pour la donnée. " (Entretien, décembre 2022)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1463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Quelle participation </a:t>
            </a:r>
            <a:r>
              <a:rPr lang="en-US" dirty="0" err="1"/>
              <a:t>citoyenne</a:t>
            </a:r>
            <a:r>
              <a:rPr lang="en-US" dirty="0"/>
              <a:t>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2150" y="1818513"/>
            <a:ext cx="10515600" cy="4351338"/>
          </a:xfrm>
        </p:spPr>
        <p:txBody>
          <a:bodyPr/>
          <a:lstStyle/>
          <a:p>
            <a:r>
              <a:rPr lang="fr-BE" dirty="0"/>
              <a:t>Comment inclure ? Qui inclure ? Quand inclure ?</a:t>
            </a:r>
          </a:p>
          <a:p>
            <a:pPr marL="0" indent="0">
              <a:buNone/>
            </a:pPr>
            <a:endParaRPr lang="fr-BE" dirty="0"/>
          </a:p>
          <a:p>
            <a:pPr lvl="1"/>
            <a:r>
              <a:rPr lang="fr-BE" dirty="0"/>
              <a:t>Dépasser la participation « en aval »</a:t>
            </a:r>
          </a:p>
          <a:p>
            <a:pPr marL="0" indent="0">
              <a:buNone/>
            </a:pPr>
            <a:endParaRPr lang="fr-BE" dirty="0"/>
          </a:p>
          <a:p>
            <a:pPr lvl="1"/>
            <a:r>
              <a:rPr lang="fr-BE" dirty="0"/>
              <a:t>Dépasser l’extraction et le </a:t>
            </a:r>
            <a:r>
              <a:rPr lang="fr-BE" dirty="0" err="1"/>
              <a:t>nudging</a:t>
            </a:r>
            <a:endParaRPr lang="fr-BE" dirty="0"/>
          </a:p>
          <a:p>
            <a:pPr marL="0" indent="0">
              <a:buNone/>
            </a:pPr>
            <a:endParaRPr lang="fr-BE" dirty="0"/>
          </a:p>
          <a:p>
            <a:pPr lvl="1"/>
            <a:r>
              <a:rPr lang="fr-BE" dirty="0"/>
              <a:t>Au-delà des individus, penser les collectifs</a:t>
            </a:r>
          </a:p>
          <a:p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6537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9CD12B-36CB-4163-873E-10E4DA74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50" y="1683508"/>
            <a:ext cx="10515600" cy="619919"/>
          </a:xfrm>
        </p:spPr>
        <p:txBody>
          <a:bodyPr>
            <a:normAutofit fontScale="90000"/>
          </a:bodyPr>
          <a:lstStyle/>
          <a:p>
            <a:pPr algn="ctr"/>
            <a:r>
              <a:rPr lang="fr-BE" dirty="0"/>
              <a:t>Merci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06872D-4828-4703-982C-82AC6C9A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150" y="2903060"/>
            <a:ext cx="10515600" cy="3131786"/>
          </a:xfrm>
        </p:spPr>
        <p:txBody>
          <a:bodyPr/>
          <a:lstStyle/>
          <a:p>
            <a:pPr marL="0" indent="0" algn="ctr">
              <a:buNone/>
            </a:pPr>
            <a:endParaRPr lang="fr-BE" dirty="0"/>
          </a:p>
          <a:p>
            <a:pPr marL="0" indent="0" algn="ctr">
              <a:buNone/>
            </a:pPr>
            <a:r>
              <a:rPr lang="fr-BE" dirty="0"/>
              <a:t>hadrien.macq@uliege.be</a:t>
            </a:r>
          </a:p>
        </p:txBody>
      </p:sp>
    </p:spTree>
    <p:extLst>
      <p:ext uri="{BB962C8B-B14F-4D97-AF65-F5344CB8AC3E}">
        <p14:creationId xmlns:p14="http://schemas.microsoft.com/office/powerpoint/2010/main" val="3323297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07911" y="2141291"/>
            <a:ext cx="9144000" cy="1198563"/>
          </a:xfrm>
        </p:spPr>
        <p:txBody>
          <a:bodyPr>
            <a:normAutofit/>
          </a:bodyPr>
          <a:lstStyle/>
          <a:p>
            <a:r>
              <a:rPr lang="en-US" i="1" dirty="0"/>
              <a:t>La Ville, la Carte, </a:t>
            </a:r>
            <a:r>
              <a:rPr lang="en-US" i="1" dirty="0" err="1"/>
              <a:t>l’Etat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2150" y="4117427"/>
            <a:ext cx="9144000" cy="2251402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Hadrien Macq</a:t>
            </a:r>
          </a:p>
          <a:p>
            <a:br>
              <a:rPr lang="fr-FR" dirty="0"/>
            </a:br>
            <a:r>
              <a:rPr lang="fr-FR" sz="2600" dirty="0"/>
              <a:t>Chargé de recherches </a:t>
            </a:r>
            <a:r>
              <a:rPr lang="fr-FR" sz="2200" dirty="0"/>
              <a:t>FRS-FNRS</a:t>
            </a:r>
            <a:br>
              <a:rPr lang="fr-FR" sz="2200" dirty="0"/>
            </a:br>
            <a:r>
              <a:rPr lang="fr-FR" sz="2200" dirty="0"/>
              <a:t>Centre de recherches SPIRAL</a:t>
            </a:r>
            <a:br>
              <a:rPr lang="fr-FR" sz="2200" dirty="0"/>
            </a:br>
            <a:r>
              <a:rPr lang="fr-FR" sz="2200" dirty="0"/>
              <a:t>Université de Liège</a:t>
            </a:r>
          </a:p>
          <a:p>
            <a:endParaRPr lang="fr-FR" sz="2200" dirty="0"/>
          </a:p>
          <a:p>
            <a:r>
              <a:rPr lang="fr-FR" sz="2200" dirty="0"/>
              <a:t>Vivre la Ville, Namur, 30 mars 2023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26" name="Picture 2" descr="https://www.frs-fnrs.be/images/FRS-FNR_S2-PANT_UK_CS.png">
            <a:extLst>
              <a:ext uri="{FF2B5EF4-FFF2-40B4-BE49-F238E27FC236}">
                <a16:creationId xmlns:a16="http://schemas.microsoft.com/office/drawing/2014/main" id="{81D67878-3721-4AB5-9E27-AD0405E3A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900" y="5773189"/>
            <a:ext cx="1364002" cy="85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207141"/>
      </p:ext>
    </p:extLst>
  </p:cSld>
  <p:clrMapOvr>
    <a:masterClrMapping/>
  </p:clrMapOvr>
</p:sld>
</file>

<file path=ppt/theme/theme1.xml><?xml version="1.0" encoding="utf-8"?>
<a:theme xmlns:a="http://schemas.openxmlformats.org/drawingml/2006/main" name="ULIEGE CITE THEM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351</Words>
  <Application>Microsoft Office PowerPoint</Application>
  <PresentationFormat>Grand écran</PresentationFormat>
  <Paragraphs>50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Source Sans Pro</vt:lpstr>
      <vt:lpstr>Source Sans Pro</vt:lpstr>
      <vt:lpstr>Source Sans Pro Bold</vt:lpstr>
      <vt:lpstr>Source Sans Pro Light</vt:lpstr>
      <vt:lpstr>Wingdings</vt:lpstr>
      <vt:lpstr>ULIEGE CITE THEME</vt:lpstr>
      <vt:lpstr>La Ville, la Carte, l’Etat</vt:lpstr>
      <vt:lpstr>L’émergence de jumeaux numériques urbains</vt:lpstr>
      <vt:lpstr>Jumeaux numériques et expérimentations</vt:lpstr>
      <vt:lpstr>Série d’enjeux cruciaux</vt:lpstr>
      <vt:lpstr>Quelles économie politique des jumeaux numériques ?</vt:lpstr>
      <vt:lpstr>Présentation PowerPoint</vt:lpstr>
      <vt:lpstr>Quelle participation citoyenne ?</vt:lpstr>
      <vt:lpstr>Merci</vt:lpstr>
      <vt:lpstr>La Ville, la Carte, l’Etat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Olivier Debie</dc:creator>
  <cp:lastModifiedBy>Hadrien Macq</cp:lastModifiedBy>
  <cp:revision>48</cp:revision>
  <dcterms:created xsi:type="dcterms:W3CDTF">2019-01-14T11:19:49Z</dcterms:created>
  <dcterms:modified xsi:type="dcterms:W3CDTF">2023-03-27T15:06:07Z</dcterms:modified>
</cp:coreProperties>
</file>