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56" r:id="rId2"/>
    <p:sldId id="259" r:id="rId3"/>
    <p:sldId id="261" r:id="rId4"/>
    <p:sldId id="263" r:id="rId5"/>
    <p:sldId id="260" r:id="rId6"/>
    <p:sldId id="265" r:id="rId7"/>
    <p:sldId id="270" r:id="rId8"/>
    <p:sldId id="269" r:id="rId9"/>
    <p:sldId id="271" r:id="rId10"/>
    <p:sldId id="272" r:id="rId11"/>
    <p:sldId id="273" r:id="rId12"/>
    <p:sldId id="262" r:id="rId13"/>
    <p:sldId id="258" r:id="rId14"/>
    <p:sldId id="257" r:id="rId15"/>
    <p:sldId id="266" r:id="rId16"/>
    <p:sldId id="267" r:id="rId17"/>
    <p:sldId id="268" r:id="rId18"/>
    <p:sldId id="275"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A4B0"/>
    <a:srgbClr val="6F39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54" autoAdjust="0"/>
    <p:restoredTop sz="94610"/>
  </p:normalViewPr>
  <p:slideViewPr>
    <p:cSldViewPr snapToGrid="0" snapToObjects="1" showGuides="1">
      <p:cViewPr varScale="1">
        <p:scale>
          <a:sx n="96" d="100"/>
          <a:sy n="96" d="100"/>
        </p:scale>
        <p:origin x="300" y="57"/>
      </p:cViewPr>
      <p:guideLst>
        <p:guide orient="horz" pos="2160"/>
        <p:guide pos="3840"/>
      </p:guideLst>
    </p:cSldViewPr>
  </p:slideViewPr>
  <p:notesTextViewPr>
    <p:cViewPr>
      <p:scale>
        <a:sx n="1" d="1"/>
        <a:sy n="1" d="1"/>
      </p:scale>
      <p:origin x="0" y="0"/>
    </p:cViewPr>
  </p:notesTextViewPr>
  <p:notesViewPr>
    <p:cSldViewPr snapToGrid="0" snapToObjects="1" showGuides="1">
      <p:cViewPr varScale="1">
        <p:scale>
          <a:sx n="139" d="100"/>
          <a:sy n="139" d="100"/>
        </p:scale>
        <p:origin x="4752"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4642877-4296-A347-A12A-074FE642DF8D}" type="datetimeFigureOut">
              <a:rPr lang="fr-FR" smtClean="0"/>
              <a:t>27/02/2023</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0355824-33CF-CB40-849B-0C2765721E52}" type="slidenum">
              <a:rPr lang="fr-FR" smtClean="0"/>
              <a:t>‹N°›</a:t>
            </a:fld>
            <a:endParaRPr lang="fr-FR"/>
          </a:p>
        </p:txBody>
      </p:sp>
    </p:spTree>
    <p:extLst>
      <p:ext uri="{BB962C8B-B14F-4D97-AF65-F5344CB8AC3E}">
        <p14:creationId xmlns:p14="http://schemas.microsoft.com/office/powerpoint/2010/main" val="5788607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247069-7F1D-6E4E-B4E1-0C2030C0DB15}" type="datetimeFigureOut">
              <a:rPr lang="fr-FR" smtClean="0"/>
              <a:t>27/02/2023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58C82C-2A83-B54A-9AB4-A46F83E92AC0}" type="slidenum">
              <a:rPr lang="fr-FR" smtClean="0"/>
              <a:t>‹N°›</a:t>
            </a:fld>
            <a:endParaRPr lang="fr-FR"/>
          </a:p>
        </p:txBody>
      </p:sp>
    </p:spTree>
    <p:extLst>
      <p:ext uri="{BB962C8B-B14F-4D97-AF65-F5344CB8AC3E}">
        <p14:creationId xmlns:p14="http://schemas.microsoft.com/office/powerpoint/2010/main" val="812359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p:cNvSpPr>
            <a:spLocks noGrp="1"/>
          </p:cNvSpPr>
          <p:nvPr>
            <p:ph type="ctrTitle"/>
          </p:nvPr>
        </p:nvSpPr>
        <p:spPr>
          <a:xfrm>
            <a:off x="532150" y="2098160"/>
            <a:ext cx="9144000" cy="1198563"/>
          </a:xfrm>
          <a:prstGeom prst="rect">
            <a:avLst/>
          </a:prstGeom>
        </p:spPr>
        <p:txBody>
          <a:bodyPr anchor="b">
            <a:normAutofit/>
          </a:bodyPr>
          <a:lstStyle>
            <a:lvl1pPr algn="l">
              <a:defRPr sz="4000" baseline="0">
                <a:solidFill>
                  <a:schemeClr val="bg1">
                    <a:lumMod val="95000"/>
                  </a:schemeClr>
                </a:solidFill>
                <a:latin typeface="Source Sans Pro Bold" charset="0"/>
              </a:defRPr>
            </a:lvl1pPr>
          </a:lstStyle>
          <a:p>
            <a:r>
              <a:rPr lang="fr-FR" dirty="0"/>
              <a:t>Cliquez et modifiez le titre</a:t>
            </a:r>
          </a:p>
        </p:txBody>
      </p:sp>
      <p:sp>
        <p:nvSpPr>
          <p:cNvPr id="3" name="Sous-titre 2"/>
          <p:cNvSpPr>
            <a:spLocks noGrp="1"/>
          </p:cNvSpPr>
          <p:nvPr>
            <p:ph type="subTitle" idx="1"/>
          </p:nvPr>
        </p:nvSpPr>
        <p:spPr>
          <a:xfrm>
            <a:off x="532150" y="3503564"/>
            <a:ext cx="9144000" cy="1655762"/>
          </a:xfrm>
          <a:prstGeom prst="rect">
            <a:avLst/>
          </a:prstGeom>
        </p:spPr>
        <p:txBody>
          <a:bodyPr>
            <a:normAutofit/>
          </a:bodyPr>
          <a:lstStyle>
            <a:lvl1pPr marL="0" indent="0" algn="l">
              <a:spcBef>
                <a:spcPts val="600"/>
              </a:spcBef>
              <a:buNone/>
              <a:defRPr sz="3000" baseline="0">
                <a:solidFill>
                  <a:schemeClr val="bg1">
                    <a:lumMod val="95000"/>
                  </a:schemeClr>
                </a:solidFill>
                <a:latin typeface="Source Sans Pro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Cliquez pour modifier le style </a:t>
            </a:r>
          </a:p>
          <a:p>
            <a:r>
              <a:rPr lang="fr-FR" dirty="0"/>
              <a:t>des sous-titres du masque</a:t>
            </a:r>
          </a:p>
        </p:txBody>
      </p:sp>
      <p:sp>
        <p:nvSpPr>
          <p:cNvPr id="4" name="Espace réservé de la date 3"/>
          <p:cNvSpPr>
            <a:spLocks noGrp="1"/>
          </p:cNvSpPr>
          <p:nvPr>
            <p:ph type="dt" sz="half" idx="10"/>
          </p:nvPr>
        </p:nvSpPr>
        <p:spPr>
          <a:xfrm>
            <a:off x="532150" y="847725"/>
            <a:ext cx="2743200" cy="365125"/>
          </a:xfrm>
          <a:prstGeom prst="rect">
            <a:avLst/>
          </a:prstGeom>
        </p:spPr>
        <p:txBody>
          <a:bodyPr/>
          <a:lstStyle>
            <a:lvl1pPr>
              <a:defRPr sz="2000" baseline="0">
                <a:solidFill>
                  <a:srgbClr val="5FA4B0"/>
                </a:solidFill>
                <a:latin typeface="Source Sans Pro" charset="0"/>
              </a:defRPr>
            </a:lvl1pPr>
          </a:lstStyle>
          <a:p>
            <a:r>
              <a:rPr lang="fr-FR" dirty="0"/>
              <a:t>Février / 2019</a:t>
            </a:r>
          </a:p>
        </p:txBody>
      </p:sp>
      <p:sp>
        <p:nvSpPr>
          <p:cNvPr id="5" name="Espace réservé du pied de page 4"/>
          <p:cNvSpPr>
            <a:spLocks noGrp="1"/>
          </p:cNvSpPr>
          <p:nvPr>
            <p:ph type="ftr" sz="quarter" idx="11"/>
          </p:nvPr>
        </p:nvSpPr>
        <p:spPr>
          <a:xfrm>
            <a:off x="532150" y="5826100"/>
            <a:ext cx="4114800" cy="365125"/>
          </a:xfrm>
          <a:prstGeom prst="rect">
            <a:avLst/>
          </a:prstGeom>
        </p:spPr>
        <p:txBody>
          <a:bodyPr/>
          <a:lstStyle>
            <a:lvl1pPr algn="l">
              <a:defRPr sz="800" baseline="0"/>
            </a:lvl1pPr>
          </a:lstStyle>
          <a:p>
            <a:r>
              <a:rPr lang="fr-FR" dirty="0">
                <a:solidFill>
                  <a:schemeClr val="bg1"/>
                </a:solidFill>
                <a:latin typeface="Source Sans Pro Light" charset="0"/>
                <a:ea typeface="Source Sans Pro Light" charset="0"/>
                <a:cs typeface="Source Sans Pro Light" charset="0"/>
              </a:rPr>
              <a:t>Unité de Recherche Cité </a:t>
            </a:r>
          </a:p>
          <a:p>
            <a:r>
              <a:rPr lang="fr-FR" dirty="0">
                <a:solidFill>
                  <a:schemeClr val="bg1"/>
                </a:solidFill>
                <a:latin typeface="Source Sans Pro Light" charset="0"/>
                <a:ea typeface="Source Sans Pro Light" charset="0"/>
                <a:cs typeface="Source Sans Pro Light" charset="0"/>
              </a:rPr>
              <a:t>Gouvernance, Justice et Société</a:t>
            </a:r>
          </a:p>
          <a:p>
            <a:r>
              <a:rPr lang="fr-FR" dirty="0">
                <a:solidFill>
                  <a:schemeClr val="bg1"/>
                </a:solidFill>
                <a:latin typeface="Source Sans Pro Light" charset="0"/>
                <a:ea typeface="Source Sans Pro Light" charset="0"/>
                <a:cs typeface="Source Sans Pro Light" charset="0"/>
              </a:rPr>
              <a:t>Université de Liège, Place des Orateurs 3</a:t>
            </a:r>
          </a:p>
          <a:p>
            <a:r>
              <a:rPr lang="fr-FR" dirty="0">
                <a:solidFill>
                  <a:schemeClr val="bg1"/>
                </a:solidFill>
                <a:latin typeface="Source Sans Pro Light" charset="0"/>
                <a:ea typeface="Source Sans Pro Light" charset="0"/>
                <a:cs typeface="Source Sans Pro Light" charset="0"/>
              </a:rPr>
              <a:t>4000 Liège, Belgique</a:t>
            </a:r>
          </a:p>
        </p:txBody>
      </p:sp>
    </p:spTree>
    <p:extLst>
      <p:ext uri="{BB962C8B-B14F-4D97-AF65-F5344CB8AC3E}">
        <p14:creationId xmlns:p14="http://schemas.microsoft.com/office/powerpoint/2010/main" val="467279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532150" y="6356350"/>
            <a:ext cx="2743200" cy="365125"/>
          </a:xfrm>
          <a:prstGeom prst="rect">
            <a:avLst/>
          </a:prstGeom>
        </p:spPr>
        <p:txBody>
          <a:bodyPr/>
          <a:lstStyle>
            <a:lvl1pPr>
              <a:defRPr baseline="0">
                <a:solidFill>
                  <a:srgbClr val="5FA4B0"/>
                </a:solidFill>
                <a:latin typeface="Source Sans Pro" charset="0"/>
              </a:defRPr>
            </a:lvl1pPr>
          </a:lstStyle>
          <a:p>
            <a:fld id="{99036C84-B137-DA46-A8A1-A42AD63AE419}" type="datetimeFigureOut">
              <a:rPr lang="fr-FR" smtClean="0"/>
              <a:pPr/>
              <a:t>27/02/2023</a:t>
            </a:fld>
            <a:endParaRPr lang="fr-FR" dirty="0"/>
          </a:p>
        </p:txBody>
      </p:sp>
      <p:sp>
        <p:nvSpPr>
          <p:cNvPr id="5" name="Espace réservé du pied de page 4"/>
          <p:cNvSpPr>
            <a:spLocks noGrp="1"/>
          </p:cNvSpPr>
          <p:nvPr>
            <p:ph type="ftr" sz="quarter" idx="11"/>
          </p:nvPr>
        </p:nvSpPr>
        <p:spPr>
          <a:xfrm>
            <a:off x="3732550" y="6356350"/>
            <a:ext cx="4114800" cy="365125"/>
          </a:xfrm>
          <a:prstGeom prst="rect">
            <a:avLst/>
          </a:prstGeom>
        </p:spPr>
        <p:txBody>
          <a:bodyPr/>
          <a:lstStyle>
            <a:lvl1pPr>
              <a:defRPr baseline="0">
                <a:solidFill>
                  <a:srgbClr val="5FA4B0"/>
                </a:solidFill>
                <a:latin typeface="Source Sans Pro" charset="0"/>
              </a:defRPr>
            </a:lvl1pPr>
          </a:lstStyle>
          <a:p>
            <a:endParaRPr lang="fr-FR" dirty="0"/>
          </a:p>
        </p:txBody>
      </p:sp>
      <p:sp>
        <p:nvSpPr>
          <p:cNvPr id="6" name="Espace réservé du numéro de diapositive 5"/>
          <p:cNvSpPr>
            <a:spLocks noGrp="1"/>
          </p:cNvSpPr>
          <p:nvPr>
            <p:ph type="sldNum" sz="quarter" idx="12"/>
          </p:nvPr>
        </p:nvSpPr>
        <p:spPr>
          <a:xfrm>
            <a:off x="8304550" y="6356350"/>
            <a:ext cx="3309112" cy="365125"/>
          </a:xfrm>
          <a:prstGeom prst="rect">
            <a:avLst/>
          </a:prstGeom>
        </p:spPr>
        <p:txBody>
          <a:bodyPr/>
          <a:lstStyle>
            <a:lvl1pPr>
              <a:defRPr baseline="0">
                <a:solidFill>
                  <a:srgbClr val="5FA4B0"/>
                </a:solidFill>
                <a:latin typeface="Source Sans Pro" charset="0"/>
              </a:defRPr>
            </a:lvl1pPr>
          </a:lstStyle>
          <a:p>
            <a:fld id="{A96295AA-E393-1849-ABD9-937E1AFAD5F8}" type="slidenum">
              <a:rPr lang="fr-FR" smtClean="0"/>
              <a:pPr/>
              <a:t>‹N°›</a:t>
            </a:fld>
            <a:endParaRPr lang="fr-FR" dirty="0"/>
          </a:p>
        </p:txBody>
      </p:sp>
      <p:sp>
        <p:nvSpPr>
          <p:cNvPr id="10" name="Espace réservé du titre 18"/>
          <p:cNvSpPr>
            <a:spLocks noGrp="1"/>
          </p:cNvSpPr>
          <p:nvPr>
            <p:ph type="title"/>
          </p:nvPr>
        </p:nvSpPr>
        <p:spPr>
          <a:xfrm>
            <a:off x="532150" y="602853"/>
            <a:ext cx="10515600" cy="619919"/>
          </a:xfrm>
          <a:prstGeom prst="rect">
            <a:avLst/>
          </a:prstGeom>
        </p:spPr>
        <p:txBody>
          <a:bodyPr vert="horz" lIns="91440" tIns="45720" rIns="91440" bIns="45720" rtlCol="0" anchor="ctr">
            <a:normAutofit/>
          </a:bodyPr>
          <a:lstStyle/>
          <a:p>
            <a:r>
              <a:rPr lang="fr-FR" dirty="0"/>
              <a:t>Cliquez et modifiez le titre</a:t>
            </a:r>
          </a:p>
        </p:txBody>
      </p:sp>
      <p:sp>
        <p:nvSpPr>
          <p:cNvPr id="11" name="Espace réservé du texte 20"/>
          <p:cNvSpPr>
            <a:spLocks noGrp="1"/>
          </p:cNvSpPr>
          <p:nvPr>
            <p:ph idx="1"/>
          </p:nvPr>
        </p:nvSpPr>
        <p:spPr>
          <a:xfrm>
            <a:off x="532150" y="1613892"/>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139517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8" name="Imag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Espace réservé de la date 3"/>
          <p:cNvSpPr>
            <a:spLocks noGrp="1"/>
          </p:cNvSpPr>
          <p:nvPr>
            <p:ph type="dt" sz="half" idx="2"/>
          </p:nvPr>
        </p:nvSpPr>
        <p:spPr>
          <a:xfrm>
            <a:off x="532150" y="6356350"/>
            <a:ext cx="2743200" cy="365125"/>
          </a:xfrm>
          <a:prstGeom prst="rect">
            <a:avLst/>
          </a:prstGeom>
        </p:spPr>
        <p:txBody>
          <a:bodyPr/>
          <a:lstStyle>
            <a:lvl1pPr>
              <a:defRPr baseline="0">
                <a:solidFill>
                  <a:srgbClr val="5FA4B0"/>
                </a:solidFill>
                <a:latin typeface="Source Sans Pro" charset="0"/>
              </a:defRPr>
            </a:lvl1pPr>
          </a:lstStyle>
          <a:p>
            <a:fld id="{99036C84-B137-DA46-A8A1-A42AD63AE419}" type="datetimeFigureOut">
              <a:rPr lang="fr-FR" smtClean="0"/>
              <a:pPr/>
              <a:t>27/02/2023</a:t>
            </a:fld>
            <a:endParaRPr lang="fr-FR" dirty="0"/>
          </a:p>
        </p:txBody>
      </p:sp>
      <p:sp>
        <p:nvSpPr>
          <p:cNvPr id="16" name="Espace réservé du pied de page 4"/>
          <p:cNvSpPr>
            <a:spLocks noGrp="1"/>
          </p:cNvSpPr>
          <p:nvPr>
            <p:ph type="ftr" sz="quarter" idx="3"/>
          </p:nvPr>
        </p:nvSpPr>
        <p:spPr>
          <a:xfrm>
            <a:off x="3732550" y="6356350"/>
            <a:ext cx="4114800" cy="365125"/>
          </a:xfrm>
          <a:prstGeom prst="rect">
            <a:avLst/>
          </a:prstGeom>
        </p:spPr>
        <p:txBody>
          <a:bodyPr/>
          <a:lstStyle>
            <a:lvl1pPr>
              <a:defRPr baseline="0">
                <a:solidFill>
                  <a:srgbClr val="5FA4B0"/>
                </a:solidFill>
                <a:latin typeface="Source Sans Pro" charset="0"/>
              </a:defRPr>
            </a:lvl1pPr>
          </a:lstStyle>
          <a:p>
            <a:endParaRPr lang="fr-FR"/>
          </a:p>
        </p:txBody>
      </p:sp>
      <p:sp>
        <p:nvSpPr>
          <p:cNvPr id="17" name="Espace réservé du numéro de diapositive 5"/>
          <p:cNvSpPr>
            <a:spLocks noGrp="1"/>
          </p:cNvSpPr>
          <p:nvPr>
            <p:ph type="sldNum" sz="quarter" idx="4"/>
          </p:nvPr>
        </p:nvSpPr>
        <p:spPr>
          <a:xfrm>
            <a:off x="8304550" y="6356350"/>
            <a:ext cx="3309112" cy="365125"/>
          </a:xfrm>
          <a:prstGeom prst="rect">
            <a:avLst/>
          </a:prstGeom>
        </p:spPr>
        <p:txBody>
          <a:bodyPr/>
          <a:lstStyle>
            <a:lvl1pPr>
              <a:defRPr baseline="0">
                <a:solidFill>
                  <a:srgbClr val="5FA4B0"/>
                </a:solidFill>
                <a:latin typeface="Source Sans Pro" charset="0"/>
              </a:defRPr>
            </a:lvl1pPr>
          </a:lstStyle>
          <a:p>
            <a:fld id="{A96295AA-E393-1849-ABD9-937E1AFAD5F8}" type="slidenum">
              <a:rPr lang="fr-FR" smtClean="0"/>
              <a:pPr/>
              <a:t>‹N°›</a:t>
            </a:fld>
            <a:endParaRPr lang="fr-FR" dirty="0"/>
          </a:p>
        </p:txBody>
      </p:sp>
      <p:sp>
        <p:nvSpPr>
          <p:cNvPr id="19" name="Espace réservé du titre 18"/>
          <p:cNvSpPr>
            <a:spLocks noGrp="1"/>
          </p:cNvSpPr>
          <p:nvPr>
            <p:ph type="title"/>
          </p:nvPr>
        </p:nvSpPr>
        <p:spPr>
          <a:xfrm>
            <a:off x="532150" y="602853"/>
            <a:ext cx="10515600" cy="619919"/>
          </a:xfrm>
          <a:prstGeom prst="rect">
            <a:avLst/>
          </a:prstGeom>
        </p:spPr>
        <p:txBody>
          <a:bodyPr vert="horz" lIns="91440" tIns="45720" rIns="91440" bIns="45720" rtlCol="0" anchor="ctr">
            <a:normAutofit/>
          </a:bodyPr>
          <a:lstStyle/>
          <a:p>
            <a:r>
              <a:rPr lang="fr-FR" dirty="0"/>
              <a:t>Cliquez et modifiez le titre</a:t>
            </a:r>
          </a:p>
        </p:txBody>
      </p:sp>
      <p:sp>
        <p:nvSpPr>
          <p:cNvPr id="21" name="Espace réservé du texte 20"/>
          <p:cNvSpPr>
            <a:spLocks noGrp="1"/>
          </p:cNvSpPr>
          <p:nvPr>
            <p:ph type="body" idx="1"/>
          </p:nvPr>
        </p:nvSpPr>
        <p:spPr>
          <a:xfrm>
            <a:off x="532150" y="1613892"/>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fontAlgn="t" latinLnBrk="0" hangingPunct="1">
        <a:lnSpc>
          <a:spcPct val="90000"/>
        </a:lnSpc>
        <a:spcBef>
          <a:spcPct val="0"/>
        </a:spcBef>
        <a:buNone/>
        <a:defRPr sz="4000" kern="1200" baseline="0">
          <a:solidFill>
            <a:srgbClr val="6F3990"/>
          </a:solidFill>
          <a:latin typeface="Source Sans Pro Bold"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3000" kern="1200" baseline="0">
          <a:solidFill>
            <a:srgbClr val="5FA4B0"/>
          </a:solidFill>
          <a:latin typeface="source sans pro"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1">
              <a:lumMod val="75000"/>
              <a:lumOff val="25000"/>
            </a:schemeClr>
          </a:solidFill>
          <a:latin typeface="source sans pro" charset="0"/>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1">
              <a:lumMod val="75000"/>
              <a:lumOff val="25000"/>
            </a:schemeClr>
          </a:solidFill>
          <a:latin typeface="source sans pro"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1">
              <a:lumMod val="75000"/>
              <a:lumOff val="25000"/>
            </a:schemeClr>
          </a:solidFill>
          <a:latin typeface="source sans pro"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1">
              <a:lumMod val="75000"/>
              <a:lumOff val="25000"/>
            </a:schemeClr>
          </a:solidFill>
          <a:latin typeface="source sans pro"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07911" y="2141291"/>
            <a:ext cx="9144000" cy="1198563"/>
          </a:xfrm>
        </p:spPr>
        <p:txBody>
          <a:bodyPr>
            <a:normAutofit fontScale="90000"/>
          </a:bodyPr>
          <a:lstStyle/>
          <a:p>
            <a:r>
              <a:rPr lang="en-US" i="1" dirty="0"/>
              <a:t>‘A Twin, what for?’ </a:t>
            </a:r>
            <a:br>
              <a:rPr lang="en-US" i="1" dirty="0"/>
            </a:br>
            <a:r>
              <a:rPr lang="en-US" sz="3100" i="1" dirty="0"/>
              <a:t>Digital Urban Twins and the Role of the State in Urban Governance </a:t>
            </a:r>
            <a:endParaRPr lang="fr-FR" dirty="0"/>
          </a:p>
        </p:txBody>
      </p:sp>
      <p:sp>
        <p:nvSpPr>
          <p:cNvPr id="3" name="Sous-titre 2"/>
          <p:cNvSpPr>
            <a:spLocks noGrp="1"/>
          </p:cNvSpPr>
          <p:nvPr>
            <p:ph type="subTitle" idx="1"/>
          </p:nvPr>
        </p:nvSpPr>
        <p:spPr>
          <a:xfrm>
            <a:off x="532150" y="4117427"/>
            <a:ext cx="9144000" cy="2251402"/>
          </a:xfrm>
        </p:spPr>
        <p:txBody>
          <a:bodyPr>
            <a:normAutofit fontScale="92500" lnSpcReduction="10000"/>
          </a:bodyPr>
          <a:lstStyle/>
          <a:p>
            <a:r>
              <a:rPr lang="fr-FR" dirty="0"/>
              <a:t>Hadrien Macq</a:t>
            </a:r>
          </a:p>
          <a:p>
            <a:br>
              <a:rPr lang="fr-FR" dirty="0"/>
            </a:br>
            <a:r>
              <a:rPr lang="fr-FR" sz="2200" dirty="0"/>
              <a:t>FRS-FNRS Postdoctoral </a:t>
            </a:r>
            <a:r>
              <a:rPr lang="fr-FR" sz="2200" dirty="0" err="1"/>
              <a:t>Research</a:t>
            </a:r>
            <a:r>
              <a:rPr lang="fr-FR" sz="2200" dirty="0"/>
              <a:t> </a:t>
            </a:r>
            <a:r>
              <a:rPr lang="fr-FR" sz="2200" dirty="0" err="1"/>
              <a:t>Fellow</a:t>
            </a:r>
            <a:br>
              <a:rPr lang="fr-FR" sz="2200" dirty="0"/>
            </a:br>
            <a:r>
              <a:rPr lang="fr-FR" sz="2200" dirty="0"/>
              <a:t>SPIRAL </a:t>
            </a:r>
            <a:r>
              <a:rPr lang="fr-FR" sz="2200" dirty="0" err="1"/>
              <a:t>Research</a:t>
            </a:r>
            <a:r>
              <a:rPr lang="fr-FR" sz="2200" dirty="0"/>
              <a:t> Center</a:t>
            </a:r>
            <a:br>
              <a:rPr lang="fr-FR" sz="2200" dirty="0"/>
            </a:br>
            <a:r>
              <a:rPr lang="fr-FR" sz="2200" dirty="0" err="1"/>
              <a:t>University</a:t>
            </a:r>
            <a:r>
              <a:rPr lang="fr-FR" sz="2200" dirty="0"/>
              <a:t> of Liège</a:t>
            </a:r>
          </a:p>
          <a:p>
            <a:endParaRPr lang="fr-FR" sz="2200" dirty="0"/>
          </a:p>
          <a:p>
            <a:r>
              <a:rPr lang="fr-FR" sz="2200" dirty="0" err="1"/>
              <a:t>February</a:t>
            </a:r>
            <a:r>
              <a:rPr lang="fr-FR" sz="2200" dirty="0"/>
              <a:t> 28 2023</a:t>
            </a:r>
          </a:p>
          <a:p>
            <a:endParaRPr lang="fr-FR" dirty="0"/>
          </a:p>
          <a:p>
            <a:endParaRPr lang="fr-FR" dirty="0"/>
          </a:p>
          <a:p>
            <a:endParaRPr lang="fr-FR" dirty="0"/>
          </a:p>
          <a:p>
            <a:endParaRPr lang="fr-FR" dirty="0"/>
          </a:p>
        </p:txBody>
      </p:sp>
      <p:pic>
        <p:nvPicPr>
          <p:cNvPr id="1026" name="Picture 2" descr="https://www.frs-fnrs.be/images/FRS-FNR_S2-PANT_UK_CS.png">
            <a:extLst>
              <a:ext uri="{FF2B5EF4-FFF2-40B4-BE49-F238E27FC236}">
                <a16:creationId xmlns:a16="http://schemas.microsoft.com/office/drawing/2014/main" id="{81D67878-3721-4AB5-9E27-AD0405E3A9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7900" y="5773189"/>
            <a:ext cx="1364002" cy="859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516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760762-1777-466F-9696-169EC07D53FF}"/>
              </a:ext>
            </a:extLst>
          </p:cNvPr>
          <p:cNvSpPr>
            <a:spLocks noGrp="1"/>
          </p:cNvSpPr>
          <p:nvPr>
            <p:ph type="title"/>
          </p:nvPr>
        </p:nvSpPr>
        <p:spPr/>
        <p:txBody>
          <a:bodyPr>
            <a:normAutofit fontScale="90000"/>
          </a:bodyPr>
          <a:lstStyle/>
          <a:p>
            <a:pPr algn="ctr"/>
            <a:r>
              <a:rPr lang="en-US" dirty="0"/>
              <a:t>State </a:t>
            </a:r>
            <a:r>
              <a:rPr lang="en-US" dirty="0" err="1"/>
              <a:t>practioners</a:t>
            </a:r>
            <a:r>
              <a:rPr lang="en-US" dirty="0"/>
              <a:t> and their puzzles</a:t>
            </a:r>
          </a:p>
        </p:txBody>
      </p:sp>
      <p:sp>
        <p:nvSpPr>
          <p:cNvPr id="3" name="Espace réservé du contenu 2">
            <a:extLst>
              <a:ext uri="{FF2B5EF4-FFF2-40B4-BE49-F238E27FC236}">
                <a16:creationId xmlns:a16="http://schemas.microsoft.com/office/drawing/2014/main" id="{A8C5BA91-E1D4-434F-AFF0-B796FD05B526}"/>
              </a:ext>
            </a:extLst>
          </p:cNvPr>
          <p:cNvSpPr>
            <a:spLocks noGrp="1"/>
          </p:cNvSpPr>
          <p:nvPr>
            <p:ph idx="1"/>
          </p:nvPr>
        </p:nvSpPr>
        <p:spPr>
          <a:xfrm>
            <a:off x="532150" y="1753039"/>
            <a:ext cx="10515600" cy="4351338"/>
          </a:xfrm>
        </p:spPr>
        <p:txBody>
          <a:bodyPr>
            <a:normAutofit fontScale="92500" lnSpcReduction="20000"/>
          </a:bodyPr>
          <a:lstStyle/>
          <a:p>
            <a:pPr marL="0" indent="0" algn="ctr">
              <a:lnSpc>
                <a:spcPct val="110000"/>
              </a:lnSpc>
              <a:buNone/>
            </a:pPr>
            <a:r>
              <a:rPr lang="en-US" dirty="0"/>
              <a:t>“It is not the role of the public actor to replace private actors. And this is the whole point of the question of mastery, of knowing what we need to master: do we need to master the infrastructures? Do we need to master the applications? Do we need to master the moment of storage or the moment of exploitation? And what does "mastering" mean? It doesn't necessarily mean doing it yourself. There are many things that we control and that we don't do ourselves. We can imagine being an organizing authority for the data and still not be direct operators of the solutions that we must implement for the data.” (Interview, December 2022)</a:t>
            </a:r>
            <a:endParaRPr lang="fr-BE" dirty="0"/>
          </a:p>
        </p:txBody>
      </p:sp>
    </p:spTree>
    <p:extLst>
      <p:ext uri="{BB962C8B-B14F-4D97-AF65-F5344CB8AC3E}">
        <p14:creationId xmlns:p14="http://schemas.microsoft.com/office/powerpoint/2010/main" val="892932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A837A6-191F-408E-BC40-9D3C63496546}"/>
              </a:ext>
            </a:extLst>
          </p:cNvPr>
          <p:cNvSpPr>
            <a:spLocks noGrp="1"/>
          </p:cNvSpPr>
          <p:nvPr>
            <p:ph type="title"/>
          </p:nvPr>
        </p:nvSpPr>
        <p:spPr/>
        <p:txBody>
          <a:bodyPr>
            <a:normAutofit fontScale="90000"/>
          </a:bodyPr>
          <a:lstStyle/>
          <a:p>
            <a:pPr algn="ctr"/>
            <a:r>
              <a:rPr lang="fr-BE" dirty="0"/>
              <a:t>A </a:t>
            </a:r>
            <a:r>
              <a:rPr lang="fr-BE" dirty="0" err="1"/>
              <a:t>way</a:t>
            </a:r>
            <a:r>
              <a:rPr lang="fr-BE" dirty="0"/>
              <a:t> </a:t>
            </a:r>
            <a:r>
              <a:rPr lang="fr-BE" dirty="0" err="1"/>
              <a:t>forward</a:t>
            </a:r>
            <a:r>
              <a:rPr lang="fr-BE" dirty="0"/>
              <a:t>?</a:t>
            </a:r>
          </a:p>
        </p:txBody>
      </p:sp>
      <p:pic>
        <p:nvPicPr>
          <p:cNvPr id="3074" name="Picture 2" descr="Rotterdam skyline">
            <a:extLst>
              <a:ext uri="{FF2B5EF4-FFF2-40B4-BE49-F238E27FC236}">
                <a16:creationId xmlns:a16="http://schemas.microsoft.com/office/drawing/2014/main" id="{47026E3D-7827-4C1B-A742-182F4E43BC3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7631" y="1883188"/>
            <a:ext cx="4262319" cy="3091624"/>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3240C713-165E-4B4A-89D0-FFC314358CEF}"/>
              </a:ext>
            </a:extLst>
          </p:cNvPr>
          <p:cNvSpPr txBox="1"/>
          <p:nvPr/>
        </p:nvSpPr>
        <p:spPr>
          <a:xfrm>
            <a:off x="6976474" y="2690336"/>
            <a:ext cx="3413760" cy="1477328"/>
          </a:xfrm>
          <a:prstGeom prst="rect">
            <a:avLst/>
          </a:prstGeom>
          <a:noFill/>
        </p:spPr>
        <p:txBody>
          <a:bodyPr wrap="square" rtlCol="0">
            <a:spAutoFit/>
          </a:bodyPr>
          <a:lstStyle/>
          <a:p>
            <a:r>
              <a:rPr lang="fr-BE" dirty="0">
                <a:sym typeface="Wingdings" panose="05000000000000000000" pitchFamily="2" charset="2"/>
              </a:rPr>
              <a:t> ‘</a:t>
            </a:r>
            <a:r>
              <a:rPr lang="fr-BE" dirty="0"/>
              <a:t>Marketplace’ for the </a:t>
            </a:r>
            <a:r>
              <a:rPr lang="fr-BE" dirty="0" err="1"/>
              <a:t>private</a:t>
            </a:r>
            <a:r>
              <a:rPr lang="fr-BE" dirty="0"/>
              <a:t> </a:t>
            </a:r>
            <a:r>
              <a:rPr lang="fr-BE" dirty="0" err="1"/>
              <a:t>actors</a:t>
            </a:r>
            <a:r>
              <a:rPr lang="fr-BE" dirty="0"/>
              <a:t> of the </a:t>
            </a:r>
            <a:r>
              <a:rPr lang="fr-BE" dirty="0" err="1"/>
              <a:t>territory</a:t>
            </a:r>
            <a:endParaRPr lang="fr-BE" dirty="0"/>
          </a:p>
          <a:p>
            <a:endParaRPr lang="fr-BE" dirty="0"/>
          </a:p>
          <a:p>
            <a:r>
              <a:rPr lang="fr-BE" dirty="0">
                <a:sym typeface="Wingdings" panose="05000000000000000000" pitchFamily="2" charset="2"/>
              </a:rPr>
              <a:t> </a:t>
            </a:r>
            <a:r>
              <a:rPr lang="fr-BE" dirty="0" err="1"/>
              <a:t>Reinforcing</a:t>
            </a:r>
            <a:r>
              <a:rPr lang="fr-BE" dirty="0"/>
              <a:t> links </a:t>
            </a:r>
            <a:r>
              <a:rPr lang="fr-BE" dirty="0" err="1"/>
              <a:t>with</a:t>
            </a:r>
            <a:r>
              <a:rPr lang="fr-BE" dirty="0"/>
              <a:t> the </a:t>
            </a:r>
            <a:r>
              <a:rPr lang="fr-BE" dirty="0" err="1"/>
              <a:t>economic</a:t>
            </a:r>
            <a:r>
              <a:rPr lang="fr-BE" dirty="0"/>
              <a:t> </a:t>
            </a:r>
            <a:r>
              <a:rPr lang="fr-BE" dirty="0" err="1"/>
              <a:t>sector</a:t>
            </a:r>
            <a:endParaRPr lang="fr-BE" dirty="0"/>
          </a:p>
        </p:txBody>
      </p:sp>
      <p:sp>
        <p:nvSpPr>
          <p:cNvPr id="5" name="ZoneTexte 4">
            <a:extLst>
              <a:ext uri="{FF2B5EF4-FFF2-40B4-BE49-F238E27FC236}">
                <a16:creationId xmlns:a16="http://schemas.microsoft.com/office/drawing/2014/main" id="{BCE681D3-CD0B-4DFE-85FA-A170E57A9EB2}"/>
              </a:ext>
            </a:extLst>
          </p:cNvPr>
          <p:cNvSpPr txBox="1"/>
          <p:nvPr/>
        </p:nvSpPr>
        <p:spPr>
          <a:xfrm>
            <a:off x="2645664" y="5192006"/>
            <a:ext cx="1767840" cy="369332"/>
          </a:xfrm>
          <a:prstGeom prst="rect">
            <a:avLst/>
          </a:prstGeom>
          <a:noFill/>
        </p:spPr>
        <p:txBody>
          <a:bodyPr wrap="square" rtlCol="0">
            <a:spAutoFit/>
          </a:bodyPr>
          <a:lstStyle/>
          <a:p>
            <a:r>
              <a:rPr lang="fr-BE" dirty="0"/>
              <a:t>Rotterdam, NL</a:t>
            </a:r>
          </a:p>
        </p:txBody>
      </p:sp>
    </p:spTree>
    <p:extLst>
      <p:ext uri="{BB962C8B-B14F-4D97-AF65-F5344CB8AC3E}">
        <p14:creationId xmlns:p14="http://schemas.microsoft.com/office/powerpoint/2010/main" val="19974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41DED3-A8C2-49ED-B982-D6A632AE7FAB}"/>
              </a:ext>
            </a:extLst>
          </p:cNvPr>
          <p:cNvSpPr>
            <a:spLocks noGrp="1"/>
          </p:cNvSpPr>
          <p:nvPr>
            <p:ph type="title"/>
          </p:nvPr>
        </p:nvSpPr>
        <p:spPr/>
        <p:txBody>
          <a:bodyPr>
            <a:normAutofit fontScale="90000"/>
          </a:bodyPr>
          <a:lstStyle/>
          <a:p>
            <a:pPr algn="ctr"/>
            <a:r>
              <a:rPr lang="fr-BE" dirty="0"/>
              <a:t>Discussion</a:t>
            </a:r>
          </a:p>
        </p:txBody>
      </p:sp>
      <p:sp>
        <p:nvSpPr>
          <p:cNvPr id="3" name="Espace réservé du contenu 2">
            <a:extLst>
              <a:ext uri="{FF2B5EF4-FFF2-40B4-BE49-F238E27FC236}">
                <a16:creationId xmlns:a16="http://schemas.microsoft.com/office/drawing/2014/main" id="{7D6DE95F-10A1-48C5-9870-4C4BF1C1979B}"/>
              </a:ext>
            </a:extLst>
          </p:cNvPr>
          <p:cNvSpPr>
            <a:spLocks noGrp="1"/>
          </p:cNvSpPr>
          <p:nvPr>
            <p:ph idx="1"/>
          </p:nvPr>
        </p:nvSpPr>
        <p:spPr/>
        <p:txBody>
          <a:bodyPr>
            <a:normAutofit fontScale="85000" lnSpcReduction="20000"/>
          </a:bodyPr>
          <a:lstStyle/>
          <a:p>
            <a:r>
              <a:rPr lang="en-US" dirty="0"/>
              <a:t>DUT as platforms to be experimented, and as generative of experiments on what the State is and how it ought to act</a:t>
            </a:r>
          </a:p>
          <a:p>
            <a:pPr marL="0" indent="0">
              <a:buNone/>
            </a:pPr>
            <a:endParaRPr lang="en-US" sz="900" dirty="0"/>
          </a:p>
          <a:p>
            <a:r>
              <a:rPr lang="en-US" dirty="0"/>
              <a:t>Platform State, ‘Government 2.0’ (O’Reilly 2011)</a:t>
            </a:r>
          </a:p>
          <a:p>
            <a:pPr marL="0" indent="0">
              <a:buNone/>
            </a:pPr>
            <a:endParaRPr lang="en-US" sz="900" dirty="0"/>
          </a:p>
          <a:p>
            <a:pPr lvl="2"/>
            <a:r>
              <a:rPr lang="en-US" dirty="0"/>
              <a:t>Value-creation lies in the harnessing of users’ power to add value (co-creation)</a:t>
            </a:r>
          </a:p>
          <a:p>
            <a:pPr marL="914400" lvl="2" indent="0">
              <a:buNone/>
            </a:pPr>
            <a:endParaRPr lang="en-US" sz="300" dirty="0"/>
          </a:p>
          <a:p>
            <a:pPr lvl="2"/>
            <a:r>
              <a:rPr lang="en-US" dirty="0"/>
              <a:t>The State is « a convener and an enabler rather than the first mover of civic action » (p. 15)</a:t>
            </a:r>
          </a:p>
          <a:p>
            <a:pPr marL="914400" lvl="2" indent="0">
              <a:buNone/>
            </a:pPr>
            <a:endParaRPr lang="en-US" sz="400" dirty="0"/>
          </a:p>
          <a:p>
            <a:pPr lvl="2"/>
            <a:r>
              <a:rPr lang="en-US" dirty="0"/>
              <a:t>Key questions and area of experimentation: How to make data ‘actionable’ (Jasanoff 2017) to ensure interoperability and re-use</a:t>
            </a:r>
          </a:p>
          <a:p>
            <a:pPr marL="914400" lvl="2" indent="0">
              <a:buNone/>
            </a:pPr>
            <a:endParaRPr lang="en-US" dirty="0"/>
          </a:p>
          <a:p>
            <a:r>
              <a:rPr lang="en-US" dirty="0"/>
              <a:t>From above but still in-the-making: the ‘State’ is shaped through trials faced by state practitioners</a:t>
            </a:r>
          </a:p>
          <a:p>
            <a:pPr lvl="2"/>
            <a:r>
              <a:rPr lang="en-US" dirty="0"/>
              <a:t>Temporary, situated, fragile configurations of governance</a:t>
            </a:r>
          </a:p>
          <a:p>
            <a:pPr lvl="2"/>
            <a:r>
              <a:rPr lang="en-US" dirty="0"/>
              <a:t>What further evolution(s)?</a:t>
            </a:r>
          </a:p>
        </p:txBody>
      </p:sp>
    </p:spTree>
    <p:extLst>
      <p:ext uri="{BB962C8B-B14F-4D97-AF65-F5344CB8AC3E}">
        <p14:creationId xmlns:p14="http://schemas.microsoft.com/office/powerpoint/2010/main" val="1383137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9CD12B-36CB-4163-873E-10E4DA74C11F}"/>
              </a:ext>
            </a:extLst>
          </p:cNvPr>
          <p:cNvSpPr>
            <a:spLocks noGrp="1"/>
          </p:cNvSpPr>
          <p:nvPr>
            <p:ph type="title"/>
          </p:nvPr>
        </p:nvSpPr>
        <p:spPr>
          <a:xfrm>
            <a:off x="532150" y="1683508"/>
            <a:ext cx="10515600" cy="619919"/>
          </a:xfrm>
        </p:spPr>
        <p:txBody>
          <a:bodyPr>
            <a:normAutofit fontScale="90000"/>
          </a:bodyPr>
          <a:lstStyle/>
          <a:p>
            <a:pPr algn="ctr"/>
            <a:r>
              <a:rPr lang="fr-BE" dirty="0" err="1"/>
              <a:t>Thanks</a:t>
            </a:r>
            <a:r>
              <a:rPr lang="fr-BE" dirty="0"/>
              <a:t>!</a:t>
            </a:r>
          </a:p>
        </p:txBody>
      </p:sp>
      <p:sp>
        <p:nvSpPr>
          <p:cNvPr id="3" name="Espace réservé du contenu 2">
            <a:extLst>
              <a:ext uri="{FF2B5EF4-FFF2-40B4-BE49-F238E27FC236}">
                <a16:creationId xmlns:a16="http://schemas.microsoft.com/office/drawing/2014/main" id="{1D06872D-4828-4703-982C-82AC6C9A7FA6}"/>
              </a:ext>
            </a:extLst>
          </p:cNvPr>
          <p:cNvSpPr>
            <a:spLocks noGrp="1"/>
          </p:cNvSpPr>
          <p:nvPr>
            <p:ph idx="1"/>
          </p:nvPr>
        </p:nvSpPr>
        <p:spPr>
          <a:xfrm>
            <a:off x="532150" y="2903060"/>
            <a:ext cx="10515600" cy="3131786"/>
          </a:xfrm>
        </p:spPr>
        <p:txBody>
          <a:bodyPr/>
          <a:lstStyle/>
          <a:p>
            <a:pPr marL="0" indent="0" algn="ctr">
              <a:buNone/>
            </a:pPr>
            <a:endParaRPr lang="fr-BE" dirty="0"/>
          </a:p>
          <a:p>
            <a:pPr marL="0" indent="0" algn="ctr">
              <a:buNone/>
            </a:pPr>
            <a:r>
              <a:rPr lang="fr-BE" dirty="0"/>
              <a:t>hadrien.macq@uliege.be</a:t>
            </a:r>
          </a:p>
        </p:txBody>
      </p:sp>
    </p:spTree>
    <p:extLst>
      <p:ext uri="{BB962C8B-B14F-4D97-AF65-F5344CB8AC3E}">
        <p14:creationId xmlns:p14="http://schemas.microsoft.com/office/powerpoint/2010/main" val="3323297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en-US" i="1" dirty="0"/>
              <a:t>‘A Twin, what for?’ </a:t>
            </a:r>
            <a:br>
              <a:rPr lang="en-US" i="1" dirty="0"/>
            </a:br>
            <a:r>
              <a:rPr lang="en-US" sz="3100" i="1" dirty="0"/>
              <a:t>Digital Urban Twins and the Role of the State in Urban Governance </a:t>
            </a:r>
            <a:endParaRPr lang="fr-FR" dirty="0"/>
          </a:p>
        </p:txBody>
      </p:sp>
      <p:sp>
        <p:nvSpPr>
          <p:cNvPr id="3" name="Sous-titre 2"/>
          <p:cNvSpPr>
            <a:spLocks noGrp="1"/>
          </p:cNvSpPr>
          <p:nvPr>
            <p:ph type="subTitle" idx="1"/>
          </p:nvPr>
        </p:nvSpPr>
        <p:spPr>
          <a:xfrm>
            <a:off x="532150" y="4117427"/>
            <a:ext cx="9144000" cy="2251402"/>
          </a:xfrm>
        </p:spPr>
        <p:txBody>
          <a:bodyPr>
            <a:normAutofit fontScale="92500" lnSpcReduction="10000"/>
          </a:bodyPr>
          <a:lstStyle/>
          <a:p>
            <a:r>
              <a:rPr lang="fr-FR" dirty="0"/>
              <a:t>Hadrien Macq</a:t>
            </a:r>
          </a:p>
          <a:p>
            <a:br>
              <a:rPr lang="fr-FR" dirty="0"/>
            </a:br>
            <a:r>
              <a:rPr lang="fr-FR" sz="2200" dirty="0"/>
              <a:t>FRS-FNRS Postdoctoral </a:t>
            </a:r>
            <a:r>
              <a:rPr lang="fr-FR" sz="2200" dirty="0" err="1"/>
              <a:t>Research</a:t>
            </a:r>
            <a:r>
              <a:rPr lang="fr-FR" sz="2200" dirty="0"/>
              <a:t> </a:t>
            </a:r>
            <a:r>
              <a:rPr lang="fr-FR" sz="2200" dirty="0" err="1"/>
              <a:t>Fellow</a:t>
            </a:r>
            <a:br>
              <a:rPr lang="fr-FR" sz="2200" dirty="0"/>
            </a:br>
            <a:r>
              <a:rPr lang="fr-FR" sz="2200" dirty="0"/>
              <a:t>SPIRAL </a:t>
            </a:r>
            <a:r>
              <a:rPr lang="fr-FR" sz="2200" dirty="0" err="1"/>
              <a:t>Research</a:t>
            </a:r>
            <a:r>
              <a:rPr lang="fr-FR" sz="2200" dirty="0"/>
              <a:t> Center</a:t>
            </a:r>
            <a:br>
              <a:rPr lang="fr-FR" sz="2200" dirty="0"/>
            </a:br>
            <a:r>
              <a:rPr lang="fr-FR" sz="2200" dirty="0" err="1"/>
              <a:t>University</a:t>
            </a:r>
            <a:r>
              <a:rPr lang="fr-FR" sz="2200" dirty="0"/>
              <a:t> of Liège</a:t>
            </a:r>
          </a:p>
          <a:p>
            <a:endParaRPr lang="fr-FR" sz="2200" dirty="0"/>
          </a:p>
          <a:p>
            <a:r>
              <a:rPr lang="fr-FR" sz="2200" dirty="0" err="1"/>
              <a:t>February</a:t>
            </a:r>
            <a:r>
              <a:rPr lang="fr-FR" sz="2200" dirty="0"/>
              <a:t> 28 2023</a:t>
            </a:r>
          </a:p>
          <a:p>
            <a:endParaRPr lang="fr-FR" dirty="0"/>
          </a:p>
          <a:p>
            <a:endParaRPr lang="fr-FR" dirty="0"/>
          </a:p>
          <a:p>
            <a:endParaRPr lang="fr-FR" dirty="0"/>
          </a:p>
          <a:p>
            <a:endParaRPr lang="fr-FR" dirty="0"/>
          </a:p>
        </p:txBody>
      </p:sp>
      <p:pic>
        <p:nvPicPr>
          <p:cNvPr id="1026" name="Picture 2" descr="https://www.frs-fnrs.be/images/FRS-FNR_S2-PANT_UK_CS.png">
            <a:extLst>
              <a:ext uri="{FF2B5EF4-FFF2-40B4-BE49-F238E27FC236}">
                <a16:creationId xmlns:a16="http://schemas.microsoft.com/office/drawing/2014/main" id="{81D67878-3721-4AB5-9E27-AD0405E3A9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7900" y="5773189"/>
            <a:ext cx="1364002" cy="859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348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DE3A5E-238A-4239-81FD-8E6EDA08531E}"/>
              </a:ext>
            </a:extLst>
          </p:cNvPr>
          <p:cNvSpPr>
            <a:spLocks noGrp="1"/>
          </p:cNvSpPr>
          <p:nvPr>
            <p:ph type="title"/>
          </p:nvPr>
        </p:nvSpPr>
        <p:spPr/>
        <p:txBody>
          <a:bodyPr>
            <a:normAutofit fontScale="90000"/>
          </a:bodyPr>
          <a:lstStyle/>
          <a:p>
            <a:pPr algn="ctr"/>
            <a:r>
              <a:rPr lang="fr-BE" dirty="0"/>
              <a:t>Multiple </a:t>
            </a:r>
            <a:r>
              <a:rPr lang="fr-BE" dirty="0" err="1"/>
              <a:t>twins</a:t>
            </a:r>
            <a:r>
              <a:rPr lang="fr-BE" dirty="0"/>
              <a:t> for multiple uses and </a:t>
            </a:r>
            <a:r>
              <a:rPr lang="fr-BE" dirty="0" err="1"/>
              <a:t>users</a:t>
            </a:r>
            <a:endParaRPr lang="fr-BE" dirty="0"/>
          </a:p>
        </p:txBody>
      </p:sp>
      <p:sp>
        <p:nvSpPr>
          <p:cNvPr id="3" name="Espace réservé du contenu 2">
            <a:extLst>
              <a:ext uri="{FF2B5EF4-FFF2-40B4-BE49-F238E27FC236}">
                <a16:creationId xmlns:a16="http://schemas.microsoft.com/office/drawing/2014/main" id="{4627298B-22BB-4515-AA3C-5B36788BBDE7}"/>
              </a:ext>
            </a:extLst>
          </p:cNvPr>
          <p:cNvSpPr>
            <a:spLocks noGrp="1"/>
          </p:cNvSpPr>
          <p:nvPr>
            <p:ph idx="1"/>
          </p:nvPr>
        </p:nvSpPr>
        <p:spPr/>
        <p:txBody>
          <a:bodyPr/>
          <a:lstStyle/>
          <a:p>
            <a:r>
              <a:rPr lang="fr-BE" dirty="0" err="1"/>
              <a:t>Involving</a:t>
            </a:r>
            <a:r>
              <a:rPr lang="fr-BE" dirty="0"/>
              <a:t> </a:t>
            </a:r>
            <a:r>
              <a:rPr lang="fr-BE" dirty="0" err="1"/>
              <a:t>citizens</a:t>
            </a:r>
            <a:r>
              <a:rPr lang="fr-BE" dirty="0"/>
              <a:t> in </a:t>
            </a:r>
            <a:r>
              <a:rPr lang="fr-BE" dirty="0" err="1"/>
              <a:t>urban</a:t>
            </a:r>
            <a:r>
              <a:rPr lang="fr-BE" dirty="0"/>
              <a:t> </a:t>
            </a:r>
            <a:r>
              <a:rPr lang="fr-BE" dirty="0" err="1"/>
              <a:t>governance</a:t>
            </a:r>
            <a:endParaRPr lang="fr-BE" dirty="0"/>
          </a:p>
          <a:p>
            <a:endParaRPr lang="fr-BE" dirty="0"/>
          </a:p>
          <a:p>
            <a:pPr marL="0" indent="0">
              <a:buNone/>
            </a:pPr>
            <a:endParaRPr lang="fr-BE" dirty="0"/>
          </a:p>
        </p:txBody>
      </p:sp>
      <p:pic>
        <p:nvPicPr>
          <p:cNvPr id="4" name="Image 3">
            <a:extLst>
              <a:ext uri="{FF2B5EF4-FFF2-40B4-BE49-F238E27FC236}">
                <a16:creationId xmlns:a16="http://schemas.microsoft.com/office/drawing/2014/main" id="{DD8DF121-E9D8-482A-88BA-98A0AEDF185F}"/>
              </a:ext>
            </a:extLst>
          </p:cNvPr>
          <p:cNvPicPr>
            <a:picLocks noChangeAspect="1"/>
          </p:cNvPicPr>
          <p:nvPr/>
        </p:nvPicPr>
        <p:blipFill>
          <a:blip r:embed="rId2"/>
          <a:stretch>
            <a:fillRect/>
          </a:stretch>
        </p:blipFill>
        <p:spPr>
          <a:xfrm>
            <a:off x="2076587" y="2604119"/>
            <a:ext cx="7426726" cy="3260669"/>
          </a:xfrm>
          <a:prstGeom prst="rect">
            <a:avLst/>
          </a:prstGeom>
        </p:spPr>
      </p:pic>
    </p:spTree>
    <p:extLst>
      <p:ext uri="{BB962C8B-B14F-4D97-AF65-F5344CB8AC3E}">
        <p14:creationId xmlns:p14="http://schemas.microsoft.com/office/powerpoint/2010/main" val="877302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DE3A5E-238A-4239-81FD-8E6EDA08531E}"/>
              </a:ext>
            </a:extLst>
          </p:cNvPr>
          <p:cNvSpPr>
            <a:spLocks noGrp="1"/>
          </p:cNvSpPr>
          <p:nvPr>
            <p:ph type="title"/>
          </p:nvPr>
        </p:nvSpPr>
        <p:spPr/>
        <p:txBody>
          <a:bodyPr>
            <a:normAutofit fontScale="90000"/>
          </a:bodyPr>
          <a:lstStyle/>
          <a:p>
            <a:pPr algn="ctr"/>
            <a:r>
              <a:rPr lang="fr-BE" dirty="0"/>
              <a:t>Multiple </a:t>
            </a:r>
            <a:r>
              <a:rPr lang="fr-BE" dirty="0" err="1"/>
              <a:t>twins</a:t>
            </a:r>
            <a:r>
              <a:rPr lang="fr-BE" dirty="0"/>
              <a:t> for multiple uses and </a:t>
            </a:r>
            <a:r>
              <a:rPr lang="fr-BE" dirty="0" err="1"/>
              <a:t>users</a:t>
            </a:r>
            <a:endParaRPr lang="fr-BE" dirty="0"/>
          </a:p>
        </p:txBody>
      </p:sp>
      <p:sp>
        <p:nvSpPr>
          <p:cNvPr id="3" name="Espace réservé du contenu 2">
            <a:extLst>
              <a:ext uri="{FF2B5EF4-FFF2-40B4-BE49-F238E27FC236}">
                <a16:creationId xmlns:a16="http://schemas.microsoft.com/office/drawing/2014/main" id="{4627298B-22BB-4515-AA3C-5B36788BBDE7}"/>
              </a:ext>
            </a:extLst>
          </p:cNvPr>
          <p:cNvSpPr>
            <a:spLocks noGrp="1"/>
          </p:cNvSpPr>
          <p:nvPr>
            <p:ph idx="1"/>
          </p:nvPr>
        </p:nvSpPr>
        <p:spPr/>
        <p:txBody>
          <a:bodyPr/>
          <a:lstStyle/>
          <a:p>
            <a:r>
              <a:rPr lang="fr-BE" dirty="0" err="1"/>
              <a:t>Coordinating</a:t>
            </a:r>
            <a:r>
              <a:rPr lang="fr-BE" dirty="0"/>
              <a:t> </a:t>
            </a:r>
            <a:r>
              <a:rPr lang="fr-BE" dirty="0" err="1"/>
              <a:t>urban</a:t>
            </a:r>
            <a:r>
              <a:rPr lang="fr-BE" dirty="0"/>
              <a:t> </a:t>
            </a:r>
            <a:r>
              <a:rPr lang="fr-BE" dirty="0" err="1"/>
              <a:t>projects</a:t>
            </a:r>
            <a:endParaRPr lang="fr-BE" dirty="0"/>
          </a:p>
          <a:p>
            <a:endParaRPr lang="fr-BE" dirty="0"/>
          </a:p>
          <a:p>
            <a:pPr marL="0" indent="0">
              <a:buNone/>
            </a:pPr>
            <a:endParaRPr lang="fr-BE" dirty="0"/>
          </a:p>
          <a:p>
            <a:endParaRPr lang="fr-BE" dirty="0"/>
          </a:p>
          <a:p>
            <a:pPr marL="0" indent="0">
              <a:buNone/>
            </a:pPr>
            <a:endParaRPr lang="fr-BE" dirty="0"/>
          </a:p>
        </p:txBody>
      </p:sp>
      <p:pic>
        <p:nvPicPr>
          <p:cNvPr id="5" name="Image 4">
            <a:extLst>
              <a:ext uri="{FF2B5EF4-FFF2-40B4-BE49-F238E27FC236}">
                <a16:creationId xmlns:a16="http://schemas.microsoft.com/office/drawing/2014/main" id="{28F14F79-4566-43C8-95D4-6BD9BE77082C}"/>
              </a:ext>
            </a:extLst>
          </p:cNvPr>
          <p:cNvPicPr>
            <a:picLocks noChangeAspect="1"/>
          </p:cNvPicPr>
          <p:nvPr/>
        </p:nvPicPr>
        <p:blipFill>
          <a:blip r:embed="rId2"/>
          <a:stretch>
            <a:fillRect/>
          </a:stretch>
        </p:blipFill>
        <p:spPr>
          <a:xfrm>
            <a:off x="2770417" y="2460818"/>
            <a:ext cx="6651166" cy="3655487"/>
          </a:xfrm>
          <a:prstGeom prst="rect">
            <a:avLst/>
          </a:prstGeom>
        </p:spPr>
      </p:pic>
    </p:spTree>
    <p:extLst>
      <p:ext uri="{BB962C8B-B14F-4D97-AF65-F5344CB8AC3E}">
        <p14:creationId xmlns:p14="http://schemas.microsoft.com/office/powerpoint/2010/main" val="2013517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DE3A5E-238A-4239-81FD-8E6EDA08531E}"/>
              </a:ext>
            </a:extLst>
          </p:cNvPr>
          <p:cNvSpPr>
            <a:spLocks noGrp="1"/>
          </p:cNvSpPr>
          <p:nvPr>
            <p:ph type="title"/>
          </p:nvPr>
        </p:nvSpPr>
        <p:spPr/>
        <p:txBody>
          <a:bodyPr>
            <a:normAutofit fontScale="90000"/>
          </a:bodyPr>
          <a:lstStyle/>
          <a:p>
            <a:pPr algn="ctr"/>
            <a:r>
              <a:rPr lang="fr-BE" dirty="0"/>
              <a:t>Multiple </a:t>
            </a:r>
            <a:r>
              <a:rPr lang="fr-BE" dirty="0" err="1"/>
              <a:t>twins</a:t>
            </a:r>
            <a:r>
              <a:rPr lang="fr-BE" dirty="0"/>
              <a:t> for multiple uses and </a:t>
            </a:r>
            <a:r>
              <a:rPr lang="fr-BE" dirty="0" err="1"/>
              <a:t>users</a:t>
            </a:r>
            <a:endParaRPr lang="fr-BE" dirty="0"/>
          </a:p>
        </p:txBody>
      </p:sp>
      <p:sp>
        <p:nvSpPr>
          <p:cNvPr id="3" name="Espace réservé du contenu 2">
            <a:extLst>
              <a:ext uri="{FF2B5EF4-FFF2-40B4-BE49-F238E27FC236}">
                <a16:creationId xmlns:a16="http://schemas.microsoft.com/office/drawing/2014/main" id="{4627298B-22BB-4515-AA3C-5B36788BBDE7}"/>
              </a:ext>
            </a:extLst>
          </p:cNvPr>
          <p:cNvSpPr>
            <a:spLocks noGrp="1"/>
          </p:cNvSpPr>
          <p:nvPr>
            <p:ph idx="1"/>
          </p:nvPr>
        </p:nvSpPr>
        <p:spPr/>
        <p:txBody>
          <a:bodyPr/>
          <a:lstStyle/>
          <a:p>
            <a:r>
              <a:rPr lang="fr-BE" dirty="0" err="1"/>
              <a:t>Enriching</a:t>
            </a:r>
            <a:r>
              <a:rPr lang="fr-BE" dirty="0"/>
              <a:t> </a:t>
            </a:r>
            <a:r>
              <a:rPr lang="fr-BE" dirty="0" err="1"/>
              <a:t>urban</a:t>
            </a:r>
            <a:r>
              <a:rPr lang="fr-BE" dirty="0"/>
              <a:t> planning</a:t>
            </a:r>
          </a:p>
          <a:p>
            <a:endParaRPr lang="fr-BE" dirty="0"/>
          </a:p>
          <a:p>
            <a:pPr marL="0" indent="0">
              <a:buNone/>
            </a:pPr>
            <a:endParaRPr lang="fr-BE" dirty="0"/>
          </a:p>
          <a:p>
            <a:endParaRPr lang="fr-BE" dirty="0"/>
          </a:p>
          <a:p>
            <a:pPr marL="0" indent="0">
              <a:buNone/>
            </a:pPr>
            <a:endParaRPr lang="fr-BE" dirty="0"/>
          </a:p>
        </p:txBody>
      </p:sp>
      <p:pic>
        <p:nvPicPr>
          <p:cNvPr id="4" name="Image 3">
            <a:extLst>
              <a:ext uri="{FF2B5EF4-FFF2-40B4-BE49-F238E27FC236}">
                <a16:creationId xmlns:a16="http://schemas.microsoft.com/office/drawing/2014/main" id="{F6CC0EE2-9B74-42FD-A1FA-3387B004FAE6}"/>
              </a:ext>
            </a:extLst>
          </p:cNvPr>
          <p:cNvPicPr>
            <a:picLocks noChangeAspect="1"/>
          </p:cNvPicPr>
          <p:nvPr/>
        </p:nvPicPr>
        <p:blipFill>
          <a:blip r:embed="rId2"/>
          <a:stretch>
            <a:fillRect/>
          </a:stretch>
        </p:blipFill>
        <p:spPr>
          <a:xfrm>
            <a:off x="1986476" y="2205879"/>
            <a:ext cx="8219048" cy="4323809"/>
          </a:xfrm>
          <a:prstGeom prst="rect">
            <a:avLst/>
          </a:prstGeom>
        </p:spPr>
      </p:pic>
    </p:spTree>
    <p:extLst>
      <p:ext uri="{BB962C8B-B14F-4D97-AF65-F5344CB8AC3E}">
        <p14:creationId xmlns:p14="http://schemas.microsoft.com/office/powerpoint/2010/main" val="1337396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67ECE6-F96C-4401-989D-5104238847BF}"/>
              </a:ext>
            </a:extLst>
          </p:cNvPr>
          <p:cNvSpPr>
            <a:spLocks noGrp="1"/>
          </p:cNvSpPr>
          <p:nvPr>
            <p:ph type="title"/>
          </p:nvPr>
        </p:nvSpPr>
        <p:spPr/>
        <p:txBody>
          <a:bodyPr>
            <a:normAutofit fontScale="90000"/>
          </a:bodyPr>
          <a:lstStyle/>
          <a:p>
            <a:pPr algn="ctr"/>
            <a:r>
              <a:rPr lang="fr-BE" dirty="0"/>
              <a:t>Rennes Métropole DUT</a:t>
            </a:r>
          </a:p>
        </p:txBody>
      </p:sp>
      <p:pic>
        <p:nvPicPr>
          <p:cNvPr id="4" name="Espace réservé du contenu 4">
            <a:extLst>
              <a:ext uri="{FF2B5EF4-FFF2-40B4-BE49-F238E27FC236}">
                <a16:creationId xmlns:a16="http://schemas.microsoft.com/office/drawing/2014/main" id="{606E970B-C608-475B-910E-1460C9A461F4}"/>
              </a:ext>
            </a:extLst>
          </p:cNvPr>
          <p:cNvPicPr>
            <a:picLocks noGrp="1" noChangeAspect="1"/>
          </p:cNvPicPr>
          <p:nvPr>
            <p:ph idx="1"/>
          </p:nvPr>
        </p:nvPicPr>
        <p:blipFill>
          <a:blip r:embed="rId2"/>
          <a:stretch>
            <a:fillRect/>
          </a:stretch>
        </p:blipFill>
        <p:spPr>
          <a:xfrm>
            <a:off x="5163143" y="1675939"/>
            <a:ext cx="1865714" cy="1049464"/>
          </a:xfrm>
        </p:spPr>
      </p:pic>
      <p:pic>
        <p:nvPicPr>
          <p:cNvPr id="1026" name="Picture 2" descr="File:Gemeindeverband Rennes Métropole 2019.png">
            <a:extLst>
              <a:ext uri="{FF2B5EF4-FFF2-40B4-BE49-F238E27FC236}">
                <a16:creationId xmlns:a16="http://schemas.microsoft.com/office/drawing/2014/main" id="{D0376A49-23E1-4995-BAA9-EDF37ABDAA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150" y="3178570"/>
            <a:ext cx="5350564" cy="30765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nnes métropole. Votre ville, votre quartier en 2035: ça vous intéresse ?">
            <a:extLst>
              <a:ext uri="{FF2B5EF4-FFF2-40B4-BE49-F238E27FC236}">
                <a16:creationId xmlns:a16="http://schemas.microsoft.com/office/drawing/2014/main" id="{2C41EB05-7488-4DE1-8000-561FB3C6E7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9288" y="3178569"/>
            <a:ext cx="4572000" cy="307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930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2AFBB7-8D3B-4518-88D9-4E604C80FF83}"/>
              </a:ext>
            </a:extLst>
          </p:cNvPr>
          <p:cNvSpPr>
            <a:spLocks noGrp="1"/>
          </p:cNvSpPr>
          <p:nvPr>
            <p:ph type="title"/>
          </p:nvPr>
        </p:nvSpPr>
        <p:spPr/>
        <p:txBody>
          <a:bodyPr>
            <a:normAutofit fontScale="90000"/>
          </a:bodyPr>
          <a:lstStyle/>
          <a:p>
            <a:pPr algn="ctr"/>
            <a:r>
              <a:rPr lang="fr-BE" dirty="0" err="1"/>
              <a:t>Experimenting</a:t>
            </a:r>
            <a:r>
              <a:rPr lang="fr-BE" dirty="0"/>
              <a:t> (</a:t>
            </a:r>
            <a:r>
              <a:rPr lang="fr-BE" dirty="0" err="1"/>
              <a:t>with</a:t>
            </a:r>
            <a:r>
              <a:rPr lang="fr-BE" dirty="0"/>
              <a:t>) Digital Urban </a:t>
            </a:r>
            <a:r>
              <a:rPr lang="fr-BE" dirty="0" err="1"/>
              <a:t>Twins</a:t>
            </a:r>
            <a:endParaRPr lang="fr-BE" dirty="0"/>
          </a:p>
        </p:txBody>
      </p:sp>
      <p:pic>
        <p:nvPicPr>
          <p:cNvPr id="5" name="Espace réservé du contenu 4">
            <a:extLst>
              <a:ext uri="{FF2B5EF4-FFF2-40B4-BE49-F238E27FC236}">
                <a16:creationId xmlns:a16="http://schemas.microsoft.com/office/drawing/2014/main" id="{C8C3A04C-70AD-4F85-A1FF-604EB8B19F2F}"/>
              </a:ext>
            </a:extLst>
          </p:cNvPr>
          <p:cNvPicPr>
            <a:picLocks noGrp="1" noChangeAspect="1"/>
          </p:cNvPicPr>
          <p:nvPr>
            <p:ph idx="1"/>
          </p:nvPr>
        </p:nvPicPr>
        <p:blipFill>
          <a:blip r:embed="rId2"/>
          <a:stretch>
            <a:fillRect/>
          </a:stretch>
        </p:blipFill>
        <p:spPr>
          <a:xfrm>
            <a:off x="3502111" y="1787137"/>
            <a:ext cx="5187778" cy="2918125"/>
          </a:xfrm>
        </p:spPr>
      </p:pic>
      <p:sp>
        <p:nvSpPr>
          <p:cNvPr id="6" name="ZoneTexte 5">
            <a:extLst>
              <a:ext uri="{FF2B5EF4-FFF2-40B4-BE49-F238E27FC236}">
                <a16:creationId xmlns:a16="http://schemas.microsoft.com/office/drawing/2014/main" id="{B2301502-3106-48CB-9BA2-C0C5CF8E3A46}"/>
              </a:ext>
            </a:extLst>
          </p:cNvPr>
          <p:cNvSpPr txBox="1"/>
          <p:nvPr/>
        </p:nvSpPr>
        <p:spPr>
          <a:xfrm>
            <a:off x="2659007" y="5045186"/>
            <a:ext cx="6873986" cy="1323439"/>
          </a:xfrm>
          <a:prstGeom prst="rect">
            <a:avLst/>
          </a:prstGeom>
          <a:noFill/>
        </p:spPr>
        <p:txBody>
          <a:bodyPr wrap="square" rtlCol="0">
            <a:spAutoFit/>
          </a:bodyPr>
          <a:lstStyle/>
          <a:p>
            <a:pPr algn="ctr"/>
            <a:r>
              <a:rPr lang="en-US" sz="1600" i="1" dirty="0"/>
              <a:t>“The experiment we conducted with Dassault was really an experiment that was to last four years and whose objective was to evaluate the contribution of these collaborative tools based on 3D in our various activities. So we tested use cases, but the objective was not to set up a permanent solution.” </a:t>
            </a:r>
            <a:r>
              <a:rPr lang="en-US" sz="1200" dirty="0"/>
              <a:t>(Interview, December 2022)</a:t>
            </a:r>
            <a:endParaRPr lang="fr-BE" sz="1600" i="1" dirty="0"/>
          </a:p>
        </p:txBody>
      </p:sp>
    </p:spTree>
    <p:extLst>
      <p:ext uri="{BB962C8B-B14F-4D97-AF65-F5344CB8AC3E}">
        <p14:creationId xmlns:p14="http://schemas.microsoft.com/office/powerpoint/2010/main" val="2831555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2150" y="515815"/>
            <a:ext cx="11081512" cy="1174873"/>
          </a:xfrm>
          <a:prstGeom prst="rect">
            <a:avLst/>
          </a:prstGeom>
        </p:spPr>
        <p:txBody>
          <a:bodyPr/>
          <a:lstStyle/>
          <a:p>
            <a:pPr algn="ctr"/>
            <a:r>
              <a:rPr lang="fr-FR" dirty="0" err="1"/>
              <a:t>Experiments</a:t>
            </a:r>
            <a:r>
              <a:rPr lang="fr-FR" dirty="0"/>
              <a:t> in </a:t>
            </a:r>
            <a:r>
              <a:rPr lang="fr-FR" dirty="0" err="1"/>
              <a:t>urban</a:t>
            </a:r>
            <a:r>
              <a:rPr lang="fr-FR" dirty="0"/>
              <a:t> </a:t>
            </a:r>
            <a:r>
              <a:rPr lang="fr-FR" dirty="0" err="1"/>
              <a:t>governance</a:t>
            </a:r>
            <a:endParaRPr lang="fr-FR" dirty="0"/>
          </a:p>
        </p:txBody>
      </p:sp>
      <p:sp>
        <p:nvSpPr>
          <p:cNvPr id="3" name="Espace réservé du contenu 2"/>
          <p:cNvSpPr>
            <a:spLocks noGrp="1"/>
          </p:cNvSpPr>
          <p:nvPr>
            <p:ph idx="4294967295"/>
          </p:nvPr>
        </p:nvSpPr>
        <p:spPr>
          <a:xfrm>
            <a:off x="532150" y="1825625"/>
            <a:ext cx="11081512" cy="4351338"/>
          </a:xfrm>
          <a:prstGeom prst="rect">
            <a:avLst/>
          </a:prstGeom>
        </p:spPr>
        <p:txBody>
          <a:bodyPr>
            <a:normAutofit fontScale="77500" lnSpcReduction="20000"/>
          </a:bodyPr>
          <a:lstStyle/>
          <a:p>
            <a:pPr marL="0" indent="0">
              <a:buNone/>
            </a:pPr>
            <a:endParaRPr lang="fr-FR" dirty="0"/>
          </a:p>
          <a:p>
            <a:r>
              <a:rPr lang="fr-FR" dirty="0"/>
              <a:t>‘Smart city’ agendas, </a:t>
            </a:r>
            <a:r>
              <a:rPr lang="fr-FR" dirty="0" err="1"/>
              <a:t>urban</a:t>
            </a:r>
            <a:r>
              <a:rPr lang="fr-FR" dirty="0"/>
              <a:t> </a:t>
            </a:r>
            <a:r>
              <a:rPr lang="fr-FR" dirty="0" err="1"/>
              <a:t>spaces</a:t>
            </a:r>
            <a:r>
              <a:rPr lang="fr-FR" dirty="0"/>
              <a:t> as ‘</a:t>
            </a:r>
            <a:r>
              <a:rPr lang="fr-FR" dirty="0" err="1"/>
              <a:t>testing</a:t>
            </a:r>
            <a:r>
              <a:rPr lang="fr-FR" dirty="0"/>
              <a:t> grounds’ (</a:t>
            </a:r>
            <a:r>
              <a:rPr lang="fr-FR" dirty="0" err="1"/>
              <a:t>Coletta</a:t>
            </a:r>
            <a:r>
              <a:rPr lang="fr-FR" dirty="0"/>
              <a:t> et al. 2018; Halpern et al. 2013)</a:t>
            </a:r>
          </a:p>
          <a:p>
            <a:endParaRPr lang="fr-FR" dirty="0"/>
          </a:p>
          <a:p>
            <a:r>
              <a:rPr lang="fr-FR" dirty="0">
                <a:sym typeface="Wingdings" panose="05000000000000000000" pitchFamily="2" charset="2"/>
              </a:rPr>
              <a:t>Technologies and society as </a:t>
            </a:r>
            <a:r>
              <a:rPr lang="fr-FR" dirty="0" err="1">
                <a:sym typeface="Wingdings" panose="05000000000000000000" pitchFamily="2" charset="2"/>
              </a:rPr>
              <a:t>objects</a:t>
            </a:r>
            <a:r>
              <a:rPr lang="fr-FR" dirty="0">
                <a:sym typeface="Wingdings" panose="05000000000000000000" pitchFamily="2" charset="2"/>
              </a:rPr>
              <a:t> of </a:t>
            </a:r>
            <a:r>
              <a:rPr lang="fr-FR" dirty="0" err="1">
                <a:sym typeface="Wingdings" panose="05000000000000000000" pitchFamily="2" charset="2"/>
              </a:rPr>
              <a:t>experimentation</a:t>
            </a:r>
            <a:r>
              <a:rPr lang="fr-FR" dirty="0">
                <a:sym typeface="Wingdings" panose="05000000000000000000" pitchFamily="2" charset="2"/>
              </a:rPr>
              <a:t> (Engels et al. 2019; Macq et al. 2021)</a:t>
            </a:r>
            <a:endParaRPr lang="fr-FR" dirty="0"/>
          </a:p>
          <a:p>
            <a:pPr marL="0" indent="0">
              <a:buNone/>
            </a:pPr>
            <a:endParaRPr lang="fr-FR" dirty="0"/>
          </a:p>
          <a:p>
            <a:r>
              <a:rPr lang="fr-FR" dirty="0"/>
              <a:t>‘City </a:t>
            </a:r>
            <a:r>
              <a:rPr lang="fr-FR" dirty="0" err="1"/>
              <a:t>experiments</a:t>
            </a:r>
            <a:r>
              <a:rPr lang="fr-FR" dirty="0"/>
              <a:t>’. </a:t>
            </a:r>
            <a:r>
              <a:rPr lang="fr-FR" dirty="0" err="1"/>
              <a:t>Both</a:t>
            </a:r>
            <a:r>
              <a:rPr lang="fr-FR" dirty="0"/>
              <a:t> technologies and the city are </a:t>
            </a:r>
            <a:r>
              <a:rPr lang="fr-FR" dirty="0" err="1"/>
              <a:t>experimented</a:t>
            </a:r>
            <a:r>
              <a:rPr lang="fr-FR" dirty="0"/>
              <a:t> </a:t>
            </a:r>
            <a:r>
              <a:rPr lang="fr-FR" dirty="0">
                <a:sym typeface="Wingdings" panose="05000000000000000000" pitchFamily="2" charset="2"/>
              </a:rPr>
              <a:t> </a:t>
            </a:r>
            <a:r>
              <a:rPr lang="fr-FR" dirty="0" err="1">
                <a:sym typeface="Wingdings" panose="05000000000000000000" pitchFamily="2" charset="2"/>
              </a:rPr>
              <a:t>redesign</a:t>
            </a:r>
            <a:r>
              <a:rPr lang="fr-FR" dirty="0">
                <a:sym typeface="Wingdings" panose="05000000000000000000" pitchFamily="2" charset="2"/>
              </a:rPr>
              <a:t> and </a:t>
            </a:r>
            <a:r>
              <a:rPr lang="fr-FR" dirty="0" err="1">
                <a:sym typeface="Wingdings" panose="05000000000000000000" pitchFamily="2" charset="2"/>
              </a:rPr>
              <a:t>reorganize</a:t>
            </a:r>
            <a:r>
              <a:rPr lang="fr-FR" dirty="0">
                <a:sym typeface="Wingdings" panose="05000000000000000000" pitchFamily="2" charset="2"/>
              </a:rPr>
              <a:t> the city (</a:t>
            </a:r>
            <a:r>
              <a:rPr lang="fr-FR" dirty="0" err="1">
                <a:sym typeface="Wingdings" panose="05000000000000000000" pitchFamily="2" charset="2"/>
              </a:rPr>
              <a:t>inc.</a:t>
            </a:r>
            <a:r>
              <a:rPr lang="fr-FR" dirty="0">
                <a:sym typeface="Wingdings" panose="05000000000000000000" pitchFamily="2" charset="2"/>
              </a:rPr>
              <a:t> </a:t>
            </a:r>
            <a:r>
              <a:rPr lang="fr-FR" dirty="0" err="1">
                <a:sym typeface="Wingdings" panose="05000000000000000000" pitchFamily="2" charset="2"/>
              </a:rPr>
              <a:t>its</a:t>
            </a:r>
            <a:r>
              <a:rPr lang="fr-FR" dirty="0">
                <a:sym typeface="Wingdings" panose="05000000000000000000" pitchFamily="2" charset="2"/>
              </a:rPr>
              <a:t> </a:t>
            </a:r>
            <a:r>
              <a:rPr lang="fr-FR" dirty="0" err="1">
                <a:sym typeface="Wingdings" panose="05000000000000000000" pitchFamily="2" charset="2"/>
              </a:rPr>
              <a:t>governance</a:t>
            </a:r>
            <a:r>
              <a:rPr lang="fr-FR" dirty="0">
                <a:sym typeface="Wingdings" panose="05000000000000000000" pitchFamily="2" charset="2"/>
              </a:rPr>
              <a:t>) (Laurent and Pontille 2018)</a:t>
            </a:r>
          </a:p>
          <a:p>
            <a:endParaRPr lang="fr-FR" dirty="0">
              <a:sym typeface="Wingdings" panose="05000000000000000000" pitchFamily="2" charset="2"/>
            </a:endParaRPr>
          </a:p>
          <a:p>
            <a:r>
              <a:rPr lang="fr-FR" dirty="0">
                <a:sym typeface="Wingdings" panose="05000000000000000000" pitchFamily="2" charset="2"/>
              </a:rPr>
              <a:t>DUT as </a:t>
            </a:r>
            <a:r>
              <a:rPr lang="fr-FR" dirty="0" err="1">
                <a:sym typeface="Wingdings" panose="05000000000000000000" pitchFamily="2" charset="2"/>
              </a:rPr>
              <a:t>products</a:t>
            </a:r>
            <a:r>
              <a:rPr lang="fr-FR" dirty="0">
                <a:sym typeface="Wingdings" panose="05000000000000000000" pitchFamily="2" charset="2"/>
              </a:rPr>
              <a:t> of </a:t>
            </a:r>
            <a:r>
              <a:rPr lang="fr-FR" u="sng" dirty="0">
                <a:sym typeface="Wingdings" panose="05000000000000000000" pitchFamily="2" charset="2"/>
              </a:rPr>
              <a:t>public </a:t>
            </a:r>
            <a:r>
              <a:rPr lang="fr-FR" u="sng" dirty="0" err="1">
                <a:sym typeface="Wingdings" panose="05000000000000000000" pitchFamily="2" charset="2"/>
              </a:rPr>
              <a:t>authorities</a:t>
            </a:r>
            <a:r>
              <a:rPr lang="fr-FR" u="sng" dirty="0">
                <a:sym typeface="Wingdings" panose="05000000000000000000" pitchFamily="2" charset="2"/>
              </a:rPr>
              <a:t>’ </a:t>
            </a:r>
            <a:r>
              <a:rPr lang="fr-FR" u="sng" dirty="0" err="1">
                <a:sym typeface="Wingdings" panose="05000000000000000000" pitchFamily="2" charset="2"/>
              </a:rPr>
              <a:t>experiments</a:t>
            </a:r>
            <a:r>
              <a:rPr lang="fr-FR" dirty="0">
                <a:sym typeface="Wingdings" panose="05000000000000000000" pitchFamily="2" charset="2"/>
              </a:rPr>
              <a:t> as </a:t>
            </a:r>
            <a:r>
              <a:rPr lang="fr-FR" dirty="0" err="1">
                <a:sym typeface="Wingdings" panose="05000000000000000000" pitchFamily="2" charset="2"/>
              </a:rPr>
              <a:t>well</a:t>
            </a:r>
            <a:r>
              <a:rPr lang="fr-FR" dirty="0">
                <a:sym typeface="Wingdings" panose="05000000000000000000" pitchFamily="2" charset="2"/>
              </a:rPr>
              <a:t> as </a:t>
            </a:r>
            <a:r>
              <a:rPr lang="fr-FR" dirty="0" err="1">
                <a:sym typeface="Wingdings" panose="05000000000000000000" pitchFamily="2" charset="2"/>
              </a:rPr>
              <a:t>generative</a:t>
            </a:r>
            <a:r>
              <a:rPr lang="fr-FR" dirty="0">
                <a:sym typeface="Wingdings" panose="05000000000000000000" pitchFamily="2" charset="2"/>
              </a:rPr>
              <a:t> of </a:t>
            </a:r>
            <a:r>
              <a:rPr lang="fr-FR" u="sng" dirty="0" err="1">
                <a:sym typeface="Wingdings" panose="05000000000000000000" pitchFamily="2" charset="2"/>
              </a:rPr>
              <a:t>experiments</a:t>
            </a:r>
            <a:r>
              <a:rPr lang="fr-FR" u="sng" dirty="0">
                <a:sym typeface="Wingdings" panose="05000000000000000000" pitchFamily="2" charset="2"/>
              </a:rPr>
              <a:t> on public </a:t>
            </a:r>
            <a:r>
              <a:rPr lang="fr-FR" u="sng" dirty="0" err="1">
                <a:sym typeface="Wingdings" panose="05000000000000000000" pitchFamily="2" charset="2"/>
              </a:rPr>
              <a:t>authorities</a:t>
            </a:r>
            <a:endParaRPr lang="fr-FR" u="sng" dirty="0">
              <a:sym typeface="Wingdings" panose="05000000000000000000" pitchFamily="2" charset="2"/>
            </a:endParaRPr>
          </a:p>
          <a:p>
            <a:pPr marL="0" indent="0">
              <a:buNone/>
            </a:pPr>
            <a:endParaRPr lang="fr-FR" dirty="0">
              <a:sym typeface="Wingdings" panose="05000000000000000000" pitchFamily="2" charset="2"/>
            </a:endParaRPr>
          </a:p>
        </p:txBody>
      </p:sp>
    </p:spTree>
    <p:extLst>
      <p:ext uri="{BB962C8B-B14F-4D97-AF65-F5344CB8AC3E}">
        <p14:creationId xmlns:p14="http://schemas.microsoft.com/office/powerpoint/2010/main" val="387360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14633F-77BA-4D65-AB1F-D21D9EB306EF}"/>
              </a:ext>
            </a:extLst>
          </p:cNvPr>
          <p:cNvSpPr>
            <a:spLocks noGrp="1"/>
          </p:cNvSpPr>
          <p:nvPr>
            <p:ph type="title"/>
          </p:nvPr>
        </p:nvSpPr>
        <p:spPr/>
        <p:txBody>
          <a:bodyPr>
            <a:normAutofit fontScale="90000"/>
          </a:bodyPr>
          <a:lstStyle/>
          <a:p>
            <a:pPr algn="ctr"/>
            <a:r>
              <a:rPr lang="fr-BE" dirty="0"/>
              <a:t>A </a:t>
            </a:r>
            <a:r>
              <a:rPr lang="fr-BE" dirty="0" err="1"/>
              <a:t>pragmatist</a:t>
            </a:r>
            <a:r>
              <a:rPr lang="fr-BE" dirty="0"/>
              <a:t> </a:t>
            </a:r>
            <a:r>
              <a:rPr lang="fr-BE" dirty="0" err="1"/>
              <a:t>take</a:t>
            </a:r>
            <a:r>
              <a:rPr lang="fr-BE" dirty="0"/>
              <a:t> on ‘</a:t>
            </a:r>
            <a:r>
              <a:rPr lang="fr-BE" dirty="0" err="1"/>
              <a:t>What</a:t>
            </a:r>
            <a:r>
              <a:rPr lang="fr-BE" dirty="0"/>
              <a:t> </a:t>
            </a:r>
            <a:r>
              <a:rPr lang="fr-BE" dirty="0" err="1"/>
              <a:t>is</a:t>
            </a:r>
            <a:r>
              <a:rPr lang="fr-BE" dirty="0"/>
              <a:t> the State?’</a:t>
            </a:r>
          </a:p>
        </p:txBody>
      </p:sp>
      <p:sp>
        <p:nvSpPr>
          <p:cNvPr id="3" name="Espace réservé du contenu 2">
            <a:extLst>
              <a:ext uri="{FF2B5EF4-FFF2-40B4-BE49-F238E27FC236}">
                <a16:creationId xmlns:a16="http://schemas.microsoft.com/office/drawing/2014/main" id="{F68822CB-4C89-40F5-8FB8-565963968D51}"/>
              </a:ext>
            </a:extLst>
          </p:cNvPr>
          <p:cNvSpPr>
            <a:spLocks noGrp="1"/>
          </p:cNvSpPr>
          <p:nvPr>
            <p:ph idx="1"/>
          </p:nvPr>
        </p:nvSpPr>
        <p:spPr/>
        <p:txBody>
          <a:bodyPr/>
          <a:lstStyle/>
          <a:p>
            <a:r>
              <a:rPr lang="fr-BE" dirty="0" err="1"/>
              <a:t>Sociology</a:t>
            </a:r>
            <a:r>
              <a:rPr lang="fr-BE" dirty="0"/>
              <a:t> of ‘state trials’</a:t>
            </a:r>
          </a:p>
          <a:p>
            <a:pPr marL="0" indent="0">
              <a:buNone/>
            </a:pPr>
            <a:endParaRPr lang="fr-BE" dirty="0"/>
          </a:p>
          <a:p>
            <a:pPr lvl="1"/>
            <a:r>
              <a:rPr lang="fr-BE" dirty="0"/>
              <a:t>Occasions in </a:t>
            </a:r>
            <a:r>
              <a:rPr lang="fr-BE" dirty="0" err="1"/>
              <a:t>which</a:t>
            </a:r>
            <a:r>
              <a:rPr lang="fr-BE" dirty="0"/>
              <a:t> ‘state </a:t>
            </a:r>
            <a:r>
              <a:rPr lang="fr-BE" dirty="0" err="1"/>
              <a:t>practitioners</a:t>
            </a:r>
            <a:r>
              <a:rPr lang="fr-BE" dirty="0"/>
              <a:t>’ </a:t>
            </a:r>
            <a:r>
              <a:rPr lang="fr-BE" dirty="0" err="1"/>
              <a:t>need</a:t>
            </a:r>
            <a:r>
              <a:rPr lang="fr-BE" dirty="0"/>
              <a:t> to </a:t>
            </a:r>
            <a:r>
              <a:rPr lang="fr-BE" dirty="0" err="1"/>
              <a:t>cope</a:t>
            </a:r>
            <a:r>
              <a:rPr lang="fr-BE" dirty="0"/>
              <a:t> </a:t>
            </a:r>
            <a:r>
              <a:rPr lang="fr-BE" dirty="0" err="1"/>
              <a:t>with</a:t>
            </a:r>
            <a:r>
              <a:rPr lang="fr-BE" dirty="0"/>
              <a:t> the ‘</a:t>
            </a:r>
            <a:r>
              <a:rPr lang="fr-BE" dirty="0" err="1"/>
              <a:t>What</a:t>
            </a:r>
            <a:r>
              <a:rPr lang="fr-BE" dirty="0"/>
              <a:t> </a:t>
            </a:r>
            <a:r>
              <a:rPr lang="fr-BE" dirty="0" err="1"/>
              <a:t>is</a:t>
            </a:r>
            <a:r>
              <a:rPr lang="fr-BE" dirty="0"/>
              <a:t> the State’ question</a:t>
            </a:r>
          </a:p>
          <a:p>
            <a:pPr marL="457200" lvl="1" indent="0">
              <a:buNone/>
            </a:pPr>
            <a:r>
              <a:rPr lang="fr-BE" dirty="0">
                <a:sym typeface="Wingdings" panose="05000000000000000000" pitchFamily="2" charset="2"/>
              </a:rPr>
              <a:t>	 </a:t>
            </a:r>
            <a:r>
              <a:rPr lang="fr-BE" dirty="0" err="1"/>
              <a:t>Examining</a:t>
            </a:r>
            <a:r>
              <a:rPr lang="fr-BE" dirty="0"/>
              <a:t> how </a:t>
            </a:r>
            <a:r>
              <a:rPr lang="fr-BE" dirty="0" err="1"/>
              <a:t>they</a:t>
            </a:r>
            <a:r>
              <a:rPr lang="fr-BE" dirty="0"/>
              <a:t> deal </a:t>
            </a:r>
            <a:r>
              <a:rPr lang="fr-BE" dirty="0" err="1"/>
              <a:t>with</a:t>
            </a:r>
            <a:r>
              <a:rPr lang="fr-BE" dirty="0"/>
              <a:t> </a:t>
            </a:r>
            <a:r>
              <a:rPr lang="fr-BE" dirty="0" err="1"/>
              <a:t>it</a:t>
            </a:r>
            <a:endParaRPr lang="fr-BE" dirty="0"/>
          </a:p>
          <a:p>
            <a:pPr lvl="1"/>
            <a:endParaRPr lang="fr-BE" dirty="0"/>
          </a:p>
          <a:p>
            <a:pPr lvl="1"/>
            <a:r>
              <a:rPr lang="en-US" dirty="0"/>
              <a:t> “… the question of what the state is (what its legitimacy is, what its shape and function are, what are its scope and its limits, its resources and its effects) is not a preliminary question but the very matter of the empirical investigation as such.” (</a:t>
            </a:r>
            <a:r>
              <a:rPr lang="en-US" dirty="0" err="1"/>
              <a:t>Muniesa</a:t>
            </a:r>
            <a:r>
              <a:rPr lang="en-US" dirty="0"/>
              <a:t> and </a:t>
            </a:r>
            <a:r>
              <a:rPr lang="en-US" dirty="0" err="1"/>
              <a:t>Linhardt</a:t>
            </a:r>
            <a:r>
              <a:rPr lang="en-US" dirty="0"/>
              <a:t> 2011, p. 551)</a:t>
            </a:r>
            <a:endParaRPr lang="fr-BE" dirty="0"/>
          </a:p>
        </p:txBody>
      </p:sp>
    </p:spTree>
    <p:extLst>
      <p:ext uri="{BB962C8B-B14F-4D97-AF65-F5344CB8AC3E}">
        <p14:creationId xmlns:p14="http://schemas.microsoft.com/office/powerpoint/2010/main" val="3948439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67ECE6-F96C-4401-989D-5104238847BF}"/>
              </a:ext>
            </a:extLst>
          </p:cNvPr>
          <p:cNvSpPr>
            <a:spLocks noGrp="1"/>
          </p:cNvSpPr>
          <p:nvPr>
            <p:ph type="title"/>
          </p:nvPr>
        </p:nvSpPr>
        <p:spPr>
          <a:xfrm>
            <a:off x="532150" y="550829"/>
            <a:ext cx="10515600" cy="619919"/>
          </a:xfrm>
        </p:spPr>
        <p:txBody>
          <a:bodyPr>
            <a:normAutofit fontScale="90000"/>
          </a:bodyPr>
          <a:lstStyle/>
          <a:p>
            <a:pPr algn="ctr"/>
            <a:r>
              <a:rPr lang="fr-BE" i="1" dirty="0"/>
              <a:t>Rennes Métropol</a:t>
            </a:r>
            <a:r>
              <a:rPr lang="fr-BE" dirty="0"/>
              <a:t>e DUT</a:t>
            </a:r>
          </a:p>
        </p:txBody>
      </p:sp>
      <p:pic>
        <p:nvPicPr>
          <p:cNvPr id="4" name="Espace réservé du contenu 4">
            <a:extLst>
              <a:ext uri="{FF2B5EF4-FFF2-40B4-BE49-F238E27FC236}">
                <a16:creationId xmlns:a16="http://schemas.microsoft.com/office/drawing/2014/main" id="{606E970B-C608-475B-910E-1460C9A461F4}"/>
              </a:ext>
            </a:extLst>
          </p:cNvPr>
          <p:cNvPicPr>
            <a:picLocks noGrp="1" noChangeAspect="1"/>
          </p:cNvPicPr>
          <p:nvPr>
            <p:ph idx="1"/>
          </p:nvPr>
        </p:nvPicPr>
        <p:blipFill>
          <a:blip r:embed="rId2"/>
          <a:stretch>
            <a:fillRect/>
          </a:stretch>
        </p:blipFill>
        <p:spPr>
          <a:xfrm>
            <a:off x="5163143" y="1675939"/>
            <a:ext cx="1865714" cy="1049464"/>
          </a:xfrm>
        </p:spPr>
      </p:pic>
      <p:pic>
        <p:nvPicPr>
          <p:cNvPr id="1026" name="Picture 2" descr="File:Gemeindeverband Rennes Métropole 2019.png">
            <a:extLst>
              <a:ext uri="{FF2B5EF4-FFF2-40B4-BE49-F238E27FC236}">
                <a16:creationId xmlns:a16="http://schemas.microsoft.com/office/drawing/2014/main" id="{D0376A49-23E1-4995-BAA9-EDF37ABDAA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0718" y="3178572"/>
            <a:ext cx="5350564" cy="307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683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64310DAD-D545-4EB7-A9C5-D9C91702F6E1}"/>
              </a:ext>
            </a:extLst>
          </p:cNvPr>
          <p:cNvPicPr>
            <a:picLocks noGrp="1" noChangeAspect="1"/>
          </p:cNvPicPr>
          <p:nvPr>
            <p:ph idx="1"/>
          </p:nvPr>
        </p:nvPicPr>
        <p:blipFill>
          <a:blip r:embed="rId2"/>
          <a:stretch>
            <a:fillRect/>
          </a:stretch>
        </p:blipFill>
        <p:spPr>
          <a:xfrm>
            <a:off x="1348181" y="1910238"/>
            <a:ext cx="3447619" cy="2000000"/>
          </a:xfrm>
          <a:prstGeom prst="rect">
            <a:avLst/>
          </a:prstGeom>
        </p:spPr>
      </p:pic>
      <p:pic>
        <p:nvPicPr>
          <p:cNvPr id="5" name="Image 4">
            <a:extLst>
              <a:ext uri="{FF2B5EF4-FFF2-40B4-BE49-F238E27FC236}">
                <a16:creationId xmlns:a16="http://schemas.microsoft.com/office/drawing/2014/main" id="{607DFD2E-CCA8-4F4C-A321-DE63E29F8297}"/>
              </a:ext>
            </a:extLst>
          </p:cNvPr>
          <p:cNvPicPr>
            <a:picLocks noChangeAspect="1"/>
          </p:cNvPicPr>
          <p:nvPr/>
        </p:nvPicPr>
        <p:blipFill>
          <a:blip r:embed="rId3"/>
          <a:stretch>
            <a:fillRect/>
          </a:stretch>
        </p:blipFill>
        <p:spPr>
          <a:xfrm>
            <a:off x="5633067" y="1493904"/>
            <a:ext cx="4997898" cy="2832667"/>
          </a:xfrm>
          <a:prstGeom prst="rect">
            <a:avLst/>
          </a:prstGeom>
        </p:spPr>
      </p:pic>
      <p:sp>
        <p:nvSpPr>
          <p:cNvPr id="6" name="ZoneTexte 5">
            <a:extLst>
              <a:ext uri="{FF2B5EF4-FFF2-40B4-BE49-F238E27FC236}">
                <a16:creationId xmlns:a16="http://schemas.microsoft.com/office/drawing/2014/main" id="{EC8D6456-A2F0-4F2E-AF13-FD68F60B29D4}"/>
              </a:ext>
            </a:extLst>
          </p:cNvPr>
          <p:cNvSpPr txBox="1"/>
          <p:nvPr/>
        </p:nvSpPr>
        <p:spPr>
          <a:xfrm>
            <a:off x="1952969" y="4037380"/>
            <a:ext cx="2238042" cy="369332"/>
          </a:xfrm>
          <a:prstGeom prst="rect">
            <a:avLst/>
          </a:prstGeom>
          <a:noFill/>
        </p:spPr>
        <p:txBody>
          <a:bodyPr wrap="square" rtlCol="0">
            <a:spAutoFit/>
          </a:bodyPr>
          <a:lstStyle/>
          <a:p>
            <a:r>
              <a:rPr lang="fr-BE" dirty="0"/>
              <a:t>1999: 3D city model</a:t>
            </a:r>
          </a:p>
        </p:txBody>
      </p:sp>
      <p:sp>
        <p:nvSpPr>
          <p:cNvPr id="7" name="ZoneTexte 6">
            <a:extLst>
              <a:ext uri="{FF2B5EF4-FFF2-40B4-BE49-F238E27FC236}">
                <a16:creationId xmlns:a16="http://schemas.microsoft.com/office/drawing/2014/main" id="{30B68F1F-FD48-496B-B000-F3911A517281}"/>
              </a:ext>
            </a:extLst>
          </p:cNvPr>
          <p:cNvSpPr txBox="1"/>
          <p:nvPr/>
        </p:nvSpPr>
        <p:spPr>
          <a:xfrm>
            <a:off x="7000493" y="4458834"/>
            <a:ext cx="2263045" cy="369332"/>
          </a:xfrm>
          <a:prstGeom prst="rect">
            <a:avLst/>
          </a:prstGeom>
          <a:noFill/>
        </p:spPr>
        <p:txBody>
          <a:bodyPr wrap="square" rtlCol="0">
            <a:spAutoFit/>
          </a:bodyPr>
          <a:lstStyle/>
          <a:p>
            <a:r>
              <a:rPr lang="fr-BE" dirty="0"/>
              <a:t>2017: Digital </a:t>
            </a:r>
            <a:r>
              <a:rPr lang="fr-BE" dirty="0" err="1"/>
              <a:t>Twin</a:t>
            </a:r>
            <a:r>
              <a:rPr lang="fr-BE" dirty="0"/>
              <a:t>(s)</a:t>
            </a:r>
          </a:p>
        </p:txBody>
      </p:sp>
      <p:sp>
        <p:nvSpPr>
          <p:cNvPr id="8" name="ZoneTexte 7">
            <a:extLst>
              <a:ext uri="{FF2B5EF4-FFF2-40B4-BE49-F238E27FC236}">
                <a16:creationId xmlns:a16="http://schemas.microsoft.com/office/drawing/2014/main" id="{1688F0C6-236B-4124-8090-95358233E197}"/>
              </a:ext>
            </a:extLst>
          </p:cNvPr>
          <p:cNvSpPr txBox="1"/>
          <p:nvPr/>
        </p:nvSpPr>
        <p:spPr>
          <a:xfrm>
            <a:off x="6704604" y="5166325"/>
            <a:ext cx="3338887" cy="1200329"/>
          </a:xfrm>
          <a:prstGeom prst="rect">
            <a:avLst/>
          </a:prstGeom>
          <a:noFill/>
        </p:spPr>
        <p:txBody>
          <a:bodyPr wrap="square" rtlCol="0">
            <a:spAutoFit/>
          </a:bodyPr>
          <a:lstStyle/>
          <a:p>
            <a:r>
              <a:rPr lang="fr-BE" dirty="0"/>
              <a:t>Real-time data</a:t>
            </a:r>
          </a:p>
          <a:p>
            <a:r>
              <a:rPr lang="fr-BE" dirty="0"/>
              <a:t>Visualisation </a:t>
            </a:r>
            <a:r>
              <a:rPr lang="fr-BE" dirty="0">
                <a:sym typeface="Wingdings" panose="05000000000000000000" pitchFamily="2" charset="2"/>
              </a:rPr>
              <a:t> Collaboration</a:t>
            </a:r>
          </a:p>
          <a:p>
            <a:endParaRPr lang="fr-BE" dirty="0">
              <a:sym typeface="Wingdings" panose="05000000000000000000" pitchFamily="2" charset="2"/>
            </a:endParaRPr>
          </a:p>
          <a:p>
            <a:r>
              <a:rPr lang="fr-BE" u="sng" dirty="0" err="1">
                <a:sym typeface="Wingdings" panose="05000000000000000000" pitchFamily="2" charset="2"/>
              </a:rPr>
              <a:t>Evolving</a:t>
            </a:r>
            <a:r>
              <a:rPr lang="fr-BE" u="sng" dirty="0">
                <a:sym typeface="Wingdings" panose="05000000000000000000" pitchFamily="2" charset="2"/>
              </a:rPr>
              <a:t> uses</a:t>
            </a:r>
            <a:endParaRPr lang="fr-BE" u="sng" dirty="0"/>
          </a:p>
        </p:txBody>
      </p:sp>
      <p:sp>
        <p:nvSpPr>
          <p:cNvPr id="9" name="Titre 1">
            <a:extLst>
              <a:ext uri="{FF2B5EF4-FFF2-40B4-BE49-F238E27FC236}">
                <a16:creationId xmlns:a16="http://schemas.microsoft.com/office/drawing/2014/main" id="{5A73B0E5-6D4B-4A77-A7B2-B65353DD8AA5}"/>
              </a:ext>
            </a:extLst>
          </p:cNvPr>
          <p:cNvSpPr>
            <a:spLocks noGrp="1"/>
          </p:cNvSpPr>
          <p:nvPr>
            <p:ph type="title"/>
          </p:nvPr>
        </p:nvSpPr>
        <p:spPr>
          <a:xfrm>
            <a:off x="532150" y="376548"/>
            <a:ext cx="10515600" cy="619919"/>
          </a:xfrm>
        </p:spPr>
        <p:txBody>
          <a:bodyPr>
            <a:normAutofit fontScale="90000"/>
          </a:bodyPr>
          <a:lstStyle/>
          <a:p>
            <a:pPr algn="ctr"/>
            <a:r>
              <a:rPr lang="fr-BE" dirty="0" err="1"/>
              <a:t>From</a:t>
            </a:r>
            <a:r>
              <a:rPr lang="fr-BE" dirty="0"/>
              <a:t> a 3D model to digital </a:t>
            </a:r>
            <a:r>
              <a:rPr lang="fr-BE" dirty="0" err="1"/>
              <a:t>twin</a:t>
            </a:r>
            <a:r>
              <a:rPr lang="fr-BE" dirty="0"/>
              <a:t>(s)</a:t>
            </a:r>
          </a:p>
        </p:txBody>
      </p:sp>
      <p:pic>
        <p:nvPicPr>
          <p:cNvPr id="2050" name="Picture 2" descr="Dassault Systèmes - Bureaux durables | Étude de cas">
            <a:extLst>
              <a:ext uri="{FF2B5EF4-FFF2-40B4-BE49-F238E27FC236}">
                <a16:creationId xmlns:a16="http://schemas.microsoft.com/office/drawing/2014/main" id="{81788ED4-E6C7-45CD-BEEF-3DD2033983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7456" y="4515200"/>
            <a:ext cx="1287017" cy="72502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0CE87818-B552-D019-124D-12D5F223F888}"/>
              </a:ext>
            </a:extLst>
          </p:cNvPr>
          <p:cNvSpPr txBox="1"/>
          <p:nvPr/>
        </p:nvSpPr>
        <p:spPr>
          <a:xfrm>
            <a:off x="10267122" y="5101720"/>
            <a:ext cx="939248" cy="276999"/>
          </a:xfrm>
          <a:prstGeom prst="rect">
            <a:avLst/>
          </a:prstGeom>
          <a:noFill/>
        </p:spPr>
        <p:txBody>
          <a:bodyPr wrap="square" rtlCol="0">
            <a:spAutoFit/>
          </a:bodyPr>
          <a:lstStyle/>
          <a:p>
            <a:r>
              <a:rPr lang="fr-BE" sz="1200" dirty="0"/>
              <a:t>2017-2021</a:t>
            </a:r>
          </a:p>
        </p:txBody>
      </p:sp>
    </p:spTree>
    <p:extLst>
      <p:ext uri="{BB962C8B-B14F-4D97-AF65-F5344CB8AC3E}">
        <p14:creationId xmlns:p14="http://schemas.microsoft.com/office/powerpoint/2010/main" val="1210024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ED4996-29A1-4ABD-B127-F9F1E5D0AFEC}"/>
              </a:ext>
            </a:extLst>
          </p:cNvPr>
          <p:cNvSpPr>
            <a:spLocks noGrp="1"/>
          </p:cNvSpPr>
          <p:nvPr>
            <p:ph type="title"/>
          </p:nvPr>
        </p:nvSpPr>
        <p:spPr/>
        <p:txBody>
          <a:bodyPr>
            <a:normAutofit fontScale="90000"/>
          </a:bodyPr>
          <a:lstStyle/>
          <a:p>
            <a:pPr algn="ctr"/>
            <a:r>
              <a:rPr lang="fr-BE" dirty="0" err="1"/>
              <a:t>Articulating</a:t>
            </a:r>
            <a:r>
              <a:rPr lang="fr-BE" dirty="0"/>
              <a:t> the DUT </a:t>
            </a:r>
            <a:r>
              <a:rPr lang="fr-BE" dirty="0" err="1"/>
              <a:t>with</a:t>
            </a:r>
            <a:r>
              <a:rPr lang="fr-BE" dirty="0"/>
              <a:t> (new) </a:t>
            </a:r>
            <a:r>
              <a:rPr lang="fr-BE" dirty="0" err="1"/>
              <a:t>urban</a:t>
            </a:r>
            <a:r>
              <a:rPr lang="fr-BE" dirty="0"/>
              <a:t> </a:t>
            </a:r>
            <a:r>
              <a:rPr lang="fr-BE" dirty="0" err="1"/>
              <a:t>governance</a:t>
            </a:r>
            <a:endParaRPr lang="fr-BE" dirty="0"/>
          </a:p>
        </p:txBody>
      </p:sp>
      <p:sp>
        <p:nvSpPr>
          <p:cNvPr id="3" name="Espace réservé du contenu 2">
            <a:extLst>
              <a:ext uri="{FF2B5EF4-FFF2-40B4-BE49-F238E27FC236}">
                <a16:creationId xmlns:a16="http://schemas.microsoft.com/office/drawing/2014/main" id="{00F9BA36-BE1C-46CD-85A0-FDDADEA98C2F}"/>
              </a:ext>
            </a:extLst>
          </p:cNvPr>
          <p:cNvSpPr>
            <a:spLocks noGrp="1"/>
          </p:cNvSpPr>
          <p:nvPr>
            <p:ph idx="1"/>
          </p:nvPr>
        </p:nvSpPr>
        <p:spPr>
          <a:xfrm>
            <a:off x="532150" y="1988292"/>
            <a:ext cx="10515600" cy="4351338"/>
          </a:xfrm>
        </p:spPr>
        <p:txBody>
          <a:bodyPr>
            <a:normAutofit/>
          </a:bodyPr>
          <a:lstStyle/>
          <a:p>
            <a:pPr marL="0" indent="0" algn="ctr">
              <a:lnSpc>
                <a:spcPct val="110000"/>
              </a:lnSpc>
              <a:buNone/>
            </a:pPr>
            <a:r>
              <a:rPr lang="en-US" sz="2400" dirty="0"/>
              <a:t>“It's a somewhat atypical project, since we're going to demonstrate that we can build a sustainable city with a sandbox, a playground, and grey matter. The sandbox is the </a:t>
            </a:r>
            <a:r>
              <a:rPr lang="en-US" sz="2400" i="1" dirty="0"/>
              <a:t>Dassault </a:t>
            </a:r>
            <a:r>
              <a:rPr lang="en-US" sz="2400" i="1" dirty="0" err="1"/>
              <a:t>Systèmes</a:t>
            </a:r>
            <a:r>
              <a:rPr lang="en-US" sz="2400" i="1" dirty="0"/>
              <a:t> </a:t>
            </a:r>
            <a:r>
              <a:rPr lang="en-US" sz="2400" dirty="0"/>
              <a:t>platform, which enables cities to be designed digitally, the playground is Rennes </a:t>
            </a:r>
            <a:r>
              <a:rPr lang="en-US" sz="2400" dirty="0" err="1"/>
              <a:t>Métropole</a:t>
            </a:r>
            <a:r>
              <a:rPr lang="en-US" sz="2400" dirty="0"/>
              <a:t>, and then the grey matter will be provided by innovators from the digital world who will come and develop innovations to make the city more sustainable and, of course, we mustn't forget the citizens, as the objective of the platform is for citizens to take hold of these innovations and contribute to making the city more sustainable and livable.” (Official presentation discourse, May 2017)</a:t>
            </a:r>
            <a:endParaRPr lang="fr-BE" sz="2400" dirty="0"/>
          </a:p>
        </p:txBody>
      </p:sp>
    </p:spTree>
    <p:extLst>
      <p:ext uri="{BB962C8B-B14F-4D97-AF65-F5344CB8AC3E}">
        <p14:creationId xmlns:p14="http://schemas.microsoft.com/office/powerpoint/2010/main" val="3656959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1DADF1-53B9-438A-B30F-E366DE845B80}"/>
              </a:ext>
            </a:extLst>
          </p:cNvPr>
          <p:cNvSpPr>
            <a:spLocks noGrp="1"/>
          </p:cNvSpPr>
          <p:nvPr>
            <p:ph type="title"/>
          </p:nvPr>
        </p:nvSpPr>
        <p:spPr/>
        <p:txBody>
          <a:bodyPr>
            <a:normAutofit fontScale="90000"/>
          </a:bodyPr>
          <a:lstStyle/>
          <a:p>
            <a:pPr algn="ctr"/>
            <a:r>
              <a:rPr lang="fr-BE" dirty="0"/>
              <a:t>DUT in a </a:t>
            </a:r>
            <a:r>
              <a:rPr lang="fr-BE" dirty="0" err="1"/>
              <a:t>broader</a:t>
            </a:r>
            <a:r>
              <a:rPr lang="fr-BE" dirty="0"/>
              <a:t> ‘territorial data’ </a:t>
            </a:r>
            <a:r>
              <a:rPr lang="fr-BE" dirty="0" err="1"/>
              <a:t>ecosystem</a:t>
            </a:r>
            <a:endParaRPr lang="fr-BE" dirty="0"/>
          </a:p>
        </p:txBody>
      </p:sp>
      <p:pic>
        <p:nvPicPr>
          <p:cNvPr id="4" name="Espace réservé du contenu 3">
            <a:extLst>
              <a:ext uri="{FF2B5EF4-FFF2-40B4-BE49-F238E27FC236}">
                <a16:creationId xmlns:a16="http://schemas.microsoft.com/office/drawing/2014/main" id="{8121640E-45C8-44EA-A37E-1A8267E2726B}"/>
              </a:ext>
            </a:extLst>
          </p:cNvPr>
          <p:cNvPicPr>
            <a:picLocks noGrp="1" noChangeAspect="1"/>
          </p:cNvPicPr>
          <p:nvPr>
            <p:ph idx="1"/>
          </p:nvPr>
        </p:nvPicPr>
        <p:blipFill>
          <a:blip r:embed="rId2"/>
          <a:stretch>
            <a:fillRect/>
          </a:stretch>
        </p:blipFill>
        <p:spPr>
          <a:xfrm>
            <a:off x="6054596" y="2708190"/>
            <a:ext cx="5848134" cy="2227385"/>
          </a:xfrm>
          <a:prstGeom prst="rect">
            <a:avLst/>
          </a:prstGeom>
          <a:ln>
            <a:solidFill>
              <a:schemeClr val="tx1"/>
            </a:solidFill>
          </a:ln>
        </p:spPr>
      </p:pic>
      <p:pic>
        <p:nvPicPr>
          <p:cNvPr id="5" name="Image 4">
            <a:extLst>
              <a:ext uri="{FF2B5EF4-FFF2-40B4-BE49-F238E27FC236}">
                <a16:creationId xmlns:a16="http://schemas.microsoft.com/office/drawing/2014/main" id="{532776DF-3710-A7DD-564A-4AFDF5DA3BBE}"/>
              </a:ext>
            </a:extLst>
          </p:cNvPr>
          <p:cNvPicPr>
            <a:picLocks noChangeAspect="1"/>
          </p:cNvPicPr>
          <p:nvPr/>
        </p:nvPicPr>
        <p:blipFill>
          <a:blip r:embed="rId3"/>
          <a:stretch>
            <a:fillRect/>
          </a:stretch>
        </p:blipFill>
        <p:spPr>
          <a:xfrm>
            <a:off x="289270" y="2166712"/>
            <a:ext cx="5461852" cy="3310342"/>
          </a:xfrm>
          <a:prstGeom prst="rect">
            <a:avLst/>
          </a:prstGeom>
          <a:ln>
            <a:solidFill>
              <a:schemeClr val="tx1"/>
            </a:solidFill>
          </a:ln>
        </p:spPr>
      </p:pic>
    </p:spTree>
    <p:extLst>
      <p:ext uri="{BB962C8B-B14F-4D97-AF65-F5344CB8AC3E}">
        <p14:creationId xmlns:p14="http://schemas.microsoft.com/office/powerpoint/2010/main" val="932264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8B8340D-0D36-443A-8A64-022DA75E4D2E}"/>
              </a:ext>
            </a:extLst>
          </p:cNvPr>
          <p:cNvSpPr>
            <a:spLocks noGrp="1"/>
          </p:cNvSpPr>
          <p:nvPr>
            <p:ph idx="1"/>
          </p:nvPr>
        </p:nvSpPr>
        <p:spPr>
          <a:xfrm>
            <a:off x="755781" y="1932013"/>
            <a:ext cx="10515600" cy="4351338"/>
          </a:xfrm>
        </p:spPr>
        <p:txBody>
          <a:bodyPr>
            <a:normAutofit/>
          </a:bodyPr>
          <a:lstStyle/>
          <a:p>
            <a:r>
              <a:rPr lang="fr-BE" dirty="0" err="1"/>
              <a:t>Different</a:t>
            </a:r>
            <a:r>
              <a:rPr lang="fr-BE" dirty="0"/>
              <a:t> (</a:t>
            </a:r>
            <a:r>
              <a:rPr lang="fr-BE" dirty="0" err="1"/>
              <a:t>evolving</a:t>
            </a:r>
            <a:r>
              <a:rPr lang="fr-BE" dirty="0"/>
              <a:t>) uses of DUT:</a:t>
            </a:r>
          </a:p>
          <a:p>
            <a:pPr marL="0" indent="0">
              <a:buNone/>
            </a:pPr>
            <a:endParaRPr lang="fr-BE" sz="800" dirty="0"/>
          </a:p>
          <a:p>
            <a:pPr lvl="1"/>
            <a:r>
              <a:rPr lang="fr-BE" dirty="0" err="1"/>
              <a:t>Enrich</a:t>
            </a:r>
            <a:r>
              <a:rPr lang="fr-BE" dirty="0"/>
              <a:t> </a:t>
            </a:r>
            <a:r>
              <a:rPr lang="fr-BE" dirty="0" err="1"/>
              <a:t>decision-making</a:t>
            </a:r>
            <a:endParaRPr lang="fr-BE" dirty="0"/>
          </a:p>
          <a:p>
            <a:pPr marL="457200" lvl="1" indent="0">
              <a:buNone/>
            </a:pPr>
            <a:endParaRPr lang="fr-BE" sz="400" dirty="0"/>
          </a:p>
          <a:p>
            <a:pPr lvl="1"/>
            <a:r>
              <a:rPr lang="fr-BE" dirty="0" err="1"/>
              <a:t>Educate</a:t>
            </a:r>
            <a:r>
              <a:rPr lang="fr-BE" dirty="0"/>
              <a:t> and </a:t>
            </a:r>
            <a:r>
              <a:rPr lang="fr-BE" dirty="0" err="1"/>
              <a:t>co-create</a:t>
            </a:r>
            <a:r>
              <a:rPr lang="fr-BE" dirty="0"/>
              <a:t> </a:t>
            </a:r>
            <a:r>
              <a:rPr lang="fr-BE" dirty="0" err="1"/>
              <a:t>with</a:t>
            </a:r>
            <a:r>
              <a:rPr lang="fr-BE" dirty="0"/>
              <a:t> </a:t>
            </a:r>
            <a:r>
              <a:rPr lang="fr-BE" dirty="0" err="1"/>
              <a:t>citizens</a:t>
            </a:r>
            <a:endParaRPr lang="fr-BE" dirty="0"/>
          </a:p>
          <a:p>
            <a:pPr marL="457200" lvl="1" indent="0">
              <a:buNone/>
            </a:pPr>
            <a:endParaRPr lang="fr-BE" sz="400" dirty="0"/>
          </a:p>
          <a:p>
            <a:pPr lvl="1"/>
            <a:r>
              <a:rPr lang="fr-BE" dirty="0" err="1"/>
              <a:t>Coordinate</a:t>
            </a:r>
            <a:r>
              <a:rPr lang="fr-BE" dirty="0"/>
              <a:t> the action of </a:t>
            </a:r>
            <a:r>
              <a:rPr lang="fr-BE" dirty="0" err="1"/>
              <a:t>private</a:t>
            </a:r>
            <a:r>
              <a:rPr lang="fr-BE" dirty="0"/>
              <a:t> </a:t>
            </a:r>
            <a:r>
              <a:rPr lang="fr-BE" dirty="0" err="1"/>
              <a:t>entities</a:t>
            </a:r>
            <a:r>
              <a:rPr lang="fr-BE" dirty="0"/>
              <a:t> in ‘</a:t>
            </a:r>
            <a:r>
              <a:rPr lang="fr-BE" dirty="0" err="1"/>
              <a:t>managing</a:t>
            </a:r>
            <a:r>
              <a:rPr lang="fr-BE" dirty="0"/>
              <a:t>’ the city</a:t>
            </a:r>
          </a:p>
          <a:p>
            <a:pPr lvl="1"/>
            <a:endParaRPr lang="fr-BE" dirty="0"/>
          </a:p>
          <a:p>
            <a:r>
              <a:rPr lang="fr-BE" dirty="0"/>
              <a:t>Public bodies have to </a:t>
            </a:r>
            <a:r>
              <a:rPr lang="fr-BE" dirty="0" err="1"/>
              <a:t>ensure</a:t>
            </a:r>
            <a:r>
              <a:rPr lang="fr-BE" dirty="0"/>
              <a:t> a ‘</a:t>
            </a:r>
            <a:r>
              <a:rPr lang="fr-BE" dirty="0" err="1"/>
              <a:t>coordinated</a:t>
            </a:r>
            <a:r>
              <a:rPr lang="fr-BE" dirty="0"/>
              <a:t> </a:t>
            </a:r>
            <a:r>
              <a:rPr lang="fr-BE" dirty="0" err="1"/>
              <a:t>approach</a:t>
            </a:r>
            <a:r>
              <a:rPr lang="fr-BE" dirty="0"/>
              <a:t>’</a:t>
            </a:r>
          </a:p>
          <a:p>
            <a:pPr marL="0" indent="0">
              <a:buNone/>
            </a:pPr>
            <a:endParaRPr lang="fr-BE" sz="800" dirty="0"/>
          </a:p>
          <a:p>
            <a:pPr lvl="1"/>
            <a:r>
              <a:rPr lang="fr-BE" dirty="0" err="1"/>
              <a:t>Centralization</a:t>
            </a:r>
            <a:r>
              <a:rPr lang="fr-BE" dirty="0"/>
              <a:t> and sharing of data</a:t>
            </a:r>
          </a:p>
          <a:p>
            <a:pPr marL="457200" lvl="1" indent="0">
              <a:buNone/>
            </a:pPr>
            <a:endParaRPr lang="fr-BE" sz="300" dirty="0"/>
          </a:p>
          <a:p>
            <a:pPr lvl="1"/>
            <a:r>
              <a:rPr lang="fr-BE" dirty="0" err="1"/>
              <a:t>Caring</a:t>
            </a:r>
            <a:r>
              <a:rPr lang="fr-BE" dirty="0"/>
              <a:t> for ‘public’ data</a:t>
            </a:r>
          </a:p>
          <a:p>
            <a:pPr marL="0" indent="0">
              <a:buNone/>
            </a:pPr>
            <a:endParaRPr lang="fr-BE" dirty="0"/>
          </a:p>
        </p:txBody>
      </p:sp>
      <p:sp>
        <p:nvSpPr>
          <p:cNvPr id="4" name="Titre 1">
            <a:extLst>
              <a:ext uri="{FF2B5EF4-FFF2-40B4-BE49-F238E27FC236}">
                <a16:creationId xmlns:a16="http://schemas.microsoft.com/office/drawing/2014/main" id="{CDA1F401-ED72-4D77-A200-B19E8196693A}"/>
              </a:ext>
            </a:extLst>
          </p:cNvPr>
          <p:cNvSpPr>
            <a:spLocks noGrp="1"/>
          </p:cNvSpPr>
          <p:nvPr>
            <p:ph type="title"/>
          </p:nvPr>
        </p:nvSpPr>
        <p:spPr>
          <a:xfrm>
            <a:off x="531813" y="603250"/>
            <a:ext cx="10515600" cy="619125"/>
          </a:xfrm>
        </p:spPr>
        <p:txBody>
          <a:bodyPr>
            <a:normAutofit fontScale="90000"/>
          </a:bodyPr>
          <a:lstStyle/>
          <a:p>
            <a:pPr algn="ctr"/>
            <a:r>
              <a:rPr lang="fr-BE" dirty="0"/>
              <a:t>(Re)</a:t>
            </a:r>
            <a:r>
              <a:rPr lang="fr-BE" dirty="0" err="1"/>
              <a:t>negociating</a:t>
            </a:r>
            <a:r>
              <a:rPr lang="fr-BE" dirty="0"/>
              <a:t> the </a:t>
            </a:r>
            <a:r>
              <a:rPr lang="fr-BE" dirty="0" err="1"/>
              <a:t>role</a:t>
            </a:r>
            <a:r>
              <a:rPr lang="fr-BE" dirty="0"/>
              <a:t> of the State in the </a:t>
            </a:r>
            <a:r>
              <a:rPr lang="fr-BE" dirty="0" err="1"/>
              <a:t>ecosystem</a:t>
            </a:r>
            <a:endParaRPr lang="fr-BE" dirty="0"/>
          </a:p>
        </p:txBody>
      </p:sp>
    </p:spTree>
    <p:extLst>
      <p:ext uri="{BB962C8B-B14F-4D97-AF65-F5344CB8AC3E}">
        <p14:creationId xmlns:p14="http://schemas.microsoft.com/office/powerpoint/2010/main" val="4062764423"/>
      </p:ext>
    </p:extLst>
  </p:cSld>
  <p:clrMapOvr>
    <a:masterClrMapping/>
  </p:clrMapOvr>
</p:sld>
</file>

<file path=ppt/theme/theme1.xml><?xml version="1.0" encoding="utf-8"?>
<a:theme xmlns:a="http://schemas.openxmlformats.org/drawingml/2006/main" name="ULIEGE CITE THEM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1270</TotalTime>
  <Words>910</Words>
  <Application>Microsoft Office PowerPoint</Application>
  <PresentationFormat>Grand écran</PresentationFormat>
  <Paragraphs>93</Paragraphs>
  <Slides>18</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18</vt:i4>
      </vt:variant>
    </vt:vector>
  </HeadingPairs>
  <TitlesOfParts>
    <vt:vector size="25" baseType="lpstr">
      <vt:lpstr>Arial</vt:lpstr>
      <vt:lpstr>Calibri</vt:lpstr>
      <vt:lpstr>source sans pro</vt:lpstr>
      <vt:lpstr>source sans pro</vt:lpstr>
      <vt:lpstr>Source Sans Pro Bold</vt:lpstr>
      <vt:lpstr>Source Sans Pro Light</vt:lpstr>
      <vt:lpstr>ULIEGE CITE THEME</vt:lpstr>
      <vt:lpstr>‘A Twin, what for?’  Digital Urban Twins and the Role of the State in Urban Governance </vt:lpstr>
      <vt:lpstr>Experimenting (with) Digital Urban Twins</vt:lpstr>
      <vt:lpstr>Experiments in urban governance</vt:lpstr>
      <vt:lpstr>A pragmatist take on ‘What is the State?’</vt:lpstr>
      <vt:lpstr>Rennes Métropole DUT</vt:lpstr>
      <vt:lpstr>From a 3D model to digital twin(s)</vt:lpstr>
      <vt:lpstr>Articulating the DUT with (new) urban governance</vt:lpstr>
      <vt:lpstr>DUT in a broader ‘territorial data’ ecosystem</vt:lpstr>
      <vt:lpstr>(Re)negociating the role of the State in the ecosystem</vt:lpstr>
      <vt:lpstr>State practioners and their puzzles</vt:lpstr>
      <vt:lpstr>A way forward?</vt:lpstr>
      <vt:lpstr>Discussion</vt:lpstr>
      <vt:lpstr>Thanks!</vt:lpstr>
      <vt:lpstr>‘A Twin, what for?’  Digital Urban Twins and the Role of the State in Urban Governance </vt:lpstr>
      <vt:lpstr>Multiple twins for multiple uses and users</vt:lpstr>
      <vt:lpstr>Multiple twins for multiple uses and users</vt:lpstr>
      <vt:lpstr>Multiple twins for multiple uses and users</vt:lpstr>
      <vt:lpstr>Rennes Métropole DUT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Olivier Debie</dc:creator>
  <cp:lastModifiedBy>Hadrien Macq</cp:lastModifiedBy>
  <cp:revision>40</cp:revision>
  <dcterms:created xsi:type="dcterms:W3CDTF">2019-01-14T11:19:49Z</dcterms:created>
  <dcterms:modified xsi:type="dcterms:W3CDTF">2023-02-27T17:58:06Z</dcterms:modified>
</cp:coreProperties>
</file>