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A4B0"/>
    <a:srgbClr val="6F3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8"/>
    <p:restoredTop sz="94610"/>
  </p:normalViewPr>
  <p:slideViewPr>
    <p:cSldViewPr snapToGrid="0" snapToObjects="1" showGuides="1">
      <p:cViewPr varScale="1">
        <p:scale>
          <a:sx n="77" d="100"/>
          <a:sy n="77" d="100"/>
        </p:scale>
        <p:origin x="8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39" d="100"/>
          <a:sy n="139" d="100"/>
        </p:scale>
        <p:origin x="475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42877-4296-A347-A12A-074FE642DF8D}" type="datetimeFigureOut">
              <a:rPr lang="fr-FR" smtClean="0"/>
              <a:t>15/02/2023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55824-33CF-CB40-849B-0C2765721E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860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47069-7F1D-6E4E-B4E1-0C2030C0DB15}" type="datetimeFigureOut">
              <a:rPr lang="fr-FR" smtClean="0"/>
              <a:t>15/02/2023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8C82C-2A83-B54A-9AB4-A46F83E92A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35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58C82C-2A83-B54A-9AB4-A46F83E92AC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253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2150" y="2098160"/>
            <a:ext cx="9144000" cy="11985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aseline="0">
                <a:solidFill>
                  <a:schemeClr val="bg1">
                    <a:lumMod val="95000"/>
                  </a:schemeClr>
                </a:solidFill>
                <a:latin typeface="Source Sans Pro Bold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2150" y="3503564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3000" baseline="0">
                <a:solidFill>
                  <a:schemeClr val="bg1">
                    <a:lumMod val="95000"/>
                  </a:schemeClr>
                </a:solidFill>
                <a:latin typeface="Source Sans Pro Light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Cliquez pour modifier le style </a:t>
            </a:r>
          </a:p>
          <a:p>
            <a:r>
              <a:rPr lang="fr-FR" dirty="0"/>
              <a:t>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532150" y="84772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2000" baseline="0">
                <a:solidFill>
                  <a:srgbClr val="5FA4B0"/>
                </a:solidFill>
                <a:latin typeface="Source Sans Pro" charset="0"/>
              </a:defRPr>
            </a:lvl1pPr>
          </a:lstStyle>
          <a:p>
            <a:r>
              <a:rPr lang="fr-FR" dirty="0"/>
              <a:t>Février / 2019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532150" y="582610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800" baseline="0"/>
            </a:lvl1pPr>
          </a:lstStyle>
          <a:p>
            <a:r>
              <a:rPr lang="fr-FR" dirty="0">
                <a:solidFill>
                  <a:schemeClr val="bg1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Unité de Recherche Cité </a:t>
            </a:r>
          </a:p>
          <a:p>
            <a:r>
              <a:rPr lang="fr-FR" dirty="0">
                <a:solidFill>
                  <a:schemeClr val="bg1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Gouvernance, Justice et Société</a:t>
            </a:r>
          </a:p>
          <a:p>
            <a:r>
              <a:rPr lang="fr-FR" dirty="0">
                <a:solidFill>
                  <a:schemeClr val="bg1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Université de Liège, Place des Orateurs 3</a:t>
            </a:r>
          </a:p>
          <a:p>
            <a:r>
              <a:rPr lang="fr-FR" dirty="0">
                <a:solidFill>
                  <a:schemeClr val="bg1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4000 Liège, Belgique</a:t>
            </a:r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53215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5FA4B0"/>
                </a:solidFill>
                <a:latin typeface="Source Sans Pro" charset="0"/>
              </a:defRPr>
            </a:lvl1pPr>
          </a:lstStyle>
          <a:p>
            <a:fld id="{99036C84-B137-DA46-A8A1-A42AD63AE419}" type="datetimeFigureOut">
              <a:rPr lang="fr-FR" smtClean="0"/>
              <a:pPr/>
              <a:t>15/02/2023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73255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5FA4B0"/>
                </a:solidFill>
                <a:latin typeface="Source Sans Pro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304550" y="6356350"/>
            <a:ext cx="3309112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5FA4B0"/>
                </a:solidFill>
                <a:latin typeface="Source Sans Pro" charset="0"/>
              </a:defRPr>
            </a:lvl1pPr>
          </a:lstStyle>
          <a:p>
            <a:fld id="{A96295AA-E393-1849-ABD9-937E1AFAD5F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itre 18"/>
          <p:cNvSpPr>
            <a:spLocks noGrp="1"/>
          </p:cNvSpPr>
          <p:nvPr>
            <p:ph type="title"/>
          </p:nvPr>
        </p:nvSpPr>
        <p:spPr>
          <a:xfrm>
            <a:off x="532150" y="602853"/>
            <a:ext cx="10515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11" name="Espace réservé du texte 20"/>
          <p:cNvSpPr>
            <a:spLocks noGrp="1"/>
          </p:cNvSpPr>
          <p:nvPr>
            <p:ph idx="1"/>
          </p:nvPr>
        </p:nvSpPr>
        <p:spPr>
          <a:xfrm>
            <a:off x="532150" y="161389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215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5FA4B0"/>
                </a:solidFill>
                <a:latin typeface="Source Sans Pro" charset="0"/>
              </a:defRPr>
            </a:lvl1pPr>
          </a:lstStyle>
          <a:p>
            <a:fld id="{99036C84-B137-DA46-A8A1-A42AD63AE419}" type="datetimeFigureOut">
              <a:rPr lang="fr-FR" smtClean="0"/>
              <a:pPr/>
              <a:t>15/02/2023</a:t>
            </a:fld>
            <a:endParaRPr lang="fr-FR" dirty="0"/>
          </a:p>
        </p:txBody>
      </p:sp>
      <p:sp>
        <p:nvSpPr>
          <p:cNvPr id="1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73255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5FA4B0"/>
                </a:solidFill>
                <a:latin typeface="Source Sans Pro" charset="0"/>
              </a:defRPr>
            </a:lvl1pPr>
          </a:lstStyle>
          <a:p>
            <a:endParaRPr lang="fr-FR"/>
          </a:p>
        </p:txBody>
      </p:sp>
      <p:sp>
        <p:nvSpPr>
          <p:cNvPr id="17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304550" y="6356350"/>
            <a:ext cx="3309112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rgbClr val="5FA4B0"/>
                </a:solidFill>
                <a:latin typeface="Source Sans Pro" charset="0"/>
              </a:defRPr>
            </a:lvl1pPr>
          </a:lstStyle>
          <a:p>
            <a:fld id="{A96295AA-E393-1849-ABD9-937E1AFAD5F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itre 18"/>
          <p:cNvSpPr>
            <a:spLocks noGrp="1"/>
          </p:cNvSpPr>
          <p:nvPr>
            <p:ph type="title"/>
          </p:nvPr>
        </p:nvSpPr>
        <p:spPr>
          <a:xfrm>
            <a:off x="532150" y="602853"/>
            <a:ext cx="10515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21" name="Espace réservé du texte 20"/>
          <p:cNvSpPr>
            <a:spLocks noGrp="1"/>
          </p:cNvSpPr>
          <p:nvPr>
            <p:ph type="body" idx="1"/>
          </p:nvPr>
        </p:nvSpPr>
        <p:spPr>
          <a:xfrm>
            <a:off x="532150" y="161389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fontAlgn="t" latinLnBrk="0" hangingPunct="1">
        <a:lnSpc>
          <a:spcPct val="90000"/>
        </a:lnSpc>
        <a:spcBef>
          <a:spcPct val="0"/>
        </a:spcBef>
        <a:buNone/>
        <a:defRPr sz="4000" kern="1200" baseline="0">
          <a:solidFill>
            <a:srgbClr val="6F3990"/>
          </a:solidFill>
          <a:latin typeface="Source Sans Pro Bold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000" kern="1200" baseline="0">
          <a:solidFill>
            <a:srgbClr val="5FA4B0"/>
          </a:solidFill>
          <a:latin typeface="source sans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 baseline="0">
          <a:solidFill>
            <a:schemeClr val="tx1">
              <a:lumMod val="75000"/>
              <a:lumOff val="25000"/>
            </a:schemeClr>
          </a:solidFill>
          <a:latin typeface="source sans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 baseline="0">
          <a:solidFill>
            <a:schemeClr val="tx1">
              <a:lumMod val="75000"/>
              <a:lumOff val="25000"/>
            </a:schemeClr>
          </a:solidFill>
          <a:latin typeface="source sans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tx1">
              <a:lumMod val="75000"/>
              <a:lumOff val="25000"/>
            </a:schemeClr>
          </a:solidFill>
          <a:latin typeface="source sans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baseline="0">
          <a:solidFill>
            <a:schemeClr val="tx1">
              <a:lumMod val="75000"/>
              <a:lumOff val="25000"/>
            </a:schemeClr>
          </a:solidFill>
          <a:latin typeface="source sans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The </a:t>
            </a:r>
            <a:r>
              <a:rPr lang="fr-FR" dirty="0" err="1"/>
              <a:t>Datafied</a:t>
            </a:r>
            <a:r>
              <a:rPr lang="fr-FR" dirty="0"/>
              <a:t> City: A Socio-</a:t>
            </a:r>
            <a:r>
              <a:rPr lang="fr-FR" dirty="0" err="1"/>
              <a:t>Technical</a:t>
            </a:r>
            <a:r>
              <a:rPr lang="fr-FR" dirty="0"/>
              <a:t> </a:t>
            </a:r>
            <a:r>
              <a:rPr lang="fr-FR" dirty="0" err="1"/>
              <a:t>Inquiry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Digital </a:t>
            </a:r>
            <a:r>
              <a:rPr lang="fr-FR" dirty="0" err="1"/>
              <a:t>Twins</a:t>
            </a:r>
            <a:r>
              <a:rPr lang="fr-FR" dirty="0"/>
              <a:t> for Urban </a:t>
            </a:r>
            <a:r>
              <a:rPr lang="fr-FR" dirty="0" err="1"/>
              <a:t>Governance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2150" y="4117427"/>
            <a:ext cx="9144000" cy="2251402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Hadrien Macq</a:t>
            </a:r>
          </a:p>
          <a:p>
            <a:br>
              <a:rPr lang="fr-FR" dirty="0"/>
            </a:br>
            <a:r>
              <a:rPr lang="fr-FR" sz="2200" dirty="0"/>
              <a:t>Chargé de recherches FRS-FNRS</a:t>
            </a:r>
            <a:br>
              <a:rPr lang="fr-FR" sz="2200" dirty="0"/>
            </a:br>
            <a:r>
              <a:rPr lang="fr-FR" sz="2200" dirty="0"/>
              <a:t>Centre de recherches SPIRAL</a:t>
            </a:r>
            <a:br>
              <a:rPr lang="fr-FR" sz="2200" dirty="0"/>
            </a:br>
            <a:r>
              <a:rPr lang="fr-FR" sz="2200" dirty="0"/>
              <a:t>Université de Liège</a:t>
            </a:r>
          </a:p>
          <a:p>
            <a:endParaRPr lang="fr-FR" sz="2200" dirty="0"/>
          </a:p>
          <a:p>
            <a:r>
              <a:rPr lang="fr-FR" sz="2200" dirty="0"/>
              <a:t>Le 15 février 2023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1026" name="Picture 2" descr="https://www.frs-fnrs.be/images/FRS-FNR_S2-PANT_UK_CS.png">
            <a:extLst>
              <a:ext uri="{FF2B5EF4-FFF2-40B4-BE49-F238E27FC236}">
                <a16:creationId xmlns:a16="http://schemas.microsoft.com/office/drawing/2014/main" id="{81D67878-3721-4AB5-9E27-AD0405E3A9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00" y="5773189"/>
            <a:ext cx="1364002" cy="859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51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2150" y="515815"/>
            <a:ext cx="11081512" cy="1174873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fr-FR" dirty="0"/>
              <a:t>Background and discipline(s)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532150" y="1825625"/>
            <a:ext cx="11081512" cy="4351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fr-FR" dirty="0" err="1"/>
              <a:t>Political</a:t>
            </a:r>
            <a:r>
              <a:rPr lang="fr-FR" dirty="0"/>
              <a:t> Sciences (</a:t>
            </a:r>
            <a:r>
              <a:rPr lang="fr-FR" dirty="0" err="1"/>
              <a:t>ULiège</a:t>
            </a:r>
            <a:r>
              <a:rPr lang="fr-FR" dirty="0"/>
              <a:t>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Science and </a:t>
            </a:r>
            <a:r>
              <a:rPr lang="fr-FR" dirty="0" err="1"/>
              <a:t>Technology</a:t>
            </a:r>
            <a:r>
              <a:rPr lang="fr-FR" dirty="0"/>
              <a:t> </a:t>
            </a:r>
            <a:r>
              <a:rPr lang="fr-FR" dirty="0" err="1"/>
              <a:t>Studies</a:t>
            </a:r>
            <a:r>
              <a:rPr lang="fr-FR" dirty="0"/>
              <a:t> (Maastricht </a:t>
            </a:r>
            <a:r>
              <a:rPr lang="fr-FR" dirty="0" err="1"/>
              <a:t>University</a:t>
            </a:r>
            <a:r>
              <a:rPr lang="fr-FR" dirty="0"/>
              <a:t>)</a:t>
            </a:r>
          </a:p>
          <a:p>
            <a:pPr marL="0" indent="0">
              <a:buNone/>
            </a:pPr>
            <a:endParaRPr lang="fr-FR" dirty="0"/>
          </a:p>
          <a:p>
            <a:pPr lvl="1"/>
            <a:r>
              <a:rPr lang="fr-FR" dirty="0" err="1"/>
              <a:t>Interdisciplinary</a:t>
            </a:r>
            <a:r>
              <a:rPr lang="fr-FR" dirty="0"/>
              <a:t> </a:t>
            </a:r>
            <a:r>
              <a:rPr lang="fr-FR" dirty="0" err="1"/>
              <a:t>field</a:t>
            </a:r>
            <a:r>
              <a:rPr lang="fr-FR" dirty="0"/>
              <a:t> (</a:t>
            </a:r>
            <a:r>
              <a:rPr lang="fr-FR" dirty="0" err="1"/>
              <a:t>sociology</a:t>
            </a:r>
            <a:r>
              <a:rPr lang="fr-FR" dirty="0"/>
              <a:t>, </a:t>
            </a:r>
            <a:r>
              <a:rPr lang="fr-FR" dirty="0" err="1"/>
              <a:t>anthropology</a:t>
            </a:r>
            <a:r>
              <a:rPr lang="fr-FR" dirty="0"/>
              <a:t>, </a:t>
            </a:r>
            <a:r>
              <a:rPr lang="fr-FR" dirty="0" err="1"/>
              <a:t>political</a:t>
            </a:r>
            <a:r>
              <a:rPr lang="fr-FR" dirty="0"/>
              <a:t> sciences, </a:t>
            </a:r>
            <a:r>
              <a:rPr lang="fr-FR" dirty="0" err="1"/>
              <a:t>history</a:t>
            </a:r>
            <a:r>
              <a:rPr lang="fr-FR" dirty="0"/>
              <a:t>, </a:t>
            </a:r>
            <a:r>
              <a:rPr lang="fr-FR" dirty="0" err="1"/>
              <a:t>philosophy</a:t>
            </a:r>
            <a:r>
              <a:rPr lang="fr-FR" dirty="0"/>
              <a:t>) – 70’s</a:t>
            </a:r>
          </a:p>
          <a:p>
            <a:pPr marL="457200" lvl="1" indent="0">
              <a:buNone/>
            </a:pPr>
            <a:endParaRPr lang="fr-FR" dirty="0"/>
          </a:p>
          <a:p>
            <a:pPr lvl="1">
              <a:buFont typeface="Wingdings" panose="05000000000000000000" pitchFamily="2" charset="2"/>
              <a:buChar char="à"/>
            </a:pPr>
            <a:r>
              <a:rPr lang="fr-FR" dirty="0">
                <a:sym typeface="Wingdings" panose="05000000000000000000" pitchFamily="2" charset="2"/>
              </a:rPr>
              <a:t>Question the </a:t>
            </a:r>
            <a:r>
              <a:rPr lang="fr-FR" dirty="0" err="1">
                <a:sym typeface="Wingdings" panose="05000000000000000000" pitchFamily="2" charset="2"/>
              </a:rPr>
              <a:t>role</a:t>
            </a:r>
            <a:r>
              <a:rPr lang="fr-FR" dirty="0">
                <a:sym typeface="Wingdings" panose="05000000000000000000" pitchFamily="2" charset="2"/>
              </a:rPr>
              <a:t> of science and the social and </a:t>
            </a:r>
            <a:r>
              <a:rPr lang="fr-FR" dirty="0" err="1">
                <a:sym typeface="Wingdings" panose="05000000000000000000" pitchFamily="2" charset="2"/>
              </a:rPr>
              <a:t>political</a:t>
            </a:r>
            <a:r>
              <a:rPr lang="fr-FR" dirty="0">
                <a:sym typeface="Wingdings" panose="05000000000000000000" pitchFamily="2" charset="2"/>
              </a:rPr>
              <a:t> impacts of practices of </a:t>
            </a:r>
            <a:r>
              <a:rPr lang="fr-FR" dirty="0" err="1">
                <a:sym typeface="Wingdings" panose="05000000000000000000" pitchFamily="2" charset="2"/>
              </a:rPr>
              <a:t>knowledge</a:t>
            </a:r>
            <a:r>
              <a:rPr lang="fr-FR" dirty="0">
                <a:sym typeface="Wingdings" panose="05000000000000000000" pitchFamily="2" charset="2"/>
              </a:rPr>
              <a:t> formation and </a:t>
            </a:r>
            <a:r>
              <a:rPr lang="fr-FR" dirty="0" err="1">
                <a:sym typeface="Wingdings" panose="05000000000000000000" pitchFamily="2" charset="2"/>
              </a:rPr>
              <a:t>technical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err="1">
                <a:sym typeface="Wingdings" panose="05000000000000000000" pitchFamily="2" charset="2"/>
              </a:rPr>
              <a:t>objects</a:t>
            </a:r>
            <a:endParaRPr lang="fr-F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endParaRPr lang="fr-FR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r>
              <a:rPr lang="fr-FR" dirty="0" err="1">
                <a:sym typeface="Wingdings" panose="05000000000000000000" pitchFamily="2" charset="2"/>
              </a:rPr>
              <a:t>Understand</a:t>
            </a:r>
            <a:r>
              <a:rPr lang="fr-FR" dirty="0">
                <a:sym typeface="Wingdings" panose="05000000000000000000" pitchFamily="2" charset="2"/>
              </a:rPr>
              <a:t> the ‘social nature’ of science and </a:t>
            </a:r>
            <a:r>
              <a:rPr lang="fr-FR" dirty="0" err="1">
                <a:sym typeface="Wingdings" panose="05000000000000000000" pitchFamily="2" charset="2"/>
              </a:rPr>
              <a:t>technnology</a:t>
            </a:r>
            <a:r>
              <a:rPr lang="fr-FR" dirty="0">
                <a:sym typeface="Wingdings" panose="05000000000000000000" pitchFamily="2" charset="2"/>
              </a:rPr>
              <a:t> (e.g. </a:t>
            </a:r>
            <a:r>
              <a:rPr lang="fr-FR" dirty="0" err="1">
                <a:sym typeface="Wingdings" panose="05000000000000000000" pitchFamily="2" charset="2"/>
              </a:rPr>
              <a:t>linking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err="1">
                <a:sym typeface="Wingdings" panose="05000000000000000000" pitchFamily="2" charset="2"/>
              </a:rPr>
              <a:t>them</a:t>
            </a:r>
            <a:r>
              <a:rPr lang="fr-FR" dirty="0">
                <a:sym typeface="Wingdings" panose="05000000000000000000" pitchFamily="2" charset="2"/>
              </a:rPr>
              <a:t> to </a:t>
            </a:r>
            <a:r>
              <a:rPr lang="fr-FR" dirty="0" err="1">
                <a:sym typeface="Wingdings" panose="05000000000000000000" pitchFamily="2" charset="2"/>
              </a:rPr>
              <a:t>their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err="1">
                <a:sym typeface="Wingdings" panose="05000000000000000000" pitchFamily="2" charset="2"/>
              </a:rPr>
              <a:t>democratic</a:t>
            </a:r>
            <a:r>
              <a:rPr lang="fr-FR" dirty="0">
                <a:sym typeface="Wingdings" panose="05000000000000000000" pitchFamily="2" charset="2"/>
              </a:rPr>
              <a:t> dimension)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9355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2150" y="515815"/>
            <a:ext cx="11081512" cy="1174873"/>
          </a:xfrm>
          <a:prstGeom prst="rect">
            <a:avLst/>
          </a:prstGeom>
        </p:spPr>
        <p:txBody>
          <a:bodyPr/>
          <a:lstStyle/>
          <a:p>
            <a:r>
              <a:rPr lang="fr-FR" dirty="0" err="1"/>
              <a:t>Conceptual</a:t>
            </a:r>
            <a:r>
              <a:rPr lang="fr-FR" dirty="0"/>
              <a:t> background of the </a:t>
            </a:r>
            <a:r>
              <a:rPr lang="fr-FR" dirty="0" err="1"/>
              <a:t>project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532150" y="1825625"/>
            <a:ext cx="11081512" cy="4351338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r>
              <a:rPr lang="fr-FR" dirty="0"/>
              <a:t>Digital technologies </a:t>
            </a:r>
            <a:r>
              <a:rPr lang="fr-FR" dirty="0" err="1"/>
              <a:t>conceived</a:t>
            </a:r>
            <a:r>
              <a:rPr lang="fr-FR" dirty="0"/>
              <a:t> as </a:t>
            </a:r>
            <a:r>
              <a:rPr lang="fr-FR" dirty="0" err="1"/>
              <a:t>enablers</a:t>
            </a:r>
            <a:r>
              <a:rPr lang="fr-FR" dirty="0"/>
              <a:t> for the </a:t>
            </a:r>
            <a:r>
              <a:rPr lang="fr-FR" dirty="0" err="1"/>
              <a:t>improvement</a:t>
            </a:r>
            <a:r>
              <a:rPr lang="fr-FR" dirty="0"/>
              <a:t> of </a:t>
            </a:r>
            <a:r>
              <a:rPr lang="fr-FR" dirty="0" err="1"/>
              <a:t>economic</a:t>
            </a:r>
            <a:r>
              <a:rPr lang="fr-FR" dirty="0"/>
              <a:t> and </a:t>
            </a:r>
            <a:r>
              <a:rPr lang="fr-FR" dirty="0" err="1"/>
              <a:t>environmental</a:t>
            </a:r>
            <a:r>
              <a:rPr lang="fr-FR" dirty="0"/>
              <a:t> performance of </a:t>
            </a:r>
            <a:r>
              <a:rPr lang="fr-FR" dirty="0" err="1"/>
              <a:t>cities</a:t>
            </a:r>
            <a:r>
              <a:rPr lang="fr-FR" dirty="0"/>
              <a:t> (</a:t>
            </a:r>
            <a:r>
              <a:rPr lang="fr-FR" dirty="0" err="1"/>
              <a:t>Karvonen</a:t>
            </a:r>
            <a:r>
              <a:rPr lang="fr-FR" dirty="0"/>
              <a:t> et al. 2020)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‘Smart city’ agendas, </a:t>
            </a:r>
            <a:r>
              <a:rPr lang="fr-FR" dirty="0" err="1"/>
              <a:t>urban</a:t>
            </a:r>
            <a:r>
              <a:rPr lang="fr-FR" dirty="0"/>
              <a:t> </a:t>
            </a:r>
            <a:r>
              <a:rPr lang="fr-FR" dirty="0" err="1"/>
              <a:t>spaces</a:t>
            </a:r>
            <a:r>
              <a:rPr lang="fr-FR" dirty="0"/>
              <a:t> as ‘</a:t>
            </a:r>
            <a:r>
              <a:rPr lang="fr-FR" dirty="0" err="1"/>
              <a:t>testing</a:t>
            </a:r>
            <a:r>
              <a:rPr lang="fr-FR" dirty="0"/>
              <a:t> grounds’ (</a:t>
            </a:r>
            <a:r>
              <a:rPr lang="fr-FR" dirty="0" err="1"/>
              <a:t>Coletta</a:t>
            </a:r>
            <a:r>
              <a:rPr lang="fr-FR" dirty="0"/>
              <a:t> et al. 2018; Halpern et al. 2013)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Notion of ‘city </a:t>
            </a:r>
            <a:r>
              <a:rPr lang="fr-FR" dirty="0" err="1"/>
              <a:t>experiments</a:t>
            </a:r>
            <a:r>
              <a:rPr lang="fr-FR" dirty="0"/>
              <a:t>’ </a:t>
            </a:r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fr-FR" dirty="0" err="1">
                <a:sym typeface="Wingdings" panose="05000000000000000000" pitchFamily="2" charset="2"/>
              </a:rPr>
              <a:t>redesign</a:t>
            </a:r>
            <a:r>
              <a:rPr lang="fr-FR" dirty="0">
                <a:sym typeface="Wingdings" panose="05000000000000000000" pitchFamily="2" charset="2"/>
              </a:rPr>
              <a:t> and </a:t>
            </a:r>
            <a:r>
              <a:rPr lang="fr-FR" dirty="0" err="1">
                <a:sym typeface="Wingdings" panose="05000000000000000000" pitchFamily="2" charset="2"/>
              </a:rPr>
              <a:t>reorganize</a:t>
            </a:r>
            <a:r>
              <a:rPr lang="fr-FR" dirty="0">
                <a:sym typeface="Wingdings" panose="05000000000000000000" pitchFamily="2" charset="2"/>
              </a:rPr>
              <a:t> the city to enable a (</a:t>
            </a:r>
            <a:r>
              <a:rPr lang="fr-FR" dirty="0" err="1">
                <a:sym typeface="Wingdings" panose="05000000000000000000" pitchFamily="2" charset="2"/>
              </a:rPr>
              <a:t>considered</a:t>
            </a:r>
            <a:r>
              <a:rPr lang="fr-FR" dirty="0">
                <a:sym typeface="Wingdings" panose="05000000000000000000" pitchFamily="2" charset="2"/>
              </a:rPr>
              <a:t>) </a:t>
            </a:r>
            <a:r>
              <a:rPr lang="fr-FR" dirty="0" err="1">
                <a:sym typeface="Wingdings" panose="05000000000000000000" pitchFamily="2" charset="2"/>
              </a:rPr>
              <a:t>desirable</a:t>
            </a:r>
            <a:r>
              <a:rPr lang="fr-FR" dirty="0">
                <a:sym typeface="Wingdings" panose="05000000000000000000" pitchFamily="2" charset="2"/>
              </a:rPr>
              <a:t> future (Laurent and Pontille 2018)</a:t>
            </a:r>
          </a:p>
          <a:p>
            <a:pPr marL="0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Technologies </a:t>
            </a:r>
            <a:r>
              <a:rPr lang="fr-FR" u="sng" dirty="0">
                <a:sym typeface="Wingdings" panose="05000000000000000000" pitchFamily="2" charset="2"/>
              </a:rPr>
              <a:t>and</a:t>
            </a:r>
            <a:r>
              <a:rPr lang="fr-FR" dirty="0">
                <a:sym typeface="Wingdings" panose="05000000000000000000" pitchFamily="2" charset="2"/>
              </a:rPr>
              <a:t> society as </a:t>
            </a:r>
            <a:r>
              <a:rPr lang="fr-FR" dirty="0" err="1">
                <a:sym typeface="Wingdings" panose="05000000000000000000" pitchFamily="2" charset="2"/>
              </a:rPr>
              <a:t>objects</a:t>
            </a:r>
            <a:r>
              <a:rPr lang="fr-FR" dirty="0">
                <a:sym typeface="Wingdings" panose="05000000000000000000" pitchFamily="2" charset="2"/>
              </a:rPr>
              <a:t> of </a:t>
            </a:r>
            <a:r>
              <a:rPr lang="fr-FR" dirty="0" err="1">
                <a:sym typeface="Wingdings" panose="05000000000000000000" pitchFamily="2" charset="2"/>
              </a:rPr>
              <a:t>experimentation</a:t>
            </a:r>
            <a:r>
              <a:rPr lang="fr-FR" dirty="0">
                <a:sym typeface="Wingdings" panose="05000000000000000000" pitchFamily="2" charset="2"/>
              </a:rPr>
              <a:t> (Engels et al. 2019; Macq et al. 2021)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360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AA15CF-1D31-40B2-B04F-54285E367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/>
              <a:t>Towards</a:t>
            </a:r>
            <a:r>
              <a:rPr lang="fr-BE" dirty="0"/>
              <a:t> a </a:t>
            </a:r>
            <a:r>
              <a:rPr lang="fr-BE" dirty="0" err="1"/>
              <a:t>study</a:t>
            </a:r>
            <a:r>
              <a:rPr lang="fr-BE" dirty="0"/>
              <a:t> of </a:t>
            </a:r>
            <a:r>
              <a:rPr lang="fr-BE" dirty="0" err="1"/>
              <a:t>virtual</a:t>
            </a:r>
            <a:r>
              <a:rPr lang="fr-BE" dirty="0"/>
              <a:t> modes of </a:t>
            </a:r>
            <a:r>
              <a:rPr lang="fr-BE" dirty="0" err="1"/>
              <a:t>experimentation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187140-00E5-4439-8B7A-7D087F3F4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BE" dirty="0"/>
          </a:p>
          <a:p>
            <a:r>
              <a:rPr lang="fr-BE" dirty="0"/>
              <a:t>Questions about the collection and use of data in </a:t>
            </a:r>
            <a:r>
              <a:rPr lang="fr-BE" dirty="0" err="1"/>
              <a:t>urban</a:t>
            </a:r>
            <a:r>
              <a:rPr lang="fr-BE" dirty="0"/>
              <a:t> </a:t>
            </a:r>
            <a:r>
              <a:rPr lang="fr-BE" dirty="0" err="1"/>
              <a:t>governance</a:t>
            </a:r>
            <a:endParaRPr lang="fr-BE" dirty="0"/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Data collection as an </a:t>
            </a:r>
            <a:r>
              <a:rPr lang="fr-BE" dirty="0" err="1"/>
              <a:t>act</a:t>
            </a:r>
            <a:r>
              <a:rPr lang="fr-BE" dirty="0"/>
              <a:t> of ‘seeing and </a:t>
            </a:r>
            <a:r>
              <a:rPr lang="fr-BE" dirty="0" err="1"/>
              <a:t>recording</a:t>
            </a:r>
            <a:r>
              <a:rPr lang="fr-BE" dirty="0"/>
              <a:t>’ the reality in </a:t>
            </a:r>
            <a:r>
              <a:rPr lang="fr-BE" dirty="0" err="1"/>
              <a:t>order</a:t>
            </a:r>
            <a:r>
              <a:rPr lang="fr-BE" dirty="0"/>
              <a:t> to </a:t>
            </a:r>
            <a:r>
              <a:rPr lang="fr-BE" dirty="0" err="1"/>
              <a:t>make</a:t>
            </a:r>
            <a:r>
              <a:rPr lang="fr-BE" dirty="0"/>
              <a:t> </a:t>
            </a:r>
            <a:r>
              <a:rPr lang="fr-BE" dirty="0" err="1"/>
              <a:t>it</a:t>
            </a:r>
            <a:r>
              <a:rPr lang="fr-BE" dirty="0"/>
              <a:t> </a:t>
            </a:r>
            <a:r>
              <a:rPr lang="fr-BE" dirty="0" err="1"/>
              <a:t>visualizable</a:t>
            </a:r>
            <a:r>
              <a:rPr lang="fr-BE" dirty="0"/>
              <a:t> and ‘</a:t>
            </a:r>
            <a:r>
              <a:rPr lang="fr-BE" dirty="0" err="1"/>
              <a:t>actionable</a:t>
            </a:r>
            <a:r>
              <a:rPr lang="fr-BE" dirty="0"/>
              <a:t>’ (</a:t>
            </a:r>
            <a:r>
              <a:rPr lang="fr-BE" dirty="0" err="1"/>
              <a:t>Jasanoff</a:t>
            </a:r>
            <a:r>
              <a:rPr lang="fr-BE" dirty="0"/>
              <a:t> 2017)</a:t>
            </a:r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Analyse the co-production (</a:t>
            </a:r>
            <a:r>
              <a:rPr lang="fr-BE" dirty="0" err="1"/>
              <a:t>Jasanoff</a:t>
            </a:r>
            <a:r>
              <a:rPr lang="fr-BE" dirty="0"/>
              <a:t> 2004) of data and </a:t>
            </a:r>
            <a:r>
              <a:rPr lang="fr-BE" dirty="0" err="1"/>
              <a:t>their</a:t>
            </a:r>
            <a:r>
              <a:rPr lang="fr-BE" dirty="0"/>
              <a:t> </a:t>
            </a:r>
            <a:r>
              <a:rPr lang="fr-BE" dirty="0" err="1"/>
              <a:t>broader</a:t>
            </a:r>
            <a:r>
              <a:rPr lang="fr-BE" dirty="0"/>
              <a:t> </a:t>
            </a:r>
            <a:r>
              <a:rPr lang="fr-BE" dirty="0" err="1"/>
              <a:t>governance</a:t>
            </a:r>
            <a:r>
              <a:rPr lang="fr-BE" dirty="0"/>
              <a:t> </a:t>
            </a:r>
            <a:r>
              <a:rPr lang="fr-BE" dirty="0" err="1"/>
              <a:t>context</a:t>
            </a:r>
            <a:r>
              <a:rPr lang="fr-B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6199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Key questions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2150" y="1528548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BE" dirty="0"/>
              <a:t>How are </a:t>
            </a:r>
            <a:r>
              <a:rPr lang="fr-BE" dirty="0" err="1"/>
              <a:t>virtual</a:t>
            </a:r>
            <a:r>
              <a:rPr lang="fr-BE" dirty="0"/>
              <a:t> </a:t>
            </a:r>
            <a:r>
              <a:rPr lang="fr-BE" dirty="0" err="1"/>
              <a:t>experiments</a:t>
            </a:r>
            <a:r>
              <a:rPr lang="fr-BE" dirty="0"/>
              <a:t> </a:t>
            </a:r>
            <a:r>
              <a:rPr lang="fr-BE" dirty="0" err="1"/>
              <a:t>both</a:t>
            </a:r>
            <a:r>
              <a:rPr lang="fr-BE" dirty="0"/>
              <a:t> </a:t>
            </a:r>
            <a:r>
              <a:rPr lang="fr-BE" dirty="0" err="1"/>
              <a:t>configured</a:t>
            </a:r>
            <a:r>
              <a:rPr lang="fr-BE" dirty="0"/>
              <a:t> for and </a:t>
            </a:r>
            <a:r>
              <a:rPr lang="fr-BE" dirty="0" err="1"/>
              <a:t>used</a:t>
            </a:r>
            <a:r>
              <a:rPr lang="fr-BE" dirty="0"/>
              <a:t> in </a:t>
            </a:r>
            <a:r>
              <a:rPr lang="fr-BE" dirty="0" err="1"/>
              <a:t>urban</a:t>
            </a:r>
            <a:r>
              <a:rPr lang="fr-BE" dirty="0"/>
              <a:t> </a:t>
            </a:r>
            <a:r>
              <a:rPr lang="fr-BE" dirty="0" err="1"/>
              <a:t>governance</a:t>
            </a:r>
            <a:r>
              <a:rPr lang="fr-BE" dirty="0"/>
              <a:t> ?</a:t>
            </a:r>
          </a:p>
          <a:p>
            <a:pPr marL="0" indent="0" algn="ctr">
              <a:buNone/>
            </a:pPr>
            <a:endParaRPr lang="fr-BE" dirty="0"/>
          </a:p>
          <a:p>
            <a:pPr marL="514350" indent="-514350">
              <a:buAutoNum type="arabicPeriod"/>
            </a:pPr>
            <a:r>
              <a:rPr lang="fr-BE" dirty="0" err="1"/>
              <a:t>Describing</a:t>
            </a:r>
            <a:r>
              <a:rPr lang="fr-BE" dirty="0"/>
              <a:t> and </a:t>
            </a:r>
            <a:r>
              <a:rPr lang="fr-BE" dirty="0" err="1"/>
              <a:t>explaining</a:t>
            </a:r>
            <a:r>
              <a:rPr lang="fr-BE" dirty="0"/>
              <a:t> digital </a:t>
            </a:r>
            <a:r>
              <a:rPr lang="fr-BE" dirty="0" err="1"/>
              <a:t>representation</a:t>
            </a:r>
            <a:endParaRPr lang="fr-BE" dirty="0"/>
          </a:p>
          <a:p>
            <a:pPr marL="0" indent="0">
              <a:buNone/>
            </a:pPr>
            <a:endParaRPr lang="fr-BE" sz="900" dirty="0"/>
          </a:p>
          <a:p>
            <a:pPr lvl="1"/>
            <a:r>
              <a:rPr lang="fr-BE" dirty="0" err="1"/>
              <a:t>What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</a:t>
            </a:r>
            <a:r>
              <a:rPr lang="fr-BE" dirty="0" err="1"/>
              <a:t>being</a:t>
            </a:r>
            <a:r>
              <a:rPr lang="fr-BE" dirty="0"/>
              <a:t> </a:t>
            </a:r>
            <a:r>
              <a:rPr lang="fr-BE" dirty="0" err="1"/>
              <a:t>represented</a:t>
            </a:r>
            <a:r>
              <a:rPr lang="fr-BE" dirty="0"/>
              <a:t> and </a:t>
            </a:r>
            <a:r>
              <a:rPr lang="fr-BE" dirty="0" err="1"/>
              <a:t>what</a:t>
            </a:r>
            <a:r>
              <a:rPr lang="fr-BE" dirty="0"/>
              <a:t> </a:t>
            </a:r>
            <a:r>
              <a:rPr lang="fr-BE" dirty="0" err="1"/>
              <a:t>becomes</a:t>
            </a:r>
            <a:r>
              <a:rPr lang="fr-BE" dirty="0"/>
              <a:t> invisible </a:t>
            </a:r>
            <a:r>
              <a:rPr lang="fr-BE" dirty="0" err="1"/>
              <a:t>through</a:t>
            </a:r>
            <a:r>
              <a:rPr lang="fr-BE" dirty="0"/>
              <a:t> digital </a:t>
            </a:r>
            <a:r>
              <a:rPr lang="fr-BE" dirty="0" err="1"/>
              <a:t>representation</a:t>
            </a:r>
            <a:r>
              <a:rPr lang="fr-BE" dirty="0"/>
              <a:t> ?</a:t>
            </a:r>
          </a:p>
          <a:p>
            <a:pPr marL="457200" lvl="1" indent="0">
              <a:buNone/>
            </a:pPr>
            <a:endParaRPr lang="fr-BE" sz="400" dirty="0"/>
          </a:p>
          <a:p>
            <a:pPr lvl="1"/>
            <a:r>
              <a:rPr lang="fr-BE" dirty="0" err="1"/>
              <a:t>Why</a:t>
            </a:r>
            <a:r>
              <a:rPr lang="fr-BE" dirty="0"/>
              <a:t> do </a:t>
            </a:r>
            <a:r>
              <a:rPr lang="fr-BE" dirty="0" err="1"/>
              <a:t>elements</a:t>
            </a:r>
            <a:r>
              <a:rPr lang="fr-BE" dirty="0"/>
              <a:t> </a:t>
            </a:r>
            <a:r>
              <a:rPr lang="fr-BE" dirty="0" err="1"/>
              <a:t>chosen</a:t>
            </a:r>
            <a:r>
              <a:rPr lang="fr-BE" dirty="0"/>
              <a:t> to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represented</a:t>
            </a:r>
            <a:r>
              <a:rPr lang="fr-BE" dirty="0"/>
              <a:t> </a:t>
            </a:r>
            <a:r>
              <a:rPr lang="fr-BE" dirty="0" err="1"/>
              <a:t>matter</a:t>
            </a:r>
            <a:r>
              <a:rPr lang="fr-BE" dirty="0"/>
              <a:t> and to </a:t>
            </a:r>
            <a:r>
              <a:rPr lang="fr-BE" dirty="0" err="1"/>
              <a:t>whom</a:t>
            </a:r>
            <a:r>
              <a:rPr lang="fr-BE" dirty="0"/>
              <a:t>?</a:t>
            </a:r>
          </a:p>
          <a:p>
            <a:pPr marL="457200" lvl="1" indent="0">
              <a:buNone/>
            </a:pPr>
            <a:endParaRPr lang="fr-BE" dirty="0"/>
          </a:p>
          <a:p>
            <a:pPr marL="0" lvl="0" indent="0">
              <a:buNone/>
            </a:pPr>
            <a:r>
              <a:rPr lang="fr-BE" dirty="0"/>
              <a:t>2. </a:t>
            </a:r>
            <a:r>
              <a:rPr lang="fr-BE" dirty="0" err="1"/>
              <a:t>Understanding</a:t>
            </a:r>
            <a:r>
              <a:rPr lang="fr-BE" dirty="0"/>
              <a:t> </a:t>
            </a:r>
            <a:r>
              <a:rPr lang="fr-BE" dirty="0" err="1"/>
              <a:t>virtual</a:t>
            </a:r>
            <a:r>
              <a:rPr lang="fr-BE" dirty="0"/>
              <a:t> </a:t>
            </a:r>
            <a:r>
              <a:rPr lang="fr-BE" dirty="0" err="1"/>
              <a:t>experimentation</a:t>
            </a:r>
            <a:endParaRPr lang="fr-BE" dirty="0"/>
          </a:p>
          <a:p>
            <a:pPr marL="0" lvl="0" indent="0">
              <a:buNone/>
            </a:pPr>
            <a:endParaRPr lang="fr-BE" sz="900" dirty="0"/>
          </a:p>
          <a:p>
            <a:pPr lvl="1"/>
            <a:r>
              <a:rPr lang="fr-BE" dirty="0" err="1"/>
              <a:t>Who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</a:t>
            </a:r>
            <a:r>
              <a:rPr lang="fr-BE" dirty="0" err="1"/>
              <a:t>allowed</a:t>
            </a:r>
            <a:r>
              <a:rPr lang="fr-BE" dirty="0"/>
              <a:t> to </a:t>
            </a:r>
            <a:r>
              <a:rPr lang="fr-BE" dirty="0" err="1"/>
              <a:t>experiment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Digital </a:t>
            </a:r>
            <a:r>
              <a:rPr lang="fr-BE" dirty="0" err="1"/>
              <a:t>Twins</a:t>
            </a:r>
            <a:r>
              <a:rPr lang="fr-BE" dirty="0"/>
              <a:t>?</a:t>
            </a:r>
          </a:p>
          <a:p>
            <a:pPr marL="457200" lvl="1" indent="0">
              <a:buNone/>
            </a:pPr>
            <a:endParaRPr lang="fr-BE" sz="400" dirty="0"/>
          </a:p>
          <a:p>
            <a:pPr lvl="1"/>
            <a:r>
              <a:rPr lang="fr-BE" dirty="0" err="1"/>
              <a:t>What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</a:t>
            </a:r>
            <a:r>
              <a:rPr lang="fr-BE" dirty="0" err="1"/>
              <a:t>being</a:t>
            </a:r>
            <a:r>
              <a:rPr lang="fr-BE" dirty="0"/>
              <a:t> </a:t>
            </a:r>
            <a:r>
              <a:rPr lang="fr-BE" dirty="0" err="1"/>
              <a:t>experimented</a:t>
            </a:r>
            <a:r>
              <a:rPr lang="fr-BE" dirty="0"/>
              <a:t> in practice?</a:t>
            </a:r>
          </a:p>
          <a:p>
            <a:pPr marL="457200" lvl="1" indent="0">
              <a:buNone/>
            </a:pPr>
            <a:endParaRPr lang="fr-BE" sz="400" dirty="0"/>
          </a:p>
          <a:p>
            <a:pPr lvl="1"/>
            <a:r>
              <a:rPr lang="fr-BE" dirty="0"/>
              <a:t>How do </a:t>
            </a:r>
            <a:r>
              <a:rPr lang="fr-BE" dirty="0" err="1"/>
              <a:t>virtual</a:t>
            </a:r>
            <a:r>
              <a:rPr lang="fr-BE" dirty="0"/>
              <a:t> </a:t>
            </a:r>
            <a:r>
              <a:rPr lang="fr-BE" dirty="0" err="1"/>
              <a:t>experiments</a:t>
            </a:r>
            <a:r>
              <a:rPr lang="fr-BE" dirty="0"/>
              <a:t> </a:t>
            </a:r>
            <a:r>
              <a:rPr lang="fr-BE" dirty="0" err="1"/>
              <a:t>differ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</a:t>
            </a:r>
            <a:r>
              <a:rPr lang="fr-BE" dirty="0" err="1"/>
              <a:t>previous</a:t>
            </a:r>
            <a:r>
              <a:rPr lang="fr-BE" dirty="0"/>
              <a:t> </a:t>
            </a:r>
            <a:r>
              <a:rPr lang="fr-BE" dirty="0" err="1"/>
              <a:t>urban</a:t>
            </a:r>
            <a:r>
              <a:rPr lang="fr-BE" dirty="0"/>
              <a:t> </a:t>
            </a:r>
            <a:r>
              <a:rPr lang="fr-BE" dirty="0" err="1"/>
              <a:t>governance</a:t>
            </a:r>
            <a:r>
              <a:rPr lang="fr-BE" dirty="0"/>
              <a:t> practices?</a:t>
            </a:r>
          </a:p>
          <a:p>
            <a:pPr marL="914400" lvl="2" indent="0">
              <a:buNone/>
            </a:pPr>
            <a:endParaRPr lang="fr-BE" dirty="0"/>
          </a:p>
          <a:p>
            <a:pPr marL="914400" lvl="2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38461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842978-30D0-4312-BA6A-FFA1A0F0C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/>
              <a:t>Fieldwork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AAF1DD-528E-49E1-9F7D-8E31B1AB3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150" y="190380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BE" u="sng" dirty="0"/>
              <a:t>Cases of </a:t>
            </a:r>
            <a:r>
              <a:rPr lang="fr-BE" u="sng" dirty="0" err="1"/>
              <a:t>ongoing</a:t>
            </a:r>
            <a:r>
              <a:rPr lang="fr-BE" u="sng" dirty="0"/>
              <a:t> </a:t>
            </a:r>
            <a:r>
              <a:rPr lang="fr-BE" u="sng" dirty="0" err="1"/>
              <a:t>city’s</a:t>
            </a:r>
            <a:r>
              <a:rPr lang="fr-BE" u="sng" dirty="0"/>
              <a:t> DT </a:t>
            </a:r>
            <a:r>
              <a:rPr lang="fr-BE" u="sng" dirty="0" err="1"/>
              <a:t>projects</a:t>
            </a:r>
            <a:endParaRPr lang="fr-BE" u="sng" dirty="0"/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Rennes Métropole Digital </a:t>
            </a:r>
            <a:r>
              <a:rPr lang="fr-BE" dirty="0" err="1"/>
              <a:t>Twin</a:t>
            </a:r>
            <a:endParaRPr lang="fr-BE" dirty="0"/>
          </a:p>
          <a:p>
            <a:endParaRPr lang="fr-BE" dirty="0"/>
          </a:p>
          <a:p>
            <a:r>
              <a:rPr lang="fr-BE" dirty="0"/>
              <a:t>Digital </a:t>
            </a:r>
            <a:r>
              <a:rPr lang="fr-BE" dirty="0" err="1"/>
              <a:t>Twin</a:t>
            </a:r>
            <a:r>
              <a:rPr lang="fr-BE" dirty="0"/>
              <a:t> Liège</a:t>
            </a:r>
          </a:p>
          <a:p>
            <a:pPr marL="0" indent="0">
              <a:buNone/>
            </a:pPr>
            <a:endParaRPr lang="fr-BE" dirty="0"/>
          </a:p>
          <a:p>
            <a:r>
              <a:rPr lang="fr-BE" dirty="0"/>
              <a:t>?</a:t>
            </a:r>
          </a:p>
          <a:p>
            <a:endParaRPr lang="fr-BE" dirty="0"/>
          </a:p>
          <a:p>
            <a:pPr marL="0" indent="0">
              <a:buNone/>
            </a:pPr>
            <a:r>
              <a:rPr lang="fr-BE" dirty="0">
                <a:sym typeface="Wingdings" panose="05000000000000000000" pitchFamily="2" charset="2"/>
              </a:rPr>
              <a:t>	 </a:t>
            </a:r>
            <a:r>
              <a:rPr lang="fr-BE" sz="2600" dirty="0">
                <a:sym typeface="Wingdings" panose="05000000000000000000" pitchFamily="2" charset="2"/>
              </a:rPr>
              <a:t>Documents, interviews, observations of </a:t>
            </a:r>
            <a:r>
              <a:rPr lang="fr-BE" sz="2600" dirty="0" err="1">
                <a:sym typeface="Wingdings" panose="05000000000000000000" pitchFamily="2" charset="2"/>
              </a:rPr>
              <a:t>DT’s</a:t>
            </a:r>
            <a:r>
              <a:rPr lang="fr-BE" sz="2600" dirty="0">
                <a:sym typeface="Wingdings" panose="05000000000000000000" pitchFamily="2" charset="2"/>
              </a:rPr>
              <a:t> digital platforms</a:t>
            </a:r>
            <a:endParaRPr lang="fr-BE" sz="2600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5189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5E9280-96C3-4D8D-9F79-7701D4C3B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/>
              <a:t>Involvement</a:t>
            </a:r>
            <a:r>
              <a:rPr lang="fr-BE" dirty="0"/>
              <a:t> in the group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92D601-596A-4716-A48D-45F332C2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(Participant) Observation to better understand ‘Digital representation’</a:t>
            </a:r>
          </a:p>
          <a:p>
            <a:pPr marL="0" indent="0">
              <a:buNone/>
            </a:pPr>
            <a:endParaRPr lang="en-US" sz="800" dirty="0"/>
          </a:p>
          <a:p>
            <a:pPr lvl="1"/>
            <a:r>
              <a:rPr lang="en-US" dirty="0"/>
              <a:t>Observing practices; interviews, part of the group ‘daily life’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Collaboration – Fruitful dialogue</a:t>
            </a:r>
          </a:p>
          <a:p>
            <a:pPr marL="0" indent="0">
              <a:buNone/>
            </a:pPr>
            <a:endParaRPr lang="en-US" sz="800" dirty="0"/>
          </a:p>
          <a:p>
            <a:pPr lvl="1"/>
            <a:r>
              <a:rPr lang="en-US" dirty="0"/>
              <a:t>e.g. publications, workshops, collaborative research projects, etc.</a:t>
            </a:r>
          </a:p>
        </p:txBody>
      </p:sp>
    </p:spTree>
    <p:extLst>
      <p:ext uri="{BB962C8B-B14F-4D97-AF65-F5344CB8AC3E}">
        <p14:creationId xmlns:p14="http://schemas.microsoft.com/office/powerpoint/2010/main" val="2892717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70AB84-3100-49ED-8B6C-7EBF248E3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/>
              <a:t>References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DA13CE-C216-4BBA-A603-1B331B7E8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150" y="1613892"/>
            <a:ext cx="10515600" cy="4762524"/>
          </a:xfrm>
        </p:spPr>
        <p:txBody>
          <a:bodyPr>
            <a:normAutofit fontScale="47500" lnSpcReduction="20000"/>
          </a:bodyPr>
          <a:lstStyle/>
          <a:p>
            <a:pPr marL="354013" indent="-354013">
              <a:buNone/>
            </a:pPr>
            <a:endParaRPr lang="en-US" dirty="0"/>
          </a:p>
          <a:p>
            <a:pPr marL="354013" indent="-354013">
              <a:buNone/>
            </a:pPr>
            <a:r>
              <a:rPr lang="en-US" dirty="0"/>
              <a:t>Coletta, C., Evans, L., </a:t>
            </a:r>
            <a:r>
              <a:rPr lang="en-US" dirty="0" err="1"/>
              <a:t>Heaphy</a:t>
            </a:r>
            <a:r>
              <a:rPr lang="en-US" dirty="0"/>
              <a:t>, L., </a:t>
            </a:r>
            <a:r>
              <a:rPr lang="en-US" dirty="0" err="1"/>
              <a:t>Kitchin</a:t>
            </a:r>
            <a:r>
              <a:rPr lang="en-US" dirty="0"/>
              <a:t>, R., 2018. Creating Smart Cities. Routledge.</a:t>
            </a:r>
          </a:p>
          <a:p>
            <a:pPr marL="354013" indent="-354013">
              <a:buNone/>
            </a:pPr>
            <a:endParaRPr lang="en-US" sz="200" dirty="0"/>
          </a:p>
          <a:p>
            <a:pPr marL="354013" indent="-354013">
              <a:buNone/>
            </a:pPr>
            <a:r>
              <a:rPr lang="en-US" dirty="0"/>
              <a:t>Engels, F., </a:t>
            </a:r>
            <a:r>
              <a:rPr lang="en-US" dirty="0" err="1"/>
              <a:t>Wentland</a:t>
            </a:r>
            <a:r>
              <a:rPr lang="en-US" dirty="0"/>
              <a:t>, A., </a:t>
            </a:r>
            <a:r>
              <a:rPr lang="en-US" dirty="0" err="1"/>
              <a:t>Pfotenhauer</a:t>
            </a:r>
            <a:r>
              <a:rPr lang="en-US" dirty="0"/>
              <a:t>, S.M., 2019. Testing future societies? Developing a framework for test beds and living labs as instruments of innovation governance. Res. Policy 48. </a:t>
            </a:r>
          </a:p>
          <a:p>
            <a:pPr marL="354013" indent="-354013">
              <a:buNone/>
            </a:pPr>
            <a:endParaRPr lang="en-US" sz="800" dirty="0"/>
          </a:p>
          <a:p>
            <a:pPr marL="354013" indent="-354013">
              <a:buNone/>
            </a:pPr>
            <a:r>
              <a:rPr lang="fr-BE" dirty="0"/>
              <a:t>Halpern, O., </a:t>
            </a:r>
            <a:r>
              <a:rPr lang="fr-BE" dirty="0" err="1"/>
              <a:t>LeCavalier</a:t>
            </a:r>
            <a:r>
              <a:rPr lang="fr-BE" dirty="0"/>
              <a:t>, J., Calvillo, N., </a:t>
            </a:r>
            <a:r>
              <a:rPr lang="fr-BE" dirty="0" err="1"/>
              <a:t>Pietsch</a:t>
            </a:r>
            <a:r>
              <a:rPr lang="fr-BE" dirty="0"/>
              <a:t>, W., 2013. Test-</a:t>
            </a:r>
            <a:r>
              <a:rPr lang="fr-BE" dirty="0" err="1"/>
              <a:t>Bed</a:t>
            </a:r>
            <a:r>
              <a:rPr lang="fr-BE" dirty="0"/>
              <a:t> </a:t>
            </a:r>
            <a:r>
              <a:rPr lang="fr-BE" dirty="0" err="1"/>
              <a:t>Urbanism</a:t>
            </a:r>
            <a:r>
              <a:rPr lang="fr-BE" dirty="0"/>
              <a:t>. Public Cult. 25, 272–306. </a:t>
            </a:r>
          </a:p>
          <a:p>
            <a:pPr marL="354013" indent="-354013">
              <a:buNone/>
            </a:pPr>
            <a:endParaRPr lang="fr-BE" sz="600" dirty="0"/>
          </a:p>
          <a:p>
            <a:pPr marL="354013" indent="-354013">
              <a:buNone/>
            </a:pPr>
            <a:r>
              <a:rPr lang="en-US" dirty="0" err="1"/>
              <a:t>Jasanoff</a:t>
            </a:r>
            <a:r>
              <a:rPr lang="en-US" dirty="0"/>
              <a:t>, S., 2017. Virtual, visible, and actionable: Data assemblages and the sightlines of justice. Big Data Soc. 4. </a:t>
            </a:r>
          </a:p>
          <a:p>
            <a:pPr marL="354013" indent="-354013">
              <a:buNone/>
            </a:pPr>
            <a:endParaRPr lang="en-US" sz="600" dirty="0"/>
          </a:p>
          <a:p>
            <a:pPr marL="354013" indent="-354013">
              <a:buNone/>
            </a:pPr>
            <a:r>
              <a:rPr lang="en-US" dirty="0" err="1"/>
              <a:t>Jasanoff</a:t>
            </a:r>
            <a:r>
              <a:rPr lang="en-US" dirty="0"/>
              <a:t>,  S.  (Ed.),  2004.  States  of  Knowledge:  The  Co-Production  of  Science  and  the  Social  Order. Routledge, London. </a:t>
            </a:r>
          </a:p>
          <a:p>
            <a:pPr marL="354013" indent="-354013">
              <a:buNone/>
            </a:pPr>
            <a:endParaRPr lang="en-US" sz="600" dirty="0"/>
          </a:p>
          <a:p>
            <a:pPr marL="354013" indent="-354013">
              <a:buNone/>
            </a:pPr>
            <a:r>
              <a:rPr lang="en-US" dirty="0"/>
              <a:t>Karvonen, A., Cook, M., Haarstad, H., 2020. Urban Planning and the Smart City: Projects, Practices and Politics. Urban Plan. 5, 65–68. </a:t>
            </a:r>
          </a:p>
          <a:p>
            <a:pPr marL="354013" indent="-354013">
              <a:buNone/>
            </a:pPr>
            <a:endParaRPr lang="en-US" sz="600" dirty="0"/>
          </a:p>
          <a:p>
            <a:pPr marL="354013" indent="-354013">
              <a:buNone/>
            </a:pPr>
            <a:r>
              <a:rPr lang="en-US" dirty="0"/>
              <a:t>Karvonen, A., van </a:t>
            </a:r>
            <a:r>
              <a:rPr lang="en-US" dirty="0" err="1"/>
              <a:t>Heur</a:t>
            </a:r>
            <a:r>
              <a:rPr lang="en-US" dirty="0"/>
              <a:t>, B., 2014. Urban Laboratories: Experiments in Reworking Cities. Int. J. Urban Reg. Res. 38, 379–392. </a:t>
            </a:r>
          </a:p>
          <a:p>
            <a:pPr marL="354013" indent="-354013">
              <a:buNone/>
            </a:pPr>
            <a:endParaRPr lang="en-US" sz="600" dirty="0"/>
          </a:p>
          <a:p>
            <a:pPr marL="354013" indent="-354013">
              <a:buNone/>
            </a:pPr>
            <a:r>
              <a:rPr lang="en-US" dirty="0"/>
              <a:t>Laurent, B., </a:t>
            </a:r>
            <a:r>
              <a:rPr lang="en-US" dirty="0" err="1"/>
              <a:t>Pontille</a:t>
            </a:r>
            <a:r>
              <a:rPr lang="en-US" dirty="0"/>
              <a:t>, D., 2018. Towards a Study of City Experiments, in: Coletta, C., Evans, L., </a:t>
            </a:r>
            <a:r>
              <a:rPr lang="en-US" dirty="0" err="1"/>
              <a:t>Heaphy</a:t>
            </a:r>
            <a:r>
              <a:rPr lang="en-US" dirty="0"/>
              <a:t>, L., </a:t>
            </a:r>
            <a:r>
              <a:rPr lang="en-US" dirty="0" err="1"/>
              <a:t>Kitchin</a:t>
            </a:r>
            <a:r>
              <a:rPr lang="en-US" dirty="0"/>
              <a:t>, R. (Eds.), Creating Smart Cities. Routledge, London, pp. 90–103. </a:t>
            </a:r>
          </a:p>
          <a:p>
            <a:pPr marL="354013" indent="-354013">
              <a:buNone/>
            </a:pPr>
            <a:endParaRPr lang="en-US" sz="600" dirty="0"/>
          </a:p>
          <a:p>
            <a:pPr marL="354013" indent="-354013">
              <a:buNone/>
            </a:pPr>
            <a:r>
              <a:rPr lang="en-US" dirty="0"/>
              <a:t>Macq, H., </a:t>
            </a:r>
            <a:r>
              <a:rPr lang="en-US" dirty="0" err="1"/>
              <a:t>Parotte</a:t>
            </a:r>
            <a:r>
              <a:rPr lang="en-US" dirty="0"/>
              <a:t>, C., </a:t>
            </a:r>
            <a:r>
              <a:rPr lang="en-US" dirty="0" err="1"/>
              <a:t>Delvenne</a:t>
            </a:r>
            <a:r>
              <a:rPr lang="en-US" dirty="0"/>
              <a:t>, P., 2021. Exploring Frictions of Participatory Innovation between Sites and Scales. Sci. Cult. 30, 161–171.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27470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The </a:t>
            </a:r>
            <a:r>
              <a:rPr lang="fr-FR" dirty="0" err="1"/>
              <a:t>Datafied</a:t>
            </a:r>
            <a:r>
              <a:rPr lang="fr-FR" dirty="0"/>
              <a:t> City: A Socio-</a:t>
            </a:r>
            <a:r>
              <a:rPr lang="fr-FR" dirty="0" err="1"/>
              <a:t>Technical</a:t>
            </a:r>
            <a:r>
              <a:rPr lang="fr-FR" dirty="0"/>
              <a:t> </a:t>
            </a:r>
            <a:r>
              <a:rPr lang="fr-FR" dirty="0" err="1"/>
              <a:t>Inquiry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Digital </a:t>
            </a:r>
            <a:r>
              <a:rPr lang="fr-FR" dirty="0" err="1"/>
              <a:t>Twins</a:t>
            </a:r>
            <a:r>
              <a:rPr lang="fr-FR" dirty="0"/>
              <a:t> for Urban </a:t>
            </a:r>
            <a:r>
              <a:rPr lang="fr-FR" dirty="0" err="1"/>
              <a:t>Governance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2150" y="4117427"/>
            <a:ext cx="9144000" cy="2251402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Hadrien Macq</a:t>
            </a:r>
          </a:p>
          <a:p>
            <a:br>
              <a:rPr lang="fr-FR" dirty="0"/>
            </a:br>
            <a:r>
              <a:rPr lang="fr-FR" sz="2200" dirty="0"/>
              <a:t>Chargé de recherches FRS-FNRS</a:t>
            </a:r>
            <a:br>
              <a:rPr lang="fr-FR" sz="2200" dirty="0"/>
            </a:br>
            <a:r>
              <a:rPr lang="fr-FR" sz="2200" dirty="0"/>
              <a:t>Centre de recherches SPIRAL</a:t>
            </a:r>
            <a:br>
              <a:rPr lang="fr-FR" sz="2200" dirty="0"/>
            </a:br>
            <a:r>
              <a:rPr lang="fr-FR" sz="2200" dirty="0"/>
              <a:t>Université de Liège</a:t>
            </a:r>
          </a:p>
          <a:p>
            <a:endParaRPr lang="fr-FR" sz="2200" dirty="0"/>
          </a:p>
          <a:p>
            <a:r>
              <a:rPr lang="fr-FR" sz="2200" dirty="0"/>
              <a:t>Le 15 février 2023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1026" name="Picture 2" descr="https://www.frs-fnrs.be/images/FRS-FNR_S2-PANT_UK_CS.png">
            <a:extLst>
              <a:ext uri="{FF2B5EF4-FFF2-40B4-BE49-F238E27FC236}">
                <a16:creationId xmlns:a16="http://schemas.microsoft.com/office/drawing/2014/main" id="{81D67878-3721-4AB5-9E27-AD0405E3A9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00" y="5773189"/>
            <a:ext cx="1364002" cy="859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840245"/>
      </p:ext>
    </p:extLst>
  </p:cSld>
  <p:clrMapOvr>
    <a:masterClrMapping/>
  </p:clrMapOvr>
</p:sld>
</file>

<file path=ppt/theme/theme1.xml><?xml version="1.0" encoding="utf-8"?>
<a:theme xmlns:a="http://schemas.openxmlformats.org/drawingml/2006/main" name="ULIEGE CITE THEM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744</Words>
  <Application>Microsoft Office PowerPoint</Application>
  <PresentationFormat>Grand écran</PresentationFormat>
  <Paragraphs>97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source sans pro</vt:lpstr>
      <vt:lpstr>source sans pro</vt:lpstr>
      <vt:lpstr>Source Sans Pro Bold</vt:lpstr>
      <vt:lpstr>Source Sans Pro Light</vt:lpstr>
      <vt:lpstr>Wingdings</vt:lpstr>
      <vt:lpstr>ULIEGE CITE THEME</vt:lpstr>
      <vt:lpstr>The Datafied City: A Socio-Technical Inquiry into Digital Twins for Urban Governance</vt:lpstr>
      <vt:lpstr>Background and discipline(s)</vt:lpstr>
      <vt:lpstr>Conceptual background of the project</vt:lpstr>
      <vt:lpstr>Towards a study of virtual modes of experimentation</vt:lpstr>
      <vt:lpstr>Key questions</vt:lpstr>
      <vt:lpstr>Fieldwork</vt:lpstr>
      <vt:lpstr>Involvement in the group</vt:lpstr>
      <vt:lpstr>References</vt:lpstr>
      <vt:lpstr>The Datafied City: A Socio-Technical Inquiry into Digital Twins for Urban Governance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Debie</dc:creator>
  <cp:lastModifiedBy>Hadrien Macq</cp:lastModifiedBy>
  <cp:revision>24</cp:revision>
  <dcterms:created xsi:type="dcterms:W3CDTF">2019-01-14T11:19:49Z</dcterms:created>
  <dcterms:modified xsi:type="dcterms:W3CDTF">2023-02-15T15:02:19Z</dcterms:modified>
</cp:coreProperties>
</file>