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8B56044-7D87-0153-5D07-EB1C51259446}" name="Jonathan Burnay" initials="JB" userId="Jonathan Burnay" providerId="None"/>
  <p188:author id="{ABC0C248-E530-CD1D-A19C-0FEACEB6184B}" name="Willems Sylvie" initials="" userId="S::Sylvie.Willems@uliege.be::b95a4779-634c-48d3-9f9e-e8a7069967d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B571"/>
    <a:srgbClr val="70AD47"/>
    <a:srgbClr val="E7F3E8"/>
    <a:srgbClr val="DAE3F3"/>
    <a:srgbClr val="39BDA1"/>
    <a:srgbClr val="45C2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216"/>
    <p:restoredTop sz="91396" autoAdjust="0"/>
  </p:normalViewPr>
  <p:slideViewPr>
    <p:cSldViewPr snapToGrid="0">
      <p:cViewPr>
        <p:scale>
          <a:sx n="150" d="100"/>
          <a:sy n="150" d="100"/>
        </p:scale>
        <p:origin x="86" y="-37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0082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7711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58466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5946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374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310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39565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03935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6003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07744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8916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A7282-C391-4919-B029-D368D0CDF778}" type="datetimeFigureOut">
              <a:rPr lang="fr-BE" smtClean="0"/>
              <a:t>16-05-23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3A5EC-7500-4DCE-88AF-C8DBC9DBDA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6500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7.xml"/><Relationship Id="rId13" Type="http://schemas.openxmlformats.org/officeDocument/2006/relationships/tags" Target="../tags/tag12.xml"/><Relationship Id="rId18" Type="http://schemas.openxmlformats.org/officeDocument/2006/relationships/image" Target="../media/image3.tmp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12" Type="http://schemas.openxmlformats.org/officeDocument/2006/relationships/tags" Target="../tags/tag11.xml"/><Relationship Id="rId17" Type="http://schemas.openxmlformats.org/officeDocument/2006/relationships/image" Target="../media/image2.png"/><Relationship Id="rId2" Type="http://schemas.openxmlformats.org/officeDocument/2006/relationships/tags" Target="../tags/tag1.xml"/><Relationship Id="rId16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11" Type="http://schemas.openxmlformats.org/officeDocument/2006/relationships/tags" Target="../tags/tag10.xml"/><Relationship Id="rId5" Type="http://schemas.openxmlformats.org/officeDocument/2006/relationships/tags" Target="../tags/tag4.xml"/><Relationship Id="rId15" Type="http://schemas.openxmlformats.org/officeDocument/2006/relationships/oleObject" Target="../embeddings/oleObject1.bin"/><Relationship Id="rId10" Type="http://schemas.openxmlformats.org/officeDocument/2006/relationships/tags" Target="../tags/tag9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BDA1">
            <a:alpha val="4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C0018268-02CC-4B55-B088-ABFBF58C067E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37445030"/>
              </p:ext>
            </p:extLst>
          </p:nvPr>
        </p:nvGraphicFramePr>
        <p:xfrm>
          <a:off x="387944" y="184416"/>
          <a:ext cx="3504077" cy="1292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Acrobat Document" r:id="rId15" imgW="5920634" imgH="2186600" progId="AcroExch.Document.DC">
                  <p:embed/>
                </p:oleObj>
              </mc:Choice>
              <mc:Fallback>
                <p:oleObj name="Acrobat Document" r:id="rId15" imgW="5920634" imgH="2186600" progId="AcroExch.Document.DC">
                  <p:embed/>
                  <p:pic>
                    <p:nvPicPr>
                      <p:cNvPr id="2" name="Objet 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87944" y="184416"/>
                        <a:ext cx="3504077" cy="12925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08B94E8C-A60C-4C64-B116-AA215DEE5E9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247812" y="184416"/>
            <a:ext cx="2177958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>
                <a:latin typeface="Comfortaa" panose="00000500000000000000" pitchFamily="2" charset="0"/>
              </a:rPr>
              <a:t>L’évaluation fondée sur des données probantes : comment intégrer la psychométrie pour guider l’évaluation clinique ?</a:t>
            </a:r>
          </a:p>
        </p:txBody>
      </p:sp>
      <p:pic>
        <p:nvPicPr>
          <p:cNvPr id="6" name="Picture 40" descr="C:\Users\Jonathan Burnay\dox\FSO Travail en cours\Logos\3x\Plan de travail 1@3x.png">
            <a:extLst>
              <a:ext uri="{FF2B5EF4-FFF2-40B4-BE49-F238E27FC236}">
                <a16:creationId xmlns:a16="http://schemas.microsoft.com/office/drawing/2014/main" id="{C52910E8-6AF7-4FC8-9ACC-260A389372D8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3" t="13471" r="5698" b="9953"/>
          <a:stretch/>
        </p:blipFill>
        <p:spPr bwMode="auto">
          <a:xfrm>
            <a:off x="26046789" y="184416"/>
            <a:ext cx="3840480" cy="329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8">
            <a:extLst>
              <a:ext uri="{FF2B5EF4-FFF2-40B4-BE49-F238E27FC236}">
                <a16:creationId xmlns:a16="http://schemas.microsoft.com/office/drawing/2014/main" id="{92506116-35AB-450A-8018-9EA935E3C9C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44" y="1702962"/>
            <a:ext cx="3504077" cy="180076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F07D1D4-E359-4064-8BD7-13FC0465364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367840" y="5350506"/>
            <a:ext cx="29530884" cy="6689845"/>
          </a:xfrm>
          <a:prstGeom prst="rect">
            <a:avLst/>
          </a:prstGeom>
          <a:solidFill>
            <a:srgbClr val="E7F3E8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0" rtlCol="0" anchor="t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fr-FR" sz="3600" dirty="0">
                <a:latin typeface="Comfortaa Light" panose="00000400000000000000" pitchFamily="2" charset="0"/>
              </a:rPr>
              <a:t>La </a:t>
            </a:r>
            <a:r>
              <a:rPr lang="fr-FR" sz="36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majorité des cliniciens</a:t>
            </a:r>
            <a:r>
              <a:rPr lang="fr-FR" sz="3600" baseline="30000" dirty="0">
                <a:latin typeface="Comfortaa Light" panose="00000400000000000000" pitchFamily="2" charset="0"/>
              </a:rPr>
              <a:t>1</a:t>
            </a:r>
            <a:r>
              <a:rPr lang="fr-FR" sz="36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 </a:t>
            </a:r>
            <a:r>
              <a:rPr lang="fr-FR" sz="3600" dirty="0">
                <a:latin typeface="Comfortaa Light" panose="00000400000000000000" pitchFamily="2" charset="0"/>
              </a:rPr>
              <a:t>reconnaissent l’importance de considérer la </a:t>
            </a:r>
            <a:r>
              <a:rPr lang="fr-FR" sz="36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qualité théorique et psychométrique des outils d’évaluation</a:t>
            </a:r>
            <a:r>
              <a:rPr lang="fr-FR" sz="3600" dirty="0">
                <a:latin typeface="Comfortaa Light" panose="00000400000000000000" pitchFamily="2" charset="0"/>
              </a:rPr>
              <a:t>, s’inquiètent de leur </a:t>
            </a:r>
            <a:r>
              <a:rPr lang="fr-FR" sz="36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bonne utilisation</a:t>
            </a:r>
            <a:r>
              <a:rPr lang="fr-FR" sz="3600" b="1" dirty="0">
                <a:latin typeface="Comfortaa Light" panose="00000400000000000000" pitchFamily="2" charset="0"/>
              </a:rPr>
              <a:t> </a:t>
            </a:r>
            <a:r>
              <a:rPr lang="fr-FR" sz="3600" dirty="0">
                <a:latin typeface="Comfortaa Light" panose="00000400000000000000" pitchFamily="2" charset="0"/>
              </a:rPr>
              <a:t>et sont </a:t>
            </a:r>
            <a:r>
              <a:rPr lang="fr-FR" sz="36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conscients de leur utilité </a:t>
            </a:r>
            <a:r>
              <a:rPr lang="fr-FR" sz="3600" dirty="0">
                <a:latin typeface="Comfortaa Light" panose="00000400000000000000" pitchFamily="2" charset="0"/>
              </a:rPr>
              <a:t>en psychopathologie (c.-à-d., </a:t>
            </a:r>
            <a:r>
              <a:rPr lang="fr-FR" sz="3600" dirty="0">
                <a:solidFill>
                  <a:schemeClr val="tx1"/>
                </a:solidFill>
                <a:latin typeface="Comfortaa Light" panose="00000400000000000000" pitchFamily="2" charset="0"/>
              </a:rPr>
              <a:t>aider à poser le diagnostic, choisir la mé</a:t>
            </a:r>
            <a:r>
              <a:rPr lang="fr-FR" sz="3600" dirty="0">
                <a:latin typeface="Comfortaa Light" panose="00000400000000000000" pitchFamily="2" charset="0"/>
              </a:rPr>
              <a:t>thode thérapeutique et évaluer l’évolution du patient</a:t>
            </a:r>
            <a:r>
              <a:rPr lang="fr-FR" sz="3600" baseline="30000" dirty="0">
                <a:latin typeface="Comfortaa Light" panose="00000400000000000000" pitchFamily="2" charset="0"/>
              </a:rPr>
              <a:t>2</a:t>
            </a:r>
            <a:r>
              <a:rPr lang="fr-FR" sz="3600" dirty="0">
                <a:latin typeface="Comfortaa Light" panose="00000400000000000000" pitchFamily="2" charset="0"/>
              </a:rPr>
              <a:t>)</a:t>
            </a:r>
          </a:p>
          <a:p>
            <a:pPr marL="0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fr-FR" sz="3500" dirty="0">
                <a:latin typeface="Comfortaa Light" panose="00000400000000000000" pitchFamily="2" charset="0"/>
              </a:rPr>
              <a:t>Malgré l’existence de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guides de bonnes pratiques</a:t>
            </a:r>
            <a:r>
              <a:rPr lang="fr-FR" sz="3500" baseline="30000" dirty="0">
                <a:latin typeface="Comfortaa Light" panose="00000400000000000000" pitchFamily="2" charset="0"/>
              </a:rPr>
              <a:t>3,4</a:t>
            </a:r>
            <a:r>
              <a:rPr lang="fr-BE" sz="3500" dirty="0">
                <a:latin typeface="Comfortaa Light" panose="00000400000000000000" pitchFamily="2" charset="0"/>
              </a:rPr>
              <a:t>,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l’interprétation des qualités psychométriques</a:t>
            </a:r>
            <a:r>
              <a:rPr lang="fr-FR" sz="3500" b="1" dirty="0">
                <a:latin typeface="Comfortaa Light" panose="00000400000000000000" pitchFamily="2" charset="0"/>
              </a:rPr>
              <a:t> </a:t>
            </a:r>
            <a:r>
              <a:rPr lang="fr-FR" sz="3500" dirty="0">
                <a:latin typeface="Comfortaa Light" panose="00000400000000000000" pitchFamily="2" charset="0"/>
              </a:rPr>
              <a:t>reste un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obstacle</a:t>
            </a:r>
            <a:r>
              <a:rPr lang="fr-FR" sz="3500" dirty="0">
                <a:latin typeface="Comfortaa Light" panose="00000400000000000000" pitchFamily="2" charset="0"/>
              </a:rPr>
              <a:t> pour beaucoup de cliniciens</a:t>
            </a:r>
            <a:r>
              <a:rPr lang="fr-FR" sz="3500" baseline="30000" dirty="0">
                <a:latin typeface="Comfortaa Light" panose="00000400000000000000" pitchFamily="2" charset="0"/>
              </a:rPr>
              <a:t>5</a:t>
            </a:r>
            <a:r>
              <a:rPr lang="fr-FR" sz="3500" dirty="0">
                <a:latin typeface="Comfortaa Light" panose="00000400000000000000" pitchFamily="2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3500" dirty="0">
                <a:latin typeface="Comfortaa Light" panose="00000400000000000000" pitchFamily="2" charset="0"/>
              </a:rPr>
              <a:t>Ces guides sont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difficiles à appliquer </a:t>
            </a:r>
            <a:r>
              <a:rPr lang="fr-FR" sz="3500" dirty="0">
                <a:latin typeface="Comfortaa Light" panose="00000400000000000000" pitchFamily="2" charset="0"/>
              </a:rPr>
              <a:t>en clinique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, car ils proposent </a:t>
            </a:r>
            <a:r>
              <a:rPr lang="fr-FR" sz="3500" dirty="0">
                <a:latin typeface="Comfortaa Light" panose="00000400000000000000" pitchFamily="2" charset="0"/>
              </a:rPr>
              <a:t>des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règles exigeantes </a:t>
            </a:r>
            <a:r>
              <a:rPr lang="fr-FR" sz="3500" dirty="0">
                <a:latin typeface="Comfortaa Light" panose="00000400000000000000" pitchFamily="2" charset="0"/>
              </a:rPr>
              <a:t>dont l’application stricte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exclut</a:t>
            </a:r>
            <a:r>
              <a:rPr lang="fr-FR" sz="3500" dirty="0">
                <a:latin typeface="Comfortaa Light" panose="00000400000000000000" pitchFamily="2" charset="0"/>
              </a:rPr>
              <a:t> l’utilisation de la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quasi-totalité des outils</a:t>
            </a:r>
            <a:r>
              <a:rPr lang="fr-FR" sz="3500" dirty="0">
                <a:latin typeface="Comfortaa Light" panose="00000400000000000000" pitchFamily="2" charset="0"/>
              </a:rPr>
              <a:t> d’évaluation.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 </a:t>
            </a:r>
            <a:r>
              <a:rPr lang="fr-FR" sz="3500" dirty="0">
                <a:latin typeface="Comfortaa Light" panose="00000400000000000000" pitchFamily="2" charset="0"/>
              </a:rPr>
              <a:t>Une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solution</a:t>
            </a:r>
            <a:r>
              <a:rPr lang="fr-FR" sz="3500" dirty="0">
                <a:latin typeface="Comfortaa Light" panose="00000400000000000000" pitchFamily="2" charset="0"/>
              </a:rPr>
              <a:t> serait de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définir des objectifs d’évaluation</a:t>
            </a:r>
            <a:r>
              <a:rPr lang="fr-FR" sz="3500" dirty="0">
                <a:solidFill>
                  <a:srgbClr val="22B571"/>
                </a:solidFill>
                <a:latin typeface="Comfortaa Light" panose="00000400000000000000" pitchFamily="2" charset="0"/>
              </a:rPr>
              <a:t> </a:t>
            </a:r>
            <a:r>
              <a:rPr lang="fr-FR" sz="3500" dirty="0">
                <a:latin typeface="Comfortaa Light" panose="00000400000000000000" pitchFamily="2" charset="0"/>
              </a:rPr>
              <a:t>et de consulter des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propriétés psychométriques spécifiques </a:t>
            </a:r>
            <a:r>
              <a:rPr lang="fr-FR" sz="3500" dirty="0">
                <a:latin typeface="Comfortaa Light" panose="00000400000000000000" pitchFamily="2" charset="0"/>
              </a:rPr>
              <a:t>à ces objectifs</a:t>
            </a:r>
            <a:r>
              <a:rPr lang="fr-FR" sz="3500" baseline="30000" dirty="0">
                <a:latin typeface="Comfortaa Light" panose="00000400000000000000" pitchFamily="2" charset="0"/>
              </a:rPr>
              <a:t>6</a:t>
            </a:r>
            <a:r>
              <a:rPr lang="fr-FR" sz="3500" dirty="0">
                <a:latin typeface="Comfortaa Light" panose="00000400000000000000" pitchFamily="2" charset="0"/>
              </a:rPr>
              <a:t>.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AE68E7F2-1A57-4AE9-9F96-AE1C0C7E4CA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238118" y="3323737"/>
            <a:ext cx="2179897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600" b="1">
                <a:solidFill>
                  <a:schemeClr val="tx1"/>
                </a:solidFill>
                <a:latin typeface="Comfortaa" panose="00000500000000000000" pitchFamily="2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 sz="2800" dirty="0"/>
              <a:t>Burnay, J.</a:t>
            </a:r>
            <a:r>
              <a:rPr lang="en-US" sz="2800" baseline="30000" dirty="0"/>
              <a:t>1</a:t>
            </a:r>
            <a:r>
              <a:rPr lang="en-US" sz="2800" dirty="0"/>
              <a:t>, Grégoire, J.</a:t>
            </a:r>
            <a:r>
              <a:rPr lang="en-US" sz="2800" baseline="30000" dirty="0"/>
              <a:t>2</a:t>
            </a:r>
            <a:r>
              <a:rPr lang="en-US" sz="2800" dirty="0"/>
              <a:t>, &amp; Willems, S.</a:t>
            </a:r>
            <a:r>
              <a:rPr lang="en-US" sz="2800" baseline="30000" dirty="0"/>
              <a:t>1,3</a:t>
            </a:r>
            <a:br>
              <a:rPr lang="en-US" sz="2800" dirty="0"/>
            </a:br>
            <a:r>
              <a:rPr lang="fr-FR" sz="2800" baseline="30000" dirty="0"/>
              <a:t>1</a:t>
            </a:r>
            <a:r>
              <a:rPr lang="fr-FR" sz="2800" dirty="0"/>
              <a:t>Clinique Psychologique et Logopédique Universitaire </a:t>
            </a:r>
            <a:r>
              <a:rPr lang="en-US" sz="2800" dirty="0"/>
              <a:t>(</a:t>
            </a:r>
            <a:r>
              <a:rPr lang="fr-BE" sz="2800" dirty="0"/>
              <a:t>CPLU), Université de Liège, Belgique</a:t>
            </a:r>
          </a:p>
          <a:p>
            <a:r>
              <a:rPr lang="fr-BE" sz="2800" baseline="30000" dirty="0"/>
              <a:t>2</a:t>
            </a:r>
            <a:r>
              <a:rPr lang="fr-FR" sz="2800" dirty="0"/>
              <a:t>Institut de Recherche en Sciences Psychologique, </a:t>
            </a:r>
            <a:r>
              <a:rPr lang="fr-FR" sz="2800" dirty="0" err="1"/>
              <a:t>UCLouvain</a:t>
            </a:r>
            <a:r>
              <a:rPr lang="fr-FR" sz="2800" dirty="0"/>
              <a:t>, Belgique</a:t>
            </a:r>
          </a:p>
          <a:p>
            <a:r>
              <a:rPr lang="fr-FR" sz="2800" baseline="30000" dirty="0"/>
              <a:t>3</a:t>
            </a:r>
            <a:r>
              <a:rPr lang="fr-FR" sz="2800" dirty="0"/>
              <a:t>Unité de Psychologie et Neuroscience Cognitive, Université de Liège, Belgique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5BC8C14-A806-47D4-B91C-88E32E4ABF7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356384" y="12251238"/>
            <a:ext cx="29530884" cy="5658793"/>
          </a:xfrm>
          <a:prstGeom prst="rect">
            <a:avLst/>
          </a:prstGeom>
          <a:solidFill>
            <a:srgbClr val="E7F3E8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3500" b="1" u="sng" dirty="0">
                <a:solidFill>
                  <a:schemeClr val="tx1"/>
                </a:solidFill>
                <a:latin typeface="Comfortaa Light" panose="00000400000000000000" pitchFamily="2" charset="0"/>
              </a:rPr>
              <a:t>Objectif et méthode</a:t>
            </a:r>
          </a:p>
          <a:p>
            <a:pPr algn="just">
              <a:lnSpc>
                <a:spcPct val="150000"/>
              </a:lnSpc>
            </a:pP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Analyse critique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de guides de bonne pratique</a:t>
            </a:r>
            <a:r>
              <a:rPr lang="fr-FR" sz="3500" baseline="30000" dirty="0">
                <a:solidFill>
                  <a:schemeClr val="tx1"/>
                </a:solidFill>
                <a:latin typeface="Comfortaa Light" panose="00000400000000000000" pitchFamily="2" charset="0"/>
              </a:rPr>
              <a:t>3,4,6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et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concertation d’experts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(4 chercheurs, dont deux professeurs de psychométrie et deux chercheurs en psychologie clinique).</a:t>
            </a:r>
          </a:p>
          <a:p>
            <a:pPr algn="just">
              <a:lnSpc>
                <a:spcPct val="150000"/>
              </a:lnSpc>
            </a:pP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Création</a:t>
            </a:r>
            <a:r>
              <a:rPr lang="fr-FR" sz="3500" dirty="0">
                <a:solidFill>
                  <a:srgbClr val="22B571"/>
                </a:solidFill>
                <a:latin typeface="Comfortaa Light" panose="00000400000000000000" pitchFamily="2" charset="0"/>
              </a:rPr>
              <a:t>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d’une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grille d’évaluation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inspirée du modèle de Youngstrom</a:t>
            </a:r>
            <a:r>
              <a:rPr lang="fr-FR" sz="3500" baseline="30000" dirty="0">
                <a:solidFill>
                  <a:schemeClr val="tx1"/>
                </a:solidFill>
                <a:latin typeface="Comfortaa Light" panose="00000400000000000000" pitchFamily="2" charset="0"/>
              </a:rPr>
              <a:t>6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 visant à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prioriser</a:t>
            </a:r>
            <a:r>
              <a:rPr lang="fr-FR" sz="3500" dirty="0">
                <a:solidFill>
                  <a:srgbClr val="22B571"/>
                </a:solidFill>
                <a:latin typeface="Comfortaa Light" panose="00000400000000000000" pitchFamily="2" charset="0"/>
              </a:rPr>
              <a:t>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les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qualités psychométriques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en fonction de la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question clinique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fr-FR" sz="3500" u="sng" dirty="0">
                <a:solidFill>
                  <a:schemeClr val="tx1"/>
                </a:solidFill>
                <a:latin typeface="Comfortaa Light" panose="00000400000000000000" pitchFamily="2" charset="0"/>
              </a:rPr>
              <a:t>Deux objectifs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 : 1) Définir des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objectifs d’évaluation</a:t>
            </a:r>
          </a:p>
          <a:p>
            <a:pPr algn="just">
              <a:lnSpc>
                <a:spcPct val="150000"/>
              </a:lnSpc>
            </a:pP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							   2) Déterminer le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degré d’importance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de chaque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propriété psychométrique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en fonction de ces objectifs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E46C19D-09A0-419B-8FFF-E0D0D8941AA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356384" y="18128381"/>
            <a:ext cx="29530884" cy="4581575"/>
          </a:xfrm>
          <a:prstGeom prst="rect">
            <a:avLst/>
          </a:prstGeom>
          <a:solidFill>
            <a:srgbClr val="E7F3E8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0" rtlCol="0" anchor="t">
            <a:spAutoFit/>
          </a:bodyPr>
          <a:lstStyle/>
          <a:p>
            <a:r>
              <a:rPr lang="fr-FR" sz="3500" b="1" u="sng" dirty="0">
                <a:solidFill>
                  <a:schemeClr val="tx1"/>
                </a:solidFill>
                <a:latin typeface="Comfortaa Light" panose="00000400000000000000" pitchFamily="2" charset="0"/>
              </a:rPr>
              <a:t>Résultat</a:t>
            </a:r>
          </a:p>
          <a:p>
            <a:pPr>
              <a:lnSpc>
                <a:spcPct val="150000"/>
              </a:lnSpc>
            </a:pPr>
            <a:r>
              <a:rPr lang="fr-FR" sz="3500" u="sng" dirty="0">
                <a:solidFill>
                  <a:schemeClr val="tx1"/>
                </a:solidFill>
                <a:latin typeface="Comfortaa Light" panose="00000400000000000000" pitchFamily="2" charset="0"/>
              </a:rPr>
              <a:t>4 objectifs d’évaluation</a:t>
            </a:r>
          </a:p>
          <a:p>
            <a:pPr>
              <a:lnSpc>
                <a:spcPct val="150000"/>
              </a:lnSpc>
            </a:pP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Détection</a:t>
            </a:r>
            <a:r>
              <a:rPr lang="fr-FR" sz="3500" dirty="0">
                <a:solidFill>
                  <a:srgbClr val="22B571"/>
                </a:solidFill>
                <a:latin typeface="Comfortaa Light" panose="00000400000000000000" pitchFamily="2" charset="0"/>
              </a:rPr>
              <a:t> :</a:t>
            </a:r>
            <a:r>
              <a:rPr lang="fr-FR" sz="3500" dirty="0">
                <a:latin typeface="Comfortaa Light" panose="00000400000000000000" pitchFamily="2" charset="0"/>
              </a:rPr>
              <a:t> Détecter avec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sensibilité</a:t>
            </a:r>
            <a:r>
              <a:rPr lang="fr-FR" sz="3500" dirty="0">
                <a:latin typeface="Comfortaa Light" panose="00000400000000000000" pitchFamily="2" charset="0"/>
              </a:rPr>
              <a:t> la présence d’un construit (outils de screening à faible ou large spectre)</a:t>
            </a:r>
          </a:p>
          <a:p>
            <a:pPr>
              <a:lnSpc>
                <a:spcPct val="150000"/>
              </a:lnSpc>
            </a:pP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Diagnostiquer</a:t>
            </a:r>
            <a:r>
              <a:rPr lang="fr-FR" sz="3500" dirty="0">
                <a:latin typeface="Comfortaa Light" panose="00000400000000000000" pitchFamily="2" charset="0"/>
              </a:rPr>
              <a:t> :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Catégoriser</a:t>
            </a:r>
            <a:r>
              <a:rPr lang="fr-FR" sz="3500" dirty="0">
                <a:latin typeface="Comfortaa Light" panose="00000400000000000000" pitchFamily="2" charset="0"/>
              </a:rPr>
              <a:t> les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difficultés</a:t>
            </a:r>
            <a:r>
              <a:rPr lang="fr-FR" sz="3500" dirty="0">
                <a:latin typeface="Comfortaa Light" panose="00000400000000000000" pitchFamily="2" charset="0"/>
              </a:rPr>
              <a:t> selon des critères psychopathologiques ou neuropsychologiques</a:t>
            </a:r>
          </a:p>
          <a:p>
            <a:pPr>
              <a:lnSpc>
                <a:spcPct val="150000"/>
              </a:lnSpc>
            </a:pP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Comprendre</a:t>
            </a:r>
            <a:r>
              <a:rPr lang="fr-FR" sz="3500" dirty="0">
                <a:solidFill>
                  <a:srgbClr val="22B571"/>
                </a:solidFill>
                <a:latin typeface="Comfortaa Light" panose="00000400000000000000" pitchFamily="2" charset="0"/>
              </a:rPr>
              <a:t> :</a:t>
            </a:r>
            <a:r>
              <a:rPr lang="fr-FR" sz="3500" dirty="0">
                <a:latin typeface="Comfortaa Light" panose="00000400000000000000" pitchFamily="2" charset="0"/>
              </a:rPr>
              <a:t>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Explorer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certaines variables au regard de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modèle théorique</a:t>
            </a:r>
          </a:p>
          <a:p>
            <a:pPr>
              <a:lnSpc>
                <a:spcPct val="150000"/>
              </a:lnSpc>
            </a:pP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Évaluer l’évolution</a:t>
            </a:r>
            <a:r>
              <a:rPr lang="fr-FR" sz="3500" dirty="0">
                <a:latin typeface="Comfortaa Light" panose="00000400000000000000" pitchFamily="2" charset="0"/>
              </a:rPr>
              <a:t> :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Mesurer une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évolution spontanée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ou à la suite d’une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action thérapeutique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563D74C-8872-4861-BA42-4EA9A644DB7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8278536" y="22928306"/>
            <a:ext cx="11608732" cy="17361997"/>
          </a:xfrm>
          <a:prstGeom prst="rect">
            <a:avLst/>
          </a:prstGeom>
          <a:solidFill>
            <a:srgbClr val="E7F3E8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fr-FR" sz="3500" b="1" u="sng" dirty="0">
                <a:solidFill>
                  <a:schemeClr val="tx1"/>
                </a:solidFill>
                <a:latin typeface="Comfortaa Light" panose="00000400000000000000" pitchFamily="2" charset="0"/>
              </a:rPr>
              <a:t>Discussion</a:t>
            </a:r>
          </a:p>
          <a:p>
            <a:pPr>
              <a:lnSpc>
                <a:spcPct val="150000"/>
              </a:lnSpc>
            </a:pP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Une grille simplifiée permet de faciliter la sélection des outils d’évaluation en :</a:t>
            </a:r>
          </a:p>
          <a:p>
            <a:pPr algn="ctr">
              <a:lnSpc>
                <a:spcPct val="150000"/>
              </a:lnSpc>
            </a:pPr>
            <a:endParaRPr lang="fr-FR" b="1" dirty="0">
              <a:solidFill>
                <a:srgbClr val="22B571"/>
              </a:solidFill>
              <a:latin typeface="Comfortaa Light" panose="00000400000000000000" pitchFamily="2" charset="0"/>
            </a:endParaRPr>
          </a:p>
          <a:p>
            <a:pPr marL="742950" indent="-742950">
              <a:lnSpc>
                <a:spcPct val="150000"/>
              </a:lnSpc>
              <a:buAutoNum type="arabicParenR"/>
            </a:pPr>
            <a:r>
              <a:rPr lang="fr-FR" sz="3500" b="1" dirty="0">
                <a:solidFill>
                  <a:schemeClr val="tx1"/>
                </a:solidFill>
                <a:latin typeface="Comfortaa Light" panose="00000400000000000000" pitchFamily="2" charset="0"/>
              </a:rPr>
              <a:t>Rendant compte de l’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évaluation </a:t>
            </a:r>
            <a:r>
              <a:rPr lang="fr-FR" sz="3500" b="1" dirty="0">
                <a:solidFill>
                  <a:schemeClr val="tx1"/>
                </a:solidFill>
                <a:latin typeface="Comfortaa Light" panose="00000400000000000000" pitchFamily="2" charset="0"/>
              </a:rPr>
              <a:t>des qualités psychométriques des outils d’une manière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abordable </a:t>
            </a:r>
            <a:r>
              <a:rPr lang="fr-FR" sz="3500" b="1" dirty="0">
                <a:solidFill>
                  <a:schemeClr val="tx1"/>
                </a:solidFill>
                <a:latin typeface="Comfortaa Light" panose="00000400000000000000" pitchFamily="2" charset="0"/>
              </a:rPr>
              <a:t>via la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diminution du nombre de critères</a:t>
            </a:r>
            <a:endParaRPr lang="fr-FR" sz="3500" b="1" dirty="0">
              <a:solidFill>
                <a:schemeClr val="tx1"/>
              </a:solidFill>
              <a:latin typeface="Comfortaa Light" panose="00000400000000000000" pitchFamily="2" charset="0"/>
            </a:endParaRPr>
          </a:p>
          <a:p>
            <a:pPr>
              <a:lnSpc>
                <a:spcPct val="150000"/>
              </a:lnSpc>
            </a:pPr>
            <a:endParaRPr lang="fr-FR" i="1" dirty="0">
              <a:solidFill>
                <a:schemeClr val="tx1"/>
              </a:solidFill>
              <a:latin typeface="Comfortaa Light" panose="00000400000000000000" pitchFamily="2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 startAt="2"/>
            </a:pPr>
            <a:r>
              <a:rPr lang="fr-FR" sz="3500" b="1" dirty="0">
                <a:solidFill>
                  <a:schemeClr val="tx1"/>
                </a:solidFill>
                <a:latin typeface="Comfortaa Light" panose="00000400000000000000" pitchFamily="2" charset="0"/>
              </a:rPr>
              <a:t>En prenant en compte la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question clinique </a:t>
            </a:r>
            <a:r>
              <a:rPr lang="fr-FR" sz="3500" b="1" dirty="0">
                <a:solidFill>
                  <a:schemeClr val="tx1"/>
                </a:solidFill>
                <a:latin typeface="Comfortaa Light" panose="00000400000000000000" pitchFamily="2" charset="0"/>
              </a:rPr>
              <a:t>pour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prioriser</a:t>
            </a:r>
            <a:r>
              <a:rPr lang="fr-FR" sz="3500" b="1" dirty="0">
                <a:solidFill>
                  <a:schemeClr val="tx1"/>
                </a:solidFill>
                <a:latin typeface="Comfortaa Light" panose="00000400000000000000" pitchFamily="2" charset="0"/>
              </a:rPr>
              <a:t> les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propriétés</a:t>
            </a:r>
            <a:r>
              <a:rPr lang="fr-FR" sz="3500" b="1" dirty="0">
                <a:solidFill>
                  <a:schemeClr val="tx1"/>
                </a:solidFill>
                <a:latin typeface="Comfortaa Light" panose="00000400000000000000" pitchFamily="2" charset="0"/>
              </a:rPr>
              <a:t> importantes des outils et adapter en conséquence la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confiance</a:t>
            </a:r>
            <a:r>
              <a:rPr lang="fr-FR" sz="3500" b="1" dirty="0">
                <a:solidFill>
                  <a:schemeClr val="tx1"/>
                </a:solidFill>
                <a:latin typeface="Comfortaa Light" panose="00000400000000000000" pitchFamily="2" charset="0"/>
              </a:rPr>
              <a:t> qui leur est accordée</a:t>
            </a:r>
          </a:p>
          <a:p>
            <a:pPr>
              <a:lnSpc>
                <a:spcPct val="150000"/>
              </a:lnSpc>
            </a:pPr>
            <a:r>
              <a:rPr lang="fr-FR" sz="2800" i="1" dirty="0">
                <a:solidFill>
                  <a:schemeClr val="tx1"/>
                </a:solidFill>
                <a:latin typeface="Comfortaa Light" panose="00000400000000000000" pitchFamily="2" charset="0"/>
              </a:rPr>
              <a:t>Sur un échantillon de 13 outils évaluant l’anxiété, aucun ne répond à l’ensemble des critères, mais 5 ont les propriétés suffisantes pour diagnostiquer et 3 autres pour comprendre</a:t>
            </a:r>
          </a:p>
          <a:p>
            <a:pPr>
              <a:lnSpc>
                <a:spcPct val="150000"/>
              </a:lnSpc>
            </a:pPr>
            <a:endParaRPr lang="fr-FR" i="1" dirty="0">
              <a:solidFill>
                <a:schemeClr val="tx1"/>
              </a:solidFill>
              <a:latin typeface="Comfortaa Light" panose="00000400000000000000" pitchFamily="2" charset="0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arenR" startAt="3"/>
            </a:pPr>
            <a:r>
              <a:rPr lang="fr-FR" sz="3500" b="1" dirty="0">
                <a:solidFill>
                  <a:schemeClr val="tx1"/>
                </a:solidFill>
                <a:latin typeface="Comfortaa Light" panose="00000400000000000000" pitchFamily="2" charset="0"/>
              </a:rPr>
              <a:t>Permettant de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comparer</a:t>
            </a:r>
            <a:r>
              <a:rPr lang="fr-FR" sz="3500" b="1" dirty="0">
                <a:solidFill>
                  <a:schemeClr val="tx1"/>
                </a:solidFill>
                <a:latin typeface="Comfortaa Light" panose="00000400000000000000" pitchFamily="2" charset="0"/>
              </a:rPr>
              <a:t> des outils plus aisément</a:t>
            </a:r>
          </a:p>
          <a:p>
            <a:pPr algn="just">
              <a:lnSpc>
                <a:spcPct val="150000"/>
              </a:lnSpc>
            </a:pPr>
            <a:endParaRPr lang="fr-FR" b="1" dirty="0">
              <a:solidFill>
                <a:schemeClr val="tx1"/>
              </a:solidFill>
              <a:latin typeface="Comfortaa Light" panose="000004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3500" b="1" u="sng" dirty="0">
                <a:solidFill>
                  <a:schemeClr val="tx1"/>
                </a:solidFill>
                <a:latin typeface="Comfortaa Light" panose="00000400000000000000" pitchFamily="2" charset="0"/>
              </a:rPr>
              <a:t>Directions futures : 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faciliter l’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accès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, l’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interprétation</a:t>
            </a:r>
            <a:r>
              <a:rPr lang="fr-FR" sz="3500" dirty="0">
                <a:solidFill>
                  <a:schemeClr val="tx1"/>
                </a:solidFill>
                <a:latin typeface="Comfortaa Light" panose="00000400000000000000" pitchFamily="2" charset="0"/>
              </a:rPr>
              <a:t> et l’évaluation de </a:t>
            </a:r>
            <a:r>
              <a:rPr lang="fr-FR" sz="3500" b="1" dirty="0">
                <a:solidFill>
                  <a:srgbClr val="22B571"/>
                </a:solidFill>
                <a:latin typeface="Comfortaa Light" panose="00000400000000000000" pitchFamily="2" charset="0"/>
              </a:rPr>
              <a:t>l’évolution thérapeutique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D69DACCD-F54D-44D5-9A55-3183C0461DC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913635" y="40957353"/>
            <a:ext cx="8338533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3600" b="1" u="sng" dirty="0">
                <a:latin typeface="Comfortaa" panose="00000500000000000000" pitchFamily="2" charset="0"/>
              </a:rPr>
              <a:t>Contact :  </a:t>
            </a:r>
          </a:p>
          <a:p>
            <a:pPr algn="ctr"/>
            <a:r>
              <a:rPr lang="fr-FR" sz="3600" dirty="0">
                <a:latin typeface="Comfortaa" panose="00000500000000000000" pitchFamily="2" charset="0"/>
              </a:rPr>
              <a:t>Jonathan.burnay@uliege.be</a:t>
            </a:r>
            <a:endParaRPr lang="fr-BE" sz="3600" dirty="0">
              <a:latin typeface="Comfortaa" panose="00000500000000000000" pitchFamily="2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08040950-0B98-4EAB-AFC0-F3E6A2B2FD3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356384" y="40434133"/>
            <a:ext cx="17629779" cy="21544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b="1" u="sng" dirty="0">
                <a:latin typeface="Comfortaa" panose="00000500000000000000" pitchFamily="2" charset="0"/>
              </a:rPr>
              <a:t>Références</a:t>
            </a:r>
          </a:p>
          <a:p>
            <a:r>
              <a:rPr lang="en-US" sz="1400" baseline="300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Evers A, McCormick CM, Hawley LR, et al. Testing Practices and Attitudes Toward Tests and Testing: An International Survey. </a:t>
            </a:r>
            <a:r>
              <a:rPr lang="en-US" sz="1400" i="1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Int J Test.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2017;17(2):158-190. doi:10.1080/15305058.2016.1216434</a:t>
            </a:r>
            <a:endParaRPr lang="fr-BE" sz="1400" dirty="0">
              <a:effectLst/>
              <a:latin typeface="Comfortaa Light" panose="000004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aseline="300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Bornstein RF. Evidence-Based Psychological Assessment. </a:t>
            </a:r>
            <a:r>
              <a:rPr lang="en-US" sz="1400" i="1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J Pers Assess.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2017;99(4):435-445. doi:10.1080/00223891.2016.1236343</a:t>
            </a:r>
            <a:endParaRPr lang="fr-BE" sz="1400" dirty="0">
              <a:effectLst/>
              <a:latin typeface="Comfortaa Light" panose="000004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aseline="30000" dirty="0"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Evers chair A, </a:t>
            </a:r>
            <a:r>
              <a:rPr lang="en-US" sz="1400" dirty="0" err="1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Høstmaelingen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Patricia Lindley José </a:t>
            </a:r>
            <a:r>
              <a:rPr lang="en-US" sz="1400" dirty="0" err="1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Muñiz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Anders </a:t>
            </a:r>
            <a:r>
              <a:rPr lang="en-US" sz="1400" dirty="0" err="1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Sjöberg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A. </a:t>
            </a:r>
            <a:r>
              <a:rPr lang="en-US" sz="1400" i="1" dirty="0" err="1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Efpa</a:t>
            </a:r>
            <a:r>
              <a:rPr lang="en-US" sz="1400" i="1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Review Model for the Description and Evaluation of Psychological and Educational Tests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; 2013. Accessed May 11, 2023. https://mlp.fi/wp-content/uploads/2020/09/4.-DISC-EFPA_TestReviewModel2020_Report.pdf</a:t>
            </a:r>
            <a:endParaRPr lang="fr-BE" sz="1400" dirty="0">
              <a:effectLst/>
              <a:latin typeface="Comfortaa Light" panose="000004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aseline="300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AERA, APA, NCME. </a:t>
            </a:r>
            <a:r>
              <a:rPr lang="en-US" sz="1400" i="1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Standards for Educational and Psychological Testing: National Council on Measurement in Education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American Educational Research Association; 2014.</a:t>
            </a:r>
            <a:endParaRPr lang="fr-BE" sz="1400" dirty="0">
              <a:effectLst/>
              <a:latin typeface="Comfortaa Light" panose="000004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aseline="300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Blause S, Tirelli E, </a:t>
            </a:r>
            <a:r>
              <a:rPr lang="en-US" sz="1400" dirty="0" err="1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Wauquiez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G, </a:t>
            </a:r>
            <a:r>
              <a:rPr lang="en-US" sz="1400" dirty="0" err="1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Raffard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S, Willems S. (in press.) What information do neuropsychologists use to guide their clinical decisions? A survey on knowledge and application of evidence-based practice in a French-speaking population. </a:t>
            </a:r>
            <a:r>
              <a:rPr lang="fr-BE" sz="1400" i="1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Arch. Clin. </a:t>
            </a:r>
            <a:r>
              <a:rPr lang="fr-BE" sz="1400" i="1" dirty="0" err="1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Neuropsychol</a:t>
            </a:r>
            <a:r>
              <a:rPr lang="fr-BE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400" baseline="300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Youngstrom EA, Van Meter A, Frazier TW, et al. Evidence-Based Assessment as an Integrative Model for Applying Psychological Science to Guide the Voyage of Treatment. </a:t>
            </a:r>
            <a:r>
              <a:rPr lang="fr-BE" sz="1400" i="1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Clin. </a:t>
            </a:r>
            <a:r>
              <a:rPr lang="fr-BE" sz="1400" i="1" dirty="0" err="1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Psychol</a:t>
            </a:r>
            <a:r>
              <a:rPr lang="fr-BE" sz="1400" i="1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BE" sz="1400" i="1" dirty="0" err="1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Sci</a:t>
            </a:r>
            <a:r>
              <a:rPr lang="fr-BE" sz="1400" i="1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fr-BE" sz="1400" dirty="0">
                <a:effectLst/>
                <a:latin typeface="Comfortaa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2017;24(4):331-363. doi:10.1111/cpsp.12207</a:t>
            </a:r>
          </a:p>
        </p:txBody>
      </p:sp>
      <p:graphicFrame>
        <p:nvGraphicFramePr>
          <p:cNvPr id="33" name="Tableau 32">
            <a:extLst>
              <a:ext uri="{FF2B5EF4-FFF2-40B4-BE49-F238E27FC236}">
                <a16:creationId xmlns:a16="http://schemas.microsoft.com/office/drawing/2014/main" id="{16A909D3-2B90-4C39-8202-12F88BDB7512}"/>
              </a:ext>
            </a:extLst>
          </p:cNvPr>
          <p:cNvGraphicFramePr>
            <a:graphicFrameLocks noGrp="1"/>
          </p:cNvGraphicFramePr>
          <p:nvPr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699478976"/>
              </p:ext>
            </p:extLst>
          </p:nvPr>
        </p:nvGraphicFramePr>
        <p:xfrm>
          <a:off x="356384" y="22928305"/>
          <a:ext cx="17629779" cy="17361997"/>
        </p:xfrm>
        <a:graphic>
          <a:graphicData uri="http://schemas.openxmlformats.org/drawingml/2006/table">
            <a:tbl>
              <a:tblPr firstRow="1" firstCol="1" bandRow="1"/>
              <a:tblGrid>
                <a:gridCol w="1480928">
                  <a:extLst>
                    <a:ext uri="{9D8B030D-6E8A-4147-A177-3AD203B41FA5}">
                      <a16:colId xmlns:a16="http://schemas.microsoft.com/office/drawing/2014/main" val="2902853264"/>
                    </a:ext>
                  </a:extLst>
                </a:gridCol>
                <a:gridCol w="5355968">
                  <a:extLst>
                    <a:ext uri="{9D8B030D-6E8A-4147-A177-3AD203B41FA5}">
                      <a16:colId xmlns:a16="http://schemas.microsoft.com/office/drawing/2014/main" val="17571230"/>
                    </a:ext>
                  </a:extLst>
                </a:gridCol>
                <a:gridCol w="3221656">
                  <a:extLst>
                    <a:ext uri="{9D8B030D-6E8A-4147-A177-3AD203B41FA5}">
                      <a16:colId xmlns:a16="http://schemas.microsoft.com/office/drawing/2014/main" val="2901612820"/>
                    </a:ext>
                  </a:extLst>
                </a:gridCol>
                <a:gridCol w="2824876">
                  <a:extLst>
                    <a:ext uri="{9D8B030D-6E8A-4147-A177-3AD203B41FA5}">
                      <a16:colId xmlns:a16="http://schemas.microsoft.com/office/drawing/2014/main" val="1289267016"/>
                    </a:ext>
                  </a:extLst>
                </a:gridCol>
                <a:gridCol w="1877188">
                  <a:extLst>
                    <a:ext uri="{9D8B030D-6E8A-4147-A177-3AD203B41FA5}">
                      <a16:colId xmlns:a16="http://schemas.microsoft.com/office/drawing/2014/main" val="2493357155"/>
                    </a:ext>
                  </a:extLst>
                </a:gridCol>
                <a:gridCol w="2869163">
                  <a:extLst>
                    <a:ext uri="{9D8B030D-6E8A-4147-A177-3AD203B41FA5}">
                      <a16:colId xmlns:a16="http://schemas.microsoft.com/office/drawing/2014/main" val="967902790"/>
                    </a:ext>
                  </a:extLst>
                </a:gridCol>
              </a:tblGrid>
              <a:tr h="1086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noProof="0" dirty="0"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 </a:t>
                      </a:r>
                      <a:endParaRPr lang="fr-FR" sz="2800" noProof="0" dirty="0"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636" marR="686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noProof="0" dirty="0"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Critères</a:t>
                      </a:r>
                      <a:endParaRPr lang="fr-FR" sz="2800" b="1" noProof="0" dirty="0"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36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omfortaa Light" panose="00000400000000000000" pitchFamily="2" charset="0"/>
                        </a:rPr>
                        <a:t>Comprendre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omfortaa Light" panose="00000400000000000000" pitchFamily="2" charset="0"/>
                        </a:rPr>
                        <a:t>Évaluer l’évolution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omfortaa Light" panose="00000400000000000000" pitchFamily="2" charset="0"/>
                        </a:rPr>
                        <a:t>Détecter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omfortaa Light" panose="00000400000000000000" pitchFamily="2" charset="0"/>
                        </a:rPr>
                        <a:t>Diagnostiquer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441664"/>
                  </a:ext>
                </a:extLst>
              </a:tr>
              <a:tr h="996935">
                <a:tc rowSpan="6">
                  <a:txBody>
                    <a:bodyPr/>
                    <a:lstStyle/>
                    <a:p>
                      <a:pPr marL="71755" marR="71755" lvl="0" algn="ctr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kern="120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cs typeface="Calibri"/>
                        </a:rPr>
                        <a:t>Preuves de Validité</a:t>
                      </a:r>
                    </a:p>
                  </a:txBody>
                  <a:tcPr marL="0" marR="0" marT="0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noProof="0" dirty="0"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De la structure </a:t>
                      </a:r>
                      <a:r>
                        <a:rPr lang="fr-FR" sz="2800" b="1" noProof="0" dirty="0" err="1"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interne</a:t>
                      </a:r>
                      <a:r>
                        <a:rPr lang="fr-FR" sz="2800" b="0" baseline="30000" noProof="0" dirty="0" err="1"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a</a:t>
                      </a:r>
                      <a:endParaRPr lang="fr-FR" sz="2800" b="0" baseline="30000" noProof="0" dirty="0"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42457"/>
                  </a:ext>
                </a:extLst>
              </a:tr>
              <a:tr h="996935">
                <a:tc vMerge="1"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noProof="0" dirty="0"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Validité</a:t>
                      </a:r>
                      <a:endParaRPr lang="fr-FR" sz="2800" noProof="0" dirty="0"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kern="120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Théorique et de </a:t>
                      </a:r>
                      <a:r>
                        <a:rPr lang="fr-FR" sz="2800" b="1" kern="12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contenu</a:t>
                      </a:r>
                      <a:r>
                        <a:rPr lang="fr-FR" sz="2800" b="1" kern="1200" baseline="300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b</a:t>
                      </a:r>
                      <a:endParaRPr lang="fr-FR" sz="2800" b="1" kern="1200" baseline="30000" noProof="0" dirty="0">
                        <a:solidFill>
                          <a:schemeClr val="tx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Calibri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611305"/>
                  </a:ext>
                </a:extLst>
              </a:tr>
              <a:tr h="1743252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kern="120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De la relation avec d’autres variables (concourante, convergente, divergente)</a:t>
                      </a:r>
                      <a:r>
                        <a:rPr lang="fr-FR" sz="2800" b="1" kern="1200" baseline="3000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b</a:t>
                      </a: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17926"/>
                  </a:ext>
                </a:extLst>
              </a:tr>
              <a:tr h="99693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kern="12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Prédictive</a:t>
                      </a:r>
                      <a:r>
                        <a:rPr lang="fr-FR" sz="2800" b="1" kern="1200" baseline="300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b</a:t>
                      </a:r>
                      <a:endParaRPr lang="fr-FR" sz="2800" b="1" kern="1200" noProof="0" dirty="0">
                        <a:solidFill>
                          <a:schemeClr val="tx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Calibri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749033"/>
                  </a:ext>
                </a:extLst>
              </a:tr>
              <a:tr h="99693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kern="120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Discriminante – </a:t>
                      </a:r>
                      <a:r>
                        <a:rPr lang="fr-FR" sz="2800" b="1" kern="12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Sensibilité</a:t>
                      </a:r>
                      <a:r>
                        <a:rPr lang="fr-FR" sz="2800" b="1" kern="1200" baseline="300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b</a:t>
                      </a:r>
                      <a:endParaRPr lang="fr-FR" sz="2800" b="1" kern="1200" noProof="0" dirty="0">
                        <a:solidFill>
                          <a:schemeClr val="tx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Calibri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11846"/>
                  </a:ext>
                </a:extLst>
              </a:tr>
              <a:tr h="99693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kern="120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Discriminante – </a:t>
                      </a:r>
                      <a:r>
                        <a:rPr lang="fr-FR" sz="2800" b="1" kern="12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Spécificité</a:t>
                      </a:r>
                      <a:r>
                        <a:rPr lang="fr-FR" sz="2800" b="1" kern="1200" baseline="300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b</a:t>
                      </a:r>
                      <a:endParaRPr lang="fr-FR" sz="2800" b="1" kern="1200" noProof="0" dirty="0">
                        <a:solidFill>
                          <a:schemeClr val="tx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Calibri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422645"/>
                  </a:ext>
                </a:extLst>
              </a:tr>
              <a:tr h="1148783">
                <a:tc rowSpan="4">
                  <a:txBody>
                    <a:bodyPr/>
                    <a:lstStyle/>
                    <a:p>
                      <a:pPr marL="71755" marR="71755"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noProof="0" dirty="0"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Preuves de Fidélité</a:t>
                      </a:r>
                      <a:endParaRPr lang="fr-FR" sz="2400" noProof="0" dirty="0"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kern="120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De la sensibilité au </a:t>
                      </a:r>
                      <a:r>
                        <a:rPr lang="fr-FR" sz="2800" b="1" kern="12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changement</a:t>
                      </a:r>
                      <a:r>
                        <a:rPr lang="fr-FR" sz="2800" b="1" kern="1200" baseline="300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b</a:t>
                      </a:r>
                      <a:endParaRPr lang="fr-FR" sz="2800" b="1" kern="1200" noProof="0" dirty="0">
                        <a:solidFill>
                          <a:schemeClr val="tx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Calibri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793048"/>
                  </a:ext>
                </a:extLst>
              </a:tr>
              <a:tr h="99693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kern="120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Test-</a:t>
                      </a:r>
                      <a:r>
                        <a:rPr lang="fr-FR" sz="2800" b="1" kern="12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retest</a:t>
                      </a:r>
                      <a:r>
                        <a:rPr lang="fr-FR" sz="2800" b="1" kern="1200" baseline="300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c</a:t>
                      </a:r>
                      <a:endParaRPr lang="fr-FR" sz="2800" b="1" kern="1200" noProof="0" dirty="0">
                        <a:solidFill>
                          <a:schemeClr val="tx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Calibri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289344"/>
                  </a:ext>
                </a:extLst>
              </a:tr>
              <a:tr h="99693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kern="12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Interjuge</a:t>
                      </a:r>
                      <a:r>
                        <a:rPr lang="fr-FR" sz="2800" b="1" kern="1200" baseline="300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c</a:t>
                      </a:r>
                      <a:endParaRPr lang="fr-FR" sz="2800" b="1" kern="1200" noProof="0" dirty="0">
                        <a:solidFill>
                          <a:schemeClr val="tx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Calibri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232309"/>
                  </a:ext>
                </a:extLst>
              </a:tr>
              <a:tr h="996935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kern="120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De la consistance </a:t>
                      </a:r>
                      <a:r>
                        <a:rPr lang="fr-FR" sz="2800" b="1" kern="12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interne</a:t>
                      </a:r>
                      <a:r>
                        <a:rPr lang="fr-FR" sz="2800" b="1" kern="1200" baseline="300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c</a:t>
                      </a:r>
                      <a:endParaRPr lang="fr-FR" sz="2800" b="1" kern="1200" noProof="0" dirty="0">
                        <a:solidFill>
                          <a:schemeClr val="tx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Calibri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839841"/>
                  </a:ext>
                </a:extLst>
              </a:tr>
              <a:tr h="1122138"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noProof="0" dirty="0"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Score</a:t>
                      </a:r>
                      <a:endParaRPr lang="fr-FR" sz="2400" noProof="0" dirty="0"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636" marR="68636" marT="0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kern="120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Distribution des </a:t>
                      </a:r>
                      <a:r>
                        <a:rPr lang="fr-FR" sz="2800" b="1" kern="12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données</a:t>
                      </a:r>
                      <a:r>
                        <a:rPr lang="fr-FR" sz="2800" b="1" kern="1200" baseline="300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d</a:t>
                      </a:r>
                      <a:endParaRPr lang="fr-FR" sz="2800" b="1" kern="1200" noProof="0" dirty="0">
                        <a:solidFill>
                          <a:schemeClr val="tx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Calibri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BE" sz="5400" b="1" i="0" u="none" strike="noStrike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</a:rPr>
                        <a:t>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73465"/>
                  </a:ext>
                </a:extLst>
              </a:tr>
              <a:tr h="117696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800" noProof="0" dirty="0"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636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kern="120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Erreur standard de </a:t>
                      </a:r>
                      <a:r>
                        <a:rPr lang="fr-FR" sz="2800" b="1" kern="12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mesure</a:t>
                      </a:r>
                      <a:r>
                        <a:rPr lang="fr-FR" sz="2800" b="1" kern="1200" baseline="300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Calibri"/>
                        </a:rPr>
                        <a:t>e</a:t>
                      </a:r>
                      <a:endParaRPr lang="fr-FR" sz="2800" b="1" kern="1200" noProof="0" dirty="0">
                        <a:solidFill>
                          <a:schemeClr val="tx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Calibri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5400" b="1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**</a:t>
                      </a:r>
                      <a:endParaRPr lang="fr-BE" sz="5400" b="1" dirty="0">
                        <a:solidFill>
                          <a:srgbClr val="22B57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636" marR="686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5400" b="1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***</a:t>
                      </a:r>
                      <a:endParaRPr lang="fr-BE" sz="5400" b="1" dirty="0">
                        <a:solidFill>
                          <a:srgbClr val="22B57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636" marR="686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027487" rtl="0" eaLnBrk="1" fontAlgn="ctr" latinLnBrk="0" hangingPunct="1"/>
                      <a:r>
                        <a:rPr lang="fr-FR" sz="5400" b="1" i="0" u="none" strike="noStrike" kern="1200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  <a:ea typeface="+mn-ea"/>
                          <a:cs typeface="+mn-cs"/>
                        </a:rPr>
                        <a:t>**</a:t>
                      </a:r>
                      <a:endParaRPr lang="fr-BE" sz="5400" b="1" i="0" u="none" strike="noStrike" kern="1200" dirty="0">
                        <a:solidFill>
                          <a:srgbClr val="22B571"/>
                        </a:solidFill>
                        <a:effectLst/>
                        <a:latin typeface="Comfortaa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027487" rtl="0" eaLnBrk="1" fontAlgn="ctr" latinLnBrk="0" hangingPunct="1"/>
                      <a:r>
                        <a:rPr lang="fr-FR" sz="5400" b="1" i="0" u="none" strike="noStrike" kern="1200" dirty="0">
                          <a:solidFill>
                            <a:srgbClr val="22B571"/>
                          </a:solidFill>
                          <a:effectLst/>
                          <a:latin typeface="Comfortaa Light" panose="00000400000000000000" pitchFamily="2" charset="0"/>
                          <a:ea typeface="+mn-ea"/>
                          <a:cs typeface="+mn-cs"/>
                        </a:rPr>
                        <a:t>***</a:t>
                      </a:r>
                      <a:endParaRPr lang="fr-BE" sz="5400" b="1" i="0" u="none" strike="noStrike" kern="1200" dirty="0">
                        <a:solidFill>
                          <a:srgbClr val="22B571"/>
                        </a:solidFill>
                        <a:effectLst/>
                        <a:latin typeface="Comfortaa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559126"/>
                  </a:ext>
                </a:extLst>
              </a:tr>
              <a:tr h="3109083">
                <a:tc gridSpan="6">
                  <a:txBody>
                    <a:bodyPr/>
                    <a:lstStyle/>
                    <a:p>
                      <a:pPr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noProof="0" dirty="0"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Essentiel ***     Important **     Secondaire *</a:t>
                      </a:r>
                    </a:p>
                    <a:p>
                      <a:pPr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0" baseline="30000" noProof="0" dirty="0" err="1"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fr-FR" sz="2400" b="0" baseline="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Critères</a:t>
                      </a:r>
                      <a:r>
                        <a:rPr lang="fr-FR" sz="2400" b="0" baseline="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 d’ajustement : </a:t>
                      </a:r>
                      <a:r>
                        <a:rPr lang="el-GR" sz="2400" b="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χ²/</a:t>
                      </a:r>
                      <a:r>
                        <a:rPr lang="fr-FR" sz="2400" b="0" noProof="0" dirty="0"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dl &lt; 5, RMSEA &lt; 0,08, GFI &gt; 0,90, AGFI &gt; 0,85, SRMR &lt; 0,05, CN &gt; 200, NFI &gt; 0,90, NNFI &gt; 0,95, CFI &gt; 0,95</a:t>
                      </a:r>
                    </a:p>
                    <a:p>
                      <a:pPr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0" baseline="30000" noProof="0" dirty="0" err="1"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fr-FR" sz="2400" b="0" noProof="0" dirty="0" err="1"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Présence</a:t>
                      </a:r>
                      <a:r>
                        <a:rPr lang="fr-FR" sz="2400" b="0" noProof="0" dirty="0"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 = 1 ; Absence = 0</a:t>
                      </a:r>
                    </a:p>
                    <a:p>
                      <a:pPr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0" baseline="30000" noProof="0" dirty="0" err="1"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fr-FR" sz="2400" b="0" baseline="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Seuil</a:t>
                      </a:r>
                      <a:r>
                        <a:rPr lang="fr-FR" sz="2400" b="0" baseline="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 : </a:t>
                      </a:r>
                      <a:r>
                        <a:rPr lang="fr-FR" sz="2400" b="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≥ .90 = 1 ; ≥ .80 =0,66 ; ≥ .70 = 0,33 ; &lt; .70 = 0</a:t>
                      </a:r>
                    </a:p>
                    <a:p>
                      <a:pPr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0" baseline="3000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fr-FR" sz="2400" b="0" noProof="0" dirty="0" err="1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Normale</a:t>
                      </a:r>
                      <a:r>
                        <a:rPr lang="fr-FR" sz="2400" b="0" noProof="0" dirty="0">
                          <a:solidFill>
                            <a:schemeClr val="tx1"/>
                          </a:solidFill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 ou interprétable </a:t>
                      </a:r>
                      <a:r>
                        <a:rPr lang="fr-FR" sz="2400" b="0" noProof="0" dirty="0"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(i.e., percentiles, notes standards, etc.) = 1 ; Non-normale et non-interprétable = 0</a:t>
                      </a:r>
                    </a:p>
                    <a:p>
                      <a:pPr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0" baseline="30000" noProof="0" dirty="0" err="1"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fr-FR" sz="2400" b="0" noProof="0" dirty="0" err="1"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Calculable</a:t>
                      </a:r>
                      <a:r>
                        <a:rPr lang="fr-FR" sz="2400" b="0" noProof="0" dirty="0">
                          <a:effectLst/>
                          <a:latin typeface="Comfortaa Light" panose="00000400000000000000" pitchFamily="2" charset="0"/>
                          <a:ea typeface="Calibri"/>
                          <a:cs typeface="Times New Roman"/>
                        </a:rPr>
                        <a:t> = 1 ; Non-calculable = 0</a:t>
                      </a:r>
                      <a:endParaRPr lang="fr-FR" sz="2400" b="1" noProof="0" dirty="0"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636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800" b="1" kern="1200" noProof="0" dirty="0">
                        <a:solidFill>
                          <a:schemeClr val="tx1"/>
                        </a:solidFill>
                        <a:effectLst/>
                        <a:latin typeface="Comfortaa Light" panose="00000400000000000000" pitchFamily="2" charset="0"/>
                        <a:ea typeface="Calibri"/>
                        <a:cs typeface="Calibri"/>
                      </a:endParaRPr>
                    </a:p>
                  </a:txBody>
                  <a:tcPr marL="180000" marR="68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5400" dirty="0"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636" marR="686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5400" dirty="0">
                        <a:effectLst/>
                        <a:latin typeface="Comfortaa Light" panose="000004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636" marR="686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3027487" rtl="0" eaLnBrk="1" fontAlgn="ctr" latinLnBrk="0" hangingPunct="1"/>
                      <a:endParaRPr lang="fr-BE" sz="5400" b="0" i="0" u="none" strike="noStrike" kern="1200" dirty="0">
                        <a:solidFill>
                          <a:srgbClr val="000000"/>
                        </a:solidFill>
                        <a:effectLst/>
                        <a:latin typeface="Comfortaa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3027487" rtl="0" eaLnBrk="1" fontAlgn="ctr" latinLnBrk="0" hangingPunct="1"/>
                      <a:endParaRPr lang="fr-BE" sz="5400" b="0" i="0" u="none" strike="noStrike" kern="1200" dirty="0">
                        <a:solidFill>
                          <a:srgbClr val="000000"/>
                        </a:solidFill>
                        <a:effectLst/>
                        <a:latin typeface="Comfortaa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925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2558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1207</TotalTime>
  <Words>894</Words>
  <Application>Microsoft Office PowerPoint</Application>
  <PresentationFormat>Personnalisé</PresentationFormat>
  <Paragraphs>113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Comfortaa</vt:lpstr>
      <vt:lpstr>Comfortaa Light</vt:lpstr>
      <vt:lpstr>Thème Office</vt:lpstr>
      <vt:lpstr>Acrobat Document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Jonathan Burnay</dc:creator>
  <cp:lastModifiedBy>Jonathan Burnay</cp:lastModifiedBy>
  <cp:revision>52</cp:revision>
  <dcterms:created xsi:type="dcterms:W3CDTF">2023-05-09T08:33:57Z</dcterms:created>
  <dcterms:modified xsi:type="dcterms:W3CDTF">2023-05-16T07:30:04Z</dcterms:modified>
</cp:coreProperties>
</file>