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80" r:id="rId3"/>
    <p:sldId id="276" r:id="rId4"/>
    <p:sldId id="275" r:id="rId5"/>
    <p:sldId id="258" r:id="rId6"/>
    <p:sldId id="282" r:id="rId7"/>
    <p:sldId id="273" r:id="rId8"/>
    <p:sldId id="274" r:id="rId9"/>
    <p:sldId id="283" r:id="rId10"/>
    <p:sldId id="289" r:id="rId11"/>
    <p:sldId id="287" r:id="rId12"/>
    <p:sldId id="290" r:id="rId13"/>
    <p:sldId id="291" r:id="rId14"/>
    <p:sldId id="292" r:id="rId15"/>
    <p:sldId id="293" r:id="rId16"/>
    <p:sldId id="294" r:id="rId17"/>
    <p:sldId id="295" r:id="rId18"/>
    <p:sldId id="288" r:id="rId19"/>
    <p:sldId id="281" r:id="rId20"/>
    <p:sldId id="296" r:id="rId21"/>
    <p:sldId id="269" r:id="rId22"/>
    <p:sldId id="285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899"/>
    <a:srgbClr val="FF0101"/>
    <a:srgbClr val="C4CCD7"/>
    <a:srgbClr val="D40B1C"/>
    <a:srgbClr val="F7F7F7"/>
    <a:srgbClr val="CF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EBF2E8-7A66-2365-91C1-1E6C0DF7C401}" v="1746" dt="2023-04-18T14:28:49.694"/>
    <p1510:client id="{BDD58D4B-1733-254F-E0E5-B2E796C10D85}" v="634" dt="2023-03-28T14:04:19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0" autoAdjust="0"/>
    <p:restoredTop sz="94665" autoAdjust="0"/>
  </p:normalViewPr>
  <p:slideViewPr>
    <p:cSldViewPr snapToGrid="0">
      <p:cViewPr varScale="1">
        <p:scale>
          <a:sx n="104" d="100"/>
          <a:sy n="104" d="100"/>
        </p:scale>
        <p:origin x="21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199D0-4177-41DA-ADB1-0DB2B1887F4A}" type="datetimeFigureOut">
              <a:rPr lang="fr-BE" smtClean="0"/>
              <a:t>20-04-23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568F7-58ED-47AE-BC35-709FBE98C4E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7498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9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75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4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0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4/20/2023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3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0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71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1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6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4/20/2023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6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1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1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5.xml"/><Relationship Id="rId7" Type="http://schemas.openxmlformats.org/officeDocument/2006/relationships/image" Target="../media/image16.sv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svg"/><Relationship Id="rId3" Type="http://schemas.openxmlformats.org/officeDocument/2006/relationships/tags" Target="../tags/tag18.xml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tags" Target="../tags/tag20.xml"/><Relationship Id="rId10" Type="http://schemas.openxmlformats.org/officeDocument/2006/relationships/image" Target="../media/image19.png"/><Relationship Id="rId4" Type="http://schemas.openxmlformats.org/officeDocument/2006/relationships/tags" Target="../tags/tag19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pn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18.png"/><Relationship Id="rId5" Type="http://schemas.openxmlformats.org/officeDocument/2006/relationships/tags" Target="../tags/tag25.xml"/><Relationship Id="rId15" Type="http://schemas.openxmlformats.org/officeDocument/2006/relationships/image" Target="../media/image16.svg"/><Relationship Id="rId10" Type="http://schemas.openxmlformats.org/officeDocument/2006/relationships/image" Target="../media/image22.png"/><Relationship Id="rId4" Type="http://schemas.openxmlformats.org/officeDocument/2006/relationships/tags" Target="../tags/tag24.xml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0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18.png"/><Relationship Id="rId5" Type="http://schemas.openxmlformats.org/officeDocument/2006/relationships/tags" Target="../tags/tag31.xml"/><Relationship Id="rId15" Type="http://schemas.openxmlformats.org/officeDocument/2006/relationships/image" Target="../media/image16.svg"/><Relationship Id="rId10" Type="http://schemas.openxmlformats.org/officeDocument/2006/relationships/image" Target="../media/image24.png"/><Relationship Id="rId4" Type="http://schemas.openxmlformats.org/officeDocument/2006/relationships/tags" Target="../tags/tag30.xml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tags" Target="../tags/tag3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22.png"/><Relationship Id="rId5" Type="http://schemas.openxmlformats.org/officeDocument/2006/relationships/tags" Target="../tags/tag37.xml"/><Relationship Id="rId1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tags" Target="../tags/tag36.xml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9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1.xml"/><Relationship Id="rId10" Type="http://schemas.openxmlformats.org/officeDocument/2006/relationships/image" Target="../media/image28.png"/><Relationship Id="rId4" Type="http://schemas.openxmlformats.org/officeDocument/2006/relationships/tags" Target="../tags/tag40.xml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44.xml"/><Relationship Id="rId7" Type="http://schemas.openxmlformats.org/officeDocument/2006/relationships/image" Target="../media/image31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5" Type="http://schemas.openxmlformats.org/officeDocument/2006/relationships/tags" Target="../tags/tag5.xml"/><Relationship Id="rId10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38827F1-3359-44F6-9009-43AE2B17F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AFAD67-5350-4773-886F-D6DD7E66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9401C7EF-498D-CE42-DC6E-A92EACDA39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1979" b="6316"/>
          <a:stretch/>
        </p:blipFill>
        <p:spPr>
          <a:xfrm>
            <a:off x="20" y="-1"/>
            <a:ext cx="12191980" cy="6873463"/>
          </a:xfrm>
          <a:prstGeom prst="rect">
            <a:avLst/>
          </a:prstGeom>
          <a:ln w="12700"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5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1380" y="2857500"/>
            <a:ext cx="7151357" cy="23876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r-FR" dirty="0">
                <a:solidFill>
                  <a:srgbClr val="FFFFFF"/>
                </a:solidFill>
                <a:ea typeface="+mj-lt"/>
                <a:cs typeface="+mj-lt"/>
              </a:rPr>
              <a:t>Polytopes of </a:t>
            </a:r>
            <a:r>
              <a:rPr lang="fr-FR" dirty="0" err="1">
                <a:solidFill>
                  <a:srgbClr val="FFFFFF"/>
                </a:solidFill>
                <a:ea typeface="+mj-lt"/>
                <a:cs typeface="+mj-lt"/>
              </a:rPr>
              <a:t>Absolutely</a:t>
            </a:r>
            <a:r>
              <a:rPr lang="fr-FR" dirty="0">
                <a:solidFill>
                  <a:srgbClr val="FFFFFF"/>
                </a:solidFill>
                <a:ea typeface="+mj-lt"/>
                <a:cs typeface="+mj-lt"/>
              </a:rPr>
              <a:t> Positive Wigner Spin States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A665B6C6-674B-09F9-A9B1-81141B064A24}"/>
              </a:ext>
            </a:extLst>
          </p:cNvPr>
          <p:cNvSpPr txBox="1">
            <a:spLocks/>
          </p:cNvSpPr>
          <p:nvPr/>
        </p:nvSpPr>
        <p:spPr>
          <a:xfrm>
            <a:off x="893384" y="5361133"/>
            <a:ext cx="7151357" cy="4926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r-FR" sz="2800" dirty="0">
                <a:solidFill>
                  <a:srgbClr val="FFFFFF"/>
                </a:solidFill>
                <a:latin typeface="Footlight MT Light"/>
                <a:ea typeface="+mj-lt"/>
                <a:cs typeface="+mj-lt"/>
              </a:rPr>
              <a:t>J. Denis, J. Davis, R. B. Mann and J. Martin</a:t>
            </a:r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73929F4-494E-11F3-DC12-B763CDBC3262}"/>
              </a:ext>
            </a:extLst>
          </p:cNvPr>
          <p:cNvSpPr txBox="1">
            <a:spLocks/>
          </p:cNvSpPr>
          <p:nvPr/>
        </p:nvSpPr>
        <p:spPr>
          <a:xfrm>
            <a:off x="2354825" y="2374873"/>
            <a:ext cx="7946923" cy="2093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dirty="0"/>
              <a:t>Can </a:t>
            </a:r>
            <a:r>
              <a:rPr lang="fr-FR" sz="6000" dirty="0" err="1"/>
              <a:t>we</a:t>
            </a:r>
            <a:r>
              <a:rPr lang="fr-FR" sz="6000" dirty="0"/>
              <a:t> </a:t>
            </a:r>
            <a:r>
              <a:rPr lang="fr-FR" sz="6000" dirty="0" err="1"/>
              <a:t>find</a:t>
            </a:r>
            <a:r>
              <a:rPr lang="fr-FR" sz="6000" dirty="0"/>
              <a:t> a simple </a:t>
            </a:r>
            <a:r>
              <a:rPr lang="fr-FR" sz="6000" dirty="0" err="1"/>
              <a:t>criteria</a:t>
            </a:r>
            <a:r>
              <a:rPr lang="fr-FR" sz="6000" dirty="0"/>
              <a:t> for a system to </a:t>
            </a:r>
            <a:r>
              <a:rPr lang="fr-FR" sz="6000" dirty="0" err="1"/>
              <a:t>be</a:t>
            </a:r>
            <a:r>
              <a:rPr lang="fr-FR" sz="6000" dirty="0"/>
              <a:t> Wigner </a:t>
            </a:r>
            <a:r>
              <a:rPr lang="fr-FR" sz="6000" dirty="0" err="1"/>
              <a:t>negative</a:t>
            </a:r>
            <a:r>
              <a:rPr lang="fr-FR" sz="60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640232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4C27A2A-F156-4EBC-8E7E-54BB60CCB256}"/>
              </a:ext>
            </a:extLst>
          </p:cNvPr>
          <p:cNvSpPr txBox="1">
            <a:spLocks/>
          </p:cNvSpPr>
          <p:nvPr/>
        </p:nvSpPr>
        <p:spPr>
          <a:xfrm>
            <a:off x="838200" y="386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ea typeface="+mj-lt"/>
                <a:cs typeface="+mj-lt"/>
              </a:rPr>
              <a:t>Crash course on </a:t>
            </a:r>
            <a:r>
              <a:rPr lang="fr-FR" dirty="0" err="1">
                <a:ea typeface="+mj-lt"/>
                <a:cs typeface="+mj-lt"/>
              </a:rPr>
              <a:t>density</a:t>
            </a:r>
            <a:r>
              <a:rPr lang="fr-FR" dirty="0">
                <a:ea typeface="+mj-lt"/>
                <a:cs typeface="+mj-lt"/>
              </a:rPr>
              <a:t> matrix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685BCA73-2428-4D2F-41DE-069085D698D4}"/>
              </a:ext>
            </a:extLst>
          </p:cNvPr>
          <p:cNvCxnSpPr>
            <a:cxnSpLocks/>
          </p:cNvCxnSpPr>
          <p:nvPr/>
        </p:nvCxnSpPr>
        <p:spPr>
          <a:xfrm>
            <a:off x="6096000" y="1619250"/>
            <a:ext cx="0" cy="36385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Image 36" descr="\documentclass{article}&#10;\usepackage{amsmath}&#10;\pagestyle{empty}&#10;\begin{document}&#10;&#10;\begin{equation*}&#10;\rho \overset{?}{=} \lambda_0 |\psi_0\rangle + \lambda_1|\psi_1\rangle&#10;\end{equation*}&#10;&#10;\end{document}" title="IguanaTex Bitmap Display">
            <a:extLst>
              <a:ext uri="{FF2B5EF4-FFF2-40B4-BE49-F238E27FC236}">
                <a16:creationId xmlns:a16="http://schemas.microsoft.com/office/drawing/2014/main" id="{FAFAAF29-E22D-79FF-7623-C54B3FD8F5A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59" y="1613264"/>
            <a:ext cx="3002944" cy="461665"/>
          </a:xfrm>
          <a:prstGeom prst="rect">
            <a:avLst/>
          </a:prstGeom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1FD4F60E-2088-C966-711C-A3DF71B86493}"/>
              </a:ext>
            </a:extLst>
          </p:cNvPr>
          <p:cNvSpPr/>
          <p:nvPr/>
        </p:nvSpPr>
        <p:spPr>
          <a:xfrm>
            <a:off x="1309007" y="3270252"/>
            <a:ext cx="1485900" cy="1930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7A281CF-0E6F-41BC-2A4E-5B4087BB88FE}"/>
              </a:ext>
            </a:extLst>
          </p:cNvPr>
          <p:cNvSpPr/>
          <p:nvPr/>
        </p:nvSpPr>
        <p:spPr>
          <a:xfrm>
            <a:off x="4007757" y="3270252"/>
            <a:ext cx="1485900" cy="1930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0" name="Image 39" descr="\documentclass{article}&#10;\usepackage{amsmath}&#10;\pagestyle{empty}&#10;\begin{document}&#10;&#10;$|\psi_0\rangle$&#10;&#10;&#10;\end{document}" title="IguanaTex Bitmap Display">
            <a:extLst>
              <a:ext uri="{FF2B5EF4-FFF2-40B4-BE49-F238E27FC236}">
                <a16:creationId xmlns:a16="http://schemas.microsoft.com/office/drawing/2014/main" id="{B0FF2053-2DEA-8C6E-7F9C-A22A4937294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55" y="3996127"/>
            <a:ext cx="736604" cy="478648"/>
          </a:xfrm>
          <a:prstGeom prst="rect">
            <a:avLst/>
          </a:prstGeom>
        </p:spPr>
      </p:pic>
      <p:pic>
        <p:nvPicPr>
          <p:cNvPr id="41" name="Image 40" descr="\documentclass{article}&#10;\usepackage{amsmath}&#10;\pagestyle{empty}&#10;\begin{document}&#10;&#10;$|\psi_1\rangle$&#10;&#10;&#10;\end{document}" title="IguanaTex Bitmap Display">
            <a:extLst>
              <a:ext uri="{FF2B5EF4-FFF2-40B4-BE49-F238E27FC236}">
                <a16:creationId xmlns:a16="http://schemas.microsoft.com/office/drawing/2014/main" id="{BBBF7C47-377F-5857-D22C-2FDD850DDB5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06" y="3996129"/>
            <a:ext cx="736602" cy="478646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BF0080BF-85BA-90A3-04A3-30DBC44528DE}"/>
              </a:ext>
            </a:extLst>
          </p:cNvPr>
          <p:cNvSpPr txBox="1"/>
          <p:nvPr/>
        </p:nvSpPr>
        <p:spPr>
          <a:xfrm>
            <a:off x="3015649" y="3911602"/>
            <a:ext cx="7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>
                <a:latin typeface="+mj-lt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584772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4C27A2A-F156-4EBC-8E7E-54BB60CCB256}"/>
              </a:ext>
            </a:extLst>
          </p:cNvPr>
          <p:cNvSpPr txBox="1">
            <a:spLocks/>
          </p:cNvSpPr>
          <p:nvPr/>
        </p:nvSpPr>
        <p:spPr>
          <a:xfrm>
            <a:off x="838200" y="386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ea typeface="+mj-lt"/>
                <a:cs typeface="+mj-lt"/>
              </a:rPr>
              <a:t>Crash course on </a:t>
            </a:r>
            <a:r>
              <a:rPr lang="fr-FR" dirty="0" err="1">
                <a:ea typeface="+mj-lt"/>
                <a:cs typeface="+mj-lt"/>
              </a:rPr>
              <a:t>density</a:t>
            </a:r>
            <a:r>
              <a:rPr lang="fr-FR" dirty="0">
                <a:ea typeface="+mj-lt"/>
                <a:cs typeface="+mj-lt"/>
              </a:rPr>
              <a:t> matrix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1ED3CCA-9074-D978-1C3E-BACD43E66553}"/>
              </a:ext>
            </a:extLst>
          </p:cNvPr>
          <p:cNvCxnSpPr>
            <a:cxnSpLocks/>
          </p:cNvCxnSpPr>
          <p:nvPr/>
        </p:nvCxnSpPr>
        <p:spPr>
          <a:xfrm>
            <a:off x="6096000" y="1619250"/>
            <a:ext cx="0" cy="36385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9CD5202D-E979-AD16-DD6F-CA6F084B7F5B}"/>
              </a:ext>
            </a:extLst>
          </p:cNvPr>
          <p:cNvSpPr txBox="1"/>
          <p:nvPr/>
        </p:nvSpPr>
        <p:spPr>
          <a:xfrm>
            <a:off x="1834524" y="2472687"/>
            <a:ext cx="3904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>
                <a:latin typeface="+mj-lt"/>
              </a:rPr>
              <a:t>Looks like a quantum superposition</a:t>
            </a:r>
          </a:p>
        </p:txBody>
      </p:sp>
      <p:sp>
        <p:nvSpPr>
          <p:cNvPr id="23" name="Signe de multiplication 22">
            <a:extLst>
              <a:ext uri="{FF2B5EF4-FFF2-40B4-BE49-F238E27FC236}">
                <a16:creationId xmlns:a16="http://schemas.microsoft.com/office/drawing/2014/main" id="{7E42C8A9-4C9B-F20C-1C67-358247F5BD41}"/>
              </a:ext>
            </a:extLst>
          </p:cNvPr>
          <p:cNvSpPr/>
          <p:nvPr/>
        </p:nvSpPr>
        <p:spPr>
          <a:xfrm>
            <a:off x="1274820" y="2354705"/>
            <a:ext cx="616854" cy="63607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5FD99E0-0E31-038D-7EFA-2C11AC6492E7}"/>
              </a:ext>
            </a:extLst>
          </p:cNvPr>
          <p:cNvSpPr/>
          <p:nvPr/>
        </p:nvSpPr>
        <p:spPr>
          <a:xfrm>
            <a:off x="1309007" y="3270252"/>
            <a:ext cx="1485900" cy="1930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125CF08-73CE-AC5D-0A34-A68835F87AAC}"/>
              </a:ext>
            </a:extLst>
          </p:cNvPr>
          <p:cNvSpPr/>
          <p:nvPr/>
        </p:nvSpPr>
        <p:spPr>
          <a:xfrm>
            <a:off x="4007757" y="3270252"/>
            <a:ext cx="1485900" cy="1930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7" name="Image 26" descr="\documentclass{article}&#10;\usepackage{amsmath}&#10;\pagestyle{empty}&#10;\begin{document}&#10;&#10;$|\psi_0\rangle$&#10;&#10;&#10;\end{document}" title="IguanaTex Bitmap Display">
            <a:extLst>
              <a:ext uri="{FF2B5EF4-FFF2-40B4-BE49-F238E27FC236}">
                <a16:creationId xmlns:a16="http://schemas.microsoft.com/office/drawing/2014/main" id="{804A8D1C-0039-89EB-99E2-39F2F5C01E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55" y="3996127"/>
            <a:ext cx="736604" cy="478648"/>
          </a:xfrm>
          <a:prstGeom prst="rect">
            <a:avLst/>
          </a:prstGeom>
        </p:spPr>
      </p:pic>
      <p:pic>
        <p:nvPicPr>
          <p:cNvPr id="28" name="Image 27" descr="\documentclass{article}&#10;\usepackage{amsmath}&#10;\pagestyle{empty}&#10;\begin{document}&#10;&#10;$|\psi_1\rangle$&#10;&#10;&#10;\end{document}" title="IguanaTex Bitmap Display">
            <a:extLst>
              <a:ext uri="{FF2B5EF4-FFF2-40B4-BE49-F238E27FC236}">
                <a16:creationId xmlns:a16="http://schemas.microsoft.com/office/drawing/2014/main" id="{B76280B5-9C05-8261-5706-AC6D954378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06" y="3996129"/>
            <a:ext cx="736602" cy="47864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5C166F0B-754C-5714-F2DD-2C5D64CC8B11}"/>
              </a:ext>
            </a:extLst>
          </p:cNvPr>
          <p:cNvSpPr txBox="1"/>
          <p:nvPr/>
        </p:nvSpPr>
        <p:spPr>
          <a:xfrm>
            <a:off x="3015649" y="3911602"/>
            <a:ext cx="7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>
                <a:latin typeface="+mj-lt"/>
              </a:rPr>
              <a:t>OR</a:t>
            </a:r>
          </a:p>
        </p:txBody>
      </p:sp>
      <p:pic>
        <p:nvPicPr>
          <p:cNvPr id="2" name="Image 1" descr="\documentclass{article}&#10;\usepackage{amsmath}&#10;\pagestyle{empty}&#10;\begin{document}&#10;&#10;\begin{equation*}&#10;\rho \overset{?}{=} \lambda_0 |\psi_0\rangle + \lambda_1|\psi_1\rangle&#10;\end{equation*}&#10;&#10;\end{document}" title="IguanaTex Bitmap Display">
            <a:extLst>
              <a:ext uri="{FF2B5EF4-FFF2-40B4-BE49-F238E27FC236}">
                <a16:creationId xmlns:a16="http://schemas.microsoft.com/office/drawing/2014/main" id="{C4FC71D9-29FF-3838-7868-C12D93E2C6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59" y="1613264"/>
            <a:ext cx="3002944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64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4C27A2A-F156-4EBC-8E7E-54BB60CCB256}"/>
              </a:ext>
            </a:extLst>
          </p:cNvPr>
          <p:cNvSpPr txBox="1">
            <a:spLocks/>
          </p:cNvSpPr>
          <p:nvPr/>
        </p:nvSpPr>
        <p:spPr>
          <a:xfrm>
            <a:off x="838200" y="386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ea typeface="+mj-lt"/>
                <a:cs typeface="+mj-lt"/>
              </a:rPr>
              <a:t>Crash course on </a:t>
            </a:r>
            <a:r>
              <a:rPr lang="fr-FR" dirty="0" err="1">
                <a:ea typeface="+mj-lt"/>
                <a:cs typeface="+mj-lt"/>
              </a:rPr>
              <a:t>density</a:t>
            </a:r>
            <a:r>
              <a:rPr lang="fr-FR" dirty="0">
                <a:ea typeface="+mj-lt"/>
                <a:cs typeface="+mj-lt"/>
              </a:rPr>
              <a:t> matrix</a:t>
            </a:r>
          </a:p>
        </p:txBody>
      </p:sp>
      <p:pic>
        <p:nvPicPr>
          <p:cNvPr id="27" name="Image 26" descr="\documentclass{article}&#10;\usepackage{amsmath}&#10;\pagestyle{empty}&#10;\begin{document}&#10;&#10;\begin{equation*}&#10;\rho = \lambda_0 |\psi_0\rangle\langle\psi_0| + \lambda_1|\psi_1\rangle\langle\psi_1|&#10;\end{equation*}&#10;&#10;\end{document}" title="IguanaTex Bitmap Display">
            <a:extLst>
              <a:ext uri="{FF2B5EF4-FFF2-40B4-BE49-F238E27FC236}">
                <a16:creationId xmlns:a16="http://schemas.microsoft.com/office/drawing/2014/main" id="{28EB3D21-AF85-BCD7-4329-1A586AA5C6E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08" y="1740992"/>
            <a:ext cx="4242045" cy="35574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2176BD7-E5CF-7AED-3FC6-12087F423B55}"/>
              </a:ext>
            </a:extLst>
          </p:cNvPr>
          <p:cNvSpPr txBox="1"/>
          <p:nvPr/>
        </p:nvSpPr>
        <p:spPr>
          <a:xfrm>
            <a:off x="2420259" y="2427561"/>
            <a:ext cx="2490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>
                <a:latin typeface="+mj-lt"/>
              </a:rPr>
              <a:t>Awesome</a:t>
            </a:r>
            <a:r>
              <a:rPr lang="fr-BE" sz="2400" dirty="0">
                <a:latin typeface="+mj-lt"/>
              </a:rPr>
              <a:t> notation</a:t>
            </a:r>
          </a:p>
        </p:txBody>
      </p:sp>
      <p:pic>
        <p:nvPicPr>
          <p:cNvPr id="29" name="Graphique 28" descr="Badge Tick1 contour">
            <a:extLst>
              <a:ext uri="{FF2B5EF4-FFF2-40B4-BE49-F238E27FC236}">
                <a16:creationId xmlns:a16="http://schemas.microsoft.com/office/drawing/2014/main" id="{D6E8B9D6-7D4A-3FB6-4CDE-980AD1D70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1596" y="2423254"/>
            <a:ext cx="558663" cy="558663"/>
          </a:xfrm>
          <a:prstGeom prst="rect">
            <a:avLst/>
          </a:prstGeom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F887384-7F97-6DEC-6673-7A8A4AF52F90}"/>
              </a:ext>
            </a:extLst>
          </p:cNvPr>
          <p:cNvCxnSpPr>
            <a:cxnSpLocks/>
          </p:cNvCxnSpPr>
          <p:nvPr/>
        </p:nvCxnSpPr>
        <p:spPr>
          <a:xfrm>
            <a:off x="6096000" y="1619250"/>
            <a:ext cx="0" cy="36385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0D4945CA-6379-E029-1564-525F594797F5}"/>
              </a:ext>
            </a:extLst>
          </p:cNvPr>
          <p:cNvSpPr/>
          <p:nvPr/>
        </p:nvSpPr>
        <p:spPr>
          <a:xfrm>
            <a:off x="1309007" y="3270252"/>
            <a:ext cx="1485900" cy="1930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CF18D1E-FC12-E946-EA1A-A1F592B6645D}"/>
              </a:ext>
            </a:extLst>
          </p:cNvPr>
          <p:cNvSpPr/>
          <p:nvPr/>
        </p:nvSpPr>
        <p:spPr>
          <a:xfrm>
            <a:off x="4007757" y="3270252"/>
            <a:ext cx="1485900" cy="1930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3" name="Image 32" descr="\documentclass{article}&#10;\usepackage{amsmath}&#10;\pagestyle{empty}&#10;\begin{document}&#10;&#10;$|\psi_0\rangle$&#10;&#10;&#10;\end{document}" title="IguanaTex Bitmap Display">
            <a:extLst>
              <a:ext uri="{FF2B5EF4-FFF2-40B4-BE49-F238E27FC236}">
                <a16:creationId xmlns:a16="http://schemas.microsoft.com/office/drawing/2014/main" id="{B9672EAA-85BC-AF87-7602-B7725525916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55" y="3996127"/>
            <a:ext cx="736604" cy="478648"/>
          </a:xfrm>
          <a:prstGeom prst="rect">
            <a:avLst/>
          </a:prstGeom>
        </p:spPr>
      </p:pic>
      <p:pic>
        <p:nvPicPr>
          <p:cNvPr id="34" name="Image 33" descr="\documentclass{article}&#10;\usepackage{amsmath}&#10;\pagestyle{empty}&#10;\begin{document}&#10;&#10;$|\psi_1\rangle$&#10;&#10;&#10;\end{document}" title="IguanaTex Bitmap Display">
            <a:extLst>
              <a:ext uri="{FF2B5EF4-FFF2-40B4-BE49-F238E27FC236}">
                <a16:creationId xmlns:a16="http://schemas.microsoft.com/office/drawing/2014/main" id="{5FCF2CEC-5EA2-7485-C84A-8942D158733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06" y="3996129"/>
            <a:ext cx="736602" cy="478646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24696FBC-0EA6-A353-9025-8E55FA2C15CC}"/>
              </a:ext>
            </a:extLst>
          </p:cNvPr>
          <p:cNvSpPr txBox="1"/>
          <p:nvPr/>
        </p:nvSpPr>
        <p:spPr>
          <a:xfrm>
            <a:off x="3015649" y="3911602"/>
            <a:ext cx="7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>
                <a:latin typeface="+mj-lt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940258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4C27A2A-F156-4EBC-8E7E-54BB60CCB256}"/>
              </a:ext>
            </a:extLst>
          </p:cNvPr>
          <p:cNvSpPr txBox="1">
            <a:spLocks/>
          </p:cNvSpPr>
          <p:nvPr/>
        </p:nvSpPr>
        <p:spPr>
          <a:xfrm>
            <a:off x="838200" y="386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ea typeface="+mj-lt"/>
                <a:cs typeface="+mj-lt"/>
              </a:rPr>
              <a:t>Crash course on </a:t>
            </a:r>
            <a:r>
              <a:rPr lang="fr-FR" dirty="0" err="1">
                <a:ea typeface="+mj-lt"/>
                <a:cs typeface="+mj-lt"/>
              </a:rPr>
              <a:t>density</a:t>
            </a:r>
            <a:r>
              <a:rPr lang="fr-FR" dirty="0">
                <a:ea typeface="+mj-lt"/>
                <a:cs typeface="+mj-lt"/>
              </a:rPr>
              <a:t> matrix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602CC769-0394-C6BB-5CAE-7248B6CEB834}"/>
              </a:ext>
            </a:extLst>
          </p:cNvPr>
          <p:cNvCxnSpPr>
            <a:cxnSpLocks/>
          </p:cNvCxnSpPr>
          <p:nvPr/>
        </p:nvCxnSpPr>
        <p:spPr>
          <a:xfrm>
            <a:off x="6096000" y="1619250"/>
            <a:ext cx="0" cy="36385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Image 55" descr="\documentclass{article}&#10;\usepackage{amsmath}&#10;\pagestyle{empty}&#10;\begin{document}&#10;&#10;$|\psi_0\rangle = c_0|\phi_0\rangle + c_1|\phi_1\rangle$&#10;&#10;&#10;\end{document}" title="IguanaTex Bitmap Display">
            <a:extLst>
              <a:ext uri="{FF2B5EF4-FFF2-40B4-BE49-F238E27FC236}">
                <a16:creationId xmlns:a16="http://schemas.microsoft.com/office/drawing/2014/main" id="{27CB0D01-48A9-E99E-23D6-5223378F9A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97" y="1711991"/>
            <a:ext cx="3284785" cy="355745"/>
          </a:xfrm>
          <a:prstGeom prst="rect">
            <a:avLst/>
          </a:prstGeom>
        </p:spPr>
      </p:pic>
      <p:pic>
        <p:nvPicPr>
          <p:cNvPr id="57" name="Image 56" descr="\documentclass{article}&#10;\usepackage{amsmath}&#10;\pagestyle{empty}&#10;\begin{document}&#10;&#10;$|\psi_1\rangle = c_2|\phi_0\rangle + c_3|\phi_1\rangle$&#10;&#10;&#10;\end{document}" title="IguanaTex Bitmap Display">
            <a:extLst>
              <a:ext uri="{FF2B5EF4-FFF2-40B4-BE49-F238E27FC236}">
                <a16:creationId xmlns:a16="http://schemas.microsoft.com/office/drawing/2014/main" id="{C8C37D67-FF39-C7A2-99C6-C6971D3A15E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97" y="2340914"/>
            <a:ext cx="3285795" cy="356412"/>
          </a:xfrm>
          <a:prstGeom prst="rect">
            <a:avLst/>
          </a:prstGeom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33F7F932-3CC4-4CC3-5F99-F0B864D74C78}"/>
              </a:ext>
            </a:extLst>
          </p:cNvPr>
          <p:cNvSpPr/>
          <p:nvPr/>
        </p:nvSpPr>
        <p:spPr>
          <a:xfrm>
            <a:off x="1309007" y="3270252"/>
            <a:ext cx="1485900" cy="1930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358FF6F-B0ED-C83D-A12D-BB4739AD1902}"/>
              </a:ext>
            </a:extLst>
          </p:cNvPr>
          <p:cNvSpPr/>
          <p:nvPr/>
        </p:nvSpPr>
        <p:spPr>
          <a:xfrm>
            <a:off x="4007757" y="3270252"/>
            <a:ext cx="1485900" cy="1930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0" name="Image 59" descr="\documentclass{article}&#10;\usepackage{amsmath}&#10;\pagestyle{empty}&#10;\begin{document}&#10;&#10;$|\psi_0\rangle$&#10;&#10;&#10;\end{document}" title="IguanaTex Bitmap Display">
            <a:extLst>
              <a:ext uri="{FF2B5EF4-FFF2-40B4-BE49-F238E27FC236}">
                <a16:creationId xmlns:a16="http://schemas.microsoft.com/office/drawing/2014/main" id="{6BD40C0E-1CEE-E796-0252-EDC8D24C3A4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55" y="3996127"/>
            <a:ext cx="736604" cy="478648"/>
          </a:xfrm>
          <a:prstGeom prst="rect">
            <a:avLst/>
          </a:prstGeom>
        </p:spPr>
      </p:pic>
      <p:pic>
        <p:nvPicPr>
          <p:cNvPr id="61" name="Image 60" descr="\documentclass{article}&#10;\usepackage{amsmath}&#10;\pagestyle{empty}&#10;\begin{document}&#10;&#10;$|\psi_1\rangle$&#10;&#10;&#10;\end{document}" title="IguanaTex Bitmap Display">
            <a:extLst>
              <a:ext uri="{FF2B5EF4-FFF2-40B4-BE49-F238E27FC236}">
                <a16:creationId xmlns:a16="http://schemas.microsoft.com/office/drawing/2014/main" id="{42D4216D-5574-1939-100E-45720C5AE79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06" y="3996129"/>
            <a:ext cx="736602" cy="478646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E4796708-B95C-4CE8-6EEB-3D173F90041C}"/>
              </a:ext>
            </a:extLst>
          </p:cNvPr>
          <p:cNvSpPr txBox="1"/>
          <p:nvPr/>
        </p:nvSpPr>
        <p:spPr>
          <a:xfrm>
            <a:off x="3015649" y="3911602"/>
            <a:ext cx="7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>
                <a:latin typeface="+mj-lt"/>
              </a:rPr>
              <a:t>OR</a:t>
            </a:r>
          </a:p>
        </p:txBody>
      </p:sp>
      <p:pic>
        <p:nvPicPr>
          <p:cNvPr id="2" name="Image 1" descr="\documentclass{article}&#10;\usepackage{amsmath}&#10;\pagestyle{empty}&#10;\begin{document}&#10;&#10;\begin{equation*}&#10;\rho = \lambda_0 |\psi_0\rangle\langle\psi_0| + \lambda_1|\psi_1\rangle\langle\psi_1|&#10;\end{equation*}&#10;&#10;\end{document}" title="IguanaTex Bitmap Display">
            <a:extLst>
              <a:ext uri="{FF2B5EF4-FFF2-40B4-BE49-F238E27FC236}">
                <a16:creationId xmlns:a16="http://schemas.microsoft.com/office/drawing/2014/main" id="{CF2A7E37-5996-3B47-2A65-3F2C05F7AAD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08" y="1740992"/>
            <a:ext cx="4242045" cy="3557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250A5B-3871-F890-E965-089CF957514C}"/>
              </a:ext>
            </a:extLst>
          </p:cNvPr>
          <p:cNvSpPr txBox="1"/>
          <p:nvPr/>
        </p:nvSpPr>
        <p:spPr>
          <a:xfrm>
            <a:off x="2420259" y="2427561"/>
            <a:ext cx="2490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>
                <a:latin typeface="+mj-lt"/>
              </a:rPr>
              <a:t>Awesome</a:t>
            </a:r>
            <a:r>
              <a:rPr lang="fr-BE" sz="2400" dirty="0">
                <a:latin typeface="+mj-lt"/>
              </a:rPr>
              <a:t> notation</a:t>
            </a:r>
          </a:p>
        </p:txBody>
      </p:sp>
      <p:pic>
        <p:nvPicPr>
          <p:cNvPr id="4" name="Graphique 3" descr="Badge Tick1 contour">
            <a:extLst>
              <a:ext uri="{FF2B5EF4-FFF2-40B4-BE49-F238E27FC236}">
                <a16:creationId xmlns:a16="http://schemas.microsoft.com/office/drawing/2014/main" id="{16DD63DC-EF3A-718A-58A3-5C28427FD6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61596" y="2423254"/>
            <a:ext cx="558663" cy="55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50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4C27A2A-F156-4EBC-8E7E-54BB60CCB256}"/>
              </a:ext>
            </a:extLst>
          </p:cNvPr>
          <p:cNvSpPr txBox="1">
            <a:spLocks/>
          </p:cNvSpPr>
          <p:nvPr/>
        </p:nvSpPr>
        <p:spPr>
          <a:xfrm>
            <a:off x="838200" y="386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ea typeface="+mj-lt"/>
                <a:cs typeface="+mj-lt"/>
              </a:rPr>
              <a:t>Crash course on </a:t>
            </a:r>
            <a:r>
              <a:rPr lang="fr-FR" dirty="0" err="1">
                <a:ea typeface="+mj-lt"/>
                <a:cs typeface="+mj-lt"/>
              </a:rPr>
              <a:t>density</a:t>
            </a:r>
            <a:r>
              <a:rPr lang="fr-FR" dirty="0">
                <a:ea typeface="+mj-lt"/>
                <a:cs typeface="+mj-lt"/>
              </a:rPr>
              <a:t> matrix</a:t>
            </a:r>
          </a:p>
        </p:txBody>
      </p:sp>
      <p:pic>
        <p:nvPicPr>
          <p:cNvPr id="9" name="Image 8" descr="\documentclass{article}&#10;\usepackage{amsmath}&#10;\usepackage[dvipsnames]{xcolor}&#10;\pagestyle{empty}&#10;\begin{document}&#10;&#10;\begin{equation*}&#10;\begin{aligned}&#10;\rho =&amp; \textcolor{red}{\big(\lambda_0|c_0|^2+ \lambda_1|c_2|^2\big)}|\phi_0\rangle\langle\phi_0| \\&#10;&amp; \textcolor{blue}{\big(\lambda_0c_0c_1^*+ \lambda_1c_2c_3^*\big)}|\phi_0\rangle\langle\phi_1| \\&#10;&amp; \textcolor{orange}{\big(\lambda_0c_1c_0^*+ \lambda_1c_3c_2^*\big)}|\phi_1\rangle\langle\phi_0| \\&#10;&amp; \textcolor{olive}{\big(\lambda_0|c_1|^2+ \lambda_1|c_3|^2\big)}|\phi_1\rangle\langle\phi_1|&#10;\end{aligned}&#10;\end{equation*}&#10;&#10;&#10;\end{document}" title="IguanaTex Bitmap Display">
            <a:extLst>
              <a:ext uri="{FF2B5EF4-FFF2-40B4-BE49-F238E27FC236}">
                <a16:creationId xmlns:a16="http://schemas.microsoft.com/office/drawing/2014/main" id="{89DFECEF-F01E-BE4D-6443-505E2D5BFFC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136" y="3205265"/>
            <a:ext cx="4108634" cy="1941545"/>
          </a:xfrm>
          <a:prstGeom prst="rect">
            <a:avLst/>
          </a:prstGeom>
        </p:spPr>
      </p:pic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3CC4152-C08B-4103-7500-755B33AC5673}"/>
              </a:ext>
            </a:extLst>
          </p:cNvPr>
          <p:cNvCxnSpPr>
            <a:cxnSpLocks/>
          </p:cNvCxnSpPr>
          <p:nvPr/>
        </p:nvCxnSpPr>
        <p:spPr>
          <a:xfrm>
            <a:off x="6096000" y="1619250"/>
            <a:ext cx="0" cy="36385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Image 31" descr="\documentclass{article}&#10;\usepackage{amsmath}&#10;\pagestyle{empty}&#10;\begin{document}&#10;&#10;$|\psi_0\rangle = c_0|\phi_0\rangle + c_1|\phi_1\rangle$&#10;&#10;&#10;\end{document}" title="IguanaTex Bitmap Display">
            <a:extLst>
              <a:ext uri="{FF2B5EF4-FFF2-40B4-BE49-F238E27FC236}">
                <a16:creationId xmlns:a16="http://schemas.microsoft.com/office/drawing/2014/main" id="{C5E7FAA7-93BE-B5B6-6B80-29AFC64421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97" y="1711991"/>
            <a:ext cx="3284785" cy="355745"/>
          </a:xfrm>
          <a:prstGeom prst="rect">
            <a:avLst/>
          </a:prstGeom>
        </p:spPr>
      </p:pic>
      <p:pic>
        <p:nvPicPr>
          <p:cNvPr id="33" name="Image 32" descr="\documentclass{article}&#10;\usepackage{amsmath}&#10;\pagestyle{empty}&#10;\begin{document}&#10;&#10;$|\psi_1\rangle = c_2|\phi_0\rangle + c_3|\phi_1\rangle$&#10;&#10;&#10;\end{document}" title="IguanaTex Bitmap Display">
            <a:extLst>
              <a:ext uri="{FF2B5EF4-FFF2-40B4-BE49-F238E27FC236}">
                <a16:creationId xmlns:a16="http://schemas.microsoft.com/office/drawing/2014/main" id="{EADA7B88-12CE-1C96-57D5-AD4C356FB11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97" y="2340914"/>
            <a:ext cx="3285795" cy="356412"/>
          </a:xfrm>
          <a:prstGeom prst="rect">
            <a:avLst/>
          </a:prstGeom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777B568A-8076-B804-A5AF-C3A68D87AA42}"/>
              </a:ext>
            </a:extLst>
          </p:cNvPr>
          <p:cNvSpPr/>
          <p:nvPr/>
        </p:nvSpPr>
        <p:spPr>
          <a:xfrm>
            <a:off x="1309007" y="3270252"/>
            <a:ext cx="1485900" cy="1930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DAC1C83-747C-187F-7FBD-5453AAE431A1}"/>
              </a:ext>
            </a:extLst>
          </p:cNvPr>
          <p:cNvSpPr/>
          <p:nvPr/>
        </p:nvSpPr>
        <p:spPr>
          <a:xfrm>
            <a:off x="4007757" y="3270252"/>
            <a:ext cx="1485900" cy="1930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6" name="Image 35" descr="\documentclass{article}&#10;\usepackage{amsmath}&#10;\pagestyle{empty}&#10;\begin{document}&#10;&#10;$|\psi_0\rangle$&#10;&#10;&#10;\end{document}" title="IguanaTex Bitmap Display">
            <a:extLst>
              <a:ext uri="{FF2B5EF4-FFF2-40B4-BE49-F238E27FC236}">
                <a16:creationId xmlns:a16="http://schemas.microsoft.com/office/drawing/2014/main" id="{4980DA88-95BF-A2CC-2CAF-D56F12A9CAB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55" y="3996127"/>
            <a:ext cx="736604" cy="478648"/>
          </a:xfrm>
          <a:prstGeom prst="rect">
            <a:avLst/>
          </a:prstGeom>
        </p:spPr>
      </p:pic>
      <p:pic>
        <p:nvPicPr>
          <p:cNvPr id="37" name="Image 36" descr="\documentclass{article}&#10;\usepackage{amsmath}&#10;\pagestyle{empty}&#10;\begin{document}&#10;&#10;$|\psi_1\rangle$&#10;&#10;&#10;\end{document}" title="IguanaTex Bitmap Display">
            <a:extLst>
              <a:ext uri="{FF2B5EF4-FFF2-40B4-BE49-F238E27FC236}">
                <a16:creationId xmlns:a16="http://schemas.microsoft.com/office/drawing/2014/main" id="{29AD89C8-8086-353F-17D6-E4018C64283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06" y="3996129"/>
            <a:ext cx="736602" cy="478646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7AD2C454-11BD-E723-F2BA-C8AE981217B1}"/>
              </a:ext>
            </a:extLst>
          </p:cNvPr>
          <p:cNvSpPr txBox="1"/>
          <p:nvPr/>
        </p:nvSpPr>
        <p:spPr>
          <a:xfrm>
            <a:off x="3015649" y="3911602"/>
            <a:ext cx="7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>
                <a:latin typeface="+mj-lt"/>
              </a:rPr>
              <a:t>OR</a:t>
            </a:r>
          </a:p>
        </p:txBody>
      </p:sp>
      <p:pic>
        <p:nvPicPr>
          <p:cNvPr id="2" name="Image 1" descr="\documentclass{article}&#10;\usepackage{amsmath}&#10;\pagestyle{empty}&#10;\begin{document}&#10;&#10;\begin{equation*}&#10;\rho = \lambda_0 |\psi_0\rangle\langle\psi_0| + \lambda_1|\psi_1\rangle\langle\psi_1|&#10;\end{equation*}&#10;&#10;\end{document}" title="IguanaTex Bitmap Display">
            <a:extLst>
              <a:ext uri="{FF2B5EF4-FFF2-40B4-BE49-F238E27FC236}">
                <a16:creationId xmlns:a16="http://schemas.microsoft.com/office/drawing/2014/main" id="{6E4A61C6-8D94-2533-5B9C-F718B3CCA89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08" y="1740992"/>
            <a:ext cx="4242045" cy="3557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FC500F7-7F96-BCEF-44C4-0B983C2F0E12}"/>
              </a:ext>
            </a:extLst>
          </p:cNvPr>
          <p:cNvSpPr txBox="1"/>
          <p:nvPr/>
        </p:nvSpPr>
        <p:spPr>
          <a:xfrm>
            <a:off x="2420259" y="2427561"/>
            <a:ext cx="2490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>
                <a:latin typeface="+mj-lt"/>
              </a:rPr>
              <a:t>Awesome</a:t>
            </a:r>
            <a:r>
              <a:rPr lang="fr-BE" sz="2400" dirty="0">
                <a:latin typeface="+mj-lt"/>
              </a:rPr>
              <a:t> notation</a:t>
            </a:r>
          </a:p>
        </p:txBody>
      </p:sp>
      <p:pic>
        <p:nvPicPr>
          <p:cNvPr id="4" name="Graphique 3" descr="Badge Tick1 contour">
            <a:extLst>
              <a:ext uri="{FF2B5EF4-FFF2-40B4-BE49-F238E27FC236}">
                <a16:creationId xmlns:a16="http://schemas.microsoft.com/office/drawing/2014/main" id="{C1A4F7F9-47AA-C9F6-A6E5-EE06127E5F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61596" y="2423254"/>
            <a:ext cx="558663" cy="55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48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4C27A2A-F156-4EBC-8E7E-54BB60CCB256}"/>
              </a:ext>
            </a:extLst>
          </p:cNvPr>
          <p:cNvSpPr txBox="1">
            <a:spLocks/>
          </p:cNvSpPr>
          <p:nvPr/>
        </p:nvSpPr>
        <p:spPr>
          <a:xfrm>
            <a:off x="838200" y="386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ea typeface="+mj-lt"/>
                <a:cs typeface="+mj-lt"/>
              </a:rPr>
              <a:t>Crash course on </a:t>
            </a:r>
            <a:r>
              <a:rPr lang="fr-FR" dirty="0" err="1">
                <a:ea typeface="+mj-lt"/>
                <a:cs typeface="+mj-lt"/>
              </a:rPr>
              <a:t>density</a:t>
            </a:r>
            <a:r>
              <a:rPr lang="fr-FR" dirty="0">
                <a:ea typeface="+mj-lt"/>
                <a:cs typeface="+mj-lt"/>
              </a:rPr>
              <a:t> matrix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C43E2CF-5CEB-58D0-FC6F-36876E02BBA6}"/>
              </a:ext>
            </a:extLst>
          </p:cNvPr>
          <p:cNvCxnSpPr>
            <a:cxnSpLocks/>
          </p:cNvCxnSpPr>
          <p:nvPr/>
        </p:nvCxnSpPr>
        <p:spPr>
          <a:xfrm>
            <a:off x="6096000" y="1619250"/>
            <a:ext cx="0" cy="36385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 6" descr="\documentclass{article}&#10;\usepackage{amsmath}&#10;\pagestyle{empty}&#10;\begin{document}&#10;&#10;$|\psi_0\rangle = c_0|\phi_0\rangle + c_1|\phi_1\rangle$&#10;&#10;&#10;\end{document}" title="IguanaTex Bitmap Display">
            <a:extLst>
              <a:ext uri="{FF2B5EF4-FFF2-40B4-BE49-F238E27FC236}">
                <a16:creationId xmlns:a16="http://schemas.microsoft.com/office/drawing/2014/main" id="{EF9F9638-3BB3-1747-7863-DD64F34A40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97" y="1711991"/>
            <a:ext cx="3284785" cy="355745"/>
          </a:xfrm>
          <a:prstGeom prst="rect">
            <a:avLst/>
          </a:prstGeom>
        </p:spPr>
      </p:pic>
      <p:pic>
        <p:nvPicPr>
          <p:cNvPr id="12" name="Image 11" descr="\documentclass{article}&#10;\usepackage{amsmath}&#10;\pagestyle{empty}&#10;\begin{document}&#10;&#10;$|\psi_1\rangle = c_2|\phi_0\rangle + c_3|\phi_1\rangle$&#10;&#10;&#10;\end{document}" title="IguanaTex Bitmap Display">
            <a:extLst>
              <a:ext uri="{FF2B5EF4-FFF2-40B4-BE49-F238E27FC236}">
                <a16:creationId xmlns:a16="http://schemas.microsoft.com/office/drawing/2014/main" id="{DD23E76F-D7EB-25A6-92D0-DA96768F703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97" y="2340914"/>
            <a:ext cx="3285795" cy="356412"/>
          </a:xfrm>
          <a:prstGeom prst="rect">
            <a:avLst/>
          </a:prstGeom>
        </p:spPr>
      </p:pic>
      <p:pic>
        <p:nvPicPr>
          <p:cNvPr id="19" name="Image 18" descr="\documentclass{article}&#10;\usepackage{amsmath}&#10;\usepackage{xcolor}&#10;\pagestyle{empty}&#10;\begin{document}&#10;&#10;\[&#10;\rho=\begin{pmatrix}\textcolor{red}{p_{11}} &amp; \textcolor{blue}{p_{12}}\\&#10;\textcolor{orange}{p_{21}} &amp; \textcolor{olive}{p_{22}}&#10;\end{pmatrix}&#10;\]&#10;&#10;&#10;\end{document}" title="IguanaTex Bitmap Display">
            <a:extLst>
              <a:ext uri="{FF2B5EF4-FFF2-40B4-BE49-F238E27FC236}">
                <a16:creationId xmlns:a16="http://schemas.microsoft.com/office/drawing/2014/main" id="{465F338C-F4EE-4F80-561E-5E75FCAEB1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23" y="3563350"/>
            <a:ext cx="3372959" cy="119464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35A05163-07DB-2928-CEF1-3D0ED84F6F27}"/>
              </a:ext>
            </a:extLst>
          </p:cNvPr>
          <p:cNvSpPr/>
          <p:nvPr/>
        </p:nvSpPr>
        <p:spPr>
          <a:xfrm>
            <a:off x="1309007" y="3270252"/>
            <a:ext cx="1485900" cy="1930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E14BA61-18F7-6479-ADCF-41419D62D4A0}"/>
              </a:ext>
            </a:extLst>
          </p:cNvPr>
          <p:cNvSpPr/>
          <p:nvPr/>
        </p:nvSpPr>
        <p:spPr>
          <a:xfrm>
            <a:off x="4007757" y="3270252"/>
            <a:ext cx="1485900" cy="1930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4" name="Image 23" descr="\documentclass{article}&#10;\usepackage{amsmath}&#10;\pagestyle{empty}&#10;\begin{document}&#10;&#10;$|\psi_0\rangle$&#10;&#10;&#10;\end{document}" title="IguanaTex Bitmap Display">
            <a:extLst>
              <a:ext uri="{FF2B5EF4-FFF2-40B4-BE49-F238E27FC236}">
                <a16:creationId xmlns:a16="http://schemas.microsoft.com/office/drawing/2014/main" id="{1DD1CCE3-0515-D732-8F5C-7A32E96177A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55" y="3996127"/>
            <a:ext cx="736604" cy="478648"/>
          </a:xfrm>
          <a:prstGeom prst="rect">
            <a:avLst/>
          </a:prstGeom>
        </p:spPr>
      </p:pic>
      <p:pic>
        <p:nvPicPr>
          <p:cNvPr id="25" name="Image 24" descr="\documentclass{article}&#10;\usepackage{amsmath}&#10;\pagestyle{empty}&#10;\begin{document}&#10;&#10;$|\psi_1\rangle$&#10;&#10;&#10;\end{document}" title="IguanaTex Bitmap Display">
            <a:extLst>
              <a:ext uri="{FF2B5EF4-FFF2-40B4-BE49-F238E27FC236}">
                <a16:creationId xmlns:a16="http://schemas.microsoft.com/office/drawing/2014/main" id="{41DAAFC7-D8AE-A062-F577-27A1D832B66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06" y="3996129"/>
            <a:ext cx="736602" cy="478646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DDAAFB43-E89C-4F59-9EBD-1DDB0A0BA4F1}"/>
              </a:ext>
            </a:extLst>
          </p:cNvPr>
          <p:cNvSpPr txBox="1"/>
          <p:nvPr/>
        </p:nvSpPr>
        <p:spPr>
          <a:xfrm>
            <a:off x="3015649" y="3911602"/>
            <a:ext cx="7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>
                <a:latin typeface="+mj-lt"/>
              </a:rPr>
              <a:t>OR</a:t>
            </a:r>
          </a:p>
        </p:txBody>
      </p:sp>
      <p:pic>
        <p:nvPicPr>
          <p:cNvPr id="2" name="Image 1" descr="\documentclass{article}&#10;\usepackage{amsmath}&#10;\pagestyle{empty}&#10;\begin{document}&#10;&#10;\begin{equation*}&#10;\rho = \lambda_0 |\psi_0\rangle\langle\psi_0| + \lambda_1|\psi_1\rangle\langle\psi_1|&#10;\end{equation*}&#10;&#10;\end{document}" title="IguanaTex Bitmap Display">
            <a:extLst>
              <a:ext uri="{FF2B5EF4-FFF2-40B4-BE49-F238E27FC236}">
                <a16:creationId xmlns:a16="http://schemas.microsoft.com/office/drawing/2014/main" id="{663CA81A-22D7-583A-BDA3-CAA2E8B3348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08" y="1740992"/>
            <a:ext cx="4242045" cy="3557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CC52A09-9F1D-24E2-BCAD-459B32426D86}"/>
              </a:ext>
            </a:extLst>
          </p:cNvPr>
          <p:cNvSpPr txBox="1"/>
          <p:nvPr/>
        </p:nvSpPr>
        <p:spPr>
          <a:xfrm>
            <a:off x="2420259" y="2427561"/>
            <a:ext cx="2490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>
                <a:latin typeface="+mj-lt"/>
              </a:rPr>
              <a:t>Awesome</a:t>
            </a:r>
            <a:r>
              <a:rPr lang="fr-BE" sz="2400" dirty="0">
                <a:latin typeface="+mj-lt"/>
              </a:rPr>
              <a:t> notation</a:t>
            </a:r>
          </a:p>
        </p:txBody>
      </p:sp>
      <p:pic>
        <p:nvPicPr>
          <p:cNvPr id="4" name="Graphique 3" descr="Badge Tick1 contour">
            <a:extLst>
              <a:ext uri="{FF2B5EF4-FFF2-40B4-BE49-F238E27FC236}">
                <a16:creationId xmlns:a16="http://schemas.microsoft.com/office/drawing/2014/main" id="{48DE69EB-47A3-4ED4-2A15-8824DEA1FA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61596" y="2423254"/>
            <a:ext cx="558663" cy="55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0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4C27A2A-F156-4EBC-8E7E-54BB60CCB256}"/>
              </a:ext>
            </a:extLst>
          </p:cNvPr>
          <p:cNvSpPr txBox="1">
            <a:spLocks/>
          </p:cNvSpPr>
          <p:nvPr/>
        </p:nvSpPr>
        <p:spPr>
          <a:xfrm>
            <a:off x="838200" y="386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ea typeface="+mj-lt"/>
                <a:cs typeface="+mj-lt"/>
              </a:rPr>
              <a:t>Crash course on </a:t>
            </a:r>
            <a:r>
              <a:rPr lang="fr-FR" dirty="0" err="1">
                <a:ea typeface="+mj-lt"/>
                <a:cs typeface="+mj-lt"/>
              </a:rPr>
              <a:t>density</a:t>
            </a:r>
            <a:r>
              <a:rPr lang="fr-FR" dirty="0">
                <a:ea typeface="+mj-lt"/>
                <a:cs typeface="+mj-lt"/>
              </a:rPr>
              <a:t> matrix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1A36001-F7EB-20C4-EEB1-183FA0D72F68}"/>
              </a:ext>
            </a:extLst>
          </p:cNvPr>
          <p:cNvSpPr/>
          <p:nvPr/>
        </p:nvSpPr>
        <p:spPr>
          <a:xfrm>
            <a:off x="1309007" y="3270252"/>
            <a:ext cx="1485900" cy="1930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A8B7431-C055-502E-0412-A4E330702D0A}"/>
              </a:ext>
            </a:extLst>
          </p:cNvPr>
          <p:cNvSpPr/>
          <p:nvPr/>
        </p:nvSpPr>
        <p:spPr>
          <a:xfrm>
            <a:off x="4007757" y="3270252"/>
            <a:ext cx="1485900" cy="1930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 descr="\documentclass{article}&#10;\usepackage{amsmath}&#10;\pagestyle{empty}&#10;\begin{document}&#10;&#10;$|\psi_0\rangle$&#10;&#10;&#10;\end{document}" title="IguanaTex Bitmap Display">
            <a:extLst>
              <a:ext uri="{FF2B5EF4-FFF2-40B4-BE49-F238E27FC236}">
                <a16:creationId xmlns:a16="http://schemas.microsoft.com/office/drawing/2014/main" id="{EEB755A2-D279-D3E0-1D0B-23CD98E28A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55" y="3996127"/>
            <a:ext cx="736604" cy="478648"/>
          </a:xfrm>
          <a:prstGeom prst="rect">
            <a:avLst/>
          </a:prstGeom>
        </p:spPr>
      </p:pic>
      <p:pic>
        <p:nvPicPr>
          <p:cNvPr id="8" name="Image 7" descr="\documentclass{article}&#10;\usepackage{amsmath}&#10;\pagestyle{empty}&#10;\begin{document}&#10;&#10;$|\psi_1\rangle$&#10;&#10;&#10;\end{document}" title="IguanaTex Bitmap Display">
            <a:extLst>
              <a:ext uri="{FF2B5EF4-FFF2-40B4-BE49-F238E27FC236}">
                <a16:creationId xmlns:a16="http://schemas.microsoft.com/office/drawing/2014/main" id="{07E7C162-1697-52AE-7A2F-CFC45901D3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06" y="3996129"/>
            <a:ext cx="736602" cy="4786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ABAF86D-14F8-4EC5-49BC-F12A6AD6799F}"/>
              </a:ext>
            </a:extLst>
          </p:cNvPr>
          <p:cNvSpPr txBox="1"/>
          <p:nvPr/>
        </p:nvSpPr>
        <p:spPr>
          <a:xfrm>
            <a:off x="3015649" y="3911602"/>
            <a:ext cx="7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>
                <a:latin typeface="+mj-lt"/>
              </a:rPr>
              <a:t>OR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C43E2CF-5CEB-58D0-FC6F-36876E02BBA6}"/>
              </a:ext>
            </a:extLst>
          </p:cNvPr>
          <p:cNvCxnSpPr>
            <a:cxnSpLocks/>
          </p:cNvCxnSpPr>
          <p:nvPr/>
        </p:nvCxnSpPr>
        <p:spPr>
          <a:xfrm>
            <a:off x="6096000" y="1619250"/>
            <a:ext cx="0" cy="36385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 6" descr="\documentclass{article}&#10;\usepackage{amsmath}&#10;\pagestyle{empty}&#10;\begin{document}&#10;&#10;$|\psi_0\rangle = c_0|\phi_0\rangle + c_1|\phi_1\rangle$&#10;&#10;&#10;\end{document}" title="IguanaTex Bitmap Display">
            <a:extLst>
              <a:ext uri="{FF2B5EF4-FFF2-40B4-BE49-F238E27FC236}">
                <a16:creationId xmlns:a16="http://schemas.microsoft.com/office/drawing/2014/main" id="{EF9F9638-3BB3-1747-7863-DD64F34A401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97" y="1711991"/>
            <a:ext cx="3284785" cy="355745"/>
          </a:xfrm>
          <a:prstGeom prst="rect">
            <a:avLst/>
          </a:prstGeom>
        </p:spPr>
      </p:pic>
      <p:pic>
        <p:nvPicPr>
          <p:cNvPr id="12" name="Image 11" descr="\documentclass{article}&#10;\usepackage{amsmath}&#10;\pagestyle{empty}&#10;\begin{document}&#10;&#10;$|\psi_1\rangle = c_2|\phi_0\rangle + c_3|\phi_1\rangle$&#10;&#10;&#10;\end{document}" title="IguanaTex Bitmap Display">
            <a:extLst>
              <a:ext uri="{FF2B5EF4-FFF2-40B4-BE49-F238E27FC236}">
                <a16:creationId xmlns:a16="http://schemas.microsoft.com/office/drawing/2014/main" id="{DD23E76F-D7EB-25A6-92D0-DA96768F703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97" y="2340914"/>
            <a:ext cx="3285795" cy="356412"/>
          </a:xfrm>
          <a:prstGeom prst="rect">
            <a:avLst/>
          </a:prstGeom>
        </p:spPr>
      </p:pic>
      <p:pic>
        <p:nvPicPr>
          <p:cNvPr id="19" name="Image 18" descr="\documentclass{article}&#10;\usepackage{amsmath}&#10;\usepackage{xcolor}&#10;\pagestyle{empty}&#10;\begin{document}&#10;&#10;\[&#10;\rho=\begin{pmatrix}\textcolor{red}{p_{11}} &amp; \textcolor{blue}{p_{12}}\\&#10;\textcolor{orange}{p_{21}} &amp; \textcolor{olive}{p_{22}}&#10;\end{pmatrix}&#10;\]&#10;&#10;&#10;\end{document}" title="IguanaTex Bitmap Display">
            <a:extLst>
              <a:ext uri="{FF2B5EF4-FFF2-40B4-BE49-F238E27FC236}">
                <a16:creationId xmlns:a16="http://schemas.microsoft.com/office/drawing/2014/main" id="{465F338C-F4EE-4F80-561E-5E75FCAEB11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23" y="3563350"/>
            <a:ext cx="3372959" cy="119464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32B2EBE-46C0-A47E-A6E1-63B30249DBB8}"/>
              </a:ext>
            </a:extLst>
          </p:cNvPr>
          <p:cNvSpPr txBox="1"/>
          <p:nvPr/>
        </p:nvSpPr>
        <p:spPr>
          <a:xfrm>
            <a:off x="2237347" y="5624023"/>
            <a:ext cx="7717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>
                <a:latin typeface="+mj-lt"/>
              </a:rPr>
              <a:t>Linear</a:t>
            </a:r>
            <a:r>
              <a:rPr lang="fr-BE" sz="2400" dirty="0">
                <a:latin typeface="+mj-lt"/>
              </a:rPr>
              <a:t> </a:t>
            </a:r>
            <a:r>
              <a:rPr lang="fr-BE" sz="2400" dirty="0" err="1">
                <a:latin typeface="+mj-lt"/>
              </a:rPr>
              <a:t>Algebra</a:t>
            </a:r>
            <a:r>
              <a:rPr lang="fr-BE" sz="2400" dirty="0">
                <a:latin typeface="+mj-lt"/>
              </a:rPr>
              <a:t> : the </a:t>
            </a:r>
            <a:r>
              <a:rPr lang="fr-BE" sz="2400" dirty="0" err="1">
                <a:latin typeface="+mj-lt"/>
              </a:rPr>
              <a:t>eigenvalues</a:t>
            </a:r>
            <a:r>
              <a:rPr lang="fr-BE" sz="2400" dirty="0">
                <a:latin typeface="+mj-lt"/>
              </a:rPr>
              <a:t> are invariant w.r.t. the basis</a:t>
            </a:r>
          </a:p>
        </p:txBody>
      </p:sp>
      <p:pic>
        <p:nvPicPr>
          <p:cNvPr id="13" name="Image 12" descr="\documentclass{article}&#10;\usepackage{amsmath}&#10;\pagestyle{empty}&#10;\begin{document}&#10;&#10;\begin{equation*}&#10;\rho = \lambda_0 |\psi_0\rangle\langle\psi_0| + \lambda_1|\psi_1\rangle\langle\psi_1|&#10;\end{equation*}&#10;&#10;\end{document}" title="IguanaTex Bitmap Display">
            <a:extLst>
              <a:ext uri="{FF2B5EF4-FFF2-40B4-BE49-F238E27FC236}">
                <a16:creationId xmlns:a16="http://schemas.microsoft.com/office/drawing/2014/main" id="{FB0711F9-BEAD-1615-6F4E-35D43B1B816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08" y="1740992"/>
            <a:ext cx="4242045" cy="35574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D399326-A2C1-4E4B-28F7-A1279C974F54}"/>
              </a:ext>
            </a:extLst>
          </p:cNvPr>
          <p:cNvSpPr txBox="1"/>
          <p:nvPr/>
        </p:nvSpPr>
        <p:spPr>
          <a:xfrm>
            <a:off x="2420259" y="2427561"/>
            <a:ext cx="2490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>
                <a:latin typeface="+mj-lt"/>
              </a:rPr>
              <a:t>Awesome</a:t>
            </a:r>
            <a:r>
              <a:rPr lang="fr-BE" sz="2400" dirty="0">
                <a:latin typeface="+mj-lt"/>
              </a:rPr>
              <a:t> notation</a:t>
            </a:r>
          </a:p>
        </p:txBody>
      </p:sp>
      <p:pic>
        <p:nvPicPr>
          <p:cNvPr id="16" name="Graphique 15" descr="Badge Tick1 contour">
            <a:extLst>
              <a:ext uri="{FF2B5EF4-FFF2-40B4-BE49-F238E27FC236}">
                <a16:creationId xmlns:a16="http://schemas.microsoft.com/office/drawing/2014/main" id="{5121980E-9B5A-E7BC-FA80-4881AA2A8D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61596" y="2423254"/>
            <a:ext cx="558663" cy="55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12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4C27A2A-F156-4EBC-8E7E-54BB60CCB256}"/>
              </a:ext>
            </a:extLst>
          </p:cNvPr>
          <p:cNvSpPr txBox="1">
            <a:spLocks/>
          </p:cNvSpPr>
          <p:nvPr/>
        </p:nvSpPr>
        <p:spPr>
          <a:xfrm>
            <a:off x="838200" y="386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ea typeface="+mj-lt"/>
                <a:cs typeface="+mj-lt"/>
              </a:rPr>
              <a:t>Isolated</a:t>
            </a:r>
            <a:r>
              <a:rPr lang="fr-FR" dirty="0">
                <a:ea typeface="+mj-lt"/>
                <a:cs typeface="+mj-lt"/>
              </a:rPr>
              <a:t> quantum </a:t>
            </a:r>
            <a:r>
              <a:rPr lang="fr-FR" dirty="0" err="1">
                <a:ea typeface="+mj-lt"/>
                <a:cs typeface="+mj-lt"/>
              </a:rPr>
              <a:t>systems</a:t>
            </a:r>
            <a:endParaRPr lang="fr-FR" dirty="0">
              <a:ea typeface="+mj-lt"/>
              <a:cs typeface="+mj-lt"/>
            </a:endParaRPr>
          </a:p>
        </p:txBody>
      </p:sp>
      <p:pic>
        <p:nvPicPr>
          <p:cNvPr id="3" name="AC5_ACMeasure_N=12_Tmax=20_Ω=0.5_χ=0.25">
            <a:hlinkClick r:id="" action="ppaction://media"/>
            <a:extLst>
              <a:ext uri="{FF2B5EF4-FFF2-40B4-BE49-F238E27FC236}">
                <a16:creationId xmlns:a16="http://schemas.microsoft.com/office/drawing/2014/main" id="{70DAE34D-3F19-92EC-8297-15782E0C0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9207" t="2510" r="62668" b="55635"/>
          <a:stretch/>
        </p:blipFill>
        <p:spPr>
          <a:xfrm>
            <a:off x="7650957" y="2257424"/>
            <a:ext cx="3300412" cy="2700337"/>
          </a:xfrm>
          <a:prstGeom prst="rect">
            <a:avLst/>
          </a:prstGeom>
        </p:spPr>
      </p:pic>
      <p:pic>
        <p:nvPicPr>
          <p:cNvPr id="21" name="Image 20" descr="\documentclass{article}&#10;\usepackage{amsmath}&#10;\pagestyle{empty}&#10;\begin{document}&#10;&#10;\begin{equation*}&#10;|\psi(t)\rangle = U(t)|\psi(0)\rangle&#10;\end{equation*}&#10;&#10;&#10;\end{document}" title="IguanaTex Bitmap Display">
            <a:extLst>
              <a:ext uri="{FF2B5EF4-FFF2-40B4-BE49-F238E27FC236}">
                <a16:creationId xmlns:a16="http://schemas.microsoft.com/office/drawing/2014/main" id="{39FAC808-6D5C-56D9-8EAA-5B5BA824825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89" y="1827876"/>
            <a:ext cx="2481371" cy="305371"/>
          </a:xfrm>
          <a:prstGeom prst="rect">
            <a:avLst/>
          </a:prstGeom>
        </p:spPr>
      </p:pic>
      <p:pic>
        <p:nvPicPr>
          <p:cNvPr id="19" name="Image 18" descr="\documentclass{article}&#10;\usepackage{amsmath}&#10;\pagestyle{empty}&#10;\begin{document}&#10;&#10;&#10;\begin{equation*}&#10;U(t)=e^{-\frac{iHt}{\hbar}}&#10;\end{equation*}&#10;&#10;\end{document}" title="IguanaTex Bitmap Display">
            <a:extLst>
              <a:ext uri="{FF2B5EF4-FFF2-40B4-BE49-F238E27FC236}">
                <a16:creationId xmlns:a16="http://schemas.microsoft.com/office/drawing/2014/main" id="{AF2EBBE7-A636-09F1-CB2C-C619747BD1E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32" y="1754169"/>
            <a:ext cx="1685943" cy="38765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ACE8DBB-AA18-40ED-8E2E-2782506A5809}"/>
              </a:ext>
            </a:extLst>
          </p:cNvPr>
          <p:cNvSpPr txBox="1"/>
          <p:nvPr/>
        </p:nvSpPr>
        <p:spPr>
          <a:xfrm>
            <a:off x="3908599" y="1717164"/>
            <a:ext cx="605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latin typeface="+mj-lt"/>
              </a:rPr>
              <a:t>e.g.</a:t>
            </a:r>
          </a:p>
        </p:txBody>
      </p:sp>
      <p:pic>
        <p:nvPicPr>
          <p:cNvPr id="33" name="Image 32" descr="\documentclass{article}&#10;\usepackage{amsmath}&#10;\pagestyle{empty}&#10;\begin{document}&#10;&#10;\begin{equation*}&#10;\begin{aligned}&#10;\rho(t)&amp;= U\rho U^\dagger \\&#10;&amp;= \lambda_0 U|\psi_0\rangle\langle\psi_0|U^\dagger+\lambda_1 U|\psi_1\rangle\langle\psi_1|U^\dagger \\&#10;&amp;= \lambda_0 |\phi_0\rangle\langle\phi_0|+\lambda_1 |\phi_1\rangle\langle\phi_1|&#10;\end{aligned}&#10;\end{equation*}&#10;&#10;&#10;\end{document}" title="IguanaTex Bitmap Display">
            <a:extLst>
              <a:ext uri="{FF2B5EF4-FFF2-40B4-BE49-F238E27FC236}">
                <a16:creationId xmlns:a16="http://schemas.microsoft.com/office/drawing/2014/main" id="{881835F1-8DFA-F871-6EA6-67CE17FA161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89" y="2515452"/>
            <a:ext cx="5235086" cy="1332207"/>
          </a:xfrm>
          <a:prstGeom prst="rect">
            <a:avLst/>
          </a:prstGeom>
        </p:spPr>
      </p:pic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2472133F-C39B-0E1B-1791-2556FB538EFE}"/>
              </a:ext>
            </a:extLst>
          </p:cNvPr>
          <p:cNvSpPr/>
          <p:nvPr/>
        </p:nvSpPr>
        <p:spPr>
          <a:xfrm>
            <a:off x="1183743" y="4357011"/>
            <a:ext cx="417310" cy="214397"/>
          </a:xfrm>
          <a:prstGeom prst="rightArrow">
            <a:avLst/>
          </a:prstGeom>
          <a:solidFill>
            <a:srgbClr val="607899"/>
          </a:solidFill>
          <a:ln>
            <a:solidFill>
              <a:srgbClr val="607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4D1879A-69EF-9411-970F-99A4C69833C4}"/>
              </a:ext>
            </a:extLst>
          </p:cNvPr>
          <p:cNvSpPr txBox="1"/>
          <p:nvPr/>
        </p:nvSpPr>
        <p:spPr>
          <a:xfrm>
            <a:off x="1760672" y="4208830"/>
            <a:ext cx="3624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>
                <a:latin typeface="+mj-lt"/>
              </a:rPr>
              <a:t>Similar</a:t>
            </a:r>
            <a:r>
              <a:rPr lang="fr-BE" sz="2400" dirty="0">
                <a:latin typeface="+mj-lt"/>
              </a:rPr>
              <a:t> to a change of basis</a:t>
            </a:r>
          </a:p>
        </p:txBody>
      </p:sp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3CF2A39A-C544-831B-E55A-117216924067}"/>
              </a:ext>
            </a:extLst>
          </p:cNvPr>
          <p:cNvSpPr/>
          <p:nvPr/>
        </p:nvSpPr>
        <p:spPr>
          <a:xfrm>
            <a:off x="1183743" y="4949014"/>
            <a:ext cx="417310" cy="214397"/>
          </a:xfrm>
          <a:prstGeom prst="rightArrow">
            <a:avLst/>
          </a:prstGeom>
          <a:solidFill>
            <a:srgbClr val="607899"/>
          </a:solidFill>
          <a:ln>
            <a:solidFill>
              <a:srgbClr val="607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A412E53-5102-D389-E517-16213A0CD54A}"/>
              </a:ext>
            </a:extLst>
          </p:cNvPr>
          <p:cNvSpPr txBox="1"/>
          <p:nvPr/>
        </p:nvSpPr>
        <p:spPr>
          <a:xfrm>
            <a:off x="1760672" y="4800833"/>
            <a:ext cx="310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>
                <a:latin typeface="+mj-lt"/>
              </a:rPr>
              <a:t>Eigenvalues</a:t>
            </a:r>
            <a:r>
              <a:rPr lang="fr-BE" sz="2400" dirty="0">
                <a:latin typeface="+mj-lt"/>
              </a:rPr>
              <a:t> </a:t>
            </a:r>
            <a:r>
              <a:rPr lang="fr-BE" sz="2400" dirty="0" err="1">
                <a:latin typeface="+mj-lt"/>
              </a:rPr>
              <a:t>unchanged</a:t>
            </a:r>
            <a:endParaRPr lang="fr-BE" sz="2400" dirty="0">
              <a:latin typeface="+mj-lt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ADE3E0C-4165-96BE-344A-58033CD4C05F}"/>
              </a:ext>
            </a:extLst>
          </p:cNvPr>
          <p:cNvSpPr txBox="1"/>
          <p:nvPr/>
        </p:nvSpPr>
        <p:spPr>
          <a:xfrm>
            <a:off x="1493458" y="5540903"/>
            <a:ext cx="920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>
                <a:solidFill>
                  <a:srgbClr val="607899"/>
                </a:solidFill>
                <a:latin typeface="+mj-lt"/>
              </a:rPr>
              <a:t>Quantities</a:t>
            </a:r>
            <a:r>
              <a:rPr lang="fr-BE" sz="2400" dirty="0">
                <a:solidFill>
                  <a:srgbClr val="607899"/>
                </a:solidFill>
                <a:latin typeface="+mj-lt"/>
              </a:rPr>
              <a:t> </a:t>
            </a:r>
            <a:r>
              <a:rPr lang="fr-BE" sz="2400" dirty="0" err="1">
                <a:solidFill>
                  <a:srgbClr val="607899"/>
                </a:solidFill>
                <a:latin typeface="+mj-lt"/>
              </a:rPr>
              <a:t>defined</a:t>
            </a:r>
            <a:r>
              <a:rPr lang="fr-BE" sz="2400" dirty="0">
                <a:solidFill>
                  <a:srgbClr val="607899"/>
                </a:solidFill>
                <a:latin typeface="+mj-lt"/>
              </a:rPr>
              <a:t> on </a:t>
            </a:r>
            <a:r>
              <a:rPr lang="fr-BE" sz="2400" dirty="0" err="1">
                <a:solidFill>
                  <a:srgbClr val="607899"/>
                </a:solidFill>
                <a:latin typeface="+mj-lt"/>
              </a:rPr>
              <a:t>eigenvalues</a:t>
            </a:r>
            <a:r>
              <a:rPr lang="fr-BE" sz="2400" dirty="0">
                <a:solidFill>
                  <a:srgbClr val="607899"/>
                </a:solidFill>
                <a:latin typeface="+mj-lt"/>
              </a:rPr>
              <a:t> are invariant </a:t>
            </a:r>
            <a:r>
              <a:rPr lang="fr-BE" sz="2400" dirty="0" err="1">
                <a:solidFill>
                  <a:srgbClr val="607899"/>
                </a:solidFill>
                <a:latin typeface="+mj-lt"/>
              </a:rPr>
              <a:t>under</a:t>
            </a:r>
            <a:r>
              <a:rPr lang="fr-BE" sz="2400" dirty="0">
                <a:solidFill>
                  <a:srgbClr val="607899"/>
                </a:solidFill>
                <a:latin typeface="+mj-lt"/>
              </a:rPr>
              <a:t> </a:t>
            </a:r>
            <a:r>
              <a:rPr lang="fr-BE" sz="2400" dirty="0" err="1">
                <a:solidFill>
                  <a:srgbClr val="607899"/>
                </a:solidFill>
                <a:latin typeface="+mj-lt"/>
              </a:rPr>
              <a:t>unitary</a:t>
            </a:r>
            <a:r>
              <a:rPr lang="fr-BE" sz="2400" dirty="0">
                <a:solidFill>
                  <a:srgbClr val="607899"/>
                </a:solidFill>
                <a:latin typeface="+mj-lt"/>
              </a:rPr>
              <a:t> </a:t>
            </a:r>
            <a:r>
              <a:rPr lang="fr-BE" sz="2400" dirty="0" err="1">
                <a:solidFill>
                  <a:srgbClr val="607899"/>
                </a:solidFill>
                <a:latin typeface="+mj-lt"/>
              </a:rPr>
              <a:t>evolution</a:t>
            </a:r>
            <a:endParaRPr lang="fr-BE" sz="2400" dirty="0">
              <a:solidFill>
                <a:srgbClr val="6078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302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59FC19AB-C423-A258-D1A4-95613C933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860" y="1604901"/>
            <a:ext cx="4894329" cy="448281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4C27A2A-F156-4EBC-8E7E-54BB60CCB256}"/>
              </a:ext>
            </a:extLst>
          </p:cNvPr>
          <p:cNvSpPr txBox="1">
            <a:spLocks/>
          </p:cNvSpPr>
          <p:nvPr/>
        </p:nvSpPr>
        <p:spPr>
          <a:xfrm>
            <a:off x="838200" y="386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ea typeface="+mj-lt"/>
                <a:cs typeface="+mj-lt"/>
              </a:rPr>
              <a:t>AWP polytopes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0B7B0BA-DD08-356D-B868-E5D4AB33D7D9}"/>
              </a:ext>
            </a:extLst>
          </p:cNvPr>
          <p:cNvSpPr txBox="1"/>
          <p:nvPr/>
        </p:nvSpPr>
        <p:spPr>
          <a:xfrm>
            <a:off x="1153025" y="1614719"/>
            <a:ext cx="44626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dirty="0" err="1">
                <a:latin typeface="Footlight MT Light"/>
              </a:rPr>
              <a:t>Absolutely</a:t>
            </a:r>
            <a:r>
              <a:rPr lang="fr-FR" sz="2400" dirty="0">
                <a:latin typeface="Footlight MT Light"/>
              </a:rPr>
              <a:t> Wigner positive states :</a:t>
            </a:r>
          </a:p>
        </p:txBody>
      </p:sp>
      <p:pic>
        <p:nvPicPr>
          <p:cNvPr id="13" name="Image 12" descr="\documentclass{article}&#10;\usepackage{amsmath}&#10;\pagestyle{empty}&#10;\begin{document}&#10;&#10;\begin{equation*}&#10;W_{U\rho U^\dagger}(\Omega) \geq 0&#10;\end{equation*}&#10;&#10;&#10;\end{document}" title="IguanaTex Bitmap Display">
            <a:extLst>
              <a:ext uri="{FF2B5EF4-FFF2-40B4-BE49-F238E27FC236}">
                <a16:creationId xmlns:a16="http://schemas.microsoft.com/office/drawing/2014/main" id="{74F0BBFC-2333-631E-A950-71D6447D46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20" y="2384082"/>
            <a:ext cx="1908346" cy="339043"/>
          </a:xfrm>
          <a:prstGeom prst="rect">
            <a:avLst/>
          </a:prstGeom>
        </p:spPr>
      </p:pic>
      <p:pic>
        <p:nvPicPr>
          <p:cNvPr id="15" name="Image 14" descr="\documentclass{article}&#10;\usepackage{amsmath}&#10;\pagestyle{empty}&#10;\begin{document}&#10;&#10;$\forall U,\Omega$&#10;&#10;&#10;\end{document}" title="IguanaTex Bitmap Display">
            <a:extLst>
              <a:ext uri="{FF2B5EF4-FFF2-40B4-BE49-F238E27FC236}">
                <a16:creationId xmlns:a16="http://schemas.microsoft.com/office/drawing/2014/main" id="{3FF5CF0F-5145-0943-9803-791197CF1D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59" y="2444871"/>
            <a:ext cx="717803" cy="273188"/>
          </a:xfrm>
          <a:prstGeom prst="rect">
            <a:avLst/>
          </a:prstGeom>
        </p:spPr>
      </p:pic>
      <p:pic>
        <p:nvPicPr>
          <p:cNvPr id="18" name="Image 17" descr="\documentclass{article}&#10;\usepackage{amsmath}&#10;\pagestyle{empty}&#10;\begin{document}&#10;&#10;\begin{equation*}&#10;\sum_{i=0}^{2j}\lambda_{i}^\downarrow\Delta_i^\uparrow\geq0&#10;\end{equation*}&#10;&#10;&#10;\end{document}" title="IguanaTex Bitmap Display">
            <a:extLst>
              <a:ext uri="{FF2B5EF4-FFF2-40B4-BE49-F238E27FC236}">
                <a16:creationId xmlns:a16="http://schemas.microsoft.com/office/drawing/2014/main" id="{9DDAF877-FC94-D54C-6375-AC1D98CEC4F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73" y="4589784"/>
            <a:ext cx="1726171" cy="896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802B350-7A72-EDF4-7EE6-BBFCFA576F00}"/>
              </a:ext>
            </a:extLst>
          </p:cNvPr>
          <p:cNvSpPr txBox="1"/>
          <p:nvPr/>
        </p:nvSpPr>
        <p:spPr>
          <a:xfrm>
            <a:off x="1195731" y="3389455"/>
            <a:ext cx="43924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latin typeface="+mj-lt"/>
              </a:rPr>
              <a:t>A spin state </a:t>
            </a:r>
            <a:r>
              <a:rPr lang="fr-BE" sz="2400" dirty="0" err="1">
                <a:latin typeface="+mj-lt"/>
              </a:rPr>
              <a:t>is</a:t>
            </a:r>
            <a:r>
              <a:rPr lang="fr-BE" sz="2400" dirty="0">
                <a:latin typeface="+mj-lt"/>
              </a:rPr>
              <a:t> AWP </a:t>
            </a:r>
            <a:r>
              <a:rPr lang="fr-BE" sz="2400" dirty="0" err="1">
                <a:latin typeface="+mj-lt"/>
              </a:rPr>
              <a:t>iff</a:t>
            </a:r>
            <a:r>
              <a:rPr lang="fr-BE" sz="2400" dirty="0">
                <a:latin typeface="+mj-lt"/>
              </a:rPr>
              <a:t> </a:t>
            </a:r>
            <a:r>
              <a:rPr lang="fr-BE" sz="2400" dirty="0" err="1">
                <a:latin typeface="+mj-lt"/>
              </a:rPr>
              <a:t>its</a:t>
            </a:r>
            <a:r>
              <a:rPr lang="fr-BE" sz="2400" dirty="0">
                <a:latin typeface="+mj-lt"/>
              </a:rPr>
              <a:t> </a:t>
            </a:r>
            <a:r>
              <a:rPr lang="fr-BE" sz="2400" dirty="0" err="1">
                <a:latin typeface="+mj-lt"/>
              </a:rPr>
              <a:t>ordered</a:t>
            </a:r>
            <a:endParaRPr lang="fr-BE" sz="2400" dirty="0">
              <a:latin typeface="+mj-lt"/>
            </a:endParaRPr>
          </a:p>
          <a:p>
            <a:r>
              <a:rPr lang="fr-BE" sz="2400" dirty="0" err="1">
                <a:latin typeface="+mj-lt"/>
              </a:rPr>
              <a:t>eigenvalues</a:t>
            </a:r>
            <a:r>
              <a:rPr lang="fr-BE" sz="2400" dirty="0">
                <a:latin typeface="+mj-lt"/>
              </a:rPr>
              <a:t> </a:t>
            </a:r>
            <a:r>
              <a:rPr lang="fr-BE" sz="2400" dirty="0" err="1">
                <a:latin typeface="+mj-lt"/>
              </a:rPr>
              <a:t>verify</a:t>
            </a:r>
            <a:r>
              <a:rPr lang="fr-BE" sz="2400" dirty="0">
                <a:latin typeface="+mj-lt"/>
              </a:rPr>
              <a:t> the </a:t>
            </a:r>
            <a:r>
              <a:rPr lang="fr-BE" sz="2400" dirty="0" err="1">
                <a:latin typeface="+mj-lt"/>
              </a:rPr>
              <a:t>following</a:t>
            </a:r>
            <a:endParaRPr lang="fr-BE" sz="2400" dirty="0">
              <a:latin typeface="+mj-lt"/>
            </a:endParaRPr>
          </a:p>
          <a:p>
            <a:r>
              <a:rPr lang="fr-BE" sz="2400" dirty="0" err="1">
                <a:latin typeface="+mj-lt"/>
              </a:rPr>
              <a:t>inequality</a:t>
            </a:r>
            <a:endParaRPr lang="fr-BE" sz="24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082106-2E7E-3FF8-1EC0-36E9382E3A71}"/>
              </a:ext>
            </a:extLst>
          </p:cNvPr>
          <p:cNvSpPr/>
          <p:nvPr/>
        </p:nvSpPr>
        <p:spPr>
          <a:xfrm>
            <a:off x="1063121" y="3304675"/>
            <a:ext cx="4777472" cy="24924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17022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38827F1-3359-44F6-9009-43AE2B17F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AFAD67-5350-4773-886F-D6DD7E66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9401C7EF-498D-CE42-DC6E-A92EACDA39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1979" b="6316"/>
          <a:stretch/>
        </p:blipFill>
        <p:spPr>
          <a:xfrm>
            <a:off x="20" y="-1"/>
            <a:ext cx="12191980" cy="6873463"/>
          </a:xfrm>
          <a:prstGeom prst="rect">
            <a:avLst/>
          </a:prstGeom>
          <a:ln w="12700"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5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1380" y="2857500"/>
            <a:ext cx="7151357" cy="23876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r-FR" dirty="0">
                <a:solidFill>
                  <a:srgbClr val="FFFFFF"/>
                </a:solidFill>
                <a:ea typeface="+mj-lt"/>
                <a:cs typeface="+mj-lt"/>
              </a:rPr>
              <a:t>Polytopes of </a:t>
            </a:r>
            <a:r>
              <a:rPr lang="fr-FR" dirty="0" err="1">
                <a:solidFill>
                  <a:srgbClr val="FFFFFF"/>
                </a:solidFill>
                <a:ea typeface="+mj-lt"/>
                <a:cs typeface="+mj-lt"/>
              </a:rPr>
              <a:t>Absolutely</a:t>
            </a:r>
            <a:r>
              <a:rPr lang="fr-FR" dirty="0">
                <a:solidFill>
                  <a:srgbClr val="FFFFFF"/>
                </a:solidFill>
                <a:ea typeface="+mj-lt"/>
                <a:cs typeface="+mj-lt"/>
              </a:rPr>
              <a:t> Positive Wigner Spin States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A665B6C6-674B-09F9-A9B1-81141B064A24}"/>
              </a:ext>
            </a:extLst>
          </p:cNvPr>
          <p:cNvSpPr txBox="1">
            <a:spLocks/>
          </p:cNvSpPr>
          <p:nvPr/>
        </p:nvSpPr>
        <p:spPr>
          <a:xfrm>
            <a:off x="893384" y="5361133"/>
            <a:ext cx="7151357" cy="4926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r-FR" sz="2800" dirty="0">
                <a:solidFill>
                  <a:srgbClr val="FFFFFF"/>
                </a:solidFill>
                <a:latin typeface="Footlight MT Light"/>
                <a:ea typeface="+mj-lt"/>
                <a:cs typeface="+mj-lt"/>
              </a:rPr>
              <a:t>J. Denis, J. Davis, R. B. Mann and J. Martin</a:t>
            </a:r>
          </a:p>
        </p:txBody>
      </p:sp>
      <p:pic>
        <p:nvPicPr>
          <p:cNvPr id="4" name="Image 12" descr="Une image contenant personne, intérieur, homme, mur&#10;&#10;Description générée automatiquement">
            <a:extLst>
              <a:ext uri="{FF2B5EF4-FFF2-40B4-BE49-F238E27FC236}">
                <a16:creationId xmlns:a16="http://schemas.microsoft.com/office/drawing/2014/main" id="{9B03E707-DB6F-8174-DFC6-E01D1242B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398" y="877803"/>
            <a:ext cx="1492448" cy="1804581"/>
          </a:xfrm>
          <a:prstGeom prst="rect">
            <a:avLst/>
          </a:prstGeom>
        </p:spPr>
      </p:pic>
      <p:pic>
        <p:nvPicPr>
          <p:cNvPr id="6" name="Image 14" descr="Une image contenant texte, intérieur, personne, pose&#10;&#10;Description générée automatiquement">
            <a:extLst>
              <a:ext uri="{FF2B5EF4-FFF2-40B4-BE49-F238E27FC236}">
                <a16:creationId xmlns:a16="http://schemas.microsoft.com/office/drawing/2014/main" id="{6133AA43-1387-5329-0BEB-A3DC876E64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39" r="19881" b="-559"/>
          <a:stretch/>
        </p:blipFill>
        <p:spPr>
          <a:xfrm>
            <a:off x="9667373" y="876550"/>
            <a:ext cx="1534028" cy="179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77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59FC19AB-C423-A258-D1A4-95613C933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860" y="1604901"/>
            <a:ext cx="4894329" cy="448281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4C27A2A-F156-4EBC-8E7E-54BB60CCB256}"/>
              </a:ext>
            </a:extLst>
          </p:cNvPr>
          <p:cNvSpPr txBox="1">
            <a:spLocks/>
          </p:cNvSpPr>
          <p:nvPr/>
        </p:nvSpPr>
        <p:spPr>
          <a:xfrm>
            <a:off x="838200" y="386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ea typeface="+mj-lt"/>
                <a:cs typeface="+mj-lt"/>
              </a:rPr>
              <a:t>AWP </a:t>
            </a:r>
            <a:r>
              <a:rPr lang="fr-FR" dirty="0" err="1">
                <a:ea typeface="+mj-lt"/>
                <a:cs typeface="+mj-lt"/>
              </a:rPr>
              <a:t>balls</a:t>
            </a:r>
            <a:endParaRPr lang="fr-FR" dirty="0">
              <a:ea typeface="+mj-lt"/>
              <a:cs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3B9792-A0B1-AE74-CAE6-190AC6343AEE}"/>
              </a:ext>
            </a:extLst>
          </p:cNvPr>
          <p:cNvSpPr txBox="1"/>
          <p:nvPr/>
        </p:nvSpPr>
        <p:spPr>
          <a:xfrm>
            <a:off x="1099686" y="1569755"/>
            <a:ext cx="2927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latin typeface="+mj-lt"/>
              </a:rPr>
              <a:t>Lagrange </a:t>
            </a:r>
            <a:r>
              <a:rPr lang="fr-BE" sz="2400" dirty="0" err="1">
                <a:latin typeface="+mj-lt"/>
              </a:rPr>
              <a:t>multipliers</a:t>
            </a:r>
            <a:r>
              <a:rPr lang="fr-BE" sz="2400" dirty="0">
                <a:latin typeface="+mj-lt"/>
              </a:rPr>
              <a:t> :</a:t>
            </a:r>
          </a:p>
        </p:txBody>
      </p:sp>
      <p:pic>
        <p:nvPicPr>
          <p:cNvPr id="11" name="Image 10" descr="\documentclass{article}&#10;\usepackage{amsmath}&#10;\pagestyle{empty}&#10;\begin{document}&#10;&#10;\begin{equation*}&#10;\begin{aligned}&#10;&amp; \min_{\boldsymbol{\lambda}} \;\; \lVert\boldsymbol{\lambda}-\boldsymbol{\lambda}_0\rVert^2 \\[4pt]&#10;&amp; \text { subject to } \; \left\{\begin{array}{l}&#10;\sum_{i=0}^{2j}\lambda_{i}=1\\[8pt]&#10;\boldsymbol{\lambda\cdot\Delta}=0&#10;\end{array}\right.&#10;\end{aligned}&#10;\end{equation*}&#10;&#10;&#10;\end{document}" title="IguanaTex Bitmap Display">
            <a:extLst>
              <a:ext uri="{FF2B5EF4-FFF2-40B4-BE49-F238E27FC236}">
                <a16:creationId xmlns:a16="http://schemas.microsoft.com/office/drawing/2014/main" id="{AF676D01-2954-6478-F7CD-DF3BCEF8B7C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123" y="2343347"/>
            <a:ext cx="3589486" cy="1696914"/>
          </a:xfrm>
          <a:prstGeom prst="rect">
            <a:avLst/>
          </a:prstGeom>
        </p:spPr>
      </p:pic>
      <p:pic>
        <p:nvPicPr>
          <p:cNvPr id="13" name="Image 12" descr="\documentclass{article}&#10;\usepackage{amsmath}&#10;\pagestyle{empty}&#10;\begin{document}&#10;&#10;\begin{equation*}&#10;r_{\mathrm{in}}^{W} = \frac{1}{2\sqrt{j(j+1)(2j+1)}}&#10;\end{equation*} &#10;&#10;&#10;\end{document}" title="IguanaTex Bitmap Display">
            <a:extLst>
              <a:ext uri="{FF2B5EF4-FFF2-40B4-BE49-F238E27FC236}">
                <a16:creationId xmlns:a16="http://schemas.microsoft.com/office/drawing/2014/main" id="{7979E8C4-2DBC-C787-FE27-455451DB93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37" y="5147816"/>
            <a:ext cx="3408457" cy="749714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61A7AEF3-33BE-4C7A-7180-95FB0CBA89DC}"/>
              </a:ext>
            </a:extLst>
          </p:cNvPr>
          <p:cNvSpPr/>
          <p:nvPr/>
        </p:nvSpPr>
        <p:spPr>
          <a:xfrm rot="5400000">
            <a:off x="3368270" y="4432863"/>
            <a:ext cx="483701" cy="322351"/>
          </a:xfrm>
          <a:prstGeom prst="rightArrow">
            <a:avLst/>
          </a:prstGeom>
          <a:solidFill>
            <a:srgbClr val="607899"/>
          </a:solidFill>
          <a:ln>
            <a:solidFill>
              <a:srgbClr val="607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2228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E6FDE22-1F54-452D-A9BA-1BE9FDB53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6127CE-6F15-49AE-9751-398F3AC6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38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01653"/>
            <a:ext cx="5858687" cy="763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Conclusion and outlook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0D95E36-7319-2E00-E4B1-A7DE8543B9FA}"/>
              </a:ext>
            </a:extLst>
          </p:cNvPr>
          <p:cNvSpPr txBox="1"/>
          <p:nvPr/>
        </p:nvSpPr>
        <p:spPr>
          <a:xfrm>
            <a:off x="838199" y="2010777"/>
            <a:ext cx="5858687" cy="41561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Full characterization of the set of AWP states for any dimension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beautiful polytope to be 3D printed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Generalization to other phase-space representation ?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Relation between Wigner negativity and entanglement 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1D068A-9BF0-4617-964A-7099003F0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3816" y="-6437"/>
            <a:ext cx="4133500" cy="6864437"/>
            <a:chOff x="7433816" y="-6437"/>
            <a:chExt cx="4133500" cy="686443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4F6B7C5-FA24-492E-A324-A37D3E083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9498848" y="581337"/>
              <a:ext cx="0" cy="5695397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129ABF1-4CE0-48FD-8C93-7733310EB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433816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F0EC414-2415-4517-9FA3-50D3FAC16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659EE85-BC19-4BD4-BC6A-E48915349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434228" y="581337"/>
              <a:ext cx="413308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12D9CB-9DAF-43F9-8311-49E3F9763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434228" y="6276734"/>
              <a:ext cx="413308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4955723F-5407-2D2C-ED4F-DA5CB1D73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3" r="19589" b="-3"/>
          <a:stretch/>
        </p:blipFill>
        <p:spPr>
          <a:xfrm>
            <a:off x="7753567" y="1419117"/>
            <a:ext cx="3522718" cy="3955759"/>
          </a:xfrm>
          <a:custGeom>
            <a:avLst/>
            <a:gdLst/>
            <a:ahLst/>
            <a:cxnLst/>
            <a:rect l="l" t="t" r="r" b="b"/>
            <a:pathLst>
              <a:path w="3401568" h="3819716">
                <a:moveTo>
                  <a:pt x="1701355" y="0"/>
                </a:moveTo>
                <a:cubicBezTo>
                  <a:pt x="2640357" y="0"/>
                  <a:pt x="3401568" y="761211"/>
                  <a:pt x="3401568" y="1700213"/>
                </a:cubicBezTo>
                <a:lnTo>
                  <a:pt x="3401568" y="2305050"/>
                </a:lnTo>
                <a:lnTo>
                  <a:pt x="3401568" y="2918476"/>
                </a:lnTo>
                <a:lnTo>
                  <a:pt x="3401568" y="2920565"/>
                </a:lnTo>
                <a:lnTo>
                  <a:pt x="3401568" y="3819716"/>
                </a:lnTo>
                <a:lnTo>
                  <a:pt x="0" y="3819716"/>
                </a:lnTo>
                <a:lnTo>
                  <a:pt x="0" y="2918476"/>
                </a:lnTo>
                <a:lnTo>
                  <a:pt x="1142" y="2918476"/>
                </a:lnTo>
                <a:lnTo>
                  <a:pt x="1142" y="1700213"/>
                </a:lnTo>
                <a:cubicBezTo>
                  <a:pt x="1142" y="761211"/>
                  <a:pt x="762353" y="0"/>
                  <a:pt x="1701355" y="0"/>
                </a:cubicBezTo>
                <a:close/>
              </a:path>
            </a:pathLst>
          </a:custGeom>
          <a:ln w="127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125446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16F6374-2300-41FF-BA7E-22FADCD9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864D9E-0A0C-482E-86DE-9C4E729C3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38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4C27A2A-F156-4EBC-8E7E-54BB60CCB256}"/>
              </a:ext>
            </a:extLst>
          </p:cNvPr>
          <p:cNvSpPr txBox="1">
            <a:spLocks/>
          </p:cNvSpPr>
          <p:nvPr/>
        </p:nvSpPr>
        <p:spPr>
          <a:xfrm>
            <a:off x="689388" y="-4176"/>
            <a:ext cx="3910046" cy="2930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200"/>
              <a:t>Thanks for your attention 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9EF20D-5821-4F54-BD14-AB7D16330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71535" y="-6437"/>
            <a:ext cx="6400800" cy="6864437"/>
            <a:chOff x="5171535" y="-6437"/>
            <a:chExt cx="6400800" cy="686443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58C3964-BF34-4211-835A-24B827B77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581337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498194-83A5-4CCE-AA0B-12C3FE68E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6276734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B125AC6-B711-4F7C-B0D2-8369A8D67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5171535" y="0"/>
              <a:ext cx="0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543B8FC-DC9A-4AC0-BF25-85AF5B49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C8238E9-2044-36C9-445E-087750011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1" t="7367" r="4662" b="14106"/>
          <a:stretch/>
        </p:blipFill>
        <p:spPr>
          <a:xfrm>
            <a:off x="5550639" y="636468"/>
            <a:ext cx="5599906" cy="495645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762D4DF-11FB-3265-58C2-FE07A46DB843}"/>
              </a:ext>
            </a:extLst>
          </p:cNvPr>
          <p:cNvSpPr txBox="1"/>
          <p:nvPr/>
        </p:nvSpPr>
        <p:spPr>
          <a:xfrm>
            <a:off x="5611090" y="571005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2000" dirty="0">
                <a:solidFill>
                  <a:srgbClr val="607899"/>
                </a:solidFill>
                <a:latin typeface="Footlight MT Light"/>
              </a:rPr>
              <a:t>arXiv:2304.09006</a:t>
            </a:r>
          </a:p>
        </p:txBody>
      </p:sp>
      <p:pic>
        <p:nvPicPr>
          <p:cNvPr id="4" name="Image 4" descr="Une image contenant texte, homme, personne, cravate&#10;&#10;Description générée automatiquement">
            <a:extLst>
              <a:ext uri="{FF2B5EF4-FFF2-40B4-BE49-F238E27FC236}">
                <a16:creationId xmlns:a16="http://schemas.microsoft.com/office/drawing/2014/main" id="{64359E04-E795-971B-E704-51A2F0646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72" y="4514413"/>
            <a:ext cx="1812966" cy="2163668"/>
          </a:xfrm>
          <a:prstGeom prst="rect">
            <a:avLst/>
          </a:prstGeom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DE5F8504-00DF-EF42-2171-F53020C1DCB0}"/>
              </a:ext>
            </a:extLst>
          </p:cNvPr>
          <p:cNvSpPr/>
          <p:nvPr/>
        </p:nvSpPr>
        <p:spPr>
          <a:xfrm>
            <a:off x="2276104" y="3503221"/>
            <a:ext cx="2216727" cy="1326077"/>
          </a:xfrm>
          <a:prstGeom prst="wedgeEllipseCallou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err="1">
                <a:solidFill>
                  <a:srgbClr val="607899"/>
                </a:solidFill>
                <a:latin typeface="Footlight MT Light"/>
              </a:rPr>
              <a:t>What</a:t>
            </a:r>
            <a:r>
              <a:rPr lang="fr-FR" sz="2400" dirty="0">
                <a:solidFill>
                  <a:srgbClr val="607899"/>
                </a:solidFill>
                <a:latin typeface="Footlight MT Light"/>
              </a:rPr>
              <a:t> an </a:t>
            </a:r>
            <a:r>
              <a:rPr lang="fr-FR" sz="2400" dirty="0" err="1">
                <a:solidFill>
                  <a:srgbClr val="607899"/>
                </a:solidFill>
                <a:latin typeface="Footlight MT Light"/>
              </a:rPr>
              <a:t>awesome</a:t>
            </a:r>
            <a:r>
              <a:rPr lang="fr-FR" sz="2400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2400" dirty="0" err="1">
                <a:solidFill>
                  <a:srgbClr val="607899"/>
                </a:solidFill>
                <a:latin typeface="Footlight MT Light"/>
              </a:rPr>
              <a:t>paper</a:t>
            </a:r>
            <a:r>
              <a:rPr lang="fr-FR" sz="2400" dirty="0">
                <a:solidFill>
                  <a:srgbClr val="607899"/>
                </a:solidFill>
                <a:latin typeface="Footlight MT Light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448257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AC19263-CE8E-D5DB-F5B9-AF909A2A76FF}"/>
              </a:ext>
            </a:extLst>
          </p:cNvPr>
          <p:cNvSpPr txBox="1">
            <a:spLocks/>
          </p:cNvSpPr>
          <p:nvPr/>
        </p:nvSpPr>
        <p:spPr>
          <a:xfrm>
            <a:off x="2195051" y="1784938"/>
            <a:ext cx="7946923" cy="1638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dirty="0" err="1"/>
              <a:t>Everything</a:t>
            </a:r>
            <a:r>
              <a:rPr lang="fr-FR" sz="6000" dirty="0"/>
              <a:t> </a:t>
            </a:r>
            <a:r>
              <a:rPr lang="fr-FR" sz="6000" dirty="0" err="1"/>
              <a:t>is</a:t>
            </a:r>
            <a:r>
              <a:rPr lang="fr-FR" sz="6000" dirty="0"/>
              <a:t> quantum !</a:t>
            </a:r>
          </a:p>
        </p:txBody>
      </p:sp>
    </p:spTree>
    <p:extLst>
      <p:ext uri="{BB962C8B-B14F-4D97-AF65-F5344CB8AC3E}">
        <p14:creationId xmlns:p14="http://schemas.microsoft.com/office/powerpoint/2010/main" val="36720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2A0A5-E352-45AD-ECDC-99F1EE933075}"/>
              </a:ext>
            </a:extLst>
          </p:cNvPr>
          <p:cNvSpPr txBox="1">
            <a:spLocks/>
          </p:cNvSpPr>
          <p:nvPr/>
        </p:nvSpPr>
        <p:spPr>
          <a:xfrm>
            <a:off x="1002889" y="4439648"/>
            <a:ext cx="5882149" cy="1196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 err="1"/>
              <a:t>Okay</a:t>
            </a:r>
            <a:r>
              <a:rPr lang="fr-FR" sz="3200" dirty="0"/>
              <a:t> </a:t>
            </a:r>
            <a:r>
              <a:rPr lang="fr-FR" sz="3200" dirty="0" err="1"/>
              <a:t>great</a:t>
            </a:r>
            <a:r>
              <a:rPr lang="fr-FR" sz="3200" dirty="0"/>
              <a:t>... But </a:t>
            </a:r>
            <a:r>
              <a:rPr lang="fr-FR" sz="3200" dirty="0" err="1"/>
              <a:t>when</a:t>
            </a:r>
            <a:r>
              <a:rPr lang="fr-FR" sz="3200" dirty="0"/>
              <a:t> </a:t>
            </a:r>
            <a:r>
              <a:rPr lang="fr-FR" sz="3200" dirty="0" err="1"/>
              <a:t>is</a:t>
            </a:r>
            <a:r>
              <a:rPr lang="fr-FR" sz="3200" dirty="0"/>
              <a:t> </a:t>
            </a:r>
            <a:r>
              <a:rPr lang="fr-FR" sz="3200" dirty="0" err="1"/>
              <a:t>it</a:t>
            </a:r>
            <a:r>
              <a:rPr lang="fr-FR" sz="3200" dirty="0"/>
              <a:t> not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C98A3A-1B6E-B703-CDC9-2CB277A82E15}"/>
              </a:ext>
            </a:extLst>
          </p:cNvPr>
          <p:cNvSpPr txBox="1">
            <a:spLocks/>
          </p:cNvSpPr>
          <p:nvPr/>
        </p:nvSpPr>
        <p:spPr>
          <a:xfrm>
            <a:off x="2195051" y="1784938"/>
            <a:ext cx="7946923" cy="1638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dirty="0" err="1"/>
              <a:t>Everything</a:t>
            </a:r>
            <a:r>
              <a:rPr lang="fr-FR" sz="6000" dirty="0"/>
              <a:t> </a:t>
            </a:r>
            <a:r>
              <a:rPr lang="fr-FR" sz="6000" dirty="0" err="1"/>
              <a:t>is</a:t>
            </a:r>
            <a:r>
              <a:rPr lang="fr-FR" sz="6000" dirty="0"/>
              <a:t> quantum !</a:t>
            </a:r>
          </a:p>
        </p:txBody>
      </p:sp>
    </p:spTree>
    <p:extLst>
      <p:ext uri="{BB962C8B-B14F-4D97-AF65-F5344CB8AC3E}">
        <p14:creationId xmlns:p14="http://schemas.microsoft.com/office/powerpoint/2010/main" val="4237135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28"/>
            <a:ext cx="10515600" cy="1325563"/>
          </a:xfrm>
        </p:spPr>
        <p:txBody>
          <a:bodyPr/>
          <a:lstStyle/>
          <a:p>
            <a:r>
              <a:rPr lang="fr-FR" dirty="0" err="1"/>
              <a:t>Outline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DEF5C3-D153-8411-CD68-F9BA79C36752}"/>
              </a:ext>
            </a:extLst>
          </p:cNvPr>
          <p:cNvSpPr txBox="1"/>
          <p:nvPr/>
        </p:nvSpPr>
        <p:spPr>
          <a:xfrm>
            <a:off x="1583377" y="2088078"/>
            <a:ext cx="9017329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fr-FR" sz="2400" dirty="0" err="1">
                <a:latin typeface="Footlight MT Light"/>
              </a:rPr>
              <a:t>Classical</a:t>
            </a:r>
            <a:r>
              <a:rPr lang="fr-FR" sz="2400" dirty="0">
                <a:latin typeface="Footlight MT Light"/>
              </a:rPr>
              <a:t> and quantum phase-</a:t>
            </a:r>
            <a:r>
              <a:rPr lang="fr-FR" sz="2400" dirty="0" err="1">
                <a:latin typeface="Footlight MT Light"/>
              </a:rPr>
              <a:t>space</a:t>
            </a:r>
            <a:r>
              <a:rPr lang="fr-FR" sz="2400" dirty="0">
                <a:latin typeface="Footlight MT Light"/>
              </a:rPr>
              <a:t> </a:t>
            </a:r>
            <a:r>
              <a:rPr lang="fr-FR" sz="2400" dirty="0" err="1">
                <a:latin typeface="Footlight MT Light"/>
              </a:rPr>
              <a:t>representation</a:t>
            </a:r>
            <a:endParaRPr lang="fr-FR" sz="2400" dirty="0">
              <a:latin typeface="Footlight MT Light"/>
            </a:endParaRPr>
          </a:p>
          <a:p>
            <a:pPr marL="342900" indent="-342900" algn="l">
              <a:buAutoNum type="arabicPeriod"/>
            </a:pPr>
            <a:endParaRPr lang="fr-FR" sz="2400" dirty="0">
              <a:latin typeface="Footlight MT Light"/>
            </a:endParaRPr>
          </a:p>
          <a:p>
            <a:pPr marL="342900" indent="-342900">
              <a:buAutoNum type="arabicPeriod"/>
            </a:pPr>
            <a:r>
              <a:rPr lang="fr-FR" sz="2400" dirty="0">
                <a:latin typeface="Footlight MT Light"/>
              </a:rPr>
              <a:t>Crash course on </a:t>
            </a:r>
            <a:r>
              <a:rPr lang="fr-FR" sz="2400" dirty="0" err="1">
                <a:latin typeface="Footlight MT Light"/>
              </a:rPr>
              <a:t>density</a:t>
            </a:r>
            <a:r>
              <a:rPr lang="fr-FR" sz="2400" dirty="0">
                <a:latin typeface="Footlight MT Light"/>
              </a:rPr>
              <a:t> matrix</a:t>
            </a:r>
          </a:p>
          <a:p>
            <a:pPr marL="342900" indent="-342900">
              <a:buAutoNum type="arabicPeriod"/>
            </a:pPr>
            <a:endParaRPr lang="fr-FR" sz="2400" dirty="0">
              <a:latin typeface="Footlight MT Light"/>
            </a:endParaRPr>
          </a:p>
          <a:p>
            <a:pPr marL="342900" indent="-342900">
              <a:buAutoNum type="arabicPeriod"/>
            </a:pPr>
            <a:r>
              <a:rPr lang="fr-FR" sz="2400" dirty="0">
                <a:latin typeface="Footlight MT Light"/>
              </a:rPr>
              <a:t>AWP polytopes and </a:t>
            </a:r>
            <a:r>
              <a:rPr lang="fr-FR" sz="2400" dirty="0" err="1">
                <a:latin typeface="Footlight MT Light"/>
              </a:rPr>
              <a:t>balls</a:t>
            </a:r>
            <a:endParaRPr lang="fr-FR" sz="2400" dirty="0">
              <a:latin typeface="Footlight MT Light"/>
            </a:endParaRPr>
          </a:p>
          <a:p>
            <a:pPr marL="342900" indent="-342900">
              <a:buAutoNum type="arabicPeriod"/>
            </a:pPr>
            <a:endParaRPr lang="fr-FR" sz="2400" dirty="0">
              <a:latin typeface="Footlight MT Light"/>
            </a:endParaRPr>
          </a:p>
          <a:p>
            <a:pPr marL="342900" indent="-342900">
              <a:buAutoNum type="arabicPeriod"/>
            </a:pPr>
            <a:r>
              <a:rPr lang="fr-FR" sz="2400" dirty="0">
                <a:latin typeface="Footlight MT Light"/>
              </a:rPr>
              <a:t>Conclusion and </a:t>
            </a:r>
            <a:r>
              <a:rPr lang="fr-FR" sz="2400" dirty="0" err="1">
                <a:latin typeface="Footlight MT Light"/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189907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B9AC518-8CDC-84C1-D56C-BCB4F941D225}"/>
              </a:ext>
            </a:extLst>
          </p:cNvPr>
          <p:cNvSpPr txBox="1"/>
          <p:nvPr/>
        </p:nvSpPr>
        <p:spPr>
          <a:xfrm>
            <a:off x="2630129" y="5536994"/>
            <a:ext cx="69464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dirty="0">
                <a:solidFill>
                  <a:srgbClr val="607899"/>
                </a:solidFill>
                <a:latin typeface="Footlight MT Light"/>
              </a:rPr>
              <a:t>Quantum </a:t>
            </a:r>
            <a:r>
              <a:rPr lang="fr-FR" sz="2400" dirty="0" err="1">
                <a:solidFill>
                  <a:srgbClr val="607899"/>
                </a:solidFill>
                <a:latin typeface="Footlight MT Light"/>
              </a:rPr>
              <a:t>problem</a:t>
            </a:r>
            <a:r>
              <a:rPr lang="fr-FR" sz="2400" dirty="0">
                <a:solidFill>
                  <a:srgbClr val="607899"/>
                </a:solidFill>
                <a:latin typeface="Footlight MT Light"/>
              </a:rPr>
              <a:t> : Heisenberg </a:t>
            </a:r>
            <a:r>
              <a:rPr lang="fr-FR" sz="2400" dirty="0" err="1">
                <a:solidFill>
                  <a:srgbClr val="607899"/>
                </a:solidFill>
                <a:latin typeface="Footlight MT Light"/>
              </a:rPr>
              <a:t>uncertainty</a:t>
            </a:r>
            <a:r>
              <a:rPr lang="fr-FR" sz="2400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2400" dirty="0" err="1">
                <a:solidFill>
                  <a:srgbClr val="607899"/>
                </a:solidFill>
                <a:latin typeface="Footlight MT Light"/>
              </a:rPr>
              <a:t>principle</a:t>
            </a:r>
            <a:r>
              <a:rPr lang="fr-FR" dirty="0">
                <a:solidFill>
                  <a:srgbClr val="607899"/>
                </a:solidFill>
              </a:rPr>
              <a:t> 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C9ABA96-A122-88EB-E929-8A8E164ABBEB}"/>
              </a:ext>
            </a:extLst>
          </p:cNvPr>
          <p:cNvSpPr txBox="1">
            <a:spLocks/>
          </p:cNvSpPr>
          <p:nvPr/>
        </p:nvSpPr>
        <p:spPr>
          <a:xfrm>
            <a:off x="838200" y="386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ea typeface="+mj-lt"/>
                <a:cs typeface="+mj-lt"/>
              </a:rPr>
              <a:t>Classical</a:t>
            </a:r>
            <a:r>
              <a:rPr lang="fr-FR" dirty="0">
                <a:ea typeface="+mj-lt"/>
                <a:cs typeface="+mj-lt"/>
              </a:rPr>
              <a:t> phase-</a:t>
            </a:r>
            <a:r>
              <a:rPr lang="fr-FR" dirty="0" err="1">
                <a:ea typeface="+mj-lt"/>
                <a:cs typeface="+mj-lt"/>
              </a:rPr>
              <a:t>space</a:t>
            </a:r>
            <a:r>
              <a:rPr lang="fr-FR" dirty="0">
                <a:ea typeface="+mj-lt"/>
                <a:cs typeface="+mj-lt"/>
              </a:rPr>
              <a:t> </a:t>
            </a:r>
            <a:r>
              <a:rPr lang="fr-FR" dirty="0" err="1">
                <a:ea typeface="+mj-lt"/>
                <a:cs typeface="+mj-lt"/>
              </a:rPr>
              <a:t>mechanics</a:t>
            </a:r>
          </a:p>
        </p:txBody>
      </p:sp>
      <p:pic>
        <p:nvPicPr>
          <p:cNvPr id="2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C94FE88-CA39-8027-6F23-25FC0F0EC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2652" y="1626186"/>
            <a:ext cx="4667277" cy="345430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B811FB1-E735-F465-AFAB-07D0E1FE8B3C}"/>
              </a:ext>
            </a:extLst>
          </p:cNvPr>
          <p:cNvSpPr txBox="1"/>
          <p:nvPr/>
        </p:nvSpPr>
        <p:spPr>
          <a:xfrm>
            <a:off x="972779" y="1626186"/>
            <a:ext cx="33146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dirty="0" err="1">
                <a:latin typeface="Footlight MT Light"/>
              </a:rPr>
              <a:t>Probability</a:t>
            </a:r>
            <a:r>
              <a:rPr lang="fr-FR" sz="2000" dirty="0">
                <a:latin typeface="Footlight MT Light"/>
              </a:rPr>
              <a:t> distribution :</a:t>
            </a:r>
          </a:p>
        </p:txBody>
      </p:sp>
      <p:pic>
        <p:nvPicPr>
          <p:cNvPr id="10" name="Image 9" descr="\documentclass{article}&#10;\usepackage{amsmath}&#10;\pagestyle{empty}&#10;\begin{document}&#10;&#10;$f(x,p)$&#10;&#10;&#10;\end{document}" title="IguanaTex Bitmap Display">
            <a:extLst>
              <a:ext uri="{FF2B5EF4-FFF2-40B4-BE49-F238E27FC236}">
                <a16:creationId xmlns:a16="http://schemas.microsoft.com/office/drawing/2014/main" id="{E9ABEE82-4751-F976-182F-80BE5D4BB33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66" y="2360131"/>
            <a:ext cx="745451" cy="272407"/>
          </a:xfrm>
          <a:prstGeom prst="rect">
            <a:avLst/>
          </a:prstGeom>
        </p:spPr>
      </p:pic>
      <p:pic>
        <p:nvPicPr>
          <p:cNvPr id="12" name="Image 11" descr="\documentclass{article}&#10;\usepackage{amsmath}&#10;\pagestyle{empty}&#10;\begin{document}&#10;&#10;&#10;$x$&#10;&#10;\end{document}" title="IguanaTex Bitmap Display">
            <a:extLst>
              <a:ext uri="{FF2B5EF4-FFF2-40B4-BE49-F238E27FC236}">
                <a16:creationId xmlns:a16="http://schemas.microsoft.com/office/drawing/2014/main" id="{8CF9AD8A-0B46-F077-9552-5D11A94D5C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28" y="2733336"/>
            <a:ext cx="139062" cy="124163"/>
          </a:xfrm>
          <a:prstGeom prst="rect">
            <a:avLst/>
          </a:prstGeom>
        </p:spPr>
      </p:pic>
      <p:pic>
        <p:nvPicPr>
          <p:cNvPr id="14" name="Image 13" descr="\documentclass{article}&#10;\usepackage{amsmath}&#10;\pagestyle{empty}&#10;\begin{document}&#10;&#10;&#10;$p$&#10;&#10;\end{document}" title="IguanaTex Bitmap Display">
            <a:extLst>
              <a:ext uri="{FF2B5EF4-FFF2-40B4-BE49-F238E27FC236}">
                <a16:creationId xmlns:a16="http://schemas.microsoft.com/office/drawing/2014/main" id="{A9BFEF28-63D9-5914-CE5E-0E56BB3BD5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87" y="2735526"/>
            <a:ext cx="139062" cy="16592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937FC79-1C60-DCD3-6DFD-AAB2A2E4E134}"/>
              </a:ext>
            </a:extLst>
          </p:cNvPr>
          <p:cNvSpPr txBox="1"/>
          <p:nvPr/>
        </p:nvSpPr>
        <p:spPr>
          <a:xfrm>
            <a:off x="1977584" y="2270944"/>
            <a:ext cx="3490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>
                <a:latin typeface="+mj-lt"/>
              </a:rPr>
              <a:t>: </a:t>
            </a:r>
            <a:r>
              <a:rPr lang="fr-BE" sz="2000" dirty="0" err="1">
                <a:latin typeface="+mj-lt"/>
              </a:rPr>
              <a:t>probability</a:t>
            </a:r>
            <a:r>
              <a:rPr lang="fr-BE" sz="2000" dirty="0">
                <a:latin typeface="+mj-lt"/>
              </a:rPr>
              <a:t> </a:t>
            </a:r>
            <a:r>
              <a:rPr lang="fr-BE" sz="2000" dirty="0" err="1">
                <a:latin typeface="+mj-lt"/>
              </a:rPr>
              <a:t>that</a:t>
            </a:r>
            <a:r>
              <a:rPr lang="fr-BE" sz="2000" dirty="0">
                <a:latin typeface="+mj-lt"/>
              </a:rPr>
              <a:t> the system</a:t>
            </a:r>
          </a:p>
          <a:p>
            <a:r>
              <a:rPr lang="fr-BE" sz="2000" dirty="0">
                <a:latin typeface="+mj-lt"/>
              </a:rPr>
              <a:t>  has position    and </a:t>
            </a:r>
            <a:r>
              <a:rPr lang="fr-BE" sz="2000" dirty="0" err="1">
                <a:latin typeface="+mj-lt"/>
              </a:rPr>
              <a:t>momentum</a:t>
            </a:r>
            <a:endParaRPr lang="fr-BE" sz="2000" dirty="0">
              <a:latin typeface="+mj-lt"/>
            </a:endParaRPr>
          </a:p>
        </p:txBody>
      </p:sp>
      <p:pic>
        <p:nvPicPr>
          <p:cNvPr id="20" name="Image 19" descr="\documentclass{article}&#10;\usepackage{amsmath}&#10;\pagestyle{empty}&#10;\begin{document}&#10;&#10;$f(x,p)\geq0$&#10;&#10;&#10;\end{document}" title="IguanaTex Bitmap Display">
            <a:extLst>
              <a:ext uri="{FF2B5EF4-FFF2-40B4-BE49-F238E27FC236}">
                <a16:creationId xmlns:a16="http://schemas.microsoft.com/office/drawing/2014/main" id="{68383743-B6F9-D85C-A7B1-2CCB66691AF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39" y="3401364"/>
            <a:ext cx="1245597" cy="26979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4E798FA-E866-B9D8-3566-776E1771FE54}"/>
              </a:ext>
            </a:extLst>
          </p:cNvPr>
          <p:cNvSpPr txBox="1"/>
          <p:nvPr/>
        </p:nvSpPr>
        <p:spPr>
          <a:xfrm>
            <a:off x="969539" y="3309299"/>
            <a:ext cx="1245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err="1">
                <a:latin typeface="+mj-lt"/>
              </a:rPr>
              <a:t>Positivity</a:t>
            </a:r>
            <a:r>
              <a:rPr lang="fr-BE" sz="2000" dirty="0">
                <a:latin typeface="+mj-lt"/>
              </a:rPr>
              <a:t> :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1D0AFFD-C611-BEBE-0094-D73F7A84B87A}"/>
              </a:ext>
            </a:extLst>
          </p:cNvPr>
          <p:cNvSpPr txBox="1"/>
          <p:nvPr/>
        </p:nvSpPr>
        <p:spPr>
          <a:xfrm>
            <a:off x="969539" y="4039878"/>
            <a:ext cx="3527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err="1">
                <a:latin typeface="+mj-lt"/>
              </a:rPr>
              <a:t>Marginals</a:t>
            </a:r>
            <a:r>
              <a:rPr lang="fr-BE" sz="2000" dirty="0">
                <a:latin typeface="+mj-lt"/>
              </a:rPr>
              <a:t> </a:t>
            </a:r>
            <a:r>
              <a:rPr lang="fr-BE" sz="2000" dirty="0" err="1">
                <a:latin typeface="+mj-lt"/>
              </a:rPr>
              <a:t>give</a:t>
            </a:r>
            <a:r>
              <a:rPr lang="fr-BE" sz="2000" dirty="0">
                <a:latin typeface="+mj-lt"/>
              </a:rPr>
              <a:t> the </a:t>
            </a:r>
            <a:r>
              <a:rPr lang="fr-BE" sz="2000" dirty="0" err="1">
                <a:latin typeface="+mj-lt"/>
              </a:rPr>
              <a:t>mean</a:t>
            </a:r>
            <a:r>
              <a:rPr lang="fr-BE" sz="2000" dirty="0">
                <a:latin typeface="+mj-lt"/>
              </a:rPr>
              <a:t> value :</a:t>
            </a:r>
          </a:p>
        </p:txBody>
      </p:sp>
      <p:pic>
        <p:nvPicPr>
          <p:cNvPr id="28" name="Image 27" descr="\documentclass{article}&#10;\usepackage{amsmath}&#10;\usepackage{amsfonts}&#10;\pagestyle{empty}&#10;\begin{document}&#10;&#10;\begin{equation*}&#10;\langle E\rangle = \int_{\mathbb{R}^2}f(x,p)H(x,p)dxdp&#10;\end{equation*}&#10;&#10;&#10;\end{document}" title="IguanaTex Bitmap Display">
            <a:extLst>
              <a:ext uri="{FF2B5EF4-FFF2-40B4-BE49-F238E27FC236}">
                <a16:creationId xmlns:a16="http://schemas.microsoft.com/office/drawing/2014/main" id="{D0ACC616-29DA-8244-8183-49E605AEEF6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17" y="4700491"/>
            <a:ext cx="3206095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81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Image 5" descr="Une image contenant plein air, personne&#10;&#10;Description générée automatiquement">
            <a:extLst>
              <a:ext uri="{FF2B5EF4-FFF2-40B4-BE49-F238E27FC236}">
                <a16:creationId xmlns:a16="http://schemas.microsoft.com/office/drawing/2014/main" id="{2581938E-C252-0940-3E60-2AA2CD881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2028" r="1" b="43395"/>
          <a:stretch/>
        </p:blipFill>
        <p:spPr>
          <a:xfrm>
            <a:off x="-1242906" y="-546720"/>
            <a:ext cx="13486233" cy="759965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4FBEBF3-C941-4CB0-8AC2-3B50E1371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52153" y="-1181847"/>
            <a:ext cx="6858000" cy="9221694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2B3ED8-778C-0460-AB72-6348CF6709FC}"/>
              </a:ext>
            </a:extLst>
          </p:cNvPr>
          <p:cNvSpPr txBox="1"/>
          <p:nvPr/>
        </p:nvSpPr>
        <p:spPr>
          <a:xfrm>
            <a:off x="5685592" y="1188449"/>
            <a:ext cx="6102119" cy="41829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endParaRPr lang="en-US" sz="5200" dirty="0" err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196C6C9-3F9F-696D-E1FB-08FF8C1F8101}"/>
              </a:ext>
            </a:extLst>
          </p:cNvPr>
          <p:cNvSpPr txBox="1"/>
          <p:nvPr/>
        </p:nvSpPr>
        <p:spPr>
          <a:xfrm>
            <a:off x="5938683" y="1422517"/>
            <a:ext cx="559455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200" dirty="0">
                <a:solidFill>
                  <a:srgbClr val="607899"/>
                </a:solidFill>
                <a:latin typeface="Footlight MT Light"/>
              </a:rPr>
              <a:t>P.A.M. Dirac :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3CAEB2-33CE-1890-F36D-A1274665AAFA}"/>
              </a:ext>
            </a:extLst>
          </p:cNvPr>
          <p:cNvSpPr txBox="1"/>
          <p:nvPr/>
        </p:nvSpPr>
        <p:spPr>
          <a:xfrm>
            <a:off x="5938682" y="2086194"/>
            <a:ext cx="559455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"I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think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it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is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obvious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that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there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cannot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be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any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distribution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function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 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which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would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give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correctly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the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mean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value of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any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function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depending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on position and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momentum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"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5244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Image 5" descr="Une image contenant plein air, personne&#10;&#10;Description générée automatiquement">
            <a:extLst>
              <a:ext uri="{FF2B5EF4-FFF2-40B4-BE49-F238E27FC236}">
                <a16:creationId xmlns:a16="http://schemas.microsoft.com/office/drawing/2014/main" id="{2581938E-C252-0940-3E60-2AA2CD881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2028" r="1" b="43395"/>
          <a:stretch/>
        </p:blipFill>
        <p:spPr>
          <a:xfrm>
            <a:off x="-1242906" y="-546720"/>
            <a:ext cx="13486233" cy="759965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4FBEBF3-C941-4CB0-8AC2-3B50E1371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52153" y="-1181847"/>
            <a:ext cx="6858000" cy="9221694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2B3ED8-778C-0460-AB72-6348CF6709FC}"/>
              </a:ext>
            </a:extLst>
          </p:cNvPr>
          <p:cNvSpPr txBox="1"/>
          <p:nvPr/>
        </p:nvSpPr>
        <p:spPr>
          <a:xfrm>
            <a:off x="5685592" y="1188449"/>
            <a:ext cx="6102119" cy="41829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endParaRPr lang="en-US" sz="5200" dirty="0" err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196C6C9-3F9F-696D-E1FB-08FF8C1F8101}"/>
              </a:ext>
            </a:extLst>
          </p:cNvPr>
          <p:cNvSpPr txBox="1"/>
          <p:nvPr/>
        </p:nvSpPr>
        <p:spPr>
          <a:xfrm>
            <a:off x="5938683" y="1422517"/>
            <a:ext cx="559455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200" dirty="0">
                <a:solidFill>
                  <a:srgbClr val="607899"/>
                </a:solidFill>
                <a:latin typeface="Footlight MT Light"/>
              </a:rPr>
              <a:t>P.A.M. Dirac :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E81C116-1A6D-FFA4-0310-CA4FD6830510}"/>
              </a:ext>
            </a:extLst>
          </p:cNvPr>
          <p:cNvSpPr txBox="1"/>
          <p:nvPr/>
        </p:nvSpPr>
        <p:spPr>
          <a:xfrm rot="20280000">
            <a:off x="1137360" y="1012818"/>
            <a:ext cx="367726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fr-FR" sz="2800" b="1" dirty="0">
              <a:solidFill>
                <a:srgbClr val="FF0000"/>
              </a:solidFill>
              <a:latin typeface="Footlight MT Light"/>
            </a:endParaRPr>
          </a:p>
          <a:p>
            <a:pPr algn="ctr"/>
            <a:r>
              <a:rPr lang="fr-FR" sz="7200" b="1" dirty="0">
                <a:solidFill>
                  <a:srgbClr val="FF0000"/>
                </a:solidFill>
                <a:latin typeface="Footlight MT Light"/>
              </a:rPr>
              <a:t>WRONG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FBAB1-9600-4EFB-DDD3-A831930459DB}"/>
              </a:ext>
            </a:extLst>
          </p:cNvPr>
          <p:cNvSpPr txBox="1"/>
          <p:nvPr/>
        </p:nvSpPr>
        <p:spPr>
          <a:xfrm>
            <a:off x="5938682" y="2086194"/>
            <a:ext cx="559455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"I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think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it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is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obvious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that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there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cannot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be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any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distribution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function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 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which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would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give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correctly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the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mean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value of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any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function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depending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 on position and </a:t>
            </a:r>
            <a:r>
              <a:rPr lang="fr-FR" sz="3200" i="1" dirty="0" err="1">
                <a:solidFill>
                  <a:srgbClr val="607899"/>
                </a:solidFill>
                <a:latin typeface="Footlight MT Light"/>
              </a:rPr>
              <a:t>momentum</a:t>
            </a:r>
            <a:r>
              <a:rPr lang="fr-FR" sz="3200" i="1" dirty="0">
                <a:solidFill>
                  <a:srgbClr val="607899"/>
                </a:solidFill>
                <a:latin typeface="Footlight MT Light"/>
              </a:rPr>
              <a:t>"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869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4C27A2A-F156-4EBC-8E7E-54BB60CCB256}"/>
              </a:ext>
            </a:extLst>
          </p:cNvPr>
          <p:cNvSpPr txBox="1">
            <a:spLocks/>
          </p:cNvSpPr>
          <p:nvPr/>
        </p:nvSpPr>
        <p:spPr>
          <a:xfrm>
            <a:off x="838200" y="386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ea typeface="+mj-lt"/>
                <a:cs typeface="+mj-lt"/>
              </a:rPr>
              <a:t>Wigner </a:t>
            </a:r>
            <a:r>
              <a:rPr lang="fr-FR" dirty="0" err="1">
                <a:ea typeface="+mj-lt"/>
                <a:cs typeface="+mj-lt"/>
              </a:rPr>
              <a:t>function</a:t>
            </a:r>
            <a:endParaRPr lang="fr-FR" dirty="0">
              <a:ea typeface="+mj-lt"/>
              <a:cs typeface="+mj-lt"/>
            </a:endParaRPr>
          </a:p>
        </p:txBody>
      </p:sp>
      <p:pic>
        <p:nvPicPr>
          <p:cNvPr id="3" name="Image 3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865A97E9-174E-BC42-3FF9-F4DEA44C0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56" t="28506" r="25411" b="18391"/>
          <a:stretch/>
        </p:blipFill>
        <p:spPr>
          <a:xfrm>
            <a:off x="7024043" y="2930560"/>
            <a:ext cx="3843204" cy="2163471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12D14255-91C5-2346-799D-78B4FE1966E7}"/>
              </a:ext>
            </a:extLst>
          </p:cNvPr>
          <p:cNvSpPr/>
          <p:nvPr/>
        </p:nvSpPr>
        <p:spPr>
          <a:xfrm>
            <a:off x="5703267" y="3823271"/>
            <a:ext cx="932447" cy="370973"/>
          </a:xfrm>
          <a:prstGeom prst="rightArrow">
            <a:avLst/>
          </a:prstGeom>
          <a:solidFill>
            <a:srgbClr val="607899"/>
          </a:solidFill>
          <a:ln>
            <a:solidFill>
              <a:srgbClr val="607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10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A9678805-8FBD-7CCE-5F48-716BB2B67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20" t="28080" r="25512" b="19401"/>
          <a:stretch/>
        </p:blipFill>
        <p:spPr>
          <a:xfrm>
            <a:off x="1421596" y="2930561"/>
            <a:ext cx="3893343" cy="21563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559BCA0-67D7-ADC6-C37C-C15E45D87C75}"/>
              </a:ext>
            </a:extLst>
          </p:cNvPr>
          <p:cNvSpPr txBox="1"/>
          <p:nvPr/>
        </p:nvSpPr>
        <p:spPr>
          <a:xfrm>
            <a:off x="2874707" y="5415610"/>
            <a:ext cx="644258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 dirty="0" err="1">
                <a:solidFill>
                  <a:srgbClr val="607899"/>
                </a:solidFill>
              </a:rPr>
              <a:t>Negativity</a:t>
            </a:r>
            <a:r>
              <a:rPr lang="fr-FR" sz="2800" dirty="0">
                <a:solidFill>
                  <a:srgbClr val="607899"/>
                </a:solidFill>
              </a:rPr>
              <a:t> </a:t>
            </a:r>
            <a:r>
              <a:rPr lang="fr-FR" sz="2800" dirty="0" err="1">
                <a:solidFill>
                  <a:srgbClr val="607899"/>
                </a:solidFill>
              </a:rPr>
              <a:t>witnesses</a:t>
            </a:r>
            <a:r>
              <a:rPr lang="fr-FR" sz="2800" dirty="0">
                <a:solidFill>
                  <a:srgbClr val="607899"/>
                </a:solidFill>
              </a:rPr>
              <a:t> non-</a:t>
            </a:r>
            <a:r>
              <a:rPr lang="fr-FR" sz="2800" dirty="0" err="1">
                <a:solidFill>
                  <a:srgbClr val="607899"/>
                </a:solidFill>
              </a:rPr>
              <a:t>classicality</a:t>
            </a:r>
            <a:r>
              <a:rPr lang="fr-FR" sz="2800" dirty="0">
                <a:solidFill>
                  <a:srgbClr val="607899"/>
                </a:solidFill>
              </a:rPr>
              <a:t> !</a:t>
            </a:r>
          </a:p>
        </p:txBody>
      </p:sp>
      <p:pic>
        <p:nvPicPr>
          <p:cNvPr id="14" name="Image 13" descr="\documentclass{article}&#10;\usepackage{amsmath}&#10;\pagestyle{empty}&#10;\begin{document}&#10;&#10;\begin{equation*}&#10;W_\rho(\Omega) = \mathrm{Tr}\left[\rho\Delta(\Omega)\right]&#10;\end{equation*}&#10;&#10;\end{document}" title="IguanaTex Bitmap Display">
            <a:extLst>
              <a:ext uri="{FF2B5EF4-FFF2-40B4-BE49-F238E27FC236}">
                <a16:creationId xmlns:a16="http://schemas.microsoft.com/office/drawing/2014/main" id="{358EB17E-0879-8562-CF7C-5352B75A72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34" y="1948592"/>
            <a:ext cx="2640866" cy="322681"/>
          </a:xfrm>
          <a:prstGeom prst="rect">
            <a:avLst/>
          </a:prstGeom>
        </p:spPr>
      </p:pic>
      <p:pic>
        <p:nvPicPr>
          <p:cNvPr id="15" name="Image 4" descr="Une image contenant texte, homme, personne, cravate&#10;&#10;Description générée automatiquement">
            <a:extLst>
              <a:ext uri="{FF2B5EF4-FFF2-40B4-BE49-F238E27FC236}">
                <a16:creationId xmlns:a16="http://schemas.microsoft.com/office/drawing/2014/main" id="{E3D9E17C-6109-6B3C-A1BF-F206D24E4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1496" y="1187184"/>
            <a:ext cx="1275987" cy="152281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15C66BB-F26B-2AE0-5F5F-E8EBCE9FC445}"/>
              </a:ext>
            </a:extLst>
          </p:cNvPr>
          <p:cNvSpPr txBox="1"/>
          <p:nvPr/>
        </p:nvSpPr>
        <p:spPr>
          <a:xfrm>
            <a:off x="7733288" y="1635491"/>
            <a:ext cx="2131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latin typeface="+mj-lt"/>
              </a:rPr>
              <a:t>Marginals</a:t>
            </a:r>
            <a:r>
              <a:rPr lang="fr-BE" sz="2400" dirty="0">
                <a:latin typeface="+mj-lt"/>
              </a:rPr>
              <a:t> </a:t>
            </a:r>
            <a:r>
              <a:rPr lang="fr-BE" sz="2400" dirty="0" err="1">
                <a:latin typeface="+mj-lt"/>
              </a:rPr>
              <a:t>give</a:t>
            </a:r>
            <a:r>
              <a:rPr lang="fr-BE" sz="2400" dirty="0">
                <a:latin typeface="+mj-lt"/>
              </a:rPr>
              <a:t> </a:t>
            </a:r>
          </a:p>
          <a:p>
            <a:pPr algn="ctr"/>
            <a:r>
              <a:rPr lang="fr-BE" sz="2400" dirty="0">
                <a:latin typeface="+mj-lt"/>
              </a:rPr>
              <a:t>the </a:t>
            </a:r>
            <a:r>
              <a:rPr lang="fr-BE" sz="2400" dirty="0" err="1">
                <a:latin typeface="+mj-lt"/>
              </a:rPr>
              <a:t>mean</a:t>
            </a:r>
            <a:r>
              <a:rPr lang="fr-BE" sz="2400" dirty="0">
                <a:latin typeface="+mj-lt"/>
              </a:rPr>
              <a:t> value</a:t>
            </a:r>
          </a:p>
        </p:txBody>
      </p:sp>
      <p:pic>
        <p:nvPicPr>
          <p:cNvPr id="17" name="Graphique 16" descr="Badge Tick1 contour">
            <a:extLst>
              <a:ext uri="{FF2B5EF4-FFF2-40B4-BE49-F238E27FC236}">
                <a16:creationId xmlns:a16="http://schemas.microsoft.com/office/drawing/2014/main" id="{956A18B0-3B75-C309-4F60-04031D92DC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64834" y="1809908"/>
            <a:ext cx="558663" cy="55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544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42,7072"/>
  <p:tag name="LATEXADDIN" val="\documentclass{article}&#10;\usepackage{amsmath}&#10;\pagestyle{empty}&#10;\begin{document}&#10;&#10;$f(x,p)$&#10;&#10;&#10;\end{document}"/>
  <p:tag name="IGUANATEXSIZE" val="20"/>
  <p:tag name="IGUANATEXCURSOR" val="8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0\rangle$&#10;&#10;&#10;\end{document}"/>
  <p:tag name="IGUANATEXSIZE" val="20"/>
  <p:tag name="IGUANATEXCURSOR" val="8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1\rangle$&#10;&#10;&#10;\end{document}"/>
  <p:tag name="IGUANATEXSIZE" val="20"/>
  <p:tag name="IGUANATEXCURSOR" val="8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3,4795"/>
  <p:tag name="ORIGINALWIDTH" val="1063,367"/>
  <p:tag name="LATEXADDIN" val="\documentclass{article}&#10;\usepackage{amsmath}&#10;\pagestyle{empty}&#10;\begin{document}&#10;&#10;\begin{equation*}&#10;\rho \overset{?}{=} \lambda_0 |\psi_0\rangle + \lambda_1|\psi_1\rangle&#10;\end{equation*}&#10;&#10;\end{document}"/>
  <p:tag name="IGUANATEXSIZE" val="20"/>
  <p:tag name="IGUANATEXCURSOR" val="8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01,312"/>
  <p:tag name="LATEXADDIN" val="\documentclass{article}&#10;\usepackage{amsmath}&#10;\pagestyle{empty}&#10;\begin{document}&#10;&#10;\begin{equation*}&#10;\rho = \lambda_0 |\psi_0\rangle\langle\psi_0| + \lambda_1|\psi_1\rangle\langle\psi_1|&#10;\end{equation*}&#10;&#10;\end{document}"/>
  <p:tag name="IGUANATEXSIZE" val="20"/>
  <p:tag name="IGUANATEXCURSOR" val="10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0\rangle$&#10;&#10;&#10;\end{document}"/>
  <p:tag name="IGUANATEXSIZE" val="20"/>
  <p:tag name="IGUANATEXCURSOR" val="8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1\rangle$&#10;&#10;&#10;\end{document}"/>
  <p:tag name="IGUANATEXSIZE" val="20"/>
  <p:tag name="IGUANATEXCURSOR" val="8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56,355"/>
  <p:tag name="LATEXADDIN" val="\documentclass{article}&#10;\usepackage{amsmath}&#10;\pagestyle{empty}&#10;\begin{document}&#10;&#10;$|\psi_0\rangle = c_0|\phi_0\rangle + c_1|\phi_1\rangle$&#10;&#10;&#10;\end{document}"/>
  <p:tag name="IGUANATEXSIZE" val="20"/>
  <p:tag name="IGUANATEXCURSOR" val="8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56,355"/>
  <p:tag name="LATEXADDIN" val="\documentclass{article}&#10;\usepackage{amsmath}&#10;\pagestyle{empty}&#10;\begin{document}&#10;&#10;$|\psi_1\rangle = c_2|\phi_0\rangle + c_3|\phi_1\rangle$&#10;&#10;&#10;\end{document}"/>
  <p:tag name="IGUANATEXSIZE" val="20"/>
  <p:tag name="IGUANATEXCURSOR" val="12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0\rangle$&#10;&#10;&#10;\end{document}"/>
  <p:tag name="IGUANATEXSIZE" val="20"/>
  <p:tag name="IGUANATEXCURSOR" val="8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1\rangle$&#10;&#10;&#10;\end{document}"/>
  <p:tag name="IGUANATEXSIZE" val="20"/>
  <p:tag name="IGUANATEXCURSOR" val="8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62,99213"/>
  <p:tag name="LATEXADDIN" val="\documentclass{article}&#10;\usepackage{amsmath}&#10;\pagestyle{empty}&#10;\begin{document}&#10;&#10;&#10;$x$&#10;&#10;\end{document}"/>
  <p:tag name="IGUANATEXSIZE" val="20"/>
  <p:tag name="IGUANATEXCURSOR" val="8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01,312"/>
  <p:tag name="LATEXADDIN" val="\documentclass{article}&#10;\usepackage{amsmath}&#10;\pagestyle{empty}&#10;\begin{document}&#10;&#10;\begin{equation*}&#10;\rho = \lambda_0 |\psi_0\rangle\langle\psi_0| + \lambda_1|\psi_1\rangle\langle\psi_1|&#10;\end{equation*}&#10;&#10;\end{document}"/>
  <p:tag name="IGUANATEXSIZE" val="20"/>
  <p:tag name="IGUANATEXCURSOR" val="10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5,1556"/>
  <p:tag name="ORIGINALWIDTH" val="1597,3"/>
  <p:tag name="LATEXADDIN" val="\documentclass{article}&#10;\usepackage{amsmath}&#10;\usepackage[dvipsnames]{xcolor}&#10;\pagestyle{empty}&#10;\begin{document}&#10;&#10;\begin{equation*}&#10;\begin{aligned}&#10;\rho =&amp; \textcolor{red}{\big(\lambda_0|c_0|^2+ \lambda_1|c_2|^2\big)}|\phi_0\rangle\langle\phi_0| \\&#10;&amp; \textcolor{blue}{\big(\lambda_0c_0c_1^*+ \lambda_1c_2c_3^*\big)}|\phi_0\rangle\langle\phi_1| \\&#10;&amp; \textcolor{orange}{\big(\lambda_0c_1c_0^*+ \lambda_1c_3c_2^*\big)}|\phi_1\rangle\langle\phi_0| \\&#10;&amp; \textcolor{olive}{\big(\lambda_0|c_1|^2+ \lambda_1|c_3|^2\big)}|\phi_1\rangle\langle\phi_1|&#10;\end{aligned}&#10;\end{equation*}&#10;&#10;&#10;\end{document}"/>
  <p:tag name="IGUANATEXSIZE" val="20"/>
  <p:tag name="IGUANATEXCURSOR" val="15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56,355"/>
  <p:tag name="LATEXADDIN" val="\documentclass{article}&#10;\usepackage{amsmath}&#10;\pagestyle{empty}&#10;\begin{document}&#10;&#10;$|\psi_0\rangle = c_0|\phi_0\rangle + c_1|\phi_1\rangle$&#10;&#10;&#10;\end{document}"/>
  <p:tag name="IGUANATEXSIZE" val="20"/>
  <p:tag name="IGUANATEXCURSOR" val="8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56,355"/>
  <p:tag name="LATEXADDIN" val="\documentclass{article}&#10;\usepackage{amsmath}&#10;\pagestyle{empty}&#10;\begin{document}&#10;&#10;$|\psi_1\rangle = c_2|\phi_0\rangle + c_3|\phi_1\rangle$&#10;&#10;&#10;\end{document}"/>
  <p:tag name="IGUANATEXSIZE" val="20"/>
  <p:tag name="IGUANATEXCURSOR" val="12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0\rangle$&#10;&#10;&#10;\end{document}"/>
  <p:tag name="IGUANATEXSIZE" val="20"/>
  <p:tag name="IGUANATEXCURSOR" val="8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1\rangle$&#10;&#10;&#10;\end{document}"/>
  <p:tag name="IGUANATEXSIZE" val="20"/>
  <p:tag name="IGUANATEXCURSOR" val="8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01,312"/>
  <p:tag name="LATEXADDIN" val="\documentclass{article}&#10;\usepackage{amsmath}&#10;\pagestyle{empty}&#10;\begin{document}&#10;&#10;\begin{equation*}&#10;\rho = \lambda_0 |\psi_0\rangle\langle\psi_0| + \lambda_1|\psi_1\rangle\langle\psi_1|&#10;\end{equation*}&#10;&#10;\end{document}"/>
  <p:tag name="IGUANATEXSIZE" val="20"/>
  <p:tag name="IGUANATEXCURSOR" val="10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56,355"/>
  <p:tag name="LATEXADDIN" val="\documentclass{article}&#10;\usepackage{amsmath}&#10;\pagestyle{empty}&#10;\begin{document}&#10;&#10;$|\psi_0\rangle = c_0|\phi_0\rangle + c_1|\phi_1\rangle$&#10;&#10;&#10;\end{document}"/>
  <p:tag name="IGUANATEXSIZE" val="20"/>
  <p:tag name="IGUANATEXCURSOR" val="8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56,355"/>
  <p:tag name="LATEXADDIN" val="\documentclass{article}&#10;\usepackage{amsmath}&#10;\pagestyle{empty}&#10;\begin{document}&#10;&#10;$|\psi_1\rangle = c_2|\phi_0\rangle + c_3|\phi_1\rangle$&#10;&#10;&#10;\end{document}"/>
  <p:tag name="IGUANATEXSIZE" val="20"/>
  <p:tag name="IGUANATEXCURSOR" val="12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845,1443"/>
  <p:tag name="LATEXADDIN" val="\documentclass{article}&#10;\usepackage{amsmath}&#10;\usepackage{xcolor}&#10;\pagestyle{empty}&#10;\begin{document}&#10;&#10;\[&#10;\rho=\begin{pmatrix}\textcolor{red}{p_{11}} &amp; \textcolor{blue}{p_{12}}\\&#10;\textcolor{orange}{p_{21}} &amp; \textcolor{olive}{p_{22}}&#10;\end{pmatrix}&#10;\]&#10;&#10;&#10;\end{document}"/>
  <p:tag name="IGUANATEXSIZE" val="20"/>
  <p:tag name="IGUANATEXCURSOR" val="10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,74016"/>
  <p:tag name="ORIGINALWIDTH" val="65,99173"/>
  <p:tag name="LATEXADDIN" val="\documentclass{article}&#10;\usepackage{amsmath}&#10;\pagestyle{empty}&#10;\begin{document}&#10;&#10;&#10;$p$&#10;&#10;\end{document}"/>
  <p:tag name="IGUANATEXSIZE" val="20"/>
  <p:tag name="IGUANATEXCURSOR" val="8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0\rangle$&#10;&#10;&#10;\end{document}"/>
  <p:tag name="IGUANATEXSIZE" val="20"/>
  <p:tag name="IGUANATEXCURSOR" val="8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1\rangle$&#10;&#10;&#10;\end{document}"/>
  <p:tag name="IGUANATEXSIZE" val="20"/>
  <p:tag name="IGUANATEXCURSOR" val="8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01,312"/>
  <p:tag name="LATEXADDIN" val="\documentclass{article}&#10;\usepackage{amsmath}&#10;\pagestyle{empty}&#10;\begin{document}&#10;&#10;\begin{equation*}&#10;\rho = \lambda_0 |\psi_0\rangle\langle\psi_0| + \lambda_1|\psi_1\rangle\langle\psi_1|&#10;\end{equation*}&#10;&#10;\end{document}"/>
  <p:tag name="IGUANATEXSIZE" val="20"/>
  <p:tag name="IGUANATEXCURSOR" val="10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0\rangle$&#10;&#10;&#10;\end{document}"/>
  <p:tag name="IGUANATEXSIZE" val="20"/>
  <p:tag name="IGUANATEXCURSOR" val="8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1\rangle$&#10;&#10;&#10;\end{document}"/>
  <p:tag name="IGUANATEXSIZE" val="20"/>
  <p:tag name="IGUANATEXCURSOR" val="8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56,355"/>
  <p:tag name="LATEXADDIN" val="\documentclass{article}&#10;\usepackage{amsmath}&#10;\pagestyle{empty}&#10;\begin{document}&#10;&#10;$|\psi_0\rangle = c_0|\phi_0\rangle + c_1|\phi_1\rangle$&#10;&#10;&#10;\end{document}"/>
  <p:tag name="IGUANATEXSIZE" val="20"/>
  <p:tag name="IGUANATEXCURSOR" val="8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56,355"/>
  <p:tag name="LATEXADDIN" val="\documentclass{article}&#10;\usepackage{amsmath}&#10;\pagestyle{empty}&#10;\begin{document}&#10;&#10;$|\psi_1\rangle = c_2|\phi_0\rangle + c_3|\phi_1\rangle$&#10;&#10;&#10;\end{document}"/>
  <p:tag name="IGUANATEXSIZE" val="20"/>
  <p:tag name="IGUANATEXCURSOR" val="12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845,1443"/>
  <p:tag name="LATEXADDIN" val="\documentclass{article}&#10;\usepackage{amsmath}&#10;\usepackage{xcolor}&#10;\pagestyle{empty}&#10;\begin{document}&#10;&#10;\[&#10;\rho=\begin{pmatrix}\textcolor{red}{p_{11}} &amp; \textcolor{blue}{p_{12}}\\&#10;\textcolor{orange}{p_{21}} &amp; \textcolor{olive}{p_{22}}&#10;\end{pmatrix}&#10;\]&#10;&#10;&#10;\end{document}"/>
  <p:tag name="IGUANATEXSIZE" val="20"/>
  <p:tag name="IGUANATEXCURSOR" val="10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01,312"/>
  <p:tag name="LATEXADDIN" val="\documentclass{article}&#10;\usepackage{amsmath}&#10;\pagestyle{empty}&#10;\begin{document}&#10;&#10;\begin{equation*}&#10;\rho = \lambda_0 |\psi_0\rangle\langle\psi_0| + \lambda_1|\psi_1\rangle\langle\psi_1|&#10;\end{equation*}&#10;&#10;\end{document}"/>
  <p:tag name="IGUANATEXSIZE" val="20"/>
  <p:tag name="IGUANATEXCURSOR" val="10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017,623"/>
  <p:tag name="LATEXADDIN" val="\documentclass{article}&#10;\usepackage{amsmath}&#10;\pagestyle{empty}&#10;\begin{document}&#10;&#10;\begin{equation*}&#10;|\psi(t)\rangle = U(t)|\psi(0)\rangle&#10;\end{equation*}&#10;&#10;&#10;\end{document}"/>
  <p:tag name="IGUANATEXSIZE" val="24"/>
  <p:tag name="IGUANATEXCURSOR" val="12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78,1777"/>
  <p:tag name="LATEXADDIN" val="\documentclass{article}&#10;\usepackage{amsmath}&#10;\pagestyle{empty}&#10;\begin{document}&#10;&#10;$f(x,p)\geq0$&#10;&#10;&#10;\end{document}"/>
  <p:tag name="IGUANATEXSIZE" val="20"/>
  <p:tag name="IGUANATEXCURSOR" val="9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,9802"/>
  <p:tag name="ORIGINALWIDTH" val="691,4135"/>
  <p:tag name="LATEXADDIN" val="\documentclass{article}&#10;\usepackage{amsmath}&#10;\pagestyle{empty}&#10;\begin{document}&#10;&#10;&#10;\begin{equation*}&#10;U(t)=e^{-\frac{iHt}{\hbar}}&#10;\end{equation*}&#10;&#10;\end{document}"/>
  <p:tag name="IGUANATEXSIZE" val="24"/>
  <p:tag name="IGUANATEXCURSOR" val="14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7,6827"/>
  <p:tag name="ORIGINALWIDTH" val="2143,232"/>
  <p:tag name="LATEXADDIN" val="\documentclass{article}&#10;\usepackage{amsmath}&#10;\pagestyle{empty}&#10;\begin{document}&#10;&#10;\begin{equation*}&#10;\begin{aligned}&#10;\rho(t)&amp;= U\rho U^\dagger \\&#10;&amp;= \lambda_0 U|\psi_0\rangle\langle\psi_0|U^\dagger+\lambda_1 U|\psi_1\rangle\langle\psi_1|U^\dagger \\&#10;&amp;= \lambda_0 |\phi_0\rangle\langle\phi_0|+\lambda_1 |\phi_1\rangle\langle\phi_1|&#10;\end{aligned}&#10;\end{equation*}&#10;&#10;&#10;\end{document}"/>
  <p:tag name="IGUANATEXSIZE" val="24"/>
  <p:tag name="IGUANATEXCURSOR" val="32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781,4023"/>
  <p:tag name="LATEXADDIN" val="\documentclass{article}&#10;\usepackage{amsmath}&#10;\pagestyle{empty}&#10;\begin{document}&#10;&#10;\begin{equation*}&#10;W_{U\rho U^\dagger}(\Omega) \geq 0&#10;\end{equation*}&#10;&#10;&#10;\end{document}"/>
  <p:tag name="IGUANATEXSIZE" val="24"/>
  <p:tag name="IGUANATEXCURSOR" val="12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293,9632"/>
  <p:tag name="LATEXADDIN" val="\documentclass{article}&#10;\usepackage{amsmath}&#10;\pagestyle{empty}&#10;\begin{document}&#10;&#10;$\forall U,\Omega$&#10;&#10;&#10;\end{document}"/>
  <p:tag name="IGUANATEXSIZE" val="24"/>
  <p:tag name="IGUANATEXCURSOR" val="9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7,4541"/>
  <p:tag name="ORIGINALWIDTH" val="707,9115"/>
  <p:tag name="LATEXADDIN" val="\documentclass{article}&#10;\usepackage{amsmath}&#10;\pagestyle{empty}&#10;\begin{document}&#10;&#10;\begin{equation*}&#10;\sum_{i=0}^{2j}\lambda_{i}^\downarrow\Delta_i^\uparrow\geq0&#10;\end{equation*}&#10;&#10;&#10;\end{document}"/>
  <p:tag name="IGUANATEXSIZE" val="24"/>
  <p:tag name="IGUANATEXCURSOR" val="15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5,913"/>
  <p:tag name="ORIGINALWIDTH" val="1472,066"/>
  <p:tag name="LATEXADDIN" val="\documentclass{article}&#10;\usepackage{amsmath}&#10;\pagestyle{empty}&#10;\begin{document}&#10;&#10;\begin{equation*}&#10;\begin{aligned}&#10;&amp; \min_{\boldsymbol{\lambda}} \;\; \lVert\boldsymbol{\lambda}-\boldsymbol{\lambda}_0\rVert^2 \\[4pt]&#10;&amp; \text { subject to } \; \left\{\begin{array}{l}&#10;\sum_{i=0}^{2j}\lambda_{i}=1\\[8pt]&#10;\boldsymbol{\lambda\cdot\Delta}=0&#10;\end{array}\right.&#10;\end{aligned}&#10;\end{equation*}&#10;&#10;&#10;\end{document}"/>
  <p:tag name="IGUANATEXSIZE" val="24"/>
  <p:tag name="IGUANATEXCURSOR" val="38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7,4616"/>
  <p:tag name="ORIGINALWIDTH" val="1397,825"/>
  <p:tag name="LATEXADDIN" val="\documentclass{article}&#10;\usepackage{amsmath}&#10;\pagestyle{empty}&#10;\begin{document}&#10;&#10;\begin{equation*}&#10;r_{\mathrm{in}}^{W} = \frac{1}{2\sqrt{j(j+1)(2j+1)}}&#10;\end{equation*} &#10;&#10;&#10;\end{document}"/>
  <p:tag name="IGUANATEXSIZE" val="24"/>
  <p:tag name="IGUANATEXCURSOR" val="11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1577,803"/>
  <p:tag name="LATEXADDIN" val="\documentclass{article}&#10;\usepackage{amsmath}&#10;\usepackage{amsfonts}&#10;\pagestyle{empty}&#10;\begin{document}&#10;&#10;\begin{equation*}&#10;\langle E\rangle = \int_{\mathbb{R}^2}f(x,p)H(x,p)dxdp&#10;\end{equation*}&#10;&#10;&#10;\end{document}"/>
  <p:tag name="IGUANATEXSIZE" val="20"/>
  <p:tag name="IGUANATEXCURSOR" val="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2336"/>
  <p:tag name="ORIGINALWIDTH" val="1081,365"/>
  <p:tag name="LATEXADDIN" val="\documentclass{article}&#10;\usepackage{amsmath}&#10;\pagestyle{empty}&#10;\begin{document}&#10;&#10;\begin{equation*}&#10;W_\rho(\Omega) = \mathrm{Tr}\left[\rho\Delta(\Omega)\right]&#10;\end{equation*}&#10;&#10;\end{document}"/>
  <p:tag name="IGUANATEXSIZE" val="24"/>
  <p:tag name="IGUANATEXCURSOR" val="14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3,4795"/>
  <p:tag name="ORIGINALWIDTH" val="1063,367"/>
  <p:tag name="LATEXADDIN" val="\documentclass{article}&#10;\usepackage{amsmath}&#10;\pagestyle{empty}&#10;\begin{document}&#10;&#10;\begin{equation*}&#10;\rho \overset{?}{=} \lambda_0 |\psi_0\rangle + \lambda_1|\psi_1\rangle&#10;\end{equation*}&#10;&#10;\end{document}"/>
  <p:tag name="IGUANATEXSIZE" val="20"/>
  <p:tag name="IGUANATEXCURSOR" val="8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0\rangle$&#10;&#10;&#10;\end{document}"/>
  <p:tag name="IGUANATEXSIZE" val="20"/>
  <p:tag name="IGUANATEXCURSOR" val="8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1\rangle$&#10;&#10;&#10;\end{document}"/>
  <p:tag name="IGUANATEXSIZE" val="20"/>
  <p:tag name="IGUANATEXCURSOR" val="8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heme/theme1.xml><?xml version="1.0" encoding="utf-8"?>
<a:theme xmlns:a="http://schemas.openxmlformats.org/drawingml/2006/main" name="Arch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381</Words>
  <Application>Microsoft Office PowerPoint</Application>
  <PresentationFormat>Grand écran</PresentationFormat>
  <Paragraphs>77</Paragraphs>
  <Slides>22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Avenir Next LT Pro</vt:lpstr>
      <vt:lpstr>AvenirNext LT Pro Medium</vt:lpstr>
      <vt:lpstr>Calibri</vt:lpstr>
      <vt:lpstr>Footlight MT Light</vt:lpstr>
      <vt:lpstr>ArchVTI</vt:lpstr>
      <vt:lpstr>Polytopes of Absolutely Positive Wigner Spin States</vt:lpstr>
      <vt:lpstr>Polytopes of Absolutely Positive Wigner Spin States</vt:lpstr>
      <vt:lpstr>Présentation PowerPoint</vt:lpstr>
      <vt:lpstr>Présentation PowerPoint</vt:lpstr>
      <vt:lpstr>Outline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 and outlook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Denis Jérôme</cp:lastModifiedBy>
  <cp:revision>895</cp:revision>
  <dcterms:created xsi:type="dcterms:W3CDTF">2023-02-23T09:24:52Z</dcterms:created>
  <dcterms:modified xsi:type="dcterms:W3CDTF">2023-04-20T06:26:49Z</dcterms:modified>
</cp:coreProperties>
</file>