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71" r:id="rId3"/>
    <p:sldId id="258" r:id="rId4"/>
    <p:sldId id="272" r:id="rId5"/>
    <p:sldId id="273" r:id="rId6"/>
    <p:sldId id="264" r:id="rId7"/>
    <p:sldId id="274" r:id="rId8"/>
    <p:sldId id="267" r:id="rId9"/>
    <p:sldId id="277" r:id="rId10"/>
    <p:sldId id="265" r:id="rId11"/>
    <p:sldId id="268" r:id="rId12"/>
    <p:sldId id="269" r:id="rId13"/>
    <p:sldId id="275" r:id="rId14"/>
    <p:sldId id="278" r:id="rId15"/>
    <p:sldId id="276" r:id="rId16"/>
    <p:sldId id="262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7899"/>
    <a:srgbClr val="FF0101"/>
    <a:srgbClr val="C4CCD7"/>
    <a:srgbClr val="D40B1C"/>
    <a:srgbClr val="F7F7F7"/>
    <a:srgbClr val="CF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0" autoAdjust="0"/>
    <p:restoredTop sz="94665" autoAdjust="0"/>
  </p:normalViewPr>
  <p:slideViewPr>
    <p:cSldViewPr snapToGrid="0">
      <p:cViewPr varScale="1">
        <p:scale>
          <a:sx n="104" d="100"/>
          <a:sy n="104" d="100"/>
        </p:scale>
        <p:origin x="21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199D0-4177-41DA-ADB1-0DB2B1887F4A}" type="datetimeFigureOut">
              <a:rPr lang="fr-BE" smtClean="0"/>
              <a:t>09-03-23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568F7-58ED-47AE-BC35-709FBE98C4E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7498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568F7-58ED-47AE-BC35-709FBE98C4E7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12569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9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75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4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0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t>3/9/2023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63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00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71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1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62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3/9/2023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56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0.xml"/><Relationship Id="rId7" Type="http://schemas.openxmlformats.org/officeDocument/2006/relationships/image" Target="../media/image2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3.xml"/><Relationship Id="rId7" Type="http://schemas.openxmlformats.org/officeDocument/2006/relationships/image" Target="../media/image25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7.xml"/><Relationship Id="rId7" Type="http://schemas.openxmlformats.org/officeDocument/2006/relationships/image" Target="../media/image1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A38827F1-3359-44F6-9009-43AE2B17F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7AFAD67-5350-4773-886F-D6DD7E66D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omplex maths formulae on a blackboard">
            <a:extLst>
              <a:ext uri="{FF2B5EF4-FFF2-40B4-BE49-F238E27FC236}">
                <a16:creationId xmlns:a16="http://schemas.microsoft.com/office/drawing/2014/main" id="{65538C79-D6A3-9FD3-90C8-E5E5069C7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7096" r="6" b="5729"/>
          <a:stretch/>
        </p:blipFill>
        <p:spPr>
          <a:xfrm>
            <a:off x="20" y="10036"/>
            <a:ext cx="12188932" cy="6857990"/>
          </a:xfrm>
          <a:prstGeom prst="rect">
            <a:avLst/>
          </a:prstGeom>
          <a:ln w="12700">
            <a:noFill/>
          </a:ln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654AC0FE-C43D-49AC-9730-284354DEC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8366" y="87"/>
            <a:ext cx="10933011" cy="6864297"/>
            <a:chOff x="628366" y="87"/>
            <a:chExt cx="10933011" cy="686429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46F6FE9-8F24-4E96-8FA6-DABE61A20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1282750" y="3429044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4">
              <a:extLst>
                <a:ext uri="{FF2B5EF4-FFF2-40B4-BE49-F238E27FC236}">
                  <a16:creationId xmlns:a16="http://schemas.microsoft.com/office/drawing/2014/main" id="{40C5E755-8FD9-4EBF-978B-015F9339F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6688336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C7F63B7-3E85-42EC-8447-F6699247E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28366" y="3413532"/>
              <a:ext cx="258581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Graphic 11">
              <a:extLst>
                <a:ext uri="{FF2B5EF4-FFF2-40B4-BE49-F238E27FC236}">
                  <a16:creationId xmlns:a16="http://schemas.microsoft.com/office/drawing/2014/main" id="{AFDFA9EA-AAC0-416F-A0E9-ACD410E9D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2063" y="702002"/>
              <a:ext cx="5759819" cy="6155995"/>
            </a:xfrm>
            <a:custGeom>
              <a:avLst/>
              <a:gdLst>
                <a:gd name="connsiteX0" fmla="*/ 0 w 4320540"/>
                <a:gd name="connsiteY0" fmla="*/ 4617720 h 4617719"/>
                <a:gd name="connsiteX1" fmla="*/ 0 w 4320540"/>
                <a:gd name="connsiteY1" fmla="*/ 4268439 h 4617719"/>
                <a:gd name="connsiteX2" fmla="*/ 0 w 4320540"/>
                <a:gd name="connsiteY2" fmla="*/ 2052352 h 4617719"/>
                <a:gd name="connsiteX3" fmla="*/ 2160270 w 4320540"/>
                <a:gd name="connsiteY3" fmla="*/ 0 h 4617719"/>
                <a:gd name="connsiteX4" fmla="*/ 2160270 w 4320540"/>
                <a:gd name="connsiteY4" fmla="*/ 0 h 4617719"/>
                <a:gd name="connsiteX5" fmla="*/ 4320540 w 4320540"/>
                <a:gd name="connsiteY5" fmla="*/ 2052352 h 4617719"/>
                <a:gd name="connsiteX6" fmla="*/ 4320540 w 4320540"/>
                <a:gd name="connsiteY6" fmla="*/ 2782443 h 4617719"/>
                <a:gd name="connsiteX7" fmla="*/ 4320540 w 4320540"/>
                <a:gd name="connsiteY7" fmla="*/ 4617720 h 461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540" h="4617719">
                  <a:moveTo>
                    <a:pt x="0" y="4617720"/>
                  </a:moveTo>
                  <a:lnTo>
                    <a:pt x="0" y="4268439"/>
                  </a:lnTo>
                  <a:lnTo>
                    <a:pt x="0" y="2052352"/>
                  </a:lnTo>
                  <a:cubicBezTo>
                    <a:pt x="0" y="918877"/>
                    <a:pt x="967169" y="0"/>
                    <a:pt x="2160270" y="0"/>
                  </a:cubicBezTo>
                  <a:lnTo>
                    <a:pt x="2160270" y="0"/>
                  </a:lnTo>
                  <a:cubicBezTo>
                    <a:pt x="3353372" y="0"/>
                    <a:pt x="4320540" y="918877"/>
                    <a:pt x="4320540" y="2052352"/>
                  </a:cubicBezTo>
                  <a:lnTo>
                    <a:pt x="4320540" y="2782443"/>
                  </a:lnTo>
                  <a:lnTo>
                    <a:pt x="4320540" y="4617720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4EF7E7E-9948-4D78-BE70-F624A62D8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74010" y="3413529"/>
              <a:ext cx="258736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8">
              <a:extLst>
                <a:ext uri="{FF2B5EF4-FFF2-40B4-BE49-F238E27FC236}">
                  <a16:creationId xmlns:a16="http://schemas.microsoft.com/office/drawing/2014/main" id="{6975AAAB-9AEC-496F-94E4-CE5330CB4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2421" y="3431507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19">
              <a:extLst>
                <a:ext uri="{FF2B5EF4-FFF2-40B4-BE49-F238E27FC236}">
                  <a16:creationId xmlns:a16="http://schemas.microsoft.com/office/drawing/2014/main" id="{EB5BF383-42C5-4FE4-894A-17B84AF22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6164" y="3435428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71863" y="2467156"/>
            <a:ext cx="5248275" cy="2387600"/>
          </a:xfrm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4400" dirty="0" err="1">
                <a:solidFill>
                  <a:schemeClr val="tx1"/>
                </a:solidFill>
                <a:ea typeface="+mj-lt"/>
                <a:cs typeface="+mj-lt"/>
              </a:rPr>
              <a:t>Entanglement</a:t>
            </a:r>
            <a:r>
              <a:rPr lang="fr-FR" sz="44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fr-FR" sz="4400" dirty="0" err="1">
                <a:solidFill>
                  <a:schemeClr val="tx1"/>
                </a:solidFill>
                <a:ea typeface="+mj-lt"/>
                <a:cs typeface="+mj-lt"/>
              </a:rPr>
              <a:t>from</a:t>
            </a:r>
            <a:r>
              <a:rPr lang="fr-FR" sz="4400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fr-FR" sz="4400" dirty="0" err="1">
                <a:solidFill>
                  <a:schemeClr val="tx1"/>
                </a:solidFill>
                <a:ea typeface="+mj-lt"/>
                <a:cs typeface="+mj-lt"/>
              </a:rPr>
              <a:t>Wehrl</a:t>
            </a:r>
            <a:r>
              <a:rPr lang="fr-FR" sz="4400" dirty="0">
                <a:solidFill>
                  <a:schemeClr val="tx1"/>
                </a:solidFill>
                <a:ea typeface="+mj-lt"/>
                <a:cs typeface="+mj-lt"/>
              </a:rPr>
              <a:t> Moments </a:t>
            </a:r>
            <a:r>
              <a:rPr lang="fr-FR" sz="4400" dirty="0" err="1">
                <a:solidFill>
                  <a:schemeClr val="tx1"/>
                </a:solidFill>
                <a:ea typeface="+mj-lt"/>
                <a:cs typeface="+mj-lt"/>
              </a:rPr>
              <a:t>using</a:t>
            </a:r>
            <a:r>
              <a:rPr lang="fr-FR" sz="4400" dirty="0">
                <a:solidFill>
                  <a:schemeClr val="tx1"/>
                </a:solidFill>
                <a:ea typeface="+mj-lt"/>
                <a:cs typeface="+mj-lt"/>
              </a:rPr>
              <a:t> Deep Learning</a:t>
            </a:r>
            <a:endParaRPr lang="fr-FR" sz="4400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BB77F71-707C-73DF-3570-935D9E4B8CF7}"/>
              </a:ext>
            </a:extLst>
          </p:cNvPr>
          <p:cNvSpPr txBox="1"/>
          <p:nvPr/>
        </p:nvSpPr>
        <p:spPr>
          <a:xfrm>
            <a:off x="3955887" y="4947589"/>
            <a:ext cx="4277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Jérôme Denis, François </a:t>
            </a:r>
            <a:r>
              <a:rPr lang="fr-BE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Damanet</a:t>
            </a:r>
            <a:endParaRPr lang="fr-BE" sz="2400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  <a:p>
            <a:pPr algn="ctr"/>
            <a:r>
              <a:rPr lang="fr-BE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&amp; John Martin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06DF83-E9AF-BCF3-8BC3-953A640B809A}"/>
              </a:ext>
            </a:extLst>
          </p:cNvPr>
          <p:cNvSpPr txBox="1"/>
          <p:nvPr/>
        </p:nvSpPr>
        <p:spPr>
          <a:xfrm>
            <a:off x="4547756" y="5899317"/>
            <a:ext cx="3125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University</a:t>
            </a:r>
            <a:r>
              <a:rPr lang="fr-BE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 of Liège, </a:t>
            </a:r>
            <a:r>
              <a:rPr lang="fr-BE" sz="2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Belgium</a:t>
            </a:r>
            <a:endParaRPr lang="fr-BE" sz="2000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4089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01D7-9947-4012-C157-E72B2D25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428"/>
            <a:ext cx="10515600" cy="1325563"/>
          </a:xfrm>
        </p:spPr>
        <p:txBody>
          <a:bodyPr/>
          <a:lstStyle/>
          <a:p>
            <a:r>
              <a:rPr lang="fr-FR" dirty="0"/>
              <a:t>GME </a:t>
            </a:r>
            <a:r>
              <a:rPr lang="fr-FR" dirty="0" err="1"/>
              <a:t>prediction</a:t>
            </a:r>
            <a:r>
              <a:rPr lang="fr-FR" dirty="0"/>
              <a:t> : </a:t>
            </a:r>
            <a:r>
              <a:rPr lang="fr-FR" dirty="0" err="1"/>
              <a:t>Results</a:t>
            </a:r>
            <a:endParaRPr lang="fr-FR" dirty="0"/>
          </a:p>
        </p:txBody>
      </p:sp>
      <p:pic>
        <p:nvPicPr>
          <p:cNvPr id="12" name="Image 3">
            <a:extLst>
              <a:ext uri="{FF2B5EF4-FFF2-40B4-BE49-F238E27FC236}">
                <a16:creationId xmlns:a16="http://schemas.microsoft.com/office/drawing/2014/main" id="{5D2148C7-F893-92A5-AD97-683B724E3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39" r="-866" b="-658"/>
          <a:stretch/>
        </p:blipFill>
        <p:spPr>
          <a:xfrm>
            <a:off x="1490716" y="1613547"/>
            <a:ext cx="9218991" cy="4568319"/>
          </a:xfrm>
          <a:prstGeom prst="rect">
            <a:avLst/>
          </a:prstGeom>
        </p:spPr>
      </p:pic>
      <p:pic>
        <p:nvPicPr>
          <p:cNvPr id="5" name="Image 4" descr="Une image contenant texte, matériel, objets métalliques&#10;&#10;Description générée automatiquement">
            <a:extLst>
              <a:ext uri="{FF2B5EF4-FFF2-40B4-BE49-F238E27FC236}">
                <a16:creationId xmlns:a16="http://schemas.microsoft.com/office/drawing/2014/main" id="{791DCC07-2A9D-B2AA-8521-C1DB99489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557" y="648535"/>
            <a:ext cx="1726360" cy="168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43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01D7-9947-4012-C157-E72B2D25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428"/>
            <a:ext cx="10515600" cy="1325563"/>
          </a:xfrm>
        </p:spPr>
        <p:txBody>
          <a:bodyPr/>
          <a:lstStyle/>
          <a:p>
            <a:r>
              <a:rPr lang="fr-FR" dirty="0"/>
              <a:t>GME </a:t>
            </a:r>
            <a:r>
              <a:rPr lang="fr-FR" dirty="0" err="1"/>
              <a:t>prediction</a:t>
            </a:r>
            <a:r>
              <a:rPr lang="fr-FR" dirty="0"/>
              <a:t> : Mixed States</a:t>
            </a:r>
          </a:p>
        </p:txBody>
      </p:sp>
      <p:pic>
        <p:nvPicPr>
          <p:cNvPr id="9" name="Image 8" descr="\documentclass{article}&#10;\usepackage{amsmath}&#10;\pagestyle{empty}&#10;\begin{document}&#10;&#10;\begin{equation*}&#10;E_G(\rho) \neq 1 - \max_{\theta,\phi} Q_{\rho}&#10;\end{equation*}&#10;&#10;&#10;\end{document}" title="IguanaTex Bitmap Display">
            <a:extLst>
              <a:ext uri="{FF2B5EF4-FFF2-40B4-BE49-F238E27FC236}">
                <a16:creationId xmlns:a16="http://schemas.microsoft.com/office/drawing/2014/main" id="{F1AED30B-84D3-9639-F67B-D5BD3C321E1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938" y="1851889"/>
            <a:ext cx="2261641" cy="39458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300C64A-94DC-4B41-4A0E-4E6C4DE529BE}"/>
              </a:ext>
            </a:extLst>
          </p:cNvPr>
          <p:cNvSpPr txBox="1"/>
          <p:nvPr/>
        </p:nvSpPr>
        <p:spPr>
          <a:xfrm>
            <a:off x="6293448" y="5297351"/>
            <a:ext cx="3697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607899"/>
                </a:solidFill>
                <a:latin typeface="+mj-lt"/>
              </a:rPr>
              <a:t>Method </a:t>
            </a:r>
            <a:r>
              <a:rPr lang="fr-FR" sz="2400" dirty="0" err="1">
                <a:solidFill>
                  <a:srgbClr val="607899"/>
                </a:solidFill>
                <a:latin typeface="+mj-lt"/>
              </a:rPr>
              <a:t>still</a:t>
            </a:r>
            <a:r>
              <a:rPr lang="fr-FR" sz="2400" dirty="0">
                <a:solidFill>
                  <a:srgbClr val="607899"/>
                </a:solidFill>
                <a:latin typeface="+mj-lt"/>
              </a:rPr>
              <a:t> </a:t>
            </a:r>
            <a:r>
              <a:rPr lang="fr-FR" sz="2400" dirty="0" err="1">
                <a:solidFill>
                  <a:srgbClr val="607899"/>
                </a:solidFill>
                <a:latin typeface="+mj-lt"/>
              </a:rPr>
              <a:t>robust</a:t>
            </a:r>
            <a:r>
              <a:rPr lang="fr-FR" sz="2400" dirty="0">
                <a:solidFill>
                  <a:srgbClr val="607899"/>
                </a:solidFill>
                <a:latin typeface="+mj-lt"/>
              </a:rPr>
              <a:t> </a:t>
            </a:r>
            <a:r>
              <a:rPr lang="fr-FR" sz="2400" dirty="0" err="1">
                <a:solidFill>
                  <a:srgbClr val="607899"/>
                </a:solidFill>
                <a:latin typeface="+mj-lt"/>
              </a:rPr>
              <a:t>under</a:t>
            </a:r>
            <a:endParaRPr lang="fr-FR" sz="2400" dirty="0">
              <a:solidFill>
                <a:srgbClr val="607899"/>
              </a:solidFill>
              <a:latin typeface="+mj-lt"/>
            </a:endParaRPr>
          </a:p>
          <a:p>
            <a:pPr algn="ctr"/>
            <a:r>
              <a:rPr lang="fr-FR" sz="2400" dirty="0">
                <a:solidFill>
                  <a:srgbClr val="607899"/>
                </a:solidFill>
                <a:latin typeface="+mj-lt"/>
              </a:rPr>
              <a:t>the </a:t>
            </a:r>
            <a:r>
              <a:rPr lang="fr-FR" sz="2400" dirty="0" err="1">
                <a:solidFill>
                  <a:srgbClr val="607899"/>
                </a:solidFill>
                <a:latin typeface="+mj-lt"/>
              </a:rPr>
              <a:t>depolarisation</a:t>
            </a:r>
            <a:r>
              <a:rPr lang="fr-FR" sz="2400" dirty="0">
                <a:solidFill>
                  <a:srgbClr val="607899"/>
                </a:solidFill>
                <a:latin typeface="+mj-lt"/>
              </a:rPr>
              <a:t> </a:t>
            </a:r>
            <a:r>
              <a:rPr lang="fr-FR" sz="2400" dirty="0" err="1">
                <a:solidFill>
                  <a:srgbClr val="607899"/>
                </a:solidFill>
                <a:latin typeface="+mj-lt"/>
              </a:rPr>
              <a:t>channel</a:t>
            </a:r>
            <a:r>
              <a:rPr lang="fr-FR" sz="2400" dirty="0">
                <a:solidFill>
                  <a:srgbClr val="607899"/>
                </a:solidFill>
                <a:latin typeface="+mj-lt"/>
              </a:rPr>
              <a:t> !</a:t>
            </a:r>
            <a:endParaRPr lang="fr-BE" sz="2400" dirty="0">
              <a:solidFill>
                <a:srgbClr val="607899"/>
              </a:solidFill>
              <a:latin typeface="+mj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30324E-99C2-6EE4-6615-5EC22A8C89B4}"/>
              </a:ext>
            </a:extLst>
          </p:cNvPr>
          <p:cNvSpPr txBox="1"/>
          <p:nvPr/>
        </p:nvSpPr>
        <p:spPr>
          <a:xfrm>
            <a:off x="1612367" y="1757996"/>
            <a:ext cx="1180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latin typeface="+mj-lt"/>
              </a:rPr>
              <a:t>Problem</a:t>
            </a:r>
            <a:r>
              <a:rPr lang="fr-FR" sz="2000" dirty="0">
                <a:latin typeface="+mj-lt"/>
              </a:rPr>
              <a:t> :</a:t>
            </a:r>
            <a:endParaRPr lang="fr-BE" sz="2000" dirty="0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C249E92-30FE-CB30-00F1-64AFE6155BB7}"/>
              </a:ext>
            </a:extLst>
          </p:cNvPr>
          <p:cNvSpPr txBox="1"/>
          <p:nvPr/>
        </p:nvSpPr>
        <p:spPr>
          <a:xfrm>
            <a:off x="941769" y="3053614"/>
            <a:ext cx="3810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latin typeface="+mj-lt"/>
              </a:rPr>
              <a:t>But </a:t>
            </a:r>
            <a:r>
              <a:rPr lang="fr-FR" sz="2000" dirty="0" err="1">
                <a:latin typeface="+mj-lt"/>
              </a:rPr>
              <a:t>we</a:t>
            </a:r>
            <a:r>
              <a:rPr lang="fr-FR" sz="2000" dirty="0">
                <a:latin typeface="+mj-lt"/>
              </a:rPr>
              <a:t> can </a:t>
            </a:r>
            <a:r>
              <a:rPr lang="fr-FR" sz="2000" dirty="0" err="1">
                <a:latin typeface="+mj-lt"/>
              </a:rPr>
              <a:t>still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try</a:t>
            </a:r>
            <a:r>
              <a:rPr lang="fr-FR" sz="2000" dirty="0">
                <a:latin typeface="+mj-lt"/>
              </a:rPr>
              <a:t> to </a:t>
            </a:r>
            <a:r>
              <a:rPr lang="fr-FR" sz="2000" dirty="0" err="1">
                <a:latin typeface="+mj-lt"/>
              </a:rPr>
              <a:t>predict</a:t>
            </a:r>
            <a:r>
              <a:rPr lang="fr-FR" sz="2000" dirty="0">
                <a:latin typeface="+mj-lt"/>
              </a:rPr>
              <a:t> GME</a:t>
            </a:r>
          </a:p>
          <a:p>
            <a:pPr algn="ctr"/>
            <a:r>
              <a:rPr lang="fr-FR" sz="2000" dirty="0" err="1">
                <a:latin typeface="+mj-lt"/>
              </a:rPr>
              <a:t>with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Wehrl</a:t>
            </a:r>
            <a:r>
              <a:rPr lang="fr-FR" sz="2000" dirty="0">
                <a:latin typeface="+mj-lt"/>
              </a:rPr>
              <a:t> moments !</a:t>
            </a:r>
            <a:endParaRPr lang="fr-BE" sz="2000" dirty="0">
              <a:latin typeface="+mj-lt"/>
            </a:endParaRP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37ADCB48-6915-4DC8-E6E9-6412C2616844}"/>
              </a:ext>
            </a:extLst>
          </p:cNvPr>
          <p:cNvSpPr/>
          <p:nvPr/>
        </p:nvSpPr>
        <p:spPr>
          <a:xfrm>
            <a:off x="5518139" y="1794185"/>
            <a:ext cx="599507" cy="356235"/>
          </a:xfrm>
          <a:prstGeom prst="rightArrow">
            <a:avLst/>
          </a:prstGeom>
          <a:solidFill>
            <a:srgbClr val="60789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rgbClr val="C4CCD7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F3A2EC-C918-FDA4-E32B-FFB6783740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35"/>
          <a:stretch/>
        </p:blipFill>
        <p:spPr>
          <a:xfrm>
            <a:off x="5176085" y="2580767"/>
            <a:ext cx="5872162" cy="262744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BD1998C-11CC-248F-3284-DAB130FEDAE0}"/>
              </a:ext>
            </a:extLst>
          </p:cNvPr>
          <p:cNvSpPr txBox="1"/>
          <p:nvPr/>
        </p:nvSpPr>
        <p:spPr>
          <a:xfrm>
            <a:off x="941769" y="4167137"/>
            <a:ext cx="2217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err="1">
                <a:latin typeface="+mj-lt"/>
              </a:rPr>
              <a:t>Depolarized</a:t>
            </a:r>
            <a:r>
              <a:rPr lang="fr-BE" sz="2000" dirty="0">
                <a:latin typeface="+mj-lt"/>
              </a:rPr>
              <a:t> states:</a:t>
            </a:r>
          </a:p>
        </p:txBody>
      </p:sp>
      <p:pic>
        <p:nvPicPr>
          <p:cNvPr id="8" name="Image 7" descr="\documentclass{article}&#10;\usepackage{amsmath}&#10;\pagestyle{empty}&#10;\begin{document}&#10;&#10;&#10;\begin{equation*}&#10;\rho = (1-k)|\psi\rangle\langle\psi |+k\frac{I}{N+1}&#10;\end{equation*}&#10;&#10;\end{document}" title="IguanaTex Bitmap Display">
            <a:extLst>
              <a:ext uri="{FF2B5EF4-FFF2-40B4-BE49-F238E27FC236}">
                <a16:creationId xmlns:a16="http://schemas.microsoft.com/office/drawing/2014/main" id="{DF10E315-8A5E-C60E-BD2D-ACE0EE9AF6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87" y="4670310"/>
            <a:ext cx="3065905" cy="537905"/>
          </a:xfrm>
          <a:prstGeom prst="rect">
            <a:avLst/>
          </a:prstGeom>
        </p:spPr>
      </p:pic>
      <p:pic>
        <p:nvPicPr>
          <p:cNvPr id="15" name="Image 14" descr="\documentclass{article}&#10;\usepackage{amsmath}&#10;\pagestyle{empty}&#10;\begin{document}&#10;&#10;\begin{equation*}&#10;    E_{G}(\rho)=1-\max_{\sigma_{\mathrm{sep}}\in\mathcal{S}}F\left(\rho,\sigma_{\mathrm{sep}}\right)&#10;\end{equation*}&#10;&#10;&#10;\end{document}" title="IguanaTex Bitmap Display">
            <a:extLst>
              <a:ext uri="{FF2B5EF4-FFF2-40B4-BE49-F238E27FC236}">
                <a16:creationId xmlns:a16="http://schemas.microsoft.com/office/drawing/2014/main" id="{32A0E655-F73F-C9E7-96B3-3D64C021D40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06" y="1842873"/>
            <a:ext cx="3229650" cy="40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88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01D7-9947-4012-C157-E72B2D25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428"/>
            <a:ext cx="10515600" cy="1325563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0D95E36-7319-2E00-E4B1-A7DE8543B9FA}"/>
              </a:ext>
            </a:extLst>
          </p:cNvPr>
          <p:cNvSpPr txBox="1"/>
          <p:nvPr/>
        </p:nvSpPr>
        <p:spPr>
          <a:xfrm>
            <a:off x="1275827" y="1833717"/>
            <a:ext cx="762753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+mj-lt"/>
              </a:rPr>
              <a:t>Good </a:t>
            </a:r>
            <a:r>
              <a:rPr lang="fr-FR" sz="2400" dirty="0" err="1">
                <a:latin typeface="+mj-lt"/>
              </a:rPr>
              <a:t>predictions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even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with</a:t>
            </a:r>
            <a:r>
              <a:rPr lang="fr-FR" sz="2400" dirty="0">
                <a:latin typeface="+mj-lt"/>
              </a:rPr>
              <a:t> the </a:t>
            </a:r>
            <a:r>
              <a:rPr lang="fr-FR" sz="2400" dirty="0" err="1">
                <a:latin typeface="+mj-lt"/>
              </a:rPr>
              <a:t>two</a:t>
            </a:r>
            <a:r>
              <a:rPr lang="fr-FR" sz="2400" dirty="0">
                <a:latin typeface="+mj-lt"/>
              </a:rPr>
              <a:t> first </a:t>
            </a:r>
            <a:r>
              <a:rPr lang="fr-FR" sz="2400" dirty="0" err="1">
                <a:latin typeface="+mj-lt"/>
              </a:rPr>
              <a:t>Wehrl</a:t>
            </a:r>
            <a:r>
              <a:rPr lang="fr-FR" sz="2400" dirty="0">
                <a:latin typeface="+mj-lt"/>
              </a:rPr>
              <a:t> moments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+mj-lt"/>
              </a:rPr>
              <a:t>Good </a:t>
            </a:r>
            <a:r>
              <a:rPr lang="fr-FR" sz="2400" dirty="0" err="1">
                <a:latin typeface="+mj-lt"/>
              </a:rPr>
              <a:t>scaling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with</a:t>
            </a:r>
            <a:r>
              <a:rPr lang="fr-FR" sz="2400" dirty="0">
                <a:latin typeface="+mj-lt"/>
              </a:rPr>
              <a:t> the </a:t>
            </a:r>
            <a:r>
              <a:rPr lang="fr-FR" sz="2400" dirty="0" err="1">
                <a:latin typeface="+mj-lt"/>
              </a:rPr>
              <a:t>number</a:t>
            </a:r>
            <a:r>
              <a:rPr lang="fr-FR" sz="2400" dirty="0">
                <a:latin typeface="+mj-lt"/>
              </a:rPr>
              <a:t> of qubits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+mj-lt"/>
              </a:rPr>
              <a:t>Work </a:t>
            </a:r>
            <a:r>
              <a:rPr lang="fr-FR" sz="2400" dirty="0" err="1">
                <a:latin typeface="+mj-lt"/>
              </a:rPr>
              <a:t>also</a:t>
            </a:r>
            <a:r>
              <a:rPr lang="fr-FR" sz="2400" dirty="0">
                <a:latin typeface="+mj-lt"/>
              </a:rPr>
              <a:t> for mixed </a:t>
            </a:r>
            <a:r>
              <a:rPr lang="fr-FR" sz="2400" dirty="0" err="1">
                <a:latin typeface="+mj-lt"/>
              </a:rPr>
              <a:t>depolarized</a:t>
            </a:r>
            <a:r>
              <a:rPr lang="fr-FR" sz="2400" dirty="0">
                <a:latin typeface="+mj-lt"/>
              </a:rPr>
              <a:t>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+mj-lt"/>
              </a:rPr>
              <a:t>And more in arXiv:2205.15095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B3FD5DE-17E1-C4CE-FF04-DE306D9091A1}"/>
              </a:ext>
            </a:extLst>
          </p:cNvPr>
          <p:cNvSpPr txBox="1"/>
          <p:nvPr/>
        </p:nvSpPr>
        <p:spPr>
          <a:xfrm>
            <a:off x="3177124" y="4951482"/>
            <a:ext cx="5837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dirty="0" err="1">
                <a:latin typeface="+mj-lt"/>
              </a:rPr>
              <a:t>Thanks</a:t>
            </a:r>
            <a:r>
              <a:rPr lang="fr-BE" sz="4000" dirty="0">
                <a:latin typeface="+mj-lt"/>
              </a:rPr>
              <a:t> for </a:t>
            </a:r>
            <a:r>
              <a:rPr lang="fr-BE" sz="4000" dirty="0" err="1">
                <a:latin typeface="+mj-lt"/>
              </a:rPr>
              <a:t>your</a:t>
            </a:r>
            <a:r>
              <a:rPr lang="fr-BE" sz="4000" dirty="0">
                <a:latin typeface="+mj-lt"/>
              </a:rPr>
              <a:t> attention !</a:t>
            </a:r>
          </a:p>
        </p:txBody>
      </p:sp>
    </p:spTree>
    <p:extLst>
      <p:ext uri="{BB962C8B-B14F-4D97-AF65-F5344CB8AC3E}">
        <p14:creationId xmlns:p14="http://schemas.microsoft.com/office/powerpoint/2010/main" val="2125446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01D7-9947-4012-C157-E72B2D25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428"/>
            <a:ext cx="10515600" cy="1325563"/>
          </a:xfrm>
        </p:spPr>
        <p:txBody>
          <a:bodyPr/>
          <a:lstStyle/>
          <a:p>
            <a:r>
              <a:rPr lang="fr-FR" dirty="0" err="1"/>
              <a:t>Semidefinite</a:t>
            </a:r>
            <a:r>
              <a:rPr lang="fr-FR" dirty="0"/>
              <a:t> </a:t>
            </a:r>
            <a:r>
              <a:rPr lang="fr-FR" dirty="0" err="1"/>
              <a:t>Programming</a:t>
            </a:r>
            <a:r>
              <a:rPr lang="fr-FR" dirty="0"/>
              <a:t> for GME</a:t>
            </a:r>
          </a:p>
        </p:txBody>
      </p:sp>
      <p:pic>
        <p:nvPicPr>
          <p:cNvPr id="25" name="Image 24" descr="\documentclass{article}&#10;\usepackage{amsmath}&#10;\pagestyle{empty}&#10;\begin{document}&#10;&#10;\begin{equation*}&#10;F\left(\rho,\sigma\right) = \max_{X}\left[\frac{1}{2}\mathrm{Tr}\left(X\right)+\frac{1}{2}\mathrm{Tr}\left(X^{\dagger}\right)\right]&#10;\end{equation*}&#10;&#10;\end{document}" title="IguanaTex Bitmap Display">
            <a:extLst>
              <a:ext uri="{FF2B5EF4-FFF2-40B4-BE49-F238E27FC236}">
                <a16:creationId xmlns:a16="http://schemas.microsoft.com/office/drawing/2014/main" id="{BF7D391A-4080-FC8D-531C-6348C1CB1E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83" y="2289643"/>
            <a:ext cx="4161423" cy="608432"/>
          </a:xfrm>
          <a:prstGeom prst="rect">
            <a:avLst/>
          </a:prstGeom>
        </p:spPr>
      </p:pic>
      <p:pic>
        <p:nvPicPr>
          <p:cNvPr id="21" name="Image 20" descr="\documentclass{article}&#10;\usepackage{amsmath}&#10;\pagestyle{empty}&#10;\begin{document}&#10;&#10;\begin{equation*}&#10;\left(\begin{array}{cc}&#10;    \rho &amp; X\\&#10;    X^{\dagger} &amp; \sigma&#10;    \end{array}\right)\geq 0&#10;\end{equation*}&#10;&#10;&#10;\end{document}" title="IguanaTex Bitmap Display">
            <a:extLst>
              <a:ext uri="{FF2B5EF4-FFF2-40B4-BE49-F238E27FC236}">
                <a16:creationId xmlns:a16="http://schemas.microsoft.com/office/drawing/2014/main" id="{2532CC67-90EC-0F85-ED64-A83D4FD807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10" y="2289643"/>
            <a:ext cx="1845333" cy="608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15A7C92-1E8E-EB95-B2C6-CB1862C81912}"/>
              </a:ext>
            </a:extLst>
          </p:cNvPr>
          <p:cNvSpPr txBox="1"/>
          <p:nvPr/>
        </p:nvSpPr>
        <p:spPr>
          <a:xfrm>
            <a:off x="5705038" y="2393588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err="1">
                <a:latin typeface="+mj-lt"/>
              </a:rPr>
              <a:t>subject</a:t>
            </a:r>
            <a:r>
              <a:rPr lang="fr-BE" sz="2000" dirty="0">
                <a:latin typeface="+mj-lt"/>
              </a:rPr>
              <a:t> to</a:t>
            </a:r>
          </a:p>
        </p:txBody>
      </p:sp>
      <p:pic>
        <p:nvPicPr>
          <p:cNvPr id="39" name="Image 38" descr="\documentclass{article}&#10;\usepackage{amsmath}&#10;\pagestyle{empty}&#10;\begin{document}&#10;&#10;\begin{equation*}&#10;\sigma_{\mathrm{sep}}=\sum_{i=1}^{n_{\mathrm{max}}}p_{i}|\boldsymbol{\alpha}_{i}^{\mathrm{rand}}\rangle\langle\boldsymbol{\alpha}_{i}^{\mathrm{rand}}|&#10;\end{equation*}&#10;&#10;&#10;\end{document}" title="IguanaTex Bitmap Display">
            <a:extLst>
              <a:ext uri="{FF2B5EF4-FFF2-40B4-BE49-F238E27FC236}">
                <a16:creationId xmlns:a16="http://schemas.microsoft.com/office/drawing/2014/main" id="{DB995AC7-A4ED-DB9C-D19A-F5ABDEB32CD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31" y="3586904"/>
            <a:ext cx="2998857" cy="696381"/>
          </a:xfrm>
          <a:prstGeom prst="rect">
            <a:avLst/>
          </a:prstGeom>
        </p:spPr>
      </p:pic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38FDA449-A740-9A58-9D31-179F750A7F52}"/>
              </a:ext>
            </a:extLst>
          </p:cNvPr>
          <p:cNvSpPr/>
          <p:nvPr/>
        </p:nvSpPr>
        <p:spPr>
          <a:xfrm>
            <a:off x="2703591" y="5034904"/>
            <a:ext cx="599507" cy="356235"/>
          </a:xfrm>
          <a:prstGeom prst="rightArrow">
            <a:avLst/>
          </a:prstGeom>
          <a:solidFill>
            <a:srgbClr val="60789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rgbClr val="C4CCD7"/>
              </a:solidFill>
            </a:endParaRPr>
          </a:p>
        </p:txBody>
      </p:sp>
      <p:pic>
        <p:nvPicPr>
          <p:cNvPr id="33" name="Image 32" descr="\documentclass{article}&#10;\usepackage{amsmath}&#10;\pagestyle{empty}&#10;\begin{document}&#10;&#10;\begin{equation*}&#10;    E_{G}(\rho)=1-\max_{p_i,X}F\left(\rho,\sum_{i=1}^{n_{\mathrm{max}}}p_{i}|\boldsymbol{\alpha}_{i}^{\mathrm{rand}}\rangle\langle\boldsymbol{\alpha}_{i}^{\mathrm{rand}}|\right)&#10;\end{equation*}&#10;&#10;&#10;\end{document}" title="IguanaTex Bitmap Display">
            <a:extLst>
              <a:ext uri="{FF2B5EF4-FFF2-40B4-BE49-F238E27FC236}">
                <a16:creationId xmlns:a16="http://schemas.microsoft.com/office/drawing/2014/main" id="{F834966F-D827-A2F0-7172-13290000EF9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67" y="4829913"/>
            <a:ext cx="5050387" cy="766284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A2F11AD0-FBFB-5D87-A2F0-5E5FF244AF76}"/>
              </a:ext>
            </a:extLst>
          </p:cNvPr>
          <p:cNvSpPr txBox="1"/>
          <p:nvPr/>
        </p:nvSpPr>
        <p:spPr>
          <a:xfrm>
            <a:off x="9186959" y="2393588"/>
            <a:ext cx="1963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>
                <a:latin typeface="+mj-lt"/>
              </a:rPr>
              <a:t>(</a:t>
            </a:r>
            <a:r>
              <a:rPr lang="fr-BE" sz="2000" dirty="0" err="1">
                <a:latin typeface="+mj-lt"/>
              </a:rPr>
              <a:t>Watrous</a:t>
            </a:r>
            <a:r>
              <a:rPr lang="fr-BE" sz="2000" dirty="0">
                <a:latin typeface="+mj-lt"/>
              </a:rPr>
              <a:t> 2012)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6F753FA-9C43-02CA-311B-45502799CA48}"/>
              </a:ext>
            </a:extLst>
          </p:cNvPr>
          <p:cNvSpPr txBox="1"/>
          <p:nvPr/>
        </p:nvSpPr>
        <p:spPr>
          <a:xfrm>
            <a:off x="1052393" y="1683772"/>
            <a:ext cx="3901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err="1">
                <a:latin typeface="+mj-lt"/>
              </a:rPr>
              <a:t>Fidelity</a:t>
            </a:r>
            <a:r>
              <a:rPr lang="fr-BE" sz="2000" dirty="0">
                <a:latin typeface="+mj-lt"/>
              </a:rPr>
              <a:t> </a:t>
            </a:r>
            <a:r>
              <a:rPr lang="fr-BE" sz="2000" dirty="0" err="1">
                <a:latin typeface="+mj-lt"/>
              </a:rPr>
              <a:t>from</a:t>
            </a:r>
            <a:r>
              <a:rPr lang="fr-BE" sz="2000" dirty="0">
                <a:latin typeface="+mj-lt"/>
              </a:rPr>
              <a:t> SDP (</a:t>
            </a:r>
            <a:r>
              <a:rPr lang="fr-BE" sz="2000" dirty="0" err="1">
                <a:latin typeface="+mj-lt"/>
              </a:rPr>
              <a:t>Watrous</a:t>
            </a:r>
            <a:r>
              <a:rPr lang="fr-BE" sz="2000" dirty="0">
                <a:latin typeface="+mj-lt"/>
              </a:rPr>
              <a:t> 2012) :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5EE5C6F-FBE6-CB38-66B4-67B78FDB1CAC}"/>
              </a:ext>
            </a:extLst>
          </p:cNvPr>
          <p:cNvSpPr txBox="1"/>
          <p:nvPr/>
        </p:nvSpPr>
        <p:spPr>
          <a:xfrm>
            <a:off x="1052393" y="3195226"/>
            <a:ext cx="2907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err="1">
                <a:latin typeface="+mj-lt"/>
              </a:rPr>
              <a:t>Caratheodory’s</a:t>
            </a:r>
            <a:r>
              <a:rPr lang="fr-BE" sz="2000" dirty="0">
                <a:latin typeface="+mj-lt"/>
              </a:rPr>
              <a:t> </a:t>
            </a:r>
            <a:r>
              <a:rPr lang="fr-BE" sz="2000" dirty="0" err="1">
                <a:latin typeface="+mj-lt"/>
              </a:rPr>
              <a:t>Theorem</a:t>
            </a:r>
            <a:r>
              <a:rPr lang="fr-BE" sz="2000" dirty="0">
                <a:latin typeface="+mj-lt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747862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01D7-9947-4012-C157-E72B2D25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428"/>
            <a:ext cx="10515600" cy="1325563"/>
          </a:xfrm>
        </p:spPr>
        <p:txBody>
          <a:bodyPr/>
          <a:lstStyle/>
          <a:p>
            <a:r>
              <a:rPr lang="fr-FR" dirty="0"/>
              <a:t>Noisy </a:t>
            </a:r>
            <a:r>
              <a:rPr lang="fr-FR" dirty="0" err="1"/>
              <a:t>Wehrl</a:t>
            </a:r>
            <a:r>
              <a:rPr lang="fr-FR" dirty="0"/>
              <a:t> moments</a:t>
            </a:r>
          </a:p>
        </p:txBody>
      </p:sp>
      <p:pic>
        <p:nvPicPr>
          <p:cNvPr id="9" name="Image 8" descr="\documentclass{article}&#10;\usepackage{amsmath}&#10;\pagestyle{empty}&#10;\begin{document}&#10;&#10;&#10;$\sigma = \eta\overline{W_{|\psi\rangle}(q)}$&#10;&#10;\end{document}" title="IguanaTex Bitmap Display">
            <a:extLst>
              <a:ext uri="{FF2B5EF4-FFF2-40B4-BE49-F238E27FC236}">
                <a16:creationId xmlns:a16="http://schemas.microsoft.com/office/drawing/2014/main" id="{5787E2B0-391A-FB82-4942-8282009FD9F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322" y="1975607"/>
            <a:ext cx="1764571" cy="38582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59AFA8D-05D9-6689-57E2-A4D947594C32}"/>
              </a:ext>
            </a:extLst>
          </p:cNvPr>
          <p:cNvSpPr txBox="1"/>
          <p:nvPr/>
        </p:nvSpPr>
        <p:spPr>
          <a:xfrm>
            <a:off x="3645326" y="1925414"/>
            <a:ext cx="220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>
                <a:latin typeface="+mj-lt"/>
              </a:rPr>
              <a:t>Gaussian</a:t>
            </a:r>
            <a:r>
              <a:rPr lang="fr-BE" sz="2400" dirty="0">
                <a:latin typeface="+mj-lt"/>
              </a:rPr>
              <a:t> noise :</a:t>
            </a:r>
          </a:p>
        </p:txBody>
      </p:sp>
      <p:graphicFrame>
        <p:nvGraphicFramePr>
          <p:cNvPr id="11" name="Objet 10">
            <a:extLst>
              <a:ext uri="{FF2B5EF4-FFF2-40B4-BE49-F238E27FC236}">
                <a16:creationId xmlns:a16="http://schemas.microsoft.com/office/drawing/2014/main" id="{D953770F-607A-6F97-63B7-8BA2E5AF94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523307"/>
              </p:ext>
            </p:extLst>
          </p:nvPr>
        </p:nvGraphicFramePr>
        <p:xfrm>
          <a:off x="930084" y="2961566"/>
          <a:ext cx="10331832" cy="2754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4287375" imgH="3809764" progId="Acrobat.Document.DC">
                  <p:embed/>
                </p:oleObj>
              </mc:Choice>
              <mc:Fallback>
                <p:oleObj name="Acrobat Document" r:id="rId4" imgW="14287375" imgH="380976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0084" y="2961566"/>
                        <a:ext cx="10331832" cy="2754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2073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01D7-9947-4012-C157-E72B2D25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428"/>
            <a:ext cx="10515600" cy="1325563"/>
          </a:xfrm>
        </p:spPr>
        <p:txBody>
          <a:bodyPr/>
          <a:lstStyle/>
          <a:p>
            <a:r>
              <a:rPr lang="fr-FR" dirty="0" err="1"/>
              <a:t>Random</a:t>
            </a:r>
            <a:r>
              <a:rPr lang="fr-FR" dirty="0"/>
              <a:t> </a:t>
            </a:r>
            <a:r>
              <a:rPr lang="fr-FR" dirty="0" err="1"/>
              <a:t>squeezed</a:t>
            </a:r>
            <a:r>
              <a:rPr lang="fr-FR" dirty="0"/>
              <a:t> states</a:t>
            </a: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5E636F3B-6AE0-3B92-BD7B-0772671344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149280"/>
              </p:ext>
            </p:extLst>
          </p:nvPr>
        </p:nvGraphicFramePr>
        <p:xfrm>
          <a:off x="997001" y="3013075"/>
          <a:ext cx="10197995" cy="2718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4287375" imgH="3809764" progId="Acrobat.Document.DC">
                  <p:embed/>
                </p:oleObj>
              </mc:Choice>
              <mc:Fallback>
                <p:oleObj name="Acrobat Document" r:id="rId3" imgW="14287375" imgH="3809764" progId="Acrobat.Document.DC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40BA1FEE-6AEB-4AA5-5A3C-495A3E3316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7001" y="3013075"/>
                        <a:ext cx="10197995" cy="2718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 6" descr="\documentclass{article}&#10;\usepackage{amsmath}&#10;\pagestyle{empty}&#10;\begin{document}&#10;&#10;$H = \chi_x \, J_x^2 + \chi_y \, J_y^2 + \chi_z \, J_z^2$&#10;&#10;&#10;\end{document}" title="IguanaTex Bitmap Display">
            <a:extLst>
              <a:ext uri="{FF2B5EF4-FFF2-40B4-BE49-F238E27FC236}">
                <a16:creationId xmlns:a16="http://schemas.microsoft.com/office/drawing/2014/main" id="{96924BA3-4A46-8836-0567-F57CE66AC9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198" y="1993161"/>
            <a:ext cx="3545600" cy="36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01D7-9947-4012-C157-E72B2D25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226" y="4691233"/>
            <a:ext cx="710144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Can </a:t>
            </a:r>
            <a:r>
              <a:rPr lang="fr-FR" dirty="0" err="1"/>
              <a:t>we</a:t>
            </a:r>
            <a:r>
              <a:rPr lang="fr-FR" dirty="0"/>
              <a:t> encode Nicolas Cage</a:t>
            </a:r>
            <a:br>
              <a:rPr lang="fr-FR" dirty="0"/>
            </a:br>
            <a:r>
              <a:rPr lang="fr-FR" dirty="0"/>
              <a:t>in the </a:t>
            </a:r>
            <a:r>
              <a:rPr lang="fr-FR" dirty="0" err="1"/>
              <a:t>Husimi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 ?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9869578-FCC6-4C2E-D44E-8D950760B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2198" t="6449" r="20178"/>
          <a:stretch>
            <a:fillRect/>
          </a:stretch>
        </p:blipFill>
        <p:spPr>
          <a:xfrm>
            <a:off x="4268204" y="1115928"/>
            <a:ext cx="3655592" cy="3575305"/>
          </a:xfrm>
          <a:custGeom>
            <a:avLst/>
            <a:gdLst>
              <a:gd name="connsiteX0" fmla="*/ 1827796 w 3655592"/>
              <a:gd name="connsiteY0" fmla="*/ 0 h 3575305"/>
              <a:gd name="connsiteX1" fmla="*/ 3655592 w 3655592"/>
              <a:gd name="connsiteY1" fmla="*/ 1787653 h 3575305"/>
              <a:gd name="connsiteX2" fmla="*/ 2014678 w 3655592"/>
              <a:gd name="connsiteY2" fmla="*/ 3566077 h 3575305"/>
              <a:gd name="connsiteX3" fmla="*/ 1827817 w 3655592"/>
              <a:gd name="connsiteY3" fmla="*/ 3575305 h 3575305"/>
              <a:gd name="connsiteX4" fmla="*/ 1827775 w 3655592"/>
              <a:gd name="connsiteY4" fmla="*/ 3575305 h 3575305"/>
              <a:gd name="connsiteX5" fmla="*/ 1640915 w 3655592"/>
              <a:gd name="connsiteY5" fmla="*/ 3566077 h 3575305"/>
              <a:gd name="connsiteX6" fmla="*/ 0 w 3655592"/>
              <a:gd name="connsiteY6" fmla="*/ 1787653 h 3575305"/>
              <a:gd name="connsiteX7" fmla="*/ 1827796 w 3655592"/>
              <a:gd name="connsiteY7" fmla="*/ 0 h 357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5592" h="3575305">
                <a:moveTo>
                  <a:pt x="1827796" y="0"/>
                </a:moveTo>
                <a:cubicBezTo>
                  <a:pt x="2837260" y="0"/>
                  <a:pt x="3655592" y="800360"/>
                  <a:pt x="3655592" y="1787653"/>
                </a:cubicBezTo>
                <a:cubicBezTo>
                  <a:pt x="3655592" y="2713240"/>
                  <a:pt x="2936355" y="3474531"/>
                  <a:pt x="2014678" y="3566077"/>
                </a:cubicBezTo>
                <a:lnTo>
                  <a:pt x="1827817" y="3575305"/>
                </a:lnTo>
                <a:lnTo>
                  <a:pt x="1827775" y="3575305"/>
                </a:lnTo>
                <a:lnTo>
                  <a:pt x="1640915" y="3566077"/>
                </a:lnTo>
                <a:cubicBezTo>
                  <a:pt x="719237" y="3474531"/>
                  <a:pt x="0" y="2713240"/>
                  <a:pt x="0" y="1787653"/>
                </a:cubicBezTo>
                <a:cubicBezTo>
                  <a:pt x="0" y="800360"/>
                  <a:pt x="818332" y="0"/>
                  <a:pt x="1827796" y="0"/>
                </a:cubicBezTo>
                <a:close/>
              </a:path>
            </a:pathLst>
          </a:cu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837065F-84E5-48E4-8110-C4F907CE5876}"/>
              </a:ext>
            </a:extLst>
          </p:cNvPr>
          <p:cNvSpPr/>
          <p:nvPr/>
        </p:nvSpPr>
        <p:spPr>
          <a:xfrm>
            <a:off x="4268204" y="988043"/>
            <a:ext cx="3655592" cy="3703190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03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01D7-9947-4012-C157-E72B2D25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0635"/>
            <a:ext cx="10515600" cy="2216212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How </a:t>
            </a:r>
            <a:r>
              <a:rPr lang="fr-FR" dirty="0">
                <a:solidFill>
                  <a:srgbClr val="607899"/>
                </a:solidFill>
              </a:rPr>
              <a:t>can</a:t>
            </a:r>
            <a:r>
              <a:rPr lang="fr-FR" dirty="0"/>
              <a:t> </a:t>
            </a:r>
            <a:r>
              <a:rPr lang="fr-FR" dirty="0">
                <a:ea typeface="+mj-lt"/>
                <a:cs typeface="+mj-lt"/>
              </a:rPr>
              <a:t>one</a:t>
            </a:r>
            <a:r>
              <a:rPr lang="fr-FR" dirty="0"/>
              <a:t> </a:t>
            </a:r>
            <a:r>
              <a:rPr lang="fr-FR" dirty="0" err="1"/>
              <a:t>predict</a:t>
            </a:r>
            <a:r>
              <a:rPr lang="fr-FR" dirty="0"/>
              <a:t> the </a:t>
            </a:r>
            <a:r>
              <a:rPr lang="fr-FR" dirty="0" err="1"/>
              <a:t>entanglement</a:t>
            </a:r>
            <a:br>
              <a:rPr lang="fr-FR" dirty="0"/>
            </a:br>
            <a:r>
              <a:rPr lang="fr-FR" dirty="0"/>
              <a:t>of a quantum state </a:t>
            </a:r>
            <a:br>
              <a:rPr lang="fr-FR" dirty="0"/>
            </a:br>
            <a:r>
              <a:rPr lang="fr-FR" dirty="0" err="1"/>
              <a:t>with</a:t>
            </a:r>
            <a:r>
              <a:rPr lang="fr-FR" dirty="0"/>
              <a:t> partial information about </a:t>
            </a:r>
            <a:r>
              <a:rPr lang="fr-FR" dirty="0" err="1"/>
              <a:t>it</a:t>
            </a:r>
            <a:r>
              <a:rPr lang="fr-FR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443603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01D7-9947-4012-C157-E72B2D25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428"/>
            <a:ext cx="10515600" cy="1325563"/>
          </a:xfrm>
        </p:spPr>
        <p:txBody>
          <a:bodyPr/>
          <a:lstStyle/>
          <a:p>
            <a:r>
              <a:rPr lang="fr-FR" dirty="0" err="1"/>
              <a:t>Outline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DEF5C3-D153-8411-CD68-F9BA79C36752}"/>
              </a:ext>
            </a:extLst>
          </p:cNvPr>
          <p:cNvSpPr txBox="1"/>
          <p:nvPr/>
        </p:nvSpPr>
        <p:spPr>
          <a:xfrm>
            <a:off x="1583377" y="2088078"/>
            <a:ext cx="9017329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fr-FR" sz="2400" dirty="0" err="1">
                <a:latin typeface="Footlight MT Light"/>
              </a:rPr>
              <a:t>Geometric</a:t>
            </a:r>
            <a:r>
              <a:rPr lang="fr-FR" sz="2400" dirty="0">
                <a:latin typeface="Footlight MT Light"/>
              </a:rPr>
              <a:t> </a:t>
            </a:r>
            <a:r>
              <a:rPr lang="fr-FR" sz="2400" dirty="0" err="1">
                <a:latin typeface="Footlight MT Light"/>
              </a:rPr>
              <a:t>measure</a:t>
            </a:r>
            <a:r>
              <a:rPr lang="fr-FR" sz="2400" dirty="0">
                <a:latin typeface="Footlight MT Light"/>
              </a:rPr>
              <a:t> of </a:t>
            </a:r>
            <a:r>
              <a:rPr lang="fr-FR" sz="2400" dirty="0" err="1">
                <a:latin typeface="Footlight MT Light"/>
              </a:rPr>
              <a:t>entanglement</a:t>
            </a:r>
            <a:r>
              <a:rPr lang="fr-FR" sz="2400" dirty="0">
                <a:latin typeface="Footlight MT Light"/>
              </a:rPr>
              <a:t> (GME) and </a:t>
            </a:r>
            <a:r>
              <a:rPr lang="fr-FR" sz="2400" dirty="0" err="1">
                <a:latin typeface="Footlight MT Light"/>
              </a:rPr>
              <a:t>Wehrl</a:t>
            </a:r>
            <a:r>
              <a:rPr lang="fr-FR" sz="2400" dirty="0">
                <a:latin typeface="Footlight MT Light"/>
              </a:rPr>
              <a:t> moments </a:t>
            </a:r>
          </a:p>
          <a:p>
            <a:pPr marL="342900" indent="-342900" algn="l">
              <a:buAutoNum type="arabicPeriod"/>
            </a:pPr>
            <a:endParaRPr lang="fr-FR" sz="2400" dirty="0">
              <a:latin typeface="Footlight MT Light"/>
            </a:endParaRPr>
          </a:p>
          <a:p>
            <a:pPr marL="342900" indent="-342900">
              <a:buAutoNum type="arabicPeriod"/>
            </a:pPr>
            <a:r>
              <a:rPr lang="fr-FR" sz="2400" dirty="0">
                <a:latin typeface="Footlight MT Light"/>
              </a:rPr>
              <a:t>How do </a:t>
            </a:r>
            <a:r>
              <a:rPr lang="fr-FR" sz="2400" dirty="0" err="1">
                <a:latin typeface="Footlight MT Light"/>
              </a:rPr>
              <a:t>Artificial</a:t>
            </a:r>
            <a:r>
              <a:rPr lang="fr-FR" sz="2400" dirty="0">
                <a:latin typeface="Footlight MT Light"/>
              </a:rPr>
              <a:t> Neural Networks (ANN) </a:t>
            </a:r>
            <a:r>
              <a:rPr lang="fr-FR" sz="2400" dirty="0" err="1">
                <a:latin typeface="Footlight MT Light"/>
              </a:rPr>
              <a:t>learn</a:t>
            </a:r>
            <a:r>
              <a:rPr lang="fr-FR" sz="2400" dirty="0">
                <a:latin typeface="Footlight MT Light"/>
              </a:rPr>
              <a:t> ?</a:t>
            </a:r>
          </a:p>
          <a:p>
            <a:pPr marL="342900" indent="-342900">
              <a:buAutoNum type="arabicPeriod"/>
            </a:pPr>
            <a:endParaRPr lang="fr-FR" sz="2400" dirty="0">
              <a:latin typeface="Footlight MT Light"/>
            </a:endParaRPr>
          </a:p>
          <a:p>
            <a:pPr marL="342900" indent="-342900">
              <a:buAutoNum type="arabicPeriod"/>
            </a:pPr>
            <a:r>
              <a:rPr lang="fr-FR" sz="2400" dirty="0" err="1">
                <a:latin typeface="Footlight MT Light"/>
              </a:rPr>
              <a:t>Prediction</a:t>
            </a:r>
            <a:r>
              <a:rPr lang="fr-FR" sz="2400" dirty="0">
                <a:latin typeface="Footlight MT Light"/>
              </a:rPr>
              <a:t> of GME </a:t>
            </a:r>
            <a:r>
              <a:rPr lang="fr-FR" sz="2400" dirty="0" err="1">
                <a:latin typeface="Footlight MT Light"/>
              </a:rPr>
              <a:t>with</a:t>
            </a:r>
            <a:r>
              <a:rPr lang="fr-FR" sz="2400" dirty="0">
                <a:latin typeface="Footlight MT Light"/>
              </a:rPr>
              <a:t> ANN</a:t>
            </a:r>
          </a:p>
          <a:p>
            <a:pPr marL="342900" indent="-342900">
              <a:buAutoNum type="arabicPeriod"/>
            </a:pPr>
            <a:endParaRPr lang="fr-FR" sz="2400" dirty="0">
              <a:latin typeface="Footlight MT Light"/>
            </a:endParaRPr>
          </a:p>
          <a:p>
            <a:pPr marL="342900" indent="-342900">
              <a:buAutoNum type="arabicPeriod"/>
            </a:pPr>
            <a:r>
              <a:rPr lang="fr-FR" sz="2400" dirty="0">
                <a:latin typeface="Footlight MT Light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189907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01D7-9947-4012-C157-E72B2D25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428"/>
            <a:ext cx="10515600" cy="1325563"/>
          </a:xfrm>
        </p:spPr>
        <p:txBody>
          <a:bodyPr/>
          <a:lstStyle/>
          <a:p>
            <a:r>
              <a:rPr lang="fr-FR" dirty="0" err="1"/>
              <a:t>Husimi</a:t>
            </a:r>
            <a:r>
              <a:rPr lang="fr-FR" dirty="0"/>
              <a:t> </a:t>
            </a:r>
            <a:r>
              <a:rPr lang="fr-FR" dirty="0" err="1"/>
              <a:t>function</a:t>
            </a:r>
            <a:endParaRPr lang="fr-FR" dirty="0"/>
          </a:p>
        </p:txBody>
      </p:sp>
      <p:pic>
        <p:nvPicPr>
          <p:cNvPr id="15" name="Image 14" descr="\documentclass{article}&#10;\usepackage{amsmath}&#10;\pagestyle{empty}&#10;\begin{document}&#10;&#10;$Q_{|\psi\rangle}(\Omega) = |\langle \psi | \Omega\rangle|^2$&#10;&#10;&#10;\end{document}" title="IguanaTex Bitmap Display">
            <a:extLst>
              <a:ext uri="{FF2B5EF4-FFF2-40B4-BE49-F238E27FC236}">
                <a16:creationId xmlns:a16="http://schemas.microsoft.com/office/drawing/2014/main" id="{6052EC13-A0BD-D6CD-F669-C4D27E575D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72" y="1850336"/>
            <a:ext cx="2464914" cy="3584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6A7C7EA-4F45-7305-0721-2C8215C3D7F9}"/>
              </a:ext>
            </a:extLst>
          </p:cNvPr>
          <p:cNvSpPr txBox="1"/>
          <p:nvPr/>
        </p:nvSpPr>
        <p:spPr>
          <a:xfrm>
            <a:off x="8277494" y="5153110"/>
            <a:ext cx="2232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err="1">
                <a:latin typeface="+mj-lt"/>
              </a:rPr>
              <a:t>Husimi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function</a:t>
            </a:r>
            <a:endParaRPr lang="fr-FR" sz="2400" dirty="0">
              <a:latin typeface="+mj-lt"/>
            </a:endParaRPr>
          </a:p>
          <a:p>
            <a:pPr algn="ctr"/>
            <a:r>
              <a:rPr lang="fr-FR" sz="2400" dirty="0">
                <a:latin typeface="+mj-lt"/>
              </a:rPr>
              <a:t>of a spin state</a:t>
            </a:r>
            <a:endParaRPr lang="fr-BE" sz="2400" dirty="0">
              <a:latin typeface="+mj-lt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4E7CB50-EEC3-D815-CDCF-8C4858136576}"/>
              </a:ext>
            </a:extLst>
          </p:cNvPr>
          <p:cNvCxnSpPr/>
          <p:nvPr/>
        </p:nvCxnSpPr>
        <p:spPr>
          <a:xfrm>
            <a:off x="7206199" y="1803725"/>
            <a:ext cx="0" cy="4063327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usimiExample_animation">
            <a:hlinkClick r:id="" action="ppaction://media"/>
            <a:extLst>
              <a:ext uri="{FF2B5EF4-FFF2-40B4-BE49-F238E27FC236}">
                <a16:creationId xmlns:a16="http://schemas.microsoft.com/office/drawing/2014/main" id="{F1A2A41E-3FF4-7B10-29F8-1A3C9B80DC7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2364" t="15844" r="22245" b="15983"/>
          <a:stretch/>
        </p:blipFill>
        <p:spPr>
          <a:xfrm>
            <a:off x="8056619" y="2478890"/>
            <a:ext cx="2674220" cy="267422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32C2727-5F06-35A1-BEB8-30C4739D3B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3000"/>
            <a:ext cx="6214543" cy="400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9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01D7-9947-4012-C157-E72B2D25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428"/>
            <a:ext cx="10515600" cy="1325563"/>
          </a:xfrm>
        </p:spPr>
        <p:txBody>
          <a:bodyPr/>
          <a:lstStyle/>
          <a:p>
            <a:r>
              <a:rPr lang="fr-FR" dirty="0"/>
              <a:t>GME and </a:t>
            </a:r>
            <a:r>
              <a:rPr lang="fr-FR" dirty="0" err="1"/>
              <a:t>Wehrl</a:t>
            </a:r>
            <a:r>
              <a:rPr lang="fr-FR" dirty="0"/>
              <a:t> moments</a:t>
            </a:r>
          </a:p>
        </p:txBody>
      </p:sp>
      <p:pic>
        <p:nvPicPr>
          <p:cNvPr id="65" name="Image 64" descr="\documentclass{article}&#10;\usepackage{amsmath}&#10;\pagestyle{empty}&#10;\begin{document}&#10;&#10;\begin{equation*}&#10;E_G(|\psi\rangle) =1 - \max_{\Omega} |\langle \psi | \Omega\rangle|^2&#10;\end{equation*}&#10;&#10;&#10;\end{document}" title="IguanaTex Bitmap Display">
            <a:extLst>
              <a:ext uri="{FF2B5EF4-FFF2-40B4-BE49-F238E27FC236}">
                <a16:creationId xmlns:a16="http://schemas.microsoft.com/office/drawing/2014/main" id="{65BE26F5-9543-1FD8-CB77-E06E8A55E10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046" y="2433321"/>
            <a:ext cx="3026492" cy="386981"/>
          </a:xfrm>
          <a:prstGeom prst="rect">
            <a:avLst/>
          </a:prstGeom>
        </p:spPr>
      </p:pic>
      <p:pic>
        <p:nvPicPr>
          <p:cNvPr id="57" name="Image 56" descr="\documentclass{article}&#10;\usepackage{amsmath}&#10;\pagestyle{empty}&#10;\begin{document}&#10;&#10;\begin{equation*}&#10;W_{|\psi\rangle}^{(q)} = \frac{1}{4\pi}\int_{S^{2}} \left(Q_{|\psi\rangle}(\Omega)\right)^{q}d\Omega&#10;\end{equation*}&#10;&#10;&#10;\end{document}" title="IguanaTex Bitmap Display">
            <a:extLst>
              <a:ext uri="{FF2B5EF4-FFF2-40B4-BE49-F238E27FC236}">
                <a16:creationId xmlns:a16="http://schemas.microsoft.com/office/drawing/2014/main" id="{68C26783-C200-408D-1C45-113380C84F4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65" y="3774050"/>
            <a:ext cx="3241143" cy="579048"/>
          </a:xfrm>
          <a:prstGeom prst="rect">
            <a:avLst/>
          </a:prstGeom>
        </p:spPr>
      </p:pic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68AE99C9-1EAF-854E-C3FE-7709767E7A06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2994046" y="4346163"/>
            <a:ext cx="479404" cy="387788"/>
          </a:xfrm>
          <a:prstGeom prst="bentConnector3">
            <a:avLst>
              <a:gd name="adj1" fmla="val 13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D62BF000-EE0D-77D6-5469-E0B22CF78EF2}"/>
              </a:ext>
            </a:extLst>
          </p:cNvPr>
          <p:cNvSpPr txBox="1"/>
          <p:nvPr/>
        </p:nvSpPr>
        <p:spPr>
          <a:xfrm>
            <a:off x="3473450" y="4533896"/>
            <a:ext cx="3444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+mj-lt"/>
              </a:rPr>
              <a:t>Partial information on the state</a:t>
            </a:r>
            <a:endParaRPr lang="fr-BE" sz="2000" dirty="0">
              <a:latin typeface="+mj-lt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7CA9474-9B9B-2BC0-3610-B78C99B58678}"/>
              </a:ext>
            </a:extLst>
          </p:cNvPr>
          <p:cNvSpPr txBox="1"/>
          <p:nvPr/>
        </p:nvSpPr>
        <p:spPr>
          <a:xfrm>
            <a:off x="1092200" y="1690851"/>
            <a:ext cx="4470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+mj-lt"/>
              </a:rPr>
              <a:t>Geometric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measure</a:t>
            </a:r>
            <a:r>
              <a:rPr lang="fr-FR" sz="2000" dirty="0">
                <a:latin typeface="+mj-lt"/>
              </a:rPr>
              <a:t> of </a:t>
            </a:r>
            <a:r>
              <a:rPr lang="fr-FR" sz="2000" dirty="0" err="1">
                <a:latin typeface="+mj-lt"/>
              </a:rPr>
              <a:t>entanglement</a:t>
            </a:r>
            <a:r>
              <a:rPr lang="fr-FR" sz="2000" dirty="0">
                <a:latin typeface="+mj-lt"/>
              </a:rPr>
              <a:t> :</a:t>
            </a:r>
            <a:endParaRPr lang="fr-BE" sz="2000" dirty="0">
              <a:latin typeface="+mj-lt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B020CFF1-BDF7-8816-028C-BA4BC47027EE}"/>
              </a:ext>
            </a:extLst>
          </p:cNvPr>
          <p:cNvSpPr txBox="1"/>
          <p:nvPr/>
        </p:nvSpPr>
        <p:spPr>
          <a:xfrm>
            <a:off x="1092199" y="3029746"/>
            <a:ext cx="2332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+mj-lt"/>
              </a:rPr>
              <a:t>Wehrl</a:t>
            </a:r>
            <a:r>
              <a:rPr lang="fr-FR" sz="2000" dirty="0">
                <a:latin typeface="+mj-lt"/>
              </a:rPr>
              <a:t> moments :</a:t>
            </a:r>
            <a:endParaRPr lang="fr-BE" sz="2000" dirty="0">
              <a:latin typeface="+mj-lt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1FA096BF-3D48-E7A8-9164-30C42A7D5A99}"/>
              </a:ext>
            </a:extLst>
          </p:cNvPr>
          <p:cNvSpPr txBox="1"/>
          <p:nvPr/>
        </p:nvSpPr>
        <p:spPr>
          <a:xfrm>
            <a:off x="2144180" y="5330376"/>
            <a:ext cx="8188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607899"/>
                </a:solidFill>
                <a:latin typeface="+mj-lt"/>
              </a:rPr>
              <a:t>Can GME </a:t>
            </a:r>
            <a:r>
              <a:rPr lang="fr-FR" sz="2400" dirty="0" err="1">
                <a:solidFill>
                  <a:srgbClr val="607899"/>
                </a:solidFill>
                <a:latin typeface="+mj-lt"/>
              </a:rPr>
              <a:t>be</a:t>
            </a:r>
            <a:r>
              <a:rPr lang="fr-FR" sz="2400" dirty="0">
                <a:solidFill>
                  <a:srgbClr val="607899"/>
                </a:solidFill>
                <a:latin typeface="+mj-lt"/>
              </a:rPr>
              <a:t> </a:t>
            </a:r>
            <a:r>
              <a:rPr lang="fr-FR" sz="2400" dirty="0" err="1">
                <a:solidFill>
                  <a:srgbClr val="607899"/>
                </a:solidFill>
                <a:latin typeface="+mj-lt"/>
              </a:rPr>
              <a:t>predicted</a:t>
            </a:r>
            <a:r>
              <a:rPr lang="fr-FR" sz="2400" dirty="0">
                <a:solidFill>
                  <a:srgbClr val="607899"/>
                </a:solidFill>
                <a:latin typeface="+mj-lt"/>
              </a:rPr>
              <a:t> </a:t>
            </a:r>
            <a:r>
              <a:rPr lang="fr-FR" sz="2400" dirty="0" err="1">
                <a:solidFill>
                  <a:srgbClr val="607899"/>
                </a:solidFill>
                <a:latin typeface="+mj-lt"/>
              </a:rPr>
              <a:t>with</a:t>
            </a:r>
            <a:r>
              <a:rPr lang="fr-FR" sz="2400" dirty="0">
                <a:solidFill>
                  <a:srgbClr val="607899"/>
                </a:solidFill>
                <a:latin typeface="+mj-lt"/>
              </a:rPr>
              <a:t> </a:t>
            </a:r>
            <a:r>
              <a:rPr lang="fr-FR" sz="2400" dirty="0" err="1">
                <a:solidFill>
                  <a:srgbClr val="607899"/>
                </a:solidFill>
                <a:latin typeface="+mj-lt"/>
              </a:rPr>
              <a:t>only</a:t>
            </a:r>
            <a:r>
              <a:rPr lang="fr-FR" sz="2400" dirty="0">
                <a:solidFill>
                  <a:srgbClr val="607899"/>
                </a:solidFill>
                <a:latin typeface="+mj-lt"/>
              </a:rPr>
              <a:t> the </a:t>
            </a:r>
            <a:r>
              <a:rPr lang="fr-FR" sz="2400" dirty="0" err="1">
                <a:solidFill>
                  <a:srgbClr val="607899"/>
                </a:solidFill>
                <a:latin typeface="+mj-lt"/>
              </a:rPr>
              <a:t>fisrt</a:t>
            </a:r>
            <a:r>
              <a:rPr lang="fr-FR" sz="2400" dirty="0">
                <a:solidFill>
                  <a:srgbClr val="607899"/>
                </a:solidFill>
                <a:latin typeface="+mj-lt"/>
              </a:rPr>
              <a:t> few </a:t>
            </a:r>
            <a:r>
              <a:rPr lang="fr-FR" sz="2400" dirty="0" err="1">
                <a:solidFill>
                  <a:srgbClr val="607899"/>
                </a:solidFill>
                <a:latin typeface="+mj-lt"/>
              </a:rPr>
              <a:t>Wehrl</a:t>
            </a:r>
            <a:r>
              <a:rPr lang="fr-FR" sz="2400" dirty="0">
                <a:solidFill>
                  <a:srgbClr val="607899"/>
                </a:solidFill>
                <a:latin typeface="+mj-lt"/>
              </a:rPr>
              <a:t> moments ?</a:t>
            </a:r>
            <a:endParaRPr lang="fr-BE" sz="2400" dirty="0">
              <a:solidFill>
                <a:srgbClr val="607899"/>
              </a:solidFill>
              <a:latin typeface="+mj-lt"/>
            </a:endParaRP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F0FAD1DD-C103-A724-C63E-24BA55850F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7" t="18598" r="23627" b="18598"/>
          <a:stretch/>
        </p:blipFill>
        <p:spPr>
          <a:xfrm>
            <a:off x="7832726" y="1802190"/>
            <a:ext cx="2730456" cy="2641506"/>
          </a:xfrm>
          <a:prstGeom prst="rect">
            <a:avLst/>
          </a:prstGeom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8DD6A1E1-6736-8323-932B-016E492EC5F3}"/>
              </a:ext>
            </a:extLst>
          </p:cNvPr>
          <p:cNvSpPr/>
          <p:nvPr/>
        </p:nvSpPr>
        <p:spPr>
          <a:xfrm>
            <a:off x="8534357" y="3242879"/>
            <a:ext cx="91162" cy="94046"/>
          </a:xfrm>
          <a:prstGeom prst="ellipse">
            <a:avLst/>
          </a:prstGeom>
          <a:solidFill>
            <a:srgbClr val="FF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rgbClr val="D40B1C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8E0BD3-4816-6A96-72B3-090C9277F496}"/>
              </a:ext>
            </a:extLst>
          </p:cNvPr>
          <p:cNvSpPr txBox="1"/>
          <p:nvPr/>
        </p:nvSpPr>
        <p:spPr>
          <a:xfrm>
            <a:off x="8168622" y="3322674"/>
            <a:ext cx="1868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rgbClr val="FF0101"/>
                </a:solidFill>
                <a:latin typeface="+mj-lt"/>
              </a:rPr>
              <a:t>Maximum of</a:t>
            </a:r>
          </a:p>
          <a:p>
            <a:pPr algn="ctr"/>
            <a:r>
              <a:rPr lang="fr-FR" sz="1600" dirty="0">
                <a:solidFill>
                  <a:srgbClr val="FF0101"/>
                </a:solidFill>
                <a:latin typeface="+mj-lt"/>
              </a:rPr>
              <a:t>the </a:t>
            </a:r>
            <a:r>
              <a:rPr lang="fr-FR" sz="1600" dirty="0" err="1">
                <a:solidFill>
                  <a:srgbClr val="FF0101"/>
                </a:solidFill>
                <a:latin typeface="+mj-lt"/>
              </a:rPr>
              <a:t>Husimi</a:t>
            </a:r>
            <a:r>
              <a:rPr lang="fr-FR" sz="1600" dirty="0">
                <a:solidFill>
                  <a:srgbClr val="FF0101"/>
                </a:solidFill>
                <a:latin typeface="+mj-lt"/>
              </a:rPr>
              <a:t> </a:t>
            </a:r>
            <a:r>
              <a:rPr lang="fr-FR" sz="1600" dirty="0" err="1">
                <a:solidFill>
                  <a:srgbClr val="FF0101"/>
                </a:solidFill>
                <a:latin typeface="+mj-lt"/>
              </a:rPr>
              <a:t>function</a:t>
            </a:r>
            <a:endParaRPr lang="fr-BE" sz="1600" dirty="0">
              <a:solidFill>
                <a:srgbClr val="FF0101"/>
              </a:solidFill>
              <a:latin typeface="+mj-lt"/>
            </a:endParaRPr>
          </a:p>
        </p:txBody>
      </p:sp>
      <p:cxnSp>
        <p:nvCxnSpPr>
          <p:cNvPr id="67" name="Connecteur : en arc 66">
            <a:extLst>
              <a:ext uri="{FF2B5EF4-FFF2-40B4-BE49-F238E27FC236}">
                <a16:creationId xmlns:a16="http://schemas.microsoft.com/office/drawing/2014/main" id="{B4ACC08D-3E8D-7E1E-F827-F580F9BF6687}"/>
              </a:ext>
            </a:extLst>
          </p:cNvPr>
          <p:cNvCxnSpPr>
            <a:cxnSpLocks/>
            <a:stCxn id="65" idx="3"/>
          </p:cNvCxnSpPr>
          <p:nvPr/>
        </p:nvCxnSpPr>
        <p:spPr>
          <a:xfrm>
            <a:off x="6020538" y="2626812"/>
            <a:ext cx="2459093" cy="663090"/>
          </a:xfrm>
          <a:prstGeom prst="curvedConnector3">
            <a:avLst>
              <a:gd name="adj1" fmla="val 51722"/>
            </a:avLst>
          </a:prstGeom>
          <a:ln>
            <a:solidFill>
              <a:srgbClr val="FF01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48">
            <a:extLst>
              <a:ext uri="{FF2B5EF4-FFF2-40B4-BE49-F238E27FC236}">
                <a16:creationId xmlns:a16="http://schemas.microsoft.com/office/drawing/2014/main" id="{6649549B-2CCE-1545-603C-41E60C9B7691}"/>
              </a:ext>
            </a:extLst>
          </p:cNvPr>
          <p:cNvSpPr txBox="1"/>
          <p:nvPr/>
        </p:nvSpPr>
        <p:spPr>
          <a:xfrm>
            <a:off x="6156033" y="1791455"/>
            <a:ext cx="1720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latin typeface="+mj-lt"/>
              </a:rPr>
              <a:t>separable</a:t>
            </a:r>
            <a:r>
              <a:rPr lang="fr-FR" sz="2000" dirty="0">
                <a:latin typeface="+mj-lt"/>
              </a:rPr>
              <a:t> state</a:t>
            </a:r>
            <a:endParaRPr lang="fr-BE" sz="2000" dirty="0">
              <a:latin typeface="+mj-lt"/>
            </a:endParaRPr>
          </a:p>
        </p:txBody>
      </p:sp>
      <p:cxnSp>
        <p:nvCxnSpPr>
          <p:cNvPr id="4" name="Connecteur : en angle 38">
            <a:extLst>
              <a:ext uri="{FF2B5EF4-FFF2-40B4-BE49-F238E27FC236}">
                <a16:creationId xmlns:a16="http://schemas.microsoft.com/office/drawing/2014/main" id="{B3AA0D59-88F3-0E6D-12DC-0D043595CDFF}"/>
              </a:ext>
            </a:extLst>
          </p:cNvPr>
          <p:cNvCxnSpPr>
            <a:cxnSpLocks/>
          </p:cNvCxnSpPr>
          <p:nvPr/>
        </p:nvCxnSpPr>
        <p:spPr>
          <a:xfrm flipV="1">
            <a:off x="5661758" y="2024282"/>
            <a:ext cx="537924" cy="399189"/>
          </a:xfrm>
          <a:prstGeom prst="bentConnector3">
            <a:avLst>
              <a:gd name="adj1" fmla="val 112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527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01D7-9947-4012-C157-E72B2D25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428"/>
            <a:ext cx="10515600" cy="1325563"/>
          </a:xfrm>
        </p:spPr>
        <p:txBody>
          <a:bodyPr/>
          <a:lstStyle/>
          <a:p>
            <a:r>
              <a:rPr lang="fr-FR" dirty="0" err="1"/>
              <a:t>Artificial</a:t>
            </a:r>
            <a:r>
              <a:rPr lang="fr-FR" dirty="0"/>
              <a:t> Neural Networks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350777-E025-5AA3-D18A-3A50353EAA02}"/>
              </a:ext>
            </a:extLst>
          </p:cNvPr>
          <p:cNvSpPr txBox="1"/>
          <p:nvPr/>
        </p:nvSpPr>
        <p:spPr>
          <a:xfrm>
            <a:off x="4878802" y="5143501"/>
            <a:ext cx="5615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>
                <a:latin typeface="+mj-lt"/>
              </a:rPr>
              <a:t>You </a:t>
            </a:r>
            <a:r>
              <a:rPr lang="fr-BE" sz="2400" dirty="0" err="1">
                <a:latin typeface="+mj-lt"/>
              </a:rPr>
              <a:t>then</a:t>
            </a:r>
            <a:r>
              <a:rPr lang="fr-BE" sz="2400" dirty="0">
                <a:latin typeface="+mj-lt"/>
              </a:rPr>
              <a:t> </a:t>
            </a:r>
            <a:r>
              <a:rPr lang="fr-BE" sz="2400" dirty="0" err="1">
                <a:latin typeface="+mj-lt"/>
              </a:rPr>
              <a:t>connect</a:t>
            </a:r>
            <a:r>
              <a:rPr lang="fr-BE" sz="2400" dirty="0">
                <a:latin typeface="+mj-lt"/>
              </a:rPr>
              <a:t> </a:t>
            </a:r>
            <a:r>
              <a:rPr lang="fr-BE" sz="2400" dirty="0" err="1">
                <a:latin typeface="+mj-lt"/>
              </a:rPr>
              <a:t>many</a:t>
            </a:r>
            <a:r>
              <a:rPr lang="fr-BE" sz="2400" dirty="0">
                <a:latin typeface="+mj-lt"/>
              </a:rPr>
              <a:t> </a:t>
            </a:r>
            <a:r>
              <a:rPr lang="fr-BE" sz="2400" dirty="0" err="1">
                <a:latin typeface="+mj-lt"/>
              </a:rPr>
              <a:t>neurons</a:t>
            </a:r>
            <a:r>
              <a:rPr lang="fr-BE" sz="2400" dirty="0">
                <a:latin typeface="+mj-lt"/>
              </a:rPr>
              <a:t> </a:t>
            </a:r>
            <a:r>
              <a:rPr lang="fr-BE" sz="2400" dirty="0" err="1">
                <a:latin typeface="+mj-lt"/>
              </a:rPr>
              <a:t>together</a:t>
            </a:r>
            <a:r>
              <a:rPr lang="fr-BE" sz="2400" dirty="0">
                <a:latin typeface="+mj-lt"/>
              </a:rPr>
              <a:t> !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E19AF15-08C8-405D-2015-A9C2503D8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559" y="1051285"/>
            <a:ext cx="2763967" cy="17660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DB8D81B-8A6C-B4D5-2D35-B5E09C453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22" y="2000251"/>
            <a:ext cx="7847081" cy="397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26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01D7-9947-4012-C157-E72B2D25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428"/>
            <a:ext cx="10515600" cy="1325563"/>
          </a:xfrm>
        </p:spPr>
        <p:txBody>
          <a:bodyPr/>
          <a:lstStyle/>
          <a:p>
            <a:r>
              <a:rPr lang="fr-FR" dirty="0"/>
              <a:t>GME </a:t>
            </a:r>
            <a:r>
              <a:rPr lang="fr-FR" dirty="0" err="1"/>
              <a:t>prediction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ANN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3CC15E-2114-373C-40E0-74FD025268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16" y="1549904"/>
            <a:ext cx="9830167" cy="453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13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01D7-9947-4012-C157-E72B2D25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428"/>
            <a:ext cx="10515600" cy="1325563"/>
          </a:xfrm>
        </p:spPr>
        <p:txBody>
          <a:bodyPr/>
          <a:lstStyle/>
          <a:p>
            <a:r>
              <a:rPr lang="fr-FR" dirty="0"/>
              <a:t>Deep Learning</a:t>
            </a:r>
          </a:p>
        </p:txBody>
      </p:sp>
      <p:pic>
        <p:nvPicPr>
          <p:cNvPr id="6" name="NeuralNetwork_Training">
            <a:hlinkClick r:id="" action="ppaction://media"/>
            <a:extLst>
              <a:ext uri="{FF2B5EF4-FFF2-40B4-BE49-F238E27FC236}">
                <a16:creationId xmlns:a16="http://schemas.microsoft.com/office/drawing/2014/main" id="{800F061C-F43A-A01F-08C0-4EC042648B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2169" y="1953612"/>
            <a:ext cx="5528736" cy="414655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FDA83AA-F20B-3384-D9FE-761FC52B3081}"/>
              </a:ext>
            </a:extLst>
          </p:cNvPr>
          <p:cNvSpPr txBox="1"/>
          <p:nvPr/>
        </p:nvSpPr>
        <p:spPr>
          <a:xfrm>
            <a:off x="1005138" y="1771371"/>
            <a:ext cx="1753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err="1">
                <a:latin typeface="+mj-lt"/>
              </a:rPr>
              <a:t>Loss</a:t>
            </a:r>
            <a:r>
              <a:rPr lang="fr-BE" sz="2000" dirty="0">
                <a:latin typeface="+mj-lt"/>
              </a:rPr>
              <a:t> </a:t>
            </a:r>
            <a:r>
              <a:rPr lang="fr-BE" sz="2000" dirty="0" err="1">
                <a:latin typeface="+mj-lt"/>
              </a:rPr>
              <a:t>function</a:t>
            </a:r>
            <a:r>
              <a:rPr lang="fr-BE" sz="2000" dirty="0">
                <a:latin typeface="+mj-lt"/>
              </a:rPr>
              <a:t> : </a:t>
            </a:r>
          </a:p>
        </p:txBody>
      </p:sp>
      <p:pic>
        <p:nvPicPr>
          <p:cNvPr id="11" name="Image 10" descr="\documentclass{article}&#10;\usepackage{amsmath}&#10;\pagestyle{empty}&#10;\begin{document}&#10;&#10;\begin{equation*}&#10;\epsilon = \left(E_G^{\mathrm{pred}}(|\psi\rangle)-E_G(|\psi\rangle)\right)^2&#10;\end{equation*}&#10;&#10;&#10;\end{document}" title="IguanaTex Bitmap Display">
            <a:extLst>
              <a:ext uri="{FF2B5EF4-FFF2-40B4-BE49-F238E27FC236}">
                <a16:creationId xmlns:a16="http://schemas.microsoft.com/office/drawing/2014/main" id="{38BB0402-4B6A-3E52-8553-51FAD6B288B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51" y="1697868"/>
            <a:ext cx="3173218" cy="51148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BC4D840-BCD2-45FB-A406-F32D838F7D4A}"/>
              </a:ext>
            </a:extLst>
          </p:cNvPr>
          <p:cNvSpPr txBox="1"/>
          <p:nvPr/>
        </p:nvSpPr>
        <p:spPr>
          <a:xfrm>
            <a:off x="1005138" y="2565786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>
                <a:latin typeface="+mj-lt"/>
              </a:rPr>
              <a:t>Gradient </a:t>
            </a:r>
            <a:r>
              <a:rPr lang="fr-BE" sz="2000" dirty="0" err="1">
                <a:latin typeface="+mj-lt"/>
              </a:rPr>
              <a:t>descent</a:t>
            </a:r>
            <a:r>
              <a:rPr lang="fr-BE" sz="2000" dirty="0">
                <a:latin typeface="+mj-lt"/>
              </a:rPr>
              <a:t> :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F579C2E-60F2-F7A6-ECBA-6EB512CFAA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99" y="3378016"/>
            <a:ext cx="3767426" cy="273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8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01D7-9947-4012-C157-E72B2D25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428"/>
            <a:ext cx="10515600" cy="1325563"/>
          </a:xfrm>
        </p:spPr>
        <p:txBody>
          <a:bodyPr/>
          <a:lstStyle/>
          <a:p>
            <a:r>
              <a:rPr lang="fr-FR" dirty="0" err="1"/>
              <a:t>Entanglement</a:t>
            </a:r>
            <a:r>
              <a:rPr lang="fr-FR" dirty="0"/>
              <a:t> distribution</a:t>
            </a: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1B473824-9AF8-66BE-871B-1068A1A8D4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199" y="2951023"/>
          <a:ext cx="10515600" cy="3154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14287375" imgH="4286102" progId="Acrobat.Document.DC">
                  <p:embed/>
                </p:oleObj>
              </mc:Choice>
              <mc:Fallback>
                <p:oleObj name="Acrobat Document" r:id="rId5" imgW="14287375" imgH="4286102" progId="Acrobat.Document.DC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1B473824-9AF8-66BE-871B-1068A1A8D4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8199" y="2951023"/>
                        <a:ext cx="10515600" cy="3154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Image 21" descr="\documentclass{article}&#10;\usepackage{amsmath}&#10;\pagestyle{empty}&#10;\begin{document}&#10;&#10;&#10;$|\psi_1\rangle$&#10;&#10;\end{document}" title="IguanaTex Bitmap Display">
            <a:extLst>
              <a:ext uri="{FF2B5EF4-FFF2-40B4-BE49-F238E27FC236}">
                <a16:creationId xmlns:a16="http://schemas.microsoft.com/office/drawing/2014/main" id="{5C327B01-63B3-B55A-78DC-A2841433FA0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825" y="1725899"/>
            <a:ext cx="392393" cy="256164"/>
          </a:xfrm>
          <a:prstGeom prst="rect">
            <a:avLst/>
          </a:prstGeom>
        </p:spPr>
      </p:pic>
      <p:pic>
        <p:nvPicPr>
          <p:cNvPr id="24" name="Image 23" descr="\documentclass{article}&#10;\usepackage{amsmath}&#10;\pagestyle{empty}&#10;\begin{document}&#10;&#10;$|\psi_2\rangle$&#10;&#10;&#10;\end{document}" title="IguanaTex Bitmap Display">
            <a:extLst>
              <a:ext uri="{FF2B5EF4-FFF2-40B4-BE49-F238E27FC236}">
                <a16:creationId xmlns:a16="http://schemas.microsoft.com/office/drawing/2014/main" id="{5107E593-98C6-F7A4-478F-AF00DA1D4E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553" y="1727657"/>
            <a:ext cx="392373" cy="256164"/>
          </a:xfrm>
          <a:prstGeom prst="rect">
            <a:avLst/>
          </a:prstGeom>
        </p:spPr>
      </p:pic>
      <p:pic>
        <p:nvPicPr>
          <p:cNvPr id="20" name="Image 19" descr="\documentclass{article}&#10;\usepackage{amsmath}&#10;\pagestyle{empty}&#10;\begin{document}&#10;&#10;$|\psi_3\rangle = \mathcal{N}\left[ \alpha \, |\mathrm{GHZ}\rangle + (1-\alpha) \, |D_N^{(k)}\rangle \right]$&#10;&#10;&#10;\end{document}" title="IguanaTex Bitmap Display">
            <a:extLst>
              <a:ext uri="{FF2B5EF4-FFF2-40B4-BE49-F238E27FC236}">
                <a16:creationId xmlns:a16="http://schemas.microsoft.com/office/drawing/2014/main" id="{9B9DA39F-2B32-8928-0E6A-F6769D60A69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99" y="2271726"/>
            <a:ext cx="3988603" cy="45909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66D05AA-5C6C-6C86-74C7-60560CE0D48F}"/>
              </a:ext>
            </a:extLst>
          </p:cNvPr>
          <p:cNvSpPr txBox="1"/>
          <p:nvPr/>
        </p:nvSpPr>
        <p:spPr>
          <a:xfrm>
            <a:off x="2564218" y="1589860"/>
            <a:ext cx="2145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>
                <a:latin typeface="+mj-lt"/>
              </a:rPr>
              <a:t>: </a:t>
            </a:r>
            <a:r>
              <a:rPr lang="fr-BE" sz="2400" dirty="0" err="1">
                <a:latin typeface="+mj-lt"/>
              </a:rPr>
              <a:t>Random</a:t>
            </a:r>
            <a:r>
              <a:rPr lang="fr-BE" sz="2400" dirty="0">
                <a:latin typeface="+mj-lt"/>
              </a:rPr>
              <a:t> states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B10F8E0-DAFA-AF3F-73A8-F691859BAF2C}"/>
              </a:ext>
            </a:extLst>
          </p:cNvPr>
          <p:cNvSpPr txBox="1"/>
          <p:nvPr/>
        </p:nvSpPr>
        <p:spPr>
          <a:xfrm>
            <a:off x="6790926" y="1589860"/>
            <a:ext cx="3762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>
                <a:latin typeface="+mj-lt"/>
              </a:rPr>
              <a:t>: </a:t>
            </a:r>
            <a:r>
              <a:rPr lang="fr-BE" sz="2400" dirty="0" err="1">
                <a:latin typeface="+mj-lt"/>
              </a:rPr>
              <a:t>Majorana</a:t>
            </a:r>
            <a:r>
              <a:rPr lang="fr-BE" sz="2400" dirty="0">
                <a:latin typeface="+mj-lt"/>
              </a:rPr>
              <a:t> </a:t>
            </a:r>
            <a:r>
              <a:rPr lang="fr-BE" sz="2400" dirty="0" err="1">
                <a:latin typeface="+mj-lt"/>
              </a:rPr>
              <a:t>degenerate</a:t>
            </a:r>
            <a:r>
              <a:rPr lang="fr-BE" sz="2400" dirty="0">
                <a:latin typeface="+mj-lt"/>
              </a:rPr>
              <a:t> states</a:t>
            </a:r>
          </a:p>
        </p:txBody>
      </p:sp>
    </p:spTree>
    <p:extLst>
      <p:ext uri="{BB962C8B-B14F-4D97-AF65-F5344CB8AC3E}">
        <p14:creationId xmlns:p14="http://schemas.microsoft.com/office/powerpoint/2010/main" val="22695877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,9817"/>
  <p:tag name="ORIGINALWIDTH" val="1010,874"/>
  <p:tag name="LATEXADDIN" val="\documentclass{article}&#10;\usepackage{amsmath}&#10;\pagestyle{empty}&#10;\begin{document}&#10;&#10;$Q_{|\psi\rangle}(\Omega) = |\langle \psi | \Omega\rangle|^2$&#10;&#10;&#10;\end{document}"/>
  <p:tag name="IGUANATEXSIZE" val="24"/>
  <p:tag name="IGUANATEXCURSOR" val="122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8,7251"/>
  <p:tag name="ORIGINALWIDTH" val="1589,051"/>
  <p:tag name="LATEXADDIN" val="\documentclass{article}&#10;\usepackage{amsmath}&#10;\pagestyle{empty}&#10;\begin{document}&#10;&#10;\begin{equation*}&#10;    E_{G}(\rho)=1-\max_{\sigma_{\mathrm{sep}}\in\mathcal{S}}F\left(\rho,\sigma_{\mathrm{sep}}\right)&#10;\end{equation*}&#10;&#10;&#10;\end{document}"/>
  <p:tag name="IGUANATEXSIZE" val="20"/>
  <p:tag name="IGUANATEXCURSOR" val="214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047,244"/>
  <p:tag name="LATEXADDIN" val="\documentclass{article}&#10;\usepackage{amsmath}&#10;\pagestyle{empty}&#10;\begin{document}&#10;&#10;\begin{equation*}&#10;F\left(\rho,\sigma\right) = \max_{X}\left[\frac{1}{2}\mathrm{Tr}\left(X\right)+\frac{1}{2}\mathrm{Tr}\left(X^{\dagger}\right)\right]&#10;\end{equation*}&#10;&#10;\end{document}"/>
  <p:tag name="IGUANATEXSIZE" val="20"/>
  <p:tag name="IGUANATEXCURSOR" val="133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908,1365"/>
  <p:tag name="LATEXADDIN" val="\documentclass{article}&#10;\usepackage{amsmath}&#10;\pagestyle{empty}&#10;\begin{document}&#10;&#10;\begin{equation*}&#10;\left(\begin{array}{cc}&#10;    \rho &amp; X\\&#10;    X^{\dagger} &amp; \sigma&#10;    \end{array}\right)\geq 0&#10;\end{equation*}&#10;&#10;&#10;\end{document}"/>
  <p:tag name="IGUANATEXSIZE" val="20"/>
  <p:tag name="IGUANATEXCURSOR" val="19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2,7072"/>
  <p:tag name="ORIGINALWIDTH" val="1475,815"/>
  <p:tag name="LATEXADDIN" val="\documentclass{article}&#10;\usepackage{amsmath}&#10;\pagestyle{empty}&#10;\begin{document}&#10;&#10;\begin{equation*}&#10;\sigma_{\mathrm{sep}}=\sum_{i=1}^{n_{\mathrm{max}}}p_{i}|\boldsymbol{\alpha}_{i}^{\mathrm{rand}}\rangle\langle\boldsymbol{\alpha}_{i}^{\mathrm{rand}}|&#10;\end{equation*}&#10;&#10;&#10;\end{document}"/>
  <p:tag name="IGUANATEXSIZE" val="20"/>
  <p:tag name="IGUANATEXCURSOR" val="250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2483,689"/>
  <p:tag name="LATEXADDIN" val="\documentclass{article}&#10;\usepackage{amsmath}&#10;\pagestyle{empty}&#10;\begin{document}&#10;&#10;\begin{equation*}&#10;    E_{G}(\rho)=1-\max_{p_i,X}F\left(\rho,\sum_{i=1}^{n_{\mathrm{max}}}p_{i}|\boldsymbol{\alpha}_{i}^{\mathrm{rand}}\rangle\langle\boldsymbol{\alpha}_{i}^{\mathrm{rand}}|\right)&#10;\end{equation*}&#10;&#10;&#10;\end{document}"/>
  <p:tag name="IGUANATEXSIZE" val="20"/>
  <p:tag name="IGUANATEXCURSOR" val="141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,2302"/>
  <p:tag name="ORIGINALWIDTH" val="723,6595"/>
  <p:tag name="LATEXADDIN" val="\documentclass{article}&#10;\usepackage{amsmath}&#10;\pagestyle{empty}&#10;\begin{document}&#10;&#10;&#10;$\sigma = \eta\overline{W_{|\psi\rangle}(q)}$&#10;&#10;\end{document}"/>
  <p:tag name="IGUANATEXSIZE" val="24"/>
  <p:tag name="IGUANATEXCURSOR" val="107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,4811"/>
  <p:tag name="ORIGINALWIDTH" val="1454,068"/>
  <p:tag name="LATEXADDIN" val="\documentclass{article}&#10;\usepackage{amsmath}&#10;\pagestyle{empty}&#10;\begin{document}&#10;&#10;$H = \chi_x \, J_x^2 + \chi_y \, J_y^2 + \chi_z \, J_z^2$&#10;&#10;&#10;\end{document}"/>
  <p:tag name="IGUANATEXSIZE" val="24"/>
  <p:tag name="IGUANATEXCURSOR" val="138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,7263"/>
  <p:tag name="ORIGINALWIDTH" val="1489,314"/>
  <p:tag name="LATEXADDIN" val="\documentclass{article}&#10;\usepackage{amsmath}&#10;\pagestyle{empty}&#10;\begin{document}&#10;&#10;\begin{equation*}&#10;E_G(|\psi\rangle) =1 - \max_{\Omega} |\langle \psi | \Omega\rangle|^2&#10;\end{equation*}&#10;&#10;&#10;\end{document}"/>
  <p:tag name="IGUANATEXSIZE" val="20"/>
  <p:tag name="IGUANATEXCURSOR" val="134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,9644"/>
  <p:tag name="ORIGINALWIDTH" val="1595,051"/>
  <p:tag name="LATEXADDIN" val="\documentclass{article}&#10;\usepackage{amsmath}&#10;\pagestyle{empty}&#10;\begin{document}&#10;&#10;\begin{equation*}&#10;W_{|\psi\rangle}^{(q)} = \frac{1}{4\pi}\int_{S^{2}} \left(Q_{|\psi\rangle}(\Omega)\right)^{q}d\Omega&#10;\end{equation*}&#10;&#10;&#10;\end{document}"/>
  <p:tag name="IGUANATEXSIZE" val="20"/>
  <p:tag name="IGUANATEXCURSOR" val="19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1,2186"/>
  <p:tag name="ORIGINALWIDTH" val="1560,555"/>
  <p:tag name="LATEXADDIN" val="\documentclass{article}&#10;\usepackage{amsmath}&#10;\pagestyle{empty}&#10;\begin{document}&#10;&#10;\begin{equation*}&#10;\epsilon = \left(E_G^{\mathrm{pred}}(|\psi\rangle)-E_G(|\psi\rangle)\right)^2&#10;\end{equation*}&#10;&#10;&#10;\end{document}"/>
  <p:tag name="IGUANATEXSIZE" val="20"/>
  <p:tag name="IGUANATEXCURSOR" val="17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LATEXADDIN" val="\documentclass{article}&#10;\usepackage{amsmath}&#10;\pagestyle{empty}&#10;\begin{document}&#10;&#10;&#10;$|\psi_1\rangle$&#10;&#10;\end{document}"/>
  <p:tag name="IGUANATEXSIZE" val="20"/>
  <p:tag name="IGUANATEXCURSOR" val="97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LATEXADDIN" val="\documentclass{article}&#10;\usepackage{amsmath}&#10;\pagestyle{empty}&#10;\begin{document}&#10;&#10;$|\psi_2\rangle$&#10;&#10;&#10;\end{document}"/>
  <p:tag name="IGUANATEXSIZE" val="20"/>
  <p:tag name="IGUANATEXCURSOR" val="9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1946,757"/>
  <p:tag name="LATEXADDIN" val="\documentclass{article}&#10;\usepackage{amsmath}&#10;\pagestyle{empty}&#10;\begin{document}&#10;&#10;$|\psi_3\rangle = \mathcal{N}\left[ \alpha \, |\mathrm{GHZ}\rangle + (1-\alpha) \, |D_N^{(k)}\rangle \right]$&#10;&#10;&#10;\end{document}"/>
  <p:tag name="IGUANATEXSIZE" val="20"/>
  <p:tag name="IGUANATEXCURSOR" val="89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2,7259"/>
  <p:tag name="ORIGINALWIDTH" val="1112,861"/>
  <p:tag name="LATEXADDIN" val="\documentclass{article}&#10;\usepackage{amsmath}&#10;\pagestyle{empty}&#10;\begin{document}&#10;&#10;\begin{equation*}&#10;E_G(\rho) \neq 1 - \max_{\theta,\phi} Q_{\rho}&#10;\end{equation*}&#10;&#10;&#10;\end{document}"/>
  <p:tag name="IGUANATEXSIZE" val="20"/>
  <p:tag name="IGUANATEXCURSOR" val="144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,7169"/>
  <p:tag name="ORIGINALWIDTH" val="1508,811"/>
  <p:tag name="LATEXADDIN" val="\documentclass{article}&#10;\usepackage{amsmath}&#10;\pagestyle{empty}&#10;\begin{document}&#10;&#10;&#10;\begin{equation*}&#10;\rho = (1-k)|\psi\rangle\langle\psi |+k\frac{I}{N+1}&#10;\end{equation*}&#10;&#10;\end{document}"/>
  <p:tag name="IGUANATEXSIZE" val="20"/>
  <p:tag name="IGUANATEXCURSOR" val="146"/>
  <p:tag name="TRANSPARENCY" val="Vrai"/>
  <p:tag name="LATEXENGINEID" val="0"/>
  <p:tag name="TEMPFOLDER" val="c:\temp\"/>
  <p:tag name="LATEXFORMHEIGHT" val="312"/>
  <p:tag name="LATEXFORMWIDTH" val="384"/>
  <p:tag name="LATEXFORMWRAP" val="Vrai"/>
  <p:tag name="BITMAPVECTOR" val="0"/>
</p:tagLst>
</file>

<file path=ppt/theme/theme1.xml><?xml version="1.0" encoding="utf-8"?>
<a:theme xmlns:a="http://schemas.openxmlformats.org/drawingml/2006/main" name="Arch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250</Words>
  <Application>Microsoft Office PowerPoint</Application>
  <PresentationFormat>Grand écran</PresentationFormat>
  <Paragraphs>60</Paragraphs>
  <Slides>16</Slides>
  <Notes>1</Notes>
  <HiddenSlides>0</HiddenSlides>
  <MMClips>2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Avenir Next LT Pro</vt:lpstr>
      <vt:lpstr>Calibri</vt:lpstr>
      <vt:lpstr>Footlight MT Light</vt:lpstr>
      <vt:lpstr>ArchVTI</vt:lpstr>
      <vt:lpstr>Acrobat Document</vt:lpstr>
      <vt:lpstr>Entanglement from Wehrl Moments using Deep Learning</vt:lpstr>
      <vt:lpstr>How can one predict the entanglement of a quantum state  with partial information about it ?</vt:lpstr>
      <vt:lpstr>Outline</vt:lpstr>
      <vt:lpstr>Husimi function</vt:lpstr>
      <vt:lpstr>GME and Wehrl moments</vt:lpstr>
      <vt:lpstr>Artificial Neural Networks</vt:lpstr>
      <vt:lpstr>GME prediction with ANN</vt:lpstr>
      <vt:lpstr>Deep Learning</vt:lpstr>
      <vt:lpstr>Entanglement distribution</vt:lpstr>
      <vt:lpstr>GME prediction : Results</vt:lpstr>
      <vt:lpstr>GME prediction : Mixed States</vt:lpstr>
      <vt:lpstr>Conclusion</vt:lpstr>
      <vt:lpstr>Semidefinite Programming for GME</vt:lpstr>
      <vt:lpstr>Noisy Wehrl moments</vt:lpstr>
      <vt:lpstr>Random squeezed states</vt:lpstr>
      <vt:lpstr>Can we encode Nicolas Cage in the Husimi function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Denis Jérôme</cp:lastModifiedBy>
  <cp:revision>355</cp:revision>
  <dcterms:created xsi:type="dcterms:W3CDTF">2023-02-23T09:24:52Z</dcterms:created>
  <dcterms:modified xsi:type="dcterms:W3CDTF">2023-03-09T10:15:51Z</dcterms:modified>
</cp:coreProperties>
</file>