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2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3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4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5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6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7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notesSlides/notesSlide8.xml" ContentType="application/vnd.openxmlformats-officedocument.presentationml.notesSlide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344" r:id="rId3"/>
    <p:sldId id="345" r:id="rId4"/>
    <p:sldId id="329" r:id="rId5"/>
    <p:sldId id="320" r:id="rId6"/>
    <p:sldId id="343" r:id="rId7"/>
    <p:sldId id="322" r:id="rId8"/>
    <p:sldId id="315" r:id="rId9"/>
    <p:sldId id="324" r:id="rId10"/>
    <p:sldId id="342" r:id="rId11"/>
    <p:sldId id="330" r:id="rId12"/>
    <p:sldId id="331" r:id="rId13"/>
    <p:sldId id="346" r:id="rId14"/>
    <p:sldId id="338" r:id="rId15"/>
    <p:sldId id="348" r:id="rId16"/>
    <p:sldId id="340" r:id="rId17"/>
    <p:sldId id="336" r:id="rId18"/>
    <p:sldId id="34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16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12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CFCE2-6905-44EF-9DCF-DA0D1858EE55}" type="datetimeFigureOut">
              <a:rPr lang="fr-BE" smtClean="0"/>
              <a:t>26-05-23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B07F9-7242-4E28-BD90-8FA0CB9E41A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48945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g1102154ad93_0_16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9" name="Google Shape;1409;g1102154ad93_0_16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5994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g1102154ad93_0_16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9" name="Google Shape;1409;g1102154ad93_0_16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6475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g1102154ad93_0_16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9" name="Google Shape;1409;g1102154ad93_0_16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1748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g1102154ad93_0_16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9" name="Google Shape;1409;g1102154ad93_0_16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815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g1102154ad93_0_16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9" name="Google Shape;1409;g1102154ad93_0_16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7334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g1102154ad93_0_16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9" name="Google Shape;1409;g1102154ad93_0_16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1902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g1102154ad93_0_16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9" name="Google Shape;1409;g1102154ad93_0_16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2149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g1102154ad93_0_16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9" name="Google Shape;1409;g1102154ad93_0_16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1972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9F36-759B-4F33-A8A8-1B7E5CB5FFD4}" type="datetimeFigureOut">
              <a:rPr lang="fr-BE" smtClean="0"/>
              <a:t>26-05-23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1071-DDA0-4DBD-88CC-D6CDA6EA0E0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28442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9F36-759B-4F33-A8A8-1B7E5CB5FFD4}" type="datetimeFigureOut">
              <a:rPr lang="fr-BE" smtClean="0"/>
              <a:t>26-05-23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1071-DDA0-4DBD-88CC-D6CDA6EA0E0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32367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9F36-759B-4F33-A8A8-1B7E5CB5FFD4}" type="datetimeFigureOut">
              <a:rPr lang="fr-BE" smtClean="0"/>
              <a:t>26-05-23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1071-DDA0-4DBD-88CC-D6CDA6EA0E0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90408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9F36-759B-4F33-A8A8-1B7E5CB5FFD4}" type="datetimeFigureOut">
              <a:rPr lang="fr-BE" smtClean="0"/>
              <a:t>26-05-23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1071-DDA0-4DBD-88CC-D6CDA6EA0E0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94955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9F36-759B-4F33-A8A8-1B7E5CB5FFD4}" type="datetimeFigureOut">
              <a:rPr lang="fr-BE" smtClean="0"/>
              <a:t>26-05-23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1071-DDA0-4DBD-88CC-D6CDA6EA0E0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5648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9F36-759B-4F33-A8A8-1B7E5CB5FFD4}" type="datetimeFigureOut">
              <a:rPr lang="fr-BE" smtClean="0"/>
              <a:t>26-05-23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1071-DDA0-4DBD-88CC-D6CDA6EA0E0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84278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9F36-759B-4F33-A8A8-1B7E5CB5FFD4}" type="datetimeFigureOut">
              <a:rPr lang="fr-BE" smtClean="0"/>
              <a:t>26-05-23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1071-DDA0-4DBD-88CC-D6CDA6EA0E0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37373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9F36-759B-4F33-A8A8-1B7E5CB5FFD4}" type="datetimeFigureOut">
              <a:rPr lang="fr-BE" smtClean="0"/>
              <a:t>26-05-23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1071-DDA0-4DBD-88CC-D6CDA6EA0E0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78278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9F36-759B-4F33-A8A8-1B7E5CB5FFD4}" type="datetimeFigureOut">
              <a:rPr lang="fr-BE" smtClean="0"/>
              <a:t>26-05-23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1071-DDA0-4DBD-88CC-D6CDA6EA0E0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78599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9F36-759B-4F33-A8A8-1B7E5CB5FFD4}" type="datetimeFigureOut">
              <a:rPr lang="fr-BE" smtClean="0"/>
              <a:t>26-05-23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1071-DDA0-4DBD-88CC-D6CDA6EA0E0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86319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9F36-759B-4F33-A8A8-1B7E5CB5FFD4}" type="datetimeFigureOut">
              <a:rPr lang="fr-BE" smtClean="0"/>
              <a:t>26-05-23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1071-DDA0-4DBD-88CC-D6CDA6EA0E0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8792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D9F36-759B-4F33-A8A8-1B7E5CB5FFD4}" type="datetimeFigureOut">
              <a:rPr lang="fr-BE" smtClean="0"/>
              <a:t>26-05-23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61071-DDA0-4DBD-88CC-D6CDA6EA0E0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04410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2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microsoft.com/office/2007/relationships/hdphoto" Target="../media/hdphoto1.wdp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.png"/><Relationship Id="rId5" Type="http://schemas.openxmlformats.org/officeDocument/2006/relationships/tags" Target="../tags/tag5.xml"/><Relationship Id="rId15" Type="http://schemas.openxmlformats.org/officeDocument/2006/relationships/image" Target="../media/image4.jpg"/><Relationship Id="rId10" Type="http://schemas.openxmlformats.org/officeDocument/2006/relationships/hyperlink" Target="mailto:alexis.messina@uliege.be" TargetMode="Externa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114.xml"/><Relationship Id="rId7" Type="http://schemas.openxmlformats.org/officeDocument/2006/relationships/hyperlink" Target="mailto:alexis.messina@uliege.be" TargetMode="Externa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16.xml"/><Relationship Id="rId4" Type="http://schemas.openxmlformats.org/officeDocument/2006/relationships/tags" Target="../tags/tag11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24.xml"/><Relationship Id="rId13" Type="http://schemas.openxmlformats.org/officeDocument/2006/relationships/tags" Target="../tags/tag129.xml"/><Relationship Id="rId18" Type="http://schemas.openxmlformats.org/officeDocument/2006/relationships/tags" Target="../tags/tag134.xml"/><Relationship Id="rId26" Type="http://schemas.openxmlformats.org/officeDocument/2006/relationships/tags" Target="../tags/tag142.xml"/><Relationship Id="rId3" Type="http://schemas.openxmlformats.org/officeDocument/2006/relationships/tags" Target="../tags/tag119.xml"/><Relationship Id="rId21" Type="http://schemas.openxmlformats.org/officeDocument/2006/relationships/tags" Target="../tags/tag137.xml"/><Relationship Id="rId34" Type="http://schemas.openxmlformats.org/officeDocument/2006/relationships/slideLayout" Target="../slideLayouts/slideLayout6.xml"/><Relationship Id="rId7" Type="http://schemas.openxmlformats.org/officeDocument/2006/relationships/tags" Target="../tags/tag123.xml"/><Relationship Id="rId12" Type="http://schemas.openxmlformats.org/officeDocument/2006/relationships/tags" Target="../tags/tag128.xml"/><Relationship Id="rId17" Type="http://schemas.openxmlformats.org/officeDocument/2006/relationships/tags" Target="../tags/tag133.xml"/><Relationship Id="rId25" Type="http://schemas.openxmlformats.org/officeDocument/2006/relationships/tags" Target="../tags/tag141.xml"/><Relationship Id="rId33" Type="http://schemas.openxmlformats.org/officeDocument/2006/relationships/tags" Target="../tags/tag149.xml"/><Relationship Id="rId2" Type="http://schemas.openxmlformats.org/officeDocument/2006/relationships/tags" Target="../tags/tag118.xml"/><Relationship Id="rId16" Type="http://schemas.openxmlformats.org/officeDocument/2006/relationships/tags" Target="../tags/tag132.xml"/><Relationship Id="rId20" Type="http://schemas.openxmlformats.org/officeDocument/2006/relationships/tags" Target="../tags/tag136.xml"/><Relationship Id="rId29" Type="http://schemas.openxmlformats.org/officeDocument/2006/relationships/tags" Target="../tags/tag145.xml"/><Relationship Id="rId1" Type="http://schemas.openxmlformats.org/officeDocument/2006/relationships/tags" Target="../tags/tag117.xml"/><Relationship Id="rId6" Type="http://schemas.openxmlformats.org/officeDocument/2006/relationships/tags" Target="../tags/tag122.xml"/><Relationship Id="rId11" Type="http://schemas.openxmlformats.org/officeDocument/2006/relationships/tags" Target="../tags/tag127.xml"/><Relationship Id="rId24" Type="http://schemas.openxmlformats.org/officeDocument/2006/relationships/tags" Target="../tags/tag140.xml"/><Relationship Id="rId32" Type="http://schemas.openxmlformats.org/officeDocument/2006/relationships/tags" Target="../tags/tag148.xml"/><Relationship Id="rId5" Type="http://schemas.openxmlformats.org/officeDocument/2006/relationships/tags" Target="../tags/tag121.xml"/><Relationship Id="rId15" Type="http://schemas.openxmlformats.org/officeDocument/2006/relationships/tags" Target="../tags/tag131.xml"/><Relationship Id="rId23" Type="http://schemas.openxmlformats.org/officeDocument/2006/relationships/tags" Target="../tags/tag139.xml"/><Relationship Id="rId28" Type="http://schemas.openxmlformats.org/officeDocument/2006/relationships/tags" Target="../tags/tag144.xml"/><Relationship Id="rId36" Type="http://schemas.openxmlformats.org/officeDocument/2006/relationships/hyperlink" Target="mailto:alexis.messina@uliege.be" TargetMode="External"/><Relationship Id="rId10" Type="http://schemas.openxmlformats.org/officeDocument/2006/relationships/tags" Target="../tags/tag126.xml"/><Relationship Id="rId19" Type="http://schemas.openxmlformats.org/officeDocument/2006/relationships/tags" Target="../tags/tag135.xml"/><Relationship Id="rId31" Type="http://schemas.openxmlformats.org/officeDocument/2006/relationships/tags" Target="../tags/tag147.xml"/><Relationship Id="rId4" Type="http://schemas.openxmlformats.org/officeDocument/2006/relationships/tags" Target="../tags/tag120.xml"/><Relationship Id="rId9" Type="http://schemas.openxmlformats.org/officeDocument/2006/relationships/tags" Target="../tags/tag125.xml"/><Relationship Id="rId14" Type="http://schemas.openxmlformats.org/officeDocument/2006/relationships/tags" Target="../tags/tag130.xml"/><Relationship Id="rId22" Type="http://schemas.openxmlformats.org/officeDocument/2006/relationships/tags" Target="../tags/tag138.xml"/><Relationship Id="rId27" Type="http://schemas.openxmlformats.org/officeDocument/2006/relationships/tags" Target="../tags/tag143.xml"/><Relationship Id="rId30" Type="http://schemas.openxmlformats.org/officeDocument/2006/relationships/tags" Target="../tags/tag146.xml"/><Relationship Id="rId35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57.xml"/><Relationship Id="rId13" Type="http://schemas.openxmlformats.org/officeDocument/2006/relationships/slideLayout" Target="../slideLayouts/slideLayout6.xml"/><Relationship Id="rId3" Type="http://schemas.openxmlformats.org/officeDocument/2006/relationships/tags" Target="../tags/tag152.xml"/><Relationship Id="rId7" Type="http://schemas.openxmlformats.org/officeDocument/2006/relationships/tags" Target="../tags/tag156.xml"/><Relationship Id="rId12" Type="http://schemas.openxmlformats.org/officeDocument/2006/relationships/tags" Target="../tags/tag161.xml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6" Type="http://schemas.openxmlformats.org/officeDocument/2006/relationships/tags" Target="../tags/tag155.xml"/><Relationship Id="rId11" Type="http://schemas.openxmlformats.org/officeDocument/2006/relationships/tags" Target="../tags/tag160.xml"/><Relationship Id="rId5" Type="http://schemas.openxmlformats.org/officeDocument/2006/relationships/tags" Target="../tags/tag154.xml"/><Relationship Id="rId15" Type="http://schemas.openxmlformats.org/officeDocument/2006/relationships/hyperlink" Target="mailto:alexis.messina@uliege.be" TargetMode="External"/><Relationship Id="rId10" Type="http://schemas.openxmlformats.org/officeDocument/2006/relationships/tags" Target="../tags/tag159.xml"/><Relationship Id="rId4" Type="http://schemas.openxmlformats.org/officeDocument/2006/relationships/tags" Target="../tags/tag153.xml"/><Relationship Id="rId9" Type="http://schemas.openxmlformats.org/officeDocument/2006/relationships/tags" Target="../tags/tag158.xml"/><Relationship Id="rId1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164.xml"/><Relationship Id="rId7" Type="http://schemas.openxmlformats.org/officeDocument/2006/relationships/hyperlink" Target="mailto:alexis.messina@uliege.be" TargetMode="External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66.xml"/><Relationship Id="rId4" Type="http://schemas.openxmlformats.org/officeDocument/2006/relationships/tags" Target="../tags/tag165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179.xml"/><Relationship Id="rId18" Type="http://schemas.openxmlformats.org/officeDocument/2006/relationships/tags" Target="../tags/tag184.xml"/><Relationship Id="rId26" Type="http://schemas.openxmlformats.org/officeDocument/2006/relationships/tags" Target="../tags/tag192.xml"/><Relationship Id="rId39" Type="http://schemas.openxmlformats.org/officeDocument/2006/relationships/tags" Target="../tags/tag205.xml"/><Relationship Id="rId3" Type="http://schemas.openxmlformats.org/officeDocument/2006/relationships/tags" Target="../tags/tag169.xml"/><Relationship Id="rId21" Type="http://schemas.openxmlformats.org/officeDocument/2006/relationships/tags" Target="../tags/tag187.xml"/><Relationship Id="rId34" Type="http://schemas.openxmlformats.org/officeDocument/2006/relationships/tags" Target="../tags/tag200.xml"/><Relationship Id="rId42" Type="http://schemas.openxmlformats.org/officeDocument/2006/relationships/tags" Target="../tags/tag208.xml"/><Relationship Id="rId47" Type="http://schemas.openxmlformats.org/officeDocument/2006/relationships/tags" Target="../tags/tag213.xml"/><Relationship Id="rId50" Type="http://schemas.openxmlformats.org/officeDocument/2006/relationships/slideLayout" Target="../slideLayouts/slideLayout1.xml"/><Relationship Id="rId7" Type="http://schemas.openxmlformats.org/officeDocument/2006/relationships/tags" Target="../tags/tag173.xml"/><Relationship Id="rId12" Type="http://schemas.openxmlformats.org/officeDocument/2006/relationships/tags" Target="../tags/tag178.xml"/><Relationship Id="rId17" Type="http://schemas.openxmlformats.org/officeDocument/2006/relationships/tags" Target="../tags/tag183.xml"/><Relationship Id="rId25" Type="http://schemas.openxmlformats.org/officeDocument/2006/relationships/tags" Target="../tags/tag191.xml"/><Relationship Id="rId33" Type="http://schemas.openxmlformats.org/officeDocument/2006/relationships/tags" Target="../tags/tag199.xml"/><Relationship Id="rId38" Type="http://schemas.openxmlformats.org/officeDocument/2006/relationships/tags" Target="../tags/tag204.xml"/><Relationship Id="rId46" Type="http://schemas.openxmlformats.org/officeDocument/2006/relationships/tags" Target="../tags/tag212.xml"/><Relationship Id="rId2" Type="http://schemas.openxmlformats.org/officeDocument/2006/relationships/tags" Target="../tags/tag168.xml"/><Relationship Id="rId16" Type="http://schemas.openxmlformats.org/officeDocument/2006/relationships/tags" Target="../tags/tag182.xml"/><Relationship Id="rId20" Type="http://schemas.openxmlformats.org/officeDocument/2006/relationships/tags" Target="../tags/tag186.xml"/><Relationship Id="rId29" Type="http://schemas.openxmlformats.org/officeDocument/2006/relationships/tags" Target="../tags/tag195.xml"/><Relationship Id="rId41" Type="http://schemas.openxmlformats.org/officeDocument/2006/relationships/tags" Target="../tags/tag207.xml"/><Relationship Id="rId1" Type="http://schemas.openxmlformats.org/officeDocument/2006/relationships/tags" Target="../tags/tag167.xml"/><Relationship Id="rId6" Type="http://schemas.openxmlformats.org/officeDocument/2006/relationships/tags" Target="../tags/tag172.xml"/><Relationship Id="rId11" Type="http://schemas.openxmlformats.org/officeDocument/2006/relationships/tags" Target="../tags/tag177.xml"/><Relationship Id="rId24" Type="http://schemas.openxmlformats.org/officeDocument/2006/relationships/tags" Target="../tags/tag190.xml"/><Relationship Id="rId32" Type="http://schemas.openxmlformats.org/officeDocument/2006/relationships/tags" Target="../tags/tag198.xml"/><Relationship Id="rId37" Type="http://schemas.openxmlformats.org/officeDocument/2006/relationships/tags" Target="../tags/tag203.xml"/><Relationship Id="rId40" Type="http://schemas.openxmlformats.org/officeDocument/2006/relationships/tags" Target="../tags/tag206.xml"/><Relationship Id="rId45" Type="http://schemas.openxmlformats.org/officeDocument/2006/relationships/tags" Target="../tags/tag211.xml"/><Relationship Id="rId5" Type="http://schemas.openxmlformats.org/officeDocument/2006/relationships/tags" Target="../tags/tag171.xml"/><Relationship Id="rId15" Type="http://schemas.openxmlformats.org/officeDocument/2006/relationships/tags" Target="../tags/tag181.xml"/><Relationship Id="rId23" Type="http://schemas.openxmlformats.org/officeDocument/2006/relationships/tags" Target="../tags/tag189.xml"/><Relationship Id="rId28" Type="http://schemas.openxmlformats.org/officeDocument/2006/relationships/tags" Target="../tags/tag194.xml"/><Relationship Id="rId36" Type="http://schemas.openxmlformats.org/officeDocument/2006/relationships/tags" Target="../tags/tag202.xml"/><Relationship Id="rId49" Type="http://schemas.openxmlformats.org/officeDocument/2006/relationships/tags" Target="../tags/tag215.xml"/><Relationship Id="rId10" Type="http://schemas.openxmlformats.org/officeDocument/2006/relationships/tags" Target="../tags/tag176.xml"/><Relationship Id="rId19" Type="http://schemas.openxmlformats.org/officeDocument/2006/relationships/tags" Target="../tags/tag185.xml"/><Relationship Id="rId31" Type="http://schemas.openxmlformats.org/officeDocument/2006/relationships/tags" Target="../tags/tag197.xml"/><Relationship Id="rId44" Type="http://schemas.openxmlformats.org/officeDocument/2006/relationships/tags" Target="../tags/tag210.xml"/><Relationship Id="rId4" Type="http://schemas.openxmlformats.org/officeDocument/2006/relationships/tags" Target="../tags/tag170.xml"/><Relationship Id="rId9" Type="http://schemas.openxmlformats.org/officeDocument/2006/relationships/tags" Target="../tags/tag175.xml"/><Relationship Id="rId14" Type="http://schemas.openxmlformats.org/officeDocument/2006/relationships/tags" Target="../tags/tag180.xml"/><Relationship Id="rId22" Type="http://schemas.openxmlformats.org/officeDocument/2006/relationships/tags" Target="../tags/tag188.xml"/><Relationship Id="rId27" Type="http://schemas.openxmlformats.org/officeDocument/2006/relationships/tags" Target="../tags/tag193.xml"/><Relationship Id="rId30" Type="http://schemas.openxmlformats.org/officeDocument/2006/relationships/tags" Target="../tags/tag196.xml"/><Relationship Id="rId35" Type="http://schemas.openxmlformats.org/officeDocument/2006/relationships/tags" Target="../tags/tag201.xml"/><Relationship Id="rId43" Type="http://schemas.openxmlformats.org/officeDocument/2006/relationships/tags" Target="../tags/tag209.xml"/><Relationship Id="rId48" Type="http://schemas.openxmlformats.org/officeDocument/2006/relationships/tags" Target="../tags/tag214.xml"/><Relationship Id="rId8" Type="http://schemas.openxmlformats.org/officeDocument/2006/relationships/tags" Target="../tags/tag174.xml"/><Relationship Id="rId51" Type="http://schemas.openxmlformats.org/officeDocument/2006/relationships/hyperlink" Target="mailto:alexis.messina@uliege.be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23.xml"/><Relationship Id="rId3" Type="http://schemas.openxmlformats.org/officeDocument/2006/relationships/tags" Target="../tags/tag218.xml"/><Relationship Id="rId7" Type="http://schemas.openxmlformats.org/officeDocument/2006/relationships/tags" Target="../tags/tag222.xml"/><Relationship Id="rId2" Type="http://schemas.openxmlformats.org/officeDocument/2006/relationships/tags" Target="../tags/tag217.xml"/><Relationship Id="rId1" Type="http://schemas.openxmlformats.org/officeDocument/2006/relationships/tags" Target="../tags/tag216.xml"/><Relationship Id="rId6" Type="http://schemas.openxmlformats.org/officeDocument/2006/relationships/tags" Target="../tags/tag221.xml"/><Relationship Id="rId11" Type="http://schemas.openxmlformats.org/officeDocument/2006/relationships/image" Target="../media/image31.png"/><Relationship Id="rId5" Type="http://schemas.openxmlformats.org/officeDocument/2006/relationships/tags" Target="../tags/tag220.xml"/><Relationship Id="rId10" Type="http://schemas.openxmlformats.org/officeDocument/2006/relationships/hyperlink" Target="mailto:alexis.messina@uliege.be" TargetMode="External"/><Relationship Id="rId4" Type="http://schemas.openxmlformats.org/officeDocument/2006/relationships/tags" Target="../tags/tag219.xml"/><Relationship Id="rId9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mailto:alexis.messina@uliege.be" TargetMode="External"/><Relationship Id="rId3" Type="http://schemas.openxmlformats.org/officeDocument/2006/relationships/tags" Target="../tags/tag226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225.xml"/><Relationship Id="rId1" Type="http://schemas.openxmlformats.org/officeDocument/2006/relationships/tags" Target="../tags/tag224.xml"/><Relationship Id="rId6" Type="http://schemas.openxmlformats.org/officeDocument/2006/relationships/tags" Target="../tags/tag229.xml"/><Relationship Id="rId5" Type="http://schemas.openxmlformats.org/officeDocument/2006/relationships/tags" Target="../tags/tag228.xml"/><Relationship Id="rId4" Type="http://schemas.openxmlformats.org/officeDocument/2006/relationships/tags" Target="../tags/tag227.xml"/><Relationship Id="rId9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232.xml"/><Relationship Id="rId7" Type="http://schemas.openxmlformats.org/officeDocument/2006/relationships/hyperlink" Target="mailto:alexis.messina@uliege.be" TargetMode="External"/><Relationship Id="rId2" Type="http://schemas.openxmlformats.org/officeDocument/2006/relationships/tags" Target="../tags/tag231.xml"/><Relationship Id="rId1" Type="http://schemas.openxmlformats.org/officeDocument/2006/relationships/tags" Target="../tags/tag230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234.xml"/><Relationship Id="rId4" Type="http://schemas.openxmlformats.org/officeDocument/2006/relationships/tags" Target="../tags/tag23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hyperlink" Target="https://doi.org/10.1155/2023/8205408" TargetMode="External"/><Relationship Id="rId3" Type="http://schemas.openxmlformats.org/officeDocument/2006/relationships/tags" Target="../tags/tag237.xml"/><Relationship Id="rId7" Type="http://schemas.openxmlformats.org/officeDocument/2006/relationships/tags" Target="../tags/tag241.xml"/><Relationship Id="rId12" Type="http://schemas.openxmlformats.org/officeDocument/2006/relationships/hyperlink" Target="https://doi.org/10.4000/sdj.286" TargetMode="External"/><Relationship Id="rId2" Type="http://schemas.openxmlformats.org/officeDocument/2006/relationships/tags" Target="../tags/tag236.xml"/><Relationship Id="rId1" Type="http://schemas.openxmlformats.org/officeDocument/2006/relationships/tags" Target="../tags/tag235.xml"/><Relationship Id="rId6" Type="http://schemas.openxmlformats.org/officeDocument/2006/relationships/tags" Target="../tags/tag240.xml"/><Relationship Id="rId11" Type="http://schemas.openxmlformats.org/officeDocument/2006/relationships/hyperlink" Target="https://doi.org/10.4000/sdj.251" TargetMode="External"/><Relationship Id="rId5" Type="http://schemas.openxmlformats.org/officeDocument/2006/relationships/tags" Target="../tags/tag239.xml"/><Relationship Id="rId10" Type="http://schemas.openxmlformats.org/officeDocument/2006/relationships/hyperlink" Target="https://doi.org/10.1186/s13690-022-00801-w" TargetMode="External"/><Relationship Id="rId4" Type="http://schemas.openxmlformats.org/officeDocument/2006/relationships/tags" Target="../tags/tag238.xml"/><Relationship Id="rId9" Type="http://schemas.openxmlformats.org/officeDocument/2006/relationships/hyperlink" Target="mailto:alexis.messina@uliege.be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image" Target="../media/image5.png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notesSlide" Target="../notesSlides/notesSlide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13.xml"/><Relationship Id="rId15" Type="http://schemas.openxmlformats.org/officeDocument/2006/relationships/hyperlink" Target="mailto:alexis.messina@uliege.be" TargetMode="External"/><Relationship Id="rId10" Type="http://schemas.openxmlformats.org/officeDocument/2006/relationships/tags" Target="../tags/tag18.xml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slideLayout" Target="../slideLayouts/slideLayout6.xml"/><Relationship Id="rId18" Type="http://schemas.openxmlformats.org/officeDocument/2006/relationships/image" Target="../media/image8.png"/><Relationship Id="rId3" Type="http://schemas.openxmlformats.org/officeDocument/2006/relationships/tags" Target="../tags/tag21.xml"/><Relationship Id="rId21" Type="http://schemas.openxmlformats.org/officeDocument/2006/relationships/image" Target="../media/image11.png"/><Relationship Id="rId7" Type="http://schemas.openxmlformats.org/officeDocument/2006/relationships/tags" Target="../tags/tag25.xml"/><Relationship Id="rId12" Type="http://schemas.openxmlformats.org/officeDocument/2006/relationships/tags" Target="../tags/tag30.xml"/><Relationship Id="rId17" Type="http://schemas.openxmlformats.org/officeDocument/2006/relationships/image" Target="../media/image7.png"/><Relationship Id="rId2" Type="http://schemas.openxmlformats.org/officeDocument/2006/relationships/tags" Target="../tags/tag20.xml"/><Relationship Id="rId16" Type="http://schemas.openxmlformats.org/officeDocument/2006/relationships/image" Target="../media/image6.jpeg"/><Relationship Id="rId20" Type="http://schemas.openxmlformats.org/officeDocument/2006/relationships/image" Target="../media/image10.jpe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tags" Target="../tags/tag29.xml"/><Relationship Id="rId5" Type="http://schemas.openxmlformats.org/officeDocument/2006/relationships/tags" Target="../tags/tag23.xml"/><Relationship Id="rId15" Type="http://schemas.openxmlformats.org/officeDocument/2006/relationships/hyperlink" Target="mailto:alexis.messina@uliege.be" TargetMode="External"/><Relationship Id="rId10" Type="http://schemas.openxmlformats.org/officeDocument/2006/relationships/tags" Target="../tags/tag28.xml"/><Relationship Id="rId19" Type="http://schemas.openxmlformats.org/officeDocument/2006/relationships/image" Target="../media/image9.jpeg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notesSlide" Target="../notesSlides/notesSlide2.xml"/><Relationship Id="rId22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13" Type="http://schemas.openxmlformats.org/officeDocument/2006/relationships/tags" Target="../tags/tag43.xml"/><Relationship Id="rId18" Type="http://schemas.openxmlformats.org/officeDocument/2006/relationships/image" Target="../media/image15.jpg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12" Type="http://schemas.openxmlformats.org/officeDocument/2006/relationships/tags" Target="../tags/tag42.xml"/><Relationship Id="rId17" Type="http://schemas.openxmlformats.org/officeDocument/2006/relationships/image" Target="../media/image14.jpg"/><Relationship Id="rId2" Type="http://schemas.openxmlformats.org/officeDocument/2006/relationships/tags" Target="../tags/tag32.xml"/><Relationship Id="rId16" Type="http://schemas.openxmlformats.org/officeDocument/2006/relationships/image" Target="../media/image13.jpg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tags" Target="../tags/tag41.xml"/><Relationship Id="rId5" Type="http://schemas.openxmlformats.org/officeDocument/2006/relationships/tags" Target="../tags/tag35.xml"/><Relationship Id="rId15" Type="http://schemas.openxmlformats.org/officeDocument/2006/relationships/notesSlide" Target="../notesSlides/notesSlide3.xml"/><Relationship Id="rId10" Type="http://schemas.openxmlformats.org/officeDocument/2006/relationships/tags" Target="../tags/tag40.xml"/><Relationship Id="rId19" Type="http://schemas.openxmlformats.org/officeDocument/2006/relationships/hyperlink" Target="mailto:alexis.messina@uliege.be" TargetMode="External"/><Relationship Id="rId4" Type="http://schemas.openxmlformats.org/officeDocument/2006/relationships/tags" Target="../tags/tag34.xml"/><Relationship Id="rId9" Type="http://schemas.openxmlformats.org/officeDocument/2006/relationships/tags" Target="../tags/tag39.xml"/><Relationship Id="rId14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51.xml"/><Relationship Id="rId13" Type="http://schemas.openxmlformats.org/officeDocument/2006/relationships/tags" Target="../tags/tag56.xml"/><Relationship Id="rId18" Type="http://schemas.openxmlformats.org/officeDocument/2006/relationships/slideLayout" Target="../slideLayouts/slideLayout6.xml"/><Relationship Id="rId26" Type="http://schemas.openxmlformats.org/officeDocument/2006/relationships/image" Target="../media/image21.png"/><Relationship Id="rId3" Type="http://schemas.openxmlformats.org/officeDocument/2006/relationships/tags" Target="../tags/tag46.xml"/><Relationship Id="rId21" Type="http://schemas.openxmlformats.org/officeDocument/2006/relationships/image" Target="../media/image16.png"/><Relationship Id="rId7" Type="http://schemas.openxmlformats.org/officeDocument/2006/relationships/tags" Target="../tags/tag50.xml"/><Relationship Id="rId12" Type="http://schemas.openxmlformats.org/officeDocument/2006/relationships/tags" Target="../tags/tag55.xml"/><Relationship Id="rId17" Type="http://schemas.openxmlformats.org/officeDocument/2006/relationships/tags" Target="../tags/tag60.xml"/><Relationship Id="rId25" Type="http://schemas.openxmlformats.org/officeDocument/2006/relationships/image" Target="../media/image20.svg"/><Relationship Id="rId2" Type="http://schemas.openxmlformats.org/officeDocument/2006/relationships/tags" Target="../tags/tag45.xml"/><Relationship Id="rId16" Type="http://schemas.openxmlformats.org/officeDocument/2006/relationships/tags" Target="../tags/tag59.xml"/><Relationship Id="rId20" Type="http://schemas.openxmlformats.org/officeDocument/2006/relationships/image" Target="../media/image11.png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tags" Target="../tags/tag54.xml"/><Relationship Id="rId24" Type="http://schemas.openxmlformats.org/officeDocument/2006/relationships/image" Target="../media/image19.png"/><Relationship Id="rId5" Type="http://schemas.openxmlformats.org/officeDocument/2006/relationships/tags" Target="../tags/tag48.xml"/><Relationship Id="rId15" Type="http://schemas.openxmlformats.org/officeDocument/2006/relationships/tags" Target="../tags/tag58.xml"/><Relationship Id="rId23" Type="http://schemas.openxmlformats.org/officeDocument/2006/relationships/image" Target="../media/image18.svg"/><Relationship Id="rId28" Type="http://schemas.openxmlformats.org/officeDocument/2006/relationships/hyperlink" Target="mailto:alexis.messina@uliege.be" TargetMode="External"/><Relationship Id="rId10" Type="http://schemas.openxmlformats.org/officeDocument/2006/relationships/tags" Target="../tags/tag53.xml"/><Relationship Id="rId19" Type="http://schemas.openxmlformats.org/officeDocument/2006/relationships/notesSlide" Target="../notesSlides/notesSlide4.xml"/><Relationship Id="rId4" Type="http://schemas.openxmlformats.org/officeDocument/2006/relationships/tags" Target="../tags/tag47.xml"/><Relationship Id="rId9" Type="http://schemas.openxmlformats.org/officeDocument/2006/relationships/tags" Target="../tags/tag52.xml"/><Relationship Id="rId14" Type="http://schemas.openxmlformats.org/officeDocument/2006/relationships/tags" Target="../tags/tag57.xml"/><Relationship Id="rId22" Type="http://schemas.openxmlformats.org/officeDocument/2006/relationships/image" Target="../media/image17.png"/><Relationship Id="rId27" Type="http://schemas.openxmlformats.org/officeDocument/2006/relationships/image" Target="../media/image2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68.xml"/><Relationship Id="rId13" Type="http://schemas.openxmlformats.org/officeDocument/2006/relationships/tags" Target="../tags/tag73.xml"/><Relationship Id="rId18" Type="http://schemas.openxmlformats.org/officeDocument/2006/relationships/slideLayout" Target="../slideLayouts/slideLayout6.xml"/><Relationship Id="rId26" Type="http://schemas.openxmlformats.org/officeDocument/2006/relationships/image" Target="../media/image21.png"/><Relationship Id="rId3" Type="http://schemas.openxmlformats.org/officeDocument/2006/relationships/tags" Target="../tags/tag63.xml"/><Relationship Id="rId21" Type="http://schemas.openxmlformats.org/officeDocument/2006/relationships/image" Target="../media/image16.png"/><Relationship Id="rId7" Type="http://schemas.openxmlformats.org/officeDocument/2006/relationships/tags" Target="../tags/tag67.xml"/><Relationship Id="rId12" Type="http://schemas.openxmlformats.org/officeDocument/2006/relationships/tags" Target="../tags/tag72.xml"/><Relationship Id="rId17" Type="http://schemas.openxmlformats.org/officeDocument/2006/relationships/tags" Target="../tags/tag77.xml"/><Relationship Id="rId25" Type="http://schemas.openxmlformats.org/officeDocument/2006/relationships/image" Target="../media/image20.svg"/><Relationship Id="rId2" Type="http://schemas.openxmlformats.org/officeDocument/2006/relationships/tags" Target="../tags/tag62.xml"/><Relationship Id="rId16" Type="http://schemas.openxmlformats.org/officeDocument/2006/relationships/tags" Target="../tags/tag76.xml"/><Relationship Id="rId20" Type="http://schemas.openxmlformats.org/officeDocument/2006/relationships/image" Target="../media/image11.png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11" Type="http://schemas.openxmlformats.org/officeDocument/2006/relationships/tags" Target="../tags/tag71.xml"/><Relationship Id="rId24" Type="http://schemas.openxmlformats.org/officeDocument/2006/relationships/image" Target="../media/image19.png"/><Relationship Id="rId5" Type="http://schemas.openxmlformats.org/officeDocument/2006/relationships/tags" Target="../tags/tag65.xml"/><Relationship Id="rId15" Type="http://schemas.openxmlformats.org/officeDocument/2006/relationships/tags" Target="../tags/tag75.xml"/><Relationship Id="rId23" Type="http://schemas.openxmlformats.org/officeDocument/2006/relationships/image" Target="../media/image18.svg"/><Relationship Id="rId28" Type="http://schemas.openxmlformats.org/officeDocument/2006/relationships/hyperlink" Target="mailto:alexis.messina@uliege.be" TargetMode="External"/><Relationship Id="rId10" Type="http://schemas.openxmlformats.org/officeDocument/2006/relationships/tags" Target="../tags/tag70.xml"/><Relationship Id="rId19" Type="http://schemas.openxmlformats.org/officeDocument/2006/relationships/notesSlide" Target="../notesSlides/notesSlide5.xml"/><Relationship Id="rId4" Type="http://schemas.openxmlformats.org/officeDocument/2006/relationships/tags" Target="../tags/tag64.xml"/><Relationship Id="rId9" Type="http://schemas.openxmlformats.org/officeDocument/2006/relationships/tags" Target="../tags/tag69.xml"/><Relationship Id="rId14" Type="http://schemas.openxmlformats.org/officeDocument/2006/relationships/tags" Target="../tags/tag74.xml"/><Relationship Id="rId22" Type="http://schemas.openxmlformats.org/officeDocument/2006/relationships/image" Target="../media/image17.png"/><Relationship Id="rId27" Type="http://schemas.openxmlformats.org/officeDocument/2006/relationships/image" Target="../media/image2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5.xml"/><Relationship Id="rId13" Type="http://schemas.openxmlformats.org/officeDocument/2006/relationships/tags" Target="../tags/tag90.xml"/><Relationship Id="rId18" Type="http://schemas.openxmlformats.org/officeDocument/2006/relationships/hyperlink" Target="mailto:alexis.messina@uliege.be" TargetMode="External"/><Relationship Id="rId3" Type="http://schemas.openxmlformats.org/officeDocument/2006/relationships/tags" Target="../tags/tag80.xml"/><Relationship Id="rId7" Type="http://schemas.openxmlformats.org/officeDocument/2006/relationships/tags" Target="../tags/tag84.xml"/><Relationship Id="rId12" Type="http://schemas.openxmlformats.org/officeDocument/2006/relationships/tags" Target="../tags/tag89.xml"/><Relationship Id="rId17" Type="http://schemas.openxmlformats.org/officeDocument/2006/relationships/hyperlink" Target="https://doi.org/10.1186/s13690-022-00801-w" TargetMode="External"/><Relationship Id="rId2" Type="http://schemas.openxmlformats.org/officeDocument/2006/relationships/tags" Target="../tags/tag79.xml"/><Relationship Id="rId16" Type="http://schemas.openxmlformats.org/officeDocument/2006/relationships/image" Target="../media/image23.png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11" Type="http://schemas.openxmlformats.org/officeDocument/2006/relationships/tags" Target="../tags/tag88.xml"/><Relationship Id="rId5" Type="http://schemas.openxmlformats.org/officeDocument/2006/relationships/tags" Target="../tags/tag82.xml"/><Relationship Id="rId15" Type="http://schemas.openxmlformats.org/officeDocument/2006/relationships/notesSlide" Target="../notesSlides/notesSlide6.xml"/><Relationship Id="rId10" Type="http://schemas.openxmlformats.org/officeDocument/2006/relationships/tags" Target="../tags/tag87.xml"/><Relationship Id="rId4" Type="http://schemas.openxmlformats.org/officeDocument/2006/relationships/tags" Target="../tags/tag81.xml"/><Relationship Id="rId9" Type="http://schemas.openxmlformats.org/officeDocument/2006/relationships/tags" Target="../tags/tag86.xml"/><Relationship Id="rId14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13" Type="http://schemas.openxmlformats.org/officeDocument/2006/relationships/image" Target="../media/image24.png"/><Relationship Id="rId3" Type="http://schemas.openxmlformats.org/officeDocument/2006/relationships/tags" Target="../tags/tag93.xml"/><Relationship Id="rId7" Type="http://schemas.openxmlformats.org/officeDocument/2006/relationships/tags" Target="../tags/tag97.xml"/><Relationship Id="rId12" Type="http://schemas.openxmlformats.org/officeDocument/2006/relationships/notesSlide" Target="../notesSlides/notesSlide7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95.xml"/><Relationship Id="rId10" Type="http://schemas.openxmlformats.org/officeDocument/2006/relationships/tags" Target="../tags/tag100.xml"/><Relationship Id="rId4" Type="http://schemas.openxmlformats.org/officeDocument/2006/relationships/tags" Target="../tags/tag94.xml"/><Relationship Id="rId9" Type="http://schemas.openxmlformats.org/officeDocument/2006/relationships/tags" Target="../tags/tag99.xml"/><Relationship Id="rId14" Type="http://schemas.openxmlformats.org/officeDocument/2006/relationships/hyperlink" Target="mailto:alexis.messina@uliege.be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13" Type="http://schemas.openxmlformats.org/officeDocument/2006/relationships/notesSlide" Target="../notesSlides/notesSlide8.xml"/><Relationship Id="rId3" Type="http://schemas.openxmlformats.org/officeDocument/2006/relationships/tags" Target="../tags/tag103.xml"/><Relationship Id="rId7" Type="http://schemas.openxmlformats.org/officeDocument/2006/relationships/tags" Target="../tags/tag107.xml"/><Relationship Id="rId12" Type="http://schemas.openxmlformats.org/officeDocument/2006/relationships/slideLayout" Target="../slideLayouts/slideLayout6.xml"/><Relationship Id="rId17" Type="http://schemas.openxmlformats.org/officeDocument/2006/relationships/hyperlink" Target="mailto:alexis.messina@uliege.be" TargetMode="External"/><Relationship Id="rId2" Type="http://schemas.openxmlformats.org/officeDocument/2006/relationships/tags" Target="../tags/tag102.xml"/><Relationship Id="rId16" Type="http://schemas.openxmlformats.org/officeDocument/2006/relationships/image" Target="../media/image27.png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11" Type="http://schemas.openxmlformats.org/officeDocument/2006/relationships/tags" Target="../tags/tag111.xml"/><Relationship Id="rId5" Type="http://schemas.openxmlformats.org/officeDocument/2006/relationships/tags" Target="../tags/tag105.xml"/><Relationship Id="rId15" Type="http://schemas.openxmlformats.org/officeDocument/2006/relationships/image" Target="../media/image26.png"/><Relationship Id="rId10" Type="http://schemas.openxmlformats.org/officeDocument/2006/relationships/tags" Target="../tags/tag110.xml"/><Relationship Id="rId4" Type="http://schemas.openxmlformats.org/officeDocument/2006/relationships/tags" Target="../tags/tag104.xml"/><Relationship Id="rId9" Type="http://schemas.openxmlformats.org/officeDocument/2006/relationships/tags" Target="../tags/tag109.xml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0844060-1940-DA0A-9F47-82019D1A120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25990" y="6054296"/>
            <a:ext cx="5972175" cy="665021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B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A2C21B-43CF-1F5C-007A-9FB86C80390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093835" y="6386807"/>
            <a:ext cx="5972175" cy="332510"/>
          </a:xfrm>
          <a:prstGeom prst="rect">
            <a:avLst/>
          </a:prstGeom>
          <a:solidFill>
            <a:schemeClr val="tx2">
              <a:lumMod val="1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BE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SemiCondensed" panose="020B0502040204020203" pitchFamily="34" charset="0"/>
              </a:rPr>
              <a:t>MESSINA Alexis | </a:t>
            </a:r>
            <a:r>
              <a:rPr lang="fr-BE" sz="1400" dirty="0">
                <a:solidFill>
                  <a:schemeClr val="tx1"/>
                </a:solidFill>
                <a:latin typeface="Bahnschrift SemiCondensed" panose="020B0502040204020203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alexis.messina@uliege.be</a:t>
            </a:r>
            <a:endParaRPr lang="fr-BE" sz="1400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4D3C29E-0CC6-1C90-000F-6214109E7B7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92" y="6154091"/>
            <a:ext cx="1063832" cy="465427"/>
          </a:xfrm>
          <a:prstGeom prst="rect">
            <a:avLst/>
          </a:prstGeom>
          <a:noFill/>
        </p:spPr>
      </p:pic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45076F0C-4E9E-214D-0613-99201CFCDD8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605" y="6144063"/>
            <a:ext cx="1931919" cy="485481"/>
          </a:xfrm>
          <a:prstGeom prst="rect">
            <a:avLst/>
          </a:prstGeom>
          <a:noFill/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22A7A29-D9DC-C2CC-08EF-D7D2706DC99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350" y="6154091"/>
            <a:ext cx="1717703" cy="47553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8D49724-9638-D4FB-81F7-007A6F067136}"/>
              </a:ext>
            </a:extLst>
          </p:cNvPr>
          <p:cNvSpPr>
            <a:spLocks noGrp="1"/>
          </p:cNvSpPr>
          <p:nvPr>
            <p:ph type="ctrTitle"/>
            <p:custDataLst>
              <p:tags r:id="rId6"/>
            </p:custDataLst>
          </p:nvPr>
        </p:nvSpPr>
        <p:spPr>
          <a:xfrm>
            <a:off x="1178767" y="1710193"/>
            <a:ext cx="6416351" cy="2387600"/>
          </a:xfrm>
        </p:spPr>
        <p:txBody>
          <a:bodyPr>
            <a:normAutofit/>
          </a:bodyPr>
          <a:lstStyle/>
          <a:p>
            <a:pPr algn="l"/>
            <a:r>
              <a:rPr lang="fr-BE" dirty="0">
                <a:latin typeface="Bahnschrift SemiBold SemiConden" panose="020B0502040204020203" pitchFamily="34" charset="0"/>
              </a:rPr>
              <a:t>SARS WARS</a:t>
            </a:r>
            <a:br>
              <a:rPr lang="fr-BE" dirty="0">
                <a:latin typeface="Bahnschrift SemiBold SemiConden" panose="020B0502040204020203" pitchFamily="34" charset="0"/>
              </a:rPr>
            </a:br>
            <a:r>
              <a:rPr lang="fr-BE" sz="2800" dirty="0">
                <a:latin typeface="Bahnschrift SemiBold SemiConden" panose="020B0502040204020203" pitchFamily="34" charset="0"/>
              </a:rPr>
              <a:t>Retours d’un projet de création vidéoludique commissionnée à l’Université de Liège, BE</a:t>
            </a:r>
            <a:endParaRPr lang="fr-BE" dirty="0">
              <a:latin typeface="Bahnschrift SemiBold SemiConden" panose="020B05020402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009691-4253-AE11-F095-E961D9011C7A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093834" y="6054293"/>
            <a:ext cx="5972175" cy="332510"/>
          </a:xfrm>
          <a:prstGeom prst="rect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BE" sz="16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En/jeux – Université du Québec Montréal – 26 mai 2023</a:t>
            </a:r>
          </a:p>
        </p:txBody>
      </p:sp>
      <p:pic>
        <p:nvPicPr>
          <p:cNvPr id="12" name="Image 11" descr="Une image contenant texte, graphisme, Graphique, Police&#10;&#10;Description générée automatiquement">
            <a:extLst>
              <a:ext uri="{FF2B5EF4-FFF2-40B4-BE49-F238E27FC236}">
                <a16:creationId xmlns:a16="http://schemas.microsoft.com/office/drawing/2014/main" id="{3A50423E-8572-36EB-3D27-743AE2D2785E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382" y="1710193"/>
            <a:ext cx="3041212" cy="30412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78226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5C7697C2-9096-F8D2-8501-0AD017B7F7A9}"/>
              </a:ext>
            </a:extLst>
          </p:cNvPr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1293236" y="2461713"/>
            <a:ext cx="3987891" cy="2892068"/>
          </a:xfrm>
        </p:spPr>
        <p:txBody>
          <a:bodyPr>
            <a:normAutofit/>
          </a:bodyPr>
          <a:lstStyle/>
          <a:p>
            <a:pPr algn="l"/>
            <a:r>
              <a:rPr lang="fr-BE" i="1" dirty="0"/>
              <a:t>Sars Wars </a:t>
            </a:r>
            <a:r>
              <a:rPr lang="fr-BE" dirty="0"/>
              <a:t>(2022)</a:t>
            </a:r>
            <a:endParaRPr lang="fr-BE" i="1" dirty="0"/>
          </a:p>
          <a:p>
            <a:pPr algn="l"/>
            <a:endParaRPr lang="fr-BE" dirty="0"/>
          </a:p>
          <a:p>
            <a:pPr algn="just"/>
            <a:r>
              <a:rPr lang="fr-BE" sz="1200" dirty="0">
                <a:latin typeface="Fira Sans" panose="020B0604020202020204" pitchFamily="34" charset="0"/>
              </a:rPr>
              <a:t>Peu d’enthousiasme au sein de l’institution</a:t>
            </a:r>
          </a:p>
          <a:p>
            <a:pPr algn="just"/>
            <a:r>
              <a:rPr lang="fr-BE" sz="1200" dirty="0">
                <a:latin typeface="Fira Sans" panose="020B0604020202020204" pitchFamily="34" charset="0"/>
              </a:rPr>
              <a:t>Un projet de recherche-création ayant abouti dans la rédaction d’un article en anglais (revue </a:t>
            </a:r>
            <a:r>
              <a:rPr lang="fr-BE" sz="1200" i="1" dirty="0" err="1">
                <a:latin typeface="Fira Sans" panose="020B0604020202020204" pitchFamily="34" charset="0"/>
              </a:rPr>
              <a:t>Transboundary</a:t>
            </a:r>
            <a:r>
              <a:rPr lang="fr-BE" sz="1200" i="1" dirty="0">
                <a:latin typeface="Fira Sans" panose="020B0604020202020204" pitchFamily="34" charset="0"/>
              </a:rPr>
              <a:t> and </a:t>
            </a:r>
            <a:r>
              <a:rPr lang="fr-BE" sz="1200" i="1" dirty="0" err="1">
                <a:latin typeface="Fira Sans" panose="020B0604020202020204" pitchFamily="34" charset="0"/>
              </a:rPr>
              <a:t>Emerging</a:t>
            </a:r>
            <a:r>
              <a:rPr lang="fr-BE" sz="1200" i="1" dirty="0">
                <a:latin typeface="Fira Sans" panose="020B0604020202020204" pitchFamily="34" charset="0"/>
              </a:rPr>
              <a:t> </a:t>
            </a:r>
            <a:r>
              <a:rPr lang="fr-BE" sz="1200" i="1" dirty="0" err="1">
                <a:latin typeface="Fira Sans" panose="020B0604020202020204" pitchFamily="34" charset="0"/>
              </a:rPr>
              <a:t>Diseases</a:t>
            </a:r>
            <a:r>
              <a:rPr lang="fr-BE" sz="1200" dirty="0">
                <a:latin typeface="Fira Sans" panose="020B0604020202020204" pitchFamily="34" charset="0"/>
              </a:rPr>
              <a:t>)</a:t>
            </a:r>
          </a:p>
          <a:p>
            <a:pPr algn="just"/>
            <a:r>
              <a:rPr lang="fr-BE" sz="1200" dirty="0">
                <a:latin typeface="Fira Sans" panose="020B0604020202020204" pitchFamily="34" charset="0"/>
              </a:rPr>
              <a:t>Plusieurs conclusions intéressantes</a:t>
            </a:r>
          </a:p>
          <a:p>
            <a:pPr marL="457200" indent="-457200">
              <a:buAutoNum type="alphaUcPeriod"/>
            </a:pPr>
            <a:endParaRPr lang="fr-BE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304290-39F1-0E72-DA0F-FF75331932D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093835" y="6386807"/>
            <a:ext cx="5972175" cy="332510"/>
          </a:xfrm>
          <a:prstGeom prst="rect">
            <a:avLst/>
          </a:prstGeom>
          <a:solidFill>
            <a:schemeClr val="tx2">
              <a:lumMod val="1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BE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SemiCondensed" panose="020B0502040204020203" pitchFamily="34" charset="0"/>
              </a:rPr>
              <a:t>MESSINA Alexis | </a:t>
            </a:r>
            <a:r>
              <a:rPr lang="fr-BE" sz="1400" dirty="0">
                <a:solidFill>
                  <a:schemeClr val="tx1"/>
                </a:solidFill>
                <a:latin typeface="Bahnschrift SemiCondensed" panose="020B0502040204020203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alexis.messina@uliege.be</a:t>
            </a:r>
            <a:endParaRPr lang="fr-BE" sz="1400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5A1DB7-3210-A4DA-A871-36463ED2A10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1495314" y="138683"/>
            <a:ext cx="570696" cy="579774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BE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SemiCondensed" panose="020B0502040204020203" pitchFamily="34" charset="0"/>
              </a:rPr>
              <a:t>10</a:t>
            </a:r>
          </a:p>
        </p:txBody>
      </p:sp>
      <p:pic>
        <p:nvPicPr>
          <p:cNvPr id="5" name="Image 4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3DED9F0C-0A2F-EDE5-4F99-1AEFFF45E38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164" y="2333782"/>
            <a:ext cx="4694172" cy="314792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04C9EF7-17E4-34AC-DF9A-C99F52D4E797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25990" y="6386807"/>
            <a:ext cx="5972175" cy="332510"/>
          </a:xfrm>
          <a:prstGeom prst="rect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BE" sz="16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En/jeux – Université du Québec à Montréal – 26 mai 2023</a:t>
            </a:r>
          </a:p>
        </p:txBody>
      </p:sp>
    </p:spTree>
    <p:extLst>
      <p:ext uri="{BB962C8B-B14F-4D97-AF65-F5344CB8AC3E}">
        <p14:creationId xmlns:p14="http://schemas.microsoft.com/office/powerpoint/2010/main" val="3257570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able&#10;&#10;Description générée automatiquement">
            <a:extLst>
              <a:ext uri="{FF2B5EF4-FFF2-40B4-BE49-F238E27FC236}">
                <a16:creationId xmlns:a16="http://schemas.microsoft.com/office/drawing/2014/main" id="{A0418B04-726A-5AB1-4592-A66972EA452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51"/>
          <a:stretch/>
        </p:blipFill>
        <p:spPr>
          <a:xfrm>
            <a:off x="4044844" y="1702982"/>
            <a:ext cx="4102311" cy="3452035"/>
          </a:xfrm>
          <a:prstGeom prst="rect">
            <a:avLst/>
          </a:prstGeom>
        </p:spPr>
      </p:pic>
      <p:sp>
        <p:nvSpPr>
          <p:cNvPr id="6" name="Parenthèse ouvrante 5">
            <a:extLst>
              <a:ext uri="{FF2B5EF4-FFF2-40B4-BE49-F238E27FC236}">
                <a16:creationId xmlns:a16="http://schemas.microsoft.com/office/drawing/2014/main" id="{168C9608-5EBE-F05D-E621-7ECC1DB2D75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925019" y="2860139"/>
            <a:ext cx="250166" cy="1656272"/>
          </a:xfrm>
          <a:prstGeom prst="leftBracket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Parenthèse ouvrante 6">
            <a:extLst>
              <a:ext uri="{FF2B5EF4-FFF2-40B4-BE49-F238E27FC236}">
                <a16:creationId xmlns:a16="http://schemas.microsoft.com/office/drawing/2014/main" id="{C8B975DF-8363-BBB7-B720-CFA80E3B883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10800000">
            <a:off x="8248782" y="1954982"/>
            <a:ext cx="250166" cy="3130771"/>
          </a:xfrm>
          <a:prstGeom prst="leftBracket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20B968D7-2AC7-154E-AC85-54C32B97EF04}"/>
              </a:ext>
            </a:extLst>
          </p:cNvPr>
          <p:cNvCxnSpPr>
            <a:stCxn id="6" idx="1"/>
          </p:cNvCxnSpPr>
          <p:nvPr>
            <p:custDataLst>
              <p:tags r:id="rId4"/>
            </p:custDataLst>
          </p:nvPr>
        </p:nvCxnSpPr>
        <p:spPr>
          <a:xfrm flipH="1">
            <a:off x="2881223" y="3688275"/>
            <a:ext cx="10437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05F89AA6-7C77-E8FC-3C98-CC2C7D00B5B5}"/>
              </a:ext>
            </a:extLst>
          </p:cNvPr>
          <p:cNvCxnSpPr>
            <a:stCxn id="7" idx="1"/>
          </p:cNvCxnSpPr>
          <p:nvPr>
            <p:custDataLst>
              <p:tags r:id="rId5"/>
            </p:custDataLst>
          </p:nvPr>
        </p:nvCxnSpPr>
        <p:spPr>
          <a:xfrm>
            <a:off x="8498948" y="3520367"/>
            <a:ext cx="1093626" cy="4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0EBFBBF1-D395-F495-5C9A-AD8F69830480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231633" y="3428999"/>
            <a:ext cx="164959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BE" sz="1200" b="1" dirty="0">
                <a:latin typeface="Fira Sans Extra Condensed" panose="020B0503050000020004" pitchFamily="34" charset="0"/>
              </a:rPr>
              <a:t>Changement d’objectifs</a:t>
            </a:r>
            <a:endParaRPr lang="fr-BE" sz="1200" dirty="0">
              <a:latin typeface="Fira Sans Extra Condensed" panose="020B0503050000020004" pitchFamily="34" charset="0"/>
            </a:endParaRPr>
          </a:p>
          <a:p>
            <a:pPr marL="228594" indent="-228594" algn="just">
              <a:buFont typeface="Arial" panose="020B0604020202020204" pitchFamily="34" charset="0"/>
              <a:buChar char="•"/>
            </a:pPr>
            <a:endParaRPr lang="fr-BE" sz="1200" dirty="0">
              <a:latin typeface="Fira Sans Extra Condensed" panose="020B05030500000200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DDA36C4-FA03-69A3-B289-7B15A7FF9FE6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9592574" y="3278983"/>
            <a:ext cx="164959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BE" sz="1200" b="1" dirty="0">
                <a:latin typeface="Fira Sans Extra Condensed" panose="020B0503050000020004" pitchFamily="34" charset="0"/>
              </a:rPr>
              <a:t>Changement d’audience</a:t>
            </a:r>
            <a:endParaRPr lang="fr-BE" sz="1200" dirty="0">
              <a:latin typeface="Fira Sans Extra Condensed" panose="020B0503050000020004" pitchFamily="34" charset="0"/>
            </a:endParaRPr>
          </a:p>
          <a:p>
            <a:pPr marL="228594" indent="-228594" algn="just">
              <a:buFont typeface="Arial" panose="020B0604020202020204" pitchFamily="34" charset="0"/>
              <a:buChar char="•"/>
            </a:pPr>
            <a:endParaRPr lang="fr-BE" sz="1200" dirty="0">
              <a:latin typeface="Fira Sans Extra Condensed" panose="020B05030500000200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CED2B34-DCDE-67C5-6DD7-FCF53BD419C7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8704711" y="5447996"/>
            <a:ext cx="31917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BE" b="1" dirty="0">
                <a:latin typeface="Fira Sans Extra Condensed" panose="020B0503050000020004" pitchFamily="34" charset="0"/>
              </a:rPr>
              <a:t>Modèle G/P/S de </a:t>
            </a:r>
            <a:r>
              <a:rPr lang="fr-BE" b="1" dirty="0" err="1">
                <a:latin typeface="Fira Sans Extra Condensed" panose="020B0503050000020004" pitchFamily="34" charset="0"/>
              </a:rPr>
              <a:t>Djaouti</a:t>
            </a:r>
            <a:r>
              <a:rPr lang="fr-BE" b="1" dirty="0">
                <a:latin typeface="Fira Sans Extra Condensed" panose="020B0503050000020004" pitchFamily="34" charset="0"/>
              </a:rPr>
              <a:t>, Alvarez et </a:t>
            </a:r>
            <a:r>
              <a:rPr lang="fr-BE" b="1" dirty="0" err="1">
                <a:latin typeface="Fira Sans Extra Condensed" panose="020B0503050000020004" pitchFamily="34" charset="0"/>
              </a:rPr>
              <a:t>Jeussel</a:t>
            </a:r>
            <a:r>
              <a:rPr lang="fr-BE" b="1" dirty="0">
                <a:latin typeface="Fira Sans Extra Condensed" panose="020B0503050000020004" pitchFamily="34" charset="0"/>
              </a:rPr>
              <a:t> (2011)</a:t>
            </a:r>
            <a:endParaRPr lang="fr-BE" sz="1400" dirty="0">
              <a:latin typeface="Fira Sans Extra Condensed" panose="020B0503050000020004" pitchFamily="34" charset="0"/>
            </a:endParaRPr>
          </a:p>
          <a:p>
            <a:pPr marL="228594" indent="-228594" algn="just">
              <a:buFont typeface="Arial" panose="020B0604020202020204" pitchFamily="34" charset="0"/>
              <a:buChar char="•"/>
            </a:pPr>
            <a:endParaRPr lang="fr-BE" sz="1800" dirty="0">
              <a:latin typeface="Fira Sans Extra Condensed" panose="020B05030500000200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93C581-1F99-6995-734D-333FD17E6DFE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4417670" y="3218880"/>
            <a:ext cx="94294" cy="9938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3106EB-8F64-2564-515D-A3FD665EDA10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4593650" y="3372360"/>
            <a:ext cx="72672" cy="74725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40F4F4-DD64-EC9A-70F8-992D8C0F81DF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4593650" y="3492955"/>
            <a:ext cx="72672" cy="74725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1DD4A57-0379-E4D8-99F2-9E94B9FDFDAD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4593650" y="3613550"/>
            <a:ext cx="72672" cy="7472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4B408D-B9BF-CA35-2DEF-D731C3FA4FEE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4417670" y="3915191"/>
            <a:ext cx="94294" cy="99386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A500E25-7841-5F6B-B847-229485F73F11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4417670" y="4340860"/>
            <a:ext cx="94294" cy="99386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25E0508-8727-03F1-637B-5432A9016152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4593650" y="4062867"/>
            <a:ext cx="72672" cy="74725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75AA8E9-769E-68DB-9FF7-8B398ADC2A4A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6694962" y="2705074"/>
            <a:ext cx="94294" cy="99386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1F36E78-3E7E-0A7C-55D2-97500F346482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6694962" y="2860139"/>
            <a:ext cx="94294" cy="99386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7C5A61E-40E8-4527-91E7-87188309AE07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6694962" y="4673053"/>
            <a:ext cx="94294" cy="9938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338C3A1-0EE4-36D4-9F67-031D65AFF890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6694962" y="4137592"/>
            <a:ext cx="94294" cy="99386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49D8618-47BF-C600-27E6-EE9657CCEB78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6694962" y="4816744"/>
            <a:ext cx="94294" cy="99386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78D08FC-4E3E-1BAB-BC78-B925F98AFF31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6694962" y="4973724"/>
            <a:ext cx="94294" cy="99386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6B04289-A361-44D8-6252-6B8BC3E36CAA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6694962" y="4305936"/>
            <a:ext cx="94294" cy="99386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710987B5-226D-7081-29A1-A3C05E306977}"/>
              </a:ext>
            </a:extLst>
          </p:cNvPr>
          <p:cNvSpPr txBox="1"/>
          <p:nvPr>
            <p:custDataLst>
              <p:tags r:id="rId23"/>
            </p:custDataLst>
          </p:nvPr>
        </p:nvSpPr>
        <p:spPr>
          <a:xfrm>
            <a:off x="452057" y="4648929"/>
            <a:ext cx="499832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b="1" dirty="0">
                <a:latin typeface="Fira Sans Extra Condensed" panose="020B0503050000020004" pitchFamily="34" charset="0"/>
              </a:rPr>
              <a:t>Étapes du processus créatif</a:t>
            </a:r>
            <a:endParaRPr lang="fr-BE" sz="1800" b="1" dirty="0">
              <a:latin typeface="Fira Sans Extra Condensed" panose="020B0503050000020004" pitchFamily="34" charset="0"/>
            </a:endParaRPr>
          </a:p>
          <a:p>
            <a:pPr algn="just"/>
            <a:endParaRPr lang="fr-BE" sz="1800" b="1" dirty="0">
              <a:latin typeface="Fira Sans Extra Condensed" panose="020B0503050000020004" pitchFamily="34" charset="0"/>
            </a:endParaRPr>
          </a:p>
          <a:p>
            <a:pPr marL="228594" indent="-228594" algn="just">
              <a:buFont typeface="Arial" panose="020B0604020202020204" pitchFamily="34" charset="0"/>
              <a:buChar char="•"/>
            </a:pPr>
            <a:r>
              <a:rPr lang="fr-BE" sz="1800" b="1" dirty="0">
                <a:latin typeface="Fira Sans Extra Condensed" panose="020B0503050000020004" pitchFamily="34" charset="0"/>
              </a:rPr>
              <a:t>Commission</a:t>
            </a:r>
            <a:r>
              <a:rPr lang="fr-BE" sz="1800" dirty="0">
                <a:latin typeface="Fira Sans Extra Condensed" panose="020B0503050000020004" pitchFamily="34" charset="0"/>
              </a:rPr>
              <a:t> : </a:t>
            </a:r>
            <a:r>
              <a:rPr lang="fr-BE" sz="1800" i="1" dirty="0">
                <a:latin typeface="Fira Sans Extra Condensed" panose="020B0503050000020004" pitchFamily="34" charset="0"/>
              </a:rPr>
              <a:t>persuasion</a:t>
            </a:r>
          </a:p>
          <a:p>
            <a:pPr marL="228594" indent="-228594" algn="just">
              <a:buFont typeface="Arial" panose="020B0604020202020204" pitchFamily="34" charset="0"/>
              <a:buChar char="•"/>
            </a:pPr>
            <a:r>
              <a:rPr lang="fr-BE" b="1" dirty="0">
                <a:latin typeface="Fira Sans Extra Condensed" panose="020B0503050000020004" pitchFamily="34" charset="0"/>
              </a:rPr>
              <a:t>Design</a:t>
            </a:r>
            <a:r>
              <a:rPr lang="fr-BE" dirty="0">
                <a:latin typeface="Fira Sans Extra Condensed" panose="020B0503050000020004" pitchFamily="34" charset="0"/>
              </a:rPr>
              <a:t> : </a:t>
            </a:r>
            <a:r>
              <a:rPr lang="fr-BE" i="1" dirty="0">
                <a:latin typeface="Fira Sans Extra Condensed" panose="020B0503050000020004" pitchFamily="34" charset="0"/>
              </a:rPr>
              <a:t>message broadcasting </a:t>
            </a:r>
            <a:r>
              <a:rPr lang="fr-BE" dirty="0">
                <a:latin typeface="Fira Sans Extra Condensed" panose="020B0503050000020004" pitchFamily="34" charset="0"/>
              </a:rPr>
              <a:t>+ </a:t>
            </a:r>
            <a:r>
              <a:rPr lang="fr-BE" i="1" dirty="0">
                <a:latin typeface="Fira Sans Extra Condensed" panose="020B0503050000020004" pitchFamily="34" charset="0"/>
              </a:rPr>
              <a:t>mental training</a:t>
            </a:r>
          </a:p>
          <a:p>
            <a:pPr marL="228594" indent="-228594" algn="just">
              <a:buFont typeface="Arial" panose="020B0604020202020204" pitchFamily="34" charset="0"/>
              <a:buChar char="•"/>
            </a:pPr>
            <a:r>
              <a:rPr lang="fr-BE" sz="1800" b="1" dirty="0">
                <a:latin typeface="Fira Sans Extra Condensed" panose="020B0503050000020004" pitchFamily="34" charset="0"/>
              </a:rPr>
              <a:t>Post-design</a:t>
            </a:r>
            <a:r>
              <a:rPr lang="fr-BE" sz="1800" dirty="0">
                <a:latin typeface="Fira Sans Extra Condensed" panose="020B0503050000020004" pitchFamily="34" charset="0"/>
              </a:rPr>
              <a:t> &amp; </a:t>
            </a:r>
            <a:r>
              <a:rPr lang="fr-BE" sz="1800" b="1" dirty="0" err="1">
                <a:latin typeface="Fira Sans Extra Condensed" panose="020B0503050000020004" pitchFamily="34" charset="0"/>
              </a:rPr>
              <a:t>testing</a:t>
            </a:r>
            <a:r>
              <a:rPr lang="fr-BE" sz="1800" dirty="0">
                <a:latin typeface="Fira Sans Extra Condensed" panose="020B0503050000020004" pitchFamily="34" charset="0"/>
              </a:rPr>
              <a:t> : </a:t>
            </a:r>
            <a:r>
              <a:rPr lang="fr-BE" sz="1800" i="1" dirty="0">
                <a:latin typeface="Fira Sans Extra Condensed" panose="020B0503050000020004" pitchFamily="34" charset="0"/>
              </a:rPr>
              <a:t>data exchange</a:t>
            </a:r>
          </a:p>
          <a:p>
            <a:pPr marL="228594" indent="-228594" algn="just">
              <a:buFont typeface="Arial" panose="020B0604020202020204" pitchFamily="34" charset="0"/>
              <a:buChar char="•"/>
            </a:pPr>
            <a:endParaRPr lang="fr-BE" sz="1800" dirty="0">
              <a:latin typeface="Fira Sans Extra Condensed" panose="020B05030500000200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243E924-7956-E689-F790-BA8143E239D0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518804" y="5256597"/>
            <a:ext cx="181593" cy="19139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F1900A7-652B-088D-54B8-B5B832934001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518803" y="5521047"/>
            <a:ext cx="181593" cy="19139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C6F9779-835A-007F-E0ED-4181ED45D305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518803" y="5796350"/>
            <a:ext cx="181593" cy="191399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3" name="Google Shape;502;p19">
            <a:extLst>
              <a:ext uri="{FF2B5EF4-FFF2-40B4-BE49-F238E27FC236}">
                <a16:creationId xmlns:a16="http://schemas.microsoft.com/office/drawing/2014/main" id="{26619189-8C94-C673-F44D-98ADA3B78376}"/>
              </a:ext>
            </a:extLst>
          </p:cNvPr>
          <p:cNvSpPr txBox="1">
            <a:spLocks noGrp="1"/>
          </p:cNvSpPr>
          <p:nvPr>
            <p:ph type="title"/>
            <p:custDataLst>
              <p:tags r:id="rId27"/>
            </p:custDataLst>
          </p:nvPr>
        </p:nvSpPr>
        <p:spPr>
          <a:xfrm>
            <a:off x="609600" y="548633"/>
            <a:ext cx="10972800" cy="49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4000" dirty="0">
                <a:latin typeface="+mn-lt"/>
              </a:rPr>
              <a:t>Évolution des finalités du jeu</a:t>
            </a:r>
            <a:endParaRPr sz="4000" dirty="0">
              <a:latin typeface="+mn-lt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FE0A869-6483-F50A-C9CA-E6E0AF13FCBD}"/>
              </a:ext>
            </a:extLst>
          </p:cNvPr>
          <p:cNvSpPr/>
          <p:nvPr>
            <p:custDataLst>
              <p:tags r:id="rId28"/>
            </p:custDataLst>
          </p:nvPr>
        </p:nvSpPr>
        <p:spPr>
          <a:xfrm>
            <a:off x="4593650" y="3740648"/>
            <a:ext cx="72672" cy="74725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BC3BB265-AA29-48B3-217A-064EB16C1611}"/>
              </a:ext>
            </a:extLst>
          </p:cNvPr>
          <p:cNvSpPr txBox="1"/>
          <p:nvPr>
            <p:custDataLst>
              <p:tags r:id="rId29"/>
            </p:custDataLst>
          </p:nvPr>
        </p:nvSpPr>
        <p:spPr>
          <a:xfrm>
            <a:off x="147780" y="6485680"/>
            <a:ext cx="11319541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67" i="1" dirty="0">
                <a:solidFill>
                  <a:schemeClr val="tx2">
                    <a:lumMod val="50000"/>
                  </a:schemeClr>
                </a:solidFill>
              </a:rPr>
              <a:t>Document numérique et Société n°8  - Liège, 25 juin 2022				Björn-Olav </a:t>
            </a:r>
            <a:r>
              <a:rPr lang="fr-FR" sz="1067" i="1" dirty="0" err="1">
                <a:solidFill>
                  <a:schemeClr val="tx2">
                    <a:lumMod val="50000"/>
                  </a:schemeClr>
                </a:solidFill>
              </a:rPr>
              <a:t>Dozo</a:t>
            </a:r>
            <a:r>
              <a:rPr lang="fr-FR" sz="1067" i="1" dirty="0">
                <a:solidFill>
                  <a:schemeClr val="tx2">
                    <a:lumMod val="50000"/>
                  </a:schemeClr>
                </a:solidFill>
              </a:rPr>
              <a:t> (bo.dozo@uliege.be) – Alexis Messina (alexis.messina@uliege.be)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DBD4831-9F32-34F9-B06A-8E132921BE8F}"/>
              </a:ext>
            </a:extLst>
          </p:cNvPr>
          <p:cNvSpPr txBox="1"/>
          <p:nvPr>
            <p:custDataLst>
              <p:tags r:id="rId30"/>
            </p:custDataLst>
          </p:nvPr>
        </p:nvSpPr>
        <p:spPr>
          <a:xfrm>
            <a:off x="11554294" y="6485681"/>
            <a:ext cx="48992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67" i="1" dirty="0">
                <a:solidFill>
                  <a:schemeClr val="tx2">
                    <a:lumMod val="50000"/>
                  </a:schemeClr>
                </a:solidFill>
              </a:rPr>
              <a:t>11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7A93010-3E9C-8199-4AA2-E329F438ABF2}"/>
              </a:ext>
            </a:extLst>
          </p:cNvPr>
          <p:cNvSpPr/>
          <p:nvPr>
            <p:custDataLst>
              <p:tags r:id="rId31"/>
            </p:custDataLst>
          </p:nvPr>
        </p:nvSpPr>
        <p:spPr>
          <a:xfrm>
            <a:off x="6093835" y="6386807"/>
            <a:ext cx="5972175" cy="332510"/>
          </a:xfrm>
          <a:prstGeom prst="rect">
            <a:avLst/>
          </a:prstGeom>
          <a:solidFill>
            <a:schemeClr val="tx2">
              <a:lumMod val="1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BE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SemiCondensed" panose="020B0502040204020203" pitchFamily="34" charset="0"/>
              </a:rPr>
              <a:t>MESSINA Alexis | </a:t>
            </a:r>
            <a:r>
              <a:rPr lang="fr-BE" sz="1400" dirty="0">
                <a:solidFill>
                  <a:schemeClr val="tx1"/>
                </a:solidFill>
                <a:latin typeface="Bahnschrift SemiCondensed" panose="020B0502040204020203" pitchFamily="34" charset="0"/>
                <a:hlinkClick r:id="rId3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alexis.messina@uliege.be</a:t>
            </a:r>
            <a:endParaRPr lang="fr-BE" sz="1400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7B4ADF-332F-5513-C694-7B642A94C2F4}"/>
              </a:ext>
            </a:extLst>
          </p:cNvPr>
          <p:cNvSpPr/>
          <p:nvPr>
            <p:custDataLst>
              <p:tags r:id="rId32"/>
            </p:custDataLst>
          </p:nvPr>
        </p:nvSpPr>
        <p:spPr>
          <a:xfrm>
            <a:off x="11495314" y="138683"/>
            <a:ext cx="570696" cy="579774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BE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SemiCondensed" panose="020B0502040204020203" pitchFamily="34" charset="0"/>
              </a:rPr>
              <a:t>11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00540A7-DD55-2DCF-052B-C5560F0CA643}"/>
              </a:ext>
            </a:extLst>
          </p:cNvPr>
          <p:cNvSpPr/>
          <p:nvPr>
            <p:custDataLst>
              <p:tags r:id="rId33"/>
            </p:custDataLst>
          </p:nvPr>
        </p:nvSpPr>
        <p:spPr>
          <a:xfrm>
            <a:off x="125990" y="6386807"/>
            <a:ext cx="5972175" cy="332510"/>
          </a:xfrm>
          <a:prstGeom prst="rect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BE" sz="16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En/jeux – Université du Québec à Montréal – 26 mai 2023</a:t>
            </a:r>
          </a:p>
        </p:txBody>
      </p:sp>
    </p:spTree>
    <p:extLst>
      <p:ext uri="{BB962C8B-B14F-4D97-AF65-F5344CB8AC3E}">
        <p14:creationId xmlns:p14="http://schemas.microsoft.com/office/powerpoint/2010/main" val="1891813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>
            <a:extLst>
              <a:ext uri="{FF2B5EF4-FFF2-40B4-BE49-F238E27FC236}">
                <a16:creationId xmlns:a16="http://schemas.microsoft.com/office/drawing/2014/main" id="{2DDA36C4-FA03-69A3-B289-7B15A7FF9FE6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499226" y="5570083"/>
            <a:ext cx="30182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BE" sz="1200" b="1" dirty="0">
                <a:latin typeface="Fira Sans Extra Condensed" panose="020B0503050000020004" pitchFamily="34" charset="0"/>
              </a:rPr>
              <a:t>L’itération comme source et moyen de transformation des objectifs et de l’audience</a:t>
            </a:r>
            <a:endParaRPr lang="fr-BE" sz="1200" dirty="0">
              <a:latin typeface="Fira Sans Extra Condensed" panose="020B0503050000020004" pitchFamily="34" charset="0"/>
            </a:endParaRPr>
          </a:p>
          <a:p>
            <a:pPr marL="228594" indent="-228594" algn="just">
              <a:buFont typeface="Arial" panose="020B0604020202020204" pitchFamily="34" charset="0"/>
              <a:buChar char="•"/>
            </a:pPr>
            <a:endParaRPr lang="fr-BE" sz="1200" dirty="0">
              <a:latin typeface="Fira Sans Extra Condensed" panose="020B05030500000200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E8163A5-A136-9E94-4932-B23A3A991F9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41" y="2552781"/>
            <a:ext cx="6275739" cy="2184373"/>
          </a:xfrm>
          <a:prstGeom prst="rect">
            <a:avLst/>
          </a:prstGeom>
        </p:spPr>
      </p:pic>
      <p:sp>
        <p:nvSpPr>
          <p:cNvPr id="14" name="Parenthèse ouvrante 13">
            <a:extLst>
              <a:ext uri="{FF2B5EF4-FFF2-40B4-BE49-F238E27FC236}">
                <a16:creationId xmlns:a16="http://schemas.microsoft.com/office/drawing/2014/main" id="{00F0995A-B567-817F-9FA7-F7339E0CE13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16200000">
            <a:off x="4883293" y="2798367"/>
            <a:ext cx="250166" cy="3627408"/>
          </a:xfrm>
          <a:prstGeom prst="leftBracket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36ED6463-37C9-F86F-A9A0-E74FABE34F66}"/>
              </a:ext>
            </a:extLst>
          </p:cNvPr>
          <p:cNvCxnSpPr>
            <a:stCxn id="14" idx="1"/>
          </p:cNvCxnSpPr>
          <p:nvPr>
            <p:custDataLst>
              <p:tags r:id="rId4"/>
            </p:custDataLst>
          </p:nvPr>
        </p:nvCxnSpPr>
        <p:spPr>
          <a:xfrm>
            <a:off x="5008376" y="4737154"/>
            <a:ext cx="0" cy="7147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C6DF3E8B-13FC-9F17-B4EB-486BD59636BE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7796333" y="1643896"/>
            <a:ext cx="3318706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BE" b="1" dirty="0">
                <a:latin typeface="Fira Sans Extra Condensed" panose="020B0503050000020004" pitchFamily="34" charset="0"/>
              </a:rPr>
              <a:t>Procédé par itération</a:t>
            </a:r>
          </a:p>
          <a:p>
            <a:pPr algn="just"/>
            <a:endParaRPr lang="fr-BE" sz="1800" b="1" dirty="0">
              <a:latin typeface="Fira Sans Extra Condensed" panose="020B0503050000020004" pitchFamily="34" charset="0"/>
            </a:endParaRPr>
          </a:p>
          <a:p>
            <a:pPr algn="just"/>
            <a:r>
              <a:rPr lang="fr-BE" sz="1400" dirty="0">
                <a:latin typeface="Fira Sans Extra Condensed" panose="020B0503050000020004" pitchFamily="34" charset="0"/>
              </a:rPr>
              <a:t>Adapter la structure du jeu au fur et à mesure de son développement</a:t>
            </a:r>
          </a:p>
          <a:p>
            <a:pPr algn="just"/>
            <a:endParaRPr lang="fr-BE" sz="1400" dirty="0">
              <a:latin typeface="Fira Sans Extra Condensed" panose="020B0503050000020004" pitchFamily="34" charset="0"/>
            </a:endParaRPr>
          </a:p>
          <a:p>
            <a:pPr algn="just"/>
            <a:r>
              <a:rPr lang="fr-BE" sz="1400" dirty="0">
                <a:latin typeface="Fira Sans Extra Condensed" panose="020B0503050000020004" pitchFamily="34" charset="0"/>
              </a:rPr>
              <a:t>L’itération est le mécanisme permettant de négocier les trois dimensions du dispositif : </a:t>
            </a:r>
          </a:p>
          <a:p>
            <a:pPr marL="685794" lvl="1" indent="-228594" algn="just">
              <a:buFont typeface="Arial" panose="020B0604020202020204" pitchFamily="34" charset="0"/>
              <a:buChar char="•"/>
            </a:pPr>
            <a:r>
              <a:rPr lang="fr-BE" sz="1400" dirty="0">
                <a:latin typeface="Fira Sans Extra Condensed" panose="020B0503050000020004" pitchFamily="34" charset="0"/>
              </a:rPr>
              <a:t>Jeu vidéo sérieux</a:t>
            </a:r>
          </a:p>
          <a:p>
            <a:pPr marL="685794" lvl="1" indent="-228594" algn="just">
              <a:buFont typeface="Arial" panose="020B0604020202020204" pitchFamily="34" charset="0"/>
              <a:buChar char="•"/>
            </a:pPr>
            <a:r>
              <a:rPr lang="fr-BE" sz="1400" dirty="0">
                <a:latin typeface="Fira Sans Extra Condensed" panose="020B0503050000020004" pitchFamily="34" charset="0"/>
              </a:rPr>
              <a:t>Objectifs du projet</a:t>
            </a:r>
          </a:p>
          <a:p>
            <a:pPr marL="685794" lvl="1" indent="-228594" algn="just">
              <a:buFont typeface="Arial" panose="020B0604020202020204" pitchFamily="34" charset="0"/>
              <a:buChar char="•"/>
            </a:pPr>
            <a:r>
              <a:rPr lang="fr-BE" sz="1400" dirty="0">
                <a:latin typeface="Fira Sans Extra Condensed" panose="020B0503050000020004" pitchFamily="34" charset="0"/>
              </a:rPr>
              <a:t>Logiques scientifiques</a:t>
            </a:r>
          </a:p>
          <a:p>
            <a:pPr marL="685794" lvl="1" indent="-228594" algn="just">
              <a:buFont typeface="Arial" panose="020B0604020202020204" pitchFamily="34" charset="0"/>
              <a:buChar char="•"/>
            </a:pPr>
            <a:endParaRPr lang="fr-BE" sz="1400" dirty="0">
              <a:latin typeface="Fira Sans Extra Condensed" panose="020B0503050000020004" pitchFamily="34" charset="0"/>
            </a:endParaRPr>
          </a:p>
          <a:p>
            <a:pPr algn="just"/>
            <a:r>
              <a:rPr lang="fr-BE" sz="1400" dirty="0">
                <a:latin typeface="Fira Sans Extra Condensed" panose="020B0503050000020004" pitchFamily="34" charset="0"/>
              </a:rPr>
              <a:t>L’itération est également la source d’évolution de ces trois dimensions.</a:t>
            </a:r>
          </a:p>
          <a:p>
            <a:pPr marL="228594" indent="-228594" algn="just">
              <a:buFont typeface="Arial" panose="020B0604020202020204" pitchFamily="34" charset="0"/>
              <a:buChar char="•"/>
            </a:pPr>
            <a:endParaRPr lang="fr-BE" sz="1800" dirty="0">
              <a:latin typeface="Fira Sans Extra Condensed" panose="020B0503050000020004" pitchFamily="34" charset="0"/>
            </a:endParaRPr>
          </a:p>
        </p:txBody>
      </p:sp>
      <p:sp>
        <p:nvSpPr>
          <p:cNvPr id="16" name="Google Shape;502;p19">
            <a:extLst>
              <a:ext uri="{FF2B5EF4-FFF2-40B4-BE49-F238E27FC236}">
                <a16:creationId xmlns:a16="http://schemas.microsoft.com/office/drawing/2014/main" id="{5AA5BA7B-5940-6684-EE3D-2F208B528BA2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609600" y="548633"/>
            <a:ext cx="10972800" cy="49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fr-FR" sz="3600" dirty="0">
                <a:latin typeface="+mn-lt"/>
              </a:rPr>
              <a:t>L’idéation de jeu comme « territoire de négociations »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7586F0C-D534-799E-AB20-0D4EF94FE458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47780" y="6485680"/>
            <a:ext cx="11319541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67" i="1" dirty="0">
                <a:solidFill>
                  <a:schemeClr val="tx2">
                    <a:lumMod val="50000"/>
                  </a:schemeClr>
                </a:solidFill>
              </a:rPr>
              <a:t>Document numérique et Société n°8  - Liège, 25 juin 2022				Björn-Olav </a:t>
            </a:r>
            <a:r>
              <a:rPr lang="fr-FR" sz="1067" i="1" dirty="0" err="1">
                <a:solidFill>
                  <a:schemeClr val="tx2">
                    <a:lumMod val="50000"/>
                  </a:schemeClr>
                </a:solidFill>
              </a:rPr>
              <a:t>Dozo</a:t>
            </a:r>
            <a:r>
              <a:rPr lang="fr-FR" sz="1067" i="1" dirty="0">
                <a:solidFill>
                  <a:schemeClr val="tx2">
                    <a:lumMod val="50000"/>
                  </a:schemeClr>
                </a:solidFill>
              </a:rPr>
              <a:t> (bo.dozo@uliege.be) – Alexis Messina (alexis.messina@uliege.be)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484A85F9-9B61-8376-7D9B-A9CED04B2A85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1554294" y="6485681"/>
            <a:ext cx="48992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67" i="1" dirty="0">
                <a:solidFill>
                  <a:schemeClr val="tx2">
                    <a:lumMod val="50000"/>
                  </a:schemeClr>
                </a:solidFill>
              </a:rPr>
              <a:t>13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3D3502A3-33D6-CD27-9C04-8E55D5BD9E6A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8511671" y="5616747"/>
            <a:ext cx="31917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BE" b="1" dirty="0">
                <a:latin typeface="Fira Sans Extra Condensed" panose="020B0503050000020004" pitchFamily="34" charset="0"/>
              </a:rPr>
              <a:t>Modèle DICE de </a:t>
            </a:r>
            <a:r>
              <a:rPr lang="fr-BE" b="1" dirty="0" err="1">
                <a:latin typeface="Fira Sans Extra Condensed" panose="020B0503050000020004" pitchFamily="34" charset="0"/>
              </a:rPr>
              <a:t>Djaouti</a:t>
            </a:r>
            <a:r>
              <a:rPr lang="fr-BE" b="1" dirty="0">
                <a:latin typeface="Fira Sans Extra Condensed" panose="020B0503050000020004" pitchFamily="34" charset="0"/>
              </a:rPr>
              <a:t> (2020)</a:t>
            </a:r>
            <a:endParaRPr lang="fr-BE" sz="1400" dirty="0">
              <a:latin typeface="Fira Sans Extra Condensed" panose="020B0503050000020004" pitchFamily="34" charset="0"/>
            </a:endParaRPr>
          </a:p>
          <a:p>
            <a:pPr marL="228594" indent="-228594" algn="just">
              <a:buFont typeface="Arial" panose="020B0604020202020204" pitchFamily="34" charset="0"/>
              <a:buChar char="•"/>
            </a:pPr>
            <a:endParaRPr lang="fr-BE" sz="1800" dirty="0">
              <a:latin typeface="Fira Sans Extra Condensed" panose="020B05030500000200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E309BEE-CB52-020F-B676-C66A97084292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6093835" y="6386807"/>
            <a:ext cx="5972175" cy="332510"/>
          </a:xfrm>
          <a:prstGeom prst="rect">
            <a:avLst/>
          </a:prstGeom>
          <a:solidFill>
            <a:schemeClr val="tx2">
              <a:lumMod val="1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BE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SemiCondensed" panose="020B0502040204020203" pitchFamily="34" charset="0"/>
              </a:rPr>
              <a:t>MESSINA Alexis | </a:t>
            </a:r>
            <a:r>
              <a:rPr lang="fr-BE" sz="1400" dirty="0">
                <a:solidFill>
                  <a:schemeClr val="tx1"/>
                </a:solidFill>
                <a:latin typeface="Bahnschrift SemiCondensed" panose="020B0502040204020203" pitchFamily="34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alexis.messina@uliege.be</a:t>
            </a:r>
            <a:endParaRPr lang="fr-BE" sz="1400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606806-E313-3708-AF04-70C7D2E87776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11495314" y="138683"/>
            <a:ext cx="570696" cy="579774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BE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SemiCondensed" panose="020B0502040204020203" pitchFamily="34" charset="0"/>
              </a:rPr>
              <a:t>12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E9AD4D-08A2-15DE-3D74-EC78A9340EC1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125990" y="6386807"/>
            <a:ext cx="5972175" cy="332510"/>
          </a:xfrm>
          <a:prstGeom prst="rect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BE" sz="16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En/jeux – Université du Québec à Montréal – 26 mai 2023</a:t>
            </a:r>
          </a:p>
        </p:txBody>
      </p:sp>
    </p:spTree>
    <p:extLst>
      <p:ext uri="{BB962C8B-B14F-4D97-AF65-F5344CB8AC3E}">
        <p14:creationId xmlns:p14="http://schemas.microsoft.com/office/powerpoint/2010/main" val="3721175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5C7697C2-9096-F8D2-8501-0AD017B7F7A9}"/>
              </a:ext>
            </a:extLst>
          </p:cNvPr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6732839" y="1864554"/>
            <a:ext cx="3987891" cy="365916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fr-BE" i="1" dirty="0"/>
              <a:t>Conclusions de l’article</a:t>
            </a:r>
          </a:p>
          <a:p>
            <a:pPr algn="l"/>
            <a:endParaRPr lang="fr-BE" i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BE" sz="1400" dirty="0"/>
              <a:t>Difficultés d’équilibrage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BE" sz="1400" dirty="0"/>
              <a:t>« Perte » d’une partie du contenu scientifique, au profit de choix de gameplay ou narratifs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BE" sz="1400" dirty="0"/>
              <a:t>Difficultés dans la rédaction de la narration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BE" sz="1400" dirty="0"/>
              <a:t>Potentiel dans l’enseignement, la modélisation et l’open science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BE" sz="1400" dirty="0"/>
              <a:t>Conclusions pré-études de réception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r-BE" sz="1400" dirty="0"/>
          </a:p>
          <a:p>
            <a:pPr algn="l"/>
            <a:r>
              <a:rPr lang="fr-BE" sz="1400" dirty="0"/>
              <a:t>=&gt; Rôle important d’un coordinateur-traducteur, qui négocie en permanence entre des agents et des registres de connaissances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304290-39F1-0E72-DA0F-FF75331932D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093835" y="6386807"/>
            <a:ext cx="5972175" cy="332510"/>
          </a:xfrm>
          <a:prstGeom prst="rect">
            <a:avLst/>
          </a:prstGeom>
          <a:solidFill>
            <a:schemeClr val="tx2">
              <a:lumMod val="1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BE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SemiCondensed" panose="020B0502040204020203" pitchFamily="34" charset="0"/>
              </a:rPr>
              <a:t>MESSINA Alexis | </a:t>
            </a:r>
            <a:r>
              <a:rPr lang="fr-BE" sz="1400" dirty="0">
                <a:solidFill>
                  <a:schemeClr val="tx1"/>
                </a:solidFill>
                <a:latin typeface="Bahnschrift SemiCondensed" panose="020B0502040204020203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alexis.messina@uliege.be</a:t>
            </a:r>
            <a:endParaRPr lang="fr-BE" sz="1400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5A1DB7-3210-A4DA-A871-36463ED2A10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1495314" y="138683"/>
            <a:ext cx="570696" cy="579774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BE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SemiCondensed" panose="020B0502040204020203" pitchFamily="34" charset="0"/>
              </a:rPr>
              <a:t>13</a:t>
            </a:r>
          </a:p>
        </p:txBody>
      </p:sp>
      <p:pic>
        <p:nvPicPr>
          <p:cNvPr id="5" name="Image 4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3DED9F0C-0A2F-EDE5-4F99-1AEFFF45E38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91" y="1985852"/>
            <a:ext cx="4694172" cy="314792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04C9EF7-17E4-34AC-DF9A-C99F52D4E797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25990" y="6386807"/>
            <a:ext cx="5972175" cy="332510"/>
          </a:xfrm>
          <a:prstGeom prst="rect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BE" sz="16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En/jeux – Université du Québec à Montréal – 26 mai 2023</a:t>
            </a:r>
          </a:p>
        </p:txBody>
      </p:sp>
    </p:spTree>
    <p:extLst>
      <p:ext uri="{BB962C8B-B14F-4D97-AF65-F5344CB8AC3E}">
        <p14:creationId xmlns:p14="http://schemas.microsoft.com/office/powerpoint/2010/main" val="1873100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A304290-39F1-0E72-DA0F-FF75331932D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093835" y="6386807"/>
            <a:ext cx="5972175" cy="332510"/>
          </a:xfrm>
          <a:prstGeom prst="rect">
            <a:avLst/>
          </a:prstGeom>
          <a:solidFill>
            <a:schemeClr val="tx2">
              <a:lumMod val="1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BE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SemiCondensed" panose="020B0502040204020203" pitchFamily="34" charset="0"/>
              </a:rPr>
              <a:t>MESSINA Alexis | </a:t>
            </a:r>
            <a:r>
              <a:rPr lang="fr-BE" sz="1400" dirty="0">
                <a:solidFill>
                  <a:schemeClr val="tx1"/>
                </a:solidFill>
                <a:latin typeface="Bahnschrift SemiCondensed" panose="020B0502040204020203" pitchFamily="34" charset="0"/>
                <a:hlinkClick r:id="rId5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alexis.messina@uliege.be</a:t>
            </a:r>
            <a:endParaRPr lang="fr-BE" sz="1400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5A1DB7-3210-A4DA-A871-36463ED2A10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1495314" y="138683"/>
            <a:ext cx="570696" cy="579774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BE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SemiCondensed" panose="020B0502040204020203" pitchFamily="34" charset="0"/>
              </a:rPr>
              <a:t>15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193DC6-3E83-28FD-FF58-D2FA86CFA6F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25990" y="6386807"/>
            <a:ext cx="5972175" cy="332510"/>
          </a:xfrm>
          <a:prstGeom prst="rect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BE" sz="16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En/jeux – Université du Québec à Montréal – 26 mai 2023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0E22603-5863-1D88-5E13-DD27B1CC6839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99505" y="2048455"/>
            <a:ext cx="1483567" cy="6515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Idéation</a:t>
            </a:r>
            <a:endParaRPr lang="fr-BE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15483E-BEBB-EB28-A27A-6C3561DA0A1E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346576" y="1086724"/>
            <a:ext cx="1483567" cy="65158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Objectifs de projet</a:t>
            </a:r>
            <a:endParaRPr lang="fr-BE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452507-4EBE-1C3C-7809-3CA43E462A47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346576" y="3010186"/>
            <a:ext cx="1483567" cy="65158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Objectifs scientifiques</a:t>
            </a:r>
            <a:endParaRPr lang="fr-BE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D27631-BBAA-70F3-B735-1566C6DEC1BE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4113562" y="1086724"/>
            <a:ext cx="1483567" cy="6515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Négociation</a:t>
            </a:r>
            <a:endParaRPr lang="fr-BE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6849B05-3772-5A12-99A8-2171681C992C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4113562" y="3010186"/>
            <a:ext cx="1483567" cy="6515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Négociation</a:t>
            </a:r>
            <a:endParaRPr lang="fr-BE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B09E156-CDF5-62FD-2913-8D8F738FC4EA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5878530" y="2048455"/>
            <a:ext cx="1483567" cy="65158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Objectifs de ludicisation</a:t>
            </a:r>
            <a:endParaRPr lang="fr-BE" sz="1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42ED69-51EF-662D-163C-ECAF396219B2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7596355" y="2048455"/>
            <a:ext cx="1483567" cy="65158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/>
              <a:t>Réalité </a:t>
            </a:r>
            <a:r>
              <a:rPr lang="fr-FR" sz="1050" i="1" dirty="0"/>
              <a:t>intérieure</a:t>
            </a:r>
            <a:r>
              <a:rPr lang="fr-FR" sz="1050" dirty="0"/>
              <a:t> : marqueurs pragmatiques et éthos ludique</a:t>
            </a:r>
            <a:endParaRPr lang="fr-BE" sz="105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B159C7-885A-9FB5-33D1-58AB258A9947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9799955" y="2056729"/>
            <a:ext cx="1483567" cy="6515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>
                    <a:lumMod val="95000"/>
                    <a:lumOff val="5000"/>
                  </a:schemeClr>
                </a:solidFill>
              </a:rPr>
              <a:t>GDD</a:t>
            </a:r>
            <a:endParaRPr lang="fr-BE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EEFF07D-546B-8442-0D6F-BC470C4F5DDF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9799953" y="3210600"/>
            <a:ext cx="1483567" cy="6515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Programmation</a:t>
            </a:r>
            <a:endParaRPr lang="fr-BE" sz="16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96C61E-D1C2-CC5F-9FCF-9FFB83E1BE71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9799954" y="5328666"/>
            <a:ext cx="1483567" cy="651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Validation</a:t>
            </a:r>
            <a:endParaRPr lang="fr-BE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BDC457B-6747-C4A3-B7DF-2B05F13771C7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499505" y="5253435"/>
            <a:ext cx="1483567" cy="6515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Programmation</a:t>
            </a:r>
            <a:endParaRPr lang="fr-BE" sz="16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EDC6599-D3AE-D426-5757-1C6C29F509FB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2339223" y="5253435"/>
            <a:ext cx="1483567" cy="6515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Agenda</a:t>
            </a:r>
            <a:endParaRPr lang="fr-BE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79EF4C4-036B-30A1-80CE-72A4F67EA1E9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4191073" y="5253435"/>
            <a:ext cx="1483567" cy="6515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Littératie</a:t>
            </a:r>
            <a:endParaRPr lang="fr-BE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900A02A-D311-C913-D1BC-CF83D99AA9A5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6030890" y="5253435"/>
            <a:ext cx="1483567" cy="6515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Interprétations</a:t>
            </a:r>
            <a:endParaRPr lang="fr-BE" sz="1600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68CA701-95E3-146D-F810-8A7D2604F94E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160652" y="3447436"/>
            <a:ext cx="163744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/>
              <a:t>Je suis chargé de la création d’un jeu dans le cadre d’un projet</a:t>
            </a:r>
            <a:endParaRPr lang="fr-BE" sz="1050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A4990637-F3EE-90B5-B0ED-679847E6A3E7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2235565" y="3721546"/>
            <a:ext cx="163744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/>
              <a:t>Je dois intégrer du contenu scientifique et en respect les objectifs</a:t>
            </a:r>
            <a:endParaRPr lang="fr-BE" sz="1050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96A5DF03-249C-ACD3-0297-FAE83EA7FB03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2269634" y="428570"/>
            <a:ext cx="163744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/>
              <a:t>Je dois respecter les objectifs du projet, qui sont quantifiés et qualifiés</a:t>
            </a:r>
            <a:endParaRPr lang="fr-BE" sz="1050" dirty="0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2D1993C7-11C9-C8F5-19F1-932D54471FB0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315549" y="796605"/>
            <a:ext cx="163744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/>
              <a:t>Je suis chargé de créer les protocoles de ludicisation du jeu</a:t>
            </a:r>
            <a:endParaRPr lang="fr-BE" sz="1050" dirty="0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AA63C444-64D5-2FA2-6632-579F64FA0FD2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7514457" y="492841"/>
            <a:ext cx="16374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/>
              <a:t>Je négocie le cadre nécessaire au développement d’une attitude ludique</a:t>
            </a:r>
            <a:endParaRPr lang="fr-BE" sz="105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C683E59-4712-80D2-CCC1-C83AA47BB2A1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7596353" y="1312942"/>
            <a:ext cx="1483567" cy="65158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i="1" dirty="0"/>
              <a:t>Structure</a:t>
            </a:r>
            <a:r>
              <a:rPr lang="fr-FR" sz="1400" dirty="0"/>
              <a:t> du jeu : règles et moyens</a:t>
            </a:r>
            <a:endParaRPr lang="fr-BE" sz="14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3F7CC3A-B56F-09BE-9321-B13B7BCEAD17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7596353" y="2782704"/>
            <a:ext cx="1483567" cy="65158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Réalité </a:t>
            </a:r>
            <a:r>
              <a:rPr lang="fr-FR" sz="1100" i="1" dirty="0"/>
              <a:t>extérieure</a:t>
            </a:r>
            <a:r>
              <a:rPr lang="fr-FR" sz="1100" dirty="0"/>
              <a:t> : joueur modèle, détournements et réappropriations</a:t>
            </a:r>
            <a:endParaRPr lang="fr-BE" sz="1100" dirty="0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4269EC15-42F7-9341-E4D7-273DA6AC0699}"/>
              </a:ext>
            </a:extLst>
          </p:cNvPr>
          <p:cNvSpPr txBox="1"/>
          <p:nvPr>
            <p:custDataLst>
              <p:tags r:id="rId25"/>
            </p:custDataLst>
          </p:nvPr>
        </p:nvSpPr>
        <p:spPr>
          <a:xfrm>
            <a:off x="9237239" y="1728125"/>
            <a:ext cx="16374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/>
              <a:t>Je formalise l’idéation</a:t>
            </a:r>
            <a:endParaRPr lang="fr-BE" sz="1050" dirty="0"/>
          </a:p>
        </p:txBody>
      </p:sp>
      <p:cxnSp>
        <p:nvCxnSpPr>
          <p:cNvPr id="32" name="Connecteur : en angle 31">
            <a:extLst>
              <a:ext uri="{FF2B5EF4-FFF2-40B4-BE49-F238E27FC236}">
                <a16:creationId xmlns:a16="http://schemas.microsoft.com/office/drawing/2014/main" id="{F4F50F9C-D312-7D64-3B0C-DF48E879D467}"/>
              </a:ext>
            </a:extLst>
          </p:cNvPr>
          <p:cNvCxnSpPr>
            <a:stCxn id="2" idx="0"/>
            <a:endCxn id="8" idx="1"/>
          </p:cNvCxnSpPr>
          <p:nvPr>
            <p:custDataLst>
              <p:tags r:id="rId26"/>
            </p:custDataLst>
          </p:nvPr>
        </p:nvCxnSpPr>
        <p:spPr>
          <a:xfrm rot="5400000" flipH="1" flipV="1">
            <a:off x="1475964" y="1177844"/>
            <a:ext cx="635937" cy="1105287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 : en angle 35">
            <a:extLst>
              <a:ext uri="{FF2B5EF4-FFF2-40B4-BE49-F238E27FC236}">
                <a16:creationId xmlns:a16="http://schemas.microsoft.com/office/drawing/2014/main" id="{BDB4A931-3939-3A9D-C4A6-489406272AA6}"/>
              </a:ext>
            </a:extLst>
          </p:cNvPr>
          <p:cNvCxnSpPr>
            <a:stCxn id="2" idx="2"/>
            <a:endCxn id="9" idx="1"/>
          </p:cNvCxnSpPr>
          <p:nvPr>
            <p:custDataLst>
              <p:tags r:id="rId27"/>
            </p:custDataLst>
          </p:nvPr>
        </p:nvCxnSpPr>
        <p:spPr>
          <a:xfrm rot="16200000" flipH="1">
            <a:off x="1475964" y="2465367"/>
            <a:ext cx="635937" cy="1105287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78CDC924-A755-C7DF-F8E8-F53637862666}"/>
              </a:ext>
            </a:extLst>
          </p:cNvPr>
          <p:cNvCxnSpPr>
            <a:stCxn id="8" idx="3"/>
            <a:endCxn id="10" idx="1"/>
          </p:cNvCxnSpPr>
          <p:nvPr>
            <p:custDataLst>
              <p:tags r:id="rId28"/>
            </p:custDataLst>
          </p:nvPr>
        </p:nvCxnSpPr>
        <p:spPr>
          <a:xfrm>
            <a:off x="3830143" y="1412518"/>
            <a:ext cx="28341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B77510B4-E458-B96E-E5CD-CA11215D42B3}"/>
              </a:ext>
            </a:extLst>
          </p:cNvPr>
          <p:cNvCxnSpPr>
            <a:stCxn id="9" idx="3"/>
            <a:endCxn id="12" idx="1"/>
          </p:cNvCxnSpPr>
          <p:nvPr>
            <p:custDataLst>
              <p:tags r:id="rId29"/>
            </p:custDataLst>
          </p:nvPr>
        </p:nvCxnSpPr>
        <p:spPr>
          <a:xfrm>
            <a:off x="3830143" y="3335980"/>
            <a:ext cx="28341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 : en angle 41">
            <a:extLst>
              <a:ext uri="{FF2B5EF4-FFF2-40B4-BE49-F238E27FC236}">
                <a16:creationId xmlns:a16="http://schemas.microsoft.com/office/drawing/2014/main" id="{2215B857-F924-0C8C-DA0C-FA2EFFE0C3D3}"/>
              </a:ext>
            </a:extLst>
          </p:cNvPr>
          <p:cNvCxnSpPr>
            <a:stCxn id="10" idx="3"/>
            <a:endCxn id="13" idx="0"/>
          </p:cNvCxnSpPr>
          <p:nvPr>
            <p:custDataLst>
              <p:tags r:id="rId30"/>
            </p:custDataLst>
          </p:nvPr>
        </p:nvCxnSpPr>
        <p:spPr>
          <a:xfrm>
            <a:off x="5597129" y="1412518"/>
            <a:ext cx="1023185" cy="635937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 : en angle 43">
            <a:extLst>
              <a:ext uri="{FF2B5EF4-FFF2-40B4-BE49-F238E27FC236}">
                <a16:creationId xmlns:a16="http://schemas.microsoft.com/office/drawing/2014/main" id="{6345B9E6-A692-3FC3-7AE6-B35C025FC85F}"/>
              </a:ext>
            </a:extLst>
          </p:cNvPr>
          <p:cNvCxnSpPr>
            <a:stCxn id="12" idx="3"/>
            <a:endCxn id="13" idx="2"/>
          </p:cNvCxnSpPr>
          <p:nvPr>
            <p:custDataLst>
              <p:tags r:id="rId31"/>
            </p:custDataLst>
          </p:nvPr>
        </p:nvCxnSpPr>
        <p:spPr>
          <a:xfrm flipV="1">
            <a:off x="5597129" y="2700043"/>
            <a:ext cx="1023185" cy="635937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59CA333F-A5A7-A0F3-0467-39E67DFA906A}"/>
              </a:ext>
            </a:extLst>
          </p:cNvPr>
          <p:cNvCxnSpPr>
            <a:stCxn id="2" idx="3"/>
            <a:endCxn id="13" idx="1"/>
          </p:cNvCxnSpPr>
          <p:nvPr>
            <p:custDataLst>
              <p:tags r:id="rId32"/>
            </p:custDataLst>
          </p:nvPr>
        </p:nvCxnSpPr>
        <p:spPr>
          <a:xfrm>
            <a:off x="1983072" y="2374249"/>
            <a:ext cx="389545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 : en angle 47">
            <a:extLst>
              <a:ext uri="{FF2B5EF4-FFF2-40B4-BE49-F238E27FC236}">
                <a16:creationId xmlns:a16="http://schemas.microsoft.com/office/drawing/2014/main" id="{907F7E27-8CA0-215D-CF9B-7CAA13DC05BE}"/>
              </a:ext>
            </a:extLst>
          </p:cNvPr>
          <p:cNvCxnSpPr>
            <a:cxnSpLocks/>
            <a:endCxn id="8" idx="2"/>
          </p:cNvCxnSpPr>
          <p:nvPr>
            <p:custDataLst>
              <p:tags r:id="rId33"/>
            </p:custDataLst>
          </p:nvPr>
        </p:nvCxnSpPr>
        <p:spPr>
          <a:xfrm rot="10800000">
            <a:off x="3088361" y="1738312"/>
            <a:ext cx="2788883" cy="494620"/>
          </a:xfrm>
          <a:prstGeom prst="bentConnector2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 : en angle 49">
            <a:extLst>
              <a:ext uri="{FF2B5EF4-FFF2-40B4-BE49-F238E27FC236}">
                <a16:creationId xmlns:a16="http://schemas.microsoft.com/office/drawing/2014/main" id="{B8BA3E3F-8B70-D082-D046-1E9D7292C70D}"/>
              </a:ext>
            </a:extLst>
          </p:cNvPr>
          <p:cNvCxnSpPr>
            <a:cxnSpLocks/>
            <a:endCxn id="9" idx="0"/>
          </p:cNvCxnSpPr>
          <p:nvPr>
            <p:custDataLst>
              <p:tags r:id="rId34"/>
            </p:custDataLst>
          </p:nvPr>
        </p:nvCxnSpPr>
        <p:spPr>
          <a:xfrm rot="10800000" flipV="1">
            <a:off x="3088360" y="2487312"/>
            <a:ext cx="2790170" cy="522874"/>
          </a:xfrm>
          <a:prstGeom prst="bentConnector2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65F40DB3-F064-1EF4-5243-7ACB1DDA94EC}"/>
              </a:ext>
            </a:extLst>
          </p:cNvPr>
          <p:cNvCxnSpPr/>
          <p:nvPr>
            <p:custDataLst>
              <p:tags r:id="rId35"/>
            </p:custDataLst>
          </p:nvPr>
        </p:nvCxnSpPr>
        <p:spPr>
          <a:xfrm>
            <a:off x="4849692" y="1728125"/>
            <a:ext cx="11307" cy="1260488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A0B54FFD-C8AB-D38B-7D9A-A44DC2C6C360}"/>
              </a:ext>
            </a:extLst>
          </p:cNvPr>
          <p:cNvSpPr/>
          <p:nvPr>
            <p:custDataLst>
              <p:tags r:id="rId36"/>
            </p:custDataLst>
          </p:nvPr>
        </p:nvSpPr>
        <p:spPr>
          <a:xfrm>
            <a:off x="7519415" y="1231505"/>
            <a:ext cx="1632490" cy="23020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55" name="Connecteur droit avec flèche 54">
            <a:extLst>
              <a:ext uri="{FF2B5EF4-FFF2-40B4-BE49-F238E27FC236}">
                <a16:creationId xmlns:a16="http://schemas.microsoft.com/office/drawing/2014/main" id="{82772CFB-76A7-9587-8405-91065EED25BC}"/>
              </a:ext>
            </a:extLst>
          </p:cNvPr>
          <p:cNvCxnSpPr>
            <a:stCxn id="13" idx="3"/>
            <a:endCxn id="53" idx="1"/>
          </p:cNvCxnSpPr>
          <p:nvPr>
            <p:custDataLst>
              <p:tags r:id="rId37"/>
            </p:custDataLst>
          </p:nvPr>
        </p:nvCxnSpPr>
        <p:spPr>
          <a:xfrm>
            <a:off x="7362097" y="2374249"/>
            <a:ext cx="157318" cy="82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ZoneTexte 56">
            <a:extLst>
              <a:ext uri="{FF2B5EF4-FFF2-40B4-BE49-F238E27FC236}">
                <a16:creationId xmlns:a16="http://schemas.microsoft.com/office/drawing/2014/main" id="{74F0FB16-DF86-73B3-F1C9-B1E0752B863D}"/>
              </a:ext>
            </a:extLst>
          </p:cNvPr>
          <p:cNvSpPr txBox="1"/>
          <p:nvPr>
            <p:custDataLst>
              <p:tags r:id="rId38"/>
            </p:custDataLst>
          </p:nvPr>
        </p:nvSpPr>
        <p:spPr>
          <a:xfrm>
            <a:off x="7514457" y="3557858"/>
            <a:ext cx="163744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/>
              <a:t>Je négocie le cadre nécessaire à structurer une aire transitionnelle</a:t>
            </a:r>
            <a:endParaRPr lang="fr-BE" sz="1050" dirty="0"/>
          </a:p>
        </p:txBody>
      </p:sp>
      <p:cxnSp>
        <p:nvCxnSpPr>
          <p:cNvPr id="59" name="Connecteur droit avec flèche 58">
            <a:extLst>
              <a:ext uri="{FF2B5EF4-FFF2-40B4-BE49-F238E27FC236}">
                <a16:creationId xmlns:a16="http://schemas.microsoft.com/office/drawing/2014/main" id="{BD566FD6-45C3-4152-18BC-EBFF85C9E911}"/>
              </a:ext>
            </a:extLst>
          </p:cNvPr>
          <p:cNvCxnSpPr>
            <a:stCxn id="53" idx="3"/>
            <a:endCxn id="15" idx="1"/>
          </p:cNvCxnSpPr>
          <p:nvPr>
            <p:custDataLst>
              <p:tags r:id="rId39"/>
            </p:custDataLst>
          </p:nvPr>
        </p:nvCxnSpPr>
        <p:spPr>
          <a:xfrm flipV="1">
            <a:off x="9151905" y="2382523"/>
            <a:ext cx="648050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avec flèche 61">
            <a:extLst>
              <a:ext uri="{FF2B5EF4-FFF2-40B4-BE49-F238E27FC236}">
                <a16:creationId xmlns:a16="http://schemas.microsoft.com/office/drawing/2014/main" id="{A0CB4AB7-5FF4-0ADC-D748-4A6B7658BDE5}"/>
              </a:ext>
            </a:extLst>
          </p:cNvPr>
          <p:cNvCxnSpPr>
            <a:stCxn id="15" idx="2"/>
            <a:endCxn id="17" idx="0"/>
          </p:cNvCxnSpPr>
          <p:nvPr>
            <p:custDataLst>
              <p:tags r:id="rId40"/>
            </p:custDataLst>
          </p:nvPr>
        </p:nvCxnSpPr>
        <p:spPr>
          <a:xfrm flipH="1">
            <a:off x="10541737" y="2708317"/>
            <a:ext cx="2" cy="50228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avec flèche 65">
            <a:extLst>
              <a:ext uri="{FF2B5EF4-FFF2-40B4-BE49-F238E27FC236}">
                <a16:creationId xmlns:a16="http://schemas.microsoft.com/office/drawing/2014/main" id="{37438050-E24F-3027-B29A-FBE4FCE93D31}"/>
              </a:ext>
            </a:extLst>
          </p:cNvPr>
          <p:cNvCxnSpPr>
            <a:cxnSpLocks/>
            <a:stCxn id="17" idx="2"/>
            <a:endCxn id="69" idx="0"/>
          </p:cNvCxnSpPr>
          <p:nvPr>
            <p:custDataLst>
              <p:tags r:id="rId41"/>
            </p:custDataLst>
          </p:nvPr>
        </p:nvCxnSpPr>
        <p:spPr>
          <a:xfrm>
            <a:off x="10541737" y="3862188"/>
            <a:ext cx="0" cy="3717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ZoneTexte 67">
            <a:extLst>
              <a:ext uri="{FF2B5EF4-FFF2-40B4-BE49-F238E27FC236}">
                <a16:creationId xmlns:a16="http://schemas.microsoft.com/office/drawing/2014/main" id="{72FDC997-A789-DA05-837C-F4DAF5404A7F}"/>
              </a:ext>
            </a:extLst>
          </p:cNvPr>
          <p:cNvSpPr txBox="1"/>
          <p:nvPr>
            <p:custDataLst>
              <p:tags r:id="rId42"/>
            </p:custDataLst>
          </p:nvPr>
        </p:nvSpPr>
        <p:spPr>
          <a:xfrm>
            <a:off x="345624" y="4628580"/>
            <a:ext cx="163744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/>
              <a:t>Une entité tierce se charge de la programmation</a:t>
            </a:r>
            <a:endParaRPr lang="fr-BE" sz="1050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006B133-F1DF-2C8E-5A8A-EBBB5768B0BF}"/>
              </a:ext>
            </a:extLst>
          </p:cNvPr>
          <p:cNvSpPr/>
          <p:nvPr>
            <p:custDataLst>
              <p:tags r:id="rId43"/>
            </p:custDataLst>
          </p:nvPr>
        </p:nvSpPr>
        <p:spPr>
          <a:xfrm>
            <a:off x="9799953" y="4233909"/>
            <a:ext cx="1483567" cy="6515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Négociation</a:t>
            </a:r>
            <a:endParaRPr lang="fr-BE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75" name="Connecteur droit avec flèche 74">
            <a:extLst>
              <a:ext uri="{FF2B5EF4-FFF2-40B4-BE49-F238E27FC236}">
                <a16:creationId xmlns:a16="http://schemas.microsoft.com/office/drawing/2014/main" id="{8D42DCE6-3123-5B2A-B020-76B9B2E93916}"/>
              </a:ext>
            </a:extLst>
          </p:cNvPr>
          <p:cNvCxnSpPr>
            <a:stCxn id="19" idx="3"/>
            <a:endCxn id="20" idx="1"/>
          </p:cNvCxnSpPr>
          <p:nvPr>
            <p:custDataLst>
              <p:tags r:id="rId44"/>
            </p:custDataLst>
          </p:nvPr>
        </p:nvCxnSpPr>
        <p:spPr>
          <a:xfrm>
            <a:off x="1983072" y="5579229"/>
            <a:ext cx="35615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avec flèche 77">
            <a:extLst>
              <a:ext uri="{FF2B5EF4-FFF2-40B4-BE49-F238E27FC236}">
                <a16:creationId xmlns:a16="http://schemas.microsoft.com/office/drawing/2014/main" id="{3A150CFC-E00A-D331-6217-540ACC4DB1CE}"/>
              </a:ext>
            </a:extLst>
          </p:cNvPr>
          <p:cNvCxnSpPr>
            <a:stCxn id="20" idx="3"/>
            <a:endCxn id="21" idx="1"/>
          </p:cNvCxnSpPr>
          <p:nvPr>
            <p:custDataLst>
              <p:tags r:id="rId45"/>
            </p:custDataLst>
          </p:nvPr>
        </p:nvCxnSpPr>
        <p:spPr>
          <a:xfrm>
            <a:off x="3822790" y="5579229"/>
            <a:ext cx="36828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avec flèche 81">
            <a:extLst>
              <a:ext uri="{FF2B5EF4-FFF2-40B4-BE49-F238E27FC236}">
                <a16:creationId xmlns:a16="http://schemas.microsoft.com/office/drawing/2014/main" id="{FBDC98AF-A981-8E1E-1859-83A6FDC675DB}"/>
              </a:ext>
            </a:extLst>
          </p:cNvPr>
          <p:cNvCxnSpPr>
            <a:stCxn id="21" idx="3"/>
            <a:endCxn id="22" idx="1"/>
          </p:cNvCxnSpPr>
          <p:nvPr>
            <p:custDataLst>
              <p:tags r:id="rId46"/>
            </p:custDataLst>
          </p:nvPr>
        </p:nvCxnSpPr>
        <p:spPr>
          <a:xfrm>
            <a:off x="5674640" y="5579229"/>
            <a:ext cx="35625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 : en angle 86">
            <a:extLst>
              <a:ext uri="{FF2B5EF4-FFF2-40B4-BE49-F238E27FC236}">
                <a16:creationId xmlns:a16="http://schemas.microsoft.com/office/drawing/2014/main" id="{0E2A049C-1147-CFA9-A296-7811DE13AAA8}"/>
              </a:ext>
            </a:extLst>
          </p:cNvPr>
          <p:cNvCxnSpPr>
            <a:stCxn id="22" idx="3"/>
            <a:endCxn id="17" idx="1"/>
          </p:cNvCxnSpPr>
          <p:nvPr>
            <p:custDataLst>
              <p:tags r:id="rId47"/>
            </p:custDataLst>
          </p:nvPr>
        </p:nvCxnSpPr>
        <p:spPr>
          <a:xfrm flipV="1">
            <a:off x="7514457" y="3536394"/>
            <a:ext cx="2285496" cy="2042835"/>
          </a:xfrm>
          <a:prstGeom prst="bentConnector3">
            <a:avLst>
              <a:gd name="adj1" fmla="val 85424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avec flèche 89">
            <a:extLst>
              <a:ext uri="{FF2B5EF4-FFF2-40B4-BE49-F238E27FC236}">
                <a16:creationId xmlns:a16="http://schemas.microsoft.com/office/drawing/2014/main" id="{F72F0D6B-C5B0-A391-CC34-13B86D9855E6}"/>
              </a:ext>
            </a:extLst>
          </p:cNvPr>
          <p:cNvCxnSpPr>
            <a:stCxn id="69" idx="2"/>
            <a:endCxn id="18" idx="0"/>
          </p:cNvCxnSpPr>
          <p:nvPr>
            <p:custDataLst>
              <p:tags r:id="rId48"/>
            </p:custDataLst>
          </p:nvPr>
        </p:nvCxnSpPr>
        <p:spPr>
          <a:xfrm>
            <a:off x="10541737" y="4885497"/>
            <a:ext cx="1" cy="4431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ZoneTexte 96">
            <a:extLst>
              <a:ext uri="{FF2B5EF4-FFF2-40B4-BE49-F238E27FC236}">
                <a16:creationId xmlns:a16="http://schemas.microsoft.com/office/drawing/2014/main" id="{84BB1F64-0216-C7FE-D899-6B6E26205447}"/>
              </a:ext>
            </a:extLst>
          </p:cNvPr>
          <p:cNvSpPr txBox="1"/>
          <p:nvPr>
            <p:custDataLst>
              <p:tags r:id="rId49"/>
            </p:custDataLst>
          </p:nvPr>
        </p:nvSpPr>
        <p:spPr>
          <a:xfrm>
            <a:off x="9216644" y="783313"/>
            <a:ext cx="15034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Ludicisation </a:t>
            </a:r>
          </a:p>
          <a:p>
            <a:r>
              <a:rPr lang="fr-BE" dirty="0"/>
              <a:t>(</a:t>
            </a:r>
            <a:r>
              <a:rPr lang="fr-BE" dirty="0" err="1"/>
              <a:t>Genvo</a:t>
            </a:r>
            <a:r>
              <a:rPr lang="fr-BE" dirty="0"/>
              <a:t>, 2013)</a:t>
            </a:r>
          </a:p>
        </p:txBody>
      </p:sp>
    </p:spTree>
    <p:extLst>
      <p:ext uri="{BB962C8B-B14F-4D97-AF65-F5344CB8AC3E}">
        <p14:creationId xmlns:p14="http://schemas.microsoft.com/office/powerpoint/2010/main" val="1721606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A304290-39F1-0E72-DA0F-FF75331932D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093835" y="6386807"/>
            <a:ext cx="5972175" cy="332510"/>
          </a:xfrm>
          <a:prstGeom prst="rect">
            <a:avLst/>
          </a:prstGeom>
          <a:solidFill>
            <a:schemeClr val="tx2">
              <a:lumMod val="1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BE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SemiCondensed" panose="020B0502040204020203" pitchFamily="34" charset="0"/>
              </a:rPr>
              <a:t>MESSINA Alexis | </a:t>
            </a:r>
            <a:r>
              <a:rPr lang="fr-BE" sz="1400" dirty="0">
                <a:solidFill>
                  <a:schemeClr val="tx1"/>
                </a:solidFill>
                <a:latin typeface="Bahnschrift SemiCondensed" panose="020B0502040204020203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alexis.messina@uliege.be</a:t>
            </a:r>
            <a:endParaRPr lang="fr-BE" sz="1400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5A1DB7-3210-A4DA-A871-36463ED2A10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1495314" y="138683"/>
            <a:ext cx="570696" cy="579774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BE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SemiCondensed" panose="020B0502040204020203" pitchFamily="34" charset="0"/>
              </a:rPr>
              <a:t>16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17B704C-3B04-AEF6-620F-C2FAC84E6A2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1"/>
          <a:srcRect l="-2193" t="-36158" r="25112" b="63342"/>
          <a:stretch/>
        </p:blipFill>
        <p:spPr>
          <a:xfrm>
            <a:off x="512580" y="-2318767"/>
            <a:ext cx="10857190" cy="7028584"/>
          </a:xfrm>
          <a:prstGeom prst="rect">
            <a:avLst/>
          </a:prstGeom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BCFEA3A5-AC84-DCEB-B5DB-CC9A88C78B65}"/>
              </a:ext>
            </a:extLst>
          </p:cNvPr>
          <p:cNvCxnSpPr/>
          <p:nvPr>
            <p:custDataLst>
              <p:tags r:id="rId4"/>
            </p:custDataLst>
          </p:nvPr>
        </p:nvCxnSpPr>
        <p:spPr>
          <a:xfrm>
            <a:off x="5803322" y="4195467"/>
            <a:ext cx="581025" cy="10287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F387271C-2B38-75BD-F540-C00E048A788C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441571" y="4901001"/>
            <a:ext cx="2638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Prisme de négociation n°1</a:t>
            </a:r>
          </a:p>
          <a:p>
            <a:r>
              <a:rPr lang="fr-BE" dirty="0"/>
              <a:t>Prisme n°2 = ludicisation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894860-089A-49D9-810F-B8E46B105CFD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25990" y="6386807"/>
            <a:ext cx="5972175" cy="332510"/>
          </a:xfrm>
          <a:prstGeom prst="rect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BE" sz="16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En/jeux – Université du Québec à Montréal – 26 mai 2023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EEF6A2C-B70E-216D-8585-F84FAF85AD9D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3285084" y="718457"/>
            <a:ext cx="6712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Ex. : ludification, gamification, ludicisation (</a:t>
            </a:r>
            <a:r>
              <a:rPr lang="fr-BE" dirty="0" err="1"/>
              <a:t>Genvo</a:t>
            </a:r>
            <a:r>
              <a:rPr lang="fr-BE" dirty="0"/>
              <a:t> et </a:t>
            </a:r>
            <a:r>
              <a:rPr lang="fr-BE" dirty="0" err="1"/>
              <a:t>Bonenfant</a:t>
            </a:r>
            <a:r>
              <a:rPr lang="fr-BE" dirty="0"/>
              <a:t>, 2013)</a:t>
            </a:r>
          </a:p>
        </p:txBody>
      </p: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C1320D8D-9EBA-952A-E5A5-563A2012EFCE}"/>
              </a:ext>
            </a:extLst>
          </p:cNvPr>
          <p:cNvCxnSpPr>
            <a:cxnSpLocks/>
          </p:cNvCxnSpPr>
          <p:nvPr>
            <p:custDataLst>
              <p:tags r:id="rId8"/>
            </p:custDataLst>
          </p:nvPr>
        </p:nvCxnSpPr>
        <p:spPr>
          <a:xfrm>
            <a:off x="2701200" y="2085975"/>
            <a:ext cx="0" cy="111515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6346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A304290-39F1-0E72-DA0F-FF75331932D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093835" y="6386807"/>
            <a:ext cx="5972175" cy="332510"/>
          </a:xfrm>
          <a:prstGeom prst="rect">
            <a:avLst/>
          </a:prstGeom>
          <a:solidFill>
            <a:schemeClr val="tx2">
              <a:lumMod val="1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BE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SemiCondensed" panose="020B0502040204020203" pitchFamily="34" charset="0"/>
              </a:rPr>
              <a:t>MESSINA Alexis | </a:t>
            </a:r>
            <a:r>
              <a:rPr lang="fr-BE" sz="1400" dirty="0">
                <a:solidFill>
                  <a:schemeClr val="tx1"/>
                </a:solidFill>
                <a:latin typeface="Bahnschrift SemiCondensed" panose="020B0502040204020203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alexis.messina@uliege.be</a:t>
            </a:r>
            <a:endParaRPr lang="fr-BE" sz="1400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5A1DB7-3210-A4DA-A871-36463ED2A10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1495314" y="138683"/>
            <a:ext cx="570696" cy="579774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BE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SemiCondensed" panose="020B0502040204020203" pitchFamily="34" charset="0"/>
              </a:rPr>
              <a:t>17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17B704C-3B04-AEF6-620F-C2FAC84E6A2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9"/>
          <a:srcRect l="15626" t="70033" r="32325" b="9146"/>
          <a:stretch/>
        </p:blipFill>
        <p:spPr>
          <a:xfrm>
            <a:off x="1828800" y="2319145"/>
            <a:ext cx="8999362" cy="2466974"/>
          </a:xfrm>
          <a:prstGeom prst="rect">
            <a:avLst/>
          </a:prstGeom>
        </p:spPr>
      </p:pic>
      <p:cxnSp>
        <p:nvCxnSpPr>
          <p:cNvPr id="2" name="Connecteur droit avec flèche 1">
            <a:extLst>
              <a:ext uri="{FF2B5EF4-FFF2-40B4-BE49-F238E27FC236}">
                <a16:creationId xmlns:a16="http://schemas.microsoft.com/office/drawing/2014/main" id="{B8B89273-1B67-EF46-A7C6-74B3B85A67E8}"/>
              </a:ext>
            </a:extLst>
          </p:cNvPr>
          <p:cNvCxnSpPr/>
          <p:nvPr>
            <p:custDataLst>
              <p:tags r:id="rId4"/>
            </p:custDataLst>
          </p:nvPr>
        </p:nvCxnSpPr>
        <p:spPr>
          <a:xfrm>
            <a:off x="5257800" y="4408280"/>
            <a:ext cx="581025" cy="10287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C8387984-D5D4-1111-922A-AE8E8B8A2C76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977356" y="5230694"/>
            <a:ext cx="2638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Prisme de négociation n°3</a:t>
            </a:r>
          </a:p>
          <a:p>
            <a:r>
              <a:rPr lang="fr-BE" dirty="0"/>
              <a:t>Prisme n°4 = ludicisation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64046D-BB20-65C3-A37D-2A399E264C89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25990" y="6386807"/>
            <a:ext cx="5972175" cy="332510"/>
          </a:xfrm>
          <a:prstGeom prst="rect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BE" sz="16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En/jeux – Université du Québec à Montréal – 26 mai 2023</a:t>
            </a:r>
          </a:p>
        </p:txBody>
      </p:sp>
    </p:spTree>
    <p:extLst>
      <p:ext uri="{BB962C8B-B14F-4D97-AF65-F5344CB8AC3E}">
        <p14:creationId xmlns:p14="http://schemas.microsoft.com/office/powerpoint/2010/main" val="3872967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A304290-39F1-0E72-DA0F-FF75331932D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093835" y="6386807"/>
            <a:ext cx="5972175" cy="332510"/>
          </a:xfrm>
          <a:prstGeom prst="rect">
            <a:avLst/>
          </a:prstGeom>
          <a:solidFill>
            <a:schemeClr val="tx2">
              <a:lumMod val="1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BE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SemiCondensed" panose="020B0502040204020203" pitchFamily="34" charset="0"/>
              </a:rPr>
              <a:t>MESSINA Alexis | </a:t>
            </a:r>
            <a:r>
              <a:rPr lang="fr-BE" sz="1400" dirty="0">
                <a:solidFill>
                  <a:schemeClr val="tx1"/>
                </a:solidFill>
                <a:latin typeface="Bahnschrift SemiCondensed" panose="020B0502040204020203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alexis.messina@uliege.be</a:t>
            </a:r>
            <a:endParaRPr lang="fr-BE" sz="1400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5A1DB7-3210-A4DA-A871-36463ED2A10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1495314" y="138683"/>
            <a:ext cx="570696" cy="579774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BE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SemiCondensed" panose="020B0502040204020203" pitchFamily="34" charset="0"/>
              </a:rPr>
              <a:t>14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17B704C-3B04-AEF6-620F-C2FAC84E6A2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22430" y="234876"/>
            <a:ext cx="8657492" cy="593265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D6A9F5B-28D7-0714-736F-35E6FA599081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25990" y="6386807"/>
            <a:ext cx="5972175" cy="332510"/>
          </a:xfrm>
          <a:prstGeom prst="rect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BE" sz="16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En/jeux – Université du Québec à Montréal – 26 mai 2023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D408BE6-EA55-D526-D2F4-0F57FE822F1C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347866" y="2478312"/>
            <a:ext cx="1879503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Fira Sans Extra Condensed" panose="020B0503050000020004" pitchFamily="34" charset="0"/>
              </a:rPr>
              <a:t>Premier travail de formalisation, retour d’expérience ordonné</a:t>
            </a:r>
          </a:p>
          <a:p>
            <a:endParaRPr lang="fr-FR" sz="1200" dirty="0">
              <a:latin typeface="Fira Sans Extra Condensed" panose="020B0503050000020004" pitchFamily="34" charset="0"/>
            </a:endParaRPr>
          </a:p>
          <a:p>
            <a:r>
              <a:rPr lang="fr-FR" sz="1200" dirty="0">
                <a:latin typeface="Fira Sans Extra Condensed" panose="020B0503050000020004" pitchFamily="34" charset="0"/>
              </a:rPr>
              <a:t>Limites méthodologiques</a:t>
            </a:r>
          </a:p>
          <a:p>
            <a:endParaRPr lang="fr-FR" sz="1200" dirty="0">
              <a:latin typeface="Fira Sans Extra Condensed" panose="020B0503050000020004" pitchFamily="34" charset="0"/>
            </a:endParaRPr>
          </a:p>
          <a:p>
            <a:r>
              <a:rPr lang="fr-FR" sz="1200" dirty="0">
                <a:latin typeface="Fira Sans Extra Condensed" panose="020B0503050000020004" pitchFamily="34" charset="0"/>
              </a:rPr>
              <a:t>Plusieurs pistes, dont la TAR  (Callon, Latour et </a:t>
            </a:r>
            <a:r>
              <a:rPr lang="fr-FR" sz="1200" dirty="0" err="1">
                <a:latin typeface="Fira Sans Extra Condensed" panose="020B0503050000020004" pitchFamily="34" charset="0"/>
              </a:rPr>
              <a:t>Akrich</a:t>
            </a:r>
            <a:r>
              <a:rPr lang="fr-FR" sz="1200" dirty="0">
                <a:latin typeface="Fira Sans Extra Condensed" panose="020B0503050000020004" pitchFamily="34" charset="0"/>
              </a:rPr>
              <a:t>) </a:t>
            </a:r>
          </a:p>
          <a:p>
            <a:endParaRPr lang="fr-FR" sz="1200" dirty="0">
              <a:latin typeface="Fira Sans Extra Condensed" panose="020B0503050000020004" pitchFamily="34" charset="0"/>
            </a:endParaRPr>
          </a:p>
          <a:p>
            <a:endParaRPr lang="fr-FR" sz="1200" dirty="0">
              <a:latin typeface="Fira Sans Extra Condensed" panose="020B0503050000020004" pitchFamily="34" charset="0"/>
            </a:endParaRPr>
          </a:p>
          <a:p>
            <a:endParaRPr lang="fr-FR" sz="1200" dirty="0">
              <a:latin typeface="Fira Sans Extra Condensed" panose="020B0503050000020004" pitchFamily="34" charset="0"/>
            </a:endParaRPr>
          </a:p>
          <a:p>
            <a:endParaRPr lang="fr-FR" sz="1200" dirty="0">
              <a:latin typeface="Fira Sans Extra Condensed" panose="020B0503050000020004" pitchFamily="34" charset="0"/>
            </a:endParaRPr>
          </a:p>
          <a:p>
            <a:endParaRPr lang="fr-FR" sz="1200" dirty="0">
              <a:latin typeface="Fira Sans Extra Condensed" panose="020B0503050000020004" pitchFamily="34" charset="0"/>
            </a:endParaRP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056006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A304290-39F1-0E72-DA0F-FF75331932D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093835" y="6386807"/>
            <a:ext cx="5972175" cy="332510"/>
          </a:xfrm>
          <a:prstGeom prst="rect">
            <a:avLst/>
          </a:prstGeom>
          <a:solidFill>
            <a:schemeClr val="tx2">
              <a:lumMod val="1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BE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SemiCondensed" panose="020B0502040204020203" pitchFamily="34" charset="0"/>
              </a:rPr>
              <a:t>MESSINA Alexis | </a:t>
            </a:r>
            <a:r>
              <a:rPr lang="fr-BE" sz="1400" dirty="0">
                <a:solidFill>
                  <a:schemeClr val="tx1"/>
                </a:solidFill>
                <a:latin typeface="Bahnschrift SemiCondensed" panose="020B0502040204020203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alexis.messina@uliege.be</a:t>
            </a:r>
            <a:endParaRPr lang="fr-BE" sz="1400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5A1DB7-3210-A4DA-A871-36463ED2A10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1495314" y="138683"/>
            <a:ext cx="570696" cy="579774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BE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SemiCondensed" panose="020B0502040204020203" pitchFamily="34" charset="0"/>
              </a:rPr>
              <a:t>18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64046D-BB20-65C3-A37D-2A399E264C8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25990" y="6386807"/>
            <a:ext cx="5972175" cy="332510"/>
          </a:xfrm>
          <a:prstGeom prst="rect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BE" sz="16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En/jeux – Université du Québec à Montréal – 26 mai 2023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6E4F462-316A-1572-DE41-E0AF8C22F3A0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-612111" y="1134877"/>
            <a:ext cx="3988440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BE" sz="2667" b="1" dirty="0">
                <a:latin typeface="Fira Sans Extra Condensed" panose="020B0503050000020004" pitchFamily="34" charset="0"/>
              </a:rPr>
              <a:t>Conclusions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0D5C6DC-152B-A894-2759-3532D1E28692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633178" y="1134877"/>
            <a:ext cx="3988440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BE" sz="2667" b="1" dirty="0">
                <a:latin typeface="Fira Sans Extra Condensed" panose="020B0503050000020004" pitchFamily="34" charset="0"/>
              </a:rPr>
              <a:t>Bibliographie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5AC85ED-7B10-D368-C227-944130BD17C3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6093835" y="1806509"/>
            <a:ext cx="548978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err="1">
                <a:latin typeface="Fira Sans Extra Condensed" panose="020B0503050000020004" pitchFamily="34" charset="0"/>
              </a:rPr>
              <a:t>Denoël</a:t>
            </a:r>
            <a:r>
              <a:rPr lang="en-US" sz="1200" dirty="0">
                <a:latin typeface="Fira Sans Extra Condensed" panose="020B0503050000020004" pitchFamily="34" charset="0"/>
              </a:rPr>
              <a:t>, V., Bruyère, O., </a:t>
            </a:r>
            <a:r>
              <a:rPr lang="en-US" sz="1200" dirty="0" err="1">
                <a:latin typeface="Fira Sans Extra Condensed" panose="020B0503050000020004" pitchFamily="34" charset="0"/>
              </a:rPr>
              <a:t>Louppe</a:t>
            </a:r>
            <a:r>
              <a:rPr lang="en-US" sz="1200" dirty="0">
                <a:latin typeface="Fira Sans Extra Condensed" panose="020B0503050000020004" pitchFamily="34" charset="0"/>
              </a:rPr>
              <a:t>, G., et al. (2022). Decision-based interactive model to determine re-opening conditions of a large university campus in Belgium during the first COVID-19 wave. </a:t>
            </a:r>
            <a:r>
              <a:rPr lang="en-US" sz="1200" i="1" dirty="0">
                <a:latin typeface="Fira Sans Extra Condensed" panose="020B0503050000020004" pitchFamily="34" charset="0"/>
              </a:rPr>
              <a:t>Archives of Public Health</a:t>
            </a:r>
            <a:r>
              <a:rPr lang="en-US" sz="1200" dirty="0">
                <a:latin typeface="Fira Sans Extra Condensed" panose="020B0503050000020004" pitchFamily="34" charset="0"/>
              </a:rPr>
              <a:t>, 80. </a:t>
            </a:r>
            <a:r>
              <a:rPr lang="en-US" sz="1200" dirty="0">
                <a:latin typeface="Fira Sans Extra Condensed" panose="020B0503050000020004" pitchFamily="34" charset="0"/>
                <a:hlinkClick r:id="rId10"/>
              </a:rPr>
              <a:t>https://doi.org/10.1186/s13690-022-00801-w</a:t>
            </a:r>
            <a:endParaRPr lang="en-US" sz="1200" dirty="0">
              <a:latin typeface="Fira Sans Extra Condensed" panose="020B0503050000020004" pitchFamily="34" charset="0"/>
            </a:endParaRPr>
          </a:p>
          <a:p>
            <a:pPr algn="just"/>
            <a:endParaRPr lang="en-US" sz="1200" dirty="0">
              <a:latin typeface="Fira Sans Extra Condensed" panose="020B0503050000020004" pitchFamily="34" charset="0"/>
            </a:endParaRPr>
          </a:p>
          <a:p>
            <a:pPr algn="just"/>
            <a:r>
              <a:rPr lang="en-US" sz="1200" dirty="0" err="1">
                <a:latin typeface="Fira Sans Extra Condensed" panose="020B0503050000020004" pitchFamily="34" charset="0"/>
              </a:rPr>
              <a:t>Djaouti</a:t>
            </a:r>
            <a:r>
              <a:rPr lang="en-US" sz="1200" dirty="0">
                <a:latin typeface="Fira Sans Extra Condensed" panose="020B0503050000020004" pitchFamily="34" charset="0"/>
              </a:rPr>
              <a:t>, D., Alvarez, J., &amp; </a:t>
            </a:r>
            <a:r>
              <a:rPr lang="en-US" sz="1200" dirty="0" err="1">
                <a:latin typeface="Fira Sans Extra Condensed" panose="020B0503050000020004" pitchFamily="34" charset="0"/>
              </a:rPr>
              <a:t>Jessel</a:t>
            </a:r>
            <a:r>
              <a:rPr lang="en-US" sz="1200" dirty="0">
                <a:latin typeface="Fira Sans Extra Condensed" panose="020B0503050000020004" pitchFamily="34" charset="0"/>
              </a:rPr>
              <a:t>, J. P. (2011). Classifying serious games: the G/P/S model. In </a:t>
            </a:r>
            <a:r>
              <a:rPr lang="en-US" sz="1200" i="1" dirty="0">
                <a:latin typeface="Fira Sans Extra Condensed" panose="020B0503050000020004" pitchFamily="34" charset="0"/>
              </a:rPr>
              <a:t>Handbook of research on improving learning and motivation through educational games: Multidisciplinary approaches</a:t>
            </a:r>
            <a:r>
              <a:rPr lang="en-US" sz="1200" dirty="0">
                <a:latin typeface="Fira Sans Extra Condensed" panose="020B0503050000020004" pitchFamily="34" charset="0"/>
              </a:rPr>
              <a:t>. 118-136. DOI: 10.4018/978-1-60960-495-0.ch006</a:t>
            </a:r>
          </a:p>
          <a:p>
            <a:pPr algn="just"/>
            <a:endParaRPr lang="en-US" sz="1200" dirty="0">
              <a:latin typeface="Fira Sans Extra Condensed" panose="020B0503050000020004" pitchFamily="34" charset="0"/>
            </a:endParaRPr>
          </a:p>
          <a:p>
            <a:pPr algn="just"/>
            <a:r>
              <a:rPr lang="en-US" sz="1200" dirty="0" err="1">
                <a:latin typeface="Fira Sans Extra Condensed" panose="020B0503050000020004" pitchFamily="34" charset="0"/>
              </a:rPr>
              <a:t>Djaouti</a:t>
            </a:r>
            <a:r>
              <a:rPr lang="en-US" sz="1200" dirty="0">
                <a:latin typeface="Fira Sans Extra Condensed" panose="020B0503050000020004" pitchFamily="34" charset="0"/>
              </a:rPr>
              <a:t>, D. (2020). DICE: A Generic Model for the Design Process of Serious Games. </a:t>
            </a:r>
            <a:r>
              <a:rPr lang="en-US" sz="1200" i="1" dirty="0">
                <a:latin typeface="Fira Sans Extra Condensed" panose="020B0503050000020004" pitchFamily="34" charset="0"/>
              </a:rPr>
              <a:t>International Journal of Game-Based Learning</a:t>
            </a:r>
            <a:r>
              <a:rPr lang="en-US" sz="1200" dirty="0">
                <a:latin typeface="Fira Sans Extra Condensed" panose="020B0503050000020004" pitchFamily="34" charset="0"/>
              </a:rPr>
              <a:t>, </a:t>
            </a:r>
            <a:r>
              <a:rPr lang="en-US" sz="1200" i="1" dirty="0">
                <a:latin typeface="Fira Sans Extra Condensed" panose="020B0503050000020004" pitchFamily="34" charset="0"/>
              </a:rPr>
              <a:t>10 </a:t>
            </a:r>
            <a:r>
              <a:rPr lang="en-US" sz="1200" dirty="0">
                <a:latin typeface="Fira Sans Extra Condensed" panose="020B0503050000020004" pitchFamily="34" charset="0"/>
              </a:rPr>
              <a:t>(2), 39-53. DOI: 10.4018/IJGBL.202004010</a:t>
            </a:r>
          </a:p>
          <a:p>
            <a:pPr algn="just"/>
            <a:endParaRPr lang="en-US" sz="1200" dirty="0">
              <a:latin typeface="Fira Sans Extra Condensed" panose="020B0503050000020004" pitchFamily="34" charset="0"/>
            </a:endParaRPr>
          </a:p>
          <a:p>
            <a:pPr algn="just"/>
            <a:r>
              <a:rPr lang="fr-FR" sz="1200" dirty="0" err="1">
                <a:latin typeface="Fira Sans Extra Condensed" panose="020B0503050000020004" pitchFamily="34" charset="0"/>
              </a:rPr>
              <a:t>Genvo</a:t>
            </a:r>
            <a:r>
              <a:rPr lang="fr-FR" sz="1200" dirty="0">
                <a:latin typeface="Fira Sans Extra Condensed" panose="020B0503050000020004" pitchFamily="34" charset="0"/>
              </a:rPr>
              <a:t>, S. (2013). Penser les phénomènes de ludicisation à partir de Jacques Henriot. </a:t>
            </a:r>
            <a:r>
              <a:rPr lang="fr-FR" sz="1200" i="1" dirty="0">
                <a:latin typeface="Fira Sans Extra Condensed" panose="020B0503050000020004" pitchFamily="34" charset="0"/>
              </a:rPr>
              <a:t>Sciences du jeu</a:t>
            </a:r>
            <a:r>
              <a:rPr lang="fr-FR" sz="1200" dirty="0">
                <a:latin typeface="Fira Sans Extra Condensed" panose="020B0503050000020004" pitchFamily="34" charset="0"/>
              </a:rPr>
              <a:t>, (1). </a:t>
            </a:r>
            <a:r>
              <a:rPr lang="fr-FR" sz="1200" dirty="0">
                <a:latin typeface="Fira Sans Extra Condensed" panose="020B0503050000020004" pitchFamily="34" charset="0"/>
                <a:hlinkClick r:id="rId11"/>
              </a:rPr>
              <a:t>https://doi.org/10.4000/sdj.251</a:t>
            </a:r>
            <a:endParaRPr lang="fr-FR" sz="1200" dirty="0">
              <a:latin typeface="Fira Sans Extra Condensed" panose="020B0503050000020004" pitchFamily="34" charset="0"/>
            </a:endParaRPr>
          </a:p>
          <a:p>
            <a:pPr algn="just"/>
            <a:endParaRPr lang="fr-FR" sz="1200" dirty="0">
              <a:latin typeface="Fira Sans Extra Condensed" panose="020B0503050000020004" pitchFamily="34" charset="0"/>
            </a:endParaRPr>
          </a:p>
          <a:p>
            <a:pPr algn="just"/>
            <a:r>
              <a:rPr lang="fr-FR" sz="1200" dirty="0" err="1">
                <a:latin typeface="Fira Sans Extra Condensed" panose="020B0503050000020004" pitchFamily="34" charset="0"/>
              </a:rPr>
              <a:t>Genvo</a:t>
            </a:r>
            <a:r>
              <a:rPr lang="fr-FR" sz="1200" dirty="0">
                <a:latin typeface="Fira Sans Extra Condensed" panose="020B0503050000020004" pitchFamily="34" charset="0"/>
              </a:rPr>
              <a:t>, S., </a:t>
            </a:r>
            <a:r>
              <a:rPr lang="fr-FR" sz="1200" dirty="0" err="1">
                <a:latin typeface="Fira Sans Extra Condensed" panose="020B0503050000020004" pitchFamily="34" charset="0"/>
              </a:rPr>
              <a:t>Bonenfant</a:t>
            </a:r>
            <a:r>
              <a:rPr lang="fr-FR" sz="1200" dirty="0">
                <a:latin typeface="Fira Sans Extra Condensed" panose="020B0503050000020004" pitchFamily="34" charset="0"/>
              </a:rPr>
              <a:t>, M. (2014). Une approche située et critique du concept de gamification. </a:t>
            </a:r>
            <a:r>
              <a:rPr lang="fr-FR" sz="1200" i="1" dirty="0">
                <a:latin typeface="Fira Sans Extra Condensed" panose="020B0503050000020004" pitchFamily="34" charset="0"/>
              </a:rPr>
              <a:t>Sciences du jeu</a:t>
            </a:r>
            <a:r>
              <a:rPr lang="fr-FR" sz="1200" dirty="0">
                <a:latin typeface="Fira Sans Extra Condensed" panose="020B0503050000020004" pitchFamily="34" charset="0"/>
              </a:rPr>
              <a:t>, (2). </a:t>
            </a:r>
            <a:r>
              <a:rPr lang="fr-FR" sz="1200" dirty="0">
                <a:latin typeface="Fira Sans Extra Condensed" panose="020B0503050000020004" pitchFamily="34" charset="0"/>
                <a:hlinkClick r:id="rId12"/>
              </a:rPr>
              <a:t>https://doi.org/10.4000/sdj.286</a:t>
            </a:r>
            <a:r>
              <a:rPr lang="fr-FR" sz="1200" dirty="0">
                <a:latin typeface="Fira Sans Extra Condensed" panose="020B0503050000020004" pitchFamily="34" charset="0"/>
              </a:rPr>
              <a:t> </a:t>
            </a:r>
          </a:p>
          <a:p>
            <a:pPr algn="just"/>
            <a:endParaRPr lang="fr-FR" sz="1200" dirty="0">
              <a:latin typeface="Fira Sans Extra Condensed" panose="020B0503050000020004" pitchFamily="34" charset="0"/>
            </a:endParaRPr>
          </a:p>
          <a:p>
            <a:pPr algn="just"/>
            <a:r>
              <a:rPr lang="fr-FR" sz="1200" dirty="0">
                <a:latin typeface="Fira Sans Extra Condensed" panose="020B0503050000020004" pitchFamily="34" charset="0"/>
              </a:rPr>
              <a:t>Messina, A., Schyns, M., </a:t>
            </a:r>
            <a:r>
              <a:rPr lang="fr-FR" sz="1200" dirty="0" err="1">
                <a:latin typeface="Fira Sans Extra Condensed" panose="020B0503050000020004" pitchFamily="34" charset="0"/>
              </a:rPr>
              <a:t>Dozo</a:t>
            </a:r>
            <a:r>
              <a:rPr lang="fr-FR" sz="1200" dirty="0">
                <a:latin typeface="Fira Sans Extra Condensed" panose="020B0503050000020004" pitchFamily="34" charset="0"/>
              </a:rPr>
              <a:t>, B.-O. (2023). </a:t>
            </a:r>
            <a:r>
              <a:rPr lang="en-US" sz="1200" dirty="0">
                <a:latin typeface="Fira Sans Extra Condensed" panose="020B0503050000020004" pitchFamily="34" charset="0"/>
              </a:rPr>
              <a:t>Developing a video game as an awareness and research tool based on SARS-CoV-2 epidemiological dynamics and motivational perspectives. </a:t>
            </a:r>
            <a:r>
              <a:rPr lang="en-US" sz="1200" i="1" dirty="0">
                <a:latin typeface="Fira Sans Extra Condensed" panose="020B0503050000020004" pitchFamily="34" charset="0"/>
              </a:rPr>
              <a:t>Transboundary and Emerging Diseases</a:t>
            </a:r>
            <a:r>
              <a:rPr lang="en-US" sz="1200" dirty="0">
                <a:latin typeface="Fira Sans Extra Condensed" panose="020B0503050000020004" pitchFamily="34" charset="0"/>
              </a:rPr>
              <a:t>, 8205408. </a:t>
            </a:r>
            <a:r>
              <a:rPr lang="en-US" sz="1200" dirty="0">
                <a:latin typeface="Fira Sans Extra Condensed" panose="020B0503050000020004" pitchFamily="34" charset="0"/>
                <a:hlinkClick r:id="rId13"/>
              </a:rPr>
              <a:t>https://doi.org/10.1155/2023/8205408</a:t>
            </a:r>
            <a:r>
              <a:rPr lang="en-US" sz="1200" dirty="0">
                <a:latin typeface="Fira Sans Extra Condensed" panose="020B0503050000020004" pitchFamily="34" charset="0"/>
              </a:rPr>
              <a:t> </a:t>
            </a:r>
            <a:endParaRPr lang="fr-FR" sz="1200" dirty="0">
              <a:latin typeface="Fira Sans Extra Condensed" panose="020B0503050000020004" pitchFamily="34" charset="0"/>
            </a:endParaRPr>
          </a:p>
          <a:p>
            <a:endParaRPr lang="fr-BE" dirty="0"/>
          </a:p>
        </p:txBody>
      </p:sp>
      <p:sp>
        <p:nvSpPr>
          <p:cNvPr id="2" name="Sous-titre 2">
            <a:extLst>
              <a:ext uri="{FF2B5EF4-FFF2-40B4-BE49-F238E27FC236}">
                <a16:creationId xmlns:a16="http://schemas.microsoft.com/office/drawing/2014/main" id="{CEEA0906-E3B8-AFF2-F38B-17D5CC4D5FEF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910537" y="1929672"/>
            <a:ext cx="3988440" cy="4041920"/>
          </a:xfrm>
        </p:spPr>
        <p:txBody>
          <a:bodyPr>
            <a:normAutofit fontScale="85000" lnSpcReduction="2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400" dirty="0"/>
              <a:t>L</a:t>
            </a:r>
            <a:r>
              <a:rPr lang="fr-BE" sz="1400" dirty="0"/>
              <a:t>e développement de Sars Wars s’inscrit dans un cadre particulier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BE" sz="1400" dirty="0"/>
              <a:t>Ce cadre doit encore être étudié (travail de thèse en cours)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BE" sz="1400" dirty="0"/>
              <a:t>Plusieurs éléments sont saillants :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r-BE" sz="1000" dirty="0"/>
              <a:t>Le développement asynchrone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r-BE" sz="1000" dirty="0"/>
              <a:t>Le rôle de coordinateur-négociateur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r-BE" sz="1000" dirty="0"/>
              <a:t>L’appel à plusieurs registres de connaissances et littératies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r-BE" sz="1000" dirty="0"/>
              <a:t>Le modèle de commission à des figures d’expert, avec résultats physiques et scientifiques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r-BE" sz="1000" dirty="0"/>
              <a:t>Le public cible, polymorphe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r-BE" sz="1000" dirty="0"/>
              <a:t>La reconnaissance d’objectifs attribués aux </a:t>
            </a:r>
            <a:r>
              <a:rPr lang="fr-BE" sz="1000" dirty="0" err="1"/>
              <a:t>serious</a:t>
            </a:r>
            <a:r>
              <a:rPr lang="fr-BE" sz="1000" dirty="0"/>
              <a:t> </a:t>
            </a:r>
            <a:r>
              <a:rPr lang="fr-BE" sz="1000" dirty="0" err="1"/>
              <a:t>games</a:t>
            </a:r>
            <a:r>
              <a:rPr lang="fr-BE" sz="1000" dirty="0"/>
              <a:t>, qui évoluent au fur et à mesure du développement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r-BE" sz="1000" dirty="0"/>
              <a:t>L’absence d’étude de réception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fr-BE" sz="10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fr-BE" sz="10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BE" sz="1400" dirty="0"/>
              <a:t>Étape actuelle : développement d’une méthodologie d’étude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BE" sz="1400" dirty="0"/>
              <a:t>Objectif (à long terme) : travailler sur la conception commissionnée en laboratoire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BE" sz="1400" dirty="0"/>
              <a:t>Hypothèse : représentatif de préconceptions du jeu vidéo par le monde académique et ses autorités</a:t>
            </a:r>
          </a:p>
        </p:txBody>
      </p:sp>
    </p:spTree>
    <p:extLst>
      <p:ext uri="{BB962C8B-B14F-4D97-AF65-F5344CB8AC3E}">
        <p14:creationId xmlns:p14="http://schemas.microsoft.com/office/powerpoint/2010/main" val="3424121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capture d’écran, intérieur, contrôle, distant&#10;&#10;Description générée automatiquement">
            <a:extLst>
              <a:ext uri="{FF2B5EF4-FFF2-40B4-BE49-F238E27FC236}">
                <a16:creationId xmlns:a16="http://schemas.microsoft.com/office/drawing/2014/main" id="{26936299-FDBE-3441-6AEF-C789FF615CD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>
            <a:alphaModFix amt="20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750" y="426057"/>
            <a:ext cx="10341544" cy="5960750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3F147D13-51C9-440D-930A-B802A0AC0C0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-612111" y="1134877"/>
            <a:ext cx="3988440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BE" sz="2667" b="1" dirty="0">
                <a:latin typeface="Fira Sans Extra Condensed" panose="020B0503050000020004" pitchFamily="34" charset="0"/>
              </a:rPr>
              <a:t>Liège Game </a:t>
            </a:r>
            <a:r>
              <a:rPr lang="fr-BE" sz="2667" b="1" dirty="0" err="1">
                <a:latin typeface="Fira Sans Extra Condensed" panose="020B0503050000020004" pitchFamily="34" charset="0"/>
              </a:rPr>
              <a:t>Lab</a:t>
            </a:r>
            <a:endParaRPr lang="fr-BE" sz="2667" b="1" dirty="0">
              <a:latin typeface="Fira Sans Extra Condensed" panose="020B0503050000020004" pitchFamily="34" charset="0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76B7EAE0-07E8-4CF1-8EF7-1F74032493B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117857" y="1736516"/>
            <a:ext cx="39884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BE" sz="1200" b="1" dirty="0">
                <a:latin typeface="Fira Sans Extra Condensed" panose="020B0503050000020004" pitchFamily="34" charset="0"/>
              </a:rPr>
              <a:t>Laboratoire pluridisciplinaire de l’Université de Liège, réunissant les chercheurs et chercheuses travaillant sur le jeu vidéo. </a:t>
            </a:r>
            <a:r>
              <a:rPr lang="fr-BE" sz="1200" dirty="0">
                <a:latin typeface="Fira Sans Extra Condensed" panose="020B0503050000020004" pitchFamily="34" charset="0"/>
              </a:rPr>
              <a:t>Centre de recherche reconnu de l’UR Traverses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825E3942-5688-4857-9D61-43D256235024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117857" y="2225283"/>
            <a:ext cx="398844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fr-BE" sz="1200" b="1" dirty="0">
              <a:latin typeface="Fira Sans Extra Condensed" panose="020B0503050000020004" pitchFamily="34" charset="0"/>
            </a:endParaRPr>
          </a:p>
          <a:p>
            <a:pPr algn="just"/>
            <a:r>
              <a:rPr lang="fr-BE" sz="1200" b="1" dirty="0">
                <a:latin typeface="Fira Sans Extra Condensed" panose="020B0503050000020004" pitchFamily="34" charset="0"/>
              </a:rPr>
              <a:t>Recherche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fr-BE" sz="1200" b="1" dirty="0">
                <a:latin typeface="Fira Sans Extra Condensed" panose="020B0503050000020004" pitchFamily="34" charset="0"/>
              </a:rPr>
              <a:t>Six thèses défendues depuis 2016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fr-BE" sz="1200" b="1" dirty="0">
                <a:latin typeface="Fira Sans Extra Condensed" panose="020B0503050000020004" pitchFamily="34" charset="0"/>
              </a:rPr>
              <a:t>Huit docteurs, neuf doctorants, deux collaborateurs et quatre étudiants travailleurs</a:t>
            </a:r>
          </a:p>
          <a:p>
            <a:pPr lvl="1" algn="just"/>
            <a:endParaRPr lang="fr-BE" sz="1200" b="1" dirty="0">
              <a:latin typeface="Fira Sans Extra Condensed" panose="020B0503050000020004" pitchFamily="34" charset="0"/>
            </a:endParaRPr>
          </a:p>
          <a:p>
            <a:pPr algn="just"/>
            <a:r>
              <a:rPr lang="fr-BE" sz="1200" b="1" dirty="0">
                <a:latin typeface="Fira Sans Extra Condensed" panose="020B0503050000020004" pitchFamily="34" charset="0"/>
              </a:rPr>
              <a:t>Formation et enseignement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fr-BE" sz="1200" b="1" dirty="0">
                <a:latin typeface="Fira Sans Extra Condensed" panose="020B0503050000020004" pitchFamily="34" charset="0"/>
              </a:rPr>
              <a:t>Un cours d’histoire et analyse des pratiques du JV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fr-BE" sz="1200" b="1" dirty="0">
                <a:latin typeface="Fira Sans Extra Condensed" panose="020B0503050000020004" pitchFamily="34" charset="0"/>
              </a:rPr>
              <a:t>Un certificat inter-université et haute école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fr-BE" sz="1200" b="1" dirty="0">
                <a:latin typeface="Fira Sans Extra Condensed" panose="020B0503050000020004" pitchFamily="34" charset="0"/>
              </a:rPr>
              <a:t>Trois éditions d’un MOOC</a:t>
            </a:r>
          </a:p>
          <a:p>
            <a:pPr lvl="1" algn="just"/>
            <a:endParaRPr lang="fr-BE" sz="1200" b="1" dirty="0">
              <a:latin typeface="Fira Sans Extra Condensed" panose="020B0503050000020004" pitchFamily="34" charset="0"/>
            </a:endParaRPr>
          </a:p>
          <a:p>
            <a:pPr algn="just"/>
            <a:r>
              <a:rPr lang="fr-BE" sz="1200" b="1" dirty="0">
                <a:latin typeface="Fira Sans Extra Condensed" panose="020B0503050000020004" pitchFamily="34" charset="0"/>
              </a:rPr>
              <a:t>Médiation 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fr-BE" sz="1200" b="1" dirty="0">
                <a:latin typeface="Fira Sans Extra Condensed" panose="020B0503050000020004" pitchFamily="34" charset="0"/>
              </a:rPr>
              <a:t>Collaboration avec le Digital </a:t>
            </a:r>
            <a:r>
              <a:rPr lang="fr-BE" sz="1200" b="1" dirty="0" err="1">
                <a:latin typeface="Fira Sans Extra Condensed" panose="020B0503050000020004" pitchFamily="34" charset="0"/>
              </a:rPr>
              <a:t>Lab</a:t>
            </a:r>
            <a:r>
              <a:rPr lang="fr-BE" sz="1200" b="1" dirty="0">
                <a:latin typeface="Fira Sans Extra Condensed" panose="020B0503050000020004" pitchFamily="34" charset="0"/>
              </a:rPr>
              <a:t> de la Province de Liège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fr-BE" sz="1200" b="1" dirty="0">
                <a:latin typeface="Fira Sans Extra Condensed" panose="020B0503050000020004" pitchFamily="34" charset="0"/>
              </a:rPr>
              <a:t>Consultance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fr-BE" sz="1200" b="1" dirty="0">
                <a:latin typeface="Fira Sans Extra Condensed" panose="020B0503050000020004" pitchFamily="34" charset="0"/>
              </a:rPr>
              <a:t>Animation d’ateliers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endParaRPr lang="fr-BE" sz="1200" dirty="0">
              <a:latin typeface="Fira Sans Extra Condensed" panose="020B0503050000020004" pitchFamily="34" charset="0"/>
            </a:endParaRPr>
          </a:p>
          <a:p>
            <a:pPr marL="228594" indent="-228594" algn="just">
              <a:buFont typeface="Arial" panose="020B0604020202020204" pitchFamily="34" charset="0"/>
              <a:buChar char="•"/>
            </a:pPr>
            <a:endParaRPr lang="fr-BE" sz="1200" dirty="0">
              <a:latin typeface="Fira Sans Extra Condensed" panose="020B0503050000020004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A2FF645-709D-4CCD-9263-1FD8B17B380A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1554294" y="6485681"/>
            <a:ext cx="48992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67" i="1" dirty="0">
                <a:solidFill>
                  <a:schemeClr val="tx2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59B78DF-4481-4032-A0A4-2DF5649B03AD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47780" y="6485680"/>
            <a:ext cx="11319541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67" i="1" dirty="0">
                <a:solidFill>
                  <a:schemeClr val="tx2">
                    <a:lumMod val="50000"/>
                  </a:schemeClr>
                </a:solidFill>
              </a:rPr>
              <a:t>Document numérique et Société n°8  - Liège, 25 juin 2022				Björn-Olav </a:t>
            </a:r>
            <a:r>
              <a:rPr lang="fr-FR" sz="1067" i="1" dirty="0" err="1">
                <a:solidFill>
                  <a:schemeClr val="tx2">
                    <a:lumMod val="50000"/>
                  </a:schemeClr>
                </a:solidFill>
              </a:rPr>
              <a:t>Dozo</a:t>
            </a:r>
            <a:r>
              <a:rPr lang="fr-FR" sz="1067" i="1" dirty="0">
                <a:solidFill>
                  <a:schemeClr val="tx2">
                    <a:lumMod val="50000"/>
                  </a:schemeClr>
                </a:solidFill>
              </a:rPr>
              <a:t> (bo.dozo@uliege.be) – Alexis Messina (alexis.messina@uliege.be)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07B41A-F8A9-0017-2411-25F7DF2B5187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093835" y="6386807"/>
            <a:ext cx="5972175" cy="332510"/>
          </a:xfrm>
          <a:prstGeom prst="rect">
            <a:avLst/>
          </a:prstGeom>
          <a:solidFill>
            <a:schemeClr val="tx2">
              <a:lumMod val="1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BE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SemiCondensed" panose="020B0502040204020203" pitchFamily="34" charset="0"/>
              </a:rPr>
              <a:t>MESSINA Alexis | </a:t>
            </a:r>
            <a:r>
              <a:rPr lang="fr-BE" sz="1400" dirty="0">
                <a:solidFill>
                  <a:schemeClr val="tx1"/>
                </a:solidFill>
                <a:latin typeface="Bahnschrift SemiCondensed" panose="020B0502040204020203" pitchFamily="34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alexis.messina@uliege.be</a:t>
            </a:r>
            <a:endParaRPr lang="fr-BE" sz="1400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A692E3-5D45-85D4-A601-30624F1B59F1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25990" y="6386807"/>
            <a:ext cx="5972175" cy="332510"/>
          </a:xfrm>
          <a:prstGeom prst="rect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BE" sz="16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En/jeux – Université du Québec à Montréal – 26 mai 2023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40525-B9A9-12CA-9EB4-A165D2090B59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11495314" y="138683"/>
            <a:ext cx="570696" cy="579774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BE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SemiCondensed" panose="020B0502040204020203" pitchFamily="34" charset="0"/>
              </a:rPr>
              <a:t>2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E58D66A-6C53-97B3-F103-0B48ADD70C26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8471056" y="1703033"/>
            <a:ext cx="3492317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BE" sz="1200" b="1" dirty="0">
                <a:latin typeface="Fira Sans Extra Condensed" panose="020B0503050000020004" pitchFamily="34" charset="0"/>
              </a:rPr>
              <a:t>Fanny Barnabé (PhD) </a:t>
            </a:r>
            <a:r>
              <a:rPr lang="fr-BE" sz="1200" dirty="0">
                <a:latin typeface="Fira Sans Extra Condensed" panose="020B0503050000020004" pitchFamily="34" charset="0"/>
              </a:rPr>
              <a:t> 		Détournement </a:t>
            </a:r>
          </a:p>
          <a:p>
            <a:pPr algn="just"/>
            <a:r>
              <a:rPr lang="fr-BE" sz="1200" b="1" dirty="0">
                <a:latin typeface="Fira Sans Extra Condensed" panose="020B0503050000020004" pitchFamily="34" charset="0"/>
              </a:rPr>
              <a:t>Hamza </a:t>
            </a:r>
            <a:r>
              <a:rPr lang="fr-BE" sz="1200" b="1" dirty="0" err="1">
                <a:latin typeface="Fira Sans Extra Condensed" panose="020B0503050000020004" pitchFamily="34" charset="0"/>
              </a:rPr>
              <a:t>Bashandy</a:t>
            </a:r>
            <a:r>
              <a:rPr lang="fr-BE" sz="1200" b="1" dirty="0">
                <a:latin typeface="Fira Sans Extra Condensed" panose="020B0503050000020004" pitchFamily="34" charset="0"/>
              </a:rPr>
              <a:t> (PhD) </a:t>
            </a:r>
            <a:r>
              <a:rPr lang="fr-BE" sz="1200" dirty="0">
                <a:latin typeface="Fira Sans Extra Condensed" panose="020B0503050000020004" pitchFamily="34" charset="0"/>
              </a:rPr>
              <a:t>	 	Espace et politique</a:t>
            </a:r>
          </a:p>
          <a:p>
            <a:pPr algn="just"/>
            <a:r>
              <a:rPr lang="fr-BE" sz="1200" b="1" dirty="0">
                <a:latin typeface="Fira Sans Extra Condensed" panose="020B0503050000020004" pitchFamily="34" charset="0"/>
              </a:rPr>
              <a:t>Sophie </a:t>
            </a:r>
            <a:r>
              <a:rPr lang="fr-BE" sz="1200" b="1" dirty="0" err="1">
                <a:latin typeface="Fira Sans Extra Condensed" panose="020B0503050000020004" pitchFamily="34" charset="0"/>
              </a:rPr>
              <a:t>Bemelmans</a:t>
            </a:r>
            <a:r>
              <a:rPr lang="fr-BE" sz="1200" b="1" dirty="0">
                <a:latin typeface="Fira Sans Extra Condensed" panose="020B0503050000020004" pitchFamily="34" charset="0"/>
              </a:rPr>
              <a:t> 		J</a:t>
            </a:r>
            <a:r>
              <a:rPr lang="fr-BE" sz="1200" dirty="0">
                <a:latin typeface="Fira Sans Extra Condensed" panose="020B0503050000020004" pitchFamily="34" charset="0"/>
              </a:rPr>
              <a:t>eu vidéo suisse</a:t>
            </a:r>
          </a:p>
          <a:p>
            <a:pPr algn="just"/>
            <a:r>
              <a:rPr lang="fr-BE" sz="1200" b="1" dirty="0">
                <a:latin typeface="Fira Sans Extra Condensed" panose="020B0503050000020004" pitchFamily="34" charset="0"/>
              </a:rPr>
              <a:t>Sacha Bernard 			</a:t>
            </a:r>
            <a:r>
              <a:rPr lang="fr-BE" sz="1200" dirty="0" err="1">
                <a:latin typeface="Fira Sans Extra Condensed" panose="020B0503050000020004" pitchFamily="34" charset="0"/>
              </a:rPr>
              <a:t>Speedrun</a:t>
            </a:r>
            <a:r>
              <a:rPr lang="fr-BE" sz="1200" dirty="0">
                <a:latin typeface="Fira Sans Extra Condensed" panose="020B0503050000020004" pitchFamily="34" charset="0"/>
              </a:rPr>
              <a:t> </a:t>
            </a:r>
          </a:p>
          <a:p>
            <a:pPr algn="just"/>
            <a:r>
              <a:rPr lang="fr-BE" sz="1200" b="1" dirty="0">
                <a:latin typeface="Fira Sans Extra Condensed" panose="020B0503050000020004" pitchFamily="34" charset="0"/>
              </a:rPr>
              <a:t>Enzo d’</a:t>
            </a:r>
            <a:r>
              <a:rPr lang="fr-BE" sz="1200" b="1" dirty="0" err="1">
                <a:latin typeface="Fira Sans Extra Condensed" panose="020B0503050000020004" pitchFamily="34" charset="0"/>
              </a:rPr>
              <a:t>Armenio</a:t>
            </a:r>
            <a:r>
              <a:rPr lang="fr-BE" sz="1200" b="1" dirty="0">
                <a:latin typeface="Fira Sans Extra Condensed" panose="020B0503050000020004" pitchFamily="34" charset="0"/>
              </a:rPr>
              <a:t> (PhD) 		</a:t>
            </a:r>
            <a:r>
              <a:rPr lang="fr-BE" sz="1200" dirty="0">
                <a:latin typeface="Fira Sans Extra Condensed" panose="020B0503050000020004" pitchFamily="34" charset="0"/>
              </a:rPr>
              <a:t>Sémiotique </a:t>
            </a:r>
          </a:p>
          <a:p>
            <a:pPr algn="just"/>
            <a:r>
              <a:rPr lang="fr-BE" sz="1200" b="1" dirty="0">
                <a:latin typeface="Fira Sans Extra Condensed" panose="020B0503050000020004" pitchFamily="34" charset="0"/>
              </a:rPr>
              <a:t>Julie </a:t>
            </a:r>
            <a:r>
              <a:rPr lang="fr-BE" sz="1200" b="1" dirty="0" err="1">
                <a:latin typeface="Fira Sans Extra Condensed" panose="020B0503050000020004" pitchFamily="34" charset="0"/>
              </a:rPr>
              <a:t>Delbouille</a:t>
            </a:r>
            <a:r>
              <a:rPr lang="fr-BE" sz="1200" b="1" dirty="0">
                <a:latin typeface="Fira Sans Extra Condensed" panose="020B0503050000020004" pitchFamily="34" charset="0"/>
              </a:rPr>
              <a:t> (PhD) 		</a:t>
            </a:r>
            <a:r>
              <a:rPr lang="fr-BE" sz="1200" dirty="0">
                <a:latin typeface="Fira Sans Extra Condensed" panose="020B0503050000020004" pitchFamily="34" charset="0"/>
              </a:rPr>
              <a:t>Avatar</a:t>
            </a:r>
            <a:r>
              <a:rPr lang="fr-BE" sz="1200" b="1" dirty="0">
                <a:latin typeface="Fira Sans Extra Condensed" panose="020B0503050000020004" pitchFamily="34" charset="0"/>
              </a:rPr>
              <a:t> </a:t>
            </a:r>
          </a:p>
          <a:p>
            <a:pPr algn="just"/>
            <a:r>
              <a:rPr lang="fr-BE" sz="1200" b="1" dirty="0">
                <a:latin typeface="Fira Sans Extra Condensed" panose="020B0503050000020004" pitchFamily="34" charset="0"/>
              </a:rPr>
              <a:t>Björn-Olav </a:t>
            </a:r>
            <a:r>
              <a:rPr lang="fr-BE" sz="1200" b="1" dirty="0" err="1">
                <a:latin typeface="Fira Sans Extra Condensed" panose="020B0503050000020004" pitchFamily="34" charset="0"/>
              </a:rPr>
              <a:t>Dozo</a:t>
            </a:r>
            <a:r>
              <a:rPr lang="fr-BE" sz="1200" b="1" dirty="0">
                <a:latin typeface="Fira Sans Extra Condensed" panose="020B0503050000020004" pitchFamily="34" charset="0"/>
              </a:rPr>
              <a:t> (PhD) 		</a:t>
            </a:r>
            <a:r>
              <a:rPr lang="fr-BE" sz="1200" dirty="0">
                <a:latin typeface="Fira Sans Extra Condensed" panose="020B0503050000020004" pitchFamily="34" charset="0"/>
              </a:rPr>
              <a:t>Littérature </a:t>
            </a:r>
          </a:p>
          <a:p>
            <a:pPr algn="just"/>
            <a:r>
              <a:rPr lang="fr-BE" sz="1200" b="1" dirty="0">
                <a:latin typeface="Fira Sans Extra Condensed" panose="020B0503050000020004" pitchFamily="34" charset="0"/>
              </a:rPr>
              <a:t>Bruno Dupont (PhD) 		</a:t>
            </a:r>
            <a:r>
              <a:rPr lang="fr-BE" sz="1200" dirty="0">
                <a:latin typeface="Fira Sans Extra Condensed" panose="020B0503050000020004" pitchFamily="34" charset="0"/>
              </a:rPr>
              <a:t>Littérature</a:t>
            </a:r>
            <a:r>
              <a:rPr lang="fr-BE" sz="1200" b="1" dirty="0">
                <a:latin typeface="Fira Sans Extra Condensed" panose="020B0503050000020004" pitchFamily="34" charset="0"/>
              </a:rPr>
              <a:t> </a:t>
            </a:r>
          </a:p>
          <a:p>
            <a:pPr algn="just"/>
            <a:r>
              <a:rPr lang="fr-BE" sz="1200" b="1" dirty="0">
                <a:latin typeface="Fira Sans Extra Condensed" panose="020B0503050000020004" pitchFamily="34" charset="0"/>
              </a:rPr>
              <a:t>Lucas Friche 			</a:t>
            </a:r>
            <a:r>
              <a:rPr lang="fr-BE" sz="1200" dirty="0">
                <a:latin typeface="Fira Sans Extra Condensed" panose="020B0503050000020004" pitchFamily="34" charset="0"/>
              </a:rPr>
              <a:t>Cartographie </a:t>
            </a:r>
          </a:p>
          <a:p>
            <a:pPr algn="just"/>
            <a:r>
              <a:rPr lang="fr-BE" sz="1200" b="1" dirty="0">
                <a:latin typeface="Fira Sans Extra Condensed" panose="020B0503050000020004" pitchFamily="34" charset="0"/>
              </a:rPr>
              <a:t>Olivier </a:t>
            </a:r>
            <a:r>
              <a:rPr lang="fr-BE" sz="1200" b="1" dirty="0" err="1">
                <a:latin typeface="Fira Sans Extra Condensed" panose="020B0503050000020004" pitchFamily="34" charset="0"/>
              </a:rPr>
              <a:t>Gason</a:t>
            </a:r>
            <a:r>
              <a:rPr lang="fr-BE" sz="1200" b="1" dirty="0">
                <a:latin typeface="Fira Sans Extra Condensed" panose="020B0503050000020004" pitchFamily="34" charset="0"/>
              </a:rPr>
              <a:t> 			</a:t>
            </a:r>
            <a:r>
              <a:rPr lang="fr-BE" sz="1200" dirty="0">
                <a:latin typeface="Fira Sans Extra Condensed" panose="020B0503050000020004" pitchFamily="34" charset="0"/>
              </a:rPr>
              <a:t>Programmation </a:t>
            </a:r>
          </a:p>
          <a:p>
            <a:pPr algn="just"/>
            <a:r>
              <a:rPr lang="fr-BE" sz="1200" b="1" dirty="0">
                <a:latin typeface="Fira Sans Extra Condensed" panose="020B0503050000020004" pitchFamily="34" charset="0"/>
              </a:rPr>
              <a:t>Maxime </a:t>
            </a:r>
            <a:r>
              <a:rPr lang="fr-BE" sz="1200" b="1" dirty="0" err="1">
                <a:latin typeface="Fira Sans Extra Condensed" panose="020B0503050000020004" pitchFamily="34" charset="0"/>
              </a:rPr>
              <a:t>Godfirnon</a:t>
            </a:r>
            <a:r>
              <a:rPr lang="fr-BE" sz="1200" b="1" dirty="0">
                <a:latin typeface="Fira Sans Extra Condensed" panose="020B0503050000020004" pitchFamily="34" charset="0"/>
              </a:rPr>
              <a:t> 		</a:t>
            </a:r>
            <a:r>
              <a:rPr lang="fr-BE" sz="1200" dirty="0">
                <a:latin typeface="Fira Sans Extra Condensed" panose="020B0503050000020004" pitchFamily="34" charset="0"/>
              </a:rPr>
              <a:t>Jeu sous contraintes</a:t>
            </a:r>
          </a:p>
          <a:p>
            <a:pPr algn="just"/>
            <a:r>
              <a:rPr lang="fr-BE" sz="1200" b="1" dirty="0">
                <a:latin typeface="Fira Sans Extra Condensed" panose="020B0503050000020004" pitchFamily="34" charset="0"/>
              </a:rPr>
              <a:t>Damien Hansen 		</a:t>
            </a:r>
            <a:r>
              <a:rPr lang="fr-BE" sz="1200" dirty="0">
                <a:latin typeface="Fira Sans Extra Condensed" panose="020B0503050000020004" pitchFamily="34" charset="0"/>
              </a:rPr>
              <a:t>Unités minimales</a:t>
            </a:r>
          </a:p>
          <a:p>
            <a:pPr algn="just"/>
            <a:r>
              <a:rPr lang="fr-BE" sz="1200" b="1" dirty="0">
                <a:latin typeface="Fira Sans Extra Condensed" panose="020B0503050000020004" pitchFamily="34" charset="0"/>
              </a:rPr>
              <a:t>Pierre-Yves </a:t>
            </a:r>
            <a:r>
              <a:rPr lang="fr-BE" sz="1200" b="1" dirty="0" err="1">
                <a:latin typeface="Fira Sans Extra Condensed" panose="020B0503050000020004" pitchFamily="34" charset="0"/>
              </a:rPr>
              <a:t>Houlmont</a:t>
            </a:r>
            <a:r>
              <a:rPr lang="fr-BE" sz="1200" b="1" dirty="0">
                <a:latin typeface="Fira Sans Extra Condensed" panose="020B0503050000020004" pitchFamily="34" charset="0"/>
              </a:rPr>
              <a:t> 		</a:t>
            </a:r>
            <a:r>
              <a:rPr lang="fr-BE" sz="1200" dirty="0">
                <a:latin typeface="Fira Sans Extra Condensed" panose="020B0503050000020004" pitchFamily="34" charset="0"/>
              </a:rPr>
              <a:t>Localisation</a:t>
            </a:r>
          </a:p>
          <a:p>
            <a:pPr algn="just"/>
            <a:r>
              <a:rPr lang="fr-BE" sz="1200" b="1" dirty="0">
                <a:latin typeface="Fira Sans Extra Condensed" panose="020B0503050000020004" pitchFamily="34" charset="0"/>
              </a:rPr>
              <a:t>Pierre-Yves Hurel (PhD) 	</a:t>
            </a:r>
            <a:r>
              <a:rPr lang="fr-BE" sz="1200" dirty="0">
                <a:latin typeface="Fira Sans Extra Condensed" panose="020B0503050000020004" pitchFamily="34" charset="0"/>
              </a:rPr>
              <a:t>Jeu vidéo amateur</a:t>
            </a:r>
          </a:p>
          <a:p>
            <a:pPr algn="just"/>
            <a:r>
              <a:rPr lang="fr-BE" sz="1200" b="1" dirty="0">
                <a:latin typeface="Fira Sans Extra Condensed" panose="020B0503050000020004" pitchFamily="34" charset="0"/>
              </a:rPr>
              <a:t>Boris </a:t>
            </a:r>
            <a:r>
              <a:rPr lang="fr-BE" sz="1200" b="1" dirty="0" err="1">
                <a:latin typeface="Fira Sans Extra Condensed" panose="020B0503050000020004" pitchFamily="34" charset="0"/>
              </a:rPr>
              <a:t>Krywicki</a:t>
            </a:r>
            <a:r>
              <a:rPr lang="fr-BE" sz="1200" b="1" dirty="0">
                <a:latin typeface="Fira Sans Extra Condensed" panose="020B0503050000020004" pitchFamily="34" charset="0"/>
              </a:rPr>
              <a:t> (PhD) 		</a:t>
            </a:r>
            <a:r>
              <a:rPr lang="fr-BE" sz="1200" dirty="0">
                <a:latin typeface="Fira Sans Extra Condensed" panose="020B0503050000020004" pitchFamily="34" charset="0"/>
              </a:rPr>
              <a:t>Presse spécialisée</a:t>
            </a:r>
          </a:p>
          <a:p>
            <a:pPr algn="just"/>
            <a:r>
              <a:rPr lang="fr-BE" sz="1200" b="1" dirty="0" err="1">
                <a:latin typeface="Fira Sans Extra Condensed" panose="020B0503050000020004" pitchFamily="34" charset="0"/>
              </a:rPr>
              <a:t>Rosane</a:t>
            </a:r>
            <a:r>
              <a:rPr lang="fr-BE" sz="1200" b="1" dirty="0">
                <a:latin typeface="Fira Sans Extra Condensed" panose="020B0503050000020004" pitchFamily="34" charset="0"/>
              </a:rPr>
              <a:t> Lebreton 		</a:t>
            </a:r>
            <a:r>
              <a:rPr lang="fr-BE" sz="1200" dirty="0">
                <a:latin typeface="Fira Sans Extra Condensed" panose="020B0503050000020004" pitchFamily="34" charset="0"/>
              </a:rPr>
              <a:t>Espace et image</a:t>
            </a:r>
          </a:p>
          <a:p>
            <a:pPr algn="just"/>
            <a:r>
              <a:rPr lang="fr-BE" sz="1200" b="1" dirty="0">
                <a:latin typeface="Fira Sans Extra Condensed" panose="020B0503050000020004" pitchFamily="34" charset="0"/>
              </a:rPr>
              <a:t>Alexis Messina 			</a:t>
            </a:r>
            <a:r>
              <a:rPr lang="fr-BE" sz="1200" dirty="0">
                <a:latin typeface="Fira Sans Extra Condensed" panose="020B0503050000020004" pitchFamily="34" charset="0"/>
              </a:rPr>
              <a:t>Jeu vidéo institutionnel</a:t>
            </a:r>
          </a:p>
          <a:p>
            <a:pPr algn="just"/>
            <a:r>
              <a:rPr lang="fr-BE" sz="1200" b="1" dirty="0">
                <a:latin typeface="Fira Sans Extra Condensed" panose="020B0503050000020004" pitchFamily="34" charset="0"/>
              </a:rPr>
              <a:t>Anna Rivière 			</a:t>
            </a:r>
            <a:r>
              <a:rPr lang="fr-BE" sz="1200" dirty="0">
                <a:latin typeface="Fira Sans Extra Condensed" panose="020B0503050000020004" pitchFamily="34" charset="0"/>
              </a:rPr>
              <a:t>Spectacularisations </a:t>
            </a:r>
          </a:p>
          <a:p>
            <a:pPr algn="just"/>
            <a:r>
              <a:rPr lang="fr-BE" sz="1200" b="1" dirty="0" err="1">
                <a:latin typeface="Fira Sans Extra Condensed" panose="020B0503050000020004" pitchFamily="34" charset="0"/>
              </a:rPr>
              <a:t>Françcois-Xavier</a:t>
            </a:r>
            <a:r>
              <a:rPr lang="fr-BE" sz="1200" b="1" dirty="0">
                <a:latin typeface="Fira Sans Extra Condensed" panose="020B0503050000020004" pitchFamily="34" charset="0"/>
              </a:rPr>
              <a:t> </a:t>
            </a:r>
            <a:r>
              <a:rPr lang="fr-BE" sz="1200" b="1" dirty="0" err="1">
                <a:latin typeface="Fira Sans Extra Condensed" panose="020B0503050000020004" pitchFamily="34" charset="0"/>
              </a:rPr>
              <a:t>Surinx</a:t>
            </a:r>
            <a:r>
              <a:rPr lang="fr-BE" sz="1200" b="1" dirty="0">
                <a:latin typeface="Fira Sans Extra Condensed" panose="020B0503050000020004" pitchFamily="34" charset="0"/>
              </a:rPr>
              <a:t> 	</a:t>
            </a:r>
            <a:r>
              <a:rPr lang="fr-BE" sz="1200" dirty="0">
                <a:latin typeface="Fira Sans Extra Condensed" panose="020B0503050000020004" pitchFamily="34" charset="0"/>
              </a:rPr>
              <a:t>Genres vidéoludiques</a:t>
            </a:r>
          </a:p>
          <a:p>
            <a:pPr algn="just"/>
            <a:endParaRPr lang="fr-BE" sz="1200" b="1" dirty="0">
              <a:latin typeface="Fira Sans Extra Condensed" panose="020B0503050000020004" pitchFamily="34" charset="0"/>
            </a:endParaRPr>
          </a:p>
          <a:p>
            <a:pPr algn="just"/>
            <a:endParaRPr lang="fr-BE" sz="1200" b="1" dirty="0">
              <a:latin typeface="Fira Sans Extra Condensed" panose="020B0503050000020004" pitchFamily="34" charset="0"/>
            </a:endParaRP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endParaRPr lang="fr-BE" sz="1200" dirty="0">
              <a:latin typeface="Fira Sans Extra Condensed" panose="020B0503050000020004" pitchFamily="34" charset="0"/>
            </a:endParaRPr>
          </a:p>
          <a:p>
            <a:pPr marL="228594" indent="-228594" algn="just">
              <a:buFont typeface="Arial" panose="020B0604020202020204" pitchFamily="34" charset="0"/>
              <a:buChar char="•"/>
            </a:pPr>
            <a:endParaRPr lang="fr-BE" sz="1200" dirty="0">
              <a:latin typeface="Fira Sans Extra Condensed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696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>
            <a:extLst>
              <a:ext uri="{FF2B5EF4-FFF2-40B4-BE49-F238E27FC236}">
                <a16:creationId xmlns:a16="http://schemas.microsoft.com/office/drawing/2014/main" id="{4A2FF645-709D-4CCD-9263-1FD8B17B380A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1554294" y="6485681"/>
            <a:ext cx="48992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67" i="1" dirty="0">
                <a:solidFill>
                  <a:schemeClr val="tx2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59B78DF-4481-4032-A0A4-2DF5649B03AD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47780" y="6485680"/>
            <a:ext cx="11319541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67" i="1" dirty="0">
                <a:solidFill>
                  <a:schemeClr val="tx2">
                    <a:lumMod val="50000"/>
                  </a:schemeClr>
                </a:solidFill>
              </a:rPr>
              <a:t>Document numérique et Société n°8  - Liège, 25 juin 2022				Björn-Olav </a:t>
            </a:r>
            <a:r>
              <a:rPr lang="fr-FR" sz="1067" i="1" dirty="0" err="1">
                <a:solidFill>
                  <a:schemeClr val="tx2">
                    <a:lumMod val="50000"/>
                  </a:schemeClr>
                </a:solidFill>
              </a:rPr>
              <a:t>Dozo</a:t>
            </a:r>
            <a:r>
              <a:rPr lang="fr-FR" sz="1067" i="1" dirty="0">
                <a:solidFill>
                  <a:schemeClr val="tx2">
                    <a:lumMod val="50000"/>
                  </a:schemeClr>
                </a:solidFill>
              </a:rPr>
              <a:t> (bo.dozo@uliege.be) – Alexis Messina (alexis.messina@uliege.be)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07B41A-F8A9-0017-2411-25F7DF2B518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093835" y="6386807"/>
            <a:ext cx="5972175" cy="332510"/>
          </a:xfrm>
          <a:prstGeom prst="rect">
            <a:avLst/>
          </a:prstGeom>
          <a:solidFill>
            <a:schemeClr val="tx2">
              <a:lumMod val="1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BE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SemiCondensed" panose="020B0502040204020203" pitchFamily="34" charset="0"/>
              </a:rPr>
              <a:t>MESSINA Alexis | </a:t>
            </a:r>
            <a:r>
              <a:rPr lang="fr-BE" sz="1400" dirty="0">
                <a:solidFill>
                  <a:schemeClr val="tx1"/>
                </a:solidFill>
                <a:latin typeface="Bahnschrift SemiCondensed" panose="020B0502040204020203" pitchFamily="34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alexis.messina@uliege.be</a:t>
            </a:r>
            <a:endParaRPr lang="fr-BE" sz="1400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A692E3-5D45-85D4-A601-30624F1B59F1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25990" y="6386807"/>
            <a:ext cx="5972175" cy="332510"/>
          </a:xfrm>
          <a:prstGeom prst="rect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BE" sz="16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En/jeux – Université du Québec à Montréal – 26 mai 2023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40525-B9A9-12CA-9EB4-A165D2090B59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1495314" y="138683"/>
            <a:ext cx="570696" cy="579774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BE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SemiCondensed" panose="020B0502040204020203" pitchFamily="34" charset="0"/>
              </a:rPr>
              <a:t>3</a:t>
            </a:r>
          </a:p>
        </p:txBody>
      </p:sp>
      <p:pic>
        <p:nvPicPr>
          <p:cNvPr id="1026" name="Picture 2" descr="La Technosphère | Province de Liège">
            <a:extLst>
              <a:ext uri="{FF2B5EF4-FFF2-40B4-BE49-F238E27FC236}">
                <a16:creationId xmlns:a16="http://schemas.microsoft.com/office/drawing/2014/main" id="{602E7BB6-4431-FEEA-3CA8-1BC0E0D0B819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86" y="556520"/>
            <a:ext cx="2193471" cy="310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iègeCraft – Le projet LiègeCraft vise à engager un dialogue entre les  citoyens, les associations et les institutions publiques sur l'espace  public et sur son aménagement, à travers des ateliers créatifs de">
            <a:extLst>
              <a:ext uri="{FF2B5EF4-FFF2-40B4-BE49-F238E27FC236}">
                <a16:creationId xmlns:a16="http://schemas.microsoft.com/office/drawing/2014/main" id="{3E344E8B-96C5-E692-972D-46B1FA8D6160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837" y="1006418"/>
            <a:ext cx="3426208" cy="181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ediaCentre — BetterGeoEdu">
            <a:extLst>
              <a:ext uri="{FF2B5EF4-FFF2-40B4-BE49-F238E27FC236}">
                <a16:creationId xmlns:a16="http://schemas.microsoft.com/office/drawing/2014/main" id="{60AEEDB6-E1FB-63EA-72E8-074077F4D52D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511" y="4297752"/>
            <a:ext cx="4077477" cy="101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ucune description de photo disponible.">
            <a:extLst>
              <a:ext uri="{FF2B5EF4-FFF2-40B4-BE49-F238E27FC236}">
                <a16:creationId xmlns:a16="http://schemas.microsoft.com/office/drawing/2014/main" id="{8EF4BE04-3EF2-BE4B-40D1-A065B5F1ABD2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0679" y="3571427"/>
            <a:ext cx="1834635" cy="258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tream spécial [FR] OUPEYECRAFT - avec l'équipe LiègeCraft et  l'administration communale d'Oupeye - YouTube">
            <a:extLst>
              <a:ext uri="{FF2B5EF4-FFF2-40B4-BE49-F238E27FC236}">
                <a16:creationId xmlns:a16="http://schemas.microsoft.com/office/drawing/2014/main" id="{3E598BCD-69A5-55F5-7B23-7E666E7CD178}"/>
              </a:ext>
            </a:extLst>
          </p:cNvPr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933" y="875114"/>
            <a:ext cx="4385388" cy="246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W">
            <a:extLst>
              <a:ext uri="{FF2B5EF4-FFF2-40B4-BE49-F238E27FC236}">
                <a16:creationId xmlns:a16="http://schemas.microsoft.com/office/drawing/2014/main" id="{4C4C95BB-3528-CD5A-AC88-94BB78C6FA8E}"/>
              </a:ext>
            </a:extLst>
          </p:cNvPr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837" y="3108754"/>
            <a:ext cx="2445366" cy="270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arcours | Le Printemps Simenon">
            <a:extLst>
              <a:ext uri="{FF2B5EF4-FFF2-40B4-BE49-F238E27FC236}">
                <a16:creationId xmlns:a16="http://schemas.microsoft.com/office/drawing/2014/main" id="{49D8E243-196B-1EF5-C57A-39BDBCEDAAA4}"/>
              </a:ext>
            </a:extLst>
          </p:cNvPr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86" y="3861943"/>
            <a:ext cx="2295331" cy="229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837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75281448-8C37-402A-BF58-CCFAB0243AC4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 flipH="1">
            <a:off x="6221981" y="2450357"/>
            <a:ext cx="2155152" cy="203200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8863CC57-AE32-4B43-8589-C283B732748D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>
            <a:off x="8377134" y="2450357"/>
            <a:ext cx="1988897" cy="203200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3F147D13-51C9-440D-930A-B802A0AC0C0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-173573" y="1455201"/>
            <a:ext cx="3988440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BE" sz="2667" b="1" dirty="0">
                <a:latin typeface="Fira Sans Extra Condensed" panose="020B0503050000020004" pitchFamily="34" charset="0"/>
              </a:rPr>
              <a:t>PRÉSENTATION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76B7EAE0-07E8-4CF1-8EF7-1F74032493B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301628" y="2138318"/>
            <a:ext cx="39884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BE" sz="1200" b="1" dirty="0">
                <a:latin typeface="Fira Sans Extra Condensed" panose="020B0503050000020004" pitchFamily="34" charset="0"/>
              </a:rPr>
              <a:t>Objet : </a:t>
            </a:r>
            <a:r>
              <a:rPr lang="fr-BE" sz="1200" i="1" dirty="0">
                <a:latin typeface="Fira Sans Extra Condensed" panose="020B0503050000020004" pitchFamily="34" charset="0"/>
              </a:rPr>
              <a:t>création </a:t>
            </a:r>
            <a:r>
              <a:rPr lang="fr-BE" sz="1200" dirty="0">
                <a:latin typeface="Fira Sans Extra Condensed" panose="020B0503050000020004" pitchFamily="34" charset="0"/>
              </a:rPr>
              <a:t>de </a:t>
            </a:r>
            <a:r>
              <a:rPr lang="fr-BE" sz="1200" b="1" dirty="0">
                <a:latin typeface="Fira Sans Extra Condensed" panose="020B0503050000020004" pitchFamily="34" charset="0"/>
              </a:rPr>
              <a:t>SARS WARS</a:t>
            </a:r>
            <a:r>
              <a:rPr lang="fr-BE" sz="1200" dirty="0">
                <a:latin typeface="Fira Sans Extra Condensed" panose="020B0503050000020004" pitchFamily="34" charset="0"/>
              </a:rPr>
              <a:t>, jeu vidéo de management pour smartphones incluant des mécaniques de gestion des risques et des dynamiques d’évolution pandémique (sciences épidémiologiques,  sciences de la santé).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825E3942-5688-4857-9D61-43D25623502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301628" y="2991466"/>
            <a:ext cx="398844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BE" sz="1200" b="1" dirty="0">
                <a:latin typeface="Fira Sans Extra Condensed" panose="020B0503050000020004" pitchFamily="34" charset="0"/>
              </a:rPr>
              <a:t>Enjeux de création impliqués : </a:t>
            </a:r>
          </a:p>
          <a:p>
            <a:pPr algn="just"/>
            <a:endParaRPr lang="fr-BE" sz="1200" b="1" dirty="0">
              <a:latin typeface="Fira Sans Extra Condensed" panose="020B0503050000020004" pitchFamily="34" charset="0"/>
            </a:endParaRPr>
          </a:p>
          <a:p>
            <a:pPr marL="228594" indent="-228594" algn="just">
              <a:buFont typeface="Arial" panose="020B0604020202020204" pitchFamily="34" charset="0"/>
              <a:buChar char="•"/>
            </a:pPr>
            <a:r>
              <a:rPr lang="fr-BE" sz="1200" dirty="0">
                <a:latin typeface="Fira Sans Extra Condensed" panose="020B0503050000020004" pitchFamily="34" charset="0"/>
              </a:rPr>
              <a:t>Inclusion de contenus et logiques scientifiques complexes dans la création d’un jeu vidéo ;</a:t>
            </a:r>
          </a:p>
          <a:p>
            <a:pPr marL="228594" indent="-228594" algn="just">
              <a:buFont typeface="Arial" panose="020B0604020202020204" pitchFamily="34" charset="0"/>
              <a:buChar char="•"/>
            </a:pPr>
            <a:r>
              <a:rPr lang="fr-BE" sz="1200" dirty="0">
                <a:latin typeface="Fira Sans Extra Condensed" panose="020B0503050000020004" pitchFamily="34" charset="0"/>
              </a:rPr>
              <a:t>Création d’un jeu fonctionnel et respectant une structure minimale ;</a:t>
            </a:r>
          </a:p>
          <a:p>
            <a:pPr marL="228594" indent="-228594" algn="just">
              <a:buFont typeface="Arial" panose="020B0604020202020204" pitchFamily="34" charset="0"/>
              <a:buChar char="•"/>
            </a:pPr>
            <a:r>
              <a:rPr lang="fr-BE" sz="1200" dirty="0">
                <a:latin typeface="Fira Sans Extra Condensed" panose="020B0503050000020004" pitchFamily="34" charset="0"/>
              </a:rPr>
              <a:t>Respect (et évolution) des missions et objectifs du projet, en trois temps : persuasion (1), vulgarisation + training (2) et sciences ouvertes (3).</a:t>
            </a:r>
          </a:p>
          <a:p>
            <a:pPr marL="228594" indent="-228594" algn="just">
              <a:buFont typeface="Arial" panose="020B0604020202020204" pitchFamily="34" charset="0"/>
              <a:buChar char="•"/>
            </a:pPr>
            <a:endParaRPr lang="fr-BE" sz="1200" dirty="0">
              <a:latin typeface="Fira Sans Extra Condensed" panose="020B0503050000020004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A2FF645-709D-4CCD-9263-1FD8B17B380A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1554294" y="6485681"/>
            <a:ext cx="48992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67" i="1" dirty="0">
                <a:solidFill>
                  <a:schemeClr val="tx2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59B78DF-4481-4032-A0A4-2DF5649B03AD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47780" y="6485680"/>
            <a:ext cx="11319541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67" i="1" dirty="0">
                <a:solidFill>
                  <a:schemeClr val="tx2">
                    <a:lumMod val="50000"/>
                  </a:schemeClr>
                </a:solidFill>
              </a:rPr>
              <a:t>Document numérique et Société n°8  - Liège, 25 juin 2022				Björn-Olav </a:t>
            </a:r>
            <a:r>
              <a:rPr lang="fr-FR" sz="1067" i="1" dirty="0" err="1">
                <a:solidFill>
                  <a:schemeClr val="tx2">
                    <a:lumMod val="50000"/>
                  </a:schemeClr>
                </a:solidFill>
              </a:rPr>
              <a:t>Dozo</a:t>
            </a:r>
            <a:r>
              <a:rPr lang="fr-FR" sz="1067" i="1" dirty="0">
                <a:solidFill>
                  <a:schemeClr val="tx2">
                    <a:lumMod val="50000"/>
                  </a:schemeClr>
                </a:solidFill>
              </a:rPr>
              <a:t> (bo.dozo@uliege.be) – Alexis Messina (alexis.messina@uliege.be)</a:t>
            </a:r>
          </a:p>
        </p:txBody>
      </p:sp>
      <p:pic>
        <p:nvPicPr>
          <p:cNvPr id="14" name="Image 13" descr="Une image contenant texte&#10;&#10;Description générée automatiquement">
            <a:extLst>
              <a:ext uri="{FF2B5EF4-FFF2-40B4-BE49-F238E27FC236}">
                <a16:creationId xmlns:a16="http://schemas.microsoft.com/office/drawing/2014/main" id="{E69BA74F-5AA6-9702-4D66-B692A515F371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119" y="1456553"/>
            <a:ext cx="1775202" cy="39448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 16" descr="Une image contenant texte&#10;&#10;Description générée automatiquement">
            <a:extLst>
              <a:ext uri="{FF2B5EF4-FFF2-40B4-BE49-F238E27FC236}">
                <a16:creationId xmlns:a16="http://schemas.microsoft.com/office/drawing/2014/main" id="{F4DE301F-03EE-D151-3418-562A4152DFE5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228" y="1455201"/>
            <a:ext cx="1775202" cy="39448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 17" descr="Une image contenant texte&#10;&#10;Description générée automatiquement">
            <a:extLst>
              <a:ext uri="{FF2B5EF4-FFF2-40B4-BE49-F238E27FC236}">
                <a16:creationId xmlns:a16="http://schemas.microsoft.com/office/drawing/2014/main" id="{99DB0CCB-6A32-5CF7-28CC-F6D8F54A5265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37" y="1455201"/>
            <a:ext cx="1775202" cy="39448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607B41A-F8A9-0017-2411-25F7DF2B5187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6093835" y="6386807"/>
            <a:ext cx="5972175" cy="332510"/>
          </a:xfrm>
          <a:prstGeom prst="rect">
            <a:avLst/>
          </a:prstGeom>
          <a:solidFill>
            <a:schemeClr val="tx2">
              <a:lumMod val="1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BE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SemiCondensed" panose="020B0502040204020203" pitchFamily="34" charset="0"/>
              </a:rPr>
              <a:t>MESSINA Alexis | </a:t>
            </a:r>
            <a:r>
              <a:rPr lang="fr-BE" sz="1400" dirty="0">
                <a:solidFill>
                  <a:schemeClr val="tx1"/>
                </a:solidFill>
                <a:latin typeface="Bahnschrift SemiCondensed" panose="020B0502040204020203" pitchFamily="34" charset="0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alexis.messina@uliege.be</a:t>
            </a:r>
            <a:endParaRPr lang="fr-BE" sz="1400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A692E3-5D45-85D4-A601-30624F1B59F1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125990" y="6386807"/>
            <a:ext cx="5972175" cy="332510"/>
          </a:xfrm>
          <a:prstGeom prst="rect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BE" sz="16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En/jeux – Université du Québec à Montréal – 26 mai 2023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40525-B9A9-12CA-9EB4-A165D2090B59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11495314" y="138683"/>
            <a:ext cx="570696" cy="579774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BE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SemiCondensed" panose="020B0502040204020203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21161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75281448-8C37-402A-BF58-CCFAB0243AC4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 flipH="1">
            <a:off x="6221981" y="2450357"/>
            <a:ext cx="2155152" cy="203200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8863CC57-AE32-4B43-8589-C283B732748D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>
            <a:off x="8377134" y="2450357"/>
            <a:ext cx="1988897" cy="203200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3F147D13-51C9-440D-930A-B802A0AC0C0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642652" y="847059"/>
            <a:ext cx="3988440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BE" sz="2667" b="1" dirty="0">
                <a:latin typeface="Fira Sans Extra Condensed" panose="020B0503050000020004" pitchFamily="34" charset="0"/>
              </a:rPr>
              <a:t>FOCUS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FF40B82A-C461-496D-AF49-95EEE6C3C360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1164118" y="-286070"/>
            <a:ext cx="4845288" cy="5354044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76B7EAE0-07E8-4CF1-8EF7-1F74032493B8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7117853" y="1404590"/>
            <a:ext cx="39884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BE" sz="1200" b="1" dirty="0">
                <a:latin typeface="Fira Sans Extra Condensed" panose="020B0503050000020004" pitchFamily="34" charset="0"/>
              </a:rPr>
              <a:t>Pitch de départ : </a:t>
            </a:r>
            <a:r>
              <a:rPr lang="fr-BE" sz="1200" dirty="0">
                <a:latin typeface="Fira Sans Extra Condensed" panose="020B0503050000020004" pitchFamily="34" charset="0"/>
              </a:rPr>
              <a:t>vous incarnez une posture de décision dans la gestion d’une pandémie similaire à celle du Covid19, laquelle s’est développée dans la population de l’</a:t>
            </a:r>
            <a:r>
              <a:rPr lang="fr-BE" sz="1200" dirty="0" err="1">
                <a:latin typeface="Fira Sans Extra Condensed" panose="020B0503050000020004" pitchFamily="34" charset="0"/>
              </a:rPr>
              <a:t>ULiège</a:t>
            </a:r>
            <a:r>
              <a:rPr lang="fr-BE" sz="1200" dirty="0">
                <a:latin typeface="Fira Sans Extra Condensed" panose="020B0503050000020004" pitchFamily="34" charset="0"/>
              </a:rPr>
              <a:t>. Il s’agit donc d’une simulation de gestion d’une pandémie.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825E3942-5688-4857-9D61-43D256235024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7117853" y="2265273"/>
            <a:ext cx="398844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BE" sz="1200" b="1" dirty="0">
                <a:latin typeface="Fira Sans Extra Condensed" panose="020B0503050000020004" pitchFamily="34" charset="0"/>
              </a:rPr>
              <a:t>Obligations : </a:t>
            </a:r>
          </a:p>
          <a:p>
            <a:pPr marL="228594" indent="-228594" algn="just">
              <a:buFont typeface="Arial" panose="020B0604020202020204" pitchFamily="34" charset="0"/>
              <a:buChar char="•"/>
            </a:pPr>
            <a:r>
              <a:rPr lang="fr-BE" sz="1200" dirty="0">
                <a:latin typeface="Fira Sans Extra Condensed" panose="020B0503050000020004" pitchFamily="34" charset="0"/>
              </a:rPr>
              <a:t>Intégrer un modèle épidémiologique qui doit pouvoir fonctionner dans le jeu ; </a:t>
            </a:r>
          </a:p>
          <a:p>
            <a:pPr marL="228594" indent="-228594" algn="just">
              <a:buFont typeface="Arial" panose="020B0604020202020204" pitchFamily="34" charset="0"/>
              <a:buChar char="•"/>
            </a:pPr>
            <a:r>
              <a:rPr lang="fr-BE" sz="1200" dirty="0">
                <a:latin typeface="Fira Sans Extra Condensed" panose="020B0503050000020004" pitchFamily="34" charset="0"/>
              </a:rPr>
              <a:t>Valoriser des recherches </a:t>
            </a:r>
            <a:r>
              <a:rPr lang="fr-BE" sz="1200" dirty="0" err="1">
                <a:latin typeface="Fira Sans Extra Condensed" panose="020B0503050000020004" pitchFamily="34" charset="0"/>
              </a:rPr>
              <a:t>ULiège</a:t>
            </a:r>
            <a:r>
              <a:rPr lang="fr-BE" sz="1200" dirty="0">
                <a:latin typeface="Fira Sans Extra Condensed" panose="020B0503050000020004" pitchFamily="34" charset="0"/>
              </a:rPr>
              <a:t> et ne pas en transformer les résultats ;</a:t>
            </a:r>
          </a:p>
          <a:p>
            <a:pPr marL="228594" indent="-228594" algn="just">
              <a:buFont typeface="Arial" panose="020B0604020202020204" pitchFamily="34" charset="0"/>
              <a:buChar char="•"/>
            </a:pPr>
            <a:r>
              <a:rPr lang="fr-BE" sz="1200" dirty="0">
                <a:latin typeface="Fira Sans Extra Condensed" panose="020B0503050000020004" pitchFamily="34" charset="0"/>
              </a:rPr>
              <a:t>Le jeu doit pouvoir fonctionner et dépasser l’état de modélisation.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F333289D-EF2A-49B7-AED6-CC5C15FC522D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7117851" y="3659783"/>
            <a:ext cx="39100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BE" sz="1200" b="1" dirty="0">
                <a:latin typeface="Fira Sans Extra Condensed" panose="020B0503050000020004" pitchFamily="34" charset="0"/>
              </a:rPr>
              <a:t>Développement : </a:t>
            </a:r>
            <a:r>
              <a:rPr lang="fr-BE" sz="1200" dirty="0">
                <a:latin typeface="Fira Sans Extra Condensed" panose="020B0503050000020004" pitchFamily="34" charset="0"/>
              </a:rPr>
              <a:t>sur Unity3D, en interne (laboratoire AR/VR de HEC), avec validation du RAG et des autorités rectorales (commande).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A2FF645-709D-4CCD-9263-1FD8B17B380A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1554294" y="6485681"/>
            <a:ext cx="48992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67" i="1" dirty="0">
                <a:solidFill>
                  <a:schemeClr val="tx2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DD06FB8-7FC9-814D-6E05-68552789DF14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47780" y="6485680"/>
            <a:ext cx="11319541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67" i="1" dirty="0">
                <a:solidFill>
                  <a:schemeClr val="tx2">
                    <a:lumMod val="50000"/>
                  </a:schemeClr>
                </a:solidFill>
              </a:rPr>
              <a:t>Document numérique et Société n°8  - Liège, 25 juin 2022				Björn-Olav </a:t>
            </a:r>
            <a:r>
              <a:rPr lang="fr-FR" sz="1067" i="1" dirty="0" err="1">
                <a:solidFill>
                  <a:schemeClr val="tx2">
                    <a:lumMod val="50000"/>
                  </a:schemeClr>
                </a:solidFill>
              </a:rPr>
              <a:t>Dozo</a:t>
            </a:r>
            <a:r>
              <a:rPr lang="fr-FR" sz="1067" i="1" dirty="0">
                <a:solidFill>
                  <a:schemeClr val="tx2">
                    <a:lumMod val="50000"/>
                  </a:schemeClr>
                </a:solidFill>
              </a:rPr>
              <a:t> (bo.dozo@uliege.be) – Alexis Messina (alexis.messina@uliege.be)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8E05F37-7350-DBEB-8B6F-E91266528431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7117851" y="4372466"/>
            <a:ext cx="391003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BE" sz="1200" b="1" dirty="0">
                <a:latin typeface="Fira Sans Extra Condensed" panose="020B0503050000020004" pitchFamily="34" charset="0"/>
              </a:rPr>
              <a:t>Travail collectif : </a:t>
            </a:r>
            <a:r>
              <a:rPr lang="fr-BE" sz="1200" dirty="0">
                <a:latin typeface="Fira Sans Extra Condensed" panose="020B0503050000020004" pitchFamily="34" charset="0"/>
              </a:rPr>
              <a:t> Messina, A., Schyns, M., </a:t>
            </a:r>
            <a:r>
              <a:rPr lang="fr-BE" sz="1200" dirty="0" err="1">
                <a:latin typeface="Fira Sans Extra Condensed" panose="020B0503050000020004" pitchFamily="34" charset="0"/>
              </a:rPr>
              <a:t>Dozo</a:t>
            </a:r>
            <a:r>
              <a:rPr lang="fr-BE" sz="1200" dirty="0">
                <a:latin typeface="Fira Sans Extra Condensed" panose="020B0503050000020004" pitchFamily="34" charset="0"/>
              </a:rPr>
              <a:t>, B.O., Denoël, V., Van </a:t>
            </a:r>
            <a:r>
              <a:rPr lang="fr-BE" sz="1200" dirty="0" err="1">
                <a:latin typeface="Fira Sans Extra Condensed" panose="020B0503050000020004" pitchFamily="34" charset="0"/>
              </a:rPr>
              <a:t>Hulle</a:t>
            </a:r>
            <a:r>
              <a:rPr lang="fr-BE" sz="1200" dirty="0">
                <a:latin typeface="Fira Sans Extra Condensed" panose="020B0503050000020004" pitchFamily="34" charset="0"/>
              </a:rPr>
              <a:t>, R., Etienne, A.M., </a:t>
            </a:r>
            <a:r>
              <a:rPr lang="fr-BE" sz="1200" dirty="0" err="1">
                <a:latin typeface="Fira Sans Extra Condensed" panose="020B0503050000020004" pitchFamily="34" charset="0"/>
              </a:rPr>
              <a:t>Delroisse</a:t>
            </a:r>
            <a:r>
              <a:rPr lang="fr-BE" sz="1200" dirty="0">
                <a:latin typeface="Fira Sans Extra Condensed" panose="020B0503050000020004" pitchFamily="34" charset="0"/>
              </a:rPr>
              <a:t>, S., Bruyère, O., D’</a:t>
            </a:r>
            <a:r>
              <a:rPr lang="fr-BE" sz="1200" dirty="0" err="1">
                <a:latin typeface="Fira Sans Extra Condensed" panose="020B0503050000020004" pitchFamily="34" charset="0"/>
              </a:rPr>
              <a:t>Orio</a:t>
            </a:r>
            <a:r>
              <a:rPr lang="fr-BE" sz="1200" dirty="0">
                <a:latin typeface="Fira Sans Extra Condensed" panose="020B0503050000020004" pitchFamily="34" charset="0"/>
              </a:rPr>
              <a:t>, V., Fontaine, S., Guillaume, M., Lange, A.C., </a:t>
            </a:r>
            <a:r>
              <a:rPr lang="fr-BE" sz="1200" dirty="0" err="1">
                <a:latin typeface="Fira Sans Extra Condensed" panose="020B0503050000020004" pitchFamily="34" charset="0"/>
              </a:rPr>
              <a:t>Louppe</a:t>
            </a:r>
            <a:r>
              <a:rPr lang="fr-BE" sz="1200" dirty="0">
                <a:latin typeface="Fira Sans Extra Condensed" panose="020B0503050000020004" pitchFamily="34" charset="0"/>
              </a:rPr>
              <a:t>, G., Michel, F., </a:t>
            </a:r>
            <a:r>
              <a:rPr lang="fr-BE" sz="1200" dirty="0" err="1">
                <a:latin typeface="Fira Sans Extra Condensed" panose="020B0503050000020004" pitchFamily="34" charset="0"/>
              </a:rPr>
              <a:t>Nyssen</a:t>
            </a:r>
            <a:r>
              <a:rPr lang="fr-BE" sz="1200" dirty="0">
                <a:latin typeface="Fira Sans Extra Condensed" panose="020B0503050000020004" pitchFamily="34" charset="0"/>
              </a:rPr>
              <a:t>, A.S., Bureau, F., </a:t>
            </a:r>
            <a:r>
              <a:rPr lang="fr-BE" sz="1200" dirty="0" err="1">
                <a:latin typeface="Fira Sans Extra Condensed" panose="020B0503050000020004" pitchFamily="34" charset="0"/>
              </a:rPr>
              <a:t>Haubruge</a:t>
            </a:r>
            <a:r>
              <a:rPr lang="fr-BE" sz="1200" dirty="0">
                <a:latin typeface="Fira Sans Extra Condensed" panose="020B0503050000020004" pitchFamily="34" charset="0"/>
              </a:rPr>
              <a:t>, E., </a:t>
            </a:r>
            <a:r>
              <a:rPr lang="fr-BE" sz="1200" dirty="0" err="1">
                <a:latin typeface="Fira Sans Extra Condensed" panose="020B0503050000020004" pitchFamily="34" charset="0"/>
              </a:rPr>
              <a:t>Donneau</a:t>
            </a:r>
            <a:r>
              <a:rPr lang="fr-BE" sz="1200" dirty="0">
                <a:latin typeface="Fira Sans Extra Condensed" panose="020B0503050000020004" pitchFamily="34" charset="0"/>
              </a:rPr>
              <a:t>, A.F., Gillet, L., &amp; </a:t>
            </a:r>
            <a:r>
              <a:rPr lang="fr-BE" sz="1200" dirty="0" err="1">
                <a:latin typeface="Fira Sans Extra Condensed" panose="020B0503050000020004" pitchFamily="34" charset="0"/>
              </a:rPr>
              <a:t>Saegerman</a:t>
            </a:r>
            <a:r>
              <a:rPr lang="fr-BE" sz="1200" dirty="0">
                <a:latin typeface="Fira Sans Extra Condensed" panose="020B0503050000020004" pitchFamily="34" charset="0"/>
              </a:rPr>
              <a:t>, C. </a:t>
            </a:r>
            <a:r>
              <a:rPr lang="fr-BE" sz="1200" dirty="0" err="1">
                <a:latin typeface="Fira Sans Extra Condensed" panose="020B0503050000020004" pitchFamily="34" charset="0"/>
              </a:rPr>
              <a:t>Developing</a:t>
            </a:r>
            <a:r>
              <a:rPr lang="fr-BE" sz="1200" dirty="0">
                <a:latin typeface="Fira Sans Extra Condensed" panose="020B0503050000020004" pitchFamily="34" charset="0"/>
              </a:rPr>
              <a:t> a </a:t>
            </a:r>
            <a:r>
              <a:rPr lang="fr-BE" sz="1200" dirty="0" err="1">
                <a:latin typeface="Fira Sans Extra Condensed" panose="020B0503050000020004" pitchFamily="34" charset="0"/>
              </a:rPr>
              <a:t>videogame</a:t>
            </a:r>
            <a:r>
              <a:rPr lang="fr-BE" sz="1200" dirty="0">
                <a:latin typeface="Fira Sans Extra Condensed" panose="020B0503050000020004" pitchFamily="34" charset="0"/>
              </a:rPr>
              <a:t> as an </a:t>
            </a:r>
            <a:r>
              <a:rPr lang="fr-BE" sz="1200" dirty="0" err="1">
                <a:latin typeface="Fira Sans Extra Condensed" panose="020B0503050000020004" pitchFamily="34" charset="0"/>
              </a:rPr>
              <a:t>awareness</a:t>
            </a:r>
            <a:r>
              <a:rPr lang="fr-BE" sz="1200" dirty="0">
                <a:latin typeface="Fira Sans Extra Condensed" panose="020B0503050000020004" pitchFamily="34" charset="0"/>
              </a:rPr>
              <a:t> and </a:t>
            </a:r>
            <a:r>
              <a:rPr lang="fr-BE" sz="1200" dirty="0" err="1">
                <a:latin typeface="Fira Sans Extra Condensed" panose="020B0503050000020004" pitchFamily="34" charset="0"/>
              </a:rPr>
              <a:t>research</a:t>
            </a:r>
            <a:r>
              <a:rPr lang="fr-BE" sz="1200" dirty="0">
                <a:latin typeface="Fira Sans Extra Condensed" panose="020B0503050000020004" pitchFamily="34" charset="0"/>
              </a:rPr>
              <a:t> </a:t>
            </a:r>
            <a:r>
              <a:rPr lang="fr-BE" sz="1200" dirty="0" err="1">
                <a:latin typeface="Fira Sans Extra Condensed" panose="020B0503050000020004" pitchFamily="34" charset="0"/>
              </a:rPr>
              <a:t>tool</a:t>
            </a:r>
            <a:r>
              <a:rPr lang="fr-BE" sz="1200" dirty="0">
                <a:latin typeface="Fira Sans Extra Condensed" panose="020B0503050000020004" pitchFamily="34" charset="0"/>
              </a:rPr>
              <a:t> </a:t>
            </a:r>
            <a:r>
              <a:rPr lang="fr-BE" sz="1200" dirty="0" err="1">
                <a:latin typeface="Fira Sans Extra Condensed" panose="020B0503050000020004" pitchFamily="34" charset="0"/>
              </a:rPr>
              <a:t>based</a:t>
            </a:r>
            <a:r>
              <a:rPr lang="fr-BE" sz="1200" dirty="0">
                <a:latin typeface="Fira Sans Extra Condensed" panose="020B0503050000020004" pitchFamily="34" charset="0"/>
              </a:rPr>
              <a:t> on SARS-CoV-2 </a:t>
            </a:r>
            <a:r>
              <a:rPr lang="fr-BE" sz="1200" dirty="0" err="1">
                <a:latin typeface="Fira Sans Extra Condensed" panose="020B0503050000020004" pitchFamily="34" charset="0"/>
              </a:rPr>
              <a:t>epidemiological</a:t>
            </a:r>
            <a:r>
              <a:rPr lang="fr-BE" sz="1200" dirty="0">
                <a:latin typeface="Fira Sans Extra Condensed" panose="020B0503050000020004" pitchFamily="34" charset="0"/>
              </a:rPr>
              <a:t> </a:t>
            </a:r>
            <a:r>
              <a:rPr lang="fr-BE" sz="1200" dirty="0" err="1">
                <a:latin typeface="Fira Sans Extra Condensed" panose="020B0503050000020004" pitchFamily="34" charset="0"/>
              </a:rPr>
              <a:t>dynamics</a:t>
            </a:r>
            <a:r>
              <a:rPr lang="fr-BE" sz="1200" dirty="0">
                <a:latin typeface="Fira Sans Extra Condensed" panose="020B0503050000020004" pitchFamily="34" charset="0"/>
              </a:rPr>
              <a:t> and </a:t>
            </a:r>
            <a:r>
              <a:rPr lang="fr-BE" sz="1200" dirty="0" err="1">
                <a:latin typeface="Fira Sans Extra Condensed" panose="020B0503050000020004" pitchFamily="34" charset="0"/>
              </a:rPr>
              <a:t>motivational</a:t>
            </a:r>
            <a:r>
              <a:rPr lang="fr-BE" sz="1200" dirty="0">
                <a:latin typeface="Fira Sans Extra Condensed" panose="020B0503050000020004" pitchFamily="34" charset="0"/>
              </a:rPr>
              <a:t> perspectives.</a:t>
            </a:r>
          </a:p>
          <a:p>
            <a:pPr algn="just"/>
            <a:endParaRPr lang="fr-BE" sz="1200" dirty="0">
              <a:latin typeface="Fira Sans Extra Condensed" panose="020B0503050000020004" pitchFamily="34" charset="0"/>
            </a:endParaRPr>
          </a:p>
          <a:p>
            <a:pPr algn="just"/>
            <a:r>
              <a:rPr lang="fr-BE" sz="1200" dirty="0">
                <a:latin typeface="Fira Sans Extra Condensed" panose="020B0503050000020004" pitchFamily="34" charset="0"/>
              </a:rPr>
              <a:t>Coordination : </a:t>
            </a:r>
            <a:r>
              <a:rPr lang="fr-BE" sz="1200" b="1" dirty="0">
                <a:latin typeface="Fira Sans Extra Condensed" panose="020B0503050000020004" pitchFamily="34" charset="0"/>
              </a:rPr>
              <a:t>Risk </a:t>
            </a:r>
            <a:r>
              <a:rPr lang="fr-BE" sz="1200" b="1" dirty="0" err="1">
                <a:latin typeface="Fira Sans Extra Condensed" panose="020B0503050000020004" pitchFamily="34" charset="0"/>
              </a:rPr>
              <a:t>Assessment</a:t>
            </a:r>
            <a:r>
              <a:rPr lang="fr-BE" sz="1200" b="1" dirty="0">
                <a:latin typeface="Fira Sans Extra Condensed" panose="020B0503050000020004" pitchFamily="34" charset="0"/>
              </a:rPr>
              <a:t> Group</a:t>
            </a:r>
            <a:r>
              <a:rPr lang="fr-BE" sz="1200" dirty="0">
                <a:latin typeface="Fira Sans Extra Condensed" panose="020B0503050000020004" pitchFamily="34" charset="0"/>
              </a:rPr>
              <a:t>, financements de la plateforme covid, avec l’aide du GIGA, de Radius, etc.</a:t>
            </a:r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C18EE5A1-1E4B-8EEF-FB49-AC086F2055A5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182" y="5039668"/>
            <a:ext cx="1881334" cy="602027"/>
          </a:xfrm>
          <a:prstGeom prst="rect">
            <a:avLst/>
          </a:prstGeom>
        </p:spPr>
      </p:pic>
      <p:pic>
        <p:nvPicPr>
          <p:cNvPr id="5" name="Graphique 4">
            <a:extLst>
              <a:ext uri="{FF2B5EF4-FFF2-40B4-BE49-F238E27FC236}">
                <a16:creationId xmlns:a16="http://schemas.microsoft.com/office/drawing/2014/main" id="{2AE53BB9-96BB-CDA9-9E89-0CA8F4265CE3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768257" y="5635062"/>
            <a:ext cx="1428750" cy="428625"/>
          </a:xfrm>
          <a:prstGeom prst="rect">
            <a:avLst/>
          </a:prstGeom>
        </p:spPr>
      </p:pic>
      <p:pic>
        <p:nvPicPr>
          <p:cNvPr id="7" name="Graphique 6">
            <a:extLst>
              <a:ext uri="{FF2B5EF4-FFF2-40B4-BE49-F238E27FC236}">
                <a16:creationId xmlns:a16="http://schemas.microsoft.com/office/drawing/2014/main" id="{29A861FE-F82E-2117-8551-DB60C33A8FD0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615087" y="5657828"/>
            <a:ext cx="1971675" cy="428625"/>
          </a:xfrm>
          <a:prstGeom prst="rect">
            <a:avLst/>
          </a:prstGeom>
        </p:spPr>
      </p:pic>
      <p:pic>
        <p:nvPicPr>
          <p:cNvPr id="9" name="Graphique 8">
            <a:extLst>
              <a:ext uri="{FF2B5EF4-FFF2-40B4-BE49-F238E27FC236}">
                <a16:creationId xmlns:a16="http://schemas.microsoft.com/office/drawing/2014/main" id="{C86B2942-F204-7AD5-C852-20CF330B2848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3760062" y="5119326"/>
            <a:ext cx="1803797" cy="42862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55352BF-1AF2-3ACA-0436-7260049A9FB2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6093835" y="6386807"/>
            <a:ext cx="5972175" cy="332510"/>
          </a:xfrm>
          <a:prstGeom prst="rect">
            <a:avLst/>
          </a:prstGeom>
          <a:solidFill>
            <a:schemeClr val="tx2">
              <a:lumMod val="1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BE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SemiCondensed" panose="020B0502040204020203" pitchFamily="34" charset="0"/>
              </a:rPr>
              <a:t>MESSINA Alexis | </a:t>
            </a:r>
            <a:r>
              <a:rPr lang="fr-BE" sz="1400" dirty="0">
                <a:solidFill>
                  <a:schemeClr val="tx1"/>
                </a:solidFill>
                <a:latin typeface="Bahnschrift SemiCondensed" panose="020B0502040204020203" pitchFamily="34" charset="0"/>
                <a:hlinkClick r:id="rId2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alexis.messina@uliege.be</a:t>
            </a:r>
            <a:endParaRPr lang="fr-BE" sz="1400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5F79C3-B7C4-0036-36E2-4D3DC7F2A3C1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11495314" y="138683"/>
            <a:ext cx="570696" cy="579774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BE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SemiCondensed" panose="020B0502040204020203" pitchFamily="34" charset="0"/>
              </a:rPr>
              <a:t>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29FC80-5609-2E02-4DAD-369C993BA904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125990" y="6386807"/>
            <a:ext cx="5972175" cy="332510"/>
          </a:xfrm>
          <a:prstGeom prst="rect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BE" sz="16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En/jeux – Université du Québec à Montréal – 26 mai 2023</a:t>
            </a:r>
          </a:p>
        </p:txBody>
      </p:sp>
    </p:spTree>
    <p:extLst>
      <p:ext uri="{BB962C8B-B14F-4D97-AF65-F5344CB8AC3E}">
        <p14:creationId xmlns:p14="http://schemas.microsoft.com/office/powerpoint/2010/main" val="3330594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75281448-8C37-402A-BF58-CCFAB0243AC4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 flipH="1">
            <a:off x="6221981" y="2450357"/>
            <a:ext cx="2155152" cy="203200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8863CC57-AE32-4B43-8589-C283B732748D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>
            <a:off x="8377134" y="2450357"/>
            <a:ext cx="1988897" cy="203200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3F147D13-51C9-440D-930A-B802A0AC0C0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6182596" y="847059"/>
            <a:ext cx="3988440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BE" sz="2667" b="1" dirty="0">
                <a:latin typeface="Fira Sans Extra Condensed" panose="020B0503050000020004" pitchFamily="34" charset="0"/>
              </a:rPr>
              <a:t>DESCRIPTIF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FF40B82A-C461-496D-AF49-95EEE6C3C360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1164118" y="-286070"/>
            <a:ext cx="4845288" cy="5354044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76B7EAE0-07E8-4CF1-8EF7-1F74032493B8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7117853" y="1404590"/>
            <a:ext cx="39884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BE" sz="1200" b="1" dirty="0">
                <a:latin typeface="Fira Sans Extra Condensed" panose="020B0503050000020004" pitchFamily="34" charset="0"/>
              </a:rPr>
              <a:t>Jeu de cartes : </a:t>
            </a:r>
            <a:r>
              <a:rPr lang="fr-BE" sz="1200" dirty="0">
                <a:latin typeface="Fira Sans Extra Condensed" panose="020B0503050000020004" pitchFamily="34" charset="0"/>
              </a:rPr>
              <a:t>environ 200 cartes proposant une situation-question à laquelle les joueurs et joueuses doivent répondre. À chaque situation-question sont associées deux solutions (A : oui /B : non). Ces solutions ont un impact sur des courbes épidémiologiques et motivationnelles.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825E3942-5688-4857-9D61-43D256235024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7117853" y="2265273"/>
            <a:ext cx="39884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fr-BE" sz="1200" b="1" dirty="0">
              <a:latin typeface="Fira Sans Extra Condensed" panose="020B0503050000020004" pitchFamily="34" charset="0"/>
            </a:endParaRPr>
          </a:p>
          <a:p>
            <a:pPr algn="just"/>
            <a:r>
              <a:rPr lang="fr-BE" sz="1200" b="1" dirty="0" err="1">
                <a:latin typeface="Fira Sans Extra Condensed" panose="020B0503050000020004" pitchFamily="34" charset="0"/>
              </a:rPr>
              <a:t>Device</a:t>
            </a:r>
            <a:r>
              <a:rPr lang="fr-BE" sz="1200" b="1" dirty="0">
                <a:latin typeface="Fira Sans Extra Condensed" panose="020B0503050000020004" pitchFamily="34" charset="0"/>
              </a:rPr>
              <a:t> : </a:t>
            </a:r>
            <a:r>
              <a:rPr lang="fr-BE" sz="1200" dirty="0">
                <a:latin typeface="Fira Sans Extra Condensed" panose="020B0503050000020004" pitchFamily="34" charset="0"/>
              </a:rPr>
              <a:t>téléphone portable, navigateur</a:t>
            </a:r>
            <a:r>
              <a:rPr lang="fr-BE" sz="1200" b="1" dirty="0">
                <a:latin typeface="Fira Sans Extra Condensed" panose="020B0503050000020004" pitchFamily="34" charset="0"/>
              </a:rPr>
              <a:t> </a:t>
            </a:r>
            <a:endParaRPr lang="fr-BE" sz="1200" dirty="0">
              <a:latin typeface="Fira Sans Extra Condensed" panose="020B0503050000020004" pitchFamily="34" charset="0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F333289D-EF2A-49B7-AED6-CC5C15FC522D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7117851" y="3659783"/>
            <a:ext cx="391003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BE" sz="1200" b="1" dirty="0">
                <a:latin typeface="Fira Sans Extra Condensed" panose="020B0503050000020004" pitchFamily="34" charset="0"/>
              </a:rPr>
              <a:t>Public-cible : </a:t>
            </a:r>
            <a:r>
              <a:rPr lang="fr-BE" sz="1200" dirty="0">
                <a:latin typeface="Fira Sans Extra Condensed" panose="020B0503050000020004" pitchFamily="34" charset="0"/>
              </a:rPr>
              <a:t>indifférencié, population académique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A2FF645-709D-4CCD-9263-1FD8B17B380A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1554294" y="6485681"/>
            <a:ext cx="48992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67" i="1" dirty="0">
                <a:solidFill>
                  <a:schemeClr val="tx2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DD06FB8-7FC9-814D-6E05-68552789DF14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47780" y="6485680"/>
            <a:ext cx="11319541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67" i="1" dirty="0">
                <a:solidFill>
                  <a:schemeClr val="tx2">
                    <a:lumMod val="50000"/>
                  </a:schemeClr>
                </a:solidFill>
              </a:rPr>
              <a:t>Document numérique et Société n°8  - Liège, 25 juin 2022				Björn-Olav </a:t>
            </a:r>
            <a:r>
              <a:rPr lang="fr-FR" sz="1067" i="1" dirty="0" err="1">
                <a:solidFill>
                  <a:schemeClr val="tx2">
                    <a:lumMod val="50000"/>
                  </a:schemeClr>
                </a:solidFill>
              </a:rPr>
              <a:t>Dozo</a:t>
            </a:r>
            <a:r>
              <a:rPr lang="fr-FR" sz="1067" i="1" dirty="0">
                <a:solidFill>
                  <a:schemeClr val="tx2">
                    <a:lumMod val="50000"/>
                  </a:schemeClr>
                </a:solidFill>
              </a:rPr>
              <a:t> (bo.dozo@uliege.be) – Alexis Messina (alexis.messina@uliege.be)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8E05F37-7350-DBEB-8B6F-E91266528431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7117851" y="3971419"/>
            <a:ext cx="391003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BE" sz="1200" b="1" dirty="0">
                <a:latin typeface="Fira Sans Extra Condensed" panose="020B0503050000020004" pitchFamily="34" charset="0"/>
              </a:rPr>
              <a:t>Contexte et financement : </a:t>
            </a:r>
            <a:r>
              <a:rPr lang="fr-BE" sz="1200" dirty="0">
                <a:latin typeface="Fira Sans Extra Condensed" panose="020B0503050000020004" pitchFamily="34" charset="0"/>
              </a:rPr>
              <a:t>financement par contrat de mi-temps pour une durée de six à douze mois, renouvelé selon les avancées du projet (total = engagement durant un an et demi).</a:t>
            </a:r>
          </a:p>
          <a:p>
            <a:pPr algn="just"/>
            <a:endParaRPr lang="fr-BE" sz="1200" dirty="0">
              <a:latin typeface="Fira Sans Extra Condensed" panose="020B0503050000020004" pitchFamily="34" charset="0"/>
            </a:endParaRPr>
          </a:p>
          <a:p>
            <a:pPr algn="just"/>
            <a:r>
              <a:rPr lang="fr-BE" sz="1200" dirty="0">
                <a:latin typeface="Fira Sans Extra Condensed" panose="020B0503050000020004" pitchFamily="34" charset="0"/>
              </a:rPr>
              <a:t>Développement en interne, à l’</a:t>
            </a:r>
            <a:r>
              <a:rPr lang="fr-BE" sz="1200" dirty="0" err="1">
                <a:latin typeface="Fira Sans Extra Condensed" panose="020B0503050000020004" pitchFamily="34" charset="0"/>
              </a:rPr>
              <a:t>Uliège</a:t>
            </a:r>
            <a:r>
              <a:rPr lang="fr-BE" sz="1200" dirty="0">
                <a:latin typeface="Fira Sans Extra Condensed" panose="020B0503050000020004" pitchFamily="34" charset="0"/>
              </a:rPr>
              <a:t>, en deux phases</a:t>
            </a:r>
          </a:p>
          <a:p>
            <a:pPr algn="just"/>
            <a:r>
              <a:rPr lang="fr-BE" sz="1200" dirty="0">
                <a:latin typeface="Fira Sans Extra Condensed" panose="020B0503050000020004" pitchFamily="34" charset="0"/>
              </a:rPr>
              <a:t>Pas de feuille de route, ni de planning, mais obligation de résultat en fin de financement. </a:t>
            </a:r>
          </a:p>
          <a:p>
            <a:pPr algn="just"/>
            <a:endParaRPr lang="fr-BE" sz="1200" dirty="0">
              <a:latin typeface="Fira Sans Extra Condensed" panose="020B0503050000020004" pitchFamily="34" charset="0"/>
            </a:endParaRPr>
          </a:p>
          <a:p>
            <a:pPr algn="just"/>
            <a:r>
              <a:rPr lang="fr-BE" sz="1200" dirty="0">
                <a:latin typeface="Fira Sans Extra Condensed" panose="020B0503050000020004" pitchFamily="34" charset="0"/>
              </a:rPr>
              <a:t>Les dates de fin de financement coïncident avec le changement d’équipe rectorale à l’initiative du projet.</a:t>
            </a:r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C18EE5A1-1E4B-8EEF-FB49-AC086F2055A5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182" y="5039668"/>
            <a:ext cx="1881334" cy="602027"/>
          </a:xfrm>
          <a:prstGeom prst="rect">
            <a:avLst/>
          </a:prstGeom>
        </p:spPr>
      </p:pic>
      <p:pic>
        <p:nvPicPr>
          <p:cNvPr id="5" name="Graphique 4">
            <a:extLst>
              <a:ext uri="{FF2B5EF4-FFF2-40B4-BE49-F238E27FC236}">
                <a16:creationId xmlns:a16="http://schemas.microsoft.com/office/drawing/2014/main" id="{2AE53BB9-96BB-CDA9-9E89-0CA8F4265CE3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768257" y="5635062"/>
            <a:ext cx="1428750" cy="428625"/>
          </a:xfrm>
          <a:prstGeom prst="rect">
            <a:avLst/>
          </a:prstGeom>
        </p:spPr>
      </p:pic>
      <p:pic>
        <p:nvPicPr>
          <p:cNvPr id="7" name="Graphique 6">
            <a:extLst>
              <a:ext uri="{FF2B5EF4-FFF2-40B4-BE49-F238E27FC236}">
                <a16:creationId xmlns:a16="http://schemas.microsoft.com/office/drawing/2014/main" id="{29A861FE-F82E-2117-8551-DB60C33A8FD0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615087" y="5657828"/>
            <a:ext cx="1971675" cy="428625"/>
          </a:xfrm>
          <a:prstGeom prst="rect">
            <a:avLst/>
          </a:prstGeom>
        </p:spPr>
      </p:pic>
      <p:pic>
        <p:nvPicPr>
          <p:cNvPr id="9" name="Graphique 8">
            <a:extLst>
              <a:ext uri="{FF2B5EF4-FFF2-40B4-BE49-F238E27FC236}">
                <a16:creationId xmlns:a16="http://schemas.microsoft.com/office/drawing/2014/main" id="{C86B2942-F204-7AD5-C852-20CF330B2848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3760062" y="5119326"/>
            <a:ext cx="1803797" cy="42862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55352BF-1AF2-3ACA-0436-7260049A9FB2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6093835" y="6386807"/>
            <a:ext cx="5972175" cy="332510"/>
          </a:xfrm>
          <a:prstGeom prst="rect">
            <a:avLst/>
          </a:prstGeom>
          <a:solidFill>
            <a:schemeClr val="tx2">
              <a:lumMod val="1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BE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SemiCondensed" panose="020B0502040204020203" pitchFamily="34" charset="0"/>
              </a:rPr>
              <a:t>MESSINA Alexis | </a:t>
            </a:r>
            <a:r>
              <a:rPr lang="fr-BE" sz="1400" dirty="0">
                <a:solidFill>
                  <a:schemeClr val="tx1"/>
                </a:solidFill>
                <a:latin typeface="Bahnschrift SemiCondensed" panose="020B0502040204020203" pitchFamily="34" charset="0"/>
                <a:hlinkClick r:id="rId2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alexis.messina@uliege.be</a:t>
            </a:r>
            <a:endParaRPr lang="fr-BE" sz="1400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5F79C3-B7C4-0036-36E2-4D3DC7F2A3C1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11495314" y="138683"/>
            <a:ext cx="570696" cy="579774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BE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SemiCondensed" panose="020B0502040204020203" pitchFamily="34" charset="0"/>
              </a:rPr>
              <a:t>6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29FC80-5609-2E02-4DAD-369C993BA904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125990" y="6386807"/>
            <a:ext cx="5972175" cy="332510"/>
          </a:xfrm>
          <a:prstGeom prst="rect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BE" sz="16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En/jeux – Université du Québec à Montréal – 26 mai 2023</a:t>
            </a:r>
          </a:p>
        </p:txBody>
      </p:sp>
    </p:spTree>
    <p:extLst>
      <p:ext uri="{BB962C8B-B14F-4D97-AF65-F5344CB8AC3E}">
        <p14:creationId xmlns:p14="http://schemas.microsoft.com/office/powerpoint/2010/main" val="2690283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75281448-8C37-402A-BF58-CCFAB0243AC4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 flipH="1">
            <a:off x="6221981" y="2450357"/>
            <a:ext cx="2155152" cy="203200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re 1">
            <a:extLst>
              <a:ext uri="{FF2B5EF4-FFF2-40B4-BE49-F238E27FC236}">
                <a16:creationId xmlns:a16="http://schemas.microsoft.com/office/drawing/2014/main" id="{D88502E4-60D0-477D-B74D-16403E92CBCD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7610535" y="1398743"/>
            <a:ext cx="3677569" cy="851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 fontScale="8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rPr lang="fr-BE" sz="1867" b="0" dirty="0">
                <a:solidFill>
                  <a:schemeClr val="tx1"/>
                </a:solidFill>
              </a:rPr>
              <a:t>Modèle épidémiologique </a:t>
            </a:r>
            <a:r>
              <a:rPr lang="fr-BE" sz="1867" dirty="0">
                <a:solidFill>
                  <a:schemeClr val="tx1"/>
                </a:solidFill>
              </a:rPr>
              <a:t>compartimental</a:t>
            </a:r>
            <a:r>
              <a:rPr lang="fr-BE" sz="1867" b="0" dirty="0">
                <a:solidFill>
                  <a:schemeClr val="tx1"/>
                </a:solidFill>
              </a:rPr>
              <a:t> de type </a:t>
            </a:r>
            <a:r>
              <a:rPr lang="fr-BE" sz="1867" dirty="0">
                <a:solidFill>
                  <a:schemeClr val="tx1"/>
                </a:solidFill>
              </a:rPr>
              <a:t>SEIR </a:t>
            </a:r>
          </a:p>
          <a:p>
            <a:r>
              <a:rPr lang="fr-BE" sz="1867" b="0" dirty="0">
                <a:solidFill>
                  <a:schemeClr val="tx1"/>
                </a:solidFill>
              </a:rPr>
              <a:t>(susceptibles-exposés-infectieux-rétablis)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9AC78EC-9BAF-4FB5-BA4C-DB847B2ABDF1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06"/>
          <a:stretch/>
        </p:blipFill>
        <p:spPr bwMode="auto">
          <a:xfrm>
            <a:off x="903896" y="1944179"/>
            <a:ext cx="6283592" cy="333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C16FB09C-6FBC-4486-9381-DDE69DC685BD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7187489" y="2244431"/>
            <a:ext cx="3677569" cy="851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pPr algn="l"/>
            <a:r>
              <a:rPr lang="fr-BE" sz="1467" b="0" i="1" dirty="0">
                <a:solidFill>
                  <a:schemeClr val="tx1"/>
                </a:solidFill>
              </a:rPr>
              <a:t>Milieu extra-universitaire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904F9E55-86D3-4F60-85EB-09E45F3F49A2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7187486" y="3496123"/>
            <a:ext cx="3677569" cy="851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pPr algn="l"/>
            <a:r>
              <a:rPr lang="fr-BE" sz="1467" b="0" i="1" dirty="0">
                <a:solidFill>
                  <a:schemeClr val="tx1"/>
                </a:solidFill>
              </a:rPr>
              <a:t>Intra muros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888D1B03-DEC5-4C2F-864B-5EA2AF0274DD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7187485" y="4396469"/>
            <a:ext cx="3677569" cy="851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pPr algn="l"/>
            <a:r>
              <a:rPr lang="fr-BE" sz="1467" b="0" i="1" dirty="0">
                <a:solidFill>
                  <a:schemeClr val="tx1"/>
                </a:solidFill>
              </a:rPr>
              <a:t>Confinement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095A8CF-9FB9-4CFB-9DDF-8557A4A9C36B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1554294" y="6485681"/>
            <a:ext cx="48992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67" i="1" dirty="0">
                <a:solidFill>
                  <a:schemeClr val="tx2">
                    <a:lumMod val="50000"/>
                  </a:schemeClr>
                </a:solidFill>
              </a:rPr>
              <a:t>8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5A5B316-E80B-4C99-BC1E-CC8B2895880F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7854193" y="5209632"/>
            <a:ext cx="3174680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100" dirty="0" err="1">
                <a:latin typeface="Fira Sans Extra Condensed" panose="020B0503050000020004" pitchFamily="34" charset="0"/>
              </a:rPr>
              <a:t>Denoël</a:t>
            </a:r>
            <a:r>
              <a:rPr lang="en-US" sz="1100" dirty="0">
                <a:latin typeface="Fira Sans Extra Condensed" panose="020B0503050000020004" pitchFamily="34" charset="0"/>
              </a:rPr>
              <a:t> V., </a:t>
            </a:r>
            <a:r>
              <a:rPr lang="en-US" sz="1100" dirty="0" err="1">
                <a:latin typeface="Fira Sans Extra Condensed" panose="020B0503050000020004" pitchFamily="34" charset="0"/>
              </a:rPr>
              <a:t>Bruyère</a:t>
            </a:r>
            <a:r>
              <a:rPr lang="en-US" sz="1100" dirty="0">
                <a:latin typeface="Fira Sans Extra Condensed" panose="020B0503050000020004" pitchFamily="34" charset="0"/>
              </a:rPr>
              <a:t> O., </a:t>
            </a:r>
            <a:r>
              <a:rPr lang="en-US" sz="1100" dirty="0" err="1">
                <a:latin typeface="Fira Sans Extra Condensed" panose="020B0503050000020004" pitchFamily="34" charset="0"/>
              </a:rPr>
              <a:t>Louppe</a:t>
            </a:r>
            <a:r>
              <a:rPr lang="en-US" sz="1100" dirty="0">
                <a:latin typeface="Fira Sans Extra Condensed" panose="020B0503050000020004" pitchFamily="34" charset="0"/>
              </a:rPr>
              <a:t> G., et al. (2022). Decision-based interactive model to determine re-opening conditions of a large university campus in Belgium during the first COVID-19 wave. </a:t>
            </a:r>
            <a:r>
              <a:rPr lang="en-US" sz="1100" i="1" dirty="0">
                <a:latin typeface="Fira Sans Extra Condensed" panose="020B0503050000020004" pitchFamily="34" charset="0"/>
              </a:rPr>
              <a:t>Archives of Public Health,</a:t>
            </a:r>
            <a:r>
              <a:rPr lang="en-US" sz="1100" dirty="0">
                <a:latin typeface="Fira Sans Extra Condensed" panose="020B0503050000020004" pitchFamily="34" charset="0"/>
              </a:rPr>
              <a:t> 80. </a:t>
            </a:r>
            <a:r>
              <a:rPr lang="en-US" sz="1100" dirty="0">
                <a:latin typeface="Fira Sans Extra Condensed" panose="020B0503050000020004" pitchFamily="34" charset="0"/>
                <a:hlinkClick r:id="rId17"/>
              </a:rPr>
              <a:t>https://doi.org/10.1186/s13690-022-00801-w</a:t>
            </a:r>
            <a:endParaRPr lang="en-US" sz="1100" dirty="0">
              <a:latin typeface="Fira Sans Extra Condensed" panose="020B0503050000020004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5925107-F1F8-C426-974E-51385DB6C0C7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47780" y="6485680"/>
            <a:ext cx="11319541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67" i="1" dirty="0">
                <a:solidFill>
                  <a:schemeClr val="tx2">
                    <a:lumMod val="50000"/>
                  </a:schemeClr>
                </a:solidFill>
              </a:rPr>
              <a:t>Document numérique et Société n°8  - Liège, 25 juin 2022				Björn-Olav </a:t>
            </a:r>
            <a:r>
              <a:rPr lang="fr-FR" sz="1067" i="1" dirty="0" err="1">
                <a:solidFill>
                  <a:schemeClr val="tx2">
                    <a:lumMod val="50000"/>
                  </a:schemeClr>
                </a:solidFill>
              </a:rPr>
              <a:t>Dozo</a:t>
            </a:r>
            <a:r>
              <a:rPr lang="fr-FR" sz="1067" i="1" dirty="0">
                <a:solidFill>
                  <a:schemeClr val="tx2">
                    <a:lumMod val="50000"/>
                  </a:schemeClr>
                </a:solidFill>
              </a:rPr>
              <a:t> (bo.dozo@uliege.be) – Alexis Messina (alexis.messina@uliege.be)</a:t>
            </a:r>
          </a:p>
        </p:txBody>
      </p:sp>
      <p:sp>
        <p:nvSpPr>
          <p:cNvPr id="16" name="Google Shape;502;p19">
            <a:extLst>
              <a:ext uri="{FF2B5EF4-FFF2-40B4-BE49-F238E27FC236}">
                <a16:creationId xmlns:a16="http://schemas.microsoft.com/office/drawing/2014/main" id="{140994E6-9C84-BBE1-2E54-EB2F71FE0D6C}"/>
              </a:ext>
            </a:extLst>
          </p:cNvPr>
          <p:cNvSpPr txBox="1"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609600" y="548633"/>
            <a:ext cx="10972800" cy="49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4000" dirty="0">
                <a:latin typeface="+mn-lt"/>
              </a:rPr>
              <a:t>Ludicisation et inclusion de modèles scientifiques</a:t>
            </a:r>
            <a:endParaRPr sz="4000" dirty="0">
              <a:latin typeface="+mn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2367F33-5F10-811C-4811-6476F124222E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6093835" y="6386807"/>
            <a:ext cx="5972175" cy="332510"/>
          </a:xfrm>
          <a:prstGeom prst="rect">
            <a:avLst/>
          </a:prstGeom>
          <a:solidFill>
            <a:schemeClr val="tx2">
              <a:lumMod val="1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BE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SemiCondensed" panose="020B0502040204020203" pitchFamily="34" charset="0"/>
              </a:rPr>
              <a:t>MESSINA Alexis | </a:t>
            </a:r>
            <a:r>
              <a:rPr lang="fr-BE" sz="1400" dirty="0">
                <a:solidFill>
                  <a:schemeClr val="tx1"/>
                </a:solidFill>
                <a:latin typeface="Bahnschrift SemiCondensed" panose="020B0502040204020203" pitchFamily="34" charset="0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alexis.messina@uliege.be</a:t>
            </a:r>
            <a:endParaRPr lang="fr-BE" sz="1400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F6B3E7-09FA-5FAA-4923-84ECB6E8AF1F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11495314" y="138683"/>
            <a:ext cx="570696" cy="579774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BE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SemiCondensed" panose="020B0502040204020203" pitchFamily="34" charset="0"/>
              </a:rPr>
              <a:t>7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9FC89F-B501-2CE0-1D07-57C24058E41A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125990" y="6386807"/>
            <a:ext cx="5972175" cy="332510"/>
          </a:xfrm>
          <a:prstGeom prst="rect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BE" sz="16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En/jeux – Université du Québec à Montréal – 26 mai 2023</a:t>
            </a:r>
          </a:p>
        </p:txBody>
      </p:sp>
    </p:spTree>
    <p:extLst>
      <p:ext uri="{BB962C8B-B14F-4D97-AF65-F5344CB8AC3E}">
        <p14:creationId xmlns:p14="http://schemas.microsoft.com/office/powerpoint/2010/main" val="1277121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75281448-8C37-402A-BF58-CCFAB0243AC4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 flipH="1">
            <a:off x="6221981" y="2450357"/>
            <a:ext cx="2155152" cy="203200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8863CC57-AE32-4B43-8589-C283B732748D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>
            <a:off x="8377134" y="2450357"/>
            <a:ext cx="1988897" cy="203200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221DAF72-2FC7-4D1C-8246-D47D4FCE7C9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8" b="47193"/>
          <a:stretch/>
        </p:blipFill>
        <p:spPr>
          <a:xfrm>
            <a:off x="1471335" y="1706881"/>
            <a:ext cx="8894696" cy="250952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EF5BF59-08AA-45EA-808C-C40EB8D7C8E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1554294" y="6485681"/>
            <a:ext cx="48992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67" i="1" dirty="0">
                <a:solidFill>
                  <a:schemeClr val="tx2">
                    <a:lumMod val="50000"/>
                  </a:schemeClr>
                </a:solidFill>
              </a:rPr>
              <a:t>9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6C24D0C-CEE2-72F4-F735-4523EE7D3AB8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47780" y="6485680"/>
            <a:ext cx="11319541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67" i="1" dirty="0">
                <a:solidFill>
                  <a:schemeClr val="tx2">
                    <a:lumMod val="50000"/>
                  </a:schemeClr>
                </a:solidFill>
              </a:rPr>
              <a:t>Document numérique et Société n°8  - Liège, 25 juin 2022				Björn-Olav </a:t>
            </a:r>
            <a:r>
              <a:rPr lang="fr-FR" sz="1067" i="1" dirty="0" err="1">
                <a:solidFill>
                  <a:schemeClr val="tx2">
                    <a:lumMod val="50000"/>
                  </a:schemeClr>
                </a:solidFill>
              </a:rPr>
              <a:t>Dozo</a:t>
            </a:r>
            <a:r>
              <a:rPr lang="fr-FR" sz="1067" i="1" dirty="0">
                <a:solidFill>
                  <a:schemeClr val="tx2">
                    <a:lumMod val="50000"/>
                  </a:schemeClr>
                </a:solidFill>
              </a:rPr>
              <a:t> (bo.dozo@uliege.be) – Alexis Messina (alexis.messina@uliege.be)</a:t>
            </a:r>
          </a:p>
        </p:txBody>
      </p:sp>
      <p:sp>
        <p:nvSpPr>
          <p:cNvPr id="8" name="Google Shape;502;p19">
            <a:extLst>
              <a:ext uri="{FF2B5EF4-FFF2-40B4-BE49-F238E27FC236}">
                <a16:creationId xmlns:a16="http://schemas.microsoft.com/office/drawing/2014/main" id="{E0BC524E-9856-D011-D8FC-433B08DE394A}"/>
              </a:ext>
            </a:extLst>
          </p:cNvPr>
          <p:cNvSpPr txBox="1"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9600" y="548633"/>
            <a:ext cx="10972800" cy="49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4000" dirty="0">
                <a:latin typeface="+mn-lt"/>
              </a:rPr>
              <a:t>Ludicisation et inclusion de modèles scientifiques</a:t>
            </a:r>
            <a:endParaRPr sz="4000" dirty="0">
              <a:latin typeface="+mn-lt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F30A4814-AA62-38AD-461A-806E24B3D773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48" b="5017"/>
          <a:stretch/>
        </p:blipFill>
        <p:spPr>
          <a:xfrm>
            <a:off x="1471335" y="4458175"/>
            <a:ext cx="8894696" cy="151977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44E3C98-3B8A-E446-0A5D-FD133DE4EACE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6093835" y="6386807"/>
            <a:ext cx="5972175" cy="332510"/>
          </a:xfrm>
          <a:prstGeom prst="rect">
            <a:avLst/>
          </a:prstGeom>
          <a:solidFill>
            <a:schemeClr val="tx2">
              <a:lumMod val="1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BE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SemiCondensed" panose="020B0502040204020203" pitchFamily="34" charset="0"/>
              </a:rPr>
              <a:t>MESSINA Alexis | </a:t>
            </a:r>
            <a:r>
              <a:rPr lang="fr-BE" sz="1400" dirty="0">
                <a:solidFill>
                  <a:schemeClr val="tx1"/>
                </a:solidFill>
                <a:latin typeface="Bahnschrift SemiCondensed" panose="020B0502040204020203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alexis.messina@uliege.be</a:t>
            </a:r>
            <a:endParaRPr lang="fr-BE" sz="1400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1EF6F5-82C4-0EE2-8F92-01B7F5C2FF6D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11495314" y="138683"/>
            <a:ext cx="570696" cy="579774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BE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SemiCondensed" panose="020B0502040204020203" pitchFamily="34" charset="0"/>
              </a:rPr>
              <a:t>8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57D555-13DD-B5E3-EE7E-6906175260EC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125990" y="6386807"/>
            <a:ext cx="5972175" cy="332510"/>
          </a:xfrm>
          <a:prstGeom prst="rect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BE" sz="16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En/jeux – Université du Québec à Montréal – 26 mai 2023</a:t>
            </a:r>
          </a:p>
        </p:txBody>
      </p:sp>
    </p:spTree>
    <p:extLst>
      <p:ext uri="{BB962C8B-B14F-4D97-AF65-F5344CB8AC3E}">
        <p14:creationId xmlns:p14="http://schemas.microsoft.com/office/powerpoint/2010/main" val="2379216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75281448-8C37-402A-BF58-CCFAB0243AC4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 flipH="1">
            <a:off x="6221981" y="2450357"/>
            <a:ext cx="2155152" cy="203200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8863CC57-AE32-4B43-8589-C283B732748D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>
            <a:off x="8377134" y="2450357"/>
            <a:ext cx="1988897" cy="203200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 descr="Une image contenant table&#10;&#10;Description générée automatiquement">
            <a:extLst>
              <a:ext uri="{FF2B5EF4-FFF2-40B4-BE49-F238E27FC236}">
                <a16:creationId xmlns:a16="http://schemas.microsoft.com/office/drawing/2014/main" id="{B40591E1-2B52-494B-92BD-4DCD570B85E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4"/>
          <a:srcRect l="3120" t="34036" r="8647" b="31200"/>
          <a:stretch/>
        </p:blipFill>
        <p:spPr>
          <a:xfrm>
            <a:off x="791203" y="1369041"/>
            <a:ext cx="10757376" cy="2270339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BC20E725-C1FE-4065-895D-5B264389FA70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513" y="4693193"/>
            <a:ext cx="5533820" cy="28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FC7DDE67-89AB-4502-9E32-80850CF190D8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747" y="3908208"/>
            <a:ext cx="1572492" cy="219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7419DBC5-04BA-421F-82AB-1269556390DC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1554294" y="6485681"/>
            <a:ext cx="48992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67" i="1" dirty="0">
                <a:solidFill>
                  <a:schemeClr val="tx2">
                    <a:lumMod val="50000"/>
                  </a:schemeClr>
                </a:solidFill>
              </a:rPr>
              <a:t>10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9983325-37D4-7AF0-3C2A-FC59871B7FFE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47780" y="6485680"/>
            <a:ext cx="11319541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67" i="1" dirty="0">
                <a:solidFill>
                  <a:schemeClr val="tx2">
                    <a:lumMod val="50000"/>
                  </a:schemeClr>
                </a:solidFill>
              </a:rPr>
              <a:t>Document numérique et Société n°8  - Liège, 25 juin 2022				Björn-Olav </a:t>
            </a:r>
            <a:r>
              <a:rPr lang="fr-FR" sz="1067" i="1" dirty="0" err="1">
                <a:solidFill>
                  <a:schemeClr val="tx2">
                    <a:lumMod val="50000"/>
                  </a:schemeClr>
                </a:solidFill>
              </a:rPr>
              <a:t>Dozo</a:t>
            </a:r>
            <a:r>
              <a:rPr lang="fr-FR" sz="1067" i="1" dirty="0">
                <a:solidFill>
                  <a:schemeClr val="tx2">
                    <a:lumMod val="50000"/>
                  </a:schemeClr>
                </a:solidFill>
              </a:rPr>
              <a:t> (bo.dozo@uliege.be) – Alexis Messina (alexis.messina@uliege.be)</a:t>
            </a:r>
          </a:p>
        </p:txBody>
      </p:sp>
      <p:sp>
        <p:nvSpPr>
          <p:cNvPr id="15" name="Google Shape;502;p19">
            <a:extLst>
              <a:ext uri="{FF2B5EF4-FFF2-40B4-BE49-F238E27FC236}">
                <a16:creationId xmlns:a16="http://schemas.microsoft.com/office/drawing/2014/main" id="{0124F67E-BB85-B36E-64E3-F47B8567EC0C}"/>
              </a:ext>
            </a:extLst>
          </p:cNvPr>
          <p:cNvSpPr txBox="1"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09600" y="548633"/>
            <a:ext cx="10972800" cy="49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4000" dirty="0">
                <a:latin typeface="+mn-lt"/>
              </a:rPr>
              <a:t>Ludicisation et inclusion de modèles scientifiques</a:t>
            </a:r>
            <a:endParaRPr sz="4000" dirty="0">
              <a:latin typeface="+mn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CEF0E06-86DB-A113-3239-C71ECD2678FF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6093835" y="6386807"/>
            <a:ext cx="5972175" cy="332510"/>
          </a:xfrm>
          <a:prstGeom prst="rect">
            <a:avLst/>
          </a:prstGeom>
          <a:solidFill>
            <a:schemeClr val="tx2">
              <a:lumMod val="1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BE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SemiCondensed" panose="020B0502040204020203" pitchFamily="34" charset="0"/>
              </a:rPr>
              <a:t>MESSINA Alexis | </a:t>
            </a:r>
            <a:r>
              <a:rPr lang="fr-BE" sz="1400" dirty="0">
                <a:solidFill>
                  <a:schemeClr val="tx1"/>
                </a:solidFill>
                <a:latin typeface="Bahnschrift SemiCondensed" panose="020B0502040204020203" pitchFamily="34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alexis.messina@uliege.be</a:t>
            </a:r>
            <a:endParaRPr lang="fr-BE" sz="1400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7EBEAC-2549-5BE1-4E52-B33EC09C974A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11495314" y="138683"/>
            <a:ext cx="570696" cy="579774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BE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SemiCondensed" panose="020B0502040204020203" pitchFamily="34" charset="0"/>
              </a:rPr>
              <a:t>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FB1307-1831-7C0E-BCFC-EF326C559215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125990" y="6386807"/>
            <a:ext cx="5972175" cy="332510"/>
          </a:xfrm>
          <a:prstGeom prst="rect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BE" sz="16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En/jeux – Université du Québec à Montréal – 26 mai 2023</a:t>
            </a:r>
          </a:p>
        </p:txBody>
      </p:sp>
    </p:spTree>
    <p:extLst>
      <p:ext uri="{BB962C8B-B14F-4D97-AF65-F5344CB8AC3E}">
        <p14:creationId xmlns:p14="http://schemas.microsoft.com/office/powerpoint/2010/main" val="1263690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6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7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8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9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0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2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4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5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6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7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8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9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348</TotalTime>
  <Words>2431</Words>
  <Application>Microsoft Office PowerPoint</Application>
  <PresentationFormat>Grand écran</PresentationFormat>
  <Paragraphs>253</Paragraphs>
  <Slides>18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6" baseType="lpstr">
      <vt:lpstr>Arial</vt:lpstr>
      <vt:lpstr>Bahnschrift SemiBold SemiConden</vt:lpstr>
      <vt:lpstr>Bahnschrift SemiCondensed</vt:lpstr>
      <vt:lpstr>Calibri</vt:lpstr>
      <vt:lpstr>Calibri Light</vt:lpstr>
      <vt:lpstr>Fira Sans</vt:lpstr>
      <vt:lpstr>Fira Sans Extra Condensed</vt:lpstr>
      <vt:lpstr>Thème Office</vt:lpstr>
      <vt:lpstr>SARS WARS Retours d’un projet de création vidéoludique commissionnée à l’Université de Liège, BE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Ludicisation et inclusion de modèles scientifiques</vt:lpstr>
      <vt:lpstr>Ludicisation et inclusion de modèles scientifiques</vt:lpstr>
      <vt:lpstr>Ludicisation et inclusion de modèles scientifiques</vt:lpstr>
      <vt:lpstr>Présentation PowerPoint</vt:lpstr>
      <vt:lpstr>Évolution des finalités du jeu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SARS WARS Retours d’un projet de création vidéoludique commissionnée à l’Université de Liège, BE</dc:title>
  <dc:creator>Messina Alexis</dc:creator>
  <cp:lastModifiedBy>Messina Alexis</cp:lastModifiedBy>
  <cp:revision>5</cp:revision>
  <dcterms:created xsi:type="dcterms:W3CDTF">2023-05-24T12:09:38Z</dcterms:created>
  <dcterms:modified xsi:type="dcterms:W3CDTF">2023-05-26T15:40:52Z</dcterms:modified>
</cp:coreProperties>
</file>