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37"/>
  </p:normalViewPr>
  <p:slideViewPr>
    <p:cSldViewPr snapToGrid="0">
      <p:cViewPr varScale="1">
        <p:scale>
          <a:sx n="103" d="100"/>
          <a:sy n="103" d="100"/>
        </p:scale>
        <p:origin x="8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0" descr="Imag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exte du titre"/>
          <p:cNvSpPr txBox="1">
            <a:spLocks noGrp="1"/>
          </p:cNvSpPr>
          <p:nvPr>
            <p:ph type="title"/>
          </p:nvPr>
        </p:nvSpPr>
        <p:spPr>
          <a:xfrm>
            <a:off x="532149" y="2098159"/>
            <a:ext cx="9144001" cy="1198564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2F2F2"/>
                </a:solidFill>
              </a:defRPr>
            </a:lvl1pPr>
          </a:lstStyle>
          <a:p>
            <a:r>
              <a:t>Texte du titre</a:t>
            </a:r>
          </a:p>
        </p:txBody>
      </p:sp>
      <p:sp>
        <p:nvSpPr>
          <p:cNvPr id="14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532149" y="3503564"/>
            <a:ext cx="9144001" cy="165576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1pPr>
            <a:lvl2pPr marL="0" indent="4572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2pPr>
            <a:lvl3pPr marL="0" indent="9144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3pPr>
            <a:lvl4pPr marL="0" indent="13716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4pPr>
            <a:lvl5pPr marL="0" indent="1828800">
              <a:spcBef>
                <a:spcPts val="600"/>
              </a:spcBef>
              <a:buSzTx/>
              <a:buFontTx/>
              <a:buNone/>
              <a:defRPr>
                <a:solidFill>
                  <a:srgbClr val="F2F2F2"/>
                </a:solidFill>
                <a:latin typeface="Source Sans Pro Light"/>
                <a:ea typeface="Source Sans Pro Light"/>
                <a:cs typeface="Source Sans Pro Light"/>
                <a:sym typeface="Source Sans Pro Light"/>
              </a:defRPr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737600" y="6356350"/>
            <a:ext cx="2844800" cy="37084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23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4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7" descr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e du titre"/>
          <p:cNvSpPr txBox="1">
            <a:spLocks noGrp="1"/>
          </p:cNvSpPr>
          <p:nvPr>
            <p:ph type="title"/>
          </p:nvPr>
        </p:nvSpPr>
        <p:spPr>
          <a:xfrm>
            <a:off x="532149" y="602852"/>
            <a:ext cx="10515601" cy="61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4" name="Texte niveau 1…"/>
          <p:cNvSpPr txBox="1">
            <a:spLocks noGrp="1"/>
          </p:cNvSpPr>
          <p:nvPr>
            <p:ph type="body" idx="1"/>
          </p:nvPr>
        </p:nvSpPr>
        <p:spPr>
          <a:xfrm>
            <a:off x="532149" y="1613891"/>
            <a:ext cx="10515601" cy="43513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8304549" y="6356350"/>
            <a:ext cx="358414" cy="370840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>
            <a:lvl1pPr>
              <a:defRPr>
                <a:solidFill>
                  <a:srgbClr val="5FA4B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6F3990"/>
          </a:solidFill>
          <a:uFillTx/>
          <a:latin typeface="Source Sans Pro Bold"/>
          <a:ea typeface="Source Sans Pro Bold"/>
          <a:cs typeface="Source Sans Pro Bold"/>
          <a:sym typeface="Source Sans Pro Bold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1pPr>
      <a:lvl2pPr marL="742950" marR="0" indent="-28575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2pPr>
      <a:lvl3pPr marL="12573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3pPr>
      <a:lvl4pPr marL="17526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4pPr>
      <a:lvl5pPr marL="22098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5pPr>
      <a:lvl6pPr marL="26670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6pPr>
      <a:lvl7pPr marL="31242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7pPr>
      <a:lvl8pPr marL="35814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8pPr>
      <a:lvl9pPr marL="4038600" marR="0" indent="-381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3000" b="0" i="0" u="none" strike="noStrike" cap="none" spc="0" baseline="0">
          <a:solidFill>
            <a:srgbClr val="5FA4B0"/>
          </a:solidFill>
          <a:uFillTx/>
          <a:latin typeface="source sans pro"/>
          <a:ea typeface="source sans pro"/>
          <a:cs typeface="source sans pro"/>
          <a:sym typeface="source sans pro"/>
        </a:defRPr>
      </a:lvl9pPr>
    </p:bodyStyle>
    <p:other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Source Sans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re 1"/>
          <p:cNvSpPr txBox="1">
            <a:spLocks noGrp="1"/>
          </p:cNvSpPr>
          <p:nvPr>
            <p:ph type="ctrTitle"/>
          </p:nvPr>
        </p:nvSpPr>
        <p:spPr>
          <a:xfrm>
            <a:off x="0" y="1258093"/>
            <a:ext cx="7269491" cy="165576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ctr" defTabSz="841247">
              <a:defRPr sz="3680" b="1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‘Competent authority’ and ‘competent authorities’ in primary EU law: agents of transboundary cooperation?</a:t>
            </a:r>
          </a:p>
        </p:txBody>
      </p:sp>
      <p:sp>
        <p:nvSpPr>
          <p:cNvPr id="34" name="Sous-titre 2"/>
          <p:cNvSpPr txBox="1">
            <a:spLocks noGrp="1"/>
          </p:cNvSpPr>
          <p:nvPr>
            <p:ph type="subTitle" sz="quarter" idx="1"/>
          </p:nvPr>
        </p:nvSpPr>
        <p:spPr>
          <a:xfrm>
            <a:off x="268131" y="3397975"/>
            <a:ext cx="6463976" cy="257179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ctr">
              <a:defRPr sz="27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sz="3300" dirty="0"/>
              <a:t>Katarzyna Aleksandra Jancewicz Université de Liège</a:t>
            </a:r>
            <a:endParaRPr lang="pl-PL" sz="3300" dirty="0"/>
          </a:p>
          <a:p>
            <a:endParaRPr lang="pl-PL" dirty="0"/>
          </a:p>
          <a:p>
            <a:endParaRPr lang="pl-PL" dirty="0"/>
          </a:p>
          <a:p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has</a:t>
            </a:r>
            <a:r>
              <a:rPr lang="pl-PL" dirty="0"/>
              <a:t> </a:t>
            </a:r>
            <a:r>
              <a:rPr lang="pl-PL" dirty="0" err="1"/>
              <a:t>received</a:t>
            </a:r>
            <a:r>
              <a:rPr lang="pl-PL" dirty="0"/>
              <a:t> </a:t>
            </a:r>
            <a:r>
              <a:rPr lang="pl-PL" dirty="0" err="1"/>
              <a:t>funding</a:t>
            </a:r>
            <a:r>
              <a:rPr lang="pl-PL" dirty="0"/>
              <a:t> from the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Research</a:t>
            </a:r>
            <a:r>
              <a:rPr lang="pl-PL" dirty="0"/>
              <a:t> </a:t>
            </a:r>
            <a:r>
              <a:rPr lang="pl-PL" dirty="0" err="1"/>
              <a:t>Council</a:t>
            </a:r>
            <a:r>
              <a:rPr lang="pl-PL" dirty="0"/>
              <a:t> (ERC) </a:t>
            </a:r>
            <a:r>
              <a:rPr lang="pl-PL" dirty="0" err="1"/>
              <a:t>under</a:t>
            </a:r>
            <a:r>
              <a:rPr lang="pl-PL" dirty="0"/>
              <a:t> the </a:t>
            </a:r>
            <a:r>
              <a:rPr lang="pl-PL" dirty="0" err="1"/>
              <a:t>European</a:t>
            </a:r>
            <a:r>
              <a:rPr lang="pl-PL" dirty="0"/>
              <a:t> </a:t>
            </a:r>
            <a:r>
              <a:rPr lang="pl-PL" dirty="0" err="1"/>
              <a:t>Union's</a:t>
            </a:r>
            <a:r>
              <a:rPr lang="pl-PL" dirty="0"/>
              <a:t> Horizon 2020 </a:t>
            </a:r>
            <a:r>
              <a:rPr lang="pl-PL" dirty="0" err="1"/>
              <a:t>research</a:t>
            </a:r>
            <a:r>
              <a:rPr lang="pl-PL" dirty="0"/>
              <a:t> and </a:t>
            </a:r>
            <a:r>
              <a:rPr lang="pl-PL" dirty="0" err="1"/>
              <a:t>innovation</a:t>
            </a:r>
            <a:r>
              <a:rPr lang="pl-PL" dirty="0"/>
              <a:t> </a:t>
            </a:r>
            <a:r>
              <a:rPr lang="pl-PL" dirty="0" err="1"/>
              <a:t>programme</a:t>
            </a:r>
            <a:r>
              <a:rPr lang="pl-PL" dirty="0"/>
              <a:t> (grant </a:t>
            </a:r>
            <a:r>
              <a:rPr lang="pl-PL" dirty="0" err="1"/>
              <a:t>agreement</a:t>
            </a:r>
            <a:r>
              <a:rPr lang="pl-PL" dirty="0"/>
              <a:t> n° 948473).</a:t>
            </a:r>
          </a:p>
          <a:p>
            <a:endParaRPr lang="pl-PL" dirty="0"/>
          </a:p>
        </p:txBody>
      </p:sp>
      <p:pic>
        <p:nvPicPr>
          <p:cNvPr id="35" name="erc_logo_1000x400_2022-02-10_17-11-55_148.jpeg" descr="erc_logo_1000x400_2022-02-10_17-11-55_148.jpeg"/>
          <p:cNvPicPr>
            <a:picLocks noChangeAspect="1"/>
          </p:cNvPicPr>
          <p:nvPr/>
        </p:nvPicPr>
        <p:blipFill>
          <a:blip r:embed="rId2"/>
          <a:srcRect l="4905" b="9489"/>
          <a:stretch>
            <a:fillRect/>
          </a:stretch>
        </p:blipFill>
        <p:spPr>
          <a:xfrm>
            <a:off x="6515295" y="7304"/>
            <a:ext cx="2649534" cy="10087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reaty of Amsterdam’s ‘revolution’"/>
          <p:cNvSpPr txBox="1">
            <a:spLocks noGrp="1"/>
          </p:cNvSpPr>
          <p:nvPr>
            <p:ph type="title"/>
          </p:nvPr>
        </p:nvSpPr>
        <p:spPr>
          <a:xfrm>
            <a:off x="654237" y="277287"/>
            <a:ext cx="10515601" cy="619920"/>
          </a:xfrm>
          <a:prstGeom prst="rect">
            <a:avLst/>
          </a:prstGeom>
        </p:spPr>
        <p:txBody>
          <a:bodyPr/>
          <a:lstStyle>
            <a:lvl1pPr defTabSz="813816">
              <a:defRPr sz="3559"/>
            </a:lvl1pPr>
          </a:lstStyle>
          <a:p>
            <a:r>
              <a:t>Treaty of Amsterdam’s ‘revolution’</a:t>
            </a:r>
          </a:p>
        </p:txBody>
      </p:sp>
      <p:pic>
        <p:nvPicPr>
          <p:cNvPr id="98" name="Image" descr="Image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47780" y="1049727"/>
            <a:ext cx="10711471" cy="5563176"/>
          </a:xfrm>
          <a:prstGeom prst="rect">
            <a:avLst/>
          </a:prstGeom>
          <a:ln w="12700">
            <a:miter lim="400000"/>
          </a:ln>
        </p:spPr>
      </p:pic>
      <p:sp>
        <p:nvSpPr>
          <p:cNvPr id="99" name="Rectangle"/>
          <p:cNvSpPr/>
          <p:nvPr/>
        </p:nvSpPr>
        <p:spPr>
          <a:xfrm>
            <a:off x="4769172" y="1871564"/>
            <a:ext cx="3459091" cy="301252"/>
          </a:xfrm>
          <a:prstGeom prst="rect">
            <a:avLst/>
          </a:prstGeom>
          <a:ln w="38100">
            <a:solidFill>
              <a:srgbClr val="FF2600"/>
            </a:solidFill>
            <a:miter/>
          </a:ln>
        </p:spPr>
        <p:txBody>
          <a:bodyPr lIns="45719" rIns="45719" anchor="ctr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‘Competent authority/authorities’ in TFEU (Lisbon)"/>
          <p:cNvSpPr txBox="1">
            <a:spLocks noGrp="1"/>
          </p:cNvSpPr>
          <p:nvPr>
            <p:ph type="title"/>
          </p:nvPr>
        </p:nvSpPr>
        <p:spPr>
          <a:xfrm>
            <a:off x="838199" y="-48279"/>
            <a:ext cx="10515601" cy="619920"/>
          </a:xfrm>
          <a:prstGeom prst="rect">
            <a:avLst/>
          </a:prstGeom>
        </p:spPr>
        <p:txBody>
          <a:bodyPr/>
          <a:lstStyle>
            <a:lvl1pPr defTabSz="813816">
              <a:defRPr sz="3559"/>
            </a:lvl1pPr>
          </a:lstStyle>
          <a:p>
            <a:r>
              <a:t>‘Competent authority/authorities’ in TFEU (Lisbon)</a:t>
            </a:r>
          </a:p>
        </p:txBody>
      </p:sp>
      <p:graphicFrame>
        <p:nvGraphicFramePr>
          <p:cNvPr id="102" name="Tableau"/>
          <p:cNvGraphicFramePr/>
          <p:nvPr>
            <p:extLst>
              <p:ext uri="{D42A27DB-BD31-4B8C-83A1-F6EECF244321}">
                <p14:modId xmlns:p14="http://schemas.microsoft.com/office/powerpoint/2010/main" val="1136824680"/>
              </p:ext>
            </p:extLst>
          </p:nvPr>
        </p:nvGraphicFramePr>
        <p:xfrm>
          <a:off x="365288" y="571641"/>
          <a:ext cx="11461424" cy="6404627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15785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5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456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7161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2861">
                <a:tc>
                  <a:txBody>
                    <a:bodyPr/>
                    <a:lstStyle/>
                    <a:p>
                      <a:pPr algn="ctr" defTabSz="457200"/>
                      <a:r>
                        <a:rPr sz="15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Legal norm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5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European Union</a:t>
                      </a:r>
                    </a:p>
                  </a:txBody>
                  <a:tcPr marL="50800" marR="50800" marT="50800" marB="50800" anchor="ctr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5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action undertaken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defTabSz="457200"/>
                      <a:r>
                        <a:rPr sz="1500" b="1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Member States level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4930"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Art. 50 (2) (b) TFEU </a:t>
                      </a:r>
                      <a:r>
                        <a:rPr i="1"/>
                        <a:t>(ex 44 TEC)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5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(2) The European Parliament, the Council and the Commission (…)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(b) (…) ensuring close </a:t>
                      </a:r>
                      <a:r>
                        <a:rPr b="1">
                          <a:solidFill>
                            <a:srgbClr val="008F00"/>
                          </a:solidFill>
                        </a:rPr>
                        <a:t>cooperation</a:t>
                      </a:r>
                      <a:r>
                        <a:rPr b="1"/>
                        <a:t> </a:t>
                      </a:r>
                      <a:r>
                        <a:t>(…)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between the </a:t>
                      </a:r>
                      <a:r>
                        <a:rPr b="1"/>
                        <a:t>competent authorities</a:t>
                      </a:r>
                      <a:r>
                        <a:t> </a:t>
                      </a:r>
                      <a:r>
                        <a:rPr u="sng"/>
                        <a:t>in Member States</a:t>
                      </a:r>
                      <a:r>
                        <a:t> (…)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2038"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Art. 71 TFEU </a:t>
                      </a:r>
                      <a:r>
                        <a:rPr i="1"/>
                        <a:t>(ex Art. 36 TEU)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5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A standing committee shall be set up within the Council (…)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(…) it shall facilitate </a:t>
                      </a:r>
                      <a:r>
                        <a:rPr b="1">
                          <a:solidFill>
                            <a:srgbClr val="009193"/>
                          </a:solidFill>
                        </a:rPr>
                        <a:t>coordination </a:t>
                      </a:r>
                      <a:r>
                        <a:t>of the action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of </a:t>
                      </a:r>
                      <a:r>
                        <a:rPr u="sng"/>
                        <a:t>Member States’</a:t>
                      </a:r>
                      <a:r>
                        <a:rPr b="1"/>
                        <a:t> competent authorities</a:t>
                      </a:r>
                      <a:r>
                        <a:t>. (…)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635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1664"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Art. 87 (1) TFEU </a:t>
                      </a:r>
                      <a:r>
                        <a:rPr i="1"/>
                        <a:t>(ex Art. 30 TEU)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Union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shall establish police </a:t>
                      </a:r>
                      <a:r>
                        <a:rPr b="1">
                          <a:solidFill>
                            <a:srgbClr val="008F00"/>
                          </a:solidFill>
                        </a:rPr>
                        <a:t>cooperation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involving all the </a:t>
                      </a:r>
                      <a:r>
                        <a:rPr u="sng"/>
                        <a:t>Member States’ </a:t>
                      </a:r>
                      <a:r>
                        <a:rPr b="1"/>
                        <a:t>competent authorities</a:t>
                      </a:r>
                      <a:r>
                        <a:t>, including police, customs and other specialised law enforcement services in relation to the prevention, detection and investigation of criminal offences.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635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61664"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Art. 88 (3) TFEU </a:t>
                      </a:r>
                      <a:r>
                        <a:rPr i="1"/>
                        <a:t>(ex Art. 30 TEU)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5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Any operational action by Europol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must be carried out i</a:t>
                      </a:r>
                      <a:r>
                        <a:rPr b="1"/>
                        <a:t>n liason and in agreement</a:t>
                      </a:r>
                      <a:r>
                        <a:t>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With the authorities of the Member State or States whose territory is concerned. The application of coercive measures shall be the exclusive responsability of the</a:t>
                      </a:r>
                      <a:r>
                        <a:rPr b="1"/>
                        <a:t> competent </a:t>
                      </a:r>
                      <a:r>
                        <a:rPr u="sng"/>
                        <a:t>national</a:t>
                      </a:r>
                      <a:r>
                        <a:rPr b="1"/>
                        <a:t> authorities</a:t>
                      </a:r>
                      <a:r>
                        <a:t>. 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32740"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Art. 127 (5) TFEU </a:t>
                      </a:r>
                      <a:r>
                        <a:rPr i="1"/>
                        <a:t>(ex Art. 105 TEC)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5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The ESCB [European System of Central Banks]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shall </a:t>
                      </a:r>
                      <a:r>
                        <a:rPr b="1"/>
                        <a:t>contrubute</a:t>
                      </a:r>
                      <a:r>
                        <a:t> </a:t>
                      </a:r>
                      <a:r>
                        <a:rPr b="1"/>
                        <a:t>to the smooth conduct</a:t>
                      </a:r>
                      <a:r>
                        <a:t> of policies pursued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dirty="0"/>
                        <a:t>by the </a:t>
                      </a:r>
                      <a:r>
                        <a:rPr b="1" dirty="0"/>
                        <a:t>competent authorities </a:t>
                      </a:r>
                      <a:r>
                        <a:rPr dirty="0"/>
                        <a:t>relating to the prudential supervision of credit institutions and the stability of the financial system.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140388">
                <a:tc>
                  <a:txBody>
                    <a:bodyPr/>
                    <a:lstStyle/>
                    <a:p>
                      <a:pPr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Art. 321 TFEU </a:t>
                      </a:r>
                      <a:r>
                        <a:rPr i="1"/>
                        <a:t>(ex Art. 278 TEC)</a:t>
                      </a:r>
                      <a:r>
                        <a:t> </a:t>
                      </a:r>
                      <a:r>
                        <a:rPr b="1"/>
                        <a:t>(word order changed)</a:t>
                      </a:r>
                    </a:p>
                  </a:txBody>
                  <a:tcPr marL="50800" marR="50800" marT="50800" marB="50800" horzOverflow="overflow">
                    <a:lnL w="12700">
                      <a:solidFill>
                        <a:srgbClr val="000000"/>
                      </a:solidFill>
                      <a:miter lim="400000"/>
                    </a:lnL>
                    <a:lnR w="635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/>
                      <a:r>
                        <a:rPr sz="1500">
                          <a:latin typeface="+mj-lt"/>
                          <a:ea typeface="+mj-ea"/>
                          <a:cs typeface="+mj-cs"/>
                          <a:sym typeface="Helvetica"/>
                        </a:rPr>
                        <a:t>The Commission may,</a:t>
                      </a:r>
                    </a:p>
                  </a:txBody>
                  <a:tcPr marL="50800" marR="50800" marT="50800" marB="50800" horzOverflow="overflow">
                    <a:lnL w="6350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t>transfer into the currency of one of the Member States its holdings in the currency of another Member State, (…) provided it </a:t>
                      </a:r>
                      <a:r>
                        <a:rPr b="1"/>
                        <a:t>notitfies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defTabSz="457200">
                        <a:defRPr sz="1500">
                          <a:latin typeface="+mj-lt"/>
                          <a:ea typeface="+mj-ea"/>
                          <a:cs typeface="+mj-cs"/>
                          <a:sym typeface="Helvetica"/>
                        </a:defRPr>
                      </a:pPr>
                      <a:r>
                        <a:rPr dirty="0"/>
                        <a:t>the </a:t>
                      </a:r>
                      <a:r>
                        <a:rPr b="1" dirty="0"/>
                        <a:t>competent authorities</a:t>
                      </a:r>
                      <a:r>
                        <a:rPr dirty="0"/>
                        <a:t> </a:t>
                      </a:r>
                      <a:r>
                        <a:rPr u="sng" dirty="0"/>
                        <a:t>of the Member States </a:t>
                      </a:r>
                      <a:r>
                        <a:rPr dirty="0"/>
                        <a:t>concerned (…).</a:t>
                      </a:r>
                    </a:p>
                  </a:txBody>
                  <a:tcPr marL="50800" marR="50800" marT="50800" marB="50800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12700">
                      <a:solidFill>
                        <a:srgbClr val="000000"/>
                      </a:solidFill>
                      <a:miter lim="400000"/>
                    </a:lnR>
                    <a:lnT w="12700">
                      <a:solidFill>
                        <a:srgbClr val="000000"/>
                      </a:solidFill>
                      <a:miter lim="400000"/>
                    </a:lnT>
                    <a:lnB w="12700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flections (= very early conclusions)"/>
          <p:cNvSpPr txBox="1">
            <a:spLocks noGrp="1"/>
          </p:cNvSpPr>
          <p:nvPr>
            <p:ph type="title"/>
          </p:nvPr>
        </p:nvSpPr>
        <p:spPr>
          <a:xfrm>
            <a:off x="1516461" y="114504"/>
            <a:ext cx="10515601" cy="619920"/>
          </a:xfrm>
          <a:prstGeom prst="rect">
            <a:avLst/>
          </a:prstGeom>
        </p:spPr>
        <p:txBody>
          <a:bodyPr/>
          <a:lstStyle>
            <a:lvl1pPr defTabSz="813816">
              <a:defRPr sz="3559"/>
            </a:lvl1pPr>
          </a:lstStyle>
          <a:p>
            <a:r>
              <a:t>Reflections (= very early conclusions)</a:t>
            </a:r>
          </a:p>
        </p:txBody>
      </p:sp>
      <p:sp>
        <p:nvSpPr>
          <p:cNvPr id="117" name="‘Competent authority’/‘authorities’ -&gt; probably intended only terminological harmonisation via the Treaty of Amsterdam…"/>
          <p:cNvSpPr txBox="1">
            <a:spLocks noGrp="1"/>
          </p:cNvSpPr>
          <p:nvPr>
            <p:ph type="body" idx="1"/>
          </p:nvPr>
        </p:nvSpPr>
        <p:spPr>
          <a:xfrm>
            <a:off x="222253" y="1084847"/>
            <a:ext cx="11306359" cy="5657205"/>
          </a:xfrm>
          <a:prstGeom prst="rect">
            <a:avLst/>
          </a:prstGeom>
        </p:spPr>
        <p:txBody>
          <a:bodyPr/>
          <a:lstStyle/>
          <a:p>
            <a:pPr marL="192023" indent="-192023" defTabSz="768095">
              <a:spcBef>
                <a:spcPts val="800"/>
              </a:spcBef>
              <a:defRPr sz="2520">
                <a:solidFill>
                  <a:srgbClr val="000000"/>
                </a:solidFill>
              </a:defRPr>
            </a:pPr>
            <a:r>
              <a:rPr dirty="0"/>
              <a:t>‘Competent authority’/‘authorities’ -&gt; probably intended only terminological </a:t>
            </a:r>
            <a:r>
              <a:rPr dirty="0" err="1"/>
              <a:t>harmonisation</a:t>
            </a:r>
            <a:r>
              <a:rPr dirty="0"/>
              <a:t> via the Treaty of Amsterdam </a:t>
            </a:r>
          </a:p>
          <a:p>
            <a:pPr marL="192023" indent="-192023" defTabSz="768095">
              <a:spcBef>
                <a:spcPts val="800"/>
              </a:spcBef>
              <a:defRPr sz="2520">
                <a:solidFill>
                  <a:srgbClr val="000000"/>
                </a:solidFill>
              </a:defRPr>
            </a:pPr>
            <a:r>
              <a:rPr dirty="0"/>
              <a:t>Currently in 2/3 of cases (14), the creation of collaboration obligations in the EU primary law between EU institutions/bodies and EU Member States administrations</a:t>
            </a:r>
          </a:p>
          <a:p>
            <a:pPr marL="192023" indent="-192023" defTabSz="768095">
              <a:spcBef>
                <a:spcPts val="800"/>
              </a:spcBef>
              <a:defRPr sz="2520">
                <a:solidFill>
                  <a:srgbClr val="000000"/>
                </a:solidFill>
              </a:defRPr>
            </a:pPr>
            <a:r>
              <a:rPr dirty="0"/>
              <a:t>In 1/3 of cases (7), the creation of other duties/rights, but mostly via Protocols (5 cases). No right to create a new ‘competent authority’!</a:t>
            </a:r>
          </a:p>
          <a:p>
            <a:pPr marL="192023" indent="-192023" defTabSz="768095">
              <a:spcBef>
                <a:spcPts val="800"/>
              </a:spcBef>
              <a:defRPr sz="2520">
                <a:solidFill>
                  <a:srgbClr val="000000"/>
                </a:solidFill>
              </a:defRPr>
            </a:pPr>
            <a:r>
              <a:rPr dirty="0"/>
              <a:t>EU Treaties intend to enhance cross-border cooperation in particular cases -&gt; ‘competent authorities’ to launch it in the scope of EU conferred competence (appear in secondary legislation as Treaties ‘agents’)</a:t>
            </a:r>
          </a:p>
          <a:p>
            <a:pPr marL="192023" indent="-192023" defTabSz="768095">
              <a:spcBef>
                <a:spcPts val="800"/>
              </a:spcBef>
              <a:defRPr sz="2520">
                <a:solidFill>
                  <a:srgbClr val="000000"/>
                </a:solidFill>
              </a:defRPr>
            </a:pPr>
            <a:r>
              <a:rPr dirty="0"/>
              <a:t>Uncontrolled transmission to the secondary EU law (secret ‘agents’ of transboundary cooperation, even on the cost of institutional autonomy of MS)</a:t>
            </a:r>
          </a:p>
          <a:p>
            <a:pPr marL="192023" indent="-192023" defTabSz="768095">
              <a:spcBef>
                <a:spcPts val="800"/>
              </a:spcBef>
              <a:defRPr sz="2520">
                <a:solidFill>
                  <a:srgbClr val="000000"/>
                </a:solidFill>
              </a:defRPr>
            </a:pPr>
            <a:r>
              <a:rPr dirty="0"/>
              <a:t>Borders of inference into national administrations set by Treaties via these and similar phrases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ic change: why?"/>
          <p:cNvSpPr txBox="1">
            <a:spLocks noGrp="1"/>
          </p:cNvSpPr>
          <p:nvPr>
            <p:ph type="title"/>
          </p:nvPr>
        </p:nvSpPr>
        <p:spPr>
          <a:xfrm>
            <a:off x="532149" y="263722"/>
            <a:ext cx="10515601" cy="619920"/>
          </a:xfrm>
          <a:prstGeom prst="rect">
            <a:avLst/>
          </a:prstGeom>
        </p:spPr>
        <p:txBody>
          <a:bodyPr/>
          <a:lstStyle>
            <a:lvl1pPr algn="ctr" defTabSz="813816">
              <a:defRPr sz="3559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Topic change: why?</a:t>
            </a:r>
          </a:p>
        </p:txBody>
      </p:sp>
      <p:sp>
        <p:nvSpPr>
          <p:cNvPr id="40" name="« The  notion  of -&gt; notion is not a phrase and not a concept. Useless.…"/>
          <p:cNvSpPr txBox="1"/>
          <p:nvPr/>
        </p:nvSpPr>
        <p:spPr>
          <a:xfrm>
            <a:off x="437593" y="992503"/>
            <a:ext cx="10502900" cy="1971041"/>
          </a:xfrm>
          <a:prstGeom prst="rect">
            <a:avLst/>
          </a:prstGeom>
          <a:ln w="38100">
            <a:solidFill>
              <a:srgbClr val="9437FF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457200">
              <a:defRPr sz="2400">
                <a:solidFill>
                  <a:srgbClr val="42424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«</a:t>
            </a:r>
            <a:r>
              <a:rPr>
                <a:solidFill>
                  <a:srgbClr val="000000"/>
                </a:solidFill>
              </a:rPr>
              <a:t> </a:t>
            </a:r>
            <a:r>
              <a:rPr strike="sngStrike">
                <a:solidFill>
                  <a:srgbClr val="FF2600"/>
                </a:solidFill>
              </a:rPr>
              <a:t>The  notion  of</a:t>
            </a:r>
            <a:r>
              <a:t> </a:t>
            </a:r>
            <a:r>
              <a:rPr>
                <a:solidFill>
                  <a:srgbClr val="FF2600"/>
                </a:solidFill>
              </a:rPr>
              <a:t>-&gt; notion is not a phrase and not a concept. Useless.</a:t>
            </a:r>
          </a:p>
          <a:p>
            <a:pPr defTabSz="457200">
              <a:defRPr sz="2400">
                <a:solidFill>
                  <a:srgbClr val="42424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 'competent  authority' </a:t>
            </a:r>
            <a:r>
              <a:rPr>
                <a:solidFill>
                  <a:srgbClr val="FF2600"/>
                </a:solidFill>
              </a:rPr>
              <a:t>PLURAL? Too!</a:t>
            </a:r>
            <a:r>
              <a:t> </a:t>
            </a:r>
          </a:p>
          <a:p>
            <a:pPr defTabSz="457200">
              <a:defRPr sz="2400">
                <a:solidFill>
                  <a:srgbClr val="42424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in  the  EU  </a:t>
            </a:r>
            <a:r>
              <a:rPr>
                <a:solidFill>
                  <a:srgbClr val="FF2600"/>
                </a:solidFill>
              </a:rPr>
              <a:t>environmental  legislation -&gt; NOT ONLY, primary law? </a:t>
            </a:r>
          </a:p>
          <a:p>
            <a:pPr defTabSz="457200">
              <a:defRPr sz="2400">
                <a:solidFill>
                  <a:srgbClr val="424242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and  designs  of transboundary coordination of efforts between them » </a:t>
            </a:r>
            <a:r>
              <a:rPr>
                <a:solidFill>
                  <a:srgbClr val="FF2600"/>
                </a:solidFill>
              </a:rPr>
              <a:t>-&gt; this is what we do not know… Let’s add a question mark here.</a:t>
            </a:r>
          </a:p>
        </p:txBody>
      </p:sp>
      <p:sp>
        <p:nvSpPr>
          <p:cNvPr id="41" name="‘Competent authority’ and ‘competent authorities’ in primary EU law: agents of transboundary cooperation?"/>
          <p:cNvSpPr txBox="1"/>
          <p:nvPr/>
        </p:nvSpPr>
        <p:spPr>
          <a:xfrm>
            <a:off x="3013049" y="4693979"/>
            <a:ext cx="6165901" cy="1802131"/>
          </a:xfrm>
          <a:prstGeom prst="rect">
            <a:avLst/>
          </a:prstGeom>
          <a:ln w="19050">
            <a:solidFill>
              <a:srgbClr val="008F00"/>
            </a:solidFill>
            <a:miter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90000"/>
              </a:lnSpc>
              <a:defRPr sz="3000">
                <a:solidFill>
                  <a:srgbClr val="008F0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rPr dirty="0"/>
              <a:t>‘Competent authority’ and ‘competent authorities’ in primary EU law: agents of transboundary cooperation?</a:t>
            </a:r>
          </a:p>
        </p:txBody>
      </p:sp>
      <p:sp>
        <p:nvSpPr>
          <p:cNvPr id="42" name="Flèche"/>
          <p:cNvSpPr/>
          <p:nvPr/>
        </p:nvSpPr>
        <p:spPr>
          <a:xfrm rot="16200000" flipH="1">
            <a:off x="5460998" y="3259456"/>
            <a:ext cx="1270001" cy="1270001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9437FF"/>
          </a:solidFill>
          <a:ln w="19050">
            <a:solidFill>
              <a:srgbClr val="FFFFFF"/>
            </a:solidFill>
            <a:miter/>
          </a:ln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  <a:endParaRPr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Background of idea"/>
          <p:cNvSpPr txBox="1">
            <a:spLocks noGrp="1"/>
          </p:cNvSpPr>
          <p:nvPr>
            <p:ph type="title"/>
          </p:nvPr>
        </p:nvSpPr>
        <p:spPr>
          <a:xfrm>
            <a:off x="838200" y="49256"/>
            <a:ext cx="10515600" cy="619920"/>
          </a:xfrm>
          <a:prstGeom prst="rect">
            <a:avLst/>
          </a:prstGeom>
        </p:spPr>
        <p:txBody>
          <a:bodyPr/>
          <a:lstStyle>
            <a:lvl1pPr algn="ctr" defTabSz="813816">
              <a:defRPr sz="3559"/>
            </a:lvl1pPr>
          </a:lstStyle>
          <a:p>
            <a:r>
              <a:t>Background of idea</a:t>
            </a:r>
          </a:p>
        </p:txBody>
      </p:sp>
      <p:pic>
        <p:nvPicPr>
          <p:cNvPr id="45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300" y="648511"/>
            <a:ext cx="5359400" cy="6985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8" name="Image"/>
          <p:cNvGrpSpPr/>
          <p:nvPr/>
        </p:nvGrpSpPr>
        <p:grpSpPr>
          <a:xfrm>
            <a:off x="193095" y="1305109"/>
            <a:ext cx="5933922" cy="5396072"/>
            <a:chOff x="0" y="0"/>
            <a:chExt cx="5933920" cy="5396070"/>
          </a:xfrm>
        </p:grpSpPr>
        <p:pic>
          <p:nvPicPr>
            <p:cNvPr id="47" name="Image" descr="Image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3200" y="203200"/>
              <a:ext cx="5527521" cy="4951571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6" name="Image" descr="Imag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5933921" cy="5396071"/>
            </a:xfrm>
            <a:prstGeom prst="rect">
              <a:avLst/>
            </a:prstGeom>
            <a:effectLst/>
          </p:spPr>
        </p:pic>
      </p:grpSp>
      <p:grpSp>
        <p:nvGrpSpPr>
          <p:cNvPr id="51" name="Image"/>
          <p:cNvGrpSpPr/>
          <p:nvPr/>
        </p:nvGrpSpPr>
        <p:grpSpPr>
          <a:xfrm>
            <a:off x="6300863" y="1277655"/>
            <a:ext cx="5263961" cy="5450979"/>
            <a:chOff x="0" y="0"/>
            <a:chExt cx="5263960" cy="5450978"/>
          </a:xfrm>
        </p:grpSpPr>
        <p:pic>
          <p:nvPicPr>
            <p:cNvPr id="50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03200" y="203200"/>
              <a:ext cx="4857561" cy="5006479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9" name="Image" descr="Imag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5263961" cy="545097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ackground of idea"/>
          <p:cNvSpPr txBox="1"/>
          <p:nvPr/>
        </p:nvSpPr>
        <p:spPr>
          <a:xfrm>
            <a:off x="838200" y="216622"/>
            <a:ext cx="10515600" cy="619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algn="ctr" defTabSz="813816">
              <a:lnSpc>
                <a:spcPct val="90000"/>
              </a:lnSpc>
              <a:defRPr sz="3559">
                <a:solidFill>
                  <a:srgbClr val="6F3990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defRPr>
            </a:lvl1pPr>
          </a:lstStyle>
          <a:p>
            <a:r>
              <a:t>Background of idea</a:t>
            </a:r>
          </a:p>
        </p:txBody>
      </p:sp>
      <p:grpSp>
        <p:nvGrpSpPr>
          <p:cNvPr id="56" name="Image"/>
          <p:cNvGrpSpPr/>
          <p:nvPr/>
        </p:nvGrpSpPr>
        <p:grpSpPr>
          <a:xfrm>
            <a:off x="134943" y="953657"/>
            <a:ext cx="10647767" cy="1001313"/>
            <a:chOff x="0" y="0"/>
            <a:chExt cx="10647765" cy="1001312"/>
          </a:xfrm>
        </p:grpSpPr>
        <p:pic>
          <p:nvPicPr>
            <p:cNvPr id="55" name="Image" descr="Image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203200" y="203200"/>
              <a:ext cx="10241366" cy="55681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" name="Image" descr="Image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10647767" cy="1001313"/>
            </a:xfrm>
            <a:prstGeom prst="rect">
              <a:avLst/>
            </a:prstGeom>
            <a:effectLst/>
          </p:spPr>
        </p:pic>
      </p:grpSp>
      <p:grpSp>
        <p:nvGrpSpPr>
          <p:cNvPr id="59" name="Image"/>
          <p:cNvGrpSpPr/>
          <p:nvPr/>
        </p:nvGrpSpPr>
        <p:grpSpPr>
          <a:xfrm>
            <a:off x="6610229" y="2072085"/>
            <a:ext cx="6428688" cy="3435506"/>
            <a:chOff x="0" y="0"/>
            <a:chExt cx="6428687" cy="3435504"/>
          </a:xfrm>
        </p:grpSpPr>
        <p:pic>
          <p:nvPicPr>
            <p:cNvPr id="58" name="Image" descr="Image"/>
            <p:cNvPicPr>
              <a:picLocks noChangeAspect="1"/>
            </p:cNvPicPr>
            <p:nvPr/>
          </p:nvPicPr>
          <p:blipFill>
            <a:blip r:embed="rId4"/>
            <a:srcRect t="3166"/>
            <a:stretch>
              <a:fillRect/>
            </a:stretch>
          </p:blipFill>
          <p:spPr>
            <a:xfrm>
              <a:off x="314277" y="203199"/>
              <a:ext cx="5800134" cy="299100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7" name="Image" descr="Image"/>
            <p:cNvPicPr>
              <a:picLocks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-1"/>
              <a:ext cx="6428688" cy="3435506"/>
            </a:xfrm>
            <a:prstGeom prst="rect">
              <a:avLst/>
            </a:prstGeom>
            <a:effectLst/>
          </p:spPr>
        </p:pic>
      </p:grpSp>
      <p:pic>
        <p:nvPicPr>
          <p:cNvPr id="60" name="Image" descr="Image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550" y="517675"/>
            <a:ext cx="3797301" cy="393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3" name="Image"/>
          <p:cNvGrpSpPr/>
          <p:nvPr/>
        </p:nvGrpSpPr>
        <p:grpSpPr>
          <a:xfrm>
            <a:off x="3067604" y="5483718"/>
            <a:ext cx="9082984" cy="1356595"/>
            <a:chOff x="0" y="0"/>
            <a:chExt cx="9082982" cy="1356593"/>
          </a:xfrm>
        </p:grpSpPr>
        <p:pic>
          <p:nvPicPr>
            <p:cNvPr id="62" name="Image" descr="Image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03200" y="203200"/>
              <a:ext cx="8676583" cy="91209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1" name="Image" descr="Image"/>
            <p:cNvPicPr>
              <a:picLocks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0" y="0"/>
              <a:ext cx="9082983" cy="1356594"/>
            </a:xfrm>
            <a:prstGeom prst="rect">
              <a:avLst/>
            </a:prstGeom>
            <a:effectLst/>
          </p:spPr>
        </p:pic>
      </p:grpSp>
      <p:grpSp>
        <p:nvGrpSpPr>
          <p:cNvPr id="66" name="Image"/>
          <p:cNvGrpSpPr/>
          <p:nvPr/>
        </p:nvGrpSpPr>
        <p:grpSpPr>
          <a:xfrm>
            <a:off x="143034" y="2153199"/>
            <a:ext cx="6429926" cy="3322616"/>
            <a:chOff x="0" y="0"/>
            <a:chExt cx="6429924" cy="3322615"/>
          </a:xfrm>
        </p:grpSpPr>
        <p:pic>
          <p:nvPicPr>
            <p:cNvPr id="65" name="Image" descr="Image"/>
            <p:cNvPicPr>
              <a:picLocks noChangeAspect="1"/>
            </p:cNvPicPr>
            <p:nvPr/>
          </p:nvPicPr>
          <p:blipFill>
            <a:blip r:embed="rId9"/>
            <a:srcRect t="14676"/>
            <a:stretch>
              <a:fillRect/>
            </a:stretch>
          </p:blipFill>
          <p:spPr>
            <a:xfrm>
              <a:off x="203200" y="203200"/>
              <a:ext cx="6023525" cy="287811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4" name="Image" descr="Image"/>
            <p:cNvPicPr>
              <a:picLocks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-1"/>
              <a:ext cx="6429925" cy="332261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885" y="419750"/>
            <a:ext cx="10139577" cy="318848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71" name="Image"/>
          <p:cNvGrpSpPr/>
          <p:nvPr/>
        </p:nvGrpSpPr>
        <p:grpSpPr>
          <a:xfrm>
            <a:off x="5926434" y="153809"/>
            <a:ext cx="4973894" cy="5768848"/>
            <a:chOff x="0" y="0"/>
            <a:chExt cx="4973892" cy="5768847"/>
          </a:xfrm>
        </p:grpSpPr>
        <p:pic>
          <p:nvPicPr>
            <p:cNvPr id="70" name="Image" descr="Image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15900" y="139700"/>
              <a:ext cx="4542093" cy="521004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9" name="Image" descr="Image"/>
            <p:cNvPicPr>
              <a:picLocks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-1"/>
              <a:ext cx="4973893" cy="5768849"/>
            </a:xfrm>
            <a:prstGeom prst="rect">
              <a:avLst/>
            </a:prstGeom>
            <a:effectLst/>
          </p:spPr>
        </p:pic>
      </p:grpSp>
      <p:grpSp>
        <p:nvGrpSpPr>
          <p:cNvPr id="74" name="Image"/>
          <p:cNvGrpSpPr/>
          <p:nvPr/>
        </p:nvGrpSpPr>
        <p:grpSpPr>
          <a:xfrm>
            <a:off x="135813" y="4291539"/>
            <a:ext cx="11920374" cy="2424037"/>
            <a:chOff x="0" y="0"/>
            <a:chExt cx="11920373" cy="2424036"/>
          </a:xfrm>
        </p:grpSpPr>
        <p:pic>
          <p:nvPicPr>
            <p:cNvPr id="73" name="Image" descr="Image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700" y="139700"/>
              <a:ext cx="11640974" cy="214463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2" name="Image" descr="Image"/>
            <p:cNvPicPr>
              <a:picLocks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0" y="0"/>
              <a:ext cx="11920374" cy="2424037"/>
            </a:xfrm>
            <a:prstGeom prst="rect">
              <a:avLst/>
            </a:prstGeom>
            <a:effectLst/>
          </p:spPr>
        </p:pic>
      </p:grpSp>
      <p:pic>
        <p:nvPicPr>
          <p:cNvPr id="76" name="Image" descr="Image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35" y="96934"/>
            <a:ext cx="3124201" cy="431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4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2" animBg="1" advAuto="0"/>
      <p:bldP spid="71" grpId="3" animBg="1" advAuto="0"/>
      <p:bldP spid="74" grpId="4" animBg="1" advAuto="0"/>
      <p:bldP spid="76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ssues of concern:"/>
          <p:cNvSpPr txBox="1">
            <a:spLocks noGrp="1"/>
          </p:cNvSpPr>
          <p:nvPr>
            <p:ph type="title"/>
          </p:nvPr>
        </p:nvSpPr>
        <p:spPr>
          <a:xfrm>
            <a:off x="505019" y="521461"/>
            <a:ext cx="10515601" cy="619920"/>
          </a:xfrm>
          <a:prstGeom prst="rect">
            <a:avLst/>
          </a:prstGeom>
        </p:spPr>
        <p:txBody>
          <a:bodyPr/>
          <a:lstStyle>
            <a:lvl1pPr defTabSz="813816">
              <a:defRPr sz="3559"/>
            </a:lvl1pPr>
          </a:lstStyle>
          <a:p>
            <a:r>
              <a:t>Issues of concern:</a:t>
            </a:r>
          </a:p>
        </p:txBody>
      </p:sp>
      <p:sp>
        <p:nvSpPr>
          <p:cNvPr id="79" name="‘Competent authority’/‘competent authorities’ - what’s that?…"/>
          <p:cNvSpPr txBox="1">
            <a:spLocks noGrp="1"/>
          </p:cNvSpPr>
          <p:nvPr>
            <p:ph type="body" idx="1"/>
          </p:nvPr>
        </p:nvSpPr>
        <p:spPr>
          <a:xfrm>
            <a:off x="319638" y="1356405"/>
            <a:ext cx="11552724" cy="5239703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00000"/>
                </a:solidFill>
              </a:defRPr>
            </a:pPr>
            <a:r>
              <a:t>‘Competent authority’/‘competent authorities’ - what’s that?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These phrases appear in TFEU + three Protocols + 8. Declaration = 21 times (Treaty of Lisbon)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Not defined in the EU Treaties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Never analysed by scholars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Other terms are also used in the primary EU law, but usually 1-2 times (2 exceptions)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Terminological ambiguity and its consequences</a:t>
            </a:r>
          </a:p>
          <a:p>
            <a:pPr>
              <a:defRPr>
                <a:solidFill>
                  <a:srgbClr val="000000"/>
                </a:solidFill>
              </a:defRPr>
            </a:pPr>
            <a:r>
              <a:t>No mention of these phrases in the Treaty provisions being a legal background of a directive/regulation (most cases)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" name="Tableau"/>
          <p:cNvGraphicFramePr/>
          <p:nvPr>
            <p:extLst>
              <p:ext uri="{D42A27DB-BD31-4B8C-83A1-F6EECF244321}">
                <p14:modId xmlns:p14="http://schemas.microsoft.com/office/powerpoint/2010/main" val="2653036349"/>
              </p:ext>
            </p:extLst>
          </p:nvPr>
        </p:nvGraphicFramePr>
        <p:xfrm>
          <a:off x="137786" y="438411"/>
          <a:ext cx="11674258" cy="6436360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3246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495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39 TEU, Art. 16 (2)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independent authorities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20, Art. 23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diplomatic and consular authorities of any Member State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73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competent departments of [EU Member States] administrations responsible for safeguarding national security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82 (1) (d)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judicial or equivalent authorities of the Member States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287 (3) TFEU 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competent national departments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85 (1)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national investigating and prosecuting authorities (…). (…) Member States’ authorities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85 (2) TFEU</a:t>
                      </a:r>
                    </a:p>
                  </a:txBody>
                  <a:tcPr marL="38100" marR="38100" marT="38100" marB="381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competent national officials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Art. 86 (2)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competent courts of the Member States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88 (1)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Member States’ police authorities and other law enforcement services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222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political authorities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30 of Protocol (No 3) on the Statute of the Court of Justice of the European Union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competent court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6, Art. 18 of Protocol (No 7) on the Privileges and Immunities of the European Union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authorities in Member States, authorities of Member States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88 (2) (a)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authorities of Member States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88 (3)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authorities of the Member State or States (…) concerned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89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authorities of that [Member] State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104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the authorities in Member States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26052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127 (4) TFEU, Art. 288 TFEU, Art. 4 Protocol (No 4), 53. Declaration by the Czech Republic on the Charter of Fundamental Rights of the European Union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national authorities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299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national authority which the government of each Member State shall designate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321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Authority designated by the [Member] State concerned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192 (5) TFEU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public authorities of a Member State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5 of Protocol (No 2) on the Application of the Principles of Subsidiarity and Proportionality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national governments, regional or local authorities 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54129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1 of Protocol (No 26) on. Services of General Interest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National, regional and local authorities 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412360">
                <a:tc>
                  <a:txBody>
                    <a:bodyPr/>
                    <a:lstStyle/>
                    <a:p>
                      <a:pPr algn="just" defTabSz="457200"/>
                      <a:r>
                        <a:rPr sz="8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Art. 123, Art. 124, 125 (1) TFEU, Art. 21 of Protocol (No 4)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 defTabSz="457200"/>
                      <a:r>
                        <a:rPr sz="1100" dirty="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(…) central governments, regional, local or other public authorities, other bodies governed by public law, or public undertakings of Member States</a:t>
                      </a:r>
                    </a:p>
                  </a:txBody>
                  <a:tcPr marL="50800" marR="50800" marT="50800" marB="50800" anchor="ctr" horzOverflow="overflow">
                    <a:lnL w="4445">
                      <a:solidFill>
                        <a:srgbClr val="000000"/>
                      </a:solidFill>
                      <a:miter lim="400000"/>
                    </a:lnL>
                    <a:lnR w="4445">
                      <a:solidFill>
                        <a:srgbClr val="000000"/>
                      </a:solidFill>
                      <a:miter lim="400000"/>
                    </a:lnR>
                    <a:lnT w="4445">
                      <a:solidFill>
                        <a:srgbClr val="000000"/>
                      </a:solidFill>
                      <a:miter lim="400000"/>
                    </a:lnT>
                    <a:lnB w="4445">
                      <a:solidFill>
                        <a:srgbClr val="000000"/>
                      </a:solidFill>
                      <a:miter lim="400000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  <p:sp>
        <p:nvSpPr>
          <p:cNvPr id="82" name="Other ‘false friends’ phrases in the primary EU law"/>
          <p:cNvSpPr txBox="1">
            <a:spLocks noGrp="1"/>
          </p:cNvSpPr>
          <p:nvPr>
            <p:ph type="title"/>
          </p:nvPr>
        </p:nvSpPr>
        <p:spPr>
          <a:xfrm>
            <a:off x="838199" y="-75409"/>
            <a:ext cx="10515601" cy="619920"/>
          </a:xfrm>
          <a:prstGeom prst="rect">
            <a:avLst/>
          </a:prstGeom>
        </p:spPr>
        <p:txBody>
          <a:bodyPr/>
          <a:lstStyle>
            <a:lvl1pPr defTabSz="813816">
              <a:defRPr sz="3559"/>
            </a:lvl1pPr>
          </a:lstStyle>
          <a:p>
            <a:r>
              <a:rPr dirty="0"/>
              <a:t>Other ‘false friends’ phrases in the primary EU law 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itre 1"/>
          <p:cNvSpPr txBox="1">
            <a:spLocks noGrp="1"/>
          </p:cNvSpPr>
          <p:nvPr>
            <p:ph type="title"/>
          </p:nvPr>
        </p:nvSpPr>
        <p:spPr>
          <a:xfrm>
            <a:off x="396497" y="447988"/>
            <a:ext cx="11081513" cy="1174874"/>
          </a:xfrm>
          <a:prstGeom prst="rect">
            <a:avLst/>
          </a:prstGeom>
        </p:spPr>
        <p:txBody>
          <a:bodyPr/>
          <a:lstStyle/>
          <a:p>
            <a:pPr algn="ctr" defTabSz="576072">
              <a:defRPr sz="2520"/>
            </a:pPr>
            <a:r>
              <a:t>OPINION OF ADVOCATE GENERAL SZPUNAR delivered on 18 May 2017(</a:t>
            </a:r>
            <a:r>
              <a:rPr>
                <a:solidFill>
                  <a:srgbClr val="531B93"/>
                </a:solidFill>
              </a:rPr>
              <a:t>1</a:t>
            </a:r>
            <a:r>
              <a:t>) Joined Cases C‑360/15 and C‑31/16</a:t>
            </a:r>
          </a:p>
        </p:txBody>
      </p:sp>
      <p:sp>
        <p:nvSpPr>
          <p:cNvPr id="85" name="Espace réservé du contenu 2"/>
          <p:cNvSpPr txBox="1">
            <a:spLocks noGrp="1"/>
          </p:cNvSpPr>
          <p:nvPr>
            <p:ph type="body" idx="1"/>
          </p:nvPr>
        </p:nvSpPr>
        <p:spPr>
          <a:xfrm>
            <a:off x="396497" y="1757798"/>
            <a:ext cx="11081513" cy="4712673"/>
          </a:xfrm>
          <a:prstGeom prst="rect">
            <a:avLst/>
          </a:prstGeom>
        </p:spPr>
        <p:txBody>
          <a:bodyPr/>
          <a:lstStyle>
            <a:lvl1pPr algn="just">
              <a:defRPr>
                <a:solidFill>
                  <a:srgbClr val="000000"/>
                </a:solidFill>
              </a:defRPr>
            </a:lvl1pPr>
          </a:lstStyle>
          <a:p>
            <a:r>
              <a:t>Footnote 32 [para 46]: In the French and German language versions, Article 11 of Directive 2002/21 and Article 13 of Directive 2002/20 employ the same terms (‘autorité compétente’ or ‘zuständige Behörde’), whereas in the English language version there is a slight linguistic difference between a ‘relevant authority’ (Article 13 of Directive 2002/20) and a ‘competent authority’ (Article 11 of Directive 2002/21). In my view, however, there can be no doubt that both Article 11 of Directive 2002/21 and Article 13 of Directive 2002/20 refer to the same kind of authorities. (ECLI:EU:C:2017:397)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1" animBg="1" advAuto="0"/>
      <p:bldP spid="85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Origin of ‘competent authority’/‘competent authorities’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795527">
              <a:defRPr sz="348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Origin of ‘competent authority’/‘competent authorities’</a:t>
            </a:r>
          </a:p>
        </p:txBody>
      </p:sp>
      <p:sp>
        <p:nvSpPr>
          <p:cNvPr id="91" name="First mentions: Treaty of Maastricht: Art. 105 (5) TEC + Protocols…"/>
          <p:cNvSpPr txBox="1">
            <a:spLocks noGrp="1"/>
          </p:cNvSpPr>
          <p:nvPr>
            <p:ph type="body" sz="half" idx="1"/>
          </p:nvPr>
        </p:nvSpPr>
        <p:spPr>
          <a:xfrm>
            <a:off x="297973" y="1520510"/>
            <a:ext cx="5977567" cy="5020773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First mentions: Treaty of Maastricht: Art. 105 (5) TEC + Protocols</a:t>
            </a:r>
          </a:p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Revolution: Treaty of Amsterdam (1997)</a:t>
            </a:r>
          </a:p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No substantial changes via the Treaty of Nice (2001)</a:t>
            </a:r>
          </a:p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Treaty of Lisbon (2007): Amsterdam’s architecture slightly developed</a:t>
            </a:r>
          </a:p>
          <a:p>
            <a:pPr>
              <a:def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rPr dirty="0"/>
              <a:t>-&gt; path dependency?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8B80B05-9F22-B693-0E35-F6E109F1EAF4}"/>
              </a:ext>
            </a:extLst>
          </p:cNvPr>
          <p:cNvSpPr txBox="1"/>
          <p:nvPr/>
        </p:nvSpPr>
        <p:spPr>
          <a:xfrm>
            <a:off x="6630444" y="6541283"/>
            <a:ext cx="5561556" cy="24622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fr-FR" sz="1000" dirty="0"/>
              <a:t>https://</a:t>
            </a:r>
            <a:r>
              <a:rPr lang="fr-FR" sz="1000" dirty="0" err="1"/>
              <a:t>en.wikipedia.org</a:t>
            </a:r>
            <a:r>
              <a:rPr lang="fr-FR" sz="1000" dirty="0"/>
              <a:t>/wiki/</a:t>
            </a:r>
            <a:r>
              <a:rPr lang="fr-FR" sz="1000" dirty="0" err="1"/>
              <a:t>Treaty_of_Amsterdam</a:t>
            </a:r>
            <a:r>
              <a:rPr lang="fr-FR" sz="1000" dirty="0"/>
              <a:t>#/media/</a:t>
            </a:r>
            <a:r>
              <a:rPr lang="fr-FR" sz="1000" dirty="0" err="1"/>
              <a:t>File:Амстердамський_договір.jpg</a:t>
            </a:r>
            <a:endParaRPr lang="fr-FR" sz="1000" dirty="0"/>
          </a:p>
        </p:txBody>
      </p:sp>
      <p:pic>
        <p:nvPicPr>
          <p:cNvPr id="5" name="Image 4" descr="Une image contenant habits, plein air, personne, bateau&#10;&#10;Description générée automatiquement">
            <a:extLst>
              <a:ext uri="{FF2B5EF4-FFF2-40B4-BE49-F238E27FC236}">
                <a16:creationId xmlns:a16="http://schemas.microsoft.com/office/drawing/2014/main" id="{B240CC3A-0218-302B-21A0-827AF9EC16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6227" y="1865859"/>
            <a:ext cx="5257800" cy="358140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ULIEGE CITE THEME">
  <a:themeElements>
    <a:clrScheme name="ULIEGE CIT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ULIEGE CIT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LIEGE CIT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ULIEGE CITE THEME">
  <a:themeElements>
    <a:clrScheme name="ULIEGE CIT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ULIEGE CIT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ULIEGE CIT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1371</Words>
  <Application>Microsoft Macintosh PowerPoint</Application>
  <PresentationFormat>Grand écran</PresentationFormat>
  <Paragraphs>114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Source Sans Pro</vt:lpstr>
      <vt:lpstr>Source Sans Pro</vt:lpstr>
      <vt:lpstr>Source Sans Pro Bold</vt:lpstr>
      <vt:lpstr>Source Sans Pro Light</vt:lpstr>
      <vt:lpstr>Times New Roman</vt:lpstr>
      <vt:lpstr>ULIEGE CITE THEME</vt:lpstr>
      <vt:lpstr>‘Competent authority’ and ‘competent authorities’ in primary EU law: agents of transboundary cooperation?</vt:lpstr>
      <vt:lpstr>Topic change: why?</vt:lpstr>
      <vt:lpstr>Background of idea</vt:lpstr>
      <vt:lpstr>Présentation PowerPoint</vt:lpstr>
      <vt:lpstr>Présentation PowerPoint</vt:lpstr>
      <vt:lpstr>Issues of concern:</vt:lpstr>
      <vt:lpstr>Other ‘false friends’ phrases in the primary EU law </vt:lpstr>
      <vt:lpstr>OPINION OF ADVOCATE GENERAL SZPUNAR delivered on 18 May 2017(1) Joined Cases C‑360/15 and C‑31/16</vt:lpstr>
      <vt:lpstr>Origin of ‘competent authority’/‘competent authorities’</vt:lpstr>
      <vt:lpstr>Treaty of Amsterdam’s ‘revolution’</vt:lpstr>
      <vt:lpstr>‘Competent authority/authorities’ in TFEU (Lisbon)</vt:lpstr>
      <vt:lpstr>Reflections (= very early conclusions)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‘Competent authority’ and ‘competent authorities’ in primary EU law: agents of transboundary cooperation?</dc:title>
  <cp:lastModifiedBy>PhD researcher</cp:lastModifiedBy>
  <cp:revision>8</cp:revision>
  <dcterms:modified xsi:type="dcterms:W3CDTF">2024-04-25T22:04:23Z</dcterms:modified>
</cp:coreProperties>
</file>