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0" descr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e du titre"/>
          <p:cNvSpPr txBox="1">
            <a:spLocks noGrp="1"/>
          </p:cNvSpPr>
          <p:nvPr>
            <p:ph type="title"/>
          </p:nvPr>
        </p:nvSpPr>
        <p:spPr>
          <a:xfrm>
            <a:off x="532149" y="2098159"/>
            <a:ext cx="9144001" cy="119856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32149" y="3503564"/>
            <a:ext cx="9144001" cy="1655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indent="4572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indent="9144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indent="13716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indent="18288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708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7" descr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532149" y="602852"/>
            <a:ext cx="10515601" cy="61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532149" y="1613891"/>
            <a:ext cx="10515601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04549" y="6356350"/>
            <a:ext cx="358414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FA4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7429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2573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7526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2098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6670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31242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5814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40386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 noGrp="1"/>
          </p:cNvSpPr>
          <p:nvPr>
            <p:ph type="ctrTitle"/>
          </p:nvPr>
        </p:nvSpPr>
        <p:spPr>
          <a:xfrm>
            <a:off x="124829" y="1279449"/>
            <a:ext cx="6918522" cy="148783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5527">
              <a:defRPr sz="435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dirty="0"/>
              <a:t>Does the European Union need a ‘Drought Directive’? A legal perspective</a:t>
            </a:r>
          </a:p>
        </p:txBody>
      </p:sp>
      <p:sp>
        <p:nvSpPr>
          <p:cNvPr id="34" name="Sous-titre 2"/>
          <p:cNvSpPr txBox="1">
            <a:spLocks noGrp="1"/>
          </p:cNvSpPr>
          <p:nvPr>
            <p:ph type="subTitle" sz="quarter" idx="1"/>
          </p:nvPr>
        </p:nvSpPr>
        <p:spPr>
          <a:xfrm>
            <a:off x="124829" y="3163982"/>
            <a:ext cx="6306863" cy="297732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Katarzyna Aleksandra Jancewicz</a:t>
            </a:r>
          </a:p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Université de Liège</a:t>
            </a:r>
            <a:endParaRPr lang="pl-PL" sz="2400" dirty="0"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fr-BE" sz="2400" dirty="0"/>
          </a:p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BE" sz="2400" dirty="0"/>
              <a:t>This </a:t>
            </a:r>
            <a:r>
              <a:rPr lang="fr-BE" sz="2400" dirty="0" err="1"/>
              <a:t>project</a:t>
            </a:r>
            <a:r>
              <a:rPr lang="fr-BE" sz="2400" dirty="0"/>
              <a:t> has </a:t>
            </a:r>
            <a:r>
              <a:rPr lang="fr-BE" sz="2400" dirty="0" err="1"/>
              <a:t>received</a:t>
            </a:r>
            <a:r>
              <a:rPr lang="fr-BE" sz="2400" dirty="0"/>
              <a:t> </a:t>
            </a:r>
            <a:r>
              <a:rPr lang="fr-BE" sz="2400" dirty="0" err="1"/>
              <a:t>funding</a:t>
            </a:r>
            <a:r>
              <a:rPr lang="fr-BE" sz="2400" dirty="0"/>
              <a:t> </a:t>
            </a:r>
            <a:r>
              <a:rPr lang="fr-BE" sz="2400" dirty="0" err="1"/>
              <a:t>from</a:t>
            </a:r>
            <a:r>
              <a:rPr lang="fr-BE" sz="2400" dirty="0"/>
              <a:t> the </a:t>
            </a:r>
            <a:r>
              <a:rPr lang="fr-BE" sz="2400" dirty="0" err="1"/>
              <a:t>European</a:t>
            </a:r>
            <a:r>
              <a:rPr lang="fr-BE" sz="2400" dirty="0"/>
              <a:t> </a:t>
            </a:r>
            <a:r>
              <a:rPr lang="fr-BE" sz="2400" dirty="0" err="1"/>
              <a:t>Research</a:t>
            </a:r>
            <a:r>
              <a:rPr lang="fr-BE" sz="2400" dirty="0"/>
              <a:t> Council (ERC) </a:t>
            </a:r>
            <a:r>
              <a:rPr lang="fr-BE" sz="2400" dirty="0" err="1"/>
              <a:t>under</a:t>
            </a:r>
            <a:r>
              <a:rPr lang="fr-BE" sz="2400" dirty="0"/>
              <a:t> the </a:t>
            </a:r>
            <a:r>
              <a:rPr lang="fr-BE" sz="2400" dirty="0" err="1"/>
              <a:t>European</a:t>
            </a:r>
            <a:r>
              <a:rPr lang="fr-BE" sz="2400" dirty="0"/>
              <a:t> </a:t>
            </a:r>
            <a:r>
              <a:rPr lang="fr-BE" sz="2400" dirty="0" err="1"/>
              <a:t>Union's</a:t>
            </a:r>
            <a:r>
              <a:rPr lang="fr-BE" sz="2400" dirty="0"/>
              <a:t> Horizon 2020 </a:t>
            </a:r>
            <a:r>
              <a:rPr lang="fr-BE" sz="2400" dirty="0" err="1"/>
              <a:t>research</a:t>
            </a:r>
            <a:r>
              <a:rPr lang="fr-BE" sz="2400" dirty="0"/>
              <a:t> and innovation programme (</a:t>
            </a:r>
            <a:r>
              <a:rPr lang="fr-BE" sz="2400" dirty="0" err="1"/>
              <a:t>grant</a:t>
            </a:r>
            <a:r>
              <a:rPr lang="fr-BE" sz="2400" dirty="0"/>
              <a:t> agreement n° 948473).</a:t>
            </a:r>
          </a:p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fr-BE" sz="2400" dirty="0"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pl-PL" sz="2400" dirty="0"/>
          </a:p>
        </p:txBody>
      </p:sp>
      <p:pic>
        <p:nvPicPr>
          <p:cNvPr id="35" name="erc_logo_1000x400_2022-02-10_17-11-55_148.jpeg" descr="erc_logo_1000x400_2022-02-10_17-11-55_148.jpeg"/>
          <p:cNvPicPr>
            <a:picLocks noChangeAspect="1"/>
          </p:cNvPicPr>
          <p:nvPr/>
        </p:nvPicPr>
        <p:blipFill>
          <a:blip r:embed="rId2"/>
          <a:srcRect l="4905" b="9489"/>
          <a:stretch>
            <a:fillRect/>
          </a:stretch>
        </p:blipFill>
        <p:spPr>
          <a:xfrm>
            <a:off x="6485379" y="88814"/>
            <a:ext cx="2491247" cy="948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re 1"/>
          <p:cNvSpPr txBox="1">
            <a:spLocks noGrp="1"/>
          </p:cNvSpPr>
          <p:nvPr>
            <p:ph type="title"/>
          </p:nvPr>
        </p:nvSpPr>
        <p:spPr>
          <a:xfrm>
            <a:off x="611709" y="331277"/>
            <a:ext cx="10250565" cy="737347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Proposal COM(2022) 540 final</a:t>
            </a:r>
          </a:p>
        </p:txBody>
      </p:sp>
      <p:sp>
        <p:nvSpPr>
          <p:cNvPr id="84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436028" y="1234208"/>
            <a:ext cx="11319944" cy="5202510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Proposed amendment: </a:t>
            </a:r>
            <a:r>
              <a:rPr b="1"/>
              <a:t>Directive 2000/60/EC (Water Framework Directive), Art. 3 para 4a</a:t>
            </a:r>
          </a:p>
          <a:p>
            <a:pPr marL="0" indent="0" algn="just">
              <a:buSzTx/>
              <a:buFontTx/>
              <a:buNone/>
              <a:defRPr i="1">
                <a:solidFill>
                  <a:srgbClr val="531B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‘In the case of exceptional circumstances of natural origin or force majeure, in particular extreme floods and</a:t>
            </a:r>
            <a:r>
              <a:rPr b="1"/>
              <a:t> prolonged droughts </a:t>
            </a:r>
            <a:r>
              <a:t>(…), Member States shall ensure that the competent authorities for downstream water bodies in such Member States, as well as the Commission, are i</a:t>
            </a:r>
            <a:r>
              <a:rPr b="1"/>
              <a:t>mmediately informed</a:t>
            </a:r>
            <a:r>
              <a:t> and that the </a:t>
            </a:r>
            <a:r>
              <a:rPr b="1"/>
              <a:t>necessary cooperation is set up to investigate the causes</a:t>
            </a:r>
            <a:r>
              <a:t> and </a:t>
            </a:r>
            <a:r>
              <a:rPr b="1"/>
              <a:t>address the consequences </a:t>
            </a:r>
            <a:r>
              <a:t>of the exceptional circumstances or incidents’.</a:t>
            </a:r>
          </a:p>
        </p:txBody>
      </p:sp>
      <p:sp>
        <p:nvSpPr>
          <p:cNvPr id="85" name="= European Commission spotted deficits in information exchange and cooperation in case of prolonged drought. Drought management shall improve - but how to achieve that goal?"/>
          <p:cNvSpPr txBox="1"/>
          <p:nvPr/>
        </p:nvSpPr>
        <p:spPr>
          <a:xfrm>
            <a:off x="427073" y="5318530"/>
            <a:ext cx="11337854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0091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= European Commission spotted deficits in information exchange and cooperation in case of prolonged drought. Drought management shall improve - </a:t>
            </a:r>
            <a:r>
              <a:rPr>
                <a:solidFill>
                  <a:srgbClr val="FF2600"/>
                </a:solidFill>
              </a:rPr>
              <a:t>but how to achieve that goal?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animBg="1" advAuto="0"/>
      <p:bldP spid="84" grpId="2" animBg="1" advAuto="0"/>
      <p:bldP spid="85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In sum:"/>
          <p:cNvSpPr txBox="1">
            <a:spLocks noGrp="1"/>
          </p:cNvSpPr>
          <p:nvPr>
            <p:ph type="title"/>
          </p:nvPr>
        </p:nvSpPr>
        <p:spPr>
          <a:xfrm>
            <a:off x="519275" y="396863"/>
            <a:ext cx="10515601" cy="619920"/>
          </a:xfrm>
          <a:prstGeom prst="rect">
            <a:avLst/>
          </a:prstGeom>
        </p:spPr>
        <p:txBody>
          <a:bodyPr/>
          <a:lstStyle>
            <a:lvl1pPr defTabSz="877823">
              <a:defRPr sz="3839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In sum:</a:t>
            </a:r>
          </a:p>
        </p:txBody>
      </p:sp>
      <p:sp>
        <p:nvSpPr>
          <p:cNvPr id="99" name="An amendment of the EU legislation is urgently needed to regulate drought management"/>
          <p:cNvSpPr txBox="1"/>
          <p:nvPr/>
        </p:nvSpPr>
        <p:spPr>
          <a:xfrm>
            <a:off x="304411" y="1758576"/>
            <a:ext cx="11633682" cy="968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An amendment of the EU legislation is urgently needed to regulate drought management</a:t>
            </a:r>
          </a:p>
        </p:txBody>
      </p:sp>
      <p:sp>
        <p:nvSpPr>
          <p:cNvPr id="100" name="However, the current Water Framework Directive can be adjusted for this purpose"/>
          <p:cNvSpPr txBox="1"/>
          <p:nvPr/>
        </p:nvSpPr>
        <p:spPr>
          <a:xfrm>
            <a:off x="304411" y="3429000"/>
            <a:ext cx="11633682" cy="968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However, the current Water Framework Directive can be adjusted for this purpose</a:t>
            </a:r>
          </a:p>
        </p:txBody>
      </p:sp>
      <p:sp>
        <p:nvSpPr>
          <p:cNvPr id="102" name="Long-term solution: a comprehensive revision of the Water Framework Directive or adoption of a separate Directive - up to the experts, then the legislator"/>
          <p:cNvSpPr txBox="1"/>
          <p:nvPr/>
        </p:nvSpPr>
        <p:spPr>
          <a:xfrm>
            <a:off x="279159" y="4832419"/>
            <a:ext cx="11633682" cy="1393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Long-term solution: a comprehensive revision of the Water Framework Directive </a:t>
            </a:r>
            <a:r>
              <a:rPr b="1" dirty="0">
                <a:solidFill>
                  <a:srgbClr val="531B93"/>
                </a:solidFill>
              </a:rPr>
              <a:t>or</a:t>
            </a:r>
            <a:r>
              <a:rPr dirty="0"/>
              <a:t> adoption of a separate Directive - up to the experts, then the legislator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 advAuto="0"/>
      <p:bldP spid="99" grpId="2" animBg="1" advAuto="0"/>
      <p:bldP spid="100" grpId="3" animBg="1" advAuto="0"/>
      <p:bldP spid="102" grpId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rought monitoring by EDO - European Drought Observatory (EC JRC)"/>
          <p:cNvSpPr txBox="1">
            <a:spLocks noGrp="1"/>
          </p:cNvSpPr>
          <p:nvPr>
            <p:ph type="title"/>
          </p:nvPr>
        </p:nvSpPr>
        <p:spPr>
          <a:xfrm>
            <a:off x="534204" y="23813"/>
            <a:ext cx="10780466" cy="652152"/>
          </a:xfrm>
          <a:prstGeom prst="rect">
            <a:avLst/>
          </a:prstGeom>
        </p:spPr>
        <p:txBody>
          <a:bodyPr/>
          <a:lstStyle>
            <a:lvl1pPr defTabSz="612648">
              <a:defRPr sz="268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Drought monitoring by EDO - European Drought Observatory (EC JRC)</a:t>
            </a:r>
          </a:p>
        </p:txBody>
      </p:sp>
      <p:sp>
        <p:nvSpPr>
          <p:cNvPr id="38" name="https://edo.jrc.ec.europa.eu/edov2/php/index.php?id=1000#"/>
          <p:cNvSpPr txBox="1"/>
          <p:nvPr/>
        </p:nvSpPr>
        <p:spPr>
          <a:xfrm>
            <a:off x="3978216" y="6583856"/>
            <a:ext cx="3454572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https://edo.jrc.ec.europa.eu/edov2/php/index.php?id=1000#</a:t>
            </a:r>
          </a:p>
        </p:txBody>
      </p:sp>
      <p:pic>
        <p:nvPicPr>
          <p:cNvPr id="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874" y="483574"/>
            <a:ext cx="6421126" cy="5890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rought - overview"/>
          <p:cNvSpPr txBox="1">
            <a:spLocks noGrp="1"/>
          </p:cNvSpPr>
          <p:nvPr>
            <p:ph type="title"/>
          </p:nvPr>
        </p:nvSpPr>
        <p:spPr>
          <a:xfrm>
            <a:off x="390532" y="280994"/>
            <a:ext cx="10515601" cy="619920"/>
          </a:xfrm>
          <a:prstGeom prst="rect">
            <a:avLst/>
          </a:prstGeom>
        </p:spPr>
        <p:txBody>
          <a:bodyPr/>
          <a:lstStyle>
            <a:lvl1pPr defTabSz="877823">
              <a:defRPr sz="3839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Drought - overview</a:t>
            </a:r>
          </a:p>
        </p:txBody>
      </p:sp>
      <p:sp>
        <p:nvSpPr>
          <p:cNvPr id="42" name="Over the past 30 years, droughts dramatically increased in number and intensity in the EU…"/>
          <p:cNvSpPr txBox="1">
            <a:spLocks noGrp="1"/>
          </p:cNvSpPr>
          <p:nvPr>
            <p:ph type="body" idx="1"/>
          </p:nvPr>
        </p:nvSpPr>
        <p:spPr>
          <a:xfrm>
            <a:off x="406575" y="1137416"/>
            <a:ext cx="11378850" cy="552839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8026" indent="-208026" algn="just" defTabSz="832104">
              <a:spcBef>
                <a:spcPts val="900"/>
              </a:spcBef>
              <a:defRPr sz="273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Over the past 30 years, droughts dramatically increased in number and intensity in the EU</a:t>
            </a:r>
          </a:p>
          <a:p>
            <a:pPr marL="208026" indent="-208026" algn="just" defTabSz="832104">
              <a:spcBef>
                <a:spcPts val="900"/>
              </a:spcBef>
              <a:defRPr sz="273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Cost of droughts every year: €2 to 9 billion; total cost of damage to the European economy between 1976-2006: up to €100 billion </a:t>
            </a:r>
          </a:p>
          <a:p>
            <a:pPr marL="208026" indent="-208026" algn="just" defTabSz="832104">
              <a:spcBef>
                <a:spcPts val="900"/>
              </a:spcBef>
              <a:defRPr sz="273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Definition by EU policymakers: drought = long-term deviation from average/normal conditions in a hydrological context</a:t>
            </a:r>
          </a:p>
          <a:p>
            <a:pPr marL="208026" indent="-208026" algn="just" defTabSz="832104">
              <a:spcBef>
                <a:spcPts val="900"/>
              </a:spcBef>
              <a:defRPr sz="273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Drought ≠ aridity (permanent climate condition) ≠ water scarcity (imbalance between water supply and demand in the region)</a:t>
            </a:r>
          </a:p>
          <a:p>
            <a:pPr marL="208026" indent="-208026" algn="just" defTabSz="832104">
              <a:spcBef>
                <a:spcPts val="900"/>
              </a:spcBef>
              <a:defRPr sz="273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Types of drought (non-legal): meteorological, agricultural, hydrological</a:t>
            </a:r>
          </a:p>
          <a:p>
            <a:pPr marL="208026" indent="-208026" algn="just" defTabSz="832104">
              <a:spcBef>
                <a:spcPts val="900"/>
              </a:spcBef>
              <a:defRPr sz="273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Other sectors suffering from the effects of drought: agriculture, livestock farming, forestry energy, public water supply; Expertise in hydrology, soil science, climate &amp; agriculture</a:t>
            </a:r>
          </a:p>
          <a:p>
            <a:pPr marL="208026" indent="-208026" algn="just" defTabSz="832104">
              <a:spcBef>
                <a:spcPts val="900"/>
              </a:spcBef>
              <a:defRPr sz="273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Droughts appear also in the autumn and winter seasons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U law perspective: de lege lata"/>
          <p:cNvSpPr txBox="1">
            <a:spLocks noGrp="1"/>
          </p:cNvSpPr>
          <p:nvPr>
            <p:ph type="title"/>
          </p:nvPr>
        </p:nvSpPr>
        <p:spPr>
          <a:xfrm>
            <a:off x="472350" y="422265"/>
            <a:ext cx="10515601" cy="619920"/>
          </a:xfrm>
          <a:prstGeom prst="rect">
            <a:avLst/>
          </a:prstGeom>
        </p:spPr>
        <p:txBody>
          <a:bodyPr/>
          <a:lstStyle/>
          <a:p>
            <a:pPr defTabSz="877823">
              <a:defRPr sz="3839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EU law perspective: </a:t>
            </a:r>
            <a:r>
              <a:rPr i="1"/>
              <a:t>de lege lata</a:t>
            </a:r>
          </a:p>
        </p:txBody>
      </p:sp>
      <p:sp>
        <p:nvSpPr>
          <p:cNvPr id="45" name="Modifier : 2 clics"/>
          <p:cNvSpPr txBox="1">
            <a:spLocks noGrp="1"/>
          </p:cNvSpPr>
          <p:nvPr>
            <p:ph type="body" idx="1"/>
          </p:nvPr>
        </p:nvSpPr>
        <p:spPr>
          <a:xfrm>
            <a:off x="309305" y="1008554"/>
            <a:ext cx="10515601" cy="4971152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00"/>
          </a:p>
        </p:txBody>
      </p:sp>
      <p:sp>
        <p:nvSpPr>
          <p:cNvPr id="46" name="Directive 2000/60/EC - Water Framework Directive: central legal &amp; policy framework for water management across the EU"/>
          <p:cNvSpPr txBox="1"/>
          <p:nvPr/>
        </p:nvSpPr>
        <p:spPr>
          <a:xfrm>
            <a:off x="322913" y="1423773"/>
            <a:ext cx="11546174" cy="89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Directive 2000/60/EC - Water Framework Directive: central legal &amp; policy framework for water management across the EU</a:t>
            </a:r>
          </a:p>
        </p:txBody>
      </p:sp>
      <p:sp>
        <p:nvSpPr>
          <p:cNvPr id="47" name="Water Framework Directive: (international) river basin management approach"/>
          <p:cNvSpPr txBox="1"/>
          <p:nvPr/>
        </p:nvSpPr>
        <p:spPr>
          <a:xfrm>
            <a:off x="347434" y="2553157"/>
            <a:ext cx="11743629" cy="89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Water Framework Directive: (international) river basin management approach</a:t>
            </a:r>
          </a:p>
        </p:txBody>
      </p:sp>
      <p:sp>
        <p:nvSpPr>
          <p:cNvPr id="48" name="Over 1/3 of river basin districts in the EU are cross-border"/>
          <p:cNvSpPr txBox="1"/>
          <p:nvPr/>
        </p:nvSpPr>
        <p:spPr>
          <a:xfrm>
            <a:off x="347434" y="3397720"/>
            <a:ext cx="11743628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Over 1/3 of river basin districts in the EU are cross-border</a:t>
            </a:r>
          </a:p>
        </p:txBody>
      </p:sp>
      <p:sp>
        <p:nvSpPr>
          <p:cNvPr id="49" name="River Basin Management Plans - obligatory"/>
          <p:cNvSpPr txBox="1"/>
          <p:nvPr/>
        </p:nvSpPr>
        <p:spPr>
          <a:xfrm>
            <a:off x="347434" y="4053603"/>
            <a:ext cx="11743629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River Basin Management Plans - obligatory</a:t>
            </a:r>
          </a:p>
        </p:txBody>
      </p:sp>
      <p:sp>
        <p:nvSpPr>
          <p:cNvPr id="50" name="Drought Management Plans developed and implemented on a voluntary basis in the context of the Water Framework Directive"/>
          <p:cNvSpPr txBox="1"/>
          <p:nvPr/>
        </p:nvSpPr>
        <p:spPr>
          <a:xfrm>
            <a:off x="347434" y="4609260"/>
            <a:ext cx="11743629" cy="89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Drought Management Plans developed and implemented on a voluntary basis in the context of the Water Framework Directive</a:t>
            </a:r>
          </a:p>
        </p:txBody>
      </p:sp>
      <p:sp>
        <p:nvSpPr>
          <p:cNvPr id="51" name="No legal drought definition on the EU level"/>
          <p:cNvSpPr txBox="1"/>
          <p:nvPr/>
        </p:nvSpPr>
        <p:spPr>
          <a:xfrm>
            <a:off x="347434" y="5555155"/>
            <a:ext cx="11743629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No legal drought definition on the EU level</a:t>
            </a:r>
          </a:p>
        </p:txBody>
      </p:sp>
      <p:sp>
        <p:nvSpPr>
          <p:cNvPr id="52" name="Numerous soft-law and policy documents relating to drought"/>
          <p:cNvSpPr txBox="1"/>
          <p:nvPr/>
        </p:nvSpPr>
        <p:spPr>
          <a:xfrm>
            <a:off x="347434" y="6110812"/>
            <a:ext cx="11743628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Numerous soft-law and policy documents relating to drought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animBg="1" advAuto="0"/>
      <p:bldP spid="46" grpId="2" animBg="1" advAuto="0"/>
      <p:bldP spid="47" grpId="3" animBg="1" advAuto="0"/>
      <p:bldP spid="48" grpId="4" animBg="1" advAuto="0"/>
      <p:bldP spid="49" grpId="5" animBg="1" advAuto="0"/>
      <p:bldP spid="50" grpId="6" animBg="1" advAuto="0"/>
      <p:bldP spid="51" grpId="7" animBg="1" advAuto="0"/>
      <p:bldP spid="52" grpId="8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mpirical research perspective: identified current policy needs"/>
          <p:cNvSpPr txBox="1">
            <a:spLocks noGrp="1"/>
          </p:cNvSpPr>
          <p:nvPr>
            <p:ph type="title"/>
          </p:nvPr>
        </p:nvSpPr>
        <p:spPr>
          <a:xfrm>
            <a:off x="164689" y="232341"/>
            <a:ext cx="10772902" cy="920552"/>
          </a:xfrm>
          <a:prstGeom prst="rect">
            <a:avLst/>
          </a:prstGeom>
        </p:spPr>
        <p:txBody>
          <a:bodyPr/>
          <a:lstStyle>
            <a:lvl1pPr defTabSz="713231">
              <a:defRPr sz="312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Empirical research perspective: identified current policy needs</a:t>
            </a:r>
          </a:p>
        </p:txBody>
      </p:sp>
      <p:sp>
        <p:nvSpPr>
          <p:cNvPr id="55" name="Blauhut, V., Stoelzle, M., Ahopelto, L., Brunner, M., Teutschbein, C., Wendt, D. E., Akstinas, V., Bakke, S. J., Barker, L. J., Bartosova, L., &amp; et al. (2022). Lessons from the 2018-2019 European droughts: a collective need for unifying drought risk mana"/>
          <p:cNvSpPr txBox="1">
            <a:spLocks noGrp="1"/>
          </p:cNvSpPr>
          <p:nvPr>
            <p:ph type="body" idx="1"/>
          </p:nvPr>
        </p:nvSpPr>
        <p:spPr>
          <a:xfrm>
            <a:off x="284237" y="1338143"/>
            <a:ext cx="11309838" cy="5268887"/>
          </a:xfrm>
          <a:prstGeom prst="rect">
            <a:avLst/>
          </a:prstGeom>
        </p:spPr>
        <p:txBody>
          <a:bodyPr/>
          <a:lstStyle/>
          <a:p>
            <a:pPr marL="0" indent="0" algn="just" defTabSz="731520">
              <a:spcBef>
                <a:spcPts val="800"/>
              </a:spcBef>
              <a:buSzTx/>
              <a:buFont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Blauhut, V., Stoelzle, M., Ahopelto, L., Brunner, M., Teutschbein, C., Wendt, D. E., Akstinas, V., Bakke, S. J., Barker, L. J., Bartosova, L., &amp; et al. (2022). </a:t>
            </a:r>
            <a:r>
              <a:rPr i="1"/>
              <a:t>Lessons from the 2018-2019 European droughts: a collective need for unifying drought risk management, </a:t>
            </a:r>
            <a:r>
              <a:t>Natural Hazards and Earth System Sciences vol:22 </a:t>
            </a:r>
            <a:r>
              <a:rPr i="1"/>
              <a:t>issue:6 pages: 2201-2217</a:t>
            </a:r>
          </a:p>
          <a:p>
            <a:pPr marL="182880" indent="-182880" algn="just" defTabSz="731520">
              <a:spcBef>
                <a:spcPts val="8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study on 2 recent drought events (2018 and 2019) examined the relationship between management strategies and drought perception, hazard and impact;</a:t>
            </a:r>
          </a:p>
          <a:p>
            <a:pPr marL="182880" indent="-182880" algn="just" defTabSz="731520">
              <a:spcBef>
                <a:spcPts val="8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Results of a pan-European survey (standard questionnaire) involving national representatives from 28 countries &amp; relevant stakeholders</a:t>
            </a:r>
          </a:p>
          <a:p>
            <a:pPr marL="182880" indent="-182880" algn="just" defTabSz="731520">
              <a:spcBef>
                <a:spcPts val="8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Survey results compared with actual drought hazard information registered by the European Drought Observatory for 2018 and 2019</a:t>
            </a:r>
          </a:p>
          <a:p>
            <a:pPr marL="0" indent="0" algn="just" defTabSz="731520">
              <a:spcBef>
                <a:spcPts val="800"/>
              </a:spcBef>
              <a:buSzTx/>
              <a:buFont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just" defTabSz="731520">
              <a:spcBef>
                <a:spcPts val="800"/>
              </a:spcBef>
              <a:buSzTx/>
              <a:buFontTx/>
              <a:buNone/>
              <a:defRPr sz="2400">
                <a:solidFill>
                  <a:srgbClr val="531B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just" defTabSz="731520">
              <a:spcBef>
                <a:spcPts val="80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6" name="The study identified ‘an urgent need to further reduce drought impacts by constructing and implementing a European macro-level drought governance approach, such as a directive, which would strengthen national drought management and mitigate damage to hum"/>
          <p:cNvSpPr txBox="1"/>
          <p:nvPr/>
        </p:nvSpPr>
        <p:spPr>
          <a:xfrm>
            <a:off x="441081" y="5109456"/>
            <a:ext cx="11309837" cy="135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531B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study identified ‘an urgent need to further reduce drought impacts by constructing and implementing a European macro-level drought governance approach, </a:t>
            </a:r>
            <a:r>
              <a:rPr b="1"/>
              <a:t>such as a directive</a:t>
            </a:r>
            <a:r>
              <a:t>, which would</a:t>
            </a:r>
            <a:r>
              <a:rPr b="1"/>
              <a:t> strengthen national drought management</a:t>
            </a:r>
            <a:r>
              <a:t> and mitigate damage to human and natural assets’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1" animBg="1" advAuto="0"/>
      <p:bldP spid="55" grpId="2" animBg="1" advAuto="0"/>
      <p:bldP spid="56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mpirical research perspective: identified current policy needs"/>
          <p:cNvSpPr txBox="1">
            <a:spLocks noGrp="1"/>
          </p:cNvSpPr>
          <p:nvPr>
            <p:ph type="title"/>
          </p:nvPr>
        </p:nvSpPr>
        <p:spPr>
          <a:xfrm>
            <a:off x="517200" y="205841"/>
            <a:ext cx="10515601" cy="878001"/>
          </a:xfrm>
          <a:prstGeom prst="rect">
            <a:avLst/>
          </a:prstGeom>
        </p:spPr>
        <p:txBody>
          <a:bodyPr/>
          <a:lstStyle>
            <a:lvl1pPr defTabSz="694944">
              <a:defRPr sz="304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Empirical research perspective: identified current policy needs</a:t>
            </a:r>
          </a:p>
        </p:txBody>
      </p:sp>
      <p:sp>
        <p:nvSpPr>
          <p:cNvPr id="59" name="Need for inclusion of various drought types definitions in the Water Framework Directive"/>
          <p:cNvSpPr txBox="1"/>
          <p:nvPr/>
        </p:nvSpPr>
        <p:spPr>
          <a:xfrm>
            <a:off x="395695" y="1440128"/>
            <a:ext cx="11400611" cy="897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531B93"/>
              </a:buClr>
              <a:buSzPct val="100000"/>
              <a:buFont typeface="Arial"/>
              <a:buChar char="•"/>
              <a:defRPr sz="30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531B93"/>
                </a:solidFill>
              </a:rPr>
              <a:t>Need for inclusion </a:t>
            </a:r>
            <a:r>
              <a:t>of various drought types definitions in the </a:t>
            </a:r>
            <a:r>
              <a:rPr>
                <a:solidFill>
                  <a:srgbClr val="009193"/>
                </a:solidFill>
              </a:rPr>
              <a:t>Water Framework Directive</a:t>
            </a:r>
          </a:p>
        </p:txBody>
      </p:sp>
      <p:sp>
        <p:nvSpPr>
          <p:cNvPr id="60" name="Need for development of impact-driven, regional- and sector-specific guidance on drought indices"/>
          <p:cNvSpPr txBox="1"/>
          <p:nvPr/>
        </p:nvSpPr>
        <p:spPr>
          <a:xfrm>
            <a:off x="435560" y="2499362"/>
            <a:ext cx="11320880" cy="89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531B93"/>
              </a:buClr>
              <a:buSzPct val="100000"/>
              <a:buFont typeface="Arial"/>
              <a:buChar char="•"/>
              <a:defRPr sz="30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531B93"/>
                </a:solidFill>
              </a:rPr>
              <a:t>Need for development </a:t>
            </a:r>
            <a:r>
              <a:rPr>
                <a:solidFill>
                  <a:srgbClr val="009193"/>
                </a:solidFill>
              </a:rPr>
              <a:t>of</a:t>
            </a:r>
            <a:r>
              <a:t> impact-driven, regional- and sector-specific guidance on drought indices</a:t>
            </a:r>
          </a:p>
        </p:txBody>
      </p:sp>
      <p:sp>
        <p:nvSpPr>
          <p:cNvPr id="61" name="Need for common action at a very general, broad political level (eg. drought risk management strategy), while on an operational/local level - ‘clear and common guidelines may be needed’"/>
          <p:cNvSpPr txBox="1"/>
          <p:nvPr/>
        </p:nvSpPr>
        <p:spPr>
          <a:xfrm>
            <a:off x="395695" y="3634209"/>
            <a:ext cx="11400611" cy="1287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531B93"/>
              </a:buClr>
              <a:buSzPct val="100000"/>
              <a:buFont typeface="Arial"/>
              <a:buChar char="•"/>
              <a:defRPr sz="30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531B93"/>
                </a:solidFill>
              </a:rPr>
              <a:t>Need for common action </a:t>
            </a:r>
            <a:r>
              <a:t>at a very general, broad political level (eg. drought risk management strategy), while </a:t>
            </a:r>
            <a:r>
              <a:rPr>
                <a:solidFill>
                  <a:srgbClr val="531B93"/>
                </a:solidFill>
              </a:rPr>
              <a:t>on an operational/local level - ‘clear and common guidelines may be needed’</a:t>
            </a:r>
          </a:p>
        </p:txBody>
      </p:sp>
      <p:sp>
        <p:nvSpPr>
          <p:cNvPr id="62" name="Need for the formation of an inter- and transdisciplinary collaborative EU working group focusing on drought risk management and estimation of the potential benefits and downsides of a European Droguht Directive"/>
          <p:cNvSpPr txBox="1"/>
          <p:nvPr/>
        </p:nvSpPr>
        <p:spPr>
          <a:xfrm>
            <a:off x="395695" y="5159294"/>
            <a:ext cx="11400610" cy="1287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531B93"/>
              </a:buClr>
              <a:buSzPct val="100000"/>
              <a:buFont typeface="Arial"/>
              <a:buChar char="•"/>
              <a:defRPr sz="3000">
                <a:solidFill>
                  <a:srgbClr val="5FA4B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531B93"/>
                </a:solidFill>
              </a:rPr>
              <a:t>Need for the formation</a:t>
            </a:r>
            <a:r>
              <a:t> of an inter- and transdisciplinary collaborative EU working group focusing on drought risk management and estimation of the potential benefits and downsides of a European Droguht Directive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 animBg="1" advAuto="0"/>
      <p:bldP spid="59" grpId="2" animBg="1" advAuto="0"/>
      <p:bldP spid="60" grpId="3" animBg="1" advAuto="0"/>
      <p:bldP spid="61" grpId="4" animBg="1" advAuto="0"/>
      <p:bldP spid="62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he need was expressed unanimously by practitioners from the public and private sectors across the EU and beyond (Blauhut, V. et al [2022])…"/>
          <p:cNvSpPr txBox="1">
            <a:spLocks noGrp="1"/>
          </p:cNvSpPr>
          <p:nvPr>
            <p:ph type="body" idx="1"/>
          </p:nvPr>
        </p:nvSpPr>
        <p:spPr>
          <a:xfrm>
            <a:off x="387390" y="1883936"/>
            <a:ext cx="11417220" cy="4444736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need was expressed unanimously by practitioners from the public and private sectors across the EU and beyond (</a:t>
            </a:r>
            <a:r>
              <a:rPr i="1"/>
              <a:t>Blauhut, V. et al [2022])</a:t>
            </a: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 intuitive solution, easy keyword search</a:t>
            </a: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Separation from other water-related subfields</a:t>
            </a: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Analogous solutions exist already: ‘daughter directives’ of the Water Framework Directive like the Groundwater Directive, Floods Directive</a:t>
            </a: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 opportunity to create a cross-sectoral, comprehensive, interdisciplinary, modern and clear legal act (incl. re-allocation of water permits, technological enhancements to save water, water pricing…)</a:t>
            </a:r>
          </a:p>
        </p:txBody>
      </p:sp>
      <p:sp>
        <p:nvSpPr>
          <p:cNvPr id="65" name="How about a ‘Drought Directive’? Advantages"/>
          <p:cNvSpPr txBox="1"/>
          <p:nvPr/>
        </p:nvSpPr>
        <p:spPr>
          <a:xfrm>
            <a:off x="532149" y="602852"/>
            <a:ext cx="10515601" cy="61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877823">
              <a:lnSpc>
                <a:spcPct val="90000"/>
              </a:lnSpc>
              <a:defRPr sz="3839" b="1">
                <a:solidFill>
                  <a:srgbClr val="6F39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How about a ‘Drought Directive’? Advantages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How about a ‘Drought Directive’? Disadvantages"/>
          <p:cNvSpPr txBox="1">
            <a:spLocks noGrp="1"/>
          </p:cNvSpPr>
          <p:nvPr>
            <p:ph type="title"/>
          </p:nvPr>
        </p:nvSpPr>
        <p:spPr>
          <a:xfrm>
            <a:off x="561101" y="270550"/>
            <a:ext cx="10515601" cy="619920"/>
          </a:xfrm>
          <a:prstGeom prst="rect">
            <a:avLst/>
          </a:prstGeom>
        </p:spPr>
        <p:txBody>
          <a:bodyPr/>
          <a:lstStyle>
            <a:lvl1pPr defTabSz="877823">
              <a:defRPr sz="3839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How about a ‘Drought Directive’? Disadvantages</a:t>
            </a:r>
          </a:p>
        </p:txBody>
      </p:sp>
      <p:sp>
        <p:nvSpPr>
          <p:cNvPr id="68" name="Methodology of survey and target group - repetition recommended: a ’Drought management directive’ does not have to constitute a separate ‘Drought directive’…"/>
          <p:cNvSpPr txBox="1">
            <a:spLocks noGrp="1"/>
          </p:cNvSpPr>
          <p:nvPr>
            <p:ph type="body" idx="1"/>
          </p:nvPr>
        </p:nvSpPr>
        <p:spPr>
          <a:xfrm>
            <a:off x="308542" y="1214534"/>
            <a:ext cx="11342421" cy="54786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6313" indent="-226313" algn="just" defTabSz="905255">
              <a:spcBef>
                <a:spcPts val="900"/>
              </a:spcBef>
              <a:defRPr sz="2970">
                <a:solidFill>
                  <a:srgbClr val="0091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Methodology of survey and target group - repetition recommended: a ’Drought management directive’ does not have to constitute a separate ‘Drought directive’ </a:t>
            </a:r>
          </a:p>
          <a:p>
            <a:pPr marL="226313" indent="-226313" algn="just" defTabSz="905255">
              <a:spcBef>
                <a:spcPts val="900"/>
              </a:spcBef>
              <a:defRPr sz="2970">
                <a:solidFill>
                  <a:srgbClr val="0091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Art. 191 (2) TFEU: adoption of measures affecting quantitative water management of water resources (…) requires a special legislative procedure -&gt; risk of raising objection to Art. 191 (1) as a legal base</a:t>
            </a:r>
          </a:p>
          <a:p>
            <a:pPr marL="226313" indent="-226313" algn="just" defTabSz="905255">
              <a:spcBef>
                <a:spcPts val="900"/>
              </a:spcBef>
              <a:defRPr sz="2970">
                <a:solidFill>
                  <a:srgbClr val="0091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Implementation problems of the Water Framework Directive may repeat</a:t>
            </a:r>
          </a:p>
          <a:p>
            <a:pPr marL="226313" indent="-226313" algn="just" defTabSz="905255">
              <a:spcBef>
                <a:spcPts val="900"/>
              </a:spcBef>
              <a:defRPr sz="2970">
                <a:solidFill>
                  <a:srgbClr val="0091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Experience of Floods Directive: possibility to designate a different ‘competent authority’ than for Water Framework Directive purposes; Possible fragmentation of available human and financial resources</a:t>
            </a:r>
          </a:p>
          <a:p>
            <a:pPr marL="226313" indent="-226313" algn="just" defTabSz="905255">
              <a:spcBef>
                <a:spcPts val="900"/>
              </a:spcBef>
              <a:defRPr sz="2970">
                <a:solidFill>
                  <a:srgbClr val="0091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Criticism of Floods Directive</a:t>
            </a:r>
          </a:p>
          <a:p>
            <a:pPr marL="226313" indent="-226313" algn="just" defTabSz="905255">
              <a:spcBef>
                <a:spcPts val="900"/>
              </a:spcBef>
              <a:defRPr sz="2970">
                <a:solidFill>
                  <a:srgbClr val="0091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Failed proposal for a comprehensive ‘Soil Framework Directive’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otential alternative solutions on the EU level"/>
          <p:cNvSpPr txBox="1">
            <a:spLocks noGrp="1"/>
          </p:cNvSpPr>
          <p:nvPr>
            <p:ph type="title"/>
          </p:nvPr>
        </p:nvSpPr>
        <p:spPr>
          <a:xfrm>
            <a:off x="532149" y="255429"/>
            <a:ext cx="10515601" cy="619920"/>
          </a:xfrm>
          <a:prstGeom prst="rect">
            <a:avLst/>
          </a:prstGeom>
        </p:spPr>
        <p:txBody>
          <a:bodyPr/>
          <a:lstStyle>
            <a:lvl1pPr defTabSz="877823">
              <a:defRPr sz="3839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Potential alternative solutions on the EU level</a:t>
            </a:r>
          </a:p>
        </p:txBody>
      </p:sp>
      <p:sp>
        <p:nvSpPr>
          <p:cNvPr id="71" name="Promotion of voluntary adoption of Drought Management Plans…"/>
          <p:cNvSpPr txBox="1">
            <a:spLocks noGrp="1"/>
          </p:cNvSpPr>
          <p:nvPr>
            <p:ph type="body" idx="1"/>
          </p:nvPr>
        </p:nvSpPr>
        <p:spPr>
          <a:xfrm>
            <a:off x="532149" y="1281824"/>
            <a:ext cx="11127701" cy="5258986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Promotion of voluntary adoption of Drought Management Plans</a:t>
            </a: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Amendment of Water Framework Directive by:</a:t>
            </a:r>
          </a:p>
          <a:p>
            <a:pPr marL="685800" lvl="1" indent="-228600" algn="just">
              <a:buChar char="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Creation of general definitions of drought, prolonged drought &amp; particular drought types </a:t>
            </a:r>
          </a:p>
          <a:p>
            <a:pPr marL="685800" lvl="1" indent="-228600" algn="just">
              <a:buChar char="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Introduction of a compulsory development of Drought Management Plans for each (international) river basin district</a:t>
            </a: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Development of national and European networks of experts</a:t>
            </a: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buildup of innovative soft-law instruments</a:t>
            </a: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Long-term strategy on gradual introduction of more stringent drought management practices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LIEGE CITE THEME">
  <a:themeElements>
    <a:clrScheme name="ULIEGE CIT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ULIEGE CIT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ULIEGE CIT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LIEGE CITE THEME">
  <a:themeElements>
    <a:clrScheme name="ULIEGE CIT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ULIEGE CIT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ULIEGE CIT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1094</Words>
  <Application>Microsoft Macintosh PowerPoint</Application>
  <PresentationFormat>Grand écran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Source Sans Pro</vt:lpstr>
      <vt:lpstr>Source Sans Pro</vt:lpstr>
      <vt:lpstr>Source Sans Pro Bold</vt:lpstr>
      <vt:lpstr>Source Sans Pro Light</vt:lpstr>
      <vt:lpstr>ULIEGE CITE THEME</vt:lpstr>
      <vt:lpstr>Does the European Union need a ‘Drought Directive’? A legal perspective</vt:lpstr>
      <vt:lpstr>Drought monitoring by EDO - European Drought Observatory (EC JRC)</vt:lpstr>
      <vt:lpstr>Drought - overview</vt:lpstr>
      <vt:lpstr>EU law perspective: de lege lata</vt:lpstr>
      <vt:lpstr>Empirical research perspective: identified current policy needs</vt:lpstr>
      <vt:lpstr>Empirical research perspective: identified current policy needs</vt:lpstr>
      <vt:lpstr>Présentation PowerPoint</vt:lpstr>
      <vt:lpstr>How about a ‘Drought Directive’? Disadvantages</vt:lpstr>
      <vt:lpstr>Potential alternative solutions on the EU level</vt:lpstr>
      <vt:lpstr>Proposal COM(2022) 540 final</vt:lpstr>
      <vt:lpstr>In sum: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the European Union need a ‘Drought Directive’? A legal perspective</dc:title>
  <cp:lastModifiedBy>PhD researcher</cp:lastModifiedBy>
  <cp:revision>2</cp:revision>
  <dcterms:modified xsi:type="dcterms:W3CDTF">2024-04-25T22:08:10Z</dcterms:modified>
</cp:coreProperties>
</file>