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omments/modernComment_117_F438CD78.xml" ContentType="application/vnd.ms-powerpoint.comments+xml"/>
  <Override PartName="/ppt/comments/modernComment_11D_1A43E5E0.xml" ContentType="application/vnd.ms-powerpoint.comments+xml"/>
  <Override PartName="/ppt/comments/modernComment_13D_7E3F8299.xml" ContentType="application/vnd.ms-powerpoint.comments+xml"/>
  <Override PartName="/ppt/comments/modernComment_141_9A552131.xml" ContentType="application/vnd.ms-powerpoint.comments+xml"/>
  <Override PartName="/ppt/comments/modernComment_15A_8BC45491.xml" ContentType="application/vnd.ms-powerpoint.comments+xml"/>
  <Override PartName="/ppt/comments/modernComment_109_1F8DA3D8.xml" ContentType="application/vnd.ms-powerpoint.comments+xml"/>
  <Override PartName="/ppt/comments/modernComment_10E_29F48D5.xml" ContentType="application/vnd.ms-powerpoint.comment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42"/>
  </p:notesMasterIdLst>
  <p:sldIdLst>
    <p:sldId id="256" r:id="rId3"/>
    <p:sldId id="276" r:id="rId4"/>
    <p:sldId id="287" r:id="rId5"/>
    <p:sldId id="277" r:id="rId6"/>
    <p:sldId id="279" r:id="rId7"/>
    <p:sldId id="285" r:id="rId8"/>
    <p:sldId id="325" r:id="rId9"/>
    <p:sldId id="298" r:id="rId10"/>
    <p:sldId id="295" r:id="rId11"/>
    <p:sldId id="317" r:id="rId12"/>
    <p:sldId id="318" r:id="rId13"/>
    <p:sldId id="320" r:id="rId14"/>
    <p:sldId id="321" r:id="rId15"/>
    <p:sldId id="345" r:id="rId16"/>
    <p:sldId id="346" r:id="rId17"/>
    <p:sldId id="324" r:id="rId18"/>
    <p:sldId id="265" r:id="rId19"/>
    <p:sldId id="266" r:id="rId20"/>
    <p:sldId id="300" r:id="rId21"/>
    <p:sldId id="288" r:id="rId22"/>
    <p:sldId id="296" r:id="rId23"/>
    <p:sldId id="327" r:id="rId24"/>
    <p:sldId id="294" r:id="rId25"/>
    <p:sldId id="315" r:id="rId26"/>
    <p:sldId id="302" r:id="rId27"/>
    <p:sldId id="289" r:id="rId28"/>
    <p:sldId id="258" r:id="rId29"/>
    <p:sldId id="336" r:id="rId30"/>
    <p:sldId id="261" r:id="rId31"/>
    <p:sldId id="259" r:id="rId32"/>
    <p:sldId id="337" r:id="rId33"/>
    <p:sldId id="264" r:id="rId34"/>
    <p:sldId id="338" r:id="rId35"/>
    <p:sldId id="339" r:id="rId36"/>
    <p:sldId id="340" r:id="rId37"/>
    <p:sldId id="342" r:id="rId38"/>
    <p:sldId id="270" r:id="rId39"/>
    <p:sldId id="271" r:id="rId40"/>
    <p:sldId id="343" r:id="rId41"/>
  </p:sldIdLst>
  <p:sldSz cx="12192000" cy="6858000"/>
  <p:notesSz cx="6858000" cy="9144000"/>
  <p:defaultTex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E605D9B-A469-47D8-DA2B-1BB89B8D719D}" name="David Dundas" initials="DD" userId="82ff0737e9edc7f4" providerId="Windows Liv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Damien Ernst" initials=""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Style moye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7505"/>
    <p:restoredTop sz="87145"/>
  </p:normalViewPr>
  <p:slideViewPr>
    <p:cSldViewPr snapToGrid="0">
      <p:cViewPr varScale="1">
        <p:scale>
          <a:sx n="59" d="100"/>
          <a:sy n="59" d="100"/>
        </p:scale>
        <p:origin x="480" y="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commentAuthors" Target="commentAuthors.xml"/><Relationship Id="rId48" Type="http://schemas.microsoft.com/office/2018/10/relationships/authors" Target="author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s>
</file>

<file path=ppt/comments/modernComment_109_1F8DA3D8.xml><?xml version="1.0" encoding="utf-8"?>
<p188:cmLst xmlns:a="http://schemas.openxmlformats.org/drawingml/2006/main" xmlns:r="http://schemas.openxmlformats.org/officeDocument/2006/relationships" xmlns:p188="http://schemas.microsoft.com/office/powerpoint/2018/8/main">
  <p188:cm id="{BD6AD5C7-7195-4561-A86D-75EDAEDF5B1F}" authorId="{1E605D9B-A469-47D8-DA2B-1BB89B8D719D}" created="2023-05-19T20:54:06.892">
    <pc:sldMkLst xmlns:pc="http://schemas.microsoft.com/office/powerpoint/2013/main/command">
      <pc:docMk/>
      <pc:sldMk cId="529376216" sldId="265"/>
    </pc:sldMkLst>
    <p188:txBody>
      <a:bodyPr/>
      <a:lstStyle/>
      <a:p>
        <a:r>
          <a:rPr lang="en-GB"/>
          <a:t>A molecule is a very small volume of anything. Do you mean 'molecule' or so you mean something larger?</a:t>
        </a:r>
      </a:p>
    </p188:txBody>
  </p188:cm>
</p188:cmLst>
</file>

<file path=ppt/comments/modernComment_10E_29F48D5.xml><?xml version="1.0" encoding="utf-8"?>
<p188:cmLst xmlns:a="http://schemas.openxmlformats.org/drawingml/2006/main" xmlns:r="http://schemas.openxmlformats.org/officeDocument/2006/relationships" xmlns:p188="http://schemas.microsoft.com/office/powerpoint/2018/8/main">
  <p188:cm id="{C1140125-94B8-4916-9F97-53C6AF00D506}" authorId="{1E605D9B-A469-47D8-DA2B-1BB89B8D719D}" created="2023-05-19T21:03:39.351">
    <pc:sldMkLst xmlns:pc="http://schemas.microsoft.com/office/powerpoint/2013/main/command">
      <pc:docMk/>
      <pc:sldMk cId="43993301" sldId="270"/>
    </pc:sldMkLst>
    <p188:txBody>
      <a:bodyPr/>
      <a:lstStyle/>
      <a:p>
        <a:r>
          <a:rPr lang="en-GB"/>
          <a:t>Economies? Entities? Not sure what this word is meant to be.</a:t>
        </a:r>
      </a:p>
    </p188:txBody>
  </p188:cm>
</p188:cmLst>
</file>

<file path=ppt/comments/modernComment_117_F438CD78.xml><?xml version="1.0" encoding="utf-8"?>
<p188:cmLst xmlns:a="http://schemas.openxmlformats.org/drawingml/2006/main" xmlns:r="http://schemas.openxmlformats.org/officeDocument/2006/relationships" xmlns:p188="http://schemas.microsoft.com/office/powerpoint/2018/8/main">
  <p188:cm id="{1FDFA6E3-C1C6-4224-8873-C98AB295080D}" authorId="{1E605D9B-A469-47D8-DA2B-1BB89B8D719D}" created="2023-05-19T19:59:26.241">
    <pc:sldMkLst xmlns:pc="http://schemas.microsoft.com/office/powerpoint/2013/main/command">
      <pc:docMk/>
      <pc:sldMk cId="4097363320" sldId="279"/>
    </pc:sldMkLst>
    <p188:txBody>
      <a:bodyPr/>
      <a:lstStyle/>
      <a:p>
        <a:r>
          <a:rPr lang="en-GB"/>
          <a:t>Using the same technology as that used for what? Make clear please.</a:t>
        </a:r>
      </a:p>
    </p188:txBody>
  </p188:cm>
</p188:cmLst>
</file>

<file path=ppt/comments/modernComment_11D_1A43E5E0.xml><?xml version="1.0" encoding="utf-8"?>
<p188:cmLst xmlns:a="http://schemas.openxmlformats.org/drawingml/2006/main" xmlns:r="http://schemas.openxmlformats.org/officeDocument/2006/relationships" xmlns:p188="http://schemas.microsoft.com/office/powerpoint/2018/8/main">
  <p188:cm id="{1E448201-22B7-473A-ADA7-8B08EE5B0745}" authorId="{1E605D9B-A469-47D8-DA2B-1BB89B8D719D}" created="2023-05-19T20:00:04.404">
    <ac:txMkLst xmlns:ac="http://schemas.microsoft.com/office/drawing/2013/main/command">
      <pc:docMk xmlns:pc="http://schemas.microsoft.com/office/powerpoint/2013/main/command"/>
      <pc:sldMk xmlns:pc="http://schemas.microsoft.com/office/powerpoint/2013/main/command" cId="440657376" sldId="285"/>
      <ac:spMk id="3" creationId="{D63C4D00-742A-F37A-1E8F-DA26589A7A45}"/>
      <ac:txMk cp="292" len="11">
        <ac:context len="444" hash="1909579320"/>
      </ac:txMk>
    </ac:txMkLst>
    <p188:pos x="7043530" y="2587349"/>
    <p188:txBody>
      <a:bodyPr/>
      <a:lstStyle/>
      <a:p>
        <a:r>
          <a:rPr lang="en-GB"/>
          <a:t>Do you mean 'ammonia' as 'ammoniac' is either a herb or an adjective?</a:t>
        </a:r>
      </a:p>
    </p188:txBody>
  </p188:cm>
</p188:cmLst>
</file>

<file path=ppt/comments/modernComment_13D_7E3F8299.xml><?xml version="1.0" encoding="utf-8"?>
<p188:cmLst xmlns:a="http://schemas.openxmlformats.org/drawingml/2006/main" xmlns:r="http://schemas.openxmlformats.org/officeDocument/2006/relationships" xmlns:p188="http://schemas.microsoft.com/office/powerpoint/2018/8/main">
  <p188:cm id="{BADEDE3B-490C-4C28-B3D7-EE6AFA24F0BB}" authorId="{1E605D9B-A469-47D8-DA2B-1BB89B8D719D}" created="2023-05-19T20:00:40.544">
    <ac:txMkLst xmlns:ac="http://schemas.microsoft.com/office/drawing/2013/main/command">
      <pc:docMk xmlns:pc="http://schemas.microsoft.com/office/powerpoint/2013/main/command"/>
      <pc:sldMk xmlns:pc="http://schemas.microsoft.com/office/powerpoint/2013/main/command" cId="2118091417" sldId="317"/>
      <ac:spMk id="2" creationId="{C7956F05-C68E-DA24-87CB-C836E384DB73}"/>
      <ac:txMk cp="38" len="9">
        <ac:context len="58" hash="3470658615"/>
      </ac:txMk>
    </ac:txMkLst>
    <p188:pos x="2685774" y="890415"/>
    <p188:txBody>
      <a:bodyPr/>
      <a:lstStyle/>
      <a:p>
        <a:r>
          <a:rPr lang="en-GB"/>
          <a:t>See previous comment - ammonia?</a:t>
        </a:r>
      </a:p>
    </p188:txBody>
  </p188:cm>
</p188:cmLst>
</file>

<file path=ppt/comments/modernComment_141_9A552131.xml><?xml version="1.0" encoding="utf-8"?>
<p188:cmLst xmlns:a="http://schemas.openxmlformats.org/drawingml/2006/main" xmlns:r="http://schemas.openxmlformats.org/officeDocument/2006/relationships" xmlns:p188="http://schemas.microsoft.com/office/powerpoint/2018/8/main">
  <p188:cm id="{B87B047F-20D1-40BC-8183-CC757777DEC2}" authorId="{1E605D9B-A469-47D8-DA2B-1BB89B8D719D}" created="2023-05-19T20:01:53.419">
    <ac:txMkLst xmlns:ac="http://schemas.microsoft.com/office/drawing/2013/main/command">
      <pc:docMk xmlns:pc="http://schemas.microsoft.com/office/powerpoint/2013/main/command"/>
      <pc:sldMk xmlns:pc="http://schemas.microsoft.com/office/powerpoint/2013/main/command" cId="2589270321" sldId="321"/>
      <ac:graphicFrameMk id="5" creationId="{00000000-0000-0000-0000-000000000000}"/>
      <ac:tblMk/>
      <ac:tcMk rowId="4222715937" colId="2189542878"/>
      <ac:txMk cp="0" len="7">
        <ac:context len="8" hash="3574265291"/>
      </ac:txMk>
    </ac:txMkLst>
    <p188:pos x="1247481" y="1722156"/>
    <p188:txBody>
      <a:bodyPr/>
      <a:lstStyle/>
      <a:p>
        <a:r>
          <a:rPr lang="en-GB"/>
          <a:t>Gas?</a:t>
        </a:r>
      </a:p>
    </p188:txBody>
  </p188:cm>
</p188:cmLst>
</file>

<file path=ppt/comments/modernComment_15A_8BC45491.xml><?xml version="1.0" encoding="utf-8"?>
<p188:cmLst xmlns:a="http://schemas.openxmlformats.org/drawingml/2006/main" xmlns:r="http://schemas.openxmlformats.org/officeDocument/2006/relationships" xmlns:p188="http://schemas.microsoft.com/office/powerpoint/2018/8/main">
  <p188:cm id="{0F0E5E81-CD38-4615-892B-A8FDDDECCBB0}" authorId="{1E605D9B-A469-47D8-DA2B-1BB89B8D719D}" created="2023-05-19T20:06:43.880">
    <ac:txMkLst xmlns:ac="http://schemas.microsoft.com/office/drawing/2013/main/command">
      <pc:docMk xmlns:pc="http://schemas.microsoft.com/office/powerpoint/2013/main/command"/>
      <pc:sldMk xmlns:pc="http://schemas.microsoft.com/office/powerpoint/2013/main/command" cId="2344899729" sldId="346"/>
      <ac:spMk id="12" creationId="{00000000-0000-0000-0000-000000000000}"/>
      <ac:txMk cp="24" len="8">
        <ac:context len="113" hash="1086940573"/>
      </ac:txMk>
    </ac:txMkLst>
    <p188:pos x="4346161" y="276635"/>
    <p188:txBody>
      <a:bodyPr/>
      <a:lstStyle/>
      <a:p>
        <a:r>
          <a:rPr lang="en-GB"/>
          <a:t>Check that adding 'from' is correct as 'an optimized hub' seemed incomplete</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B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E3C3394-4A37-424B-AA62-02AD2E91557A}" type="datetimeFigureOut">
              <a:rPr lang="en-BE" smtClean="0"/>
              <a:t>05/22/2023</a:t>
            </a:fld>
            <a:endParaRPr lang="en-B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B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B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8F16FE-508D-8145-83B2-09397832312C}" type="slidenum">
              <a:rPr lang="en-BE" smtClean="0"/>
              <a:t>‹N°›</a:t>
            </a:fld>
            <a:endParaRPr lang="en-BE"/>
          </a:p>
        </p:txBody>
      </p:sp>
    </p:spTree>
    <p:extLst>
      <p:ext uri="{BB962C8B-B14F-4D97-AF65-F5344CB8AC3E}">
        <p14:creationId xmlns:p14="http://schemas.microsoft.com/office/powerpoint/2010/main" val="34773120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a:p>
            <a:endParaRPr lang="en-BE" dirty="0"/>
          </a:p>
        </p:txBody>
      </p:sp>
      <p:sp>
        <p:nvSpPr>
          <p:cNvPr id="4" name="Slide Number Placeholder 3"/>
          <p:cNvSpPr>
            <a:spLocks noGrp="1"/>
          </p:cNvSpPr>
          <p:nvPr>
            <p:ph type="sldNum" sz="quarter" idx="5"/>
          </p:nvPr>
        </p:nvSpPr>
        <p:spPr/>
        <p:txBody>
          <a:bodyPr/>
          <a:lstStyle/>
          <a:p>
            <a:fld id="{688F16FE-508D-8145-83B2-09397832312C}" type="slidenum">
              <a:rPr lang="en-BE" smtClean="0"/>
              <a:t>1</a:t>
            </a:fld>
            <a:endParaRPr lang="en-BE"/>
          </a:p>
        </p:txBody>
      </p:sp>
    </p:spTree>
    <p:extLst>
      <p:ext uri="{BB962C8B-B14F-4D97-AF65-F5344CB8AC3E}">
        <p14:creationId xmlns:p14="http://schemas.microsoft.com/office/powerpoint/2010/main" val="39576997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BE" dirty="0"/>
              <a:t>Why Both at the same time? </a:t>
            </a:r>
            <a:br>
              <a:rPr lang="en-BE" dirty="0"/>
            </a:br>
            <a:r>
              <a:rPr lang="en-BE" dirty="0"/>
              <a:t>Sizing + Operation =&gt; Then both </a:t>
            </a:r>
          </a:p>
        </p:txBody>
      </p:sp>
      <p:sp>
        <p:nvSpPr>
          <p:cNvPr id="4" name="Slide Number Placeholder 3"/>
          <p:cNvSpPr>
            <a:spLocks noGrp="1"/>
          </p:cNvSpPr>
          <p:nvPr>
            <p:ph type="sldNum" sz="quarter" idx="5"/>
          </p:nvPr>
        </p:nvSpPr>
        <p:spPr/>
        <p:txBody>
          <a:bodyPr/>
          <a:lstStyle/>
          <a:p>
            <a:fld id="{688F16FE-508D-8145-83B2-09397832312C}" type="slidenum">
              <a:rPr lang="en-BE" smtClean="0"/>
              <a:t>21</a:t>
            </a:fld>
            <a:endParaRPr lang="en-BE"/>
          </a:p>
        </p:txBody>
      </p:sp>
    </p:spTree>
    <p:extLst>
      <p:ext uri="{BB962C8B-B14F-4D97-AF65-F5344CB8AC3E}">
        <p14:creationId xmlns:p14="http://schemas.microsoft.com/office/powerpoint/2010/main" val="35706551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BE" dirty="0"/>
              <a:t>Renewable energy profiles (based on wheather data simulation and kind of technology chosen)</a:t>
            </a:r>
          </a:p>
          <a:p>
            <a:endParaRPr lang="en-BE" dirty="0"/>
          </a:p>
        </p:txBody>
      </p:sp>
      <p:sp>
        <p:nvSpPr>
          <p:cNvPr id="4" name="Slide Number Placeholder 3"/>
          <p:cNvSpPr>
            <a:spLocks noGrp="1"/>
          </p:cNvSpPr>
          <p:nvPr>
            <p:ph type="sldNum" sz="quarter" idx="5"/>
          </p:nvPr>
        </p:nvSpPr>
        <p:spPr/>
        <p:txBody>
          <a:bodyPr/>
          <a:lstStyle/>
          <a:p>
            <a:fld id="{688F16FE-508D-8145-83B2-09397832312C}" type="slidenum">
              <a:rPr lang="en-BE" smtClean="0"/>
              <a:t>25</a:t>
            </a:fld>
            <a:endParaRPr lang="en-BE"/>
          </a:p>
        </p:txBody>
      </p:sp>
    </p:spTree>
    <p:extLst>
      <p:ext uri="{BB962C8B-B14F-4D97-AF65-F5344CB8AC3E}">
        <p14:creationId xmlns:p14="http://schemas.microsoft.com/office/powerpoint/2010/main" val="7131307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fld id="{688F16FE-508D-8145-83B2-09397832312C}" type="slidenum">
              <a:rPr lang="en-BE" smtClean="0"/>
              <a:t>30</a:t>
            </a:fld>
            <a:endParaRPr lang="en-BE"/>
          </a:p>
        </p:txBody>
      </p:sp>
    </p:spTree>
    <p:extLst>
      <p:ext uri="{BB962C8B-B14F-4D97-AF65-F5344CB8AC3E}">
        <p14:creationId xmlns:p14="http://schemas.microsoft.com/office/powerpoint/2010/main" val="41656963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Slide Number Placeholder 3"/>
          <p:cNvSpPr>
            <a:spLocks noGrp="1"/>
          </p:cNvSpPr>
          <p:nvPr>
            <p:ph type="sldNum" sz="quarter" idx="5"/>
          </p:nvPr>
        </p:nvSpPr>
        <p:spPr/>
        <p:txBody>
          <a:bodyPr/>
          <a:lstStyle/>
          <a:p>
            <a:fld id="{688F16FE-508D-8145-83B2-09397832312C}" type="slidenum">
              <a:rPr lang="en-BE" smtClean="0"/>
              <a:t>2</a:t>
            </a:fld>
            <a:endParaRPr lang="en-BE"/>
          </a:p>
        </p:txBody>
      </p:sp>
    </p:spTree>
    <p:extLst>
      <p:ext uri="{BB962C8B-B14F-4D97-AF65-F5344CB8AC3E}">
        <p14:creationId xmlns:p14="http://schemas.microsoft.com/office/powerpoint/2010/main" val="10773922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Slide Number Placeholder 3"/>
          <p:cNvSpPr>
            <a:spLocks noGrp="1"/>
          </p:cNvSpPr>
          <p:nvPr>
            <p:ph type="sldNum" sz="quarter" idx="5"/>
          </p:nvPr>
        </p:nvSpPr>
        <p:spPr/>
        <p:txBody>
          <a:bodyPr/>
          <a:lstStyle/>
          <a:p>
            <a:fld id="{688F16FE-508D-8145-83B2-09397832312C}" type="slidenum">
              <a:rPr lang="en-BE" smtClean="0"/>
              <a:t>3</a:t>
            </a:fld>
            <a:endParaRPr lang="en-BE"/>
          </a:p>
        </p:txBody>
      </p:sp>
    </p:spTree>
    <p:extLst>
      <p:ext uri="{BB962C8B-B14F-4D97-AF65-F5344CB8AC3E}">
        <p14:creationId xmlns:p14="http://schemas.microsoft.com/office/powerpoint/2010/main" val="8570432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Slide Number Placeholder 3"/>
          <p:cNvSpPr>
            <a:spLocks noGrp="1"/>
          </p:cNvSpPr>
          <p:nvPr>
            <p:ph type="sldNum" sz="quarter" idx="5"/>
          </p:nvPr>
        </p:nvSpPr>
        <p:spPr/>
        <p:txBody>
          <a:bodyPr/>
          <a:lstStyle/>
          <a:p>
            <a:fld id="{688F16FE-508D-8145-83B2-09397832312C}" type="slidenum">
              <a:rPr lang="en-BE" smtClean="0"/>
              <a:t>4</a:t>
            </a:fld>
            <a:endParaRPr lang="en-BE"/>
          </a:p>
        </p:txBody>
      </p:sp>
    </p:spTree>
    <p:extLst>
      <p:ext uri="{BB962C8B-B14F-4D97-AF65-F5344CB8AC3E}">
        <p14:creationId xmlns:p14="http://schemas.microsoft.com/office/powerpoint/2010/main" val="30587138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Slide Number Placeholder 3"/>
          <p:cNvSpPr>
            <a:spLocks noGrp="1"/>
          </p:cNvSpPr>
          <p:nvPr>
            <p:ph type="sldNum" sz="quarter" idx="5"/>
          </p:nvPr>
        </p:nvSpPr>
        <p:spPr/>
        <p:txBody>
          <a:bodyPr/>
          <a:lstStyle/>
          <a:p>
            <a:fld id="{688F16FE-508D-8145-83B2-09397832312C}" type="slidenum">
              <a:rPr lang="en-BE" smtClean="0"/>
              <a:t>5</a:t>
            </a:fld>
            <a:endParaRPr lang="en-BE"/>
          </a:p>
        </p:txBody>
      </p:sp>
    </p:spTree>
    <p:extLst>
      <p:ext uri="{BB962C8B-B14F-4D97-AF65-F5344CB8AC3E}">
        <p14:creationId xmlns:p14="http://schemas.microsoft.com/office/powerpoint/2010/main" val="8081628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a:p>
            <a:endParaRPr lang="en-BE" dirty="0"/>
          </a:p>
        </p:txBody>
      </p:sp>
      <p:sp>
        <p:nvSpPr>
          <p:cNvPr id="4" name="Slide Number Placeholder 3"/>
          <p:cNvSpPr>
            <a:spLocks noGrp="1"/>
          </p:cNvSpPr>
          <p:nvPr>
            <p:ph type="sldNum" sz="quarter" idx="5"/>
          </p:nvPr>
        </p:nvSpPr>
        <p:spPr/>
        <p:txBody>
          <a:bodyPr/>
          <a:lstStyle/>
          <a:p>
            <a:fld id="{688F16FE-508D-8145-83B2-09397832312C}" type="slidenum">
              <a:rPr lang="en-BE" smtClean="0"/>
              <a:t>6</a:t>
            </a:fld>
            <a:endParaRPr lang="en-BE"/>
          </a:p>
        </p:txBody>
      </p:sp>
    </p:spTree>
    <p:extLst>
      <p:ext uri="{BB962C8B-B14F-4D97-AF65-F5344CB8AC3E}">
        <p14:creationId xmlns:p14="http://schemas.microsoft.com/office/powerpoint/2010/main" val="19396491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Slide Number Placeholder 3"/>
          <p:cNvSpPr>
            <a:spLocks noGrp="1"/>
          </p:cNvSpPr>
          <p:nvPr>
            <p:ph type="sldNum" sz="quarter" idx="5"/>
          </p:nvPr>
        </p:nvSpPr>
        <p:spPr/>
        <p:txBody>
          <a:bodyPr/>
          <a:lstStyle/>
          <a:p>
            <a:fld id="{688F16FE-508D-8145-83B2-09397832312C}" type="slidenum">
              <a:rPr lang="en-BE" smtClean="0"/>
              <a:t>7</a:t>
            </a:fld>
            <a:endParaRPr lang="en-BE"/>
          </a:p>
        </p:txBody>
      </p:sp>
    </p:spTree>
    <p:extLst>
      <p:ext uri="{BB962C8B-B14F-4D97-AF65-F5344CB8AC3E}">
        <p14:creationId xmlns:p14="http://schemas.microsoft.com/office/powerpoint/2010/main" val="37108929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Slide Number Placeholder 3"/>
          <p:cNvSpPr>
            <a:spLocks noGrp="1"/>
          </p:cNvSpPr>
          <p:nvPr>
            <p:ph type="sldNum" sz="quarter" idx="5"/>
          </p:nvPr>
        </p:nvSpPr>
        <p:spPr/>
        <p:txBody>
          <a:bodyPr/>
          <a:lstStyle/>
          <a:p>
            <a:fld id="{688F16FE-508D-8145-83B2-09397832312C}" type="slidenum">
              <a:rPr lang="en-BE" smtClean="0"/>
              <a:t>9</a:t>
            </a:fld>
            <a:endParaRPr lang="en-BE"/>
          </a:p>
        </p:txBody>
      </p:sp>
    </p:spTree>
    <p:extLst>
      <p:ext uri="{BB962C8B-B14F-4D97-AF65-F5344CB8AC3E}">
        <p14:creationId xmlns:p14="http://schemas.microsoft.com/office/powerpoint/2010/main" val="25916251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fld id="{688F16FE-508D-8145-83B2-09397832312C}" type="slidenum">
              <a:rPr lang="en-BE" smtClean="0"/>
              <a:t>17</a:t>
            </a:fld>
            <a:endParaRPr lang="en-BE"/>
          </a:p>
        </p:txBody>
      </p:sp>
    </p:spTree>
    <p:extLst>
      <p:ext uri="{BB962C8B-B14F-4D97-AF65-F5344CB8AC3E}">
        <p14:creationId xmlns:p14="http://schemas.microsoft.com/office/powerpoint/2010/main" val="33934697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8DD37-34FA-B9E1-D3EB-29634E779A4C}"/>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BE"/>
          </a:p>
        </p:txBody>
      </p:sp>
      <p:sp>
        <p:nvSpPr>
          <p:cNvPr id="3" name="Subtitle 2">
            <a:extLst>
              <a:ext uri="{FF2B5EF4-FFF2-40B4-BE49-F238E27FC236}">
                <a16:creationId xmlns:a16="http://schemas.microsoft.com/office/drawing/2014/main" id="{12C4ABE0-0BEB-65CE-2940-6E1EDF26D24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BE"/>
          </a:p>
        </p:txBody>
      </p:sp>
      <p:sp>
        <p:nvSpPr>
          <p:cNvPr id="4" name="Date Placeholder 3">
            <a:extLst>
              <a:ext uri="{FF2B5EF4-FFF2-40B4-BE49-F238E27FC236}">
                <a16:creationId xmlns:a16="http://schemas.microsoft.com/office/drawing/2014/main" id="{3B7B268B-EA8E-3049-36C4-7A1230D23045}"/>
              </a:ext>
            </a:extLst>
          </p:cNvPr>
          <p:cNvSpPr>
            <a:spLocks noGrp="1"/>
          </p:cNvSpPr>
          <p:nvPr>
            <p:ph type="dt" sz="half" idx="10"/>
          </p:nvPr>
        </p:nvSpPr>
        <p:spPr/>
        <p:txBody>
          <a:bodyPr/>
          <a:lstStyle/>
          <a:p>
            <a:fld id="{B3230303-7592-2844-A8A1-758B8E0AB3AE}" type="datetimeFigureOut">
              <a:rPr lang="en-BE" smtClean="0"/>
              <a:t>05/22/2023</a:t>
            </a:fld>
            <a:endParaRPr lang="en-BE"/>
          </a:p>
        </p:txBody>
      </p:sp>
      <p:sp>
        <p:nvSpPr>
          <p:cNvPr id="5" name="Footer Placeholder 4">
            <a:extLst>
              <a:ext uri="{FF2B5EF4-FFF2-40B4-BE49-F238E27FC236}">
                <a16:creationId xmlns:a16="http://schemas.microsoft.com/office/drawing/2014/main" id="{44F8EB21-8798-27C6-F0F1-0CCE1A6D356F}"/>
              </a:ext>
            </a:extLst>
          </p:cNvPr>
          <p:cNvSpPr>
            <a:spLocks noGrp="1"/>
          </p:cNvSpPr>
          <p:nvPr>
            <p:ph type="ftr" sz="quarter" idx="11"/>
          </p:nvPr>
        </p:nvSpPr>
        <p:spPr/>
        <p:txBody>
          <a:bodyPr/>
          <a:lstStyle/>
          <a:p>
            <a:endParaRPr lang="en-BE"/>
          </a:p>
        </p:txBody>
      </p:sp>
      <p:sp>
        <p:nvSpPr>
          <p:cNvPr id="6" name="Slide Number Placeholder 5">
            <a:extLst>
              <a:ext uri="{FF2B5EF4-FFF2-40B4-BE49-F238E27FC236}">
                <a16:creationId xmlns:a16="http://schemas.microsoft.com/office/drawing/2014/main" id="{57AB2FD3-C735-86F5-056C-C90B201267B0}"/>
              </a:ext>
            </a:extLst>
          </p:cNvPr>
          <p:cNvSpPr>
            <a:spLocks noGrp="1"/>
          </p:cNvSpPr>
          <p:nvPr>
            <p:ph type="sldNum" sz="quarter" idx="12"/>
          </p:nvPr>
        </p:nvSpPr>
        <p:spPr/>
        <p:txBody>
          <a:bodyPr/>
          <a:lstStyle/>
          <a:p>
            <a:fld id="{9A6CBC55-3C3B-5B4E-A71F-EACC198AEE86}" type="slidenum">
              <a:rPr lang="en-BE" smtClean="0"/>
              <a:t>‹N°›</a:t>
            </a:fld>
            <a:endParaRPr lang="en-BE"/>
          </a:p>
        </p:txBody>
      </p:sp>
    </p:spTree>
    <p:extLst>
      <p:ext uri="{BB962C8B-B14F-4D97-AF65-F5344CB8AC3E}">
        <p14:creationId xmlns:p14="http://schemas.microsoft.com/office/powerpoint/2010/main" val="5172611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67A91E-B741-AE06-9B69-334CC3D3A49B}"/>
              </a:ext>
            </a:extLst>
          </p:cNvPr>
          <p:cNvSpPr>
            <a:spLocks noGrp="1"/>
          </p:cNvSpPr>
          <p:nvPr>
            <p:ph type="title"/>
          </p:nvPr>
        </p:nvSpPr>
        <p:spPr/>
        <p:txBody>
          <a:bodyPr/>
          <a:lstStyle/>
          <a:p>
            <a:r>
              <a:rPr lang="en-GB"/>
              <a:t>Click to edit Master title style</a:t>
            </a:r>
            <a:endParaRPr lang="en-BE"/>
          </a:p>
        </p:txBody>
      </p:sp>
      <p:sp>
        <p:nvSpPr>
          <p:cNvPr id="3" name="Vertical Text Placeholder 2">
            <a:extLst>
              <a:ext uri="{FF2B5EF4-FFF2-40B4-BE49-F238E27FC236}">
                <a16:creationId xmlns:a16="http://schemas.microsoft.com/office/drawing/2014/main" id="{72BB5076-7C71-D29B-3B8D-9E11CD95FCD1}"/>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4" name="Date Placeholder 3">
            <a:extLst>
              <a:ext uri="{FF2B5EF4-FFF2-40B4-BE49-F238E27FC236}">
                <a16:creationId xmlns:a16="http://schemas.microsoft.com/office/drawing/2014/main" id="{91581194-ACC2-5E7C-3553-D115A7574731}"/>
              </a:ext>
            </a:extLst>
          </p:cNvPr>
          <p:cNvSpPr>
            <a:spLocks noGrp="1"/>
          </p:cNvSpPr>
          <p:nvPr>
            <p:ph type="dt" sz="half" idx="10"/>
          </p:nvPr>
        </p:nvSpPr>
        <p:spPr/>
        <p:txBody>
          <a:bodyPr/>
          <a:lstStyle/>
          <a:p>
            <a:fld id="{B3230303-7592-2844-A8A1-758B8E0AB3AE}" type="datetimeFigureOut">
              <a:rPr lang="en-BE" smtClean="0"/>
              <a:t>05/22/2023</a:t>
            </a:fld>
            <a:endParaRPr lang="en-BE"/>
          </a:p>
        </p:txBody>
      </p:sp>
      <p:sp>
        <p:nvSpPr>
          <p:cNvPr id="5" name="Footer Placeholder 4">
            <a:extLst>
              <a:ext uri="{FF2B5EF4-FFF2-40B4-BE49-F238E27FC236}">
                <a16:creationId xmlns:a16="http://schemas.microsoft.com/office/drawing/2014/main" id="{0FE45518-CC45-2483-908B-3A21BC7A0843}"/>
              </a:ext>
            </a:extLst>
          </p:cNvPr>
          <p:cNvSpPr>
            <a:spLocks noGrp="1"/>
          </p:cNvSpPr>
          <p:nvPr>
            <p:ph type="ftr" sz="quarter" idx="11"/>
          </p:nvPr>
        </p:nvSpPr>
        <p:spPr/>
        <p:txBody>
          <a:bodyPr/>
          <a:lstStyle/>
          <a:p>
            <a:endParaRPr lang="en-BE"/>
          </a:p>
        </p:txBody>
      </p:sp>
      <p:sp>
        <p:nvSpPr>
          <p:cNvPr id="6" name="Slide Number Placeholder 5">
            <a:extLst>
              <a:ext uri="{FF2B5EF4-FFF2-40B4-BE49-F238E27FC236}">
                <a16:creationId xmlns:a16="http://schemas.microsoft.com/office/drawing/2014/main" id="{70474CC3-C84D-9233-34C4-DC6D806162F0}"/>
              </a:ext>
            </a:extLst>
          </p:cNvPr>
          <p:cNvSpPr>
            <a:spLocks noGrp="1"/>
          </p:cNvSpPr>
          <p:nvPr>
            <p:ph type="sldNum" sz="quarter" idx="12"/>
          </p:nvPr>
        </p:nvSpPr>
        <p:spPr/>
        <p:txBody>
          <a:bodyPr/>
          <a:lstStyle/>
          <a:p>
            <a:fld id="{9A6CBC55-3C3B-5B4E-A71F-EACC198AEE86}" type="slidenum">
              <a:rPr lang="en-BE" smtClean="0"/>
              <a:t>‹N°›</a:t>
            </a:fld>
            <a:endParaRPr lang="en-BE"/>
          </a:p>
        </p:txBody>
      </p:sp>
    </p:spTree>
    <p:extLst>
      <p:ext uri="{BB962C8B-B14F-4D97-AF65-F5344CB8AC3E}">
        <p14:creationId xmlns:p14="http://schemas.microsoft.com/office/powerpoint/2010/main" val="33258184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D842696-240A-3434-C920-05B21409D966}"/>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BE"/>
          </a:p>
        </p:txBody>
      </p:sp>
      <p:sp>
        <p:nvSpPr>
          <p:cNvPr id="3" name="Vertical Text Placeholder 2">
            <a:extLst>
              <a:ext uri="{FF2B5EF4-FFF2-40B4-BE49-F238E27FC236}">
                <a16:creationId xmlns:a16="http://schemas.microsoft.com/office/drawing/2014/main" id="{51AF0E7D-9275-718A-05B9-238ADD67B478}"/>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4" name="Date Placeholder 3">
            <a:extLst>
              <a:ext uri="{FF2B5EF4-FFF2-40B4-BE49-F238E27FC236}">
                <a16:creationId xmlns:a16="http://schemas.microsoft.com/office/drawing/2014/main" id="{D17AD66F-89F3-5C29-6D99-AA949962ED7C}"/>
              </a:ext>
            </a:extLst>
          </p:cNvPr>
          <p:cNvSpPr>
            <a:spLocks noGrp="1"/>
          </p:cNvSpPr>
          <p:nvPr>
            <p:ph type="dt" sz="half" idx="10"/>
          </p:nvPr>
        </p:nvSpPr>
        <p:spPr/>
        <p:txBody>
          <a:bodyPr/>
          <a:lstStyle/>
          <a:p>
            <a:fld id="{B3230303-7592-2844-A8A1-758B8E0AB3AE}" type="datetimeFigureOut">
              <a:rPr lang="en-BE" smtClean="0"/>
              <a:t>05/22/2023</a:t>
            </a:fld>
            <a:endParaRPr lang="en-BE"/>
          </a:p>
        </p:txBody>
      </p:sp>
      <p:sp>
        <p:nvSpPr>
          <p:cNvPr id="5" name="Footer Placeholder 4">
            <a:extLst>
              <a:ext uri="{FF2B5EF4-FFF2-40B4-BE49-F238E27FC236}">
                <a16:creationId xmlns:a16="http://schemas.microsoft.com/office/drawing/2014/main" id="{CE3B78FB-EA5D-F86F-BE34-C599B94CD08D}"/>
              </a:ext>
            </a:extLst>
          </p:cNvPr>
          <p:cNvSpPr>
            <a:spLocks noGrp="1"/>
          </p:cNvSpPr>
          <p:nvPr>
            <p:ph type="ftr" sz="quarter" idx="11"/>
          </p:nvPr>
        </p:nvSpPr>
        <p:spPr/>
        <p:txBody>
          <a:bodyPr/>
          <a:lstStyle/>
          <a:p>
            <a:endParaRPr lang="en-BE"/>
          </a:p>
        </p:txBody>
      </p:sp>
      <p:sp>
        <p:nvSpPr>
          <p:cNvPr id="6" name="Slide Number Placeholder 5">
            <a:extLst>
              <a:ext uri="{FF2B5EF4-FFF2-40B4-BE49-F238E27FC236}">
                <a16:creationId xmlns:a16="http://schemas.microsoft.com/office/drawing/2014/main" id="{E7CEE468-05CC-B580-2494-48A92342B423}"/>
              </a:ext>
            </a:extLst>
          </p:cNvPr>
          <p:cNvSpPr>
            <a:spLocks noGrp="1"/>
          </p:cNvSpPr>
          <p:nvPr>
            <p:ph type="sldNum" sz="quarter" idx="12"/>
          </p:nvPr>
        </p:nvSpPr>
        <p:spPr/>
        <p:txBody>
          <a:bodyPr/>
          <a:lstStyle/>
          <a:p>
            <a:fld id="{9A6CBC55-3C3B-5B4E-A71F-EACC198AEE86}" type="slidenum">
              <a:rPr lang="en-BE" smtClean="0"/>
              <a:t>‹N°›</a:t>
            </a:fld>
            <a:endParaRPr lang="en-BE"/>
          </a:p>
        </p:txBody>
      </p:sp>
    </p:spTree>
    <p:extLst>
      <p:ext uri="{BB962C8B-B14F-4D97-AF65-F5344CB8AC3E}">
        <p14:creationId xmlns:p14="http://schemas.microsoft.com/office/powerpoint/2010/main" val="17061703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43682E2-DE29-7C37-F210-43E407354A35}"/>
              </a:ext>
            </a:extLst>
          </p:cNvPr>
          <p:cNvSpPr>
            <a:spLocks noGrp="1"/>
          </p:cNvSpPr>
          <p:nvPr>
            <p:ph type="title"/>
          </p:nvPr>
        </p:nvSpPr>
        <p:spPr/>
        <p:txBody>
          <a:bodyPr/>
          <a:lstStyle/>
          <a:p>
            <a:r>
              <a:rPr lang="fr-FR"/>
              <a:t>Modifiez le style du titre</a:t>
            </a:r>
            <a:endParaRPr lang="fr-BE"/>
          </a:p>
        </p:txBody>
      </p:sp>
      <p:sp>
        <p:nvSpPr>
          <p:cNvPr id="3" name="Espace réservé du contenu 2">
            <a:extLst>
              <a:ext uri="{FF2B5EF4-FFF2-40B4-BE49-F238E27FC236}">
                <a16:creationId xmlns:a16="http://schemas.microsoft.com/office/drawing/2014/main" id="{8DEA2125-6A81-E2D5-6A06-487BCDEA4CA6}"/>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a:extLst>
              <a:ext uri="{FF2B5EF4-FFF2-40B4-BE49-F238E27FC236}">
                <a16:creationId xmlns:a16="http://schemas.microsoft.com/office/drawing/2014/main" id="{4670BA76-A9B7-B272-EB5B-FAF37C6E3B5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EDB8D0-98ED-4B86-9D5F-E61ADC70144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5/22/2023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Espace réservé du pied de page 4">
            <a:extLst>
              <a:ext uri="{FF2B5EF4-FFF2-40B4-BE49-F238E27FC236}">
                <a16:creationId xmlns:a16="http://schemas.microsoft.com/office/drawing/2014/main" id="{88A843B7-A426-73D1-5136-989DAF80FC0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Espace réservé du numéro de diapositive 5">
            <a:extLst>
              <a:ext uri="{FF2B5EF4-FFF2-40B4-BE49-F238E27FC236}">
                <a16:creationId xmlns:a16="http://schemas.microsoft.com/office/drawing/2014/main" id="{1B39FB15-E2C7-6345-AAA7-7B48754151B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54181D-6920-4594-9A5D-6CE56DC9F8B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95164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DF1D5A-A16A-2BB4-39FB-1C97E5DB0450}"/>
              </a:ext>
            </a:extLst>
          </p:cNvPr>
          <p:cNvSpPr>
            <a:spLocks noGrp="1"/>
          </p:cNvSpPr>
          <p:nvPr>
            <p:ph type="title"/>
          </p:nvPr>
        </p:nvSpPr>
        <p:spPr/>
        <p:txBody>
          <a:bodyPr/>
          <a:lstStyle/>
          <a:p>
            <a:r>
              <a:rPr lang="en-GB"/>
              <a:t>Click to edit Master title style</a:t>
            </a:r>
            <a:endParaRPr lang="en-BE"/>
          </a:p>
        </p:txBody>
      </p:sp>
      <p:sp>
        <p:nvSpPr>
          <p:cNvPr id="3" name="Content Placeholder 2">
            <a:extLst>
              <a:ext uri="{FF2B5EF4-FFF2-40B4-BE49-F238E27FC236}">
                <a16:creationId xmlns:a16="http://schemas.microsoft.com/office/drawing/2014/main" id="{E82C3EF3-8C5B-252C-A16A-2D69ED1E03B7}"/>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4" name="Date Placeholder 3">
            <a:extLst>
              <a:ext uri="{FF2B5EF4-FFF2-40B4-BE49-F238E27FC236}">
                <a16:creationId xmlns:a16="http://schemas.microsoft.com/office/drawing/2014/main" id="{B31DE113-9183-3B89-BA9B-CBDA3D5DD3B8}"/>
              </a:ext>
            </a:extLst>
          </p:cNvPr>
          <p:cNvSpPr>
            <a:spLocks noGrp="1"/>
          </p:cNvSpPr>
          <p:nvPr>
            <p:ph type="dt" sz="half" idx="10"/>
          </p:nvPr>
        </p:nvSpPr>
        <p:spPr/>
        <p:txBody>
          <a:bodyPr/>
          <a:lstStyle/>
          <a:p>
            <a:fld id="{B3230303-7592-2844-A8A1-758B8E0AB3AE}" type="datetimeFigureOut">
              <a:rPr lang="en-BE" smtClean="0"/>
              <a:t>05/22/2023</a:t>
            </a:fld>
            <a:endParaRPr lang="en-BE"/>
          </a:p>
        </p:txBody>
      </p:sp>
      <p:sp>
        <p:nvSpPr>
          <p:cNvPr id="5" name="Footer Placeholder 4">
            <a:extLst>
              <a:ext uri="{FF2B5EF4-FFF2-40B4-BE49-F238E27FC236}">
                <a16:creationId xmlns:a16="http://schemas.microsoft.com/office/drawing/2014/main" id="{BE1615C6-3B2E-66F9-56E0-D8DFC2970D7C}"/>
              </a:ext>
            </a:extLst>
          </p:cNvPr>
          <p:cNvSpPr>
            <a:spLocks noGrp="1"/>
          </p:cNvSpPr>
          <p:nvPr>
            <p:ph type="ftr" sz="quarter" idx="11"/>
          </p:nvPr>
        </p:nvSpPr>
        <p:spPr/>
        <p:txBody>
          <a:bodyPr/>
          <a:lstStyle/>
          <a:p>
            <a:endParaRPr lang="en-BE"/>
          </a:p>
        </p:txBody>
      </p:sp>
      <p:sp>
        <p:nvSpPr>
          <p:cNvPr id="6" name="Slide Number Placeholder 5">
            <a:extLst>
              <a:ext uri="{FF2B5EF4-FFF2-40B4-BE49-F238E27FC236}">
                <a16:creationId xmlns:a16="http://schemas.microsoft.com/office/drawing/2014/main" id="{F5818516-89D0-FA9F-05A2-A6BB2D826DA7}"/>
              </a:ext>
            </a:extLst>
          </p:cNvPr>
          <p:cNvSpPr>
            <a:spLocks noGrp="1"/>
          </p:cNvSpPr>
          <p:nvPr>
            <p:ph type="sldNum" sz="quarter" idx="12"/>
          </p:nvPr>
        </p:nvSpPr>
        <p:spPr/>
        <p:txBody>
          <a:bodyPr/>
          <a:lstStyle/>
          <a:p>
            <a:fld id="{9A6CBC55-3C3B-5B4E-A71F-EACC198AEE86}" type="slidenum">
              <a:rPr lang="en-BE" smtClean="0"/>
              <a:t>‹N°›</a:t>
            </a:fld>
            <a:endParaRPr lang="en-BE"/>
          </a:p>
        </p:txBody>
      </p:sp>
    </p:spTree>
    <p:extLst>
      <p:ext uri="{BB962C8B-B14F-4D97-AF65-F5344CB8AC3E}">
        <p14:creationId xmlns:p14="http://schemas.microsoft.com/office/powerpoint/2010/main" val="7212959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C79A5-83DA-C768-D9B2-1DDD17BA0437}"/>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BE"/>
          </a:p>
        </p:txBody>
      </p:sp>
      <p:sp>
        <p:nvSpPr>
          <p:cNvPr id="3" name="Text Placeholder 2">
            <a:extLst>
              <a:ext uri="{FF2B5EF4-FFF2-40B4-BE49-F238E27FC236}">
                <a16:creationId xmlns:a16="http://schemas.microsoft.com/office/drawing/2014/main" id="{8E2AE04F-B3AA-1A8C-383E-5E09FD4D23F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79AB6E9C-5E22-85DE-316C-239EA3F673E1}"/>
              </a:ext>
            </a:extLst>
          </p:cNvPr>
          <p:cNvSpPr>
            <a:spLocks noGrp="1"/>
          </p:cNvSpPr>
          <p:nvPr>
            <p:ph type="dt" sz="half" idx="10"/>
          </p:nvPr>
        </p:nvSpPr>
        <p:spPr/>
        <p:txBody>
          <a:bodyPr/>
          <a:lstStyle/>
          <a:p>
            <a:fld id="{B3230303-7592-2844-A8A1-758B8E0AB3AE}" type="datetimeFigureOut">
              <a:rPr lang="en-BE" smtClean="0"/>
              <a:t>05/22/2023</a:t>
            </a:fld>
            <a:endParaRPr lang="en-BE"/>
          </a:p>
        </p:txBody>
      </p:sp>
      <p:sp>
        <p:nvSpPr>
          <p:cNvPr id="5" name="Footer Placeholder 4">
            <a:extLst>
              <a:ext uri="{FF2B5EF4-FFF2-40B4-BE49-F238E27FC236}">
                <a16:creationId xmlns:a16="http://schemas.microsoft.com/office/drawing/2014/main" id="{675A1CA7-6DFB-3B07-0183-02150B231945}"/>
              </a:ext>
            </a:extLst>
          </p:cNvPr>
          <p:cNvSpPr>
            <a:spLocks noGrp="1"/>
          </p:cNvSpPr>
          <p:nvPr>
            <p:ph type="ftr" sz="quarter" idx="11"/>
          </p:nvPr>
        </p:nvSpPr>
        <p:spPr/>
        <p:txBody>
          <a:bodyPr/>
          <a:lstStyle/>
          <a:p>
            <a:endParaRPr lang="en-BE"/>
          </a:p>
        </p:txBody>
      </p:sp>
      <p:sp>
        <p:nvSpPr>
          <p:cNvPr id="6" name="Slide Number Placeholder 5">
            <a:extLst>
              <a:ext uri="{FF2B5EF4-FFF2-40B4-BE49-F238E27FC236}">
                <a16:creationId xmlns:a16="http://schemas.microsoft.com/office/drawing/2014/main" id="{142DBBAD-9693-7360-C6A9-2137DF348474}"/>
              </a:ext>
            </a:extLst>
          </p:cNvPr>
          <p:cNvSpPr>
            <a:spLocks noGrp="1"/>
          </p:cNvSpPr>
          <p:nvPr>
            <p:ph type="sldNum" sz="quarter" idx="12"/>
          </p:nvPr>
        </p:nvSpPr>
        <p:spPr/>
        <p:txBody>
          <a:bodyPr/>
          <a:lstStyle/>
          <a:p>
            <a:fld id="{9A6CBC55-3C3B-5B4E-A71F-EACC198AEE86}" type="slidenum">
              <a:rPr lang="en-BE" smtClean="0"/>
              <a:t>‹N°›</a:t>
            </a:fld>
            <a:endParaRPr lang="en-BE"/>
          </a:p>
        </p:txBody>
      </p:sp>
    </p:spTree>
    <p:extLst>
      <p:ext uri="{BB962C8B-B14F-4D97-AF65-F5344CB8AC3E}">
        <p14:creationId xmlns:p14="http://schemas.microsoft.com/office/powerpoint/2010/main" val="20417997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31D6E-2134-CF79-0085-8237DC1C8EFF}"/>
              </a:ext>
            </a:extLst>
          </p:cNvPr>
          <p:cNvSpPr>
            <a:spLocks noGrp="1"/>
          </p:cNvSpPr>
          <p:nvPr>
            <p:ph type="title"/>
          </p:nvPr>
        </p:nvSpPr>
        <p:spPr/>
        <p:txBody>
          <a:bodyPr/>
          <a:lstStyle/>
          <a:p>
            <a:r>
              <a:rPr lang="en-GB"/>
              <a:t>Click to edit Master title style</a:t>
            </a:r>
            <a:endParaRPr lang="en-BE"/>
          </a:p>
        </p:txBody>
      </p:sp>
      <p:sp>
        <p:nvSpPr>
          <p:cNvPr id="3" name="Content Placeholder 2">
            <a:extLst>
              <a:ext uri="{FF2B5EF4-FFF2-40B4-BE49-F238E27FC236}">
                <a16:creationId xmlns:a16="http://schemas.microsoft.com/office/drawing/2014/main" id="{5B749F95-860C-414E-3007-C747CFFCA70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4" name="Content Placeholder 3">
            <a:extLst>
              <a:ext uri="{FF2B5EF4-FFF2-40B4-BE49-F238E27FC236}">
                <a16:creationId xmlns:a16="http://schemas.microsoft.com/office/drawing/2014/main" id="{8E6767F5-8503-FD96-4248-F81C89DF4329}"/>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5" name="Date Placeholder 4">
            <a:extLst>
              <a:ext uri="{FF2B5EF4-FFF2-40B4-BE49-F238E27FC236}">
                <a16:creationId xmlns:a16="http://schemas.microsoft.com/office/drawing/2014/main" id="{AB476799-38D8-2CA0-802D-ED7229F484F3}"/>
              </a:ext>
            </a:extLst>
          </p:cNvPr>
          <p:cNvSpPr>
            <a:spLocks noGrp="1"/>
          </p:cNvSpPr>
          <p:nvPr>
            <p:ph type="dt" sz="half" idx="10"/>
          </p:nvPr>
        </p:nvSpPr>
        <p:spPr/>
        <p:txBody>
          <a:bodyPr/>
          <a:lstStyle/>
          <a:p>
            <a:fld id="{B3230303-7592-2844-A8A1-758B8E0AB3AE}" type="datetimeFigureOut">
              <a:rPr lang="en-BE" smtClean="0"/>
              <a:t>05/22/2023</a:t>
            </a:fld>
            <a:endParaRPr lang="en-BE"/>
          </a:p>
        </p:txBody>
      </p:sp>
      <p:sp>
        <p:nvSpPr>
          <p:cNvPr id="6" name="Footer Placeholder 5">
            <a:extLst>
              <a:ext uri="{FF2B5EF4-FFF2-40B4-BE49-F238E27FC236}">
                <a16:creationId xmlns:a16="http://schemas.microsoft.com/office/drawing/2014/main" id="{B8EC2F74-9BB2-55DD-35E9-78130076B4F8}"/>
              </a:ext>
            </a:extLst>
          </p:cNvPr>
          <p:cNvSpPr>
            <a:spLocks noGrp="1"/>
          </p:cNvSpPr>
          <p:nvPr>
            <p:ph type="ftr" sz="quarter" idx="11"/>
          </p:nvPr>
        </p:nvSpPr>
        <p:spPr/>
        <p:txBody>
          <a:bodyPr/>
          <a:lstStyle/>
          <a:p>
            <a:endParaRPr lang="en-BE"/>
          </a:p>
        </p:txBody>
      </p:sp>
      <p:sp>
        <p:nvSpPr>
          <p:cNvPr id="7" name="Slide Number Placeholder 6">
            <a:extLst>
              <a:ext uri="{FF2B5EF4-FFF2-40B4-BE49-F238E27FC236}">
                <a16:creationId xmlns:a16="http://schemas.microsoft.com/office/drawing/2014/main" id="{9F6E2A78-846D-C127-999B-13F85013019F}"/>
              </a:ext>
            </a:extLst>
          </p:cNvPr>
          <p:cNvSpPr>
            <a:spLocks noGrp="1"/>
          </p:cNvSpPr>
          <p:nvPr>
            <p:ph type="sldNum" sz="quarter" idx="12"/>
          </p:nvPr>
        </p:nvSpPr>
        <p:spPr/>
        <p:txBody>
          <a:bodyPr/>
          <a:lstStyle/>
          <a:p>
            <a:fld id="{9A6CBC55-3C3B-5B4E-A71F-EACC198AEE86}" type="slidenum">
              <a:rPr lang="en-BE" smtClean="0"/>
              <a:t>‹N°›</a:t>
            </a:fld>
            <a:endParaRPr lang="en-BE"/>
          </a:p>
        </p:txBody>
      </p:sp>
    </p:spTree>
    <p:extLst>
      <p:ext uri="{BB962C8B-B14F-4D97-AF65-F5344CB8AC3E}">
        <p14:creationId xmlns:p14="http://schemas.microsoft.com/office/powerpoint/2010/main" val="25407728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CC7271-52F9-BC57-2B80-5126B631005C}"/>
              </a:ext>
            </a:extLst>
          </p:cNvPr>
          <p:cNvSpPr>
            <a:spLocks noGrp="1"/>
          </p:cNvSpPr>
          <p:nvPr>
            <p:ph type="title"/>
          </p:nvPr>
        </p:nvSpPr>
        <p:spPr>
          <a:xfrm>
            <a:off x="839788" y="365125"/>
            <a:ext cx="10515600" cy="1325563"/>
          </a:xfrm>
        </p:spPr>
        <p:txBody>
          <a:bodyPr/>
          <a:lstStyle/>
          <a:p>
            <a:r>
              <a:rPr lang="en-GB"/>
              <a:t>Click to edit Master title style</a:t>
            </a:r>
            <a:endParaRPr lang="en-BE"/>
          </a:p>
        </p:txBody>
      </p:sp>
      <p:sp>
        <p:nvSpPr>
          <p:cNvPr id="3" name="Text Placeholder 2">
            <a:extLst>
              <a:ext uri="{FF2B5EF4-FFF2-40B4-BE49-F238E27FC236}">
                <a16:creationId xmlns:a16="http://schemas.microsoft.com/office/drawing/2014/main" id="{F6E41CCB-2D9D-1AF4-3755-2BE57B1DB6A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6676F532-DABA-612F-7B09-333FDCEDD5E4}"/>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5" name="Text Placeholder 4">
            <a:extLst>
              <a:ext uri="{FF2B5EF4-FFF2-40B4-BE49-F238E27FC236}">
                <a16:creationId xmlns:a16="http://schemas.microsoft.com/office/drawing/2014/main" id="{5BE3E982-A34B-832A-8690-4E538EBFE91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F429FEDE-2CB8-3510-4801-06485E9348AE}"/>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7" name="Date Placeholder 6">
            <a:extLst>
              <a:ext uri="{FF2B5EF4-FFF2-40B4-BE49-F238E27FC236}">
                <a16:creationId xmlns:a16="http://schemas.microsoft.com/office/drawing/2014/main" id="{D0D11635-1A25-087E-66AC-4D46A4A721F8}"/>
              </a:ext>
            </a:extLst>
          </p:cNvPr>
          <p:cNvSpPr>
            <a:spLocks noGrp="1"/>
          </p:cNvSpPr>
          <p:nvPr>
            <p:ph type="dt" sz="half" idx="10"/>
          </p:nvPr>
        </p:nvSpPr>
        <p:spPr/>
        <p:txBody>
          <a:bodyPr/>
          <a:lstStyle/>
          <a:p>
            <a:fld id="{B3230303-7592-2844-A8A1-758B8E0AB3AE}" type="datetimeFigureOut">
              <a:rPr lang="en-BE" smtClean="0"/>
              <a:t>05/22/2023</a:t>
            </a:fld>
            <a:endParaRPr lang="en-BE"/>
          </a:p>
        </p:txBody>
      </p:sp>
      <p:sp>
        <p:nvSpPr>
          <p:cNvPr id="8" name="Footer Placeholder 7">
            <a:extLst>
              <a:ext uri="{FF2B5EF4-FFF2-40B4-BE49-F238E27FC236}">
                <a16:creationId xmlns:a16="http://schemas.microsoft.com/office/drawing/2014/main" id="{866AD45A-C765-7072-DC3A-64AAEEE651AC}"/>
              </a:ext>
            </a:extLst>
          </p:cNvPr>
          <p:cNvSpPr>
            <a:spLocks noGrp="1"/>
          </p:cNvSpPr>
          <p:nvPr>
            <p:ph type="ftr" sz="quarter" idx="11"/>
          </p:nvPr>
        </p:nvSpPr>
        <p:spPr/>
        <p:txBody>
          <a:bodyPr/>
          <a:lstStyle/>
          <a:p>
            <a:endParaRPr lang="en-BE"/>
          </a:p>
        </p:txBody>
      </p:sp>
      <p:sp>
        <p:nvSpPr>
          <p:cNvPr id="9" name="Slide Number Placeholder 8">
            <a:extLst>
              <a:ext uri="{FF2B5EF4-FFF2-40B4-BE49-F238E27FC236}">
                <a16:creationId xmlns:a16="http://schemas.microsoft.com/office/drawing/2014/main" id="{BDFAFDDA-7390-EE49-8592-FB85E6FA1706}"/>
              </a:ext>
            </a:extLst>
          </p:cNvPr>
          <p:cNvSpPr>
            <a:spLocks noGrp="1"/>
          </p:cNvSpPr>
          <p:nvPr>
            <p:ph type="sldNum" sz="quarter" idx="12"/>
          </p:nvPr>
        </p:nvSpPr>
        <p:spPr/>
        <p:txBody>
          <a:bodyPr/>
          <a:lstStyle/>
          <a:p>
            <a:fld id="{9A6CBC55-3C3B-5B4E-A71F-EACC198AEE86}" type="slidenum">
              <a:rPr lang="en-BE" smtClean="0"/>
              <a:t>‹N°›</a:t>
            </a:fld>
            <a:endParaRPr lang="en-BE"/>
          </a:p>
        </p:txBody>
      </p:sp>
    </p:spTree>
    <p:extLst>
      <p:ext uri="{BB962C8B-B14F-4D97-AF65-F5344CB8AC3E}">
        <p14:creationId xmlns:p14="http://schemas.microsoft.com/office/powerpoint/2010/main" val="24069038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1A95FF-BB45-708F-DCEE-BE0BBDAE3F23}"/>
              </a:ext>
            </a:extLst>
          </p:cNvPr>
          <p:cNvSpPr>
            <a:spLocks noGrp="1"/>
          </p:cNvSpPr>
          <p:nvPr>
            <p:ph type="title"/>
          </p:nvPr>
        </p:nvSpPr>
        <p:spPr/>
        <p:txBody>
          <a:bodyPr/>
          <a:lstStyle/>
          <a:p>
            <a:r>
              <a:rPr lang="en-GB"/>
              <a:t>Click to edit Master title style</a:t>
            </a:r>
            <a:endParaRPr lang="en-BE"/>
          </a:p>
        </p:txBody>
      </p:sp>
      <p:sp>
        <p:nvSpPr>
          <p:cNvPr id="3" name="Date Placeholder 2">
            <a:extLst>
              <a:ext uri="{FF2B5EF4-FFF2-40B4-BE49-F238E27FC236}">
                <a16:creationId xmlns:a16="http://schemas.microsoft.com/office/drawing/2014/main" id="{488B5960-36CB-1592-9C67-5A5B1567D562}"/>
              </a:ext>
            </a:extLst>
          </p:cNvPr>
          <p:cNvSpPr>
            <a:spLocks noGrp="1"/>
          </p:cNvSpPr>
          <p:nvPr>
            <p:ph type="dt" sz="half" idx="10"/>
          </p:nvPr>
        </p:nvSpPr>
        <p:spPr/>
        <p:txBody>
          <a:bodyPr/>
          <a:lstStyle/>
          <a:p>
            <a:fld id="{B3230303-7592-2844-A8A1-758B8E0AB3AE}" type="datetimeFigureOut">
              <a:rPr lang="en-BE" smtClean="0"/>
              <a:t>05/22/2023</a:t>
            </a:fld>
            <a:endParaRPr lang="en-BE"/>
          </a:p>
        </p:txBody>
      </p:sp>
      <p:sp>
        <p:nvSpPr>
          <p:cNvPr id="4" name="Footer Placeholder 3">
            <a:extLst>
              <a:ext uri="{FF2B5EF4-FFF2-40B4-BE49-F238E27FC236}">
                <a16:creationId xmlns:a16="http://schemas.microsoft.com/office/drawing/2014/main" id="{A3E0523B-23EE-C3A5-727B-5275C57D14A9}"/>
              </a:ext>
            </a:extLst>
          </p:cNvPr>
          <p:cNvSpPr>
            <a:spLocks noGrp="1"/>
          </p:cNvSpPr>
          <p:nvPr>
            <p:ph type="ftr" sz="quarter" idx="11"/>
          </p:nvPr>
        </p:nvSpPr>
        <p:spPr/>
        <p:txBody>
          <a:bodyPr/>
          <a:lstStyle/>
          <a:p>
            <a:endParaRPr lang="en-BE"/>
          </a:p>
        </p:txBody>
      </p:sp>
      <p:sp>
        <p:nvSpPr>
          <p:cNvPr id="5" name="Slide Number Placeholder 4">
            <a:extLst>
              <a:ext uri="{FF2B5EF4-FFF2-40B4-BE49-F238E27FC236}">
                <a16:creationId xmlns:a16="http://schemas.microsoft.com/office/drawing/2014/main" id="{AF56059E-FDF8-51C0-7D31-C55D7B7D49C4}"/>
              </a:ext>
            </a:extLst>
          </p:cNvPr>
          <p:cNvSpPr>
            <a:spLocks noGrp="1"/>
          </p:cNvSpPr>
          <p:nvPr>
            <p:ph type="sldNum" sz="quarter" idx="12"/>
          </p:nvPr>
        </p:nvSpPr>
        <p:spPr/>
        <p:txBody>
          <a:bodyPr/>
          <a:lstStyle/>
          <a:p>
            <a:fld id="{9A6CBC55-3C3B-5B4E-A71F-EACC198AEE86}" type="slidenum">
              <a:rPr lang="en-BE" smtClean="0"/>
              <a:t>‹N°›</a:t>
            </a:fld>
            <a:endParaRPr lang="en-BE"/>
          </a:p>
        </p:txBody>
      </p:sp>
    </p:spTree>
    <p:extLst>
      <p:ext uri="{BB962C8B-B14F-4D97-AF65-F5344CB8AC3E}">
        <p14:creationId xmlns:p14="http://schemas.microsoft.com/office/powerpoint/2010/main" val="31404043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2B48E58-6DB6-944F-CDAE-D4B56F019FFA}"/>
              </a:ext>
            </a:extLst>
          </p:cNvPr>
          <p:cNvSpPr>
            <a:spLocks noGrp="1"/>
          </p:cNvSpPr>
          <p:nvPr>
            <p:ph type="dt" sz="half" idx="10"/>
          </p:nvPr>
        </p:nvSpPr>
        <p:spPr/>
        <p:txBody>
          <a:bodyPr/>
          <a:lstStyle/>
          <a:p>
            <a:fld id="{B3230303-7592-2844-A8A1-758B8E0AB3AE}" type="datetimeFigureOut">
              <a:rPr lang="en-BE" smtClean="0"/>
              <a:t>05/22/2023</a:t>
            </a:fld>
            <a:endParaRPr lang="en-BE"/>
          </a:p>
        </p:txBody>
      </p:sp>
      <p:sp>
        <p:nvSpPr>
          <p:cNvPr id="3" name="Footer Placeholder 2">
            <a:extLst>
              <a:ext uri="{FF2B5EF4-FFF2-40B4-BE49-F238E27FC236}">
                <a16:creationId xmlns:a16="http://schemas.microsoft.com/office/drawing/2014/main" id="{501797E4-2D0F-B5C2-19EC-246B32F6D754}"/>
              </a:ext>
            </a:extLst>
          </p:cNvPr>
          <p:cNvSpPr>
            <a:spLocks noGrp="1"/>
          </p:cNvSpPr>
          <p:nvPr>
            <p:ph type="ftr" sz="quarter" idx="11"/>
          </p:nvPr>
        </p:nvSpPr>
        <p:spPr/>
        <p:txBody>
          <a:bodyPr/>
          <a:lstStyle/>
          <a:p>
            <a:endParaRPr lang="en-BE"/>
          </a:p>
        </p:txBody>
      </p:sp>
      <p:sp>
        <p:nvSpPr>
          <p:cNvPr id="4" name="Slide Number Placeholder 3">
            <a:extLst>
              <a:ext uri="{FF2B5EF4-FFF2-40B4-BE49-F238E27FC236}">
                <a16:creationId xmlns:a16="http://schemas.microsoft.com/office/drawing/2014/main" id="{D4C6DF00-8761-8282-F605-971B4E4AB08F}"/>
              </a:ext>
            </a:extLst>
          </p:cNvPr>
          <p:cNvSpPr>
            <a:spLocks noGrp="1"/>
          </p:cNvSpPr>
          <p:nvPr>
            <p:ph type="sldNum" sz="quarter" idx="12"/>
          </p:nvPr>
        </p:nvSpPr>
        <p:spPr/>
        <p:txBody>
          <a:bodyPr/>
          <a:lstStyle/>
          <a:p>
            <a:fld id="{9A6CBC55-3C3B-5B4E-A71F-EACC198AEE86}" type="slidenum">
              <a:rPr lang="en-BE" smtClean="0"/>
              <a:t>‹N°›</a:t>
            </a:fld>
            <a:endParaRPr lang="en-BE"/>
          </a:p>
        </p:txBody>
      </p:sp>
    </p:spTree>
    <p:extLst>
      <p:ext uri="{BB962C8B-B14F-4D97-AF65-F5344CB8AC3E}">
        <p14:creationId xmlns:p14="http://schemas.microsoft.com/office/powerpoint/2010/main" val="8731871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CEE27-1F3C-315D-FC9F-06BC4C328B78}"/>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BE"/>
          </a:p>
        </p:txBody>
      </p:sp>
      <p:sp>
        <p:nvSpPr>
          <p:cNvPr id="3" name="Content Placeholder 2">
            <a:extLst>
              <a:ext uri="{FF2B5EF4-FFF2-40B4-BE49-F238E27FC236}">
                <a16:creationId xmlns:a16="http://schemas.microsoft.com/office/drawing/2014/main" id="{AF788B2A-6E31-F0D3-579B-D083A2BF5C6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4" name="Text Placeholder 3">
            <a:extLst>
              <a:ext uri="{FF2B5EF4-FFF2-40B4-BE49-F238E27FC236}">
                <a16:creationId xmlns:a16="http://schemas.microsoft.com/office/drawing/2014/main" id="{53F6F4E1-3850-4BD2-6E2D-B8D4E28CF7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F2DD9B3-92EF-CE55-0ABB-5CBA7E13040F}"/>
              </a:ext>
            </a:extLst>
          </p:cNvPr>
          <p:cNvSpPr>
            <a:spLocks noGrp="1"/>
          </p:cNvSpPr>
          <p:nvPr>
            <p:ph type="dt" sz="half" idx="10"/>
          </p:nvPr>
        </p:nvSpPr>
        <p:spPr/>
        <p:txBody>
          <a:bodyPr/>
          <a:lstStyle/>
          <a:p>
            <a:fld id="{B3230303-7592-2844-A8A1-758B8E0AB3AE}" type="datetimeFigureOut">
              <a:rPr lang="en-BE" smtClean="0"/>
              <a:t>05/22/2023</a:t>
            </a:fld>
            <a:endParaRPr lang="en-BE"/>
          </a:p>
        </p:txBody>
      </p:sp>
      <p:sp>
        <p:nvSpPr>
          <p:cNvPr id="6" name="Footer Placeholder 5">
            <a:extLst>
              <a:ext uri="{FF2B5EF4-FFF2-40B4-BE49-F238E27FC236}">
                <a16:creationId xmlns:a16="http://schemas.microsoft.com/office/drawing/2014/main" id="{C32631BD-A1FA-CB8F-1C03-C18FFF8B72FC}"/>
              </a:ext>
            </a:extLst>
          </p:cNvPr>
          <p:cNvSpPr>
            <a:spLocks noGrp="1"/>
          </p:cNvSpPr>
          <p:nvPr>
            <p:ph type="ftr" sz="quarter" idx="11"/>
          </p:nvPr>
        </p:nvSpPr>
        <p:spPr/>
        <p:txBody>
          <a:bodyPr/>
          <a:lstStyle/>
          <a:p>
            <a:endParaRPr lang="en-BE"/>
          </a:p>
        </p:txBody>
      </p:sp>
      <p:sp>
        <p:nvSpPr>
          <p:cNvPr id="7" name="Slide Number Placeholder 6">
            <a:extLst>
              <a:ext uri="{FF2B5EF4-FFF2-40B4-BE49-F238E27FC236}">
                <a16:creationId xmlns:a16="http://schemas.microsoft.com/office/drawing/2014/main" id="{976BE8C5-F90E-C203-0ADD-4AAA1083CA30}"/>
              </a:ext>
            </a:extLst>
          </p:cNvPr>
          <p:cNvSpPr>
            <a:spLocks noGrp="1"/>
          </p:cNvSpPr>
          <p:nvPr>
            <p:ph type="sldNum" sz="quarter" idx="12"/>
          </p:nvPr>
        </p:nvSpPr>
        <p:spPr/>
        <p:txBody>
          <a:bodyPr/>
          <a:lstStyle/>
          <a:p>
            <a:fld id="{9A6CBC55-3C3B-5B4E-A71F-EACC198AEE86}" type="slidenum">
              <a:rPr lang="en-BE" smtClean="0"/>
              <a:t>‹N°›</a:t>
            </a:fld>
            <a:endParaRPr lang="en-BE"/>
          </a:p>
        </p:txBody>
      </p:sp>
    </p:spTree>
    <p:extLst>
      <p:ext uri="{BB962C8B-B14F-4D97-AF65-F5344CB8AC3E}">
        <p14:creationId xmlns:p14="http://schemas.microsoft.com/office/powerpoint/2010/main" val="42884287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E281BB-812D-23DA-CF51-FAC3C5E3EF2C}"/>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BE"/>
          </a:p>
        </p:txBody>
      </p:sp>
      <p:sp>
        <p:nvSpPr>
          <p:cNvPr id="3" name="Picture Placeholder 2">
            <a:extLst>
              <a:ext uri="{FF2B5EF4-FFF2-40B4-BE49-F238E27FC236}">
                <a16:creationId xmlns:a16="http://schemas.microsoft.com/office/drawing/2014/main" id="{42D62F11-02B0-A32A-0142-E7EF10C493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BE"/>
          </a:p>
        </p:txBody>
      </p:sp>
      <p:sp>
        <p:nvSpPr>
          <p:cNvPr id="4" name="Text Placeholder 3">
            <a:extLst>
              <a:ext uri="{FF2B5EF4-FFF2-40B4-BE49-F238E27FC236}">
                <a16:creationId xmlns:a16="http://schemas.microsoft.com/office/drawing/2014/main" id="{E2F31143-C278-139A-CDD3-32A72C81FC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99C7225-868E-B69E-A0FA-3BA8AD09D20A}"/>
              </a:ext>
            </a:extLst>
          </p:cNvPr>
          <p:cNvSpPr>
            <a:spLocks noGrp="1"/>
          </p:cNvSpPr>
          <p:nvPr>
            <p:ph type="dt" sz="half" idx="10"/>
          </p:nvPr>
        </p:nvSpPr>
        <p:spPr/>
        <p:txBody>
          <a:bodyPr/>
          <a:lstStyle/>
          <a:p>
            <a:fld id="{B3230303-7592-2844-A8A1-758B8E0AB3AE}" type="datetimeFigureOut">
              <a:rPr lang="en-BE" smtClean="0"/>
              <a:t>05/22/2023</a:t>
            </a:fld>
            <a:endParaRPr lang="en-BE"/>
          </a:p>
        </p:txBody>
      </p:sp>
      <p:sp>
        <p:nvSpPr>
          <p:cNvPr id="6" name="Footer Placeholder 5">
            <a:extLst>
              <a:ext uri="{FF2B5EF4-FFF2-40B4-BE49-F238E27FC236}">
                <a16:creationId xmlns:a16="http://schemas.microsoft.com/office/drawing/2014/main" id="{77D68B85-D903-1EF8-78F7-58D5CCF292F3}"/>
              </a:ext>
            </a:extLst>
          </p:cNvPr>
          <p:cNvSpPr>
            <a:spLocks noGrp="1"/>
          </p:cNvSpPr>
          <p:nvPr>
            <p:ph type="ftr" sz="quarter" idx="11"/>
          </p:nvPr>
        </p:nvSpPr>
        <p:spPr/>
        <p:txBody>
          <a:bodyPr/>
          <a:lstStyle/>
          <a:p>
            <a:endParaRPr lang="en-BE"/>
          </a:p>
        </p:txBody>
      </p:sp>
      <p:sp>
        <p:nvSpPr>
          <p:cNvPr id="7" name="Slide Number Placeholder 6">
            <a:extLst>
              <a:ext uri="{FF2B5EF4-FFF2-40B4-BE49-F238E27FC236}">
                <a16:creationId xmlns:a16="http://schemas.microsoft.com/office/drawing/2014/main" id="{83B22662-8A58-5ED1-03AC-C0B8D49F224D}"/>
              </a:ext>
            </a:extLst>
          </p:cNvPr>
          <p:cNvSpPr>
            <a:spLocks noGrp="1"/>
          </p:cNvSpPr>
          <p:nvPr>
            <p:ph type="sldNum" sz="quarter" idx="12"/>
          </p:nvPr>
        </p:nvSpPr>
        <p:spPr/>
        <p:txBody>
          <a:bodyPr/>
          <a:lstStyle/>
          <a:p>
            <a:fld id="{9A6CBC55-3C3B-5B4E-A71F-EACC198AEE86}" type="slidenum">
              <a:rPr lang="en-BE" smtClean="0"/>
              <a:t>‹N°›</a:t>
            </a:fld>
            <a:endParaRPr lang="en-BE"/>
          </a:p>
        </p:txBody>
      </p:sp>
    </p:spTree>
    <p:extLst>
      <p:ext uri="{BB962C8B-B14F-4D97-AF65-F5344CB8AC3E}">
        <p14:creationId xmlns:p14="http://schemas.microsoft.com/office/powerpoint/2010/main" val="29759366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FBDDA6F-057A-E3B1-3943-1D7DFC1057E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BE"/>
          </a:p>
        </p:txBody>
      </p:sp>
      <p:sp>
        <p:nvSpPr>
          <p:cNvPr id="3" name="Text Placeholder 2">
            <a:extLst>
              <a:ext uri="{FF2B5EF4-FFF2-40B4-BE49-F238E27FC236}">
                <a16:creationId xmlns:a16="http://schemas.microsoft.com/office/drawing/2014/main" id="{4EE71AED-161B-3702-6B1D-DC9FBE4EB79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4" name="Date Placeholder 3">
            <a:extLst>
              <a:ext uri="{FF2B5EF4-FFF2-40B4-BE49-F238E27FC236}">
                <a16:creationId xmlns:a16="http://schemas.microsoft.com/office/drawing/2014/main" id="{3C76B25F-35DB-3C11-78B4-D55BDD42A4C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230303-7592-2844-A8A1-758B8E0AB3AE}" type="datetimeFigureOut">
              <a:rPr lang="en-BE" smtClean="0"/>
              <a:t>05/22/2023</a:t>
            </a:fld>
            <a:endParaRPr lang="en-BE"/>
          </a:p>
        </p:txBody>
      </p:sp>
      <p:sp>
        <p:nvSpPr>
          <p:cNvPr id="5" name="Footer Placeholder 4">
            <a:extLst>
              <a:ext uri="{FF2B5EF4-FFF2-40B4-BE49-F238E27FC236}">
                <a16:creationId xmlns:a16="http://schemas.microsoft.com/office/drawing/2014/main" id="{128C241A-F356-528C-D88D-0086BD3DEB2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BE"/>
          </a:p>
        </p:txBody>
      </p:sp>
      <p:sp>
        <p:nvSpPr>
          <p:cNvPr id="6" name="Slide Number Placeholder 5">
            <a:extLst>
              <a:ext uri="{FF2B5EF4-FFF2-40B4-BE49-F238E27FC236}">
                <a16:creationId xmlns:a16="http://schemas.microsoft.com/office/drawing/2014/main" id="{2D630597-36E1-613D-B3DA-9E68D2ACFE6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6CBC55-3C3B-5B4E-A71F-EACC198AEE86}" type="slidenum">
              <a:rPr lang="en-BE" smtClean="0"/>
              <a:t>‹N°›</a:t>
            </a:fld>
            <a:endParaRPr lang="en-BE"/>
          </a:p>
        </p:txBody>
      </p:sp>
    </p:spTree>
    <p:extLst>
      <p:ext uri="{BB962C8B-B14F-4D97-AF65-F5344CB8AC3E}">
        <p14:creationId xmlns:p14="http://schemas.microsoft.com/office/powerpoint/2010/main" val="20439229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641FA567-54ED-52D2-1E7A-BA1FF6A6415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fr-BE"/>
          </a:p>
        </p:txBody>
      </p:sp>
      <p:sp>
        <p:nvSpPr>
          <p:cNvPr id="3" name="Espace réservé du texte 2">
            <a:extLst>
              <a:ext uri="{FF2B5EF4-FFF2-40B4-BE49-F238E27FC236}">
                <a16:creationId xmlns:a16="http://schemas.microsoft.com/office/drawing/2014/main" id="{7DCA5FFE-A803-8AC0-4373-4228658C40D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a:extLst>
              <a:ext uri="{FF2B5EF4-FFF2-40B4-BE49-F238E27FC236}">
                <a16:creationId xmlns:a16="http://schemas.microsoft.com/office/drawing/2014/main" id="{18292A41-6C5A-DD63-864B-B3B26585A08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EDB8D0-98ED-4B86-9D5F-E61ADC70144D}" type="datetimeFigureOut">
              <a:rPr lang="en-US" smtClean="0"/>
              <a:pPr/>
              <a:t>5/22/2023</a:t>
            </a:fld>
            <a:endParaRPr lang="en-US" dirty="0"/>
          </a:p>
        </p:txBody>
      </p:sp>
      <p:sp>
        <p:nvSpPr>
          <p:cNvPr id="5" name="Espace réservé du pied de page 4">
            <a:extLst>
              <a:ext uri="{FF2B5EF4-FFF2-40B4-BE49-F238E27FC236}">
                <a16:creationId xmlns:a16="http://schemas.microsoft.com/office/drawing/2014/main" id="{373DCECA-44C8-A636-9A7C-EA06CE56D3F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Espace réservé du numéro de diapositive 5">
            <a:extLst>
              <a:ext uri="{FF2B5EF4-FFF2-40B4-BE49-F238E27FC236}">
                <a16:creationId xmlns:a16="http://schemas.microsoft.com/office/drawing/2014/main" id="{FE127CEF-8129-2808-FEA8-6E830BF02DE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54181D-6920-4594-9A5D-6CE56DC9F8B2}" type="slidenum">
              <a:rPr lang="en-US" smtClean="0"/>
              <a:pPr/>
              <a:t>‹N°›</a:t>
            </a:fld>
            <a:endParaRPr lang="en-US"/>
          </a:p>
        </p:txBody>
      </p:sp>
    </p:spTree>
    <p:extLst>
      <p:ext uri="{BB962C8B-B14F-4D97-AF65-F5344CB8AC3E}">
        <p14:creationId xmlns:p14="http://schemas.microsoft.com/office/powerpoint/2010/main" val="1050624089"/>
      </p:ext>
    </p:extLst>
  </p:cSld>
  <p:clrMap bg1="lt1" tx1="dk1" bg2="lt2" tx2="dk2" accent1="accent1" accent2="accent2" accent3="accent3" accent4="accent4" accent5="accent5" accent6="accent6" hlink="hlink" folHlink="folHlink"/>
  <p:sldLayoutIdLst>
    <p:sldLayoutId id="214748366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microsoft.com/office/2018/10/relationships/comments" Target="../comments/modernComment_13D_7E3F8299.xml"/><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microsoft.com/office/2018/10/relationships/comments" Target="../comments/modernComment_141_9A55213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18/10/relationships/comments" Target="../comments/modernComment_15A_8BC45491.xml"/><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18/10/relationships/comments" Target="../comments/modernComment_109_1F8DA3D8.xm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microsoft.com/office/2018/10/relationships/comments" Target="../comments/modernComment_10E_29F48D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18/10/relationships/comments" Target="../comments/modernComment_117_F438CD78.xm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microsoft.com/office/2018/10/relationships/comments" Target="../comments/modernComment_11D_1A43E5E0.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07891EC-4501-44ED-A8C8-B11B6DB767A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2"/>
          <p:cNvPicPr/>
          <p:nvPr/>
        </p:nvPicPr>
        <p:blipFill>
          <a:blip r:embed="rId3"/>
          <a:stretch/>
        </p:blipFill>
        <p:spPr>
          <a:xfrm>
            <a:off x="0" y="-78990"/>
            <a:ext cx="12223727" cy="6936990"/>
          </a:xfrm>
          <a:prstGeom prst="rect">
            <a:avLst/>
          </a:prstGeom>
          <a:ln>
            <a:noFill/>
          </a:ln>
        </p:spPr>
      </p:pic>
      <p:sp>
        <p:nvSpPr>
          <p:cNvPr id="2" name="Title 1">
            <a:extLst>
              <a:ext uri="{FF2B5EF4-FFF2-40B4-BE49-F238E27FC236}">
                <a16:creationId xmlns:a16="http://schemas.microsoft.com/office/drawing/2014/main" id="{4C8859CF-0698-DEE1-C96F-8C00237BD558}"/>
              </a:ext>
            </a:extLst>
          </p:cNvPr>
          <p:cNvSpPr>
            <a:spLocks noGrp="1"/>
          </p:cNvSpPr>
          <p:nvPr>
            <p:ph type="ctrTitle"/>
          </p:nvPr>
        </p:nvSpPr>
        <p:spPr>
          <a:xfrm>
            <a:off x="1065275" y="-78990"/>
            <a:ext cx="10058400" cy="3574778"/>
          </a:xfrm>
          <a:effectLst>
            <a:outerShdw blurRad="50800" dist="38100" dir="2700000" algn="tl" rotWithShape="0">
              <a:prstClr val="black">
                <a:alpha val="40000"/>
              </a:prstClr>
            </a:outerShdw>
          </a:effectLst>
        </p:spPr>
        <p:txBody>
          <a:bodyPr>
            <a:normAutofit/>
          </a:bodyPr>
          <a:lstStyle/>
          <a:p>
            <a:r>
              <a:rPr lang="en-BE" sz="5200" b="1" dirty="0">
                <a:solidFill>
                  <a:srgbClr val="FFFFFF"/>
                </a:solidFill>
              </a:rPr>
              <a:t>Remote Renewable Energy Hubs</a:t>
            </a:r>
          </a:p>
        </p:txBody>
      </p:sp>
      <p:sp>
        <p:nvSpPr>
          <p:cNvPr id="3" name="Subtitle 2">
            <a:extLst>
              <a:ext uri="{FF2B5EF4-FFF2-40B4-BE49-F238E27FC236}">
                <a16:creationId xmlns:a16="http://schemas.microsoft.com/office/drawing/2014/main" id="{FCB448C7-7438-57D7-75A2-88FF8BBD5068}"/>
              </a:ext>
            </a:extLst>
          </p:cNvPr>
          <p:cNvSpPr>
            <a:spLocks noGrp="1"/>
          </p:cNvSpPr>
          <p:nvPr>
            <p:ph type="subTitle" idx="1"/>
          </p:nvPr>
        </p:nvSpPr>
        <p:spPr>
          <a:xfrm>
            <a:off x="1236236" y="4072043"/>
            <a:ext cx="10058400" cy="1282707"/>
          </a:xfrm>
          <a:effectLst>
            <a:outerShdw blurRad="50800" dist="38100" dir="2700000" algn="tl" rotWithShape="0">
              <a:prstClr val="black">
                <a:alpha val="40000"/>
              </a:prstClr>
            </a:outerShdw>
          </a:effectLst>
        </p:spPr>
        <p:txBody>
          <a:bodyPr>
            <a:normAutofit/>
          </a:bodyPr>
          <a:lstStyle/>
          <a:p>
            <a:r>
              <a:rPr lang="en-BE" b="1" dirty="0">
                <a:solidFill>
                  <a:srgbClr val="FFFFFF"/>
                </a:solidFill>
              </a:rPr>
              <a:t>Author</a:t>
            </a:r>
            <a:r>
              <a:rPr lang="fr-FR" b="1" dirty="0">
                <a:solidFill>
                  <a:srgbClr val="FFFFFF"/>
                </a:solidFill>
              </a:rPr>
              <a:t>s</a:t>
            </a:r>
            <a:r>
              <a:rPr lang="en-BE" b="1" dirty="0">
                <a:solidFill>
                  <a:srgbClr val="FFFFFF"/>
                </a:solidFill>
              </a:rPr>
              <a:t>: Victor </a:t>
            </a:r>
            <a:r>
              <a:rPr lang="fr-BE" b="1" dirty="0">
                <a:solidFill>
                  <a:srgbClr val="FFFFFF"/>
                </a:solidFill>
              </a:rPr>
              <a:t>DACHET</a:t>
            </a:r>
            <a:r>
              <a:rPr lang="fr-FR" b="1" dirty="0">
                <a:solidFill>
                  <a:srgbClr val="FFFFFF"/>
                </a:solidFill>
              </a:rPr>
              <a:t>, Julien COLLIN and Prof. Damien ERNST</a:t>
            </a:r>
            <a:endParaRPr lang="en-BE" b="1" dirty="0">
              <a:solidFill>
                <a:srgbClr val="FFFFFF"/>
              </a:solidFill>
            </a:endParaRPr>
          </a:p>
        </p:txBody>
      </p:sp>
      <p:pic>
        <p:nvPicPr>
          <p:cNvPr id="8" name="Picture 2" descr="Résultat de recherche d'images pour &quot;logo universite de Liège&quo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47854" y="5890047"/>
            <a:ext cx="1153593" cy="560318"/>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 3"/>
          <p:cNvPicPr>
            <a:picLocks noChangeAspect="1"/>
          </p:cNvPicPr>
          <p:nvPr/>
        </p:nvPicPr>
        <p:blipFill>
          <a:blip r:embed="rId5"/>
          <a:stretch>
            <a:fillRect/>
          </a:stretch>
        </p:blipFill>
        <p:spPr>
          <a:xfrm>
            <a:off x="6265436" y="5835430"/>
            <a:ext cx="732264" cy="704918"/>
          </a:xfrm>
          <a:prstGeom prst="rect">
            <a:avLst/>
          </a:prstGeom>
        </p:spPr>
      </p:pic>
    </p:spTree>
    <p:extLst>
      <p:ext uri="{BB962C8B-B14F-4D97-AF65-F5344CB8AC3E}">
        <p14:creationId xmlns:p14="http://schemas.microsoft.com/office/powerpoint/2010/main" val="35587622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56F05-C68E-DA24-87CB-C836E384DB73}"/>
              </a:ext>
            </a:extLst>
          </p:cNvPr>
          <p:cNvSpPr>
            <a:spLocks noGrp="1"/>
          </p:cNvSpPr>
          <p:nvPr>
            <p:ph type="title"/>
          </p:nvPr>
        </p:nvSpPr>
        <p:spPr>
          <a:xfrm>
            <a:off x="812800" y="163133"/>
            <a:ext cx="10515600" cy="1325563"/>
          </a:xfrm>
        </p:spPr>
        <p:txBody>
          <a:bodyPr/>
          <a:lstStyle/>
          <a:p>
            <a:r>
              <a:rPr lang="en-BE" b="1" dirty="0">
                <a:latin typeface="+mn-lt"/>
              </a:rPr>
              <a:t>Example </a:t>
            </a:r>
            <a:r>
              <a:rPr lang="fr-BE" b="1" dirty="0">
                <a:latin typeface="+mn-lt"/>
              </a:rPr>
              <a:t>2</a:t>
            </a:r>
            <a:r>
              <a:rPr lang="en-BE" b="1" dirty="0">
                <a:latin typeface="+mn-lt"/>
              </a:rPr>
              <a:t>: </a:t>
            </a:r>
            <a:r>
              <a:rPr lang="fr-BE" b="1" dirty="0">
                <a:latin typeface="+mn-lt"/>
              </a:rPr>
              <a:t>Variation of </a:t>
            </a:r>
            <a:r>
              <a:rPr lang="fr-BE" b="1" dirty="0" err="1">
                <a:latin typeface="+mn-lt"/>
              </a:rPr>
              <a:t>Example</a:t>
            </a:r>
            <a:r>
              <a:rPr lang="fr-BE" b="1" dirty="0">
                <a:latin typeface="+mn-lt"/>
              </a:rPr>
              <a:t> 1 for a</a:t>
            </a:r>
            <a:r>
              <a:rPr lang="en-BE" b="1" dirty="0">
                <a:latin typeface="+mn-lt"/>
              </a:rPr>
              <a:t>mmoniac</a:t>
            </a:r>
            <a:r>
              <a:rPr lang="fr-BE" b="1" dirty="0">
                <a:latin typeface="+mn-lt"/>
              </a:rPr>
              <a:t> production</a:t>
            </a:r>
            <a:endParaRPr lang="en-BE" b="1" dirty="0">
              <a:latin typeface="+mn-lt"/>
            </a:endParaRPr>
          </a:p>
        </p:txBody>
      </p:sp>
      <p:sp>
        <p:nvSpPr>
          <p:cNvPr id="3" name="Content Placeholder 2">
            <a:extLst>
              <a:ext uri="{FF2B5EF4-FFF2-40B4-BE49-F238E27FC236}">
                <a16:creationId xmlns:a16="http://schemas.microsoft.com/office/drawing/2014/main" id="{C878DE16-E792-9DDF-E548-47A4A932BF69}"/>
              </a:ext>
            </a:extLst>
          </p:cNvPr>
          <p:cNvSpPr>
            <a:spLocks noGrp="1"/>
          </p:cNvSpPr>
          <p:nvPr>
            <p:ph idx="1"/>
          </p:nvPr>
        </p:nvSpPr>
        <p:spPr>
          <a:xfrm>
            <a:off x="1003300" y="1961392"/>
            <a:ext cx="6946900" cy="3774254"/>
          </a:xfrm>
        </p:spPr>
        <p:txBody>
          <a:bodyPr>
            <a:normAutofit/>
          </a:bodyPr>
          <a:lstStyle/>
          <a:p>
            <a:pPr marL="285750" indent="-285750"/>
            <a:r>
              <a:rPr lang="fr-BE" dirty="0"/>
              <a:t>Set </a:t>
            </a:r>
            <a:r>
              <a:rPr lang="fr-BE" i="1" dirty="0"/>
              <a:t>T</a:t>
            </a:r>
            <a:r>
              <a:rPr lang="fr-BE" dirty="0"/>
              <a:t> </a:t>
            </a:r>
            <a:r>
              <a:rPr lang="fr-BE" dirty="0" err="1"/>
              <a:t>described</a:t>
            </a:r>
            <a:r>
              <a:rPr lang="fr-BE" dirty="0"/>
              <a:t> </a:t>
            </a:r>
            <a:r>
              <a:rPr lang="fr-BE" dirty="0" smtClean="0"/>
              <a:t>in </a:t>
            </a:r>
            <a:r>
              <a:rPr lang="fr-BE" dirty="0" err="1"/>
              <a:t>this</a:t>
            </a:r>
            <a:r>
              <a:rPr lang="fr-BE" dirty="0"/>
              <a:t> </a:t>
            </a:r>
            <a:r>
              <a:rPr lang="fr-BE" dirty="0" err="1"/>
              <a:t>picture</a:t>
            </a:r>
            <a:r>
              <a:rPr lang="fr-BE" dirty="0"/>
              <a:t>: </a:t>
            </a:r>
            <a:endParaRPr lang="en-BE" dirty="0"/>
          </a:p>
          <a:p>
            <a:pPr marL="0" indent="0">
              <a:buNone/>
            </a:pPr>
            <a:endParaRPr lang="fr-BE" sz="2800" dirty="0"/>
          </a:p>
          <a:p>
            <a:pPr marL="285750" indent="-285750">
              <a:buFont typeface="Arial" panose="020B0604020202020204" pitchFamily="34" charset="0"/>
              <a:buChar char="•"/>
            </a:pPr>
            <a:r>
              <a:rPr lang="fr-BE" sz="2800" dirty="0"/>
              <a:t>Set </a:t>
            </a:r>
            <a:r>
              <a:rPr lang="en-BE" sz="2800" i="1" dirty="0"/>
              <a:t>I</a:t>
            </a:r>
            <a:r>
              <a:rPr lang="en-BE" sz="2800" dirty="0"/>
              <a:t> = </a:t>
            </a:r>
            <a:r>
              <a:rPr lang="fr-BE" dirty="0" err="1"/>
              <a:t>sea</a:t>
            </a:r>
            <a:r>
              <a:rPr lang="fr-BE" dirty="0"/>
              <a:t> water</a:t>
            </a:r>
            <a:r>
              <a:rPr lang="en-BE" sz="2800" dirty="0"/>
              <a:t> </a:t>
            </a:r>
          </a:p>
          <a:p>
            <a:pPr marL="285750" indent="-285750">
              <a:buFont typeface="Arial" panose="020B0604020202020204" pitchFamily="34" charset="0"/>
              <a:buChar char="•"/>
            </a:pPr>
            <a:r>
              <a:rPr lang="fr-BE" sz="2800" dirty="0"/>
              <a:t>Set </a:t>
            </a:r>
            <a:r>
              <a:rPr lang="en-BE" sz="2800" i="1" dirty="0"/>
              <a:t>E</a:t>
            </a:r>
            <a:r>
              <a:rPr lang="en-BE" sz="2800" dirty="0"/>
              <a:t> = NH3 </a:t>
            </a:r>
          </a:p>
          <a:p>
            <a:pPr marL="285750" indent="-285750">
              <a:buFont typeface="Arial" panose="020B0604020202020204" pitchFamily="34" charset="0"/>
              <a:buChar char="•"/>
            </a:pPr>
            <a:r>
              <a:rPr lang="fr-BE" sz="2800" dirty="0"/>
              <a:t>Set </a:t>
            </a:r>
            <a:r>
              <a:rPr lang="en-BE" sz="2800" i="1" dirty="0"/>
              <a:t>B</a:t>
            </a:r>
            <a:r>
              <a:rPr lang="en-BE" sz="2800" dirty="0"/>
              <a:t> = </a:t>
            </a:r>
            <a:r>
              <a:rPr lang="fr-BE" dirty="0"/>
              <a:t>h</a:t>
            </a:r>
            <a:r>
              <a:rPr lang="en-BE" sz="2800" dirty="0"/>
              <a:t>eat</a:t>
            </a:r>
            <a:r>
              <a:rPr lang="fr-BE" sz="2800" dirty="0"/>
              <a:t>, O2</a:t>
            </a:r>
            <a:endParaRPr lang="en-BE" sz="2800" dirty="0"/>
          </a:p>
          <a:p>
            <a:pPr marL="285750" indent="-285750"/>
            <a:r>
              <a:rPr lang="fr-BE" sz="2800" dirty="0"/>
              <a:t>Set </a:t>
            </a:r>
            <a:r>
              <a:rPr lang="en-BE" sz="2800" dirty="0"/>
              <a:t>O =</a:t>
            </a:r>
            <a:r>
              <a:rPr lang="fr-BE" sz="2800" dirty="0"/>
              <a:t> </a:t>
            </a:r>
            <a:r>
              <a:rPr lang="en-BE" dirty="0"/>
              <a:t>ø</a:t>
            </a:r>
            <a:endParaRPr lang="en-BE" sz="2800" dirty="0"/>
          </a:p>
        </p:txBody>
      </p:sp>
      <p:pic>
        <p:nvPicPr>
          <p:cNvPr id="5" name="Picture 4">
            <a:extLst>
              <a:ext uri="{FF2B5EF4-FFF2-40B4-BE49-F238E27FC236}">
                <a16:creationId xmlns:a16="http://schemas.microsoft.com/office/drawing/2014/main" id="{16A7285B-56AC-4F18-2116-C523D6D730FB}"/>
              </a:ext>
            </a:extLst>
          </p:cNvPr>
          <p:cNvPicPr>
            <a:picLocks noChangeAspect="1"/>
          </p:cNvPicPr>
          <p:nvPr/>
        </p:nvPicPr>
        <p:blipFill>
          <a:blip r:embed="rId2"/>
          <a:stretch>
            <a:fillRect/>
          </a:stretch>
        </p:blipFill>
        <p:spPr>
          <a:xfrm>
            <a:off x="4803517" y="1382343"/>
            <a:ext cx="7388483" cy="5110532"/>
          </a:xfrm>
          <a:prstGeom prst="rect">
            <a:avLst/>
          </a:prstGeom>
        </p:spPr>
      </p:pic>
    </p:spTree>
    <p:extLst>
      <p:ext uri="{BB962C8B-B14F-4D97-AF65-F5344CB8AC3E}">
        <p14:creationId xmlns:p14="http://schemas.microsoft.com/office/powerpoint/2010/main" val="2118091417"/>
      </p:ext>
    </p:extLst>
  </p:cSld>
  <p:clrMapOvr>
    <a:masterClrMapping/>
  </p:clrMapOvr>
  <p:extLst mod="1">
    <p:ext uri="{6950BFC3-D8DA-4A85-94F7-54DA5524770B}">
      <p188:commentRel xmlns="" xmlns:p188="http://schemas.microsoft.com/office/powerpoint/2018/8/main" r:id="rId3"/>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E72EE-3B45-F64D-8D0C-03D9A3BCE76F}"/>
              </a:ext>
            </a:extLst>
          </p:cNvPr>
          <p:cNvSpPr>
            <a:spLocks noGrp="1"/>
          </p:cNvSpPr>
          <p:nvPr>
            <p:ph type="title"/>
          </p:nvPr>
        </p:nvSpPr>
        <p:spPr/>
        <p:txBody>
          <a:bodyPr/>
          <a:lstStyle/>
          <a:p>
            <a:r>
              <a:rPr lang="en-BE" b="1" dirty="0">
                <a:latin typeface="+mn-lt"/>
              </a:rPr>
              <a:t>Example </a:t>
            </a:r>
            <a:r>
              <a:rPr lang="fr-BE" b="1" dirty="0">
                <a:latin typeface="+mn-lt"/>
              </a:rPr>
              <a:t>3</a:t>
            </a:r>
            <a:r>
              <a:rPr lang="en-BE" b="1" dirty="0">
                <a:latin typeface="+mn-lt"/>
              </a:rPr>
              <a:t>: </a:t>
            </a:r>
            <a:r>
              <a:rPr lang="fr-BE" b="1" dirty="0">
                <a:latin typeface="+mn-lt"/>
              </a:rPr>
              <a:t>Variation of </a:t>
            </a:r>
            <a:r>
              <a:rPr lang="fr-BE" b="1" dirty="0" err="1">
                <a:latin typeface="+mn-lt"/>
              </a:rPr>
              <a:t>Example</a:t>
            </a:r>
            <a:r>
              <a:rPr lang="fr-BE" b="1" dirty="0">
                <a:latin typeface="+mn-lt"/>
              </a:rPr>
              <a:t> 1 for m</a:t>
            </a:r>
            <a:r>
              <a:rPr lang="en-BE" b="1" dirty="0">
                <a:latin typeface="+mn-lt"/>
              </a:rPr>
              <a:t>ethanol</a:t>
            </a:r>
            <a:r>
              <a:rPr lang="fr-BE" b="1" dirty="0">
                <a:latin typeface="+mn-lt"/>
              </a:rPr>
              <a:t> production</a:t>
            </a:r>
            <a:endParaRPr lang="en-BE" b="1" dirty="0">
              <a:latin typeface="+mn-lt"/>
            </a:endParaRPr>
          </a:p>
        </p:txBody>
      </p:sp>
      <p:sp>
        <p:nvSpPr>
          <p:cNvPr id="3" name="Content Placeholder 2">
            <a:extLst>
              <a:ext uri="{FF2B5EF4-FFF2-40B4-BE49-F238E27FC236}">
                <a16:creationId xmlns:a16="http://schemas.microsoft.com/office/drawing/2014/main" id="{44A43867-CEBF-9AB1-4936-1A586DE8B65D}"/>
              </a:ext>
            </a:extLst>
          </p:cNvPr>
          <p:cNvSpPr>
            <a:spLocks noGrp="1"/>
          </p:cNvSpPr>
          <p:nvPr>
            <p:ph idx="1"/>
          </p:nvPr>
        </p:nvSpPr>
        <p:spPr>
          <a:xfrm>
            <a:off x="643686" y="2141537"/>
            <a:ext cx="5134814" cy="3498373"/>
          </a:xfrm>
        </p:spPr>
        <p:txBody>
          <a:bodyPr/>
          <a:lstStyle/>
          <a:p>
            <a:pPr marL="285750" indent="-285750"/>
            <a:r>
              <a:rPr lang="fr-BE" dirty="0"/>
              <a:t>Set </a:t>
            </a:r>
            <a:r>
              <a:rPr lang="fr-BE" i="1" dirty="0"/>
              <a:t>T</a:t>
            </a:r>
            <a:r>
              <a:rPr lang="fr-BE" dirty="0"/>
              <a:t> </a:t>
            </a:r>
            <a:r>
              <a:rPr lang="fr-BE" dirty="0" err="1"/>
              <a:t>described</a:t>
            </a:r>
            <a:r>
              <a:rPr lang="fr-BE" dirty="0"/>
              <a:t> </a:t>
            </a:r>
            <a:r>
              <a:rPr lang="fr-BE" dirty="0" smtClean="0"/>
              <a:t>in </a:t>
            </a:r>
            <a:r>
              <a:rPr lang="fr-BE" dirty="0" err="1"/>
              <a:t>this</a:t>
            </a:r>
            <a:r>
              <a:rPr lang="fr-BE" dirty="0"/>
              <a:t> </a:t>
            </a:r>
            <a:r>
              <a:rPr lang="fr-BE" dirty="0" err="1"/>
              <a:t>picture</a:t>
            </a:r>
            <a:r>
              <a:rPr lang="fr-BE" dirty="0"/>
              <a:t>: </a:t>
            </a:r>
          </a:p>
          <a:p>
            <a:pPr marL="285750" indent="-285750"/>
            <a:endParaRPr lang="fr-BE" sz="2800" dirty="0"/>
          </a:p>
          <a:p>
            <a:pPr marL="285750" indent="-285750"/>
            <a:r>
              <a:rPr lang="fr-BE" sz="2800" dirty="0"/>
              <a:t>Set </a:t>
            </a:r>
            <a:r>
              <a:rPr lang="en-BE" sz="2800" i="1" dirty="0"/>
              <a:t>I</a:t>
            </a:r>
            <a:r>
              <a:rPr lang="en-BE" sz="2800" dirty="0"/>
              <a:t> = </a:t>
            </a:r>
            <a:r>
              <a:rPr lang="fr-BE" dirty="0" err="1"/>
              <a:t>sea</a:t>
            </a:r>
            <a:r>
              <a:rPr lang="fr-BE" dirty="0"/>
              <a:t> water</a:t>
            </a:r>
            <a:endParaRPr lang="en-BE" sz="2800" dirty="0"/>
          </a:p>
          <a:p>
            <a:pPr marL="285750" indent="-285750">
              <a:buFont typeface="Arial" panose="020B0604020202020204" pitchFamily="34" charset="0"/>
              <a:buChar char="•"/>
            </a:pPr>
            <a:r>
              <a:rPr lang="fr-BE" sz="2800" dirty="0"/>
              <a:t>Set </a:t>
            </a:r>
            <a:r>
              <a:rPr lang="en-BE" sz="2800" i="1" dirty="0"/>
              <a:t>E</a:t>
            </a:r>
            <a:r>
              <a:rPr lang="en-BE" sz="2800" dirty="0"/>
              <a:t> = CH3OH </a:t>
            </a:r>
          </a:p>
          <a:p>
            <a:pPr marL="285750" indent="-285750">
              <a:buFont typeface="Arial" panose="020B0604020202020204" pitchFamily="34" charset="0"/>
              <a:buChar char="•"/>
            </a:pPr>
            <a:r>
              <a:rPr lang="fr-BE" sz="2800" dirty="0"/>
              <a:t>Set </a:t>
            </a:r>
            <a:r>
              <a:rPr lang="en-BE" sz="2800" i="1" dirty="0"/>
              <a:t>B</a:t>
            </a:r>
            <a:r>
              <a:rPr lang="en-BE" sz="2800" dirty="0"/>
              <a:t> = </a:t>
            </a:r>
            <a:r>
              <a:rPr lang="fr-BE" dirty="0"/>
              <a:t>h</a:t>
            </a:r>
            <a:r>
              <a:rPr lang="en-BE" sz="2800" dirty="0"/>
              <a:t>eat</a:t>
            </a:r>
            <a:r>
              <a:rPr lang="fr-BE" sz="2800" dirty="0"/>
              <a:t>, O2</a:t>
            </a:r>
            <a:endParaRPr lang="en-BE" sz="2800" dirty="0"/>
          </a:p>
          <a:p>
            <a:pPr marL="285750" indent="-285750"/>
            <a:r>
              <a:rPr lang="fr-BE" sz="2800" dirty="0"/>
              <a:t>Set </a:t>
            </a:r>
            <a:r>
              <a:rPr lang="en-BE" sz="2800" i="1" dirty="0"/>
              <a:t>O</a:t>
            </a:r>
            <a:r>
              <a:rPr lang="en-BE" dirty="0"/>
              <a:t> =</a:t>
            </a:r>
            <a:r>
              <a:rPr lang="fr-BE" dirty="0"/>
              <a:t> </a:t>
            </a:r>
            <a:r>
              <a:rPr lang="en-BE" dirty="0"/>
              <a:t>ø</a:t>
            </a:r>
          </a:p>
        </p:txBody>
      </p:sp>
      <p:pic>
        <p:nvPicPr>
          <p:cNvPr id="4" name="Picture 3">
            <a:extLst>
              <a:ext uri="{FF2B5EF4-FFF2-40B4-BE49-F238E27FC236}">
                <a16:creationId xmlns:a16="http://schemas.microsoft.com/office/drawing/2014/main" id="{92E0D293-A822-2CB3-B3A7-16434A369EA0}"/>
              </a:ext>
            </a:extLst>
          </p:cNvPr>
          <p:cNvPicPr>
            <a:picLocks noChangeAspect="1"/>
          </p:cNvPicPr>
          <p:nvPr/>
        </p:nvPicPr>
        <p:blipFill>
          <a:blip r:embed="rId2"/>
          <a:stretch>
            <a:fillRect/>
          </a:stretch>
        </p:blipFill>
        <p:spPr>
          <a:xfrm>
            <a:off x="4090496" y="1690688"/>
            <a:ext cx="7568104" cy="4760912"/>
          </a:xfrm>
          <a:prstGeom prst="rect">
            <a:avLst/>
          </a:prstGeom>
        </p:spPr>
      </p:pic>
    </p:spTree>
    <p:extLst>
      <p:ext uri="{BB962C8B-B14F-4D97-AF65-F5344CB8AC3E}">
        <p14:creationId xmlns:p14="http://schemas.microsoft.com/office/powerpoint/2010/main" val="24004931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FBDC00B-CAA8-5165-4013-8B6DAF8FAB6B}"/>
              </a:ext>
            </a:extLst>
          </p:cNvPr>
          <p:cNvPicPr>
            <a:picLocks noGrp="1" noChangeAspect="1"/>
          </p:cNvPicPr>
          <p:nvPr>
            <p:ph idx="1"/>
          </p:nvPr>
        </p:nvPicPr>
        <p:blipFill>
          <a:blip r:embed="rId2"/>
          <a:stretch>
            <a:fillRect/>
          </a:stretch>
        </p:blipFill>
        <p:spPr>
          <a:xfrm>
            <a:off x="4826000" y="1171339"/>
            <a:ext cx="6705601" cy="4870687"/>
          </a:xfrm>
        </p:spPr>
      </p:pic>
      <p:sp>
        <p:nvSpPr>
          <p:cNvPr id="6" name="Title 1">
            <a:extLst>
              <a:ext uri="{FF2B5EF4-FFF2-40B4-BE49-F238E27FC236}">
                <a16:creationId xmlns:a16="http://schemas.microsoft.com/office/drawing/2014/main" id="{71399853-532A-26F9-6FF6-5321B36A38FB}"/>
              </a:ext>
            </a:extLst>
          </p:cNvPr>
          <p:cNvSpPr>
            <a:spLocks noGrp="1"/>
          </p:cNvSpPr>
          <p:nvPr>
            <p:ph type="title"/>
          </p:nvPr>
        </p:nvSpPr>
        <p:spPr>
          <a:xfrm>
            <a:off x="482600" y="250825"/>
            <a:ext cx="11353800" cy="1325563"/>
          </a:xfrm>
        </p:spPr>
        <p:txBody>
          <a:bodyPr/>
          <a:lstStyle/>
          <a:p>
            <a:r>
              <a:rPr lang="en-BE" b="1" dirty="0">
                <a:latin typeface="+mn-lt"/>
              </a:rPr>
              <a:t>Example </a:t>
            </a:r>
            <a:r>
              <a:rPr lang="fr-BE" b="1" dirty="0">
                <a:latin typeface="+mn-lt"/>
              </a:rPr>
              <a:t>4</a:t>
            </a:r>
            <a:r>
              <a:rPr lang="en-BE" b="1" dirty="0">
                <a:latin typeface="+mn-lt"/>
              </a:rPr>
              <a:t>: </a:t>
            </a:r>
            <a:r>
              <a:rPr lang="en-US" b="1" dirty="0">
                <a:latin typeface="+mn-lt"/>
              </a:rPr>
              <a:t>Variation of Example 1 for hydrogen production</a:t>
            </a:r>
            <a:endParaRPr lang="en-BE" b="1" dirty="0">
              <a:latin typeface="+mn-lt"/>
            </a:endParaRPr>
          </a:p>
        </p:txBody>
      </p:sp>
      <p:sp>
        <p:nvSpPr>
          <p:cNvPr id="8" name="TextBox 7">
            <a:extLst>
              <a:ext uri="{FF2B5EF4-FFF2-40B4-BE49-F238E27FC236}">
                <a16:creationId xmlns:a16="http://schemas.microsoft.com/office/drawing/2014/main" id="{DF9018F3-D548-9646-F6A8-56E6C0A2D995}"/>
              </a:ext>
            </a:extLst>
          </p:cNvPr>
          <p:cNvSpPr txBox="1"/>
          <p:nvPr/>
        </p:nvSpPr>
        <p:spPr>
          <a:xfrm>
            <a:off x="482600" y="2203559"/>
            <a:ext cx="5273306" cy="2677656"/>
          </a:xfrm>
          <a:prstGeom prst="rect">
            <a:avLst/>
          </a:prstGeom>
          <a:noFill/>
        </p:spPr>
        <p:txBody>
          <a:bodyPr wrap="square">
            <a:spAutoFit/>
          </a:bodyPr>
          <a:lstStyle/>
          <a:p>
            <a:pPr marL="285750" indent="-285750">
              <a:buFont typeface="Arial" panose="020B0604020202020204" pitchFamily="34" charset="0"/>
              <a:buChar char="•"/>
            </a:pPr>
            <a:r>
              <a:rPr lang="fr-BE" sz="2800" dirty="0"/>
              <a:t>Set </a:t>
            </a:r>
            <a:r>
              <a:rPr lang="fr-BE" sz="2800" i="1" dirty="0"/>
              <a:t>T</a:t>
            </a:r>
            <a:r>
              <a:rPr lang="fr-BE" sz="2800" dirty="0"/>
              <a:t> </a:t>
            </a:r>
            <a:r>
              <a:rPr lang="fr-BE" sz="2800" dirty="0" err="1"/>
              <a:t>described</a:t>
            </a:r>
            <a:r>
              <a:rPr lang="fr-BE" sz="2800" dirty="0"/>
              <a:t> </a:t>
            </a:r>
            <a:r>
              <a:rPr lang="fr-BE" sz="2800" dirty="0" smtClean="0"/>
              <a:t>in </a:t>
            </a:r>
            <a:r>
              <a:rPr lang="fr-BE" sz="2800" dirty="0" err="1"/>
              <a:t>this</a:t>
            </a:r>
            <a:r>
              <a:rPr lang="fr-BE" sz="2800" dirty="0"/>
              <a:t> </a:t>
            </a:r>
            <a:r>
              <a:rPr lang="fr-BE" sz="2800" dirty="0" err="1"/>
              <a:t>picture</a:t>
            </a:r>
            <a:r>
              <a:rPr lang="fr-BE" sz="2800" dirty="0"/>
              <a:t>: </a:t>
            </a:r>
            <a:endParaRPr lang="en-BE" sz="2800" dirty="0"/>
          </a:p>
          <a:p>
            <a:r>
              <a:rPr lang="fr-BE" sz="2800" dirty="0"/>
              <a:t> </a:t>
            </a:r>
          </a:p>
          <a:p>
            <a:pPr marL="285750" indent="-285750">
              <a:buFont typeface="Arial" panose="020B0604020202020204" pitchFamily="34" charset="0"/>
              <a:buChar char="•"/>
            </a:pPr>
            <a:r>
              <a:rPr lang="fr-BE" sz="2800" dirty="0"/>
              <a:t>Set </a:t>
            </a:r>
            <a:r>
              <a:rPr lang="en-BE" sz="2800" i="1" dirty="0"/>
              <a:t>I</a:t>
            </a:r>
            <a:r>
              <a:rPr lang="en-BE" sz="2800" dirty="0"/>
              <a:t> = ø, </a:t>
            </a:r>
          </a:p>
          <a:p>
            <a:pPr marL="285750" indent="-285750">
              <a:buFont typeface="Arial" panose="020B0604020202020204" pitchFamily="34" charset="0"/>
              <a:buChar char="•"/>
            </a:pPr>
            <a:r>
              <a:rPr lang="fr-BE" sz="2800" dirty="0"/>
              <a:t>Set </a:t>
            </a:r>
            <a:r>
              <a:rPr lang="en-BE" sz="2800" i="1" dirty="0"/>
              <a:t>E</a:t>
            </a:r>
            <a:r>
              <a:rPr lang="en-BE" sz="2800" dirty="0"/>
              <a:t> = H2, </a:t>
            </a:r>
          </a:p>
          <a:p>
            <a:pPr marL="285750" indent="-285750">
              <a:buFont typeface="Arial" panose="020B0604020202020204" pitchFamily="34" charset="0"/>
              <a:buChar char="•"/>
            </a:pPr>
            <a:r>
              <a:rPr lang="fr-BE" sz="2800" dirty="0"/>
              <a:t>Set </a:t>
            </a:r>
            <a:r>
              <a:rPr lang="en-BE" sz="2800" i="1" dirty="0"/>
              <a:t>B</a:t>
            </a:r>
            <a:r>
              <a:rPr lang="en-BE" sz="2800" dirty="0"/>
              <a:t> = </a:t>
            </a:r>
            <a:r>
              <a:rPr lang="fr-BE" sz="2800" dirty="0"/>
              <a:t>h</a:t>
            </a:r>
            <a:r>
              <a:rPr lang="en-BE" sz="2800" dirty="0"/>
              <a:t>eat,</a:t>
            </a:r>
            <a:r>
              <a:rPr lang="fr-BE" sz="2800" dirty="0"/>
              <a:t> O2</a:t>
            </a:r>
            <a:endParaRPr lang="en-BE" sz="2800" dirty="0"/>
          </a:p>
          <a:p>
            <a:pPr marL="285750" indent="-285750">
              <a:buFont typeface="Arial" panose="020B0604020202020204" pitchFamily="34" charset="0"/>
              <a:buChar char="•"/>
            </a:pPr>
            <a:r>
              <a:rPr lang="fr-BE" sz="2800" dirty="0"/>
              <a:t>Set </a:t>
            </a:r>
            <a:r>
              <a:rPr lang="en-BE" sz="2800" i="1" dirty="0"/>
              <a:t>O</a:t>
            </a:r>
            <a:r>
              <a:rPr lang="en-BE" sz="2800" dirty="0"/>
              <a:t> =</a:t>
            </a:r>
            <a:r>
              <a:rPr lang="fr-BE" sz="2800" dirty="0"/>
              <a:t> </a:t>
            </a:r>
            <a:r>
              <a:rPr lang="en-BE" sz="2800" dirty="0"/>
              <a:t>ø</a:t>
            </a:r>
          </a:p>
        </p:txBody>
      </p:sp>
    </p:spTree>
    <p:extLst>
      <p:ext uri="{BB962C8B-B14F-4D97-AF65-F5344CB8AC3E}">
        <p14:creationId xmlns:p14="http://schemas.microsoft.com/office/powerpoint/2010/main" val="35494942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6573DC-6D2F-56D2-CB11-08AEEF2E158E}"/>
              </a:ext>
            </a:extLst>
          </p:cNvPr>
          <p:cNvSpPr>
            <a:spLocks noGrp="1"/>
          </p:cNvSpPr>
          <p:nvPr>
            <p:ph type="title"/>
          </p:nvPr>
        </p:nvSpPr>
        <p:spPr>
          <a:xfrm>
            <a:off x="381000" y="123825"/>
            <a:ext cx="11811000" cy="1325563"/>
          </a:xfrm>
        </p:spPr>
        <p:txBody>
          <a:bodyPr/>
          <a:lstStyle/>
          <a:p>
            <a:r>
              <a:rPr lang="fr-BE" b="1" dirty="0" err="1">
                <a:latin typeface="+mn-lt"/>
              </a:rPr>
              <a:t>What</a:t>
            </a:r>
            <a:r>
              <a:rPr lang="fr-BE" b="1" dirty="0">
                <a:latin typeface="+mn-lt"/>
              </a:rPr>
              <a:t> </a:t>
            </a:r>
            <a:r>
              <a:rPr lang="fr-BE" b="1" dirty="0" err="1">
                <a:latin typeface="+mn-lt"/>
              </a:rPr>
              <a:t>is</a:t>
            </a:r>
            <a:r>
              <a:rPr lang="fr-BE" b="1" dirty="0">
                <a:latin typeface="+mn-lt"/>
              </a:rPr>
              <a:t> the best </a:t>
            </a:r>
            <a:r>
              <a:rPr lang="fr-BE" b="1" dirty="0" err="1">
                <a:latin typeface="+mn-lt"/>
              </a:rPr>
              <a:t>molecule</a:t>
            </a:r>
            <a:r>
              <a:rPr lang="fr-BE" b="1" dirty="0">
                <a:latin typeface="+mn-lt"/>
              </a:rPr>
              <a:t> to </a:t>
            </a:r>
            <a:r>
              <a:rPr lang="fr-BE" b="1" dirty="0" err="1">
                <a:latin typeface="+mn-lt"/>
              </a:rPr>
              <a:t>synthesize</a:t>
            </a:r>
            <a:r>
              <a:rPr lang="fr-BE" b="1" dirty="0">
                <a:latin typeface="+mn-lt"/>
              </a:rPr>
              <a:t> in hubs? </a:t>
            </a:r>
            <a:endParaRPr lang="en-BE" b="1" dirty="0">
              <a:latin typeface="+mn-lt"/>
            </a:endParaRPr>
          </a:p>
        </p:txBody>
      </p:sp>
      <p:sp>
        <p:nvSpPr>
          <p:cNvPr id="6" name="TextBox 7">
            <a:extLst>
              <a:ext uri="{FF2B5EF4-FFF2-40B4-BE49-F238E27FC236}">
                <a16:creationId xmlns:a16="http://schemas.microsoft.com/office/drawing/2014/main" id="{DF9018F3-D548-9646-F6A8-56E6C0A2D995}"/>
              </a:ext>
            </a:extLst>
          </p:cNvPr>
          <p:cNvSpPr txBox="1"/>
          <p:nvPr/>
        </p:nvSpPr>
        <p:spPr>
          <a:xfrm>
            <a:off x="622300" y="1562656"/>
            <a:ext cx="11112500" cy="2246769"/>
          </a:xfrm>
          <a:prstGeom prst="rect">
            <a:avLst/>
          </a:prstGeom>
          <a:noFill/>
        </p:spPr>
        <p:txBody>
          <a:bodyPr wrap="square">
            <a:spAutoFit/>
          </a:bodyPr>
          <a:lstStyle/>
          <a:p>
            <a:r>
              <a:rPr lang="fr-BE" sz="2800" dirty="0" err="1"/>
              <a:t>We</a:t>
            </a:r>
            <a:r>
              <a:rPr lang="fr-BE" sz="2800" dirty="0"/>
              <a:t> have </a:t>
            </a:r>
            <a:r>
              <a:rPr lang="fr-BE" sz="2800" dirty="0" err="1"/>
              <a:t>optimized</a:t>
            </a:r>
            <a:r>
              <a:rPr lang="fr-BE" sz="2800" dirty="0"/>
              <a:t> the </a:t>
            </a:r>
            <a:r>
              <a:rPr lang="fr-BE" sz="2800" dirty="0" err="1"/>
              <a:t>different</a:t>
            </a:r>
            <a:r>
              <a:rPr lang="fr-BE" sz="2800" dirty="0"/>
              <a:t> hubs </a:t>
            </a:r>
            <a:r>
              <a:rPr lang="fr-BE" sz="2800" dirty="0" err="1"/>
              <a:t>corresponding</a:t>
            </a:r>
            <a:r>
              <a:rPr lang="fr-BE" sz="2800" dirty="0"/>
              <a:t> to </a:t>
            </a:r>
            <a:r>
              <a:rPr lang="fr-BE" sz="2800" dirty="0" err="1"/>
              <a:t>Examples</a:t>
            </a:r>
            <a:r>
              <a:rPr lang="fr-BE" sz="2800" dirty="0"/>
              <a:t> 1 to 5 and </a:t>
            </a:r>
            <a:r>
              <a:rPr lang="fr-BE" sz="2800" dirty="0" err="1"/>
              <a:t>computed</a:t>
            </a:r>
            <a:r>
              <a:rPr lang="fr-BE" sz="2800" dirty="0"/>
              <a:t> the </a:t>
            </a:r>
            <a:r>
              <a:rPr lang="fr-BE" sz="2800" dirty="0" err="1"/>
              <a:t>cost</a:t>
            </a:r>
            <a:r>
              <a:rPr lang="fr-BE" sz="2800" dirty="0"/>
              <a:t> in MWh for </a:t>
            </a:r>
            <a:r>
              <a:rPr lang="fr-BE" sz="2800" dirty="0" err="1"/>
              <a:t>producing</a:t>
            </a:r>
            <a:r>
              <a:rPr lang="fr-BE" sz="2800" dirty="0"/>
              <a:t> and </a:t>
            </a:r>
            <a:r>
              <a:rPr lang="fr-BE" sz="2800" dirty="0" err="1"/>
              <a:t>transporting</a:t>
            </a:r>
            <a:r>
              <a:rPr lang="fr-BE" sz="2800" dirty="0"/>
              <a:t> the </a:t>
            </a:r>
            <a:r>
              <a:rPr lang="fr-BE" sz="2800" dirty="0" err="1"/>
              <a:t>energy-rich</a:t>
            </a:r>
            <a:r>
              <a:rPr lang="fr-BE" sz="2800" dirty="0"/>
              <a:t> </a:t>
            </a:r>
            <a:r>
              <a:rPr lang="fr-BE" sz="2800" dirty="0" err="1"/>
              <a:t>molecules</a:t>
            </a:r>
            <a:r>
              <a:rPr lang="fr-BE" sz="2800" dirty="0"/>
              <a:t> to </a:t>
            </a:r>
            <a:r>
              <a:rPr lang="fr-BE" sz="2800" dirty="0" err="1"/>
              <a:t>Belgium</a:t>
            </a:r>
            <a:r>
              <a:rPr lang="fr-BE" sz="2800" dirty="0"/>
              <a:t>.  </a:t>
            </a:r>
            <a:r>
              <a:rPr lang="fr-BE" sz="2800" dirty="0" err="1"/>
              <a:t>Cheapest</a:t>
            </a:r>
            <a:r>
              <a:rPr lang="fr-BE" sz="2800" dirty="0"/>
              <a:t> e-fuel </a:t>
            </a:r>
            <a:r>
              <a:rPr lang="fr-BE" sz="2800" dirty="0" err="1"/>
              <a:t>is</a:t>
            </a:r>
            <a:r>
              <a:rPr lang="fr-BE" sz="2800" dirty="0"/>
              <a:t> </a:t>
            </a:r>
            <a:r>
              <a:rPr lang="fr-BE" sz="2800" b="1" dirty="0"/>
              <a:t>NH3</a:t>
            </a:r>
            <a:r>
              <a:rPr lang="fr-BE" sz="2800" dirty="0"/>
              <a:t>,</a:t>
            </a:r>
            <a:r>
              <a:rPr lang="fr-BE" sz="2800" b="1" dirty="0"/>
              <a:t> </a:t>
            </a:r>
            <a:r>
              <a:rPr lang="fr-BE" sz="2800" dirty="0" err="1"/>
              <a:t>see</a:t>
            </a:r>
            <a:r>
              <a:rPr lang="fr-BE" sz="2800" dirty="0"/>
              <a:t> </a:t>
            </a:r>
            <a:r>
              <a:rPr lang="fr-BE" sz="2800" dirty="0" err="1"/>
              <a:t>Dachet</a:t>
            </a:r>
            <a:r>
              <a:rPr lang="fr-BE" sz="2800" dirty="0"/>
              <a:t> et al. (2023b).</a:t>
            </a:r>
          </a:p>
          <a:p>
            <a:endParaRPr lang="en-BE" sz="2800" dirty="0"/>
          </a:p>
        </p:txBody>
      </p:sp>
      <p:graphicFrame>
        <p:nvGraphicFramePr>
          <p:cNvPr id="5" name="Tableau 4"/>
          <p:cNvGraphicFramePr>
            <a:graphicFrameLocks noGrp="1"/>
          </p:cNvGraphicFramePr>
          <p:nvPr>
            <p:extLst>
              <p:ext uri="{D42A27DB-BD31-4B8C-83A1-F6EECF244321}">
                <p14:modId xmlns:p14="http://schemas.microsoft.com/office/powerpoint/2010/main" val="4176941358"/>
              </p:ext>
            </p:extLst>
          </p:nvPr>
        </p:nvGraphicFramePr>
        <p:xfrm>
          <a:off x="2171580" y="3316983"/>
          <a:ext cx="8229840" cy="2165871"/>
        </p:xfrm>
        <a:graphic>
          <a:graphicData uri="http://schemas.openxmlformats.org/drawingml/2006/table">
            <a:tbl>
              <a:tblPr firstRow="1" bandRow="1">
                <a:tableStyleId>{073A0DAA-6AF3-43AB-8588-CEC1D06C72B9}</a:tableStyleId>
              </a:tblPr>
              <a:tblGrid>
                <a:gridCol w="1645968">
                  <a:extLst>
                    <a:ext uri="{9D8B030D-6E8A-4147-A177-3AD203B41FA5}">
                      <a16:colId xmlns:a16="http://schemas.microsoft.com/office/drawing/2014/main" val="2189542878"/>
                    </a:ext>
                  </a:extLst>
                </a:gridCol>
                <a:gridCol w="1645968">
                  <a:extLst>
                    <a:ext uri="{9D8B030D-6E8A-4147-A177-3AD203B41FA5}">
                      <a16:colId xmlns:a16="http://schemas.microsoft.com/office/drawing/2014/main" val="6444281"/>
                    </a:ext>
                  </a:extLst>
                </a:gridCol>
                <a:gridCol w="1645968">
                  <a:extLst>
                    <a:ext uri="{9D8B030D-6E8A-4147-A177-3AD203B41FA5}">
                      <a16:colId xmlns:a16="http://schemas.microsoft.com/office/drawing/2014/main" val="4183389458"/>
                    </a:ext>
                  </a:extLst>
                </a:gridCol>
                <a:gridCol w="1645968">
                  <a:extLst>
                    <a:ext uri="{9D8B030D-6E8A-4147-A177-3AD203B41FA5}">
                      <a16:colId xmlns:a16="http://schemas.microsoft.com/office/drawing/2014/main" val="2065350296"/>
                    </a:ext>
                  </a:extLst>
                </a:gridCol>
                <a:gridCol w="1645968">
                  <a:extLst>
                    <a:ext uri="{9D8B030D-6E8A-4147-A177-3AD203B41FA5}">
                      <a16:colId xmlns:a16="http://schemas.microsoft.com/office/drawing/2014/main" val="1394260137"/>
                    </a:ext>
                  </a:extLst>
                </a:gridCol>
              </a:tblGrid>
              <a:tr h="721957">
                <a:tc>
                  <a:txBody>
                    <a:bodyPr/>
                    <a:lstStyle/>
                    <a:p>
                      <a:endParaRPr lang="en-US" dirty="0"/>
                    </a:p>
                  </a:txBody>
                  <a:tcPr/>
                </a:tc>
                <a:tc>
                  <a:txBody>
                    <a:bodyPr/>
                    <a:lstStyle/>
                    <a:p>
                      <a:pPr algn="ctr"/>
                      <a:r>
                        <a:rPr lang="en-US" sz="2400" dirty="0"/>
                        <a:t>CH4</a:t>
                      </a:r>
                      <a:endParaRPr lang="en-US" sz="2400" dirty="0">
                        <a:solidFill>
                          <a:schemeClr val="tx1"/>
                        </a:solidFill>
                      </a:endParaRPr>
                    </a:p>
                  </a:txBody>
                  <a:tcPr/>
                </a:tc>
                <a:tc>
                  <a:txBody>
                    <a:bodyPr/>
                    <a:lstStyle/>
                    <a:p>
                      <a:pPr algn="ctr"/>
                      <a:r>
                        <a:rPr lang="en-US" sz="2400" dirty="0"/>
                        <a:t>NH3</a:t>
                      </a:r>
                    </a:p>
                  </a:txBody>
                  <a:tcPr/>
                </a:tc>
                <a:tc>
                  <a:txBody>
                    <a:bodyPr/>
                    <a:lstStyle/>
                    <a:p>
                      <a:pPr algn="ctr"/>
                      <a:r>
                        <a:rPr lang="en-US" sz="2400" dirty="0"/>
                        <a:t>CH3OH</a:t>
                      </a:r>
                    </a:p>
                  </a:txBody>
                  <a:tcPr/>
                </a:tc>
                <a:tc>
                  <a:txBody>
                    <a:bodyPr/>
                    <a:lstStyle/>
                    <a:p>
                      <a:r>
                        <a:rPr lang="en-US" sz="2400" dirty="0"/>
                        <a:t>H2</a:t>
                      </a:r>
                    </a:p>
                  </a:txBody>
                  <a:tcPr/>
                </a:tc>
                <a:extLst>
                  <a:ext uri="{0D108BD9-81ED-4DB2-BD59-A6C34878D82A}">
                    <a16:rowId xmlns:a16="http://schemas.microsoft.com/office/drawing/2014/main" val="2028675579"/>
                  </a:ext>
                </a:extLst>
              </a:tr>
              <a:tr h="721957">
                <a:tc>
                  <a:txBody>
                    <a:bodyPr/>
                    <a:lstStyle/>
                    <a:p>
                      <a:r>
                        <a:rPr lang="en-US" sz="2400" b="1" dirty="0"/>
                        <a:t>Liquid</a:t>
                      </a:r>
                    </a:p>
                  </a:txBody>
                  <a:tcPr/>
                </a:tc>
                <a:tc>
                  <a:txBody>
                    <a:bodyPr/>
                    <a:lstStyle/>
                    <a:p>
                      <a:pPr algn="ctr"/>
                      <a:r>
                        <a:rPr lang="en-US" sz="2400" b="1" dirty="0"/>
                        <a:t>146</a:t>
                      </a:r>
                    </a:p>
                  </a:txBody>
                  <a:tcPr/>
                </a:tc>
                <a:tc>
                  <a:txBody>
                    <a:bodyPr/>
                    <a:lstStyle/>
                    <a:p>
                      <a:pPr algn="ctr"/>
                      <a:r>
                        <a:rPr lang="en-US" sz="2400" b="1" dirty="0"/>
                        <a:t>102</a:t>
                      </a:r>
                    </a:p>
                  </a:txBody>
                  <a:tcPr/>
                </a:tc>
                <a:tc>
                  <a:txBody>
                    <a:bodyPr/>
                    <a:lstStyle/>
                    <a:p>
                      <a:pPr algn="ctr"/>
                      <a:r>
                        <a:rPr lang="en-US" sz="2400" b="1" dirty="0"/>
                        <a:t>140</a:t>
                      </a:r>
                    </a:p>
                  </a:txBody>
                  <a:tcPr/>
                </a:tc>
                <a:tc>
                  <a:txBody>
                    <a:bodyPr/>
                    <a:lstStyle/>
                    <a:p>
                      <a:r>
                        <a:rPr lang="en-US" sz="2400" b="1" dirty="0"/>
                        <a:t>118</a:t>
                      </a:r>
                    </a:p>
                  </a:txBody>
                  <a:tcPr/>
                </a:tc>
                <a:extLst>
                  <a:ext uri="{0D108BD9-81ED-4DB2-BD59-A6C34878D82A}">
                    <a16:rowId xmlns:a16="http://schemas.microsoft.com/office/drawing/2014/main" val="968251012"/>
                  </a:ext>
                </a:extLst>
              </a:tr>
              <a:tr h="721957">
                <a:tc>
                  <a:txBody>
                    <a:bodyPr/>
                    <a:lstStyle/>
                    <a:p>
                      <a:r>
                        <a:rPr lang="en-US" sz="2400" b="1" dirty="0" err="1"/>
                        <a:t>Gazeous</a:t>
                      </a:r>
                      <a:endParaRPr lang="en-US" sz="2400" b="1" dirty="0"/>
                    </a:p>
                  </a:txBody>
                  <a:tcPr/>
                </a:tc>
                <a:tc>
                  <a:txBody>
                    <a:bodyPr/>
                    <a:lstStyle/>
                    <a:p>
                      <a:pPr algn="ctr"/>
                      <a:r>
                        <a:rPr lang="en-US" sz="2400" b="1" dirty="0"/>
                        <a:t>149</a:t>
                      </a:r>
                    </a:p>
                  </a:txBody>
                  <a:tcPr/>
                </a:tc>
                <a:tc>
                  <a:txBody>
                    <a:bodyPr/>
                    <a:lstStyle/>
                    <a:p>
                      <a:pPr algn="ctr"/>
                      <a:r>
                        <a:rPr lang="en-US" sz="2400" b="1" dirty="0"/>
                        <a:t>107</a:t>
                      </a:r>
                    </a:p>
                  </a:txBody>
                  <a:tcPr/>
                </a:tc>
                <a:tc>
                  <a:txBody>
                    <a:bodyPr/>
                    <a:lstStyle/>
                    <a:p>
                      <a:pPr algn="ctr"/>
                      <a:r>
                        <a:rPr lang="en-US" b="1" dirty="0"/>
                        <a:t>/</a:t>
                      </a:r>
                    </a:p>
                  </a:txBody>
                  <a:tcPr/>
                </a:tc>
                <a:tc>
                  <a:txBody>
                    <a:bodyPr/>
                    <a:lstStyle/>
                    <a:p>
                      <a:r>
                        <a:rPr lang="en-US" sz="2400" b="1" dirty="0"/>
                        <a:t>120</a:t>
                      </a:r>
                    </a:p>
                  </a:txBody>
                  <a:tcPr/>
                </a:tc>
                <a:extLst>
                  <a:ext uri="{0D108BD9-81ED-4DB2-BD59-A6C34878D82A}">
                    <a16:rowId xmlns:a16="http://schemas.microsoft.com/office/drawing/2014/main" val="4222715937"/>
                  </a:ext>
                </a:extLst>
              </a:tr>
            </a:tbl>
          </a:graphicData>
        </a:graphic>
      </p:graphicFrame>
      <p:sp>
        <p:nvSpPr>
          <p:cNvPr id="8" name="Rectangle 7"/>
          <p:cNvSpPr/>
          <p:nvPr/>
        </p:nvSpPr>
        <p:spPr>
          <a:xfrm>
            <a:off x="1816782" y="5482854"/>
            <a:ext cx="8939435" cy="369332"/>
          </a:xfrm>
          <a:prstGeom prst="rect">
            <a:avLst/>
          </a:prstGeom>
        </p:spPr>
        <p:txBody>
          <a:bodyPr wrap="none">
            <a:spAutoFit/>
          </a:bodyPr>
          <a:lstStyle/>
          <a:p>
            <a:r>
              <a:rPr lang="fr-BE" b="1" dirty="0" err="1"/>
              <a:t>Cost</a:t>
            </a:r>
            <a:r>
              <a:rPr lang="fr-BE" b="1" dirty="0"/>
              <a:t> in Euros per MWh for the </a:t>
            </a:r>
            <a:r>
              <a:rPr lang="fr-BE" b="1" dirty="0" err="1"/>
              <a:t>different</a:t>
            </a:r>
            <a:r>
              <a:rPr lang="fr-BE" b="1" dirty="0"/>
              <a:t> </a:t>
            </a:r>
            <a:r>
              <a:rPr lang="fr-BE" b="1" dirty="0" err="1"/>
              <a:t>energy-rich</a:t>
            </a:r>
            <a:r>
              <a:rPr lang="fr-BE" b="1" dirty="0"/>
              <a:t> </a:t>
            </a:r>
            <a:r>
              <a:rPr lang="fr-BE" b="1" dirty="0" err="1"/>
              <a:t>molecules</a:t>
            </a:r>
            <a:r>
              <a:rPr lang="fr-BE" b="1" dirty="0"/>
              <a:t>. WACC of 7% for </a:t>
            </a:r>
            <a:r>
              <a:rPr lang="fr-BE" b="1" dirty="0" err="1"/>
              <a:t>investments</a:t>
            </a:r>
            <a:r>
              <a:rPr lang="fr-BE" b="1" dirty="0"/>
              <a:t>.</a:t>
            </a:r>
            <a:endParaRPr lang="en-US" b="1" dirty="0"/>
          </a:p>
        </p:txBody>
      </p:sp>
    </p:spTree>
    <p:extLst>
      <p:ext uri="{BB962C8B-B14F-4D97-AF65-F5344CB8AC3E}">
        <p14:creationId xmlns:p14="http://schemas.microsoft.com/office/powerpoint/2010/main" val="2589270321"/>
      </p:ext>
    </p:extLst>
  </p:cSld>
  <p:clrMapOvr>
    <a:masterClrMapping/>
  </p:clrMapOvr>
  <p:extLst>
    <p:ext uri="{6950BFC3-D8DA-4A85-94F7-54DA5524770B}">
      <p188:commentRel xmlns="" xmlns:p188="http://schemas.microsoft.com/office/powerpoint/2018/8/main" r:id="rId2"/>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75B2B3-897B-1452-672A-CBEB0565A09F}"/>
              </a:ext>
            </a:extLst>
          </p:cNvPr>
          <p:cNvSpPr>
            <a:spLocks noGrp="1"/>
          </p:cNvSpPr>
          <p:nvPr>
            <p:ph type="title"/>
          </p:nvPr>
        </p:nvSpPr>
        <p:spPr>
          <a:xfrm>
            <a:off x="240394" y="0"/>
            <a:ext cx="12255500" cy="1325563"/>
          </a:xfrm>
        </p:spPr>
        <p:txBody>
          <a:bodyPr>
            <a:normAutofit/>
          </a:bodyPr>
          <a:lstStyle/>
          <a:p>
            <a:r>
              <a:rPr lang="en-BE" b="1" dirty="0">
                <a:latin typeface="+mn-lt"/>
              </a:rPr>
              <a:t>Example </a:t>
            </a:r>
            <a:r>
              <a:rPr lang="fr-BE" b="1" dirty="0">
                <a:latin typeface="+mn-lt"/>
              </a:rPr>
              <a:t>5</a:t>
            </a:r>
            <a:r>
              <a:rPr lang="en-BE" b="1" dirty="0">
                <a:latin typeface="+mn-lt"/>
              </a:rPr>
              <a:t>: CO2 Valorization from PCCC in Europe</a:t>
            </a:r>
          </a:p>
        </p:txBody>
      </p:sp>
      <p:sp>
        <p:nvSpPr>
          <p:cNvPr id="3" name="Content Placeholder 2">
            <a:extLst>
              <a:ext uri="{FF2B5EF4-FFF2-40B4-BE49-F238E27FC236}">
                <a16:creationId xmlns:a16="http://schemas.microsoft.com/office/drawing/2014/main" id="{AA3DF248-51B8-7A68-C3C0-EB7C6601599F}"/>
              </a:ext>
            </a:extLst>
          </p:cNvPr>
          <p:cNvSpPr>
            <a:spLocks noGrp="1"/>
          </p:cNvSpPr>
          <p:nvPr>
            <p:ph idx="1"/>
          </p:nvPr>
        </p:nvSpPr>
        <p:spPr>
          <a:xfrm>
            <a:off x="475342" y="1727383"/>
            <a:ext cx="5442858" cy="4351338"/>
          </a:xfrm>
        </p:spPr>
        <p:txBody>
          <a:bodyPr>
            <a:normAutofit fontScale="92500"/>
          </a:bodyPr>
          <a:lstStyle/>
          <a:p>
            <a:pPr marL="0" indent="0">
              <a:buNone/>
            </a:pPr>
            <a:r>
              <a:rPr lang="fr-BE" dirty="0" err="1"/>
              <a:t>Now</a:t>
            </a:r>
            <a:r>
              <a:rPr lang="fr-BE" dirty="0"/>
              <a:t>, not all the CO2 </a:t>
            </a:r>
            <a:r>
              <a:rPr lang="fr-BE" dirty="0" err="1"/>
              <a:t>used</a:t>
            </a:r>
            <a:r>
              <a:rPr lang="fr-BE" dirty="0"/>
              <a:t> for </a:t>
            </a:r>
            <a:r>
              <a:rPr lang="fr-BE" dirty="0" err="1"/>
              <a:t>methanation</a:t>
            </a:r>
            <a:r>
              <a:rPr lang="fr-BE" dirty="0"/>
              <a:t> in Example 1 </a:t>
            </a:r>
            <a:r>
              <a:rPr lang="fr-BE" dirty="0" err="1"/>
              <a:t>comes</a:t>
            </a:r>
            <a:r>
              <a:rPr lang="fr-BE" dirty="0"/>
              <a:t> </a:t>
            </a:r>
            <a:r>
              <a:rPr lang="fr-BE" dirty="0" err="1"/>
              <a:t>from</a:t>
            </a:r>
            <a:r>
              <a:rPr lang="fr-BE" dirty="0"/>
              <a:t> DAC. There </a:t>
            </a:r>
            <a:r>
              <a:rPr lang="fr-BE" dirty="0" err="1"/>
              <a:t>is</a:t>
            </a:r>
            <a:r>
              <a:rPr lang="fr-BE" dirty="0"/>
              <a:t> the </a:t>
            </a:r>
            <a:r>
              <a:rPr lang="fr-BE" dirty="0" err="1"/>
              <a:t>possiblity</a:t>
            </a:r>
            <a:r>
              <a:rPr lang="fr-BE" dirty="0"/>
              <a:t> of </a:t>
            </a:r>
            <a:r>
              <a:rPr lang="fr-BE" dirty="0" err="1"/>
              <a:t>importing</a:t>
            </a:r>
            <a:r>
              <a:rPr lang="fr-BE" dirty="0"/>
              <a:t> CO2 </a:t>
            </a:r>
            <a:r>
              <a:rPr lang="fr-BE" dirty="0" err="1"/>
              <a:t>from</a:t>
            </a:r>
            <a:r>
              <a:rPr lang="fr-BE" dirty="0"/>
              <a:t> PCCC in </a:t>
            </a:r>
            <a:r>
              <a:rPr lang="fr-BE" dirty="0" err="1"/>
              <a:t>Northern</a:t>
            </a:r>
            <a:r>
              <a:rPr lang="fr-BE" dirty="0"/>
              <a:t> Europe at a </a:t>
            </a:r>
            <a:r>
              <a:rPr lang="fr-BE" dirty="0" err="1"/>
              <a:t>price</a:t>
            </a:r>
            <a:r>
              <a:rPr lang="fr-BE" dirty="0"/>
              <a:t> of </a:t>
            </a:r>
            <a:r>
              <a:rPr lang="en-BE" dirty="0"/>
              <a:t>162 €/to</a:t>
            </a:r>
            <a:r>
              <a:rPr lang="fr-BE" dirty="0"/>
              <a:t>n.</a:t>
            </a:r>
          </a:p>
          <a:p>
            <a:pPr marL="0" indent="0">
              <a:buNone/>
            </a:pPr>
            <a:endParaRPr lang="fr-BE" dirty="0"/>
          </a:p>
          <a:p>
            <a:pPr marL="0" indent="0">
              <a:buNone/>
            </a:pPr>
            <a:r>
              <a:rPr lang="fr-BE" dirty="0"/>
              <a:t>This the « </a:t>
            </a:r>
            <a:r>
              <a:rPr lang="fr-BE" dirty="0" err="1"/>
              <a:t>shadow</a:t>
            </a:r>
            <a:r>
              <a:rPr lang="fr-BE" dirty="0"/>
              <a:t> value of CO2 » </a:t>
            </a:r>
            <a:r>
              <a:rPr lang="fr-BE" dirty="0" err="1"/>
              <a:t>established</a:t>
            </a:r>
            <a:r>
              <a:rPr lang="fr-BE" dirty="0"/>
              <a:t> </a:t>
            </a:r>
            <a:r>
              <a:rPr lang="fr-BE" dirty="0" err="1"/>
              <a:t>through</a:t>
            </a:r>
            <a:r>
              <a:rPr lang="fr-BE" dirty="0"/>
              <a:t> </a:t>
            </a:r>
            <a:r>
              <a:rPr lang="fr-BE" dirty="0" err="1"/>
              <a:t>centralized</a:t>
            </a:r>
            <a:r>
              <a:rPr lang="fr-BE" dirty="0"/>
              <a:t> optimisation in a multi-</a:t>
            </a:r>
            <a:r>
              <a:rPr lang="fr-BE" dirty="0" err="1"/>
              <a:t>renewable</a:t>
            </a:r>
            <a:r>
              <a:rPr lang="fr-BE" dirty="0"/>
              <a:t> </a:t>
            </a:r>
            <a:r>
              <a:rPr lang="fr-BE" dirty="0" err="1"/>
              <a:t>energy</a:t>
            </a:r>
            <a:r>
              <a:rPr lang="fr-BE" dirty="0"/>
              <a:t> hub setting for CH4 production. </a:t>
            </a:r>
          </a:p>
          <a:p>
            <a:pPr marL="0" indent="0">
              <a:buNone/>
            </a:pPr>
            <a:endParaRPr lang="fr-BE" dirty="0"/>
          </a:p>
          <a:p>
            <a:pPr marL="0" indent="0">
              <a:buNone/>
            </a:pPr>
            <a:endParaRPr lang="fr-BE" dirty="0"/>
          </a:p>
          <a:p>
            <a:pPr marL="0" indent="0">
              <a:buNone/>
            </a:pPr>
            <a:endParaRPr lang="fr-BE" dirty="0"/>
          </a:p>
          <a:p>
            <a:pPr marL="0" indent="0">
              <a:buNone/>
            </a:pPr>
            <a:endParaRPr lang="en-BE" dirty="0"/>
          </a:p>
        </p:txBody>
      </p:sp>
      <p:pic>
        <p:nvPicPr>
          <p:cNvPr id="17" name="Picture 16" descr="Map&#10;&#10;Description automatically generated">
            <a:extLst>
              <a:ext uri="{FF2B5EF4-FFF2-40B4-BE49-F238E27FC236}">
                <a16:creationId xmlns:a16="http://schemas.microsoft.com/office/drawing/2014/main" id="{DAFF60E2-B60A-3CA6-FFBB-CE1A2F4825EE}"/>
              </a:ext>
            </a:extLst>
          </p:cNvPr>
          <p:cNvPicPr>
            <a:picLocks noChangeAspect="1"/>
          </p:cNvPicPr>
          <p:nvPr/>
        </p:nvPicPr>
        <p:blipFill>
          <a:blip r:embed="rId2"/>
          <a:stretch>
            <a:fillRect/>
          </a:stretch>
        </p:blipFill>
        <p:spPr>
          <a:xfrm>
            <a:off x="6477000" y="1690275"/>
            <a:ext cx="5265057" cy="4628432"/>
          </a:xfrm>
          <a:prstGeom prst="rect">
            <a:avLst/>
          </a:prstGeom>
        </p:spPr>
      </p:pic>
    </p:spTree>
    <p:extLst>
      <p:ext uri="{BB962C8B-B14F-4D97-AF65-F5344CB8AC3E}">
        <p14:creationId xmlns:p14="http://schemas.microsoft.com/office/powerpoint/2010/main" val="37429297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descr="Diagram, schematic&#10;&#10;Description automatically generated">
            <a:extLst>
              <a:ext uri="{FF2B5EF4-FFF2-40B4-BE49-F238E27FC236}">
                <a16:creationId xmlns:a16="http://schemas.microsoft.com/office/drawing/2014/main" id="{D932A1E1-F6B4-094E-2BF3-91D0C00915F6}"/>
              </a:ext>
            </a:extLst>
          </p:cNvPr>
          <p:cNvPicPr>
            <a:picLocks noChangeAspect="1"/>
          </p:cNvPicPr>
          <p:nvPr/>
        </p:nvPicPr>
        <p:blipFill rotWithShape="1">
          <a:blip r:embed="rId2"/>
          <a:srcRect l="-1768" t="1468" r="3213" b="402"/>
          <a:stretch/>
        </p:blipFill>
        <p:spPr>
          <a:xfrm>
            <a:off x="6638471" y="25400"/>
            <a:ext cx="5667829" cy="6819900"/>
          </a:xfrm>
          <a:prstGeom prst="rect">
            <a:avLst/>
          </a:prstGeom>
        </p:spPr>
      </p:pic>
      <p:sp>
        <p:nvSpPr>
          <p:cNvPr id="8" name="Content Placeholder 2">
            <a:extLst>
              <a:ext uri="{FF2B5EF4-FFF2-40B4-BE49-F238E27FC236}">
                <a16:creationId xmlns:a16="http://schemas.microsoft.com/office/drawing/2014/main" id="{243DE0E5-37E6-03E5-7DE4-878CEB8827AF}"/>
              </a:ext>
            </a:extLst>
          </p:cNvPr>
          <p:cNvSpPr txBox="1">
            <a:spLocks/>
          </p:cNvSpPr>
          <p:nvPr/>
        </p:nvSpPr>
        <p:spPr>
          <a:xfrm>
            <a:off x="67144" y="333175"/>
            <a:ext cx="93363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BE" dirty="0"/>
              <a:t>Set of technologies </a:t>
            </a:r>
            <a:r>
              <a:rPr lang="fr-BE" i="1" dirty="0"/>
              <a:t>T</a:t>
            </a:r>
            <a:r>
              <a:rPr lang="fr-BE" dirty="0"/>
              <a:t> </a:t>
            </a:r>
            <a:r>
              <a:rPr lang="fr-BE" dirty="0" err="1"/>
              <a:t>described</a:t>
            </a:r>
            <a:r>
              <a:rPr lang="fr-BE" dirty="0"/>
              <a:t> </a:t>
            </a:r>
            <a:r>
              <a:rPr lang="fr-BE" dirty="0" smtClean="0"/>
              <a:t>in </a:t>
            </a:r>
            <a:r>
              <a:rPr lang="fr-BE" dirty="0" err="1"/>
              <a:t>this</a:t>
            </a:r>
            <a:r>
              <a:rPr lang="fr-BE" dirty="0"/>
              <a:t> </a:t>
            </a:r>
            <a:r>
              <a:rPr lang="fr-BE" dirty="0" err="1"/>
              <a:t>picture</a:t>
            </a:r>
            <a:r>
              <a:rPr lang="fr-BE" dirty="0"/>
              <a:t>: </a:t>
            </a:r>
            <a:endParaRPr lang="en-BE" dirty="0"/>
          </a:p>
        </p:txBody>
      </p:sp>
      <p:sp>
        <p:nvSpPr>
          <p:cNvPr id="9" name="Rectangle 8"/>
          <p:cNvSpPr/>
          <p:nvPr/>
        </p:nvSpPr>
        <p:spPr>
          <a:xfrm>
            <a:off x="0" y="1362358"/>
            <a:ext cx="6311900" cy="1815882"/>
          </a:xfrm>
          <a:prstGeom prst="rect">
            <a:avLst/>
          </a:prstGeom>
        </p:spPr>
        <p:txBody>
          <a:bodyPr wrap="square">
            <a:spAutoFit/>
          </a:bodyPr>
          <a:lstStyle/>
          <a:p>
            <a:pPr marL="285750" indent="-285750">
              <a:buFont typeface="Arial" panose="020B0604020202020204" pitchFamily="34" charset="0"/>
              <a:buChar char="•"/>
            </a:pPr>
            <a:r>
              <a:rPr lang="fr-BE" sz="2800" dirty="0"/>
              <a:t>Set of imports </a:t>
            </a:r>
            <a:r>
              <a:rPr lang="en-BE" sz="2800" i="1" dirty="0"/>
              <a:t>I</a:t>
            </a:r>
            <a:r>
              <a:rPr lang="en-BE" sz="2800" dirty="0"/>
              <a:t> = </a:t>
            </a:r>
            <a:r>
              <a:rPr lang="fr-BE" sz="2800" b="1" dirty="0">
                <a:solidFill>
                  <a:srgbClr val="FF0000"/>
                </a:solidFill>
              </a:rPr>
              <a:t>CO2</a:t>
            </a:r>
            <a:r>
              <a:rPr lang="fr-BE" sz="2800" dirty="0"/>
              <a:t>, </a:t>
            </a:r>
            <a:r>
              <a:rPr lang="fr-BE" sz="2800" dirty="0" err="1"/>
              <a:t>sea</a:t>
            </a:r>
            <a:r>
              <a:rPr lang="fr-BE" sz="2800" dirty="0"/>
              <a:t> water</a:t>
            </a:r>
            <a:endParaRPr lang="en-BE" sz="2800" dirty="0"/>
          </a:p>
          <a:p>
            <a:pPr marL="285750" indent="-285750">
              <a:buFont typeface="Arial" panose="020B0604020202020204" pitchFamily="34" charset="0"/>
              <a:buChar char="•"/>
            </a:pPr>
            <a:r>
              <a:rPr lang="fr-BE" sz="2800" dirty="0"/>
              <a:t>Set of exports</a:t>
            </a:r>
            <a:r>
              <a:rPr lang="fr-BE" sz="2800" i="1" dirty="0"/>
              <a:t> </a:t>
            </a:r>
            <a:r>
              <a:rPr lang="en-BE" sz="2800" i="1" dirty="0"/>
              <a:t>E</a:t>
            </a:r>
            <a:r>
              <a:rPr lang="en-BE" sz="2800" dirty="0"/>
              <a:t> = CH4</a:t>
            </a:r>
          </a:p>
          <a:p>
            <a:pPr marL="285750" indent="-285750">
              <a:buFont typeface="Arial" panose="020B0604020202020204" pitchFamily="34" charset="0"/>
              <a:buChar char="•"/>
            </a:pPr>
            <a:r>
              <a:rPr lang="fr-BE" sz="2800" dirty="0"/>
              <a:t>Set of by-</a:t>
            </a:r>
            <a:r>
              <a:rPr lang="fr-BE" sz="2800" dirty="0" err="1"/>
              <a:t>products</a:t>
            </a:r>
            <a:r>
              <a:rPr lang="fr-BE" sz="2800" i="1" dirty="0"/>
              <a:t> B</a:t>
            </a:r>
            <a:r>
              <a:rPr lang="en-BE" sz="2800" dirty="0"/>
              <a:t> = </a:t>
            </a:r>
            <a:r>
              <a:rPr lang="fr-BE" sz="2800" dirty="0"/>
              <a:t>h</a:t>
            </a:r>
            <a:r>
              <a:rPr lang="en-BE" sz="2800" dirty="0"/>
              <a:t>eat, O2 </a:t>
            </a:r>
          </a:p>
          <a:p>
            <a:pPr marL="285750" indent="-285750">
              <a:buFont typeface="Arial" panose="020B0604020202020204" pitchFamily="34" charset="0"/>
              <a:buChar char="•"/>
            </a:pPr>
            <a:r>
              <a:rPr lang="fr-BE" sz="2800" dirty="0"/>
              <a:t>Set of </a:t>
            </a:r>
            <a:r>
              <a:rPr lang="fr-BE" sz="2800" dirty="0" err="1"/>
              <a:t>exploited</a:t>
            </a:r>
            <a:r>
              <a:rPr lang="fr-BE" sz="2800" dirty="0"/>
              <a:t> local </a:t>
            </a:r>
            <a:r>
              <a:rPr lang="fr-BE" sz="2800" dirty="0" err="1"/>
              <a:t>opportunites</a:t>
            </a:r>
            <a:r>
              <a:rPr lang="fr-BE" sz="2800" dirty="0"/>
              <a:t> </a:t>
            </a:r>
            <a:r>
              <a:rPr lang="fr-BE" sz="2800" i="1" dirty="0"/>
              <a:t>O</a:t>
            </a:r>
            <a:r>
              <a:rPr lang="en-BE" sz="2800" i="1" dirty="0"/>
              <a:t> </a:t>
            </a:r>
            <a:r>
              <a:rPr lang="en-BE" sz="2800" dirty="0"/>
              <a:t>=</a:t>
            </a:r>
            <a:r>
              <a:rPr lang="fr-BE" sz="2800" dirty="0"/>
              <a:t> ø</a:t>
            </a:r>
            <a:endParaRPr lang="en-BE" sz="2800" dirty="0"/>
          </a:p>
        </p:txBody>
      </p:sp>
      <p:cxnSp>
        <p:nvCxnSpPr>
          <p:cNvPr id="10" name="Connecteur droit 9"/>
          <p:cNvCxnSpPr/>
          <p:nvPr/>
        </p:nvCxnSpPr>
        <p:spPr>
          <a:xfrm flipV="1">
            <a:off x="203539" y="3791998"/>
            <a:ext cx="6108361" cy="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215900" y="4345061"/>
            <a:ext cx="6565900" cy="1292662"/>
          </a:xfrm>
          <a:prstGeom prst="rect">
            <a:avLst/>
          </a:prstGeom>
        </p:spPr>
        <p:txBody>
          <a:bodyPr wrap="square">
            <a:spAutoFit/>
          </a:bodyPr>
          <a:lstStyle/>
          <a:p>
            <a:r>
              <a:rPr lang="en-BE" sz="2600" dirty="0"/>
              <a:t>Price</a:t>
            </a:r>
            <a:r>
              <a:rPr lang="fr-BE" sz="2600" dirty="0"/>
              <a:t> of </a:t>
            </a:r>
            <a:r>
              <a:rPr lang="fr-BE" sz="2600" dirty="0" err="1"/>
              <a:t>regazified</a:t>
            </a:r>
            <a:r>
              <a:rPr lang="fr-BE" sz="2600" dirty="0"/>
              <a:t> CH4 </a:t>
            </a:r>
            <a:r>
              <a:rPr lang="fr-BE" sz="2600" dirty="0" err="1"/>
              <a:t>from</a:t>
            </a:r>
            <a:r>
              <a:rPr lang="fr-BE" sz="2600" dirty="0"/>
              <a:t> an </a:t>
            </a:r>
            <a:r>
              <a:rPr lang="fr-BE" sz="2600" b="1" dirty="0" err="1"/>
              <a:t>optimized</a:t>
            </a:r>
            <a:r>
              <a:rPr lang="fr-BE" sz="2600" b="1" dirty="0"/>
              <a:t> hub</a:t>
            </a:r>
            <a:r>
              <a:rPr lang="fr-BE" sz="2600" dirty="0"/>
              <a:t>: </a:t>
            </a:r>
            <a:r>
              <a:rPr lang="en-BE" sz="2600" dirty="0"/>
              <a:t>1</a:t>
            </a:r>
            <a:r>
              <a:rPr lang="fr-BE" sz="2600" dirty="0"/>
              <a:t>36</a:t>
            </a:r>
            <a:r>
              <a:rPr lang="en-BE" sz="2600" dirty="0"/>
              <a:t>€/MWh</a:t>
            </a:r>
            <a:r>
              <a:rPr lang="fr-BE" sz="2600" dirty="0"/>
              <a:t> versus </a:t>
            </a:r>
            <a:r>
              <a:rPr lang="en-BE" sz="2600" dirty="0"/>
              <a:t>1</a:t>
            </a:r>
            <a:r>
              <a:rPr lang="fr-BE" sz="2600" dirty="0"/>
              <a:t>49</a:t>
            </a:r>
            <a:r>
              <a:rPr lang="en-BE" sz="2600" dirty="0"/>
              <a:t>€/MWh</a:t>
            </a:r>
            <a:r>
              <a:rPr lang="fr-BE" sz="2600" dirty="0"/>
              <a:t> in </a:t>
            </a:r>
            <a:r>
              <a:rPr lang="fr-BE" sz="2600" dirty="0" err="1"/>
              <a:t>Example</a:t>
            </a:r>
            <a:r>
              <a:rPr lang="fr-BE" sz="2600" dirty="0"/>
              <a:t> 1; </a:t>
            </a:r>
            <a:r>
              <a:rPr lang="fr-BE" sz="2600" dirty="0" err="1"/>
              <a:t>see</a:t>
            </a:r>
            <a:r>
              <a:rPr lang="fr-BE" sz="2600" dirty="0"/>
              <a:t> </a:t>
            </a:r>
            <a:r>
              <a:rPr lang="fr-BE" sz="2600" dirty="0" err="1"/>
              <a:t>Dachet</a:t>
            </a:r>
            <a:r>
              <a:rPr lang="fr-BE" sz="2600" dirty="0"/>
              <a:t> et al. (2023a).</a:t>
            </a:r>
          </a:p>
        </p:txBody>
      </p:sp>
    </p:spTree>
    <p:extLst>
      <p:ext uri="{BB962C8B-B14F-4D97-AF65-F5344CB8AC3E}">
        <p14:creationId xmlns:p14="http://schemas.microsoft.com/office/powerpoint/2010/main" val="2344899729"/>
      </p:ext>
    </p:extLst>
  </p:cSld>
  <p:clrMapOvr>
    <a:masterClrMapping/>
  </p:clrMapOvr>
  <p:extLst mod="1">
    <p:ext uri="{6950BFC3-D8DA-4A85-94F7-54DA5524770B}">
      <p188:commentRel xmlns="" xmlns:p188="http://schemas.microsoft.com/office/powerpoint/2018/8/main" r:id="rId3"/>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3F8F2-2A7B-60BD-CFE6-A43EBA1CEC0F}"/>
              </a:ext>
            </a:extLst>
          </p:cNvPr>
          <p:cNvSpPr>
            <a:spLocks noGrp="1"/>
          </p:cNvSpPr>
          <p:nvPr>
            <p:ph type="title"/>
          </p:nvPr>
        </p:nvSpPr>
        <p:spPr/>
        <p:txBody>
          <a:bodyPr/>
          <a:lstStyle/>
          <a:p>
            <a:r>
              <a:rPr lang="en-BE" b="1" dirty="0">
                <a:latin typeface="+mn-lt"/>
              </a:rPr>
              <a:t>Example </a:t>
            </a:r>
            <a:r>
              <a:rPr lang="fr-BE" b="1" dirty="0">
                <a:latin typeface="+mn-lt"/>
              </a:rPr>
              <a:t>6</a:t>
            </a:r>
            <a:r>
              <a:rPr lang="en-BE" b="1" dirty="0">
                <a:latin typeface="+mn-lt"/>
              </a:rPr>
              <a:t>: the global grid seen as a set of connected hubs</a:t>
            </a:r>
          </a:p>
        </p:txBody>
      </p:sp>
      <p:sp>
        <p:nvSpPr>
          <p:cNvPr id="3" name="Content Placeholder 2">
            <a:extLst>
              <a:ext uri="{FF2B5EF4-FFF2-40B4-BE49-F238E27FC236}">
                <a16:creationId xmlns:a16="http://schemas.microsoft.com/office/drawing/2014/main" id="{DA403BF2-D7D8-7F19-A447-3033EBEF814E}"/>
              </a:ext>
            </a:extLst>
          </p:cNvPr>
          <p:cNvSpPr>
            <a:spLocks noGrp="1"/>
          </p:cNvSpPr>
          <p:nvPr>
            <p:ph idx="1"/>
          </p:nvPr>
        </p:nvSpPr>
        <p:spPr>
          <a:xfrm>
            <a:off x="838200" y="1825625"/>
            <a:ext cx="4010247" cy="4351338"/>
          </a:xfrm>
        </p:spPr>
        <p:txBody>
          <a:bodyPr>
            <a:normAutofit/>
          </a:bodyPr>
          <a:lstStyle/>
          <a:p>
            <a:pPr marL="0" indent="0">
              <a:buNone/>
            </a:pPr>
            <a:r>
              <a:rPr lang="en-BE" sz="2800" dirty="0"/>
              <a:t>The global grid can be seen as a set of connected hubs with sets:</a:t>
            </a:r>
          </a:p>
          <a:p>
            <a:r>
              <a:rPr lang="fr-BE" sz="2800" dirty="0"/>
              <a:t>Set </a:t>
            </a:r>
            <a:r>
              <a:rPr lang="en-BE" sz="2800" i="1" dirty="0"/>
              <a:t>I</a:t>
            </a:r>
            <a:r>
              <a:rPr lang="en-BE" sz="2800" dirty="0"/>
              <a:t> = </a:t>
            </a:r>
            <a:r>
              <a:rPr lang="fr-BE" sz="2800" dirty="0"/>
              <a:t>e</a:t>
            </a:r>
            <a:r>
              <a:rPr lang="en-BE" sz="2800" dirty="0"/>
              <a:t>lectricty </a:t>
            </a:r>
          </a:p>
          <a:p>
            <a:pPr marL="285750" indent="-285750">
              <a:buFont typeface="Arial" panose="020B0604020202020204" pitchFamily="34" charset="0"/>
              <a:buChar char="•"/>
            </a:pPr>
            <a:r>
              <a:rPr lang="fr-BE" sz="2800" dirty="0"/>
              <a:t>Set </a:t>
            </a:r>
            <a:r>
              <a:rPr lang="en-BE" sz="2800" i="1" dirty="0"/>
              <a:t>E</a:t>
            </a:r>
            <a:r>
              <a:rPr lang="en-BE" sz="2800" dirty="0"/>
              <a:t> = </a:t>
            </a:r>
            <a:r>
              <a:rPr lang="fr-BE" dirty="0"/>
              <a:t>e</a:t>
            </a:r>
            <a:r>
              <a:rPr lang="en-BE" sz="2800" dirty="0"/>
              <a:t>lectricity </a:t>
            </a:r>
          </a:p>
          <a:p>
            <a:pPr marL="285750" indent="-285750">
              <a:buFont typeface="Arial" panose="020B0604020202020204" pitchFamily="34" charset="0"/>
              <a:buChar char="•"/>
            </a:pPr>
            <a:r>
              <a:rPr lang="fr-BE" sz="2800" dirty="0"/>
              <a:t>Set </a:t>
            </a:r>
            <a:r>
              <a:rPr lang="en-BE" sz="2800" i="1" dirty="0"/>
              <a:t>B</a:t>
            </a:r>
            <a:r>
              <a:rPr lang="en-BE" sz="2800" dirty="0"/>
              <a:t> = ø</a:t>
            </a:r>
            <a:endParaRPr lang="en-BE" sz="2800" dirty="0">
              <a:solidFill>
                <a:srgbClr val="FF0000"/>
              </a:solidFill>
            </a:endParaRPr>
          </a:p>
          <a:p>
            <a:pPr marL="285750" indent="-285750">
              <a:buFont typeface="Arial" panose="020B0604020202020204" pitchFamily="34" charset="0"/>
              <a:buChar char="•"/>
            </a:pPr>
            <a:r>
              <a:rPr lang="fr-BE" sz="2800" dirty="0"/>
              <a:t>Set </a:t>
            </a:r>
            <a:r>
              <a:rPr lang="en-BE" sz="2800" i="1" dirty="0"/>
              <a:t>O</a:t>
            </a:r>
            <a:r>
              <a:rPr lang="en-BE" sz="2800" dirty="0"/>
              <a:t> = ø</a:t>
            </a:r>
            <a:endParaRPr lang="en-BE" sz="2800" dirty="0">
              <a:solidFill>
                <a:srgbClr val="FF0000"/>
              </a:solidFill>
            </a:endParaRPr>
          </a:p>
          <a:p>
            <a:endParaRPr lang="en-BE" dirty="0"/>
          </a:p>
        </p:txBody>
      </p:sp>
      <p:pic>
        <p:nvPicPr>
          <p:cNvPr id="4" name="Image 3">
            <a:extLst>
              <a:ext uri="{FF2B5EF4-FFF2-40B4-BE49-F238E27FC236}">
                <a16:creationId xmlns:a16="http://schemas.microsoft.com/office/drawing/2014/main" id="{0A4903F1-DF44-AF23-3790-51025BDD1C4C}"/>
              </a:ext>
            </a:extLst>
          </p:cNvPr>
          <p:cNvPicPr>
            <a:picLocks noChangeAspect="1"/>
          </p:cNvPicPr>
          <p:nvPr/>
        </p:nvPicPr>
        <p:blipFill rotWithShape="1">
          <a:blip r:embed="rId2"/>
          <a:srcRect l="20773" r="6567" b="-1"/>
          <a:stretch/>
        </p:blipFill>
        <p:spPr>
          <a:xfrm>
            <a:off x="5183500" y="1904282"/>
            <a:ext cx="6170299" cy="4224808"/>
          </a:xfrm>
          <a:prstGeom prst="rect">
            <a:avLst/>
          </a:prstGeom>
        </p:spPr>
      </p:pic>
      <p:sp>
        <p:nvSpPr>
          <p:cNvPr id="5" name="TextBox 4">
            <a:extLst>
              <a:ext uri="{FF2B5EF4-FFF2-40B4-BE49-F238E27FC236}">
                <a16:creationId xmlns:a16="http://schemas.microsoft.com/office/drawing/2014/main" id="{035ECA77-9BAF-17F2-F18D-9A864EFC7FDE}"/>
              </a:ext>
            </a:extLst>
          </p:cNvPr>
          <p:cNvSpPr txBox="1"/>
          <p:nvPr/>
        </p:nvSpPr>
        <p:spPr>
          <a:xfrm>
            <a:off x="98056" y="6390557"/>
            <a:ext cx="9680944" cy="369332"/>
          </a:xfrm>
          <a:prstGeom prst="rect">
            <a:avLst/>
          </a:prstGeom>
          <a:noFill/>
        </p:spPr>
        <p:txBody>
          <a:bodyPr wrap="square" rtlCol="0">
            <a:spAutoFit/>
          </a:bodyPr>
          <a:lstStyle/>
          <a:p>
            <a:r>
              <a:rPr lang="fr-BE" dirty="0"/>
              <a:t>For more information on the original  Global </a:t>
            </a:r>
            <a:r>
              <a:rPr lang="fr-BE" dirty="0" err="1"/>
              <a:t>Grid</a:t>
            </a:r>
            <a:r>
              <a:rPr lang="fr-BE" dirty="0"/>
              <a:t> </a:t>
            </a:r>
            <a:r>
              <a:rPr lang="fr-BE" dirty="0" err="1"/>
              <a:t>research</a:t>
            </a:r>
            <a:r>
              <a:rPr lang="fr-BE" dirty="0"/>
              <a:t> </a:t>
            </a:r>
            <a:r>
              <a:rPr lang="fr-BE" dirty="0" err="1"/>
              <a:t>paper</a:t>
            </a:r>
            <a:r>
              <a:rPr lang="fr-BE" dirty="0"/>
              <a:t>, </a:t>
            </a:r>
            <a:r>
              <a:rPr lang="fr-BE" dirty="0" err="1"/>
              <a:t>see</a:t>
            </a:r>
            <a:r>
              <a:rPr lang="en-BE" dirty="0"/>
              <a:t> </a:t>
            </a:r>
            <a:r>
              <a:rPr lang="fr-FR" dirty="0" err="1"/>
              <a:t>Chatzivasileiadis</a:t>
            </a:r>
            <a:r>
              <a:rPr lang="fr-FR" dirty="0"/>
              <a:t> et al. (2013).</a:t>
            </a:r>
            <a:r>
              <a:rPr lang="en-BE" dirty="0"/>
              <a:t> </a:t>
            </a:r>
          </a:p>
        </p:txBody>
      </p:sp>
    </p:spTree>
    <p:extLst>
      <p:ext uri="{BB962C8B-B14F-4D97-AF65-F5344CB8AC3E}">
        <p14:creationId xmlns:p14="http://schemas.microsoft.com/office/powerpoint/2010/main" val="9103168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3918BA-C3FB-4CE2-B23B-AECB49FD8ABC}"/>
              </a:ext>
            </a:extLst>
          </p:cNvPr>
          <p:cNvSpPr>
            <a:spLocks noGrp="1"/>
          </p:cNvSpPr>
          <p:nvPr>
            <p:ph type="title"/>
          </p:nvPr>
        </p:nvSpPr>
        <p:spPr>
          <a:xfrm>
            <a:off x="490574" y="134600"/>
            <a:ext cx="11125200" cy="1325563"/>
          </a:xfrm>
        </p:spPr>
        <p:txBody>
          <a:bodyPr/>
          <a:lstStyle/>
          <a:p>
            <a:r>
              <a:rPr lang="en-BE" sz="4400" b="1" dirty="0">
                <a:latin typeface="+mn-lt"/>
              </a:rPr>
              <a:t>Example </a:t>
            </a:r>
            <a:r>
              <a:rPr lang="fr-BE" b="1" dirty="0">
                <a:latin typeface="+mn-lt"/>
              </a:rPr>
              <a:t>7</a:t>
            </a:r>
            <a:r>
              <a:rPr lang="en-BE" sz="4400" b="1" dirty="0">
                <a:latin typeface="+mn-lt"/>
              </a:rPr>
              <a:t>: </a:t>
            </a:r>
            <a:r>
              <a:rPr lang="fr-BE" sz="4400" b="1" dirty="0">
                <a:latin typeface="+mn-lt"/>
              </a:rPr>
              <a:t>A ‘smart’ </a:t>
            </a:r>
            <a:r>
              <a:rPr lang="fr-BE" b="1" dirty="0">
                <a:latin typeface="+mn-lt"/>
              </a:rPr>
              <a:t>m</a:t>
            </a:r>
            <a:r>
              <a:rPr lang="en-BE" sz="4400" b="1" dirty="0">
                <a:latin typeface="+mn-lt"/>
              </a:rPr>
              <a:t>ulti</a:t>
            </a:r>
            <a:r>
              <a:rPr lang="fr-BE" sz="4400" b="1" dirty="0">
                <a:latin typeface="+mn-lt"/>
              </a:rPr>
              <a:t>-</a:t>
            </a:r>
            <a:r>
              <a:rPr lang="fr-BE" b="1" dirty="0">
                <a:latin typeface="+mn-lt"/>
              </a:rPr>
              <a:t>e</a:t>
            </a:r>
            <a:r>
              <a:rPr lang="en-BE" sz="4400" b="1" dirty="0">
                <a:latin typeface="+mn-lt"/>
              </a:rPr>
              <a:t>nergy </a:t>
            </a:r>
            <a:r>
              <a:rPr lang="fr-BE" b="1" dirty="0">
                <a:latin typeface="+mn-lt"/>
              </a:rPr>
              <a:t>v</a:t>
            </a:r>
            <a:r>
              <a:rPr lang="en-BE" sz="4400" b="1" dirty="0">
                <a:latin typeface="+mn-lt"/>
              </a:rPr>
              <a:t>ector </a:t>
            </a:r>
            <a:r>
              <a:rPr lang="fr-BE" b="1" dirty="0">
                <a:latin typeface="+mn-lt"/>
              </a:rPr>
              <a:t>h</a:t>
            </a:r>
            <a:r>
              <a:rPr lang="en-BE" sz="4400" b="1" dirty="0">
                <a:latin typeface="+mn-lt"/>
              </a:rPr>
              <a:t>ub</a:t>
            </a:r>
            <a:endParaRPr lang="en-BE" b="1" dirty="0">
              <a:latin typeface="+mn-lt"/>
            </a:endParaRPr>
          </a:p>
        </p:txBody>
      </p:sp>
      <p:sp>
        <p:nvSpPr>
          <p:cNvPr id="5" name="TextBox 4">
            <a:extLst>
              <a:ext uri="{FF2B5EF4-FFF2-40B4-BE49-F238E27FC236}">
                <a16:creationId xmlns:a16="http://schemas.microsoft.com/office/drawing/2014/main" id="{C70CF161-23D6-C8F4-957C-35AF7A3A8507}"/>
              </a:ext>
            </a:extLst>
          </p:cNvPr>
          <p:cNvSpPr txBox="1"/>
          <p:nvPr/>
        </p:nvSpPr>
        <p:spPr>
          <a:xfrm>
            <a:off x="647700" y="1690688"/>
            <a:ext cx="10299700" cy="6124754"/>
          </a:xfrm>
          <a:prstGeom prst="rect">
            <a:avLst/>
          </a:prstGeom>
          <a:noFill/>
        </p:spPr>
        <p:txBody>
          <a:bodyPr wrap="square" rtlCol="0">
            <a:spAutoFit/>
          </a:bodyPr>
          <a:lstStyle/>
          <a:p>
            <a:r>
              <a:rPr lang="fr-BE" sz="2800" dirty="0"/>
              <a:t>A </a:t>
            </a:r>
            <a:r>
              <a:rPr lang="fr-BE" sz="2800" b="1" dirty="0"/>
              <a:t>smart multi-</a:t>
            </a:r>
            <a:r>
              <a:rPr lang="fr-BE" sz="2800" b="1" dirty="0" err="1"/>
              <a:t>energy</a:t>
            </a:r>
            <a:r>
              <a:rPr lang="fr-BE" sz="2800" b="1" dirty="0"/>
              <a:t> </a:t>
            </a:r>
            <a:r>
              <a:rPr lang="fr-BE" sz="2800" b="1" dirty="0" err="1"/>
              <a:t>vector</a:t>
            </a:r>
            <a:r>
              <a:rPr lang="fr-BE" sz="2800" b="1" dirty="0"/>
              <a:t> hub </a:t>
            </a:r>
            <a:r>
              <a:rPr lang="fr-BE" sz="2800" dirty="0" err="1"/>
              <a:t>could</a:t>
            </a:r>
            <a:r>
              <a:rPr lang="fr-BE" sz="2800" dirty="0"/>
              <a:t> combine H</a:t>
            </a:r>
            <a:r>
              <a:rPr lang="en-BE" sz="2800" dirty="0"/>
              <a:t>aber </a:t>
            </a:r>
            <a:r>
              <a:rPr lang="fr-BE" sz="2800" dirty="0"/>
              <a:t>B</a:t>
            </a:r>
            <a:r>
              <a:rPr lang="en-BE" sz="2800" dirty="0"/>
              <a:t>osch, </a:t>
            </a:r>
            <a:r>
              <a:rPr lang="fr-BE" sz="2800" dirty="0"/>
              <a:t>m</a:t>
            </a:r>
            <a:r>
              <a:rPr lang="en-BE" sz="2800" dirty="0"/>
              <a:t>ethanation, </a:t>
            </a:r>
            <a:r>
              <a:rPr lang="fr-BE" sz="2800" dirty="0"/>
              <a:t>m</a:t>
            </a:r>
            <a:r>
              <a:rPr lang="en-BE" sz="2800" dirty="0"/>
              <a:t>ethanolisation </a:t>
            </a:r>
            <a:r>
              <a:rPr lang="fr-BE" sz="2800" dirty="0"/>
              <a:t>and </a:t>
            </a:r>
            <a:r>
              <a:rPr lang="en-BE" sz="2800" dirty="0"/>
              <a:t>electrolys</a:t>
            </a:r>
            <a:r>
              <a:rPr lang="fr-BE" sz="2800" dirty="0" err="1"/>
              <a:t>is</a:t>
            </a:r>
            <a:r>
              <a:rPr lang="fr-BE" sz="2800" dirty="0"/>
              <a:t> </a:t>
            </a:r>
            <a:r>
              <a:rPr lang="fr-BE" sz="2800" dirty="0" err="1"/>
              <a:t>processes</a:t>
            </a:r>
            <a:r>
              <a:rPr lang="en-BE" sz="2800" dirty="0"/>
              <a:t> </a:t>
            </a:r>
            <a:r>
              <a:rPr lang="fr-BE" sz="2800" dirty="0"/>
              <a:t>in a smart </a:t>
            </a:r>
            <a:r>
              <a:rPr lang="fr-BE" sz="2800" dirty="0" err="1"/>
              <a:t>way</a:t>
            </a:r>
            <a:r>
              <a:rPr lang="fr-BE" sz="2800" dirty="0"/>
              <a:t> </a:t>
            </a:r>
            <a:r>
              <a:rPr lang="en-BE" sz="2800" dirty="0"/>
              <a:t>to take advantage of each technology in order to produce </a:t>
            </a:r>
            <a:r>
              <a:rPr lang="fr-BE" sz="2800" dirty="0" err="1"/>
              <a:t>different</a:t>
            </a:r>
            <a:r>
              <a:rPr lang="fr-BE" sz="2800" dirty="0"/>
              <a:t> </a:t>
            </a:r>
            <a:r>
              <a:rPr lang="fr-BE" sz="2800" dirty="0" err="1"/>
              <a:t>molecules</a:t>
            </a:r>
            <a:r>
              <a:rPr lang="fr-BE" sz="2800" dirty="0"/>
              <a:t>.</a:t>
            </a:r>
          </a:p>
          <a:p>
            <a:endParaRPr lang="fr-BE" sz="2800" dirty="0"/>
          </a:p>
          <a:p>
            <a:endParaRPr lang="fr-BE" sz="2800" dirty="0"/>
          </a:p>
          <a:p>
            <a:r>
              <a:rPr lang="fr-BE" sz="2800" dirty="0"/>
              <a:t>The production </a:t>
            </a:r>
            <a:r>
              <a:rPr lang="fr-BE" sz="2800" dirty="0" err="1"/>
              <a:t>level</a:t>
            </a:r>
            <a:r>
              <a:rPr lang="fr-BE" sz="2800" dirty="0"/>
              <a:t> of </a:t>
            </a:r>
            <a:r>
              <a:rPr lang="fr-BE" sz="2800" dirty="0" err="1"/>
              <a:t>each</a:t>
            </a:r>
            <a:r>
              <a:rPr lang="fr-BE" sz="2800" dirty="0"/>
              <a:t> </a:t>
            </a:r>
            <a:r>
              <a:rPr lang="fr-BE" sz="2800" dirty="0" err="1"/>
              <a:t>molecule</a:t>
            </a:r>
            <a:r>
              <a:rPr lang="fr-BE" sz="2800" dirty="0"/>
              <a:t> </a:t>
            </a:r>
            <a:r>
              <a:rPr lang="fr-BE" sz="2800" dirty="0" err="1"/>
              <a:t>would</a:t>
            </a:r>
            <a:r>
              <a:rPr lang="fr-BE" sz="2800" dirty="0"/>
              <a:t> </a:t>
            </a:r>
            <a:r>
              <a:rPr lang="fr-BE" sz="2800" dirty="0" err="1"/>
              <a:t>be</a:t>
            </a:r>
            <a:r>
              <a:rPr lang="fr-BE" sz="2800" dirty="0"/>
              <a:t> </a:t>
            </a:r>
            <a:r>
              <a:rPr lang="fr-BE" sz="2800" dirty="0" err="1"/>
              <a:t>adapted</a:t>
            </a:r>
            <a:r>
              <a:rPr lang="fr-BE" sz="2800" dirty="0"/>
              <a:t> to </a:t>
            </a:r>
            <a:r>
              <a:rPr lang="fr-BE" sz="2800" dirty="0" err="1"/>
              <a:t>market</a:t>
            </a:r>
            <a:r>
              <a:rPr lang="fr-BE" sz="2800" dirty="0"/>
              <a:t> </a:t>
            </a:r>
            <a:r>
              <a:rPr lang="fr-BE" sz="2800" dirty="0" err="1"/>
              <a:t>price</a:t>
            </a:r>
            <a:r>
              <a:rPr lang="fr-BE" sz="2800" dirty="0"/>
              <a:t> </a:t>
            </a:r>
            <a:r>
              <a:rPr lang="fr-BE" sz="2800" dirty="0" err="1"/>
              <a:t>signals</a:t>
            </a:r>
            <a:r>
              <a:rPr lang="fr-BE" sz="2800" dirty="0"/>
              <a:t>.</a:t>
            </a:r>
          </a:p>
          <a:p>
            <a:endParaRPr lang="fr-BE" sz="2800" dirty="0"/>
          </a:p>
          <a:p>
            <a:endParaRPr lang="fr-BE" sz="2800" dirty="0"/>
          </a:p>
          <a:p>
            <a:r>
              <a:rPr lang="fr-BE" sz="2800" dirty="0"/>
              <a:t>Challenges for </a:t>
            </a:r>
            <a:r>
              <a:rPr lang="fr-BE" sz="2800" dirty="0" err="1"/>
              <a:t>designing</a:t>
            </a:r>
            <a:r>
              <a:rPr lang="fr-BE" sz="2800" dirty="0"/>
              <a:t>, building and operating </a:t>
            </a:r>
            <a:r>
              <a:rPr lang="fr-BE" sz="2800" dirty="0" err="1"/>
              <a:t>such</a:t>
            </a:r>
            <a:r>
              <a:rPr lang="fr-BE" sz="2800" dirty="0"/>
              <a:t> hubs. </a:t>
            </a:r>
          </a:p>
          <a:p>
            <a:endParaRPr lang="fr-BE" sz="2800" dirty="0"/>
          </a:p>
          <a:p>
            <a:endParaRPr lang="fr-BE" sz="2800" dirty="0"/>
          </a:p>
          <a:p>
            <a:endParaRPr lang="en-BE" sz="2800" dirty="0"/>
          </a:p>
        </p:txBody>
      </p:sp>
    </p:spTree>
    <p:extLst>
      <p:ext uri="{BB962C8B-B14F-4D97-AF65-F5344CB8AC3E}">
        <p14:creationId xmlns:p14="http://schemas.microsoft.com/office/powerpoint/2010/main" val="529376216"/>
      </p:ext>
    </p:extLst>
  </p:cSld>
  <p:clrMapOvr>
    <a:masterClrMapping/>
  </p:clrMapOvr>
  <p:extLst>
    <p:ext uri="{6950BFC3-D8DA-4A85-94F7-54DA5524770B}">
      <p188:commentRel xmlns="" xmlns:p188="http://schemas.microsoft.com/office/powerpoint/2018/8/main" r:id="rId3"/>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251A4-4C39-F7EE-6781-D3DD868ADE0D}"/>
              </a:ext>
            </a:extLst>
          </p:cNvPr>
          <p:cNvSpPr>
            <a:spLocks noGrp="1"/>
          </p:cNvSpPr>
          <p:nvPr>
            <p:ph type="title"/>
          </p:nvPr>
        </p:nvSpPr>
        <p:spPr>
          <a:xfrm>
            <a:off x="165100" y="309561"/>
            <a:ext cx="11861800" cy="1325563"/>
          </a:xfrm>
        </p:spPr>
        <p:txBody>
          <a:bodyPr>
            <a:normAutofit/>
          </a:bodyPr>
          <a:lstStyle/>
          <a:p>
            <a:r>
              <a:rPr lang="nl-BE" sz="4000" b="1" dirty="0">
                <a:latin typeface="+mn-lt"/>
              </a:rPr>
              <a:t>Exploiting local opportunities in sunny areas (O ≠ </a:t>
            </a:r>
            <a:r>
              <a:rPr lang="en-BE" sz="4000" b="1" dirty="0">
                <a:latin typeface="+mn-lt"/>
              </a:rPr>
              <a:t>ø</a:t>
            </a:r>
            <a:r>
              <a:rPr lang="nl-BE" sz="4000" b="1" dirty="0">
                <a:latin typeface="+mn-lt"/>
              </a:rPr>
              <a:t>)</a:t>
            </a:r>
            <a:endParaRPr lang="en-BE" sz="4000" b="1" dirty="0">
              <a:latin typeface="+mn-lt"/>
            </a:endParaRPr>
          </a:p>
        </p:txBody>
      </p:sp>
      <p:sp>
        <p:nvSpPr>
          <p:cNvPr id="3" name="Content Placeholder 2">
            <a:extLst>
              <a:ext uri="{FF2B5EF4-FFF2-40B4-BE49-F238E27FC236}">
                <a16:creationId xmlns:a16="http://schemas.microsoft.com/office/drawing/2014/main" id="{C3986E43-4E74-31A8-B364-C3C3486457F9}"/>
              </a:ext>
            </a:extLst>
          </p:cNvPr>
          <p:cNvSpPr>
            <a:spLocks noGrp="1"/>
          </p:cNvSpPr>
          <p:nvPr>
            <p:ph idx="1"/>
          </p:nvPr>
        </p:nvSpPr>
        <p:spPr>
          <a:xfrm>
            <a:off x="165100" y="2016125"/>
            <a:ext cx="6026150" cy="4351338"/>
          </a:xfrm>
        </p:spPr>
        <p:txBody>
          <a:bodyPr/>
          <a:lstStyle/>
          <a:p>
            <a:pPr marL="0" indent="0">
              <a:buNone/>
            </a:pPr>
            <a:r>
              <a:rPr lang="fr-BE" dirty="0" err="1"/>
              <a:t>RREHs</a:t>
            </a:r>
            <a:r>
              <a:rPr lang="fr-BE" dirty="0"/>
              <a:t> are </a:t>
            </a:r>
            <a:r>
              <a:rPr lang="fr-BE" dirty="0" err="1"/>
              <a:t>likely</a:t>
            </a:r>
            <a:r>
              <a:rPr lang="fr-BE" dirty="0"/>
              <a:t> to </a:t>
            </a:r>
            <a:r>
              <a:rPr lang="fr-BE" dirty="0" err="1"/>
              <a:t>be</a:t>
            </a:r>
            <a:r>
              <a:rPr lang="fr-BE" dirty="0"/>
              <a:t> </a:t>
            </a:r>
            <a:r>
              <a:rPr lang="fr-BE" dirty="0" err="1"/>
              <a:t>developed</a:t>
            </a:r>
            <a:r>
              <a:rPr lang="fr-BE" dirty="0"/>
              <a:t> in </a:t>
            </a:r>
            <a:r>
              <a:rPr lang="fr-BE" dirty="0" err="1"/>
              <a:t>sunny</a:t>
            </a:r>
            <a:r>
              <a:rPr lang="fr-BE" dirty="0"/>
              <a:t> areas </a:t>
            </a:r>
            <a:r>
              <a:rPr lang="fr-BE" dirty="0" err="1"/>
              <a:t>where</a:t>
            </a:r>
            <a:r>
              <a:rPr lang="fr-BE" dirty="0"/>
              <a:t> </a:t>
            </a:r>
            <a:r>
              <a:rPr lang="fr-BE" dirty="0" err="1"/>
              <a:t>there</a:t>
            </a:r>
            <a:r>
              <a:rPr lang="fr-BE" dirty="0"/>
              <a:t> </a:t>
            </a:r>
            <a:r>
              <a:rPr lang="fr-BE" dirty="0" err="1"/>
              <a:t>is</a:t>
            </a:r>
            <a:r>
              <a:rPr lang="fr-BE" dirty="0"/>
              <a:t> </a:t>
            </a:r>
            <a:r>
              <a:rPr lang="fr-BE" dirty="0" err="1"/>
              <a:t>often</a:t>
            </a:r>
            <a:r>
              <a:rPr lang="fr-BE" dirty="0"/>
              <a:t> </a:t>
            </a:r>
            <a:r>
              <a:rPr lang="fr-BE" dirty="0" err="1"/>
              <a:t>very</a:t>
            </a:r>
            <a:r>
              <a:rPr lang="fr-BE" dirty="0"/>
              <a:t> </a:t>
            </a:r>
            <a:r>
              <a:rPr lang="fr-BE" dirty="0" err="1"/>
              <a:t>little</a:t>
            </a:r>
            <a:r>
              <a:rPr lang="fr-BE" dirty="0"/>
              <a:t> </a:t>
            </a:r>
            <a:r>
              <a:rPr lang="fr-BE" dirty="0" err="1" smtClean="0"/>
              <a:t>access</a:t>
            </a:r>
            <a:r>
              <a:rPr lang="fr-BE" dirty="0" smtClean="0"/>
              <a:t> to </a:t>
            </a:r>
            <a:r>
              <a:rPr lang="fr-BE" dirty="0" err="1" smtClean="0"/>
              <a:t>fresh</a:t>
            </a:r>
            <a:r>
              <a:rPr lang="fr-BE" dirty="0" smtClean="0"/>
              <a:t> water</a:t>
            </a:r>
            <a:r>
              <a:rPr lang="fr-BE" dirty="0"/>
              <a:t>.</a:t>
            </a:r>
          </a:p>
          <a:p>
            <a:pPr marL="0" indent="0">
              <a:buNone/>
            </a:pPr>
            <a:endParaRPr lang="fr-BE" dirty="0"/>
          </a:p>
          <a:p>
            <a:pPr marL="0" indent="0">
              <a:buNone/>
            </a:pPr>
            <a:r>
              <a:rPr lang="fr-BE" dirty="0" err="1"/>
              <a:t>They</a:t>
            </a:r>
            <a:r>
              <a:rPr lang="fr-BE" dirty="0"/>
              <a:t> </a:t>
            </a:r>
            <a:r>
              <a:rPr lang="fr-BE" dirty="0" err="1"/>
              <a:t>could</a:t>
            </a:r>
            <a:r>
              <a:rPr lang="fr-BE" dirty="0"/>
              <a:t> </a:t>
            </a:r>
            <a:r>
              <a:rPr lang="fr-BE" dirty="0" err="1"/>
              <a:t>be</a:t>
            </a:r>
            <a:r>
              <a:rPr lang="fr-BE" dirty="0"/>
              <a:t> </a:t>
            </a:r>
            <a:r>
              <a:rPr lang="fr-BE" dirty="0" err="1"/>
              <a:t>used</a:t>
            </a:r>
            <a:r>
              <a:rPr lang="fr-BE" dirty="0"/>
              <a:t> to </a:t>
            </a:r>
            <a:r>
              <a:rPr lang="fr-BE" dirty="0" err="1"/>
              <a:t>produce</a:t>
            </a:r>
            <a:r>
              <a:rPr lang="fr-BE" dirty="0"/>
              <a:t> </a:t>
            </a:r>
            <a:r>
              <a:rPr lang="fr-BE" dirty="0" err="1" smtClean="0"/>
              <a:t>fresh</a:t>
            </a:r>
            <a:r>
              <a:rPr lang="fr-BE" dirty="0" smtClean="0"/>
              <a:t> water </a:t>
            </a:r>
            <a:r>
              <a:rPr lang="fr-BE" dirty="0" err="1"/>
              <a:t>together</a:t>
            </a:r>
            <a:r>
              <a:rPr lang="fr-BE" dirty="0"/>
              <a:t> </a:t>
            </a:r>
            <a:r>
              <a:rPr lang="fr-BE" dirty="0" err="1"/>
              <a:t>with</a:t>
            </a:r>
            <a:r>
              <a:rPr lang="fr-BE" dirty="0"/>
              <a:t> </a:t>
            </a:r>
            <a:r>
              <a:rPr lang="fr-BE" dirty="0" err="1"/>
              <a:t>nitrogen</a:t>
            </a:r>
            <a:r>
              <a:rPr lang="fr-BE" dirty="0"/>
              <a:t> </a:t>
            </a:r>
            <a:r>
              <a:rPr lang="fr-BE" dirty="0" err="1"/>
              <a:t>fertilizers</a:t>
            </a:r>
            <a:r>
              <a:rPr lang="fr-BE" dirty="0"/>
              <a:t> and </a:t>
            </a:r>
            <a:r>
              <a:rPr lang="fr-BE" dirty="0" err="1"/>
              <a:t>electricity</a:t>
            </a:r>
            <a:r>
              <a:rPr lang="fr-BE" dirty="0"/>
              <a:t> for </a:t>
            </a:r>
            <a:r>
              <a:rPr lang="fr-BE" dirty="0" err="1"/>
              <a:t>developing</a:t>
            </a:r>
            <a:r>
              <a:rPr lang="fr-BE" dirty="0"/>
              <a:t> local agriculture and </a:t>
            </a:r>
            <a:r>
              <a:rPr lang="fr-BE" dirty="0" err="1"/>
              <a:t>helping</a:t>
            </a:r>
            <a:r>
              <a:rPr lang="fr-BE" dirty="0"/>
              <a:t> (</a:t>
            </a:r>
            <a:r>
              <a:rPr lang="fr-BE" dirty="0" err="1"/>
              <a:t>often</a:t>
            </a:r>
            <a:r>
              <a:rPr lang="fr-BE" dirty="0"/>
              <a:t> </a:t>
            </a:r>
            <a:r>
              <a:rPr lang="fr-BE" dirty="0" err="1"/>
              <a:t>impoverished</a:t>
            </a:r>
            <a:r>
              <a:rPr lang="fr-BE" dirty="0"/>
              <a:t>) </a:t>
            </a:r>
            <a:r>
              <a:rPr lang="fr-BE" dirty="0" err="1"/>
              <a:t>communities</a:t>
            </a:r>
            <a:r>
              <a:rPr lang="fr-BE" dirty="0"/>
              <a:t> to </a:t>
            </a:r>
            <a:r>
              <a:rPr lang="fr-BE" dirty="0" err="1"/>
              <a:t>thrive</a:t>
            </a:r>
            <a:r>
              <a:rPr lang="fr-BE" dirty="0"/>
              <a:t>. </a:t>
            </a:r>
          </a:p>
          <a:p>
            <a:pPr marL="0" indent="0">
              <a:buNone/>
            </a:pPr>
            <a:endParaRPr lang="en-BE" dirty="0"/>
          </a:p>
        </p:txBody>
      </p:sp>
      <p:pic>
        <p:nvPicPr>
          <p:cNvPr id="4098" name="Picture 2" descr="Des terres agricoles en plein désert de Wadi Rum en Jordani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1250" y="2153443"/>
            <a:ext cx="6000750" cy="369570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451600" y="5785138"/>
            <a:ext cx="6096000" cy="646331"/>
          </a:xfrm>
          <a:prstGeom prst="rect">
            <a:avLst/>
          </a:prstGeom>
        </p:spPr>
        <p:txBody>
          <a:bodyPr>
            <a:spAutoFit/>
          </a:bodyPr>
          <a:lstStyle/>
          <a:p>
            <a:r>
              <a:rPr lang="en-US" dirty="0"/>
              <a:t/>
            </a:r>
            <a:br>
              <a:rPr lang="en-US" dirty="0"/>
            </a:br>
            <a:r>
              <a:rPr lang="en-US" dirty="0">
                <a:solidFill>
                  <a:srgbClr val="202124"/>
                </a:solidFill>
                <a:latin typeface="arial" panose="020B0604020202020204" pitchFamily="34" charset="0"/>
              </a:rPr>
              <a:t>Irrigation carousel in the </a:t>
            </a:r>
            <a:r>
              <a:rPr lang="en-US" dirty="0" err="1">
                <a:solidFill>
                  <a:srgbClr val="202124"/>
                </a:solidFill>
                <a:latin typeface="arial" panose="020B0604020202020204" pitchFamily="34" charset="0"/>
              </a:rPr>
              <a:t>Wadi</a:t>
            </a:r>
            <a:r>
              <a:rPr lang="en-US" dirty="0">
                <a:solidFill>
                  <a:srgbClr val="202124"/>
                </a:solidFill>
                <a:latin typeface="arial" panose="020B0604020202020204" pitchFamily="34" charset="0"/>
              </a:rPr>
              <a:t> Rum desert in Jordan.</a:t>
            </a:r>
            <a:endParaRPr lang="en-US" dirty="0"/>
          </a:p>
        </p:txBody>
      </p:sp>
    </p:spTree>
    <p:extLst>
      <p:ext uri="{BB962C8B-B14F-4D97-AF65-F5344CB8AC3E}">
        <p14:creationId xmlns:p14="http://schemas.microsoft.com/office/powerpoint/2010/main" val="42610391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427AF5F-9A0E-42B7-A252-FD64C9885F9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862251A4-4C39-F7EE-6781-D3DD868ADE0D}"/>
                  </a:ext>
                </a:extLst>
              </p:cNvPr>
              <p:cNvSpPr>
                <a:spLocks noGrp="1"/>
              </p:cNvSpPr>
              <p:nvPr>
                <p:ph type="title"/>
              </p:nvPr>
            </p:nvSpPr>
            <p:spPr>
              <a:xfrm>
                <a:off x="2660587" y="163513"/>
                <a:ext cx="10515600" cy="1306443"/>
              </a:xfrm>
            </p:spPr>
            <p:txBody>
              <a:bodyPr>
                <a:normAutofit/>
              </a:bodyPr>
              <a:lstStyle/>
              <a:p>
                <a:r>
                  <a:rPr lang="en-BE" sz="4000" b="1" dirty="0">
                    <a:latin typeface="+mn-lt"/>
                  </a:rPr>
                  <a:t>Valoriz</a:t>
                </a:r>
                <a:r>
                  <a:rPr lang="fr-BE" sz="4000" b="1" dirty="0" err="1">
                    <a:latin typeface="+mn-lt"/>
                  </a:rPr>
                  <a:t>ing</a:t>
                </a:r>
                <a:r>
                  <a:rPr lang="fr-BE" sz="4000" b="1" dirty="0">
                    <a:latin typeface="+mn-lt"/>
                  </a:rPr>
                  <a:t> the by-</a:t>
                </a:r>
                <a:r>
                  <a:rPr lang="fr-BE" sz="4000" b="1" dirty="0" err="1">
                    <a:latin typeface="+mn-lt"/>
                  </a:rPr>
                  <a:t>products</a:t>
                </a:r>
                <a:r>
                  <a:rPr lang="fr-BE" sz="4000" b="1" dirty="0">
                    <a:latin typeface="+mn-lt"/>
                  </a:rPr>
                  <a:t> </a:t>
                </a:r>
                <a14:m>
                  <m:oMath xmlns:m="http://schemas.openxmlformats.org/officeDocument/2006/math">
                    <m:r>
                      <a:rPr lang="nl-BE" sz="4000" b="1" i="1">
                        <a:latin typeface="Cambria Math" panose="02040503050406030204" pitchFamily="18" charset="0"/>
                      </a:rPr>
                      <m:t>𝑩</m:t>
                    </m:r>
                    <m:r>
                      <a:rPr lang="fr-BE" sz="4000" b="1" i="0" smtClean="0">
                        <a:latin typeface="Cambria Math" panose="02040503050406030204" pitchFamily="18" charset="0"/>
                      </a:rPr>
                      <m:t> </m:t>
                    </m:r>
                  </m:oMath>
                </a14:m>
                <a:endParaRPr lang="en-BE" sz="4000" b="1" dirty="0">
                  <a:latin typeface="+mn-lt"/>
                </a:endParaRPr>
              </a:p>
            </p:txBody>
          </p:sp>
        </mc:Choice>
        <mc:Fallback xmlns="">
          <p:sp>
            <p:nvSpPr>
              <p:cNvPr id="2" name="Title 1">
                <a:extLst>
                  <a:ext uri="{FF2B5EF4-FFF2-40B4-BE49-F238E27FC236}">
                    <a16:creationId xmlns:a16="http://schemas.microsoft.com/office/drawing/2014/main" id="{862251A4-4C39-F7EE-6781-D3DD868ADE0D}"/>
                  </a:ext>
                </a:extLst>
              </p:cNvPr>
              <p:cNvSpPr>
                <a:spLocks noGrp="1" noRot="1" noChangeAspect="1" noMove="1" noResize="1" noEditPoints="1" noAdjustHandles="1" noChangeArrowheads="1" noChangeShapeType="1" noTextEdit="1"/>
              </p:cNvSpPr>
              <p:nvPr>
                <p:ph type="title"/>
              </p:nvPr>
            </p:nvSpPr>
            <p:spPr>
              <a:xfrm>
                <a:off x="2660587" y="163513"/>
                <a:ext cx="10515600" cy="1306443"/>
              </a:xfrm>
              <a:blipFill>
                <a:blip r:embed="rId2"/>
                <a:stretch>
                  <a:fillRect l="-2029"/>
                </a:stretch>
              </a:blipFill>
            </p:spPr>
            <p:txBody>
              <a:bodyPr/>
              <a:lstStyle/>
              <a:p>
                <a:r>
                  <a:rPr lang="en-GB">
                    <a:noFill/>
                  </a:rPr>
                  <a:t> </a:t>
                </a:r>
              </a:p>
            </p:txBody>
          </p:sp>
        </mc:Fallback>
      </mc:AlternateContent>
      <p:sp>
        <p:nvSpPr>
          <p:cNvPr id="3" name="Content Placeholder 2">
            <a:extLst>
              <a:ext uri="{FF2B5EF4-FFF2-40B4-BE49-F238E27FC236}">
                <a16:creationId xmlns:a16="http://schemas.microsoft.com/office/drawing/2014/main" id="{C3986E43-4E74-31A8-B364-C3C3486457F9}"/>
              </a:ext>
            </a:extLst>
          </p:cNvPr>
          <p:cNvSpPr>
            <a:spLocks noGrp="1"/>
          </p:cNvSpPr>
          <p:nvPr>
            <p:ph idx="1"/>
          </p:nvPr>
        </p:nvSpPr>
        <p:spPr>
          <a:xfrm>
            <a:off x="145319" y="1453871"/>
            <a:ext cx="5916612" cy="4303464"/>
          </a:xfrm>
        </p:spPr>
        <p:txBody>
          <a:bodyPr>
            <a:noAutofit/>
          </a:bodyPr>
          <a:lstStyle/>
          <a:p>
            <a:pPr marL="0" indent="0">
              <a:buNone/>
            </a:pPr>
            <a:r>
              <a:rPr lang="en-BE" dirty="0"/>
              <a:t>The</a:t>
            </a:r>
            <a:r>
              <a:rPr lang="fr-BE" dirty="0"/>
              <a:t> hubs </a:t>
            </a:r>
            <a:r>
              <a:rPr lang="fr-BE" dirty="0" err="1"/>
              <a:t>reviewed</a:t>
            </a:r>
            <a:r>
              <a:rPr lang="fr-BE" dirty="0"/>
              <a:t>  for </a:t>
            </a:r>
            <a:r>
              <a:rPr lang="fr-BE" dirty="0" err="1"/>
              <a:t>producing</a:t>
            </a:r>
            <a:r>
              <a:rPr lang="fr-BE" dirty="0"/>
              <a:t> </a:t>
            </a:r>
            <a:r>
              <a:rPr lang="fr-BE" dirty="0" err="1"/>
              <a:t>energy-rich</a:t>
            </a:r>
            <a:r>
              <a:rPr lang="fr-BE" dirty="0"/>
              <a:t> </a:t>
            </a:r>
            <a:r>
              <a:rPr lang="fr-BE" dirty="0" err="1"/>
              <a:t>molecules</a:t>
            </a:r>
            <a:r>
              <a:rPr lang="fr-BE" dirty="0"/>
              <a:t> </a:t>
            </a:r>
            <a:r>
              <a:rPr lang="fr-BE" dirty="0" err="1"/>
              <a:t>had</a:t>
            </a:r>
            <a:r>
              <a:rPr lang="fr-BE" dirty="0"/>
              <a:t> a set of by-</a:t>
            </a:r>
            <a:r>
              <a:rPr lang="fr-BE" dirty="0" err="1"/>
              <a:t>products</a:t>
            </a:r>
            <a:r>
              <a:rPr lang="fr-BE" dirty="0"/>
              <a:t> </a:t>
            </a:r>
            <a:r>
              <a:rPr lang="en-BE" i="1" dirty="0"/>
              <a:t>B</a:t>
            </a:r>
            <a:r>
              <a:rPr lang="en-BE" dirty="0"/>
              <a:t> = </a:t>
            </a:r>
            <a:r>
              <a:rPr lang="fr-BE" dirty="0"/>
              <a:t>h</a:t>
            </a:r>
            <a:r>
              <a:rPr lang="en-BE" dirty="0"/>
              <a:t>eat,</a:t>
            </a:r>
            <a:r>
              <a:rPr lang="fr-BE" dirty="0"/>
              <a:t> O2. </a:t>
            </a:r>
          </a:p>
          <a:p>
            <a:pPr marL="0" indent="0">
              <a:buNone/>
            </a:pPr>
            <a:r>
              <a:rPr lang="en-US" dirty="0"/>
              <a:t/>
            </a:r>
            <a:br>
              <a:rPr lang="en-US" dirty="0"/>
            </a:br>
            <a:r>
              <a:rPr lang="en-US" dirty="0"/>
              <a:t>Valuing these by-products could help improve the business cases for these hubs.</a:t>
            </a:r>
          </a:p>
          <a:p>
            <a:pPr marL="0" indent="0">
              <a:buNone/>
            </a:pPr>
            <a:endParaRPr lang="fr-BE" dirty="0"/>
          </a:p>
          <a:p>
            <a:pPr marL="0" indent="0">
              <a:buNone/>
            </a:pPr>
            <a:r>
              <a:rPr lang="fr-BE" dirty="0"/>
              <a:t>The </a:t>
            </a:r>
            <a:r>
              <a:rPr lang="fr-BE" dirty="0" err="1"/>
              <a:t>heat</a:t>
            </a:r>
            <a:r>
              <a:rPr lang="fr-BE" dirty="0"/>
              <a:t> by-</a:t>
            </a:r>
            <a:r>
              <a:rPr lang="fr-BE" dirty="0" err="1"/>
              <a:t>product</a:t>
            </a:r>
            <a:r>
              <a:rPr lang="fr-BE" dirty="0"/>
              <a:t> of a </a:t>
            </a:r>
            <a:r>
              <a:rPr lang="fr-BE" dirty="0" err="1"/>
              <a:t>renewable</a:t>
            </a:r>
            <a:r>
              <a:rPr lang="fr-BE" dirty="0"/>
              <a:t> </a:t>
            </a:r>
            <a:r>
              <a:rPr lang="fr-BE" dirty="0" err="1"/>
              <a:t>energy</a:t>
            </a:r>
            <a:r>
              <a:rPr lang="fr-BE" dirty="0"/>
              <a:t> hub </a:t>
            </a:r>
            <a:r>
              <a:rPr lang="fr-BE" dirty="0" err="1"/>
              <a:t>placed</a:t>
            </a:r>
            <a:r>
              <a:rPr lang="fr-BE" dirty="0"/>
              <a:t> in cold and </a:t>
            </a:r>
            <a:r>
              <a:rPr lang="fr-BE" dirty="0" err="1"/>
              <a:t>windy</a:t>
            </a:r>
            <a:r>
              <a:rPr lang="fr-BE" dirty="0"/>
              <a:t> </a:t>
            </a:r>
            <a:r>
              <a:rPr lang="fr-BE" dirty="0" err="1"/>
              <a:t>Greenland</a:t>
            </a:r>
            <a:r>
              <a:rPr lang="fr-BE" dirty="0"/>
              <a:t> </a:t>
            </a:r>
            <a:r>
              <a:rPr lang="fr-BE" dirty="0" err="1"/>
              <a:t>could</a:t>
            </a:r>
            <a:r>
              <a:rPr lang="fr-BE" dirty="0"/>
              <a:t>, for </a:t>
            </a:r>
            <a:r>
              <a:rPr lang="fr-BE" dirty="0" err="1"/>
              <a:t>example</a:t>
            </a:r>
            <a:r>
              <a:rPr lang="fr-BE" dirty="0"/>
              <a:t>, </a:t>
            </a:r>
            <a:r>
              <a:rPr lang="fr-BE" dirty="0" err="1"/>
              <a:t>be</a:t>
            </a:r>
            <a:r>
              <a:rPr lang="fr-BE" dirty="0"/>
              <a:t> </a:t>
            </a:r>
            <a:r>
              <a:rPr lang="fr-BE" dirty="0" err="1"/>
              <a:t>used</a:t>
            </a:r>
            <a:r>
              <a:rPr lang="fr-BE" dirty="0"/>
              <a:t> for </a:t>
            </a:r>
            <a:r>
              <a:rPr lang="fr-BE" dirty="0" err="1"/>
              <a:t>heating</a:t>
            </a:r>
            <a:r>
              <a:rPr lang="fr-BE" dirty="0"/>
              <a:t> buildings. </a:t>
            </a:r>
            <a:endParaRPr lang="en-BE" dirty="0"/>
          </a:p>
        </p:txBody>
      </p:sp>
      <p:pic>
        <p:nvPicPr>
          <p:cNvPr id="4" name="Image 3"/>
          <p:cNvPicPr>
            <a:picLocks noChangeAspect="1"/>
          </p:cNvPicPr>
          <p:nvPr/>
        </p:nvPicPr>
        <p:blipFill rotWithShape="1">
          <a:blip r:embed="rId3">
            <a:extLst>
              <a:ext uri="{28A0092B-C50C-407E-A947-70E740481C1C}">
                <a14:useLocalDpi xmlns:a14="http://schemas.microsoft.com/office/drawing/2010/main" val="0"/>
              </a:ext>
            </a:extLst>
          </a:blip>
          <a:srcRect r="29491"/>
          <a:stretch/>
        </p:blipFill>
        <p:spPr>
          <a:xfrm>
            <a:off x="6061931" y="1544568"/>
            <a:ext cx="5981700" cy="4241800"/>
          </a:xfrm>
          <a:prstGeom prst="rect">
            <a:avLst/>
          </a:prstGeom>
        </p:spPr>
      </p:pic>
      <p:sp>
        <p:nvSpPr>
          <p:cNvPr id="7" name="Rectangle 6"/>
          <p:cNvSpPr/>
          <p:nvPr/>
        </p:nvSpPr>
        <p:spPr>
          <a:xfrm>
            <a:off x="12773151" y="11313759"/>
            <a:ext cx="2730500" cy="646331"/>
          </a:xfrm>
          <a:prstGeom prst="rect">
            <a:avLst/>
          </a:prstGeom>
        </p:spPr>
        <p:txBody>
          <a:bodyPr wrap="square">
            <a:spAutoFit/>
          </a:bodyPr>
          <a:lstStyle/>
          <a:p>
            <a:r>
              <a:rPr lang="en-US" dirty="0"/>
              <a:t/>
            </a:r>
            <a:br>
              <a:rPr lang="en-US" dirty="0"/>
            </a:br>
            <a:endParaRPr lang="en-US" dirty="0"/>
          </a:p>
        </p:txBody>
      </p:sp>
      <p:sp>
        <p:nvSpPr>
          <p:cNvPr id="8" name="Rectangle 7"/>
          <p:cNvSpPr/>
          <p:nvPr/>
        </p:nvSpPr>
        <p:spPr>
          <a:xfrm>
            <a:off x="6061931" y="5925810"/>
            <a:ext cx="5981700" cy="923330"/>
          </a:xfrm>
          <a:prstGeom prst="rect">
            <a:avLst/>
          </a:prstGeom>
        </p:spPr>
        <p:txBody>
          <a:bodyPr wrap="square">
            <a:spAutoFit/>
          </a:bodyPr>
          <a:lstStyle/>
          <a:p>
            <a:r>
              <a:rPr lang="en-US" dirty="0"/>
              <a:t>Artistic representation of a ‘Dubai of Greenland’ which would emerge thanks to the significant wind resources of the </a:t>
            </a:r>
            <a:r>
              <a:rPr lang="en-US" dirty="0" smtClean="0"/>
              <a:t>country, </a:t>
            </a:r>
            <a:r>
              <a:rPr lang="en-US" dirty="0"/>
              <a:t>see e.g. </a:t>
            </a:r>
            <a:r>
              <a:rPr lang="en-US" dirty="0" smtClean="0"/>
              <a:t> </a:t>
            </a:r>
            <a:r>
              <a:rPr lang="en-US" dirty="0" err="1"/>
              <a:t>Radu</a:t>
            </a:r>
            <a:r>
              <a:rPr lang="en-US" dirty="0"/>
              <a:t> et al. (2019</a:t>
            </a:r>
            <a:r>
              <a:rPr lang="en-US" dirty="0" smtClean="0"/>
              <a:t>).</a:t>
            </a:r>
            <a:endParaRPr lang="en-US" dirty="0"/>
          </a:p>
        </p:txBody>
      </p:sp>
    </p:spTree>
    <p:extLst>
      <p:ext uri="{BB962C8B-B14F-4D97-AF65-F5344CB8AC3E}">
        <p14:creationId xmlns:p14="http://schemas.microsoft.com/office/powerpoint/2010/main" val="15422109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99192C51-B764-4A9B-9587-5EF8B628B8D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08E818-A235-EC3B-8437-7CC06AF1C51F}"/>
              </a:ext>
            </a:extLst>
          </p:cNvPr>
          <p:cNvSpPr>
            <a:spLocks noGrp="1"/>
          </p:cNvSpPr>
          <p:nvPr>
            <p:ph type="title"/>
          </p:nvPr>
        </p:nvSpPr>
        <p:spPr>
          <a:xfrm>
            <a:off x="252528" y="-213485"/>
            <a:ext cx="5181510" cy="1671569"/>
          </a:xfrm>
        </p:spPr>
        <p:txBody>
          <a:bodyPr>
            <a:normAutofit/>
          </a:bodyPr>
          <a:lstStyle/>
          <a:p>
            <a:r>
              <a:rPr lang="en-BE" sz="4000" b="1" dirty="0">
                <a:latin typeface="+mn-lt"/>
              </a:rPr>
              <a:t>Menu</a:t>
            </a:r>
          </a:p>
        </p:txBody>
      </p:sp>
      <p:sp>
        <p:nvSpPr>
          <p:cNvPr id="3" name="Content Placeholder 2">
            <a:extLst>
              <a:ext uri="{FF2B5EF4-FFF2-40B4-BE49-F238E27FC236}">
                <a16:creationId xmlns:a16="http://schemas.microsoft.com/office/drawing/2014/main" id="{A09B86BC-D9EB-B436-0B26-E3B311B62FE2}"/>
              </a:ext>
            </a:extLst>
          </p:cNvPr>
          <p:cNvSpPr>
            <a:spLocks noGrp="1"/>
          </p:cNvSpPr>
          <p:nvPr>
            <p:ph idx="1"/>
          </p:nvPr>
        </p:nvSpPr>
        <p:spPr>
          <a:xfrm>
            <a:off x="0" y="2228850"/>
            <a:ext cx="5686567" cy="3722438"/>
          </a:xfrm>
        </p:spPr>
        <p:txBody>
          <a:bodyPr>
            <a:normAutofit fontScale="92500"/>
          </a:bodyPr>
          <a:lstStyle/>
          <a:p>
            <a:pPr marL="0" indent="0">
              <a:lnSpc>
                <a:spcPct val="220000"/>
              </a:lnSpc>
              <a:buNone/>
            </a:pPr>
            <a:r>
              <a:rPr lang="fr-BE" b="1" dirty="0"/>
              <a:t>1. </a:t>
            </a:r>
            <a:r>
              <a:rPr lang="en-BE" b="1" dirty="0"/>
              <a:t>Remote Renewable Energy Hubs</a:t>
            </a:r>
          </a:p>
          <a:p>
            <a:pPr marL="0" indent="0">
              <a:lnSpc>
                <a:spcPct val="220000"/>
              </a:lnSpc>
              <a:buNone/>
            </a:pPr>
            <a:r>
              <a:rPr lang="fr-BE" b="1" dirty="0"/>
              <a:t>2. </a:t>
            </a:r>
            <a:r>
              <a:rPr lang="en-BE" b="1" dirty="0"/>
              <a:t>Optimization of the </a:t>
            </a:r>
            <a:r>
              <a:rPr lang="fr-BE" b="1" dirty="0"/>
              <a:t>H</a:t>
            </a:r>
            <a:r>
              <a:rPr lang="en-BE" b="1" dirty="0"/>
              <a:t>ubs</a:t>
            </a:r>
          </a:p>
          <a:p>
            <a:pPr marL="0" indent="0">
              <a:lnSpc>
                <a:spcPct val="220000"/>
              </a:lnSpc>
              <a:buNone/>
            </a:pPr>
            <a:r>
              <a:rPr lang="fr-BE" b="1" dirty="0"/>
              <a:t>3. </a:t>
            </a:r>
            <a:r>
              <a:rPr lang="en-BE" b="1" dirty="0"/>
              <a:t>Geopolitics, Finance and </a:t>
            </a:r>
            <a:r>
              <a:rPr lang="fr-FR" b="1" dirty="0"/>
              <a:t>I</a:t>
            </a:r>
            <a:r>
              <a:rPr lang="en-BE" b="1" dirty="0"/>
              <a:t>ncentives</a:t>
            </a:r>
            <a:endParaRPr lang="en-BE" dirty="0"/>
          </a:p>
        </p:txBody>
      </p:sp>
      <p:pic>
        <p:nvPicPr>
          <p:cNvPr id="6" name="Image 3"/>
          <p:cNvPicPr/>
          <p:nvPr/>
        </p:nvPicPr>
        <p:blipFill rotWithShape="1">
          <a:blip r:embed="rId3"/>
          <a:srcRect l="1593" r="8399"/>
          <a:stretch/>
        </p:blipFill>
        <p:spPr>
          <a:xfrm>
            <a:off x="5621832" y="1606550"/>
            <a:ext cx="6455806" cy="4000500"/>
          </a:xfrm>
          <a:prstGeom prst="rect">
            <a:avLst/>
          </a:prstGeom>
          <a:ln>
            <a:noFill/>
          </a:ln>
        </p:spPr>
      </p:pic>
      <p:sp>
        <p:nvSpPr>
          <p:cNvPr id="7" name="CustomShape 1"/>
          <p:cNvSpPr/>
          <p:nvPr/>
        </p:nvSpPr>
        <p:spPr>
          <a:xfrm>
            <a:off x="5686567" y="5704562"/>
            <a:ext cx="9357120" cy="36787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GB" b="0" strike="noStrike" spc="-1" dirty="0">
                <a:solidFill>
                  <a:srgbClr val="000000"/>
                </a:solidFill>
                <a:ea typeface="Helvetica Neue"/>
              </a:rPr>
              <a:t>Artist’s representation of a remote energy hub in </a:t>
            </a:r>
            <a:r>
              <a:rPr lang="en-GB" b="0" strike="noStrike" spc="-1" dirty="0" smtClean="0">
                <a:solidFill>
                  <a:srgbClr val="000000"/>
                </a:solidFill>
                <a:ea typeface="Helvetica Neue"/>
              </a:rPr>
              <a:t>Greenland.</a:t>
            </a:r>
            <a:endParaRPr lang="en-GB" sz="2400" b="0" strike="noStrike" spc="-1" dirty="0"/>
          </a:p>
        </p:txBody>
      </p:sp>
    </p:spTree>
    <p:extLst>
      <p:ext uri="{BB962C8B-B14F-4D97-AF65-F5344CB8AC3E}">
        <p14:creationId xmlns:p14="http://schemas.microsoft.com/office/powerpoint/2010/main" val="29339836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B080E2-DC95-6E33-2257-631382860DC5}"/>
              </a:ext>
            </a:extLst>
          </p:cNvPr>
          <p:cNvSpPr>
            <a:spLocks noGrp="1"/>
          </p:cNvSpPr>
          <p:nvPr>
            <p:ph type="title"/>
          </p:nvPr>
        </p:nvSpPr>
        <p:spPr>
          <a:xfrm>
            <a:off x="838200" y="2766218"/>
            <a:ext cx="10515600" cy="1325563"/>
          </a:xfrm>
        </p:spPr>
        <p:txBody>
          <a:bodyPr>
            <a:normAutofit/>
          </a:bodyPr>
          <a:lstStyle/>
          <a:p>
            <a:pPr algn="ctr"/>
            <a:r>
              <a:rPr lang="en-BE" sz="4800" b="1" dirty="0">
                <a:latin typeface="+mn-lt"/>
              </a:rPr>
              <a:t>2. Optimization of the </a:t>
            </a:r>
            <a:r>
              <a:rPr lang="fr-BE" sz="4800" b="1" dirty="0">
                <a:latin typeface="+mn-lt"/>
              </a:rPr>
              <a:t>H</a:t>
            </a:r>
            <a:r>
              <a:rPr lang="en-BE" sz="4800" b="1" dirty="0">
                <a:latin typeface="+mn-lt"/>
              </a:rPr>
              <a:t>ubs</a:t>
            </a:r>
          </a:p>
        </p:txBody>
      </p:sp>
    </p:spTree>
    <p:extLst>
      <p:ext uri="{BB962C8B-B14F-4D97-AF65-F5344CB8AC3E}">
        <p14:creationId xmlns:p14="http://schemas.microsoft.com/office/powerpoint/2010/main" val="4442208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CF1F08-8388-DEC7-A589-ED37E04EC431}"/>
              </a:ext>
            </a:extLst>
          </p:cNvPr>
          <p:cNvSpPr>
            <a:spLocks noGrp="1"/>
          </p:cNvSpPr>
          <p:nvPr>
            <p:ph type="title"/>
          </p:nvPr>
        </p:nvSpPr>
        <p:spPr>
          <a:xfrm>
            <a:off x="784698" y="0"/>
            <a:ext cx="10515600" cy="1325563"/>
          </a:xfrm>
        </p:spPr>
        <p:txBody>
          <a:bodyPr/>
          <a:lstStyle/>
          <a:p>
            <a:pPr algn="ctr"/>
            <a:r>
              <a:rPr lang="en-BE" b="1" dirty="0">
                <a:latin typeface="+mn-lt"/>
              </a:rPr>
              <a:t>What is optimizing </a:t>
            </a:r>
            <a:r>
              <a:rPr lang="en-BE" b="1" dirty="0" smtClean="0">
                <a:latin typeface="+mn-lt"/>
              </a:rPr>
              <a:t>a </a:t>
            </a:r>
            <a:r>
              <a:rPr lang="fr-BE" b="1" dirty="0">
                <a:latin typeface="+mn-lt"/>
              </a:rPr>
              <a:t>RREH</a:t>
            </a:r>
            <a:r>
              <a:rPr lang="en-BE" b="1" dirty="0">
                <a:latin typeface="+mn-lt"/>
              </a:rPr>
              <a:t>? </a:t>
            </a:r>
          </a:p>
        </p:txBody>
      </p:sp>
      <p:sp>
        <p:nvSpPr>
          <p:cNvPr id="3" name="Content Placeholder 2">
            <a:extLst>
              <a:ext uri="{FF2B5EF4-FFF2-40B4-BE49-F238E27FC236}">
                <a16:creationId xmlns:a16="http://schemas.microsoft.com/office/drawing/2014/main" id="{645792AD-1FC0-51BC-B1C3-D58B348776D0}"/>
              </a:ext>
            </a:extLst>
          </p:cNvPr>
          <p:cNvSpPr>
            <a:spLocks noGrp="1"/>
          </p:cNvSpPr>
          <p:nvPr>
            <p:ph idx="1"/>
          </p:nvPr>
        </p:nvSpPr>
        <p:spPr>
          <a:xfrm>
            <a:off x="784698" y="1691759"/>
            <a:ext cx="10617200" cy="4351338"/>
          </a:xfrm>
        </p:spPr>
        <p:txBody>
          <a:bodyPr>
            <a:normAutofit fontScale="92500" lnSpcReduction="10000"/>
          </a:bodyPr>
          <a:lstStyle/>
          <a:p>
            <a:pPr marL="0" indent="0">
              <a:buNone/>
            </a:pPr>
            <a:r>
              <a:rPr lang="fr-BE" dirty="0"/>
              <a:t>Once the location of a hub as been </a:t>
            </a:r>
            <a:r>
              <a:rPr lang="fr-BE" dirty="0" err="1"/>
              <a:t>found</a:t>
            </a:r>
            <a:r>
              <a:rPr lang="fr-BE" dirty="0"/>
              <a:t>*, the process of </a:t>
            </a:r>
            <a:r>
              <a:rPr lang="fr-BE" dirty="0" err="1"/>
              <a:t>optimizing</a:t>
            </a:r>
            <a:r>
              <a:rPr lang="fr-BE" dirty="0"/>
              <a:t> a hub </a:t>
            </a:r>
            <a:r>
              <a:rPr lang="fr-BE" dirty="0" err="1"/>
              <a:t>consists</a:t>
            </a:r>
            <a:r>
              <a:rPr lang="fr-BE" dirty="0"/>
              <a:t> of </a:t>
            </a:r>
            <a:r>
              <a:rPr lang="fr-BE" dirty="0" err="1"/>
              <a:t>optimizing</a:t>
            </a:r>
            <a:r>
              <a:rPr lang="fr-BE" dirty="0"/>
              <a:t> </a:t>
            </a:r>
            <a:r>
              <a:rPr lang="fr-BE" dirty="0" err="1"/>
              <a:t>its</a:t>
            </a:r>
            <a:r>
              <a:rPr lang="fr-BE" dirty="0"/>
              <a:t>:</a:t>
            </a:r>
            <a:endParaRPr lang="en-BE" dirty="0"/>
          </a:p>
          <a:p>
            <a:pPr marL="514350" indent="-514350">
              <a:buFont typeface="+mj-lt"/>
              <a:buAutoNum type="arabicPeriod"/>
            </a:pPr>
            <a:r>
              <a:rPr lang="en-BE" b="1" dirty="0"/>
              <a:t>Sizing</a:t>
            </a:r>
            <a:r>
              <a:rPr lang="en-BE" dirty="0"/>
              <a:t>: to find the optimal component dimension</a:t>
            </a:r>
            <a:r>
              <a:rPr lang="en-GB" dirty="0"/>
              <a:t>s</a:t>
            </a:r>
            <a:r>
              <a:rPr lang="en-BE" dirty="0"/>
              <a:t> of the hubs</a:t>
            </a:r>
            <a:r>
              <a:rPr lang="fr-BE" dirty="0"/>
              <a:t> (</a:t>
            </a:r>
            <a:r>
              <a:rPr lang="fr-BE" dirty="0" err="1"/>
              <a:t>e.g</a:t>
            </a:r>
            <a:r>
              <a:rPr lang="fr-BE" dirty="0"/>
              <a:t>., </a:t>
            </a:r>
            <a:r>
              <a:rPr lang="fr-BE" dirty="0" err="1"/>
              <a:t>what</a:t>
            </a:r>
            <a:r>
              <a:rPr lang="fr-BE" dirty="0"/>
              <a:t> </a:t>
            </a:r>
            <a:r>
              <a:rPr lang="fr-BE" dirty="0" err="1"/>
              <a:t>is</a:t>
            </a:r>
            <a:r>
              <a:rPr lang="fr-BE" dirty="0"/>
              <a:t> the size of the </a:t>
            </a:r>
            <a:r>
              <a:rPr lang="fr-BE" dirty="0" err="1"/>
              <a:t>battery</a:t>
            </a:r>
            <a:r>
              <a:rPr lang="fr-BE" dirty="0"/>
              <a:t> in </a:t>
            </a:r>
            <a:r>
              <a:rPr lang="fr-BE" dirty="0" err="1"/>
              <a:t>MWh</a:t>
            </a:r>
            <a:r>
              <a:rPr lang="fr-BE" dirty="0"/>
              <a:t>, the power of the </a:t>
            </a:r>
            <a:r>
              <a:rPr lang="fr-BE" dirty="0" err="1"/>
              <a:t>electrolyser</a:t>
            </a:r>
            <a:r>
              <a:rPr lang="fr-BE" dirty="0"/>
              <a:t>)</a:t>
            </a:r>
            <a:endParaRPr lang="en-BE" dirty="0"/>
          </a:p>
          <a:p>
            <a:pPr marL="514350" indent="-514350">
              <a:buFont typeface="+mj-lt"/>
              <a:buAutoNum type="arabicPeriod"/>
            </a:pPr>
            <a:r>
              <a:rPr lang="en-BE" b="1" dirty="0"/>
              <a:t>Operation</a:t>
            </a:r>
            <a:r>
              <a:rPr lang="fr-BE" b="1" dirty="0"/>
              <a:t>al </a:t>
            </a:r>
            <a:r>
              <a:rPr lang="fr-BE" b="1" dirty="0" err="1"/>
              <a:t>strategy</a:t>
            </a:r>
            <a:r>
              <a:rPr lang="en-BE" dirty="0"/>
              <a:t>: given the constraints associated </a:t>
            </a:r>
            <a:r>
              <a:rPr lang="en-GB" dirty="0"/>
              <a:t>with</a:t>
            </a:r>
            <a:r>
              <a:rPr lang="en-BE" dirty="0"/>
              <a:t> each</a:t>
            </a:r>
            <a:r>
              <a:rPr lang="fr-BE" dirty="0"/>
              <a:t> component,</a:t>
            </a:r>
            <a:r>
              <a:rPr lang="en-BE" dirty="0"/>
              <a:t> how to optimally control the hub to </a:t>
            </a:r>
            <a:r>
              <a:rPr lang="fr-BE" dirty="0" err="1"/>
              <a:t>satisfy</a:t>
            </a:r>
            <a:r>
              <a:rPr lang="fr-BE" dirty="0"/>
              <a:t> </a:t>
            </a:r>
            <a:r>
              <a:rPr lang="fr-BE" dirty="0" err="1"/>
              <a:t>constraints</a:t>
            </a:r>
            <a:r>
              <a:rPr lang="fr-BE" dirty="0"/>
              <a:t> and </a:t>
            </a:r>
            <a:r>
              <a:rPr lang="fr-BE" dirty="0" err="1"/>
              <a:t>maximize</a:t>
            </a:r>
            <a:r>
              <a:rPr lang="fr-BE" dirty="0"/>
              <a:t> profits. </a:t>
            </a:r>
          </a:p>
          <a:p>
            <a:pPr marL="514350" indent="-514350">
              <a:buFont typeface="+mj-lt"/>
              <a:buAutoNum type="arabicPeriod"/>
            </a:pPr>
            <a:endParaRPr lang="fr-BE" dirty="0"/>
          </a:p>
          <a:p>
            <a:pPr marL="0" indent="0">
              <a:buNone/>
            </a:pPr>
            <a:r>
              <a:rPr lang="en-BE" dirty="0"/>
              <a:t>It is important to </a:t>
            </a:r>
            <a:r>
              <a:rPr lang="en-BE" b="1" dirty="0"/>
              <a:t>optimize both</a:t>
            </a:r>
            <a:r>
              <a:rPr lang="fr-BE" b="1" dirty="0"/>
              <a:t> </a:t>
            </a:r>
            <a:r>
              <a:rPr lang="fr-BE" b="1" dirty="0" err="1"/>
              <a:t>elements</a:t>
            </a:r>
            <a:r>
              <a:rPr lang="fr-BE" b="1" dirty="0"/>
              <a:t> a</a:t>
            </a:r>
            <a:r>
              <a:rPr lang="en-BE" b="1" dirty="0"/>
              <a:t>t the same time</a:t>
            </a:r>
            <a:r>
              <a:rPr lang="en-BE" dirty="0"/>
              <a:t>. Indeed there is an interdependance between the </a:t>
            </a:r>
            <a:r>
              <a:rPr lang="fr-BE" dirty="0"/>
              <a:t>optimal </a:t>
            </a:r>
            <a:r>
              <a:rPr lang="en-BE" dirty="0"/>
              <a:t>sizing and the optimal operational strateg</a:t>
            </a:r>
            <a:r>
              <a:rPr lang="fr-BE" dirty="0"/>
              <a:t>y.</a:t>
            </a:r>
            <a:endParaRPr lang="en-BE" dirty="0"/>
          </a:p>
        </p:txBody>
      </p:sp>
      <p:sp>
        <p:nvSpPr>
          <p:cNvPr id="5" name="TextBox 4">
            <a:extLst>
              <a:ext uri="{FF2B5EF4-FFF2-40B4-BE49-F238E27FC236}">
                <a16:creationId xmlns:a16="http://schemas.microsoft.com/office/drawing/2014/main" id="{035ECA77-9BAF-17F2-F18D-9A864EFC7FDE}"/>
              </a:ext>
            </a:extLst>
          </p:cNvPr>
          <p:cNvSpPr txBox="1"/>
          <p:nvPr/>
        </p:nvSpPr>
        <p:spPr>
          <a:xfrm>
            <a:off x="254000" y="6409293"/>
            <a:ext cx="10934700" cy="369332"/>
          </a:xfrm>
          <a:prstGeom prst="rect">
            <a:avLst/>
          </a:prstGeom>
          <a:noFill/>
        </p:spPr>
        <p:txBody>
          <a:bodyPr wrap="square" rtlCol="0">
            <a:spAutoFit/>
          </a:bodyPr>
          <a:lstStyle/>
          <a:p>
            <a:r>
              <a:rPr lang="fr-BE" dirty="0"/>
              <a:t>*May </a:t>
            </a:r>
            <a:r>
              <a:rPr lang="fr-BE" dirty="0" err="1"/>
              <a:t>be</a:t>
            </a:r>
            <a:r>
              <a:rPr lang="fr-BE" dirty="0"/>
              <a:t> part of the </a:t>
            </a:r>
            <a:r>
              <a:rPr lang="en-BE" dirty="0"/>
              <a:t>optimisation</a:t>
            </a:r>
            <a:r>
              <a:rPr lang="fr-BE" dirty="0"/>
              <a:t> </a:t>
            </a:r>
            <a:r>
              <a:rPr lang="fr-BE" dirty="0" err="1"/>
              <a:t>problem</a:t>
            </a:r>
            <a:r>
              <a:rPr lang="fr-BE" dirty="0"/>
              <a:t> in </a:t>
            </a:r>
            <a:r>
              <a:rPr lang="fr-BE" dirty="0" err="1"/>
              <a:t>itself</a:t>
            </a:r>
            <a:r>
              <a:rPr lang="fr-BE" dirty="0"/>
              <a:t> in </a:t>
            </a:r>
            <a:r>
              <a:rPr lang="fr-BE" dirty="0" err="1"/>
              <a:t>which</a:t>
            </a:r>
            <a:r>
              <a:rPr lang="fr-BE" dirty="0"/>
              <a:t> case </a:t>
            </a:r>
            <a:r>
              <a:rPr lang="fr-BE" dirty="0" err="1"/>
              <a:t>we</a:t>
            </a:r>
            <a:r>
              <a:rPr lang="fr-BE" dirty="0"/>
              <a:t> </a:t>
            </a:r>
            <a:r>
              <a:rPr lang="fr-BE" dirty="0" err="1"/>
              <a:t>would</a:t>
            </a:r>
            <a:r>
              <a:rPr lang="fr-BE" dirty="0"/>
              <a:t> have a </a:t>
            </a:r>
            <a:r>
              <a:rPr lang="fr-BE" dirty="0" err="1"/>
              <a:t>three-level</a:t>
            </a:r>
            <a:r>
              <a:rPr lang="fr-BE" dirty="0"/>
              <a:t> </a:t>
            </a:r>
            <a:r>
              <a:rPr lang="fr-BE" dirty="0" err="1"/>
              <a:t>optimization</a:t>
            </a:r>
            <a:r>
              <a:rPr lang="fr-BE" dirty="0"/>
              <a:t> </a:t>
            </a:r>
            <a:r>
              <a:rPr lang="fr-BE" dirty="0" err="1"/>
              <a:t>problem</a:t>
            </a:r>
            <a:r>
              <a:rPr lang="fr-BE" dirty="0"/>
              <a:t> </a:t>
            </a:r>
            <a:endParaRPr lang="en-BE" dirty="0"/>
          </a:p>
        </p:txBody>
      </p:sp>
      <p:pic>
        <p:nvPicPr>
          <p:cNvPr id="5122" name="Picture 2" descr="Smiley — Wikipédi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05035" y="6383893"/>
            <a:ext cx="415926" cy="415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94287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308B5C-399B-9883-8462-443C0E3A05D2}"/>
              </a:ext>
            </a:extLst>
          </p:cNvPr>
          <p:cNvSpPr>
            <a:spLocks noGrp="1"/>
          </p:cNvSpPr>
          <p:nvPr>
            <p:ph type="title"/>
          </p:nvPr>
        </p:nvSpPr>
        <p:spPr>
          <a:xfrm>
            <a:off x="990600" y="-92075"/>
            <a:ext cx="10515600" cy="1325563"/>
          </a:xfrm>
        </p:spPr>
        <p:txBody>
          <a:bodyPr/>
          <a:lstStyle/>
          <a:p>
            <a:r>
              <a:rPr lang="en-BE" b="1" dirty="0">
                <a:latin typeface="+mn-lt"/>
              </a:rPr>
              <a:t>RREH </a:t>
            </a:r>
            <a:r>
              <a:rPr lang="fr-BE" b="1" dirty="0" err="1">
                <a:latin typeface="+mn-lt"/>
              </a:rPr>
              <a:t>seen</a:t>
            </a:r>
            <a:r>
              <a:rPr lang="en-BE" b="1" dirty="0">
                <a:latin typeface="+mn-lt"/>
              </a:rPr>
              <a:t> </a:t>
            </a:r>
            <a:r>
              <a:rPr lang="en-GB" b="1" dirty="0">
                <a:latin typeface="+mn-lt"/>
              </a:rPr>
              <a:t>as </a:t>
            </a:r>
            <a:r>
              <a:rPr lang="en-BE" b="1" dirty="0">
                <a:latin typeface="+mn-lt"/>
              </a:rPr>
              <a:t>a set of nodes and hyperedges</a:t>
            </a:r>
          </a:p>
        </p:txBody>
      </p:sp>
      <p:pic>
        <p:nvPicPr>
          <p:cNvPr id="4" name="Picture 3" descr="A picture containing text, screenshot, font, document&#10;&#10;Description automatically generated">
            <a:extLst>
              <a:ext uri="{FF2B5EF4-FFF2-40B4-BE49-F238E27FC236}">
                <a16:creationId xmlns:a16="http://schemas.microsoft.com/office/drawing/2014/main" id="{3F8D1536-8527-17DE-BBD8-CBECC4D62339}"/>
              </a:ext>
            </a:extLst>
          </p:cNvPr>
          <p:cNvPicPr>
            <a:picLocks noChangeAspect="1"/>
          </p:cNvPicPr>
          <p:nvPr/>
        </p:nvPicPr>
        <p:blipFill>
          <a:blip r:embed="rId2"/>
          <a:stretch>
            <a:fillRect/>
          </a:stretch>
        </p:blipFill>
        <p:spPr>
          <a:xfrm>
            <a:off x="5003800" y="1002834"/>
            <a:ext cx="6616700" cy="3898729"/>
          </a:xfrm>
          <a:prstGeom prst="rect">
            <a:avLst/>
          </a:prstGeom>
        </p:spPr>
      </p:pic>
      <p:pic>
        <p:nvPicPr>
          <p:cNvPr id="5" name="Picture 4" descr="Text, letter&#10;&#10;Description automatically generated">
            <a:extLst>
              <a:ext uri="{FF2B5EF4-FFF2-40B4-BE49-F238E27FC236}">
                <a16:creationId xmlns:a16="http://schemas.microsoft.com/office/drawing/2014/main" id="{DB908AD6-0F0F-4911-3EAD-22F63F56B29C}"/>
              </a:ext>
            </a:extLst>
          </p:cNvPr>
          <p:cNvPicPr>
            <a:picLocks noChangeAspect="1"/>
          </p:cNvPicPr>
          <p:nvPr/>
        </p:nvPicPr>
        <p:blipFill>
          <a:blip r:embed="rId3"/>
          <a:stretch>
            <a:fillRect/>
          </a:stretch>
        </p:blipFill>
        <p:spPr>
          <a:xfrm>
            <a:off x="5384800" y="4901563"/>
            <a:ext cx="4330700" cy="1920571"/>
          </a:xfrm>
          <a:prstGeom prst="rect">
            <a:avLst/>
          </a:prstGeom>
        </p:spPr>
      </p:pic>
      <p:sp>
        <p:nvSpPr>
          <p:cNvPr id="6" name="Content Placeholder 2">
            <a:extLst>
              <a:ext uri="{FF2B5EF4-FFF2-40B4-BE49-F238E27FC236}">
                <a16:creationId xmlns:a16="http://schemas.microsoft.com/office/drawing/2014/main" id="{01A41371-DCC4-64DA-5AE5-65C32FE190FD}"/>
              </a:ext>
            </a:extLst>
          </p:cNvPr>
          <p:cNvSpPr>
            <a:spLocks noGrp="1"/>
          </p:cNvSpPr>
          <p:nvPr>
            <p:ph idx="1"/>
          </p:nvPr>
        </p:nvSpPr>
        <p:spPr>
          <a:xfrm>
            <a:off x="342900" y="1510510"/>
            <a:ext cx="4559300" cy="4351338"/>
          </a:xfrm>
        </p:spPr>
        <p:txBody>
          <a:bodyPr>
            <a:normAutofit fontScale="92500" lnSpcReduction="20000"/>
          </a:bodyPr>
          <a:lstStyle/>
          <a:p>
            <a:pPr marL="0" indent="0">
              <a:buNone/>
            </a:pPr>
            <a:r>
              <a:rPr lang="fr-BE" dirty="0" err="1"/>
              <a:t>We</a:t>
            </a:r>
            <a:r>
              <a:rPr lang="fr-BE" dirty="0"/>
              <a:t> have </a:t>
            </a:r>
            <a:r>
              <a:rPr lang="fr-BE" dirty="0" err="1"/>
              <a:t>proposed</a:t>
            </a:r>
            <a:r>
              <a:rPr lang="fr-BE" dirty="0"/>
              <a:t> </a:t>
            </a:r>
            <a:r>
              <a:rPr lang="fr-BE" dirty="0" err="1"/>
              <a:t>modelling</a:t>
            </a:r>
            <a:r>
              <a:rPr lang="fr-BE" dirty="0"/>
              <a:t> a hub as set of </a:t>
            </a:r>
            <a:r>
              <a:rPr lang="fr-BE" dirty="0" err="1"/>
              <a:t>nodes</a:t>
            </a:r>
            <a:r>
              <a:rPr lang="fr-BE" dirty="0"/>
              <a:t> and </a:t>
            </a:r>
            <a:r>
              <a:rPr lang="fr-BE" dirty="0" err="1"/>
              <a:t>hyperedges</a:t>
            </a:r>
            <a:r>
              <a:rPr lang="fr-BE" dirty="0"/>
              <a:t> (Berger et al., 2021).</a:t>
            </a:r>
          </a:p>
          <a:p>
            <a:pPr marL="0" indent="0">
              <a:buNone/>
            </a:pPr>
            <a:endParaRPr lang="fr-BE" dirty="0"/>
          </a:p>
          <a:p>
            <a:pPr marL="0" indent="0">
              <a:buNone/>
            </a:pPr>
            <a:r>
              <a:rPr lang="fr-BE" dirty="0"/>
              <a:t>This </a:t>
            </a:r>
            <a:r>
              <a:rPr lang="fr-BE" dirty="0" err="1"/>
              <a:t>modelisation</a:t>
            </a:r>
            <a:r>
              <a:rPr lang="fr-BE" dirty="0"/>
              <a:t> </a:t>
            </a:r>
            <a:r>
              <a:rPr lang="fr-BE" dirty="0" err="1"/>
              <a:t>could</a:t>
            </a:r>
            <a:r>
              <a:rPr lang="fr-BE" dirty="0"/>
              <a:t> </a:t>
            </a:r>
            <a:r>
              <a:rPr lang="fr-BE" dirty="0" err="1"/>
              <a:t>be</a:t>
            </a:r>
            <a:r>
              <a:rPr lang="fr-BE" dirty="0"/>
              <a:t> </a:t>
            </a:r>
            <a:r>
              <a:rPr lang="fr-BE" dirty="0" err="1"/>
              <a:t>used</a:t>
            </a:r>
            <a:r>
              <a:rPr lang="fr-BE" dirty="0"/>
              <a:t> to ‘</a:t>
            </a:r>
            <a:r>
              <a:rPr lang="fr-BE" dirty="0" err="1"/>
              <a:t>easily</a:t>
            </a:r>
            <a:r>
              <a:rPr lang="fr-BE" dirty="0"/>
              <a:t>’ </a:t>
            </a:r>
            <a:r>
              <a:rPr lang="fr-BE" dirty="0" err="1"/>
              <a:t>optimize</a:t>
            </a:r>
            <a:r>
              <a:rPr lang="fr-BE" dirty="0"/>
              <a:t> </a:t>
            </a:r>
            <a:r>
              <a:rPr lang="fr-BE" dirty="0" err="1"/>
              <a:t>even</a:t>
            </a:r>
            <a:r>
              <a:rPr lang="fr-BE" dirty="0"/>
              <a:t> </a:t>
            </a:r>
            <a:r>
              <a:rPr lang="fr-BE" dirty="0" err="1"/>
              <a:t>complex</a:t>
            </a:r>
            <a:r>
              <a:rPr lang="fr-BE" dirty="0"/>
              <a:t> hubs. </a:t>
            </a:r>
          </a:p>
          <a:p>
            <a:pPr marL="0" indent="0">
              <a:buNone/>
            </a:pPr>
            <a:endParaRPr lang="fr-BE" dirty="0"/>
          </a:p>
          <a:p>
            <a:pPr marL="0" indent="0">
              <a:buNone/>
            </a:pPr>
            <a:r>
              <a:rPr lang="fr-BE" dirty="0" err="1"/>
              <a:t>Modelisation</a:t>
            </a:r>
            <a:r>
              <a:rPr lang="fr-BE" dirty="0"/>
              <a:t> lead to a new </a:t>
            </a:r>
            <a:r>
              <a:rPr lang="fr-BE" dirty="0" err="1"/>
              <a:t>tool</a:t>
            </a:r>
            <a:r>
              <a:rPr lang="fr-BE" dirty="0"/>
              <a:t> </a:t>
            </a:r>
          </a:p>
          <a:p>
            <a:pPr marL="0" indent="0">
              <a:buNone/>
            </a:pPr>
            <a:r>
              <a:rPr lang="fr-BE" dirty="0"/>
              <a:t>GBOML, </a:t>
            </a:r>
            <a:r>
              <a:rPr lang="fr-BE" dirty="0" err="1"/>
              <a:t>which</a:t>
            </a:r>
            <a:r>
              <a:rPr lang="fr-BE" dirty="0"/>
              <a:t> </a:t>
            </a:r>
            <a:r>
              <a:rPr lang="fr-BE" dirty="0" err="1"/>
              <a:t>is</a:t>
            </a:r>
            <a:r>
              <a:rPr lang="fr-BE" dirty="0"/>
              <a:t> </a:t>
            </a:r>
            <a:r>
              <a:rPr lang="fr-BE" dirty="0" err="1"/>
              <a:t>publicly</a:t>
            </a:r>
            <a:r>
              <a:rPr lang="fr-BE" dirty="0"/>
              <a:t> </a:t>
            </a:r>
            <a:r>
              <a:rPr lang="fr-BE" dirty="0" err="1"/>
              <a:t>available</a:t>
            </a:r>
            <a:r>
              <a:rPr lang="fr-BE" dirty="0"/>
              <a:t> </a:t>
            </a:r>
            <a:r>
              <a:rPr lang="fr-BE" dirty="0" err="1"/>
              <a:t>under</a:t>
            </a:r>
            <a:r>
              <a:rPr lang="fr-BE" dirty="0"/>
              <a:t> the </a:t>
            </a:r>
            <a:r>
              <a:rPr lang="fr-BE" dirty="0" smtClean="0"/>
              <a:t>MIT </a:t>
            </a:r>
            <a:r>
              <a:rPr lang="fr-BE" dirty="0"/>
              <a:t>licence (</a:t>
            </a:r>
            <a:r>
              <a:rPr lang="fr-BE" dirty="0" err="1"/>
              <a:t>Miftari</a:t>
            </a:r>
            <a:r>
              <a:rPr lang="fr-BE" dirty="0"/>
              <a:t> et al., 2023). </a:t>
            </a:r>
          </a:p>
          <a:p>
            <a:pPr marL="0" indent="0">
              <a:buNone/>
            </a:pPr>
            <a:endParaRPr lang="fr-BE" dirty="0"/>
          </a:p>
          <a:p>
            <a:pPr marL="0" indent="0">
              <a:buNone/>
            </a:pPr>
            <a:endParaRPr lang="fr-BE" dirty="0"/>
          </a:p>
          <a:p>
            <a:pPr marL="0" indent="0">
              <a:buNone/>
            </a:pPr>
            <a:endParaRPr lang="fr-BE" dirty="0"/>
          </a:p>
          <a:p>
            <a:pPr marL="0" indent="0">
              <a:buNone/>
            </a:pPr>
            <a:endParaRPr lang="en-BE" dirty="0"/>
          </a:p>
        </p:txBody>
      </p:sp>
    </p:spTree>
    <p:extLst>
      <p:ext uri="{BB962C8B-B14F-4D97-AF65-F5344CB8AC3E}">
        <p14:creationId xmlns:p14="http://schemas.microsoft.com/office/powerpoint/2010/main" val="12015437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B5E489-6F2A-32AB-4ED9-96857F69B2C2}"/>
              </a:ext>
            </a:extLst>
          </p:cNvPr>
          <p:cNvSpPr>
            <a:spLocks noGrp="1"/>
          </p:cNvSpPr>
          <p:nvPr>
            <p:ph type="title"/>
          </p:nvPr>
        </p:nvSpPr>
        <p:spPr/>
        <p:txBody>
          <a:bodyPr/>
          <a:lstStyle/>
          <a:p>
            <a:r>
              <a:rPr lang="en-BE" b="1" dirty="0">
                <a:latin typeface="+mn-lt"/>
              </a:rPr>
              <a:t>GBOML: </a:t>
            </a:r>
            <a:r>
              <a:rPr lang="fr-BE" b="1" dirty="0">
                <a:latin typeface="+mn-lt"/>
              </a:rPr>
              <a:t>The Graph-</a:t>
            </a:r>
            <a:r>
              <a:rPr lang="fr-BE" b="1" dirty="0" err="1">
                <a:latin typeface="+mn-lt"/>
              </a:rPr>
              <a:t>Based</a:t>
            </a:r>
            <a:r>
              <a:rPr lang="fr-BE" b="1" dirty="0">
                <a:latin typeface="+mn-lt"/>
              </a:rPr>
              <a:t> </a:t>
            </a:r>
            <a:r>
              <a:rPr lang="fr-BE" b="1" dirty="0" err="1">
                <a:latin typeface="+mn-lt"/>
              </a:rPr>
              <a:t>Optimization</a:t>
            </a:r>
            <a:r>
              <a:rPr lang="fr-BE" b="1" dirty="0">
                <a:latin typeface="+mn-lt"/>
              </a:rPr>
              <a:t> </a:t>
            </a:r>
            <a:r>
              <a:rPr lang="fr-BE" b="1" dirty="0" err="1">
                <a:latin typeface="+mn-lt"/>
              </a:rPr>
              <a:t>Modelling</a:t>
            </a:r>
            <a:r>
              <a:rPr lang="fr-BE" b="1" dirty="0">
                <a:latin typeface="+mn-lt"/>
              </a:rPr>
              <a:t> </a:t>
            </a:r>
            <a:r>
              <a:rPr lang="fr-BE" b="1" dirty="0" err="1">
                <a:latin typeface="+mn-lt"/>
              </a:rPr>
              <a:t>Language</a:t>
            </a:r>
            <a:endParaRPr lang="en-BE" b="1" dirty="0">
              <a:latin typeface="+mn-lt"/>
            </a:endParaRPr>
          </a:p>
        </p:txBody>
      </p:sp>
      <p:sp>
        <p:nvSpPr>
          <p:cNvPr id="3" name="Content Placeholder 2">
            <a:extLst>
              <a:ext uri="{FF2B5EF4-FFF2-40B4-BE49-F238E27FC236}">
                <a16:creationId xmlns:a16="http://schemas.microsoft.com/office/drawing/2014/main" id="{01A41371-DCC4-64DA-5AE5-65C32FE190FD}"/>
              </a:ext>
            </a:extLst>
          </p:cNvPr>
          <p:cNvSpPr>
            <a:spLocks noGrp="1"/>
          </p:cNvSpPr>
          <p:nvPr>
            <p:ph idx="1"/>
          </p:nvPr>
        </p:nvSpPr>
        <p:spPr>
          <a:xfrm>
            <a:off x="42705" y="1834853"/>
            <a:ext cx="5715000" cy="4351338"/>
          </a:xfrm>
        </p:spPr>
        <p:txBody>
          <a:bodyPr>
            <a:normAutofit fontScale="92500" lnSpcReduction="10000"/>
          </a:bodyPr>
          <a:lstStyle/>
          <a:p>
            <a:pPr marL="0" indent="0">
              <a:buNone/>
            </a:pPr>
            <a:endParaRPr lang="en-BE" dirty="0"/>
          </a:p>
          <a:p>
            <a:pPr marL="0" indent="0">
              <a:buNone/>
            </a:pPr>
            <a:r>
              <a:rPr lang="en-BE" dirty="0"/>
              <a:t>GBOML is a tool specifically designed for the </a:t>
            </a:r>
            <a:r>
              <a:rPr lang="en-BE" b="1" dirty="0"/>
              <a:t>Modelling</a:t>
            </a:r>
            <a:r>
              <a:rPr lang="en-BE" dirty="0"/>
              <a:t> and the </a:t>
            </a:r>
            <a:r>
              <a:rPr lang="en-BE" b="1" dirty="0"/>
              <a:t>Optimization</a:t>
            </a:r>
            <a:r>
              <a:rPr lang="en-BE" dirty="0"/>
              <a:t> of </a:t>
            </a:r>
            <a:r>
              <a:rPr lang="fr-BE" dirty="0" err="1"/>
              <a:t>complex</a:t>
            </a:r>
            <a:r>
              <a:rPr lang="fr-BE" dirty="0"/>
              <a:t> (</a:t>
            </a:r>
            <a:r>
              <a:rPr lang="en-BE" dirty="0"/>
              <a:t>energy</a:t>
            </a:r>
            <a:r>
              <a:rPr lang="fr-BE" dirty="0"/>
              <a:t>)</a:t>
            </a:r>
            <a:r>
              <a:rPr lang="en-BE" dirty="0"/>
              <a:t> system</a:t>
            </a:r>
            <a:r>
              <a:rPr lang="fr-BE" dirty="0"/>
              <a:t>s.</a:t>
            </a:r>
            <a:endParaRPr lang="en-BE" dirty="0"/>
          </a:p>
          <a:p>
            <a:pPr marL="0" indent="0">
              <a:buNone/>
            </a:pPr>
            <a:endParaRPr lang="en-BE" dirty="0"/>
          </a:p>
          <a:p>
            <a:pPr marL="0" indent="0">
              <a:buNone/>
            </a:pPr>
            <a:r>
              <a:rPr lang="en-BE" dirty="0"/>
              <a:t>Optimal solution for sizing and operation under several hypotheses:</a:t>
            </a:r>
          </a:p>
          <a:p>
            <a:r>
              <a:rPr lang="en-BE" dirty="0"/>
              <a:t>Perfect forecast</a:t>
            </a:r>
          </a:p>
          <a:p>
            <a:r>
              <a:rPr lang="fr-BE" dirty="0" smtClean="0"/>
              <a:t>All the i</a:t>
            </a:r>
            <a:r>
              <a:rPr lang="en-BE" dirty="0" smtClean="0"/>
              <a:t>nvestment decisions</a:t>
            </a:r>
            <a:r>
              <a:rPr lang="fr-BE" dirty="0" smtClean="0"/>
              <a:t> made at the initial time. </a:t>
            </a:r>
            <a:endParaRPr lang="en-BE" dirty="0"/>
          </a:p>
          <a:p>
            <a:r>
              <a:rPr lang="en-BE" dirty="0"/>
              <a:t>Mixed Integer Linear </a:t>
            </a:r>
            <a:r>
              <a:rPr lang="en-GB" dirty="0"/>
              <a:t>M</a:t>
            </a:r>
            <a:r>
              <a:rPr lang="en-BE" dirty="0" smtClean="0"/>
              <a:t>odelling</a:t>
            </a:r>
            <a:r>
              <a:rPr lang="fr-BE" dirty="0" smtClean="0"/>
              <a:t>.</a:t>
            </a:r>
            <a:endParaRPr lang="en-BE" dirty="0"/>
          </a:p>
        </p:txBody>
      </p:sp>
      <p:pic>
        <p:nvPicPr>
          <p:cNvPr id="5" name="Image 4"/>
          <p:cNvPicPr>
            <a:picLocks noChangeAspect="1"/>
          </p:cNvPicPr>
          <p:nvPr/>
        </p:nvPicPr>
        <p:blipFill rotWithShape="1">
          <a:blip r:embed="rId2"/>
          <a:srcRect r="6807"/>
          <a:stretch/>
        </p:blipFill>
        <p:spPr>
          <a:xfrm>
            <a:off x="5757705" y="2247900"/>
            <a:ext cx="6364246" cy="3525245"/>
          </a:xfrm>
          <a:prstGeom prst="rect">
            <a:avLst/>
          </a:prstGeom>
        </p:spPr>
      </p:pic>
    </p:spTree>
    <p:extLst>
      <p:ext uri="{BB962C8B-B14F-4D97-AF65-F5344CB8AC3E}">
        <p14:creationId xmlns:p14="http://schemas.microsoft.com/office/powerpoint/2010/main" val="30741227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4B6FF-EC95-EDF0-346F-E85C8C3AD2FA}"/>
              </a:ext>
            </a:extLst>
          </p:cNvPr>
          <p:cNvSpPr>
            <a:spLocks noGrp="1"/>
          </p:cNvSpPr>
          <p:nvPr>
            <p:ph type="title"/>
          </p:nvPr>
        </p:nvSpPr>
        <p:spPr>
          <a:xfrm>
            <a:off x="863600" y="194893"/>
            <a:ext cx="11407147" cy="1325563"/>
          </a:xfrm>
        </p:spPr>
        <p:txBody>
          <a:bodyPr/>
          <a:lstStyle/>
          <a:p>
            <a:r>
              <a:rPr lang="fr-BE" b="1" dirty="0">
                <a:latin typeface="+mn-lt"/>
              </a:rPr>
              <a:t>The h</a:t>
            </a:r>
            <a:r>
              <a:rPr lang="en-BE" b="1" dirty="0">
                <a:latin typeface="+mn-lt"/>
              </a:rPr>
              <a:t>ierarchical </a:t>
            </a:r>
            <a:r>
              <a:rPr lang="fr-BE" b="1" dirty="0">
                <a:latin typeface="+mn-lt"/>
              </a:rPr>
              <a:t>h</a:t>
            </a:r>
            <a:r>
              <a:rPr lang="en-BE" b="1" dirty="0">
                <a:latin typeface="+mn-lt"/>
              </a:rPr>
              <a:t>ypergraph</a:t>
            </a:r>
            <a:r>
              <a:rPr lang="fr-BE" b="1" dirty="0">
                <a:latin typeface="+mn-lt"/>
              </a:rPr>
              <a:t> </a:t>
            </a:r>
            <a:r>
              <a:rPr lang="fr-BE" b="1" dirty="0" err="1">
                <a:latin typeface="+mn-lt"/>
              </a:rPr>
              <a:t>modelling</a:t>
            </a:r>
            <a:r>
              <a:rPr lang="fr-BE" b="1" dirty="0">
                <a:latin typeface="+mn-lt"/>
              </a:rPr>
              <a:t> </a:t>
            </a:r>
            <a:r>
              <a:rPr lang="fr-BE" b="1" dirty="0" err="1">
                <a:latin typeface="+mn-lt"/>
              </a:rPr>
              <a:t>upon</a:t>
            </a:r>
            <a:r>
              <a:rPr lang="fr-BE" b="1" dirty="0">
                <a:latin typeface="+mn-lt"/>
              </a:rPr>
              <a:t> </a:t>
            </a:r>
            <a:r>
              <a:rPr lang="fr-BE" b="1" dirty="0" err="1">
                <a:latin typeface="+mn-lt"/>
              </a:rPr>
              <a:t>which</a:t>
            </a:r>
            <a:r>
              <a:rPr lang="fr-BE" b="1" dirty="0">
                <a:latin typeface="+mn-lt"/>
              </a:rPr>
              <a:t> GBMOL relies</a:t>
            </a:r>
            <a:endParaRPr lang="en-BE" b="1" dirty="0">
              <a:latin typeface="+mn-lt"/>
            </a:endParaRPr>
          </a:p>
        </p:txBody>
      </p:sp>
      <p:pic>
        <p:nvPicPr>
          <p:cNvPr id="5" name="Content Placeholder 4" descr="Diagram&#10;&#10;Description automatically generated">
            <a:extLst>
              <a:ext uri="{FF2B5EF4-FFF2-40B4-BE49-F238E27FC236}">
                <a16:creationId xmlns:a16="http://schemas.microsoft.com/office/drawing/2014/main" id="{58D0A4B5-E12D-011A-28CF-92E3ACD951F7}"/>
              </a:ext>
            </a:extLst>
          </p:cNvPr>
          <p:cNvPicPr>
            <a:picLocks noGrp="1" noChangeAspect="1"/>
          </p:cNvPicPr>
          <p:nvPr>
            <p:ph idx="1"/>
          </p:nvPr>
        </p:nvPicPr>
        <p:blipFill>
          <a:blip r:embed="rId2"/>
          <a:stretch>
            <a:fillRect/>
          </a:stretch>
        </p:blipFill>
        <p:spPr>
          <a:xfrm>
            <a:off x="1755147" y="1825625"/>
            <a:ext cx="8681705" cy="4351338"/>
          </a:xfrm>
        </p:spPr>
      </p:pic>
      <p:sp>
        <p:nvSpPr>
          <p:cNvPr id="3" name="Rectangle 2">
            <a:extLst>
              <a:ext uri="{FF2B5EF4-FFF2-40B4-BE49-F238E27FC236}">
                <a16:creationId xmlns:a16="http://schemas.microsoft.com/office/drawing/2014/main" id="{CF8A7F80-E25B-5EBD-A028-5DC941A335EE}"/>
              </a:ext>
            </a:extLst>
          </p:cNvPr>
          <p:cNvSpPr/>
          <p:nvPr/>
        </p:nvSpPr>
        <p:spPr>
          <a:xfrm>
            <a:off x="10037135" y="1520456"/>
            <a:ext cx="776177" cy="69111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BE"/>
          </a:p>
        </p:txBody>
      </p:sp>
      <p:sp>
        <p:nvSpPr>
          <p:cNvPr id="4" name="TextBox 3">
            <a:extLst>
              <a:ext uri="{FF2B5EF4-FFF2-40B4-BE49-F238E27FC236}">
                <a16:creationId xmlns:a16="http://schemas.microsoft.com/office/drawing/2014/main" id="{8A36CF97-72CD-A975-8395-F2F14F22C24B}"/>
              </a:ext>
            </a:extLst>
          </p:cNvPr>
          <p:cNvSpPr txBox="1"/>
          <p:nvPr/>
        </p:nvSpPr>
        <p:spPr>
          <a:xfrm>
            <a:off x="1212112" y="6176963"/>
            <a:ext cx="3827721" cy="369332"/>
          </a:xfrm>
          <a:prstGeom prst="rect">
            <a:avLst/>
          </a:prstGeom>
          <a:noFill/>
        </p:spPr>
        <p:txBody>
          <a:bodyPr wrap="square" rtlCol="0">
            <a:spAutoFit/>
          </a:bodyPr>
          <a:lstStyle/>
          <a:p>
            <a:r>
              <a:rPr lang="en-BE" dirty="0"/>
              <a:t>Source: </a:t>
            </a:r>
            <a:r>
              <a:rPr lang="fr-FR" dirty="0" err="1"/>
              <a:t>Miftari</a:t>
            </a:r>
            <a:r>
              <a:rPr lang="fr-FR" dirty="0"/>
              <a:t> et al. (2023)</a:t>
            </a:r>
            <a:r>
              <a:rPr lang="en-BE" dirty="0"/>
              <a:t> </a:t>
            </a:r>
          </a:p>
        </p:txBody>
      </p:sp>
    </p:spTree>
    <p:extLst>
      <p:ext uri="{BB962C8B-B14F-4D97-AF65-F5344CB8AC3E}">
        <p14:creationId xmlns:p14="http://schemas.microsoft.com/office/powerpoint/2010/main" val="37972642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30F287-E9AF-9F52-89F1-B19CD8D7FDDE}"/>
              </a:ext>
            </a:extLst>
          </p:cNvPr>
          <p:cNvSpPr>
            <a:spLocks noGrp="1"/>
          </p:cNvSpPr>
          <p:nvPr>
            <p:ph type="title"/>
          </p:nvPr>
        </p:nvSpPr>
        <p:spPr>
          <a:xfrm>
            <a:off x="838200" y="0"/>
            <a:ext cx="10773032" cy="1325563"/>
          </a:xfrm>
        </p:spPr>
        <p:txBody>
          <a:bodyPr/>
          <a:lstStyle/>
          <a:p>
            <a:r>
              <a:rPr lang="fr-BE" b="1" dirty="0" err="1">
                <a:latin typeface="+mn-lt"/>
              </a:rPr>
              <a:t>Three</a:t>
            </a:r>
            <a:r>
              <a:rPr lang="fr-BE" b="1" dirty="0">
                <a:latin typeface="+mn-lt"/>
              </a:rPr>
              <a:t> </a:t>
            </a:r>
            <a:r>
              <a:rPr lang="fr-BE" b="1" dirty="0" err="1">
                <a:latin typeface="+mn-lt"/>
              </a:rPr>
              <a:t>existing</a:t>
            </a:r>
            <a:r>
              <a:rPr lang="fr-BE" b="1" dirty="0">
                <a:latin typeface="+mn-lt"/>
              </a:rPr>
              <a:t> challenges for </a:t>
            </a:r>
            <a:r>
              <a:rPr lang="fr-BE" b="1" dirty="0" err="1">
                <a:latin typeface="+mn-lt"/>
              </a:rPr>
              <a:t>optimizing</a:t>
            </a:r>
            <a:r>
              <a:rPr lang="fr-BE" b="1" dirty="0">
                <a:latin typeface="+mn-lt"/>
              </a:rPr>
              <a:t> a hub</a:t>
            </a:r>
            <a:endParaRPr lang="en-BE" b="1" dirty="0">
              <a:latin typeface="+mn-lt"/>
            </a:endParaRPr>
          </a:p>
        </p:txBody>
      </p:sp>
      <p:sp>
        <p:nvSpPr>
          <p:cNvPr id="5" name="Espace réservé du contenu 4"/>
          <p:cNvSpPr>
            <a:spLocks noGrp="1"/>
          </p:cNvSpPr>
          <p:nvPr>
            <p:ph idx="1"/>
          </p:nvPr>
        </p:nvSpPr>
        <p:spPr/>
        <p:txBody>
          <a:bodyPr>
            <a:normAutofit fontScale="92500" lnSpcReduction="20000"/>
          </a:bodyPr>
          <a:lstStyle/>
          <a:p>
            <a:pPr marL="514350" indent="-514350">
              <a:buAutoNum type="arabicPeriod"/>
            </a:pPr>
            <a:r>
              <a:rPr lang="en-US" b="1" dirty="0"/>
              <a:t>Uncertainty: </a:t>
            </a:r>
            <a:r>
              <a:rPr lang="en-US" dirty="0"/>
              <a:t>how to take into account uncertainty related, for  example, to the cost of commodities, the renewable energy profiles, the cost of technologies. </a:t>
            </a:r>
          </a:p>
          <a:p>
            <a:pPr marL="514350" indent="-514350">
              <a:buAutoNum type="arabicPeriod"/>
            </a:pPr>
            <a:endParaRPr lang="en-US" dirty="0"/>
          </a:p>
          <a:p>
            <a:pPr marL="514350" indent="-514350">
              <a:buFont typeface="Arial" panose="020B0604020202020204" pitchFamily="34" charset="0"/>
              <a:buAutoNum type="arabicPeriod"/>
            </a:pPr>
            <a:r>
              <a:rPr lang="en-BE" b="1" dirty="0"/>
              <a:t>Non-Linear behavio</a:t>
            </a:r>
            <a:r>
              <a:rPr lang="en-GB" b="1" dirty="0"/>
              <a:t>u</a:t>
            </a:r>
            <a:r>
              <a:rPr lang="en-BE" b="1" dirty="0"/>
              <a:t>r </a:t>
            </a:r>
            <a:r>
              <a:rPr lang="en-BE" dirty="0"/>
              <a:t>of </a:t>
            </a:r>
            <a:r>
              <a:rPr lang="fr-BE" dirty="0"/>
              <a:t>the </a:t>
            </a:r>
            <a:r>
              <a:rPr lang="en-BE" dirty="0"/>
              <a:t>components </a:t>
            </a:r>
            <a:r>
              <a:rPr lang="fr-BE" dirty="0" err="1"/>
              <a:t>that</a:t>
            </a:r>
            <a:r>
              <a:rPr lang="fr-BE" dirty="0"/>
              <a:t> </a:t>
            </a:r>
            <a:r>
              <a:rPr lang="fr-BE" dirty="0" err="1"/>
              <a:t>significantly</a:t>
            </a:r>
            <a:r>
              <a:rPr lang="fr-BE" dirty="0"/>
              <a:t> complexifies </a:t>
            </a:r>
            <a:r>
              <a:rPr lang="en-BE" dirty="0"/>
              <a:t>optimization</a:t>
            </a:r>
            <a:r>
              <a:rPr lang="fr-BE" dirty="0"/>
              <a:t> </a:t>
            </a:r>
            <a:r>
              <a:rPr lang="fr-BE" dirty="0" err="1"/>
              <a:t>problems</a:t>
            </a:r>
            <a:r>
              <a:rPr lang="fr-BE" dirty="0"/>
              <a:t>.</a:t>
            </a:r>
          </a:p>
          <a:p>
            <a:pPr marL="514350" indent="-514350">
              <a:buFont typeface="Arial" panose="020B0604020202020204" pitchFamily="34" charset="0"/>
              <a:buAutoNum type="arabicPeriod"/>
            </a:pPr>
            <a:endParaRPr lang="fr-BE" dirty="0"/>
          </a:p>
          <a:p>
            <a:pPr marL="514350" indent="-514350">
              <a:buFont typeface="Arial" panose="020B0604020202020204" pitchFamily="34" charset="0"/>
              <a:buAutoNum type="arabicPeriod"/>
            </a:pPr>
            <a:r>
              <a:rPr lang="fr-BE" b="1" dirty="0" err="1"/>
              <a:t>Optimizing</a:t>
            </a:r>
            <a:r>
              <a:rPr lang="fr-BE" b="1" dirty="0"/>
              <a:t> the </a:t>
            </a:r>
            <a:r>
              <a:rPr lang="fr-BE" b="1" dirty="0" err="1"/>
              <a:t>technology</a:t>
            </a:r>
            <a:r>
              <a:rPr lang="fr-BE" b="1" dirty="0"/>
              <a:t>: </a:t>
            </a:r>
            <a:r>
              <a:rPr lang="fr-BE" dirty="0"/>
              <a:t>how can </a:t>
            </a:r>
            <a:r>
              <a:rPr lang="fr-BE" dirty="0" err="1"/>
              <a:t>we</a:t>
            </a:r>
            <a:r>
              <a:rPr lang="fr-BE" dirty="0"/>
              <a:t> </a:t>
            </a:r>
            <a:r>
              <a:rPr lang="fr-BE" dirty="0" err="1"/>
              <a:t>determine</a:t>
            </a:r>
            <a:r>
              <a:rPr lang="fr-BE" dirty="0"/>
              <a:t> </a:t>
            </a:r>
            <a:r>
              <a:rPr lang="fr-BE" dirty="0" err="1"/>
              <a:t>what</a:t>
            </a:r>
            <a:r>
              <a:rPr lang="fr-BE" dirty="0"/>
              <a:t> </a:t>
            </a:r>
            <a:r>
              <a:rPr lang="fr-BE" dirty="0" err="1"/>
              <a:t>improvements</a:t>
            </a:r>
            <a:r>
              <a:rPr lang="fr-BE" dirty="0"/>
              <a:t> </a:t>
            </a:r>
            <a:r>
              <a:rPr lang="fr-BE" dirty="0" err="1"/>
              <a:t>should</a:t>
            </a:r>
            <a:r>
              <a:rPr lang="fr-BE" dirty="0"/>
              <a:t> </a:t>
            </a:r>
            <a:r>
              <a:rPr lang="fr-BE" dirty="0" err="1"/>
              <a:t>be</a:t>
            </a:r>
            <a:r>
              <a:rPr lang="fr-BE" dirty="0"/>
              <a:t> made to the </a:t>
            </a:r>
            <a:r>
              <a:rPr lang="fr-BE" dirty="0" err="1"/>
              <a:t>technology</a:t>
            </a:r>
            <a:r>
              <a:rPr lang="fr-BE" dirty="0"/>
              <a:t> to </a:t>
            </a:r>
            <a:r>
              <a:rPr lang="fr-BE" dirty="0" err="1"/>
              <a:t>optimize</a:t>
            </a:r>
            <a:r>
              <a:rPr lang="fr-BE" dirty="0"/>
              <a:t> the </a:t>
            </a:r>
            <a:r>
              <a:rPr lang="fr-BE" dirty="0" err="1"/>
              <a:t>economy</a:t>
            </a:r>
            <a:r>
              <a:rPr lang="fr-BE" dirty="0"/>
              <a:t> of hubs? For </a:t>
            </a:r>
            <a:r>
              <a:rPr lang="fr-BE" dirty="0" err="1"/>
              <a:t>example</a:t>
            </a:r>
            <a:r>
              <a:rPr lang="fr-BE" dirty="0"/>
              <a:t>, </a:t>
            </a:r>
            <a:r>
              <a:rPr lang="fr-BE" dirty="0" err="1"/>
              <a:t>designing</a:t>
            </a:r>
            <a:r>
              <a:rPr lang="fr-BE" dirty="0"/>
              <a:t> </a:t>
            </a:r>
            <a:r>
              <a:rPr lang="fr-BE" dirty="0" err="1"/>
              <a:t>windmills</a:t>
            </a:r>
            <a:r>
              <a:rPr lang="fr-BE" dirty="0"/>
              <a:t> </a:t>
            </a:r>
            <a:r>
              <a:rPr lang="fr-BE" dirty="0" err="1"/>
              <a:t>with</a:t>
            </a:r>
            <a:r>
              <a:rPr lang="fr-BE" dirty="0"/>
              <a:t> </a:t>
            </a:r>
            <a:r>
              <a:rPr lang="en-US" dirty="0"/>
              <a:t>higher cut-out speed and rated output speed may significantly improve the economics of </a:t>
            </a:r>
            <a:r>
              <a:rPr lang="en-US" dirty="0" err="1" smtClean="0"/>
              <a:t>aRREH</a:t>
            </a:r>
            <a:r>
              <a:rPr lang="en-US" dirty="0" smtClean="0"/>
              <a:t> </a:t>
            </a:r>
            <a:r>
              <a:rPr lang="en-US" dirty="0"/>
              <a:t>located in windy Greenland; see Radu et al. (2019).* </a:t>
            </a:r>
          </a:p>
          <a:p>
            <a:pPr marL="514350" indent="-514350">
              <a:buFont typeface="Arial" panose="020B0604020202020204" pitchFamily="34" charset="0"/>
              <a:buAutoNum type="arabicPeriod"/>
            </a:pPr>
            <a:endParaRPr lang="fr-BE" b="1" dirty="0"/>
          </a:p>
          <a:p>
            <a:pPr marL="0" indent="0">
              <a:buNone/>
            </a:pPr>
            <a:endParaRPr lang="en-BE" dirty="0"/>
          </a:p>
          <a:p>
            <a:pPr marL="514350" indent="-514350">
              <a:buAutoNum type="arabicPeriod"/>
            </a:pPr>
            <a:endParaRPr lang="en-US" dirty="0"/>
          </a:p>
          <a:p>
            <a:pPr marL="514350" indent="-514350">
              <a:buAutoNum type="arabicPeriod"/>
            </a:pPr>
            <a:endParaRPr lang="en-US" dirty="0"/>
          </a:p>
          <a:p>
            <a:pPr marL="514350" indent="-514350">
              <a:buAutoNum type="arabicPeriod"/>
            </a:pPr>
            <a:endParaRPr lang="en-US" dirty="0"/>
          </a:p>
          <a:p>
            <a:pPr marL="514350" indent="-514350">
              <a:buAutoNum type="arabicPeriod"/>
            </a:pPr>
            <a:endParaRPr lang="en-US" dirty="0"/>
          </a:p>
          <a:p>
            <a:pPr marL="514350" indent="-514350">
              <a:buAutoNum type="arabicPeriod"/>
            </a:pPr>
            <a:endParaRPr lang="en-US" dirty="0"/>
          </a:p>
          <a:p>
            <a:pPr marL="0" indent="0">
              <a:buNone/>
            </a:pPr>
            <a:endParaRPr lang="en-US" dirty="0"/>
          </a:p>
        </p:txBody>
      </p:sp>
      <p:sp>
        <p:nvSpPr>
          <p:cNvPr id="7" name="TextBox 3">
            <a:extLst>
              <a:ext uri="{FF2B5EF4-FFF2-40B4-BE49-F238E27FC236}">
                <a16:creationId xmlns:a16="http://schemas.microsoft.com/office/drawing/2014/main" id="{8A36CF97-72CD-A975-8395-F2F14F22C24B}"/>
              </a:ext>
            </a:extLst>
          </p:cNvPr>
          <p:cNvSpPr txBox="1"/>
          <p:nvPr/>
        </p:nvSpPr>
        <p:spPr>
          <a:xfrm>
            <a:off x="0" y="6486525"/>
            <a:ext cx="12192000" cy="369332"/>
          </a:xfrm>
          <a:prstGeom prst="rect">
            <a:avLst/>
          </a:prstGeom>
          <a:noFill/>
        </p:spPr>
        <p:txBody>
          <a:bodyPr wrap="square" rtlCol="0">
            <a:spAutoFit/>
          </a:bodyPr>
          <a:lstStyle/>
          <a:p>
            <a:r>
              <a:rPr lang="fr-BE" dirty="0"/>
              <a:t>* </a:t>
            </a:r>
            <a:r>
              <a:rPr lang="fr-BE" dirty="0" err="1"/>
              <a:t>We</a:t>
            </a:r>
            <a:r>
              <a:rPr lang="fr-BE" dirty="0"/>
              <a:t> are </a:t>
            </a:r>
            <a:r>
              <a:rPr lang="fr-BE" dirty="0" err="1"/>
              <a:t>currently</a:t>
            </a:r>
            <a:r>
              <a:rPr lang="fr-BE" dirty="0"/>
              <a:t> </a:t>
            </a:r>
            <a:r>
              <a:rPr lang="fr-BE" dirty="0" err="1"/>
              <a:t>using</a:t>
            </a:r>
            <a:r>
              <a:rPr lang="fr-BE" dirty="0"/>
              <a:t> </a:t>
            </a:r>
            <a:r>
              <a:rPr lang="fr-BE" dirty="0" err="1"/>
              <a:t>Reinforcement</a:t>
            </a:r>
            <a:r>
              <a:rPr lang="fr-BE" dirty="0"/>
              <a:t> Learning </a:t>
            </a:r>
            <a:r>
              <a:rPr lang="fr-BE" dirty="0" smtClean="0"/>
              <a:t>(RL) techniques </a:t>
            </a:r>
            <a:r>
              <a:rPr lang="fr-BE" dirty="0"/>
              <a:t>as a </a:t>
            </a:r>
            <a:r>
              <a:rPr lang="fr-BE" dirty="0" err="1"/>
              <a:t>way</a:t>
            </a:r>
            <a:r>
              <a:rPr lang="fr-BE" dirty="0"/>
              <a:t> to </a:t>
            </a:r>
            <a:r>
              <a:rPr lang="fr-BE" dirty="0" err="1"/>
              <a:t>solve</a:t>
            </a:r>
            <a:r>
              <a:rPr lang="fr-BE" dirty="0"/>
              <a:t> </a:t>
            </a:r>
            <a:r>
              <a:rPr lang="fr-BE" dirty="0" err="1"/>
              <a:t>these</a:t>
            </a:r>
            <a:r>
              <a:rPr lang="fr-BE" dirty="0"/>
              <a:t> challenges, </a:t>
            </a:r>
            <a:r>
              <a:rPr lang="fr-BE" dirty="0" err="1"/>
              <a:t>see</a:t>
            </a:r>
            <a:r>
              <a:rPr lang="fr-BE" dirty="0"/>
              <a:t> </a:t>
            </a:r>
            <a:r>
              <a:rPr lang="fr-BE" dirty="0" err="1"/>
              <a:t>e.g</a:t>
            </a:r>
            <a:r>
              <a:rPr lang="fr-BE" dirty="0"/>
              <a:t>. </a:t>
            </a:r>
            <a:r>
              <a:rPr lang="fr-BE" dirty="0" err="1"/>
              <a:t>Boland</a:t>
            </a:r>
            <a:r>
              <a:rPr lang="fr-BE" dirty="0"/>
              <a:t> et al. (2022).</a:t>
            </a:r>
            <a:r>
              <a:rPr lang="en-BE" dirty="0"/>
              <a:t> </a:t>
            </a:r>
          </a:p>
        </p:txBody>
      </p:sp>
    </p:spTree>
    <p:extLst>
      <p:ext uri="{BB962C8B-B14F-4D97-AF65-F5344CB8AC3E}">
        <p14:creationId xmlns:p14="http://schemas.microsoft.com/office/powerpoint/2010/main" val="31901649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B080E2-DC95-6E33-2257-631382860DC5}"/>
              </a:ext>
            </a:extLst>
          </p:cNvPr>
          <p:cNvSpPr>
            <a:spLocks noGrp="1"/>
          </p:cNvSpPr>
          <p:nvPr>
            <p:ph type="title"/>
          </p:nvPr>
        </p:nvSpPr>
        <p:spPr>
          <a:xfrm>
            <a:off x="838200" y="2766218"/>
            <a:ext cx="10515600" cy="1325563"/>
          </a:xfrm>
        </p:spPr>
        <p:txBody>
          <a:bodyPr>
            <a:normAutofit/>
          </a:bodyPr>
          <a:lstStyle/>
          <a:p>
            <a:pPr algn="ctr"/>
            <a:r>
              <a:rPr lang="en-BE" sz="4800" b="1" dirty="0">
                <a:latin typeface="+mn-lt"/>
              </a:rPr>
              <a:t>3. Geopolitics, Finance and </a:t>
            </a:r>
            <a:r>
              <a:rPr lang="fr-FR" sz="4800" b="1" dirty="0">
                <a:latin typeface="+mn-lt"/>
              </a:rPr>
              <a:t>I</a:t>
            </a:r>
            <a:r>
              <a:rPr lang="en-BE" sz="4800" b="1" dirty="0">
                <a:latin typeface="+mn-lt"/>
              </a:rPr>
              <a:t>ncentives</a:t>
            </a:r>
          </a:p>
        </p:txBody>
      </p:sp>
    </p:spTree>
    <p:extLst>
      <p:ext uri="{BB962C8B-B14F-4D97-AF65-F5344CB8AC3E}">
        <p14:creationId xmlns:p14="http://schemas.microsoft.com/office/powerpoint/2010/main" val="41505801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2587ECF-85E9-4393-9D87-8EB6F3F6C20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id="{E9AEEBDA-C2E5-352B-FF9A-4A044E7F6858}"/>
              </a:ext>
            </a:extLst>
          </p:cNvPr>
          <p:cNvSpPr>
            <a:spLocks noGrp="1"/>
          </p:cNvSpPr>
          <p:nvPr>
            <p:ph type="title"/>
          </p:nvPr>
        </p:nvSpPr>
        <p:spPr>
          <a:xfrm>
            <a:off x="838199" y="537883"/>
            <a:ext cx="10647948" cy="1531549"/>
          </a:xfrm>
        </p:spPr>
        <p:txBody>
          <a:bodyPr anchor="b">
            <a:normAutofit/>
          </a:bodyPr>
          <a:lstStyle/>
          <a:p>
            <a:r>
              <a:rPr lang="fr-FR" b="1" dirty="0" err="1">
                <a:latin typeface="+mn-lt"/>
              </a:rPr>
              <a:t>Deepening</a:t>
            </a:r>
            <a:r>
              <a:rPr lang="fr-FR" b="1" dirty="0">
                <a:latin typeface="+mn-lt"/>
              </a:rPr>
              <a:t> of </a:t>
            </a:r>
            <a:r>
              <a:rPr lang="fr-FR" b="1" dirty="0" err="1">
                <a:latin typeface="+mn-lt"/>
              </a:rPr>
              <a:t>multilateralism</a:t>
            </a:r>
            <a:r>
              <a:rPr lang="fr-FR" b="1" dirty="0">
                <a:latin typeface="+mn-lt"/>
              </a:rPr>
              <a:t> and the end of </a:t>
            </a:r>
            <a:r>
              <a:rPr lang="fr-FR" b="1" dirty="0" err="1">
                <a:latin typeface="+mn-lt"/>
              </a:rPr>
              <a:t>energy</a:t>
            </a:r>
            <a:r>
              <a:rPr lang="fr-FR" b="1" dirty="0">
                <a:latin typeface="+mn-lt"/>
              </a:rPr>
              <a:t> </a:t>
            </a:r>
            <a:r>
              <a:rPr lang="fr-FR" b="1" dirty="0" err="1">
                <a:latin typeface="+mn-lt"/>
              </a:rPr>
              <a:t>weaponization</a:t>
            </a:r>
            <a:endParaRPr lang="fr-BE" b="1" dirty="0">
              <a:latin typeface="+mn-lt"/>
            </a:endParaRPr>
          </a:p>
        </p:txBody>
      </p:sp>
      <p:sp>
        <p:nvSpPr>
          <p:cNvPr id="3" name="Espace réservé du contenu 2">
            <a:extLst>
              <a:ext uri="{FF2B5EF4-FFF2-40B4-BE49-F238E27FC236}">
                <a16:creationId xmlns:a16="http://schemas.microsoft.com/office/drawing/2014/main" id="{65651BB7-F6F6-1D17-BAC4-DB444FE22FE6}"/>
              </a:ext>
            </a:extLst>
          </p:cNvPr>
          <p:cNvSpPr>
            <a:spLocks noGrp="1"/>
          </p:cNvSpPr>
          <p:nvPr>
            <p:ph idx="1"/>
          </p:nvPr>
        </p:nvSpPr>
        <p:spPr>
          <a:xfrm>
            <a:off x="838198" y="2571751"/>
            <a:ext cx="10820401" cy="3548156"/>
          </a:xfrm>
        </p:spPr>
        <p:txBody>
          <a:bodyPr>
            <a:normAutofit/>
          </a:bodyPr>
          <a:lstStyle/>
          <a:p>
            <a:pPr marL="0" indent="0">
              <a:buNone/>
            </a:pPr>
            <a:r>
              <a:rPr lang="fr-FR" dirty="0"/>
              <a:t>A global </a:t>
            </a:r>
            <a:r>
              <a:rPr lang="fr-FR" dirty="0" err="1"/>
              <a:t>grid</a:t>
            </a:r>
            <a:r>
              <a:rPr lang="fr-FR" dirty="0"/>
              <a:t> and the multiplication of </a:t>
            </a:r>
            <a:r>
              <a:rPr lang="fr-FR" dirty="0" err="1"/>
              <a:t>RREH</a:t>
            </a:r>
            <a:r>
              <a:rPr lang="fr-FR" dirty="0"/>
              <a:t> </a:t>
            </a:r>
            <a:r>
              <a:rPr lang="fr-FR" dirty="0" err="1"/>
              <a:t>numbers</a:t>
            </a:r>
            <a:r>
              <a:rPr lang="fr-FR" dirty="0"/>
              <a:t> </a:t>
            </a:r>
            <a:r>
              <a:rPr lang="fr-FR" dirty="0" err="1"/>
              <a:t>will</a:t>
            </a:r>
            <a:r>
              <a:rPr lang="fr-FR" dirty="0"/>
              <a:t> </a:t>
            </a:r>
            <a:r>
              <a:rPr lang="fr-FR" dirty="0" err="1"/>
              <a:t>create</a:t>
            </a:r>
            <a:r>
              <a:rPr lang="fr-FR" dirty="0"/>
              <a:t> a </a:t>
            </a:r>
            <a:r>
              <a:rPr lang="fr-FR" dirty="0" err="1"/>
              <a:t>complex</a:t>
            </a:r>
            <a:r>
              <a:rPr lang="fr-FR" dirty="0"/>
              <a:t> web of </a:t>
            </a:r>
            <a:r>
              <a:rPr lang="fr-FR" dirty="0" err="1"/>
              <a:t>interdependencies</a:t>
            </a:r>
            <a:r>
              <a:rPr lang="fr-FR" dirty="0"/>
              <a:t> </a:t>
            </a:r>
            <a:r>
              <a:rPr lang="fr-FR" dirty="0" err="1"/>
              <a:t>between</a:t>
            </a:r>
            <a:r>
              <a:rPr lang="fr-FR" dirty="0"/>
              <a:t> states (ex. </a:t>
            </a:r>
            <a:r>
              <a:rPr lang="fr-FR" dirty="0" err="1"/>
              <a:t>depending</a:t>
            </a:r>
            <a:r>
              <a:rPr lang="fr-FR" dirty="0"/>
              <a:t> on variations of </a:t>
            </a:r>
            <a:r>
              <a:rPr lang="fr-FR" dirty="0" err="1"/>
              <a:t>demand</a:t>
            </a:r>
            <a:r>
              <a:rPr lang="fr-FR" dirty="0"/>
              <a:t> and </a:t>
            </a:r>
            <a:r>
              <a:rPr lang="fr-FR" dirty="0" err="1"/>
              <a:t>supply</a:t>
            </a:r>
            <a:r>
              <a:rPr lang="fr-FR" dirty="0" smtClean="0"/>
              <a:t>).</a:t>
            </a:r>
            <a:endParaRPr lang="fr-FR" dirty="0"/>
          </a:p>
          <a:p>
            <a:pPr marL="0" indent="0">
              <a:buNone/>
            </a:pPr>
            <a:endParaRPr lang="fr-BE" dirty="0"/>
          </a:p>
          <a:p>
            <a:pPr marL="0" indent="0">
              <a:buNone/>
            </a:pPr>
            <a:r>
              <a:rPr lang="fr-BE" dirty="0"/>
              <a:t>The </a:t>
            </a:r>
            <a:r>
              <a:rPr lang="fr-BE" dirty="0" err="1"/>
              <a:t>abundance</a:t>
            </a:r>
            <a:r>
              <a:rPr lang="fr-BE" dirty="0"/>
              <a:t> of wind and </a:t>
            </a:r>
            <a:r>
              <a:rPr lang="fr-BE" dirty="0" err="1"/>
              <a:t>solar</a:t>
            </a:r>
            <a:r>
              <a:rPr lang="fr-BE" dirty="0"/>
              <a:t> </a:t>
            </a:r>
            <a:r>
              <a:rPr lang="fr-BE" dirty="0" err="1"/>
              <a:t>energy</a:t>
            </a:r>
            <a:r>
              <a:rPr lang="fr-BE" dirty="0"/>
              <a:t> </a:t>
            </a:r>
            <a:r>
              <a:rPr lang="fr-BE" dirty="0" err="1"/>
              <a:t>resources</a:t>
            </a:r>
            <a:r>
              <a:rPr lang="fr-BE" dirty="0"/>
              <a:t> </a:t>
            </a:r>
            <a:r>
              <a:rPr lang="fr-BE" dirty="0" err="1"/>
              <a:t>makes</a:t>
            </a:r>
            <a:r>
              <a:rPr lang="fr-BE" dirty="0"/>
              <a:t> </a:t>
            </a:r>
            <a:r>
              <a:rPr lang="en-US" dirty="0"/>
              <a:t>it possible to avoid having hubs used as a political energy weapon as is currently the case for gas and oil, where limited resources are located in specific countries (Bordoff and O’Sullivan (2023</a:t>
            </a:r>
            <a:r>
              <a:rPr lang="en-US" dirty="0" smtClean="0"/>
              <a:t>)).</a:t>
            </a:r>
            <a:endParaRPr lang="fr-FR" dirty="0"/>
          </a:p>
        </p:txBody>
      </p:sp>
    </p:spTree>
    <p:extLst>
      <p:ext uri="{BB962C8B-B14F-4D97-AF65-F5344CB8AC3E}">
        <p14:creationId xmlns:p14="http://schemas.microsoft.com/office/powerpoint/2010/main" val="38088858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9427AF5F-9A0E-42B7-A252-FD64C9885F9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id="{E3ACF707-060E-8194-E61B-6967055001AD}"/>
              </a:ext>
            </a:extLst>
          </p:cNvPr>
          <p:cNvSpPr>
            <a:spLocks noGrp="1"/>
          </p:cNvSpPr>
          <p:nvPr>
            <p:ph type="title"/>
          </p:nvPr>
        </p:nvSpPr>
        <p:spPr>
          <a:xfrm>
            <a:off x="838200" y="365125"/>
            <a:ext cx="10515600" cy="1306443"/>
          </a:xfrm>
        </p:spPr>
        <p:txBody>
          <a:bodyPr>
            <a:normAutofit/>
          </a:bodyPr>
          <a:lstStyle/>
          <a:p>
            <a:r>
              <a:rPr lang="en-US" b="1" dirty="0">
                <a:latin typeface="+mn-lt"/>
              </a:rPr>
              <a:t>Promotion of democratic regimes through a strategic establishment of RREH</a:t>
            </a:r>
            <a:endParaRPr lang="fr-FR" b="1" dirty="0">
              <a:latin typeface="+mn-lt"/>
            </a:endParaRPr>
          </a:p>
        </p:txBody>
      </p:sp>
      <p:sp>
        <p:nvSpPr>
          <p:cNvPr id="3" name="Espace réservé du contenu 2">
            <a:extLst>
              <a:ext uri="{FF2B5EF4-FFF2-40B4-BE49-F238E27FC236}">
                <a16:creationId xmlns:a16="http://schemas.microsoft.com/office/drawing/2014/main" id="{E77C32FF-795D-B400-BC7A-248FAE81E310}"/>
              </a:ext>
            </a:extLst>
          </p:cNvPr>
          <p:cNvSpPr>
            <a:spLocks noGrp="1"/>
          </p:cNvSpPr>
          <p:nvPr>
            <p:ph idx="1"/>
          </p:nvPr>
        </p:nvSpPr>
        <p:spPr>
          <a:xfrm>
            <a:off x="544574" y="1903445"/>
            <a:ext cx="5549901" cy="4954555"/>
          </a:xfrm>
        </p:spPr>
        <p:txBody>
          <a:bodyPr>
            <a:normAutofit/>
          </a:bodyPr>
          <a:lstStyle/>
          <a:p>
            <a:pPr marL="0" indent="0">
              <a:buNone/>
            </a:pPr>
            <a:r>
              <a:rPr lang="en-US" sz="3000" dirty="0"/>
              <a:t>Wind and solar resources are abundant in stable and democratic parts of the world.</a:t>
            </a:r>
          </a:p>
          <a:p>
            <a:pPr marL="0" indent="0">
              <a:buNone/>
            </a:pPr>
            <a:endParaRPr lang="en-US" sz="3000" dirty="0"/>
          </a:p>
          <a:p>
            <a:pPr marL="0" indent="0">
              <a:buNone/>
            </a:pPr>
            <a:r>
              <a:rPr lang="en-US" sz="3000" dirty="0"/>
              <a:t>With RREHs there is a way to promote democratization and strengthen the EU’s role as a ‘Normative Power’ (Manners, 2002).</a:t>
            </a:r>
          </a:p>
          <a:p>
            <a:pPr marL="0" indent="0">
              <a:buNone/>
            </a:pPr>
            <a:endParaRPr lang="en-US" sz="3000" dirty="0"/>
          </a:p>
          <a:p>
            <a:pPr marL="0" indent="0">
              <a:buNone/>
            </a:pPr>
            <a:endParaRPr lang="fr-FR" sz="2000" dirty="0"/>
          </a:p>
        </p:txBody>
      </p:sp>
      <p:pic>
        <p:nvPicPr>
          <p:cNvPr id="7" name="Image 6" descr="Une image contenant texte, carte, capture d’écran&#10;&#10;Description générée automatiquement">
            <a:extLst>
              <a:ext uri="{FF2B5EF4-FFF2-40B4-BE49-F238E27FC236}">
                <a16:creationId xmlns:a16="http://schemas.microsoft.com/office/drawing/2014/main" id="{6972E4A2-101D-9A75-F3E9-C1093DAECD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2150993"/>
            <a:ext cx="5856038" cy="3478282"/>
          </a:xfrm>
          <a:prstGeom prst="rect">
            <a:avLst/>
          </a:prstGeom>
        </p:spPr>
      </p:pic>
    </p:spTree>
    <p:extLst>
      <p:ext uri="{BB962C8B-B14F-4D97-AF65-F5344CB8AC3E}">
        <p14:creationId xmlns:p14="http://schemas.microsoft.com/office/powerpoint/2010/main" val="15600620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CB962CF-61A3-4EF9-94F6-7C59B032952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id="{979AB9B0-C2F2-BB5E-FEDD-0CF5B50E8BA8}"/>
              </a:ext>
            </a:extLst>
          </p:cNvPr>
          <p:cNvSpPr>
            <a:spLocks noGrp="1"/>
          </p:cNvSpPr>
          <p:nvPr>
            <p:ph type="title"/>
          </p:nvPr>
        </p:nvSpPr>
        <p:spPr>
          <a:xfrm>
            <a:off x="403373" y="92676"/>
            <a:ext cx="6921158" cy="1328447"/>
          </a:xfrm>
        </p:spPr>
        <p:txBody>
          <a:bodyPr>
            <a:normAutofit/>
          </a:bodyPr>
          <a:lstStyle/>
          <a:p>
            <a:r>
              <a:rPr lang="fr-FR" b="1" dirty="0">
                <a:latin typeface="+mn-lt"/>
              </a:rPr>
              <a:t>Concentration of </a:t>
            </a:r>
            <a:r>
              <a:rPr lang="fr-FR" b="1" dirty="0" err="1">
                <a:latin typeface="+mn-lt"/>
              </a:rPr>
              <a:t>r</a:t>
            </a:r>
            <a:r>
              <a:rPr lang="fr-FR" b="1" dirty="0" err="1" smtClean="0">
                <a:latin typeface="+mn-lt"/>
              </a:rPr>
              <a:t>esources</a:t>
            </a:r>
            <a:endParaRPr lang="fr-BE" b="1" dirty="0">
              <a:latin typeface="+mn-lt"/>
            </a:endParaRPr>
          </a:p>
        </p:txBody>
      </p:sp>
      <p:sp>
        <p:nvSpPr>
          <p:cNvPr id="3" name="Espace réservé du contenu 2">
            <a:extLst>
              <a:ext uri="{FF2B5EF4-FFF2-40B4-BE49-F238E27FC236}">
                <a16:creationId xmlns:a16="http://schemas.microsoft.com/office/drawing/2014/main" id="{DD7D131B-421D-8F07-5C52-96DC15C568B4}"/>
              </a:ext>
            </a:extLst>
          </p:cNvPr>
          <p:cNvSpPr>
            <a:spLocks noGrp="1"/>
          </p:cNvSpPr>
          <p:nvPr>
            <p:ph idx="1"/>
          </p:nvPr>
        </p:nvSpPr>
        <p:spPr>
          <a:xfrm>
            <a:off x="622300" y="1930401"/>
            <a:ext cx="5740401" cy="4190314"/>
          </a:xfrm>
        </p:spPr>
        <p:txBody>
          <a:bodyPr>
            <a:normAutofit lnSpcReduction="10000"/>
          </a:bodyPr>
          <a:lstStyle/>
          <a:p>
            <a:pPr marL="0" indent="0">
              <a:buNone/>
            </a:pPr>
            <a:r>
              <a:rPr lang="en-US" dirty="0"/>
              <a:t>No need to worry about the concentration of resources, but attention must be paid to the concentration of resources needed for the fabrication of renewable technologies and manufacturing chains (IEA, 2022</a:t>
            </a:r>
            <a:r>
              <a:rPr lang="en-US" dirty="0" smtClean="0"/>
              <a:t>).</a:t>
            </a:r>
            <a:endParaRPr lang="en-US" dirty="0"/>
          </a:p>
          <a:p>
            <a:pPr marL="0" indent="0">
              <a:buNone/>
            </a:pPr>
            <a:endParaRPr lang="fr-FR" dirty="0"/>
          </a:p>
          <a:p>
            <a:pPr marL="0" indent="0">
              <a:buNone/>
            </a:pPr>
            <a:r>
              <a:rPr lang="fr-FR" dirty="0"/>
              <a:t>How to </a:t>
            </a:r>
            <a:r>
              <a:rPr lang="fr-FR" dirty="0" err="1"/>
              <a:t>efficiently</a:t>
            </a:r>
            <a:r>
              <a:rPr lang="fr-FR" dirty="0"/>
              <a:t> </a:t>
            </a:r>
            <a:r>
              <a:rPr lang="fr-FR" dirty="0" err="1"/>
              <a:t>diversify</a:t>
            </a:r>
            <a:r>
              <a:rPr lang="fr-FR" dirty="0"/>
              <a:t> </a:t>
            </a:r>
            <a:r>
              <a:rPr lang="fr-FR" dirty="0" err="1"/>
              <a:t>supply</a:t>
            </a:r>
            <a:r>
              <a:rPr lang="fr-FR" dirty="0"/>
              <a:t> </a:t>
            </a:r>
            <a:r>
              <a:rPr lang="fr-FR" dirty="0" err="1"/>
              <a:t>chains</a:t>
            </a:r>
            <a:r>
              <a:rPr lang="fr-FR" dirty="0"/>
              <a:t> to </a:t>
            </a:r>
            <a:r>
              <a:rPr lang="fr-FR" dirty="0" err="1"/>
              <a:t>avoid</a:t>
            </a:r>
            <a:r>
              <a:rPr lang="fr-FR" dirty="0"/>
              <a:t> over-</a:t>
            </a:r>
            <a:r>
              <a:rPr lang="fr-FR" dirty="0" err="1"/>
              <a:t>reliance</a:t>
            </a:r>
            <a:r>
              <a:rPr lang="fr-FR" dirty="0"/>
              <a:t> over a few </a:t>
            </a:r>
            <a:r>
              <a:rPr lang="fr-FR" dirty="0" err="1"/>
              <a:t>technology-producing</a:t>
            </a:r>
            <a:r>
              <a:rPr lang="fr-FR" dirty="0"/>
              <a:t> </a:t>
            </a:r>
            <a:r>
              <a:rPr lang="fr-FR" dirty="0" smtClean="0"/>
              <a:t>countries?</a:t>
            </a:r>
            <a:endParaRPr lang="fr-FR" dirty="0"/>
          </a:p>
        </p:txBody>
      </p:sp>
      <p:pic>
        <p:nvPicPr>
          <p:cNvPr id="6" name="Image 5">
            <a:extLst>
              <a:ext uri="{FF2B5EF4-FFF2-40B4-BE49-F238E27FC236}">
                <a16:creationId xmlns:a16="http://schemas.microsoft.com/office/drawing/2014/main" id="{DFF15F39-D43A-0B64-7172-173C2C3B07A8}"/>
              </a:ext>
            </a:extLst>
          </p:cNvPr>
          <p:cNvPicPr>
            <a:picLocks noChangeAspect="1"/>
          </p:cNvPicPr>
          <p:nvPr/>
        </p:nvPicPr>
        <p:blipFill>
          <a:blip r:embed="rId2"/>
          <a:stretch>
            <a:fillRect/>
          </a:stretch>
        </p:blipFill>
        <p:spPr>
          <a:xfrm>
            <a:off x="7324531" y="308849"/>
            <a:ext cx="4346428" cy="2980250"/>
          </a:xfrm>
          <a:prstGeom prst="rect">
            <a:avLst/>
          </a:prstGeom>
        </p:spPr>
      </p:pic>
      <p:pic>
        <p:nvPicPr>
          <p:cNvPr id="7" name="Image 6">
            <a:extLst>
              <a:ext uri="{FF2B5EF4-FFF2-40B4-BE49-F238E27FC236}">
                <a16:creationId xmlns:a16="http://schemas.microsoft.com/office/drawing/2014/main" id="{A9498C6B-8EAC-1D10-FCA1-9695B322678C}"/>
              </a:ext>
            </a:extLst>
          </p:cNvPr>
          <p:cNvPicPr>
            <a:picLocks noChangeAspect="1"/>
          </p:cNvPicPr>
          <p:nvPr/>
        </p:nvPicPr>
        <p:blipFill>
          <a:blip r:embed="rId3"/>
          <a:stretch>
            <a:fillRect/>
          </a:stretch>
        </p:blipFill>
        <p:spPr>
          <a:xfrm>
            <a:off x="7324531" y="3768644"/>
            <a:ext cx="4438515" cy="2703117"/>
          </a:xfrm>
          <a:prstGeom prst="rect">
            <a:avLst/>
          </a:prstGeom>
        </p:spPr>
      </p:pic>
    </p:spTree>
    <p:extLst>
      <p:ext uri="{BB962C8B-B14F-4D97-AF65-F5344CB8AC3E}">
        <p14:creationId xmlns:p14="http://schemas.microsoft.com/office/powerpoint/2010/main" val="11640712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B080E2-DC95-6E33-2257-631382860DC5}"/>
              </a:ext>
            </a:extLst>
          </p:cNvPr>
          <p:cNvSpPr>
            <a:spLocks noGrp="1"/>
          </p:cNvSpPr>
          <p:nvPr>
            <p:ph type="title"/>
          </p:nvPr>
        </p:nvSpPr>
        <p:spPr>
          <a:xfrm>
            <a:off x="838200" y="2766218"/>
            <a:ext cx="10515600" cy="1325563"/>
          </a:xfrm>
        </p:spPr>
        <p:txBody>
          <a:bodyPr>
            <a:normAutofit/>
          </a:bodyPr>
          <a:lstStyle/>
          <a:p>
            <a:pPr algn="ctr"/>
            <a:r>
              <a:rPr lang="en-BE" sz="4800" b="1" dirty="0">
                <a:latin typeface="+mn-lt"/>
              </a:rPr>
              <a:t>1. Remote Renewable Energy Hubs</a:t>
            </a:r>
          </a:p>
        </p:txBody>
      </p:sp>
    </p:spTree>
    <p:extLst>
      <p:ext uri="{BB962C8B-B14F-4D97-AF65-F5344CB8AC3E}">
        <p14:creationId xmlns:p14="http://schemas.microsoft.com/office/powerpoint/2010/main" val="1132392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1D34770-47A8-402C-AF23-2B653F2D88C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id="{3E7DCAAD-C7EF-ED0F-2E5C-B34897794B68}"/>
              </a:ext>
            </a:extLst>
          </p:cNvPr>
          <p:cNvSpPr>
            <a:spLocks noGrp="1"/>
          </p:cNvSpPr>
          <p:nvPr>
            <p:ph type="title"/>
          </p:nvPr>
        </p:nvSpPr>
        <p:spPr>
          <a:xfrm>
            <a:off x="598665" y="457198"/>
            <a:ext cx="6002110" cy="1495425"/>
          </a:xfrm>
        </p:spPr>
        <p:txBody>
          <a:bodyPr>
            <a:noAutofit/>
          </a:bodyPr>
          <a:lstStyle/>
          <a:p>
            <a:r>
              <a:rPr lang="fr-FR" b="1" dirty="0" err="1">
                <a:latin typeface="+mn-lt"/>
              </a:rPr>
              <a:t>Consideration</a:t>
            </a:r>
            <a:r>
              <a:rPr lang="fr-FR" b="1" dirty="0">
                <a:latin typeface="+mn-lt"/>
              </a:rPr>
              <a:t> of the local </a:t>
            </a:r>
            <a:r>
              <a:rPr lang="fr-FR" b="1" dirty="0" err="1">
                <a:latin typeface="+mn-lt"/>
              </a:rPr>
              <a:t>environment</a:t>
            </a:r>
            <a:r>
              <a:rPr lang="fr-FR" b="1" dirty="0">
                <a:latin typeface="+mn-lt"/>
              </a:rPr>
              <a:t> </a:t>
            </a:r>
            <a:r>
              <a:rPr lang="fr-FR" b="1" dirty="0" err="1">
                <a:latin typeface="+mn-lt"/>
              </a:rPr>
              <a:t>when</a:t>
            </a:r>
            <a:r>
              <a:rPr lang="fr-FR" b="1" dirty="0">
                <a:latin typeface="+mn-lt"/>
              </a:rPr>
              <a:t> </a:t>
            </a:r>
            <a:r>
              <a:rPr lang="fr-FR" b="1" dirty="0" err="1">
                <a:latin typeface="+mn-lt"/>
              </a:rPr>
              <a:t>developing</a:t>
            </a:r>
            <a:r>
              <a:rPr lang="fr-FR" b="1" dirty="0">
                <a:latin typeface="+mn-lt"/>
              </a:rPr>
              <a:t> </a:t>
            </a:r>
            <a:r>
              <a:rPr lang="fr-FR" b="1" dirty="0" err="1">
                <a:latin typeface="+mn-lt"/>
              </a:rPr>
              <a:t>RREHs</a:t>
            </a:r>
            <a:endParaRPr lang="fr-BE" b="1" dirty="0">
              <a:latin typeface="+mn-lt"/>
            </a:endParaRPr>
          </a:p>
        </p:txBody>
      </p:sp>
      <p:sp>
        <p:nvSpPr>
          <p:cNvPr id="3" name="Espace réservé du contenu 2">
            <a:extLst>
              <a:ext uri="{FF2B5EF4-FFF2-40B4-BE49-F238E27FC236}">
                <a16:creationId xmlns:a16="http://schemas.microsoft.com/office/drawing/2014/main" id="{8CC91508-2FD2-E6D4-AB8B-6BF4DC5EA666}"/>
              </a:ext>
            </a:extLst>
          </p:cNvPr>
          <p:cNvSpPr>
            <a:spLocks noGrp="1"/>
          </p:cNvSpPr>
          <p:nvPr>
            <p:ph idx="1"/>
          </p:nvPr>
        </p:nvSpPr>
        <p:spPr>
          <a:xfrm>
            <a:off x="345809" y="2634013"/>
            <a:ext cx="6131605" cy="3542597"/>
          </a:xfrm>
        </p:spPr>
        <p:txBody>
          <a:bodyPr>
            <a:normAutofit fontScale="25000" lnSpcReduction="20000"/>
          </a:bodyPr>
          <a:lstStyle/>
          <a:p>
            <a:pPr marL="0" indent="0">
              <a:buNone/>
            </a:pPr>
            <a:r>
              <a:rPr lang="fr-FR" sz="11200" dirty="0" err="1"/>
              <a:t>Establishing</a:t>
            </a:r>
            <a:r>
              <a:rPr lang="fr-FR" sz="11200" dirty="0"/>
              <a:t> </a:t>
            </a:r>
            <a:r>
              <a:rPr lang="fr-FR" sz="11200" dirty="0" err="1"/>
              <a:t>RREHs</a:t>
            </a:r>
            <a:r>
              <a:rPr lang="fr-FR" sz="11200" dirty="0"/>
              <a:t> in the Global South must not </a:t>
            </a:r>
            <a:r>
              <a:rPr lang="fr-FR" sz="11200" dirty="0" err="1"/>
              <a:t>be</a:t>
            </a:r>
            <a:r>
              <a:rPr lang="fr-FR" sz="11200" dirty="0"/>
              <a:t> a </a:t>
            </a:r>
            <a:r>
              <a:rPr lang="fr-FR" sz="11200" dirty="0" err="1"/>
              <a:t>colonialist</a:t>
            </a:r>
            <a:r>
              <a:rPr lang="fr-FR" sz="11200" dirty="0"/>
              <a:t> </a:t>
            </a:r>
            <a:r>
              <a:rPr lang="fr-FR" sz="11200" dirty="0" err="1"/>
              <a:t>nor</a:t>
            </a:r>
            <a:r>
              <a:rPr lang="fr-FR" sz="11200" dirty="0"/>
              <a:t> a </a:t>
            </a:r>
            <a:r>
              <a:rPr lang="fr-FR" sz="11200" dirty="0" err="1"/>
              <a:t>plundering</a:t>
            </a:r>
            <a:r>
              <a:rPr lang="fr-FR" sz="11200" dirty="0"/>
              <a:t> </a:t>
            </a:r>
            <a:r>
              <a:rPr lang="fr-FR" sz="11200" dirty="0" err="1"/>
              <a:t>endeavour</a:t>
            </a:r>
            <a:r>
              <a:rPr lang="fr-FR" sz="11200" dirty="0"/>
              <a:t>.</a:t>
            </a:r>
          </a:p>
          <a:p>
            <a:pPr marL="0" indent="0">
              <a:buNone/>
            </a:pPr>
            <a:endParaRPr lang="fr-FR" sz="11200" dirty="0"/>
          </a:p>
          <a:p>
            <a:pPr marL="0" indent="0">
              <a:buNone/>
            </a:pPr>
            <a:r>
              <a:rPr lang="fr-FR" sz="11200" dirty="0" err="1"/>
              <a:t>Valorization</a:t>
            </a:r>
            <a:r>
              <a:rPr lang="fr-FR" sz="11200" dirty="0"/>
              <a:t> of local </a:t>
            </a:r>
            <a:r>
              <a:rPr lang="fr-FR" sz="11200" dirty="0" err="1"/>
              <a:t>opportunities</a:t>
            </a:r>
            <a:r>
              <a:rPr lang="fr-FR" sz="11200" dirty="0"/>
              <a:t> and by-</a:t>
            </a:r>
            <a:r>
              <a:rPr lang="fr-FR" sz="11200" dirty="0" err="1"/>
              <a:t>products</a:t>
            </a:r>
            <a:r>
              <a:rPr lang="fr-FR" sz="11200" dirty="0"/>
              <a:t> in countries </a:t>
            </a:r>
            <a:r>
              <a:rPr lang="fr-FR" sz="11200" dirty="0" err="1"/>
              <a:t>developing</a:t>
            </a:r>
            <a:r>
              <a:rPr lang="fr-FR" sz="11200" dirty="0"/>
              <a:t> </a:t>
            </a:r>
            <a:r>
              <a:rPr lang="fr-FR" sz="11200" dirty="0" err="1"/>
              <a:t>such</a:t>
            </a:r>
            <a:r>
              <a:rPr lang="fr-FR" sz="11200" dirty="0"/>
              <a:t> hubs </a:t>
            </a:r>
            <a:r>
              <a:rPr lang="fr-FR" sz="11200" dirty="0" err="1"/>
              <a:t>is</a:t>
            </a:r>
            <a:r>
              <a:rPr lang="fr-FR" sz="11200" dirty="0"/>
              <a:t> important.</a:t>
            </a:r>
          </a:p>
          <a:p>
            <a:pPr marL="0" indent="0">
              <a:buNone/>
            </a:pPr>
            <a:endParaRPr lang="fr-FR" sz="11200" dirty="0"/>
          </a:p>
          <a:p>
            <a:pPr marL="0" indent="0">
              <a:buNone/>
            </a:pPr>
            <a:r>
              <a:rPr lang="fr-FR" sz="11200" dirty="0"/>
              <a:t>Importance of </a:t>
            </a:r>
            <a:r>
              <a:rPr lang="fr-FR" sz="11200" dirty="0" err="1"/>
              <a:t>fairness</a:t>
            </a:r>
            <a:r>
              <a:rPr lang="fr-FR" sz="11200" dirty="0"/>
              <a:t>, respect of local </a:t>
            </a:r>
            <a:r>
              <a:rPr lang="fr-FR" sz="11200" dirty="0" err="1"/>
              <a:t>realities</a:t>
            </a:r>
            <a:r>
              <a:rPr lang="fr-FR" sz="11200" dirty="0"/>
              <a:t> of </a:t>
            </a:r>
            <a:r>
              <a:rPr lang="fr-FR" sz="11200" dirty="0" err="1"/>
              <a:t>communities</a:t>
            </a:r>
            <a:r>
              <a:rPr lang="fr-FR" sz="11200" dirty="0"/>
              <a:t> and </a:t>
            </a:r>
            <a:r>
              <a:rPr lang="fr-FR" sz="11200" dirty="0" err="1"/>
              <a:t>sustainable</a:t>
            </a:r>
            <a:r>
              <a:rPr lang="fr-FR" sz="11200" dirty="0"/>
              <a:t> </a:t>
            </a:r>
            <a:r>
              <a:rPr lang="fr-FR" sz="11200" dirty="0" err="1"/>
              <a:t>development</a:t>
            </a:r>
            <a:r>
              <a:rPr lang="fr-FR" sz="11200" dirty="0"/>
              <a:t>.</a:t>
            </a:r>
          </a:p>
          <a:p>
            <a:pPr marL="914400" lvl="2" indent="0">
              <a:buNone/>
            </a:pPr>
            <a:endParaRPr lang="fr-FR" dirty="0">
              <a:latin typeface="+mj-lt"/>
            </a:endParaRPr>
          </a:p>
          <a:p>
            <a:pPr marL="457200" lvl="1" indent="0">
              <a:buNone/>
            </a:pPr>
            <a:endParaRPr lang="fr-FR" sz="2000" dirty="0"/>
          </a:p>
        </p:txBody>
      </p:sp>
      <p:pic>
        <p:nvPicPr>
          <p:cNvPr id="6148" name="Picture 4" descr="undefin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23223" y="289482"/>
            <a:ext cx="4644877" cy="4766805"/>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7048501" y="5127367"/>
            <a:ext cx="4226358" cy="1477328"/>
          </a:xfrm>
          <a:prstGeom prst="rect">
            <a:avLst/>
          </a:prstGeom>
        </p:spPr>
        <p:txBody>
          <a:bodyPr wrap="square">
            <a:spAutoFit/>
          </a:bodyPr>
          <a:lstStyle/>
          <a:p>
            <a:r>
              <a:rPr lang="en-US" dirty="0"/>
              <a:t>Kirkuk oil field (Iraq) in 1932. The oil extracted from this field at the time mainly benefited the United Kingdom. This is an example of energy colonialism that should not be reproduced with RREH.</a:t>
            </a:r>
          </a:p>
        </p:txBody>
      </p:sp>
    </p:spTree>
    <p:extLst>
      <p:ext uri="{BB962C8B-B14F-4D97-AF65-F5344CB8AC3E}">
        <p14:creationId xmlns:p14="http://schemas.microsoft.com/office/powerpoint/2010/main" val="29918163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427AF5F-9A0E-42B7-A252-FD64C9885F9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id="{CAD14E9F-299D-A3A0-4C2A-235D956577F3}"/>
              </a:ext>
            </a:extLst>
          </p:cNvPr>
          <p:cNvSpPr>
            <a:spLocks noGrp="1"/>
          </p:cNvSpPr>
          <p:nvPr>
            <p:ph type="title"/>
          </p:nvPr>
        </p:nvSpPr>
        <p:spPr>
          <a:xfrm>
            <a:off x="838200" y="365125"/>
            <a:ext cx="10515600" cy="1306443"/>
          </a:xfrm>
        </p:spPr>
        <p:txBody>
          <a:bodyPr>
            <a:normAutofit/>
          </a:bodyPr>
          <a:lstStyle/>
          <a:p>
            <a:r>
              <a:rPr lang="fr-FR" b="1" dirty="0">
                <a:latin typeface="+mn-lt"/>
              </a:rPr>
              <a:t>United Nations </a:t>
            </a:r>
            <a:r>
              <a:rPr lang="fr-FR" b="1" dirty="0" err="1">
                <a:latin typeface="+mn-lt"/>
              </a:rPr>
              <a:t>Sustainable</a:t>
            </a:r>
            <a:r>
              <a:rPr lang="fr-FR" b="1" dirty="0">
                <a:latin typeface="+mn-lt"/>
              </a:rPr>
              <a:t> </a:t>
            </a:r>
            <a:r>
              <a:rPr lang="fr-FR" b="1" dirty="0" err="1">
                <a:latin typeface="+mn-lt"/>
              </a:rPr>
              <a:t>Development</a:t>
            </a:r>
            <a:r>
              <a:rPr lang="fr-FR" b="1" dirty="0">
                <a:latin typeface="+mn-lt"/>
              </a:rPr>
              <a:t> Goals (UN </a:t>
            </a:r>
            <a:r>
              <a:rPr lang="fr-FR" b="1" dirty="0" err="1">
                <a:latin typeface="+mn-lt"/>
              </a:rPr>
              <a:t>SDGs</a:t>
            </a:r>
            <a:r>
              <a:rPr lang="fr-FR" b="1" dirty="0">
                <a:latin typeface="+mn-lt"/>
              </a:rPr>
              <a:t>)</a:t>
            </a:r>
          </a:p>
        </p:txBody>
      </p:sp>
      <p:sp>
        <p:nvSpPr>
          <p:cNvPr id="3" name="Espace réservé du contenu 2">
            <a:extLst>
              <a:ext uri="{FF2B5EF4-FFF2-40B4-BE49-F238E27FC236}">
                <a16:creationId xmlns:a16="http://schemas.microsoft.com/office/drawing/2014/main" id="{98BE94C8-2C80-F72A-ADA4-7866DD2EB351}"/>
              </a:ext>
            </a:extLst>
          </p:cNvPr>
          <p:cNvSpPr>
            <a:spLocks noGrp="1"/>
          </p:cNvSpPr>
          <p:nvPr>
            <p:ph idx="1"/>
          </p:nvPr>
        </p:nvSpPr>
        <p:spPr>
          <a:xfrm>
            <a:off x="838199" y="2036693"/>
            <a:ext cx="4990975" cy="4092396"/>
          </a:xfrm>
        </p:spPr>
        <p:txBody>
          <a:bodyPr>
            <a:normAutofit/>
          </a:bodyPr>
          <a:lstStyle/>
          <a:p>
            <a:pPr marL="0" indent="0">
              <a:buNone/>
            </a:pPr>
            <a:r>
              <a:rPr lang="fr-FR" dirty="0"/>
              <a:t>UN </a:t>
            </a:r>
            <a:r>
              <a:rPr lang="fr-FR" dirty="0" err="1"/>
              <a:t>SDGs</a:t>
            </a:r>
            <a:r>
              <a:rPr lang="fr-FR" dirty="0"/>
              <a:t> (</a:t>
            </a:r>
            <a:r>
              <a:rPr lang="fr-FR" dirty="0" err="1"/>
              <a:t>Gymiah</a:t>
            </a:r>
            <a:r>
              <a:rPr lang="fr-FR" dirty="0"/>
              <a:t> et al., 2023):</a:t>
            </a:r>
          </a:p>
          <a:p>
            <a:r>
              <a:rPr lang="en-US" dirty="0"/>
              <a:t>Set of 17 interconnected goals adopted by all United Nations Member States in 2015</a:t>
            </a:r>
          </a:p>
          <a:p>
            <a:r>
              <a:rPr lang="en-US" dirty="0"/>
              <a:t>Aim to address the world's most pressing social, economic, and environmental challenges by 2030.</a:t>
            </a:r>
            <a:endParaRPr lang="fr-FR" dirty="0"/>
          </a:p>
          <a:p>
            <a:endParaRPr lang="fr-FR" sz="2000" dirty="0"/>
          </a:p>
        </p:txBody>
      </p:sp>
      <p:pic>
        <p:nvPicPr>
          <p:cNvPr id="5" name="Image 4" descr="Une image contenant texte, capture d’écran, logo, Police&#10;&#10;Description générée automatiquement">
            <a:extLst>
              <a:ext uri="{FF2B5EF4-FFF2-40B4-BE49-F238E27FC236}">
                <a16:creationId xmlns:a16="http://schemas.microsoft.com/office/drawing/2014/main" id="{D51B0F0D-1114-BDD9-B4DB-8712E47E8D29}"/>
              </a:ext>
            </a:extLst>
          </p:cNvPr>
          <p:cNvPicPr>
            <a:picLocks noChangeAspect="1"/>
          </p:cNvPicPr>
          <p:nvPr/>
        </p:nvPicPr>
        <p:blipFill rotWithShape="1">
          <a:blip r:embed="rId2">
            <a:extLst>
              <a:ext uri="{28A0092B-C50C-407E-A947-70E740481C1C}">
                <a14:useLocalDpi xmlns:a14="http://schemas.microsoft.com/office/drawing/2010/main" val="0"/>
              </a:ext>
            </a:extLst>
          </a:blip>
          <a:srcRect r="1784" b="3"/>
          <a:stretch/>
        </p:blipFill>
        <p:spPr>
          <a:xfrm>
            <a:off x="5829175" y="1537642"/>
            <a:ext cx="5524625" cy="3782715"/>
          </a:xfrm>
          <a:prstGeom prst="rect">
            <a:avLst/>
          </a:prstGeom>
        </p:spPr>
      </p:pic>
    </p:spTree>
    <p:extLst>
      <p:ext uri="{BB962C8B-B14F-4D97-AF65-F5344CB8AC3E}">
        <p14:creationId xmlns:p14="http://schemas.microsoft.com/office/powerpoint/2010/main" val="18821411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9427AF5F-9A0E-42B7-A252-FD64C9885F9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id="{1CF77375-6EFB-B033-E242-7D374130CF82}"/>
              </a:ext>
            </a:extLst>
          </p:cNvPr>
          <p:cNvSpPr>
            <a:spLocks noGrp="1"/>
          </p:cNvSpPr>
          <p:nvPr>
            <p:ph type="title"/>
          </p:nvPr>
        </p:nvSpPr>
        <p:spPr>
          <a:xfrm>
            <a:off x="838200" y="365125"/>
            <a:ext cx="10515600" cy="1306443"/>
          </a:xfrm>
        </p:spPr>
        <p:txBody>
          <a:bodyPr>
            <a:normAutofit/>
          </a:bodyPr>
          <a:lstStyle/>
          <a:p>
            <a:r>
              <a:rPr lang="fr-FR" b="1" dirty="0" err="1">
                <a:latin typeface="+mn-lt"/>
              </a:rPr>
              <a:t>RREHs</a:t>
            </a:r>
            <a:r>
              <a:rPr lang="fr-FR" b="1" dirty="0">
                <a:latin typeface="+mn-lt"/>
              </a:rPr>
              <a:t> and UN </a:t>
            </a:r>
            <a:r>
              <a:rPr lang="fr-FR" b="1" dirty="0" err="1">
                <a:latin typeface="+mn-lt"/>
              </a:rPr>
              <a:t>SDGs</a:t>
            </a:r>
            <a:endParaRPr lang="fr-BE" b="1" dirty="0">
              <a:latin typeface="+mn-lt"/>
            </a:endParaRPr>
          </a:p>
        </p:txBody>
      </p:sp>
      <p:sp>
        <p:nvSpPr>
          <p:cNvPr id="3" name="Espace réservé du contenu 2">
            <a:extLst>
              <a:ext uri="{FF2B5EF4-FFF2-40B4-BE49-F238E27FC236}">
                <a16:creationId xmlns:a16="http://schemas.microsoft.com/office/drawing/2014/main" id="{3075832A-65A7-06D5-9BA8-5C8265893266}"/>
              </a:ext>
            </a:extLst>
          </p:cNvPr>
          <p:cNvSpPr>
            <a:spLocks noGrp="1"/>
          </p:cNvSpPr>
          <p:nvPr>
            <p:ph idx="1"/>
          </p:nvPr>
        </p:nvSpPr>
        <p:spPr>
          <a:xfrm>
            <a:off x="838200" y="2190750"/>
            <a:ext cx="10386527" cy="4667250"/>
          </a:xfrm>
        </p:spPr>
        <p:txBody>
          <a:bodyPr>
            <a:normAutofit/>
          </a:bodyPr>
          <a:lstStyle/>
          <a:p>
            <a:pPr marL="0" indent="0">
              <a:buNone/>
            </a:pPr>
            <a:r>
              <a:rPr lang="fr-FR" dirty="0"/>
              <a:t>The RREH concept </a:t>
            </a:r>
            <a:r>
              <a:rPr lang="fr-FR" dirty="0" err="1"/>
              <a:t>is</a:t>
            </a:r>
            <a:r>
              <a:rPr lang="fr-FR" dirty="0"/>
              <a:t> </a:t>
            </a:r>
            <a:r>
              <a:rPr lang="fr-FR" dirty="0" err="1"/>
              <a:t>aligned</a:t>
            </a:r>
            <a:r>
              <a:rPr lang="fr-FR" dirty="0"/>
              <a:t> </a:t>
            </a:r>
            <a:r>
              <a:rPr lang="fr-FR" dirty="0" err="1"/>
              <a:t>with</a:t>
            </a:r>
            <a:r>
              <a:rPr lang="fr-FR" dirty="0"/>
              <a:t> six UN </a:t>
            </a:r>
            <a:r>
              <a:rPr lang="fr-FR" dirty="0" err="1"/>
              <a:t>SDGs</a:t>
            </a:r>
            <a:r>
              <a:rPr lang="fr-FR" dirty="0"/>
              <a:t>:</a:t>
            </a:r>
          </a:p>
          <a:p>
            <a:pPr lvl="1"/>
            <a:r>
              <a:rPr lang="fr-BE" sz="2800" dirty="0"/>
              <a:t>SDG 6: Clean water and </a:t>
            </a:r>
            <a:r>
              <a:rPr lang="fr-BE" sz="2800" dirty="0" err="1"/>
              <a:t>sanitation</a:t>
            </a:r>
            <a:endParaRPr lang="fr-BE" sz="2800" dirty="0"/>
          </a:p>
          <a:p>
            <a:pPr lvl="1"/>
            <a:r>
              <a:rPr lang="fr-BE" sz="2800" dirty="0"/>
              <a:t>SDG 7: </a:t>
            </a:r>
            <a:r>
              <a:rPr lang="fr-BE" sz="2800" dirty="0" err="1"/>
              <a:t>Affordable</a:t>
            </a:r>
            <a:r>
              <a:rPr lang="fr-BE" sz="2800" dirty="0"/>
              <a:t> and clean </a:t>
            </a:r>
            <a:r>
              <a:rPr lang="fr-BE" sz="2800" dirty="0" err="1"/>
              <a:t>energy</a:t>
            </a:r>
            <a:endParaRPr lang="fr-BE" sz="2800" dirty="0"/>
          </a:p>
          <a:p>
            <a:pPr lvl="1"/>
            <a:r>
              <a:rPr lang="fr-BE" sz="2800" dirty="0"/>
              <a:t>SDG 8: </a:t>
            </a:r>
            <a:r>
              <a:rPr lang="fr-BE" sz="2800" dirty="0" err="1"/>
              <a:t>Decent</a:t>
            </a:r>
            <a:r>
              <a:rPr lang="fr-BE" sz="2800" dirty="0"/>
              <a:t> </a:t>
            </a:r>
            <a:r>
              <a:rPr lang="fr-BE" sz="2800" dirty="0" err="1"/>
              <a:t>work</a:t>
            </a:r>
            <a:r>
              <a:rPr lang="fr-BE" sz="2800" dirty="0"/>
              <a:t> and </a:t>
            </a:r>
            <a:r>
              <a:rPr lang="fr-BE" sz="2800" dirty="0" err="1"/>
              <a:t>economic</a:t>
            </a:r>
            <a:r>
              <a:rPr lang="fr-BE" sz="2800" dirty="0"/>
              <a:t> </a:t>
            </a:r>
            <a:r>
              <a:rPr lang="fr-BE" sz="2800" dirty="0" err="1"/>
              <a:t>growth</a:t>
            </a:r>
            <a:endParaRPr lang="fr-BE" sz="2800" dirty="0"/>
          </a:p>
          <a:p>
            <a:pPr lvl="1"/>
            <a:r>
              <a:rPr lang="fr-BE" sz="2800" dirty="0"/>
              <a:t>SDG 9: </a:t>
            </a:r>
            <a:r>
              <a:rPr lang="fr-BE" sz="2800" dirty="0" err="1"/>
              <a:t>Industry</a:t>
            </a:r>
            <a:r>
              <a:rPr lang="fr-BE" sz="2800" dirty="0"/>
              <a:t>, innovation and infrastructure</a:t>
            </a:r>
          </a:p>
          <a:p>
            <a:pPr lvl="1"/>
            <a:r>
              <a:rPr lang="fr-BE" sz="2800" dirty="0"/>
              <a:t>SDG 12: </a:t>
            </a:r>
            <a:r>
              <a:rPr lang="fr-BE" sz="2800" dirty="0" err="1"/>
              <a:t>Responsible</a:t>
            </a:r>
            <a:r>
              <a:rPr lang="fr-BE" sz="2800" dirty="0"/>
              <a:t> production and </a:t>
            </a:r>
            <a:r>
              <a:rPr lang="fr-BE" sz="2800" dirty="0" err="1"/>
              <a:t>consumption</a:t>
            </a:r>
            <a:endParaRPr lang="fr-BE" sz="2800" dirty="0"/>
          </a:p>
          <a:p>
            <a:pPr lvl="1"/>
            <a:r>
              <a:rPr lang="fr-BE" sz="2800" dirty="0"/>
              <a:t>SDG 13: </a:t>
            </a:r>
            <a:r>
              <a:rPr lang="fr-BE" sz="2800" dirty="0" err="1"/>
              <a:t>Climate</a:t>
            </a:r>
            <a:r>
              <a:rPr lang="fr-BE" sz="2800" dirty="0"/>
              <a:t> action</a:t>
            </a:r>
          </a:p>
          <a:p>
            <a:pPr lvl="1"/>
            <a:endParaRPr lang="fr-BE" sz="3600" dirty="0"/>
          </a:p>
          <a:p>
            <a:pPr lvl="1"/>
            <a:endParaRPr lang="fr-BE" sz="1700" dirty="0"/>
          </a:p>
        </p:txBody>
      </p:sp>
    </p:spTree>
    <p:extLst>
      <p:ext uri="{BB962C8B-B14F-4D97-AF65-F5344CB8AC3E}">
        <p14:creationId xmlns:p14="http://schemas.microsoft.com/office/powerpoint/2010/main" val="40396959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16">
            <a:extLst>
              <a:ext uri="{FF2B5EF4-FFF2-40B4-BE49-F238E27FC236}">
                <a16:creationId xmlns:a16="http://schemas.microsoft.com/office/drawing/2014/main" id="{22587ECF-85E9-4393-9D87-8EB6F3F6C20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id="{8569B923-8C69-B8BA-4C2E-3672788A5711}"/>
              </a:ext>
            </a:extLst>
          </p:cNvPr>
          <p:cNvSpPr>
            <a:spLocks noGrp="1"/>
          </p:cNvSpPr>
          <p:nvPr>
            <p:ph type="title"/>
          </p:nvPr>
        </p:nvSpPr>
        <p:spPr>
          <a:xfrm>
            <a:off x="838199" y="537883"/>
            <a:ext cx="4783697" cy="843242"/>
          </a:xfrm>
        </p:spPr>
        <p:txBody>
          <a:bodyPr anchor="b">
            <a:normAutofit/>
          </a:bodyPr>
          <a:lstStyle/>
          <a:p>
            <a:r>
              <a:rPr lang="fr-FR" b="1" dirty="0" err="1">
                <a:latin typeface="+mn-lt"/>
              </a:rPr>
              <a:t>REPowerEU</a:t>
            </a:r>
            <a:endParaRPr lang="fr-FR" b="1" dirty="0">
              <a:latin typeface="+mn-lt"/>
            </a:endParaRPr>
          </a:p>
        </p:txBody>
      </p:sp>
      <p:sp>
        <p:nvSpPr>
          <p:cNvPr id="3" name="Espace réservé du contenu 2">
            <a:extLst>
              <a:ext uri="{FF2B5EF4-FFF2-40B4-BE49-F238E27FC236}">
                <a16:creationId xmlns:a16="http://schemas.microsoft.com/office/drawing/2014/main" id="{C2D893A8-E902-4128-6712-B3E7F81B36B0}"/>
              </a:ext>
            </a:extLst>
          </p:cNvPr>
          <p:cNvSpPr>
            <a:spLocks noGrp="1"/>
          </p:cNvSpPr>
          <p:nvPr>
            <p:ph idx="1"/>
          </p:nvPr>
        </p:nvSpPr>
        <p:spPr>
          <a:xfrm>
            <a:off x="838199" y="1594884"/>
            <a:ext cx="5982479" cy="4525023"/>
          </a:xfrm>
        </p:spPr>
        <p:txBody>
          <a:bodyPr>
            <a:noAutofit/>
          </a:bodyPr>
          <a:lstStyle/>
          <a:p>
            <a:pPr marL="0" indent="0">
              <a:buNone/>
            </a:pPr>
            <a:r>
              <a:rPr lang="fr-FR" sz="2600" dirty="0" err="1"/>
              <a:t>REPowerEU</a:t>
            </a:r>
            <a:r>
              <a:rPr lang="fr-FR" sz="2600" dirty="0"/>
              <a:t> (</a:t>
            </a:r>
            <a:r>
              <a:rPr lang="fr-FR" sz="2600" dirty="0" err="1"/>
              <a:t>European</a:t>
            </a:r>
            <a:r>
              <a:rPr lang="fr-FR" sz="2600" dirty="0"/>
              <a:t> Commission, 2022):</a:t>
            </a:r>
          </a:p>
          <a:p>
            <a:r>
              <a:rPr lang="fr-FR" sz="2600" dirty="0"/>
              <a:t>In the </a:t>
            </a:r>
            <a:r>
              <a:rPr lang="fr-FR" sz="2600" dirty="0" err="1"/>
              <a:t>context</a:t>
            </a:r>
            <a:r>
              <a:rPr lang="fr-FR" sz="2600" dirty="0"/>
              <a:t> of the </a:t>
            </a:r>
            <a:r>
              <a:rPr lang="fr-FR" sz="2600" dirty="0" err="1"/>
              <a:t>war</a:t>
            </a:r>
            <a:r>
              <a:rPr lang="fr-FR" sz="2600" dirty="0"/>
              <a:t> in Ukraine, a plan has been </a:t>
            </a:r>
            <a:r>
              <a:rPr lang="fr-FR" sz="2600" dirty="0" err="1"/>
              <a:t>designed</a:t>
            </a:r>
            <a:r>
              <a:rPr lang="fr-FR" sz="2600" dirty="0"/>
              <a:t> to </a:t>
            </a:r>
            <a:r>
              <a:rPr lang="fr-FR" sz="2600" dirty="0" err="1"/>
              <a:t>save</a:t>
            </a:r>
            <a:r>
              <a:rPr lang="fr-FR" sz="2600" dirty="0"/>
              <a:t> </a:t>
            </a:r>
            <a:r>
              <a:rPr lang="fr-FR" sz="2600" dirty="0" err="1"/>
              <a:t>energy</a:t>
            </a:r>
            <a:r>
              <a:rPr lang="fr-FR" sz="2600" dirty="0"/>
              <a:t>, </a:t>
            </a:r>
            <a:r>
              <a:rPr lang="fr-FR" sz="2600" dirty="0" err="1"/>
              <a:t>produce</a:t>
            </a:r>
            <a:r>
              <a:rPr lang="fr-FR" sz="2600" dirty="0"/>
              <a:t> clean </a:t>
            </a:r>
            <a:r>
              <a:rPr lang="fr-FR" sz="2600" dirty="0" err="1"/>
              <a:t>energy</a:t>
            </a:r>
            <a:r>
              <a:rPr lang="fr-FR" sz="2600" dirty="0"/>
              <a:t> and </a:t>
            </a:r>
            <a:r>
              <a:rPr lang="fr-FR" sz="2600" dirty="0" err="1"/>
              <a:t>diversify</a:t>
            </a:r>
            <a:r>
              <a:rPr lang="fr-FR" sz="2600" dirty="0"/>
              <a:t> </a:t>
            </a:r>
            <a:r>
              <a:rPr lang="fr-FR" sz="2600" dirty="0" err="1"/>
              <a:t>energy</a:t>
            </a:r>
            <a:r>
              <a:rPr lang="fr-FR" sz="2600" dirty="0"/>
              <a:t> supplies</a:t>
            </a:r>
          </a:p>
          <a:p>
            <a:r>
              <a:rPr lang="fr-FR" sz="2600" dirty="0"/>
              <a:t>In the short term: diversification of </a:t>
            </a:r>
            <a:r>
              <a:rPr lang="fr-FR" sz="2600" dirty="0" err="1"/>
              <a:t>energy</a:t>
            </a:r>
            <a:r>
              <a:rPr lang="fr-FR" sz="2600" dirty="0"/>
              <a:t> supplies and </a:t>
            </a:r>
            <a:r>
              <a:rPr lang="fr-FR" sz="2600" dirty="0" err="1"/>
              <a:t>suppliers</a:t>
            </a:r>
            <a:endParaRPr lang="fr-FR" sz="2600" dirty="0"/>
          </a:p>
          <a:p>
            <a:r>
              <a:rPr lang="fr-FR" sz="2600" dirty="0"/>
              <a:t>On the </a:t>
            </a:r>
            <a:r>
              <a:rPr lang="fr-FR" sz="2600" dirty="0" err="1"/>
              <a:t>mid</a:t>
            </a:r>
            <a:r>
              <a:rPr lang="fr-FR" sz="2600" dirty="0"/>
              <a:t> term (to </a:t>
            </a:r>
            <a:r>
              <a:rPr lang="fr-FR" sz="2600" dirty="0" err="1"/>
              <a:t>execute</a:t>
            </a:r>
            <a:r>
              <a:rPr lang="fr-FR" sz="2600" dirty="0"/>
              <a:t> </a:t>
            </a:r>
            <a:r>
              <a:rPr lang="fr-FR" sz="2600" dirty="0" err="1"/>
              <a:t>before</a:t>
            </a:r>
            <a:r>
              <a:rPr lang="fr-FR" sz="2600" dirty="0"/>
              <a:t> 2027): </a:t>
            </a:r>
            <a:r>
              <a:rPr lang="fr-FR" sz="2600" dirty="0" err="1"/>
              <a:t>financial</a:t>
            </a:r>
            <a:r>
              <a:rPr lang="fr-FR" sz="2600" dirty="0"/>
              <a:t> and </a:t>
            </a:r>
            <a:r>
              <a:rPr lang="fr-FR" sz="2600" dirty="0" err="1"/>
              <a:t>juridic</a:t>
            </a:r>
            <a:r>
              <a:rPr lang="fr-FR" sz="2600" dirty="0"/>
              <a:t> </a:t>
            </a:r>
            <a:r>
              <a:rPr lang="fr-FR" sz="2600" dirty="0" err="1"/>
              <a:t>measures</a:t>
            </a:r>
            <a:r>
              <a:rPr lang="fr-FR" sz="2600" dirty="0"/>
              <a:t> to </a:t>
            </a:r>
            <a:r>
              <a:rPr lang="fr-FR" sz="2600" dirty="0" err="1"/>
              <a:t>build</a:t>
            </a:r>
            <a:r>
              <a:rPr lang="fr-FR" sz="2600" dirty="0"/>
              <a:t> new infrastructures and </a:t>
            </a:r>
            <a:r>
              <a:rPr lang="fr-FR" sz="2600" dirty="0" err="1"/>
              <a:t>energy</a:t>
            </a:r>
            <a:r>
              <a:rPr lang="fr-FR" sz="2600" dirty="0"/>
              <a:t> </a:t>
            </a:r>
            <a:r>
              <a:rPr lang="fr-FR" sz="2600" dirty="0" err="1" smtClean="0"/>
              <a:t>systems</a:t>
            </a:r>
            <a:r>
              <a:rPr lang="fr-FR" sz="2600" dirty="0" smtClean="0"/>
              <a:t>.</a:t>
            </a:r>
            <a:endParaRPr lang="fr-FR" sz="2600" dirty="0"/>
          </a:p>
        </p:txBody>
      </p:sp>
      <p:pic>
        <p:nvPicPr>
          <p:cNvPr id="5" name="Image 4" descr="Une image contenant texte, Police, dessin humoristique, cercle&#10;&#10;Description générée automatiquement">
            <a:extLst>
              <a:ext uri="{FF2B5EF4-FFF2-40B4-BE49-F238E27FC236}">
                <a16:creationId xmlns:a16="http://schemas.microsoft.com/office/drawing/2014/main" id="{E44E3B75-2A61-E092-D3EC-06490004AB10}"/>
              </a:ext>
            </a:extLst>
          </p:cNvPr>
          <p:cNvPicPr>
            <a:picLocks noChangeAspect="1"/>
          </p:cNvPicPr>
          <p:nvPr/>
        </p:nvPicPr>
        <p:blipFill rotWithShape="1">
          <a:blip r:embed="rId2">
            <a:extLst>
              <a:ext uri="{28A0092B-C50C-407E-A947-70E740481C1C}">
                <a14:useLocalDpi xmlns:a14="http://schemas.microsoft.com/office/drawing/2010/main" val="0"/>
              </a:ext>
            </a:extLst>
          </a:blip>
          <a:srcRect t="903" r="-1" b="-1"/>
          <a:stretch/>
        </p:blipFill>
        <p:spPr>
          <a:xfrm>
            <a:off x="7072604" y="1789536"/>
            <a:ext cx="4488025" cy="3599462"/>
          </a:xfrm>
          <a:prstGeom prst="rect">
            <a:avLst/>
          </a:prstGeom>
        </p:spPr>
      </p:pic>
    </p:spTree>
    <p:extLst>
      <p:ext uri="{BB962C8B-B14F-4D97-AF65-F5344CB8AC3E}">
        <p14:creationId xmlns:p14="http://schemas.microsoft.com/office/powerpoint/2010/main" val="15784860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1F1E8BC-D4D4-8018-028E-D568C19E90CF}"/>
              </a:ext>
            </a:extLst>
          </p:cNvPr>
          <p:cNvSpPr>
            <a:spLocks noGrp="1"/>
          </p:cNvSpPr>
          <p:nvPr>
            <p:ph type="title"/>
          </p:nvPr>
        </p:nvSpPr>
        <p:spPr/>
        <p:txBody>
          <a:bodyPr/>
          <a:lstStyle/>
          <a:p>
            <a:r>
              <a:rPr lang="fr-FR" b="1" dirty="0" err="1">
                <a:latin typeface="+mn-lt"/>
              </a:rPr>
              <a:t>RREHs</a:t>
            </a:r>
            <a:r>
              <a:rPr lang="fr-FR" b="1" dirty="0">
                <a:latin typeface="+mn-lt"/>
              </a:rPr>
              <a:t> and </a:t>
            </a:r>
            <a:r>
              <a:rPr lang="fr-FR" b="1" dirty="0" err="1">
                <a:latin typeface="+mn-lt"/>
              </a:rPr>
              <a:t>REPowerEU</a:t>
            </a:r>
            <a:endParaRPr lang="fr-FR" b="1" dirty="0">
              <a:latin typeface="+mn-lt"/>
            </a:endParaRPr>
          </a:p>
        </p:txBody>
      </p:sp>
      <p:sp>
        <p:nvSpPr>
          <p:cNvPr id="3" name="Espace réservé du contenu 2">
            <a:extLst>
              <a:ext uri="{FF2B5EF4-FFF2-40B4-BE49-F238E27FC236}">
                <a16:creationId xmlns:a16="http://schemas.microsoft.com/office/drawing/2014/main" id="{5E0B3CB7-71BF-DBA3-4FDA-59C7EED1D499}"/>
              </a:ext>
            </a:extLst>
          </p:cNvPr>
          <p:cNvSpPr>
            <a:spLocks noGrp="1"/>
          </p:cNvSpPr>
          <p:nvPr>
            <p:ph idx="1"/>
          </p:nvPr>
        </p:nvSpPr>
        <p:spPr>
          <a:xfrm>
            <a:off x="838200" y="2117725"/>
            <a:ext cx="10515600" cy="4351338"/>
          </a:xfrm>
        </p:spPr>
        <p:txBody>
          <a:bodyPr>
            <a:normAutofit/>
          </a:bodyPr>
          <a:lstStyle/>
          <a:p>
            <a:pPr marL="0" indent="0">
              <a:buNone/>
            </a:pPr>
            <a:r>
              <a:rPr lang="fr-FR" dirty="0" err="1"/>
              <a:t>Several</a:t>
            </a:r>
            <a:r>
              <a:rPr lang="fr-FR" dirty="0"/>
              <a:t> objectives of an </a:t>
            </a:r>
            <a:r>
              <a:rPr lang="fr-FR" dirty="0" err="1"/>
              <a:t>RREH</a:t>
            </a:r>
            <a:r>
              <a:rPr lang="fr-FR" dirty="0"/>
              <a:t> and </a:t>
            </a:r>
            <a:r>
              <a:rPr lang="fr-FR" dirty="0" err="1"/>
              <a:t>REPowerEU</a:t>
            </a:r>
            <a:r>
              <a:rPr lang="fr-FR" dirty="0"/>
              <a:t> match, </a:t>
            </a:r>
            <a:r>
              <a:rPr lang="fr-FR" dirty="0" err="1"/>
              <a:t>namely</a:t>
            </a:r>
            <a:r>
              <a:rPr lang="fr-FR" dirty="0"/>
              <a:t>: </a:t>
            </a:r>
          </a:p>
          <a:p>
            <a:pPr marL="0" indent="0">
              <a:buNone/>
            </a:pPr>
            <a:endParaRPr lang="fr-FR" dirty="0"/>
          </a:p>
          <a:p>
            <a:pPr lvl="1"/>
            <a:r>
              <a:rPr lang="fr-FR" sz="2800" dirty="0"/>
              <a:t>Diversification of </a:t>
            </a:r>
            <a:r>
              <a:rPr lang="fr-FR" sz="2800" dirty="0" err="1"/>
              <a:t>energy</a:t>
            </a:r>
            <a:r>
              <a:rPr lang="fr-FR" sz="2800" dirty="0"/>
              <a:t> supplies</a:t>
            </a:r>
          </a:p>
          <a:p>
            <a:pPr lvl="1"/>
            <a:r>
              <a:rPr lang="fr-FR" sz="2800" dirty="0" err="1"/>
              <a:t>Accelerating</a:t>
            </a:r>
            <a:r>
              <a:rPr lang="fr-FR" sz="2800" dirty="0"/>
              <a:t> the </a:t>
            </a:r>
            <a:r>
              <a:rPr lang="fr-FR" sz="2800" dirty="0" err="1"/>
              <a:t>rollout</a:t>
            </a:r>
            <a:r>
              <a:rPr lang="fr-FR" sz="2800" dirty="0"/>
              <a:t> of </a:t>
            </a:r>
            <a:r>
              <a:rPr lang="fr-FR" sz="2800" dirty="0" err="1"/>
              <a:t>renewables</a:t>
            </a:r>
            <a:endParaRPr lang="fr-FR" sz="2800" dirty="0"/>
          </a:p>
          <a:p>
            <a:pPr lvl="1"/>
            <a:r>
              <a:rPr lang="fr-FR" sz="2800" dirty="0"/>
              <a:t>Reduction of </a:t>
            </a:r>
            <a:r>
              <a:rPr lang="fr-FR" sz="2800" dirty="0" err="1"/>
              <a:t>fossil</a:t>
            </a:r>
            <a:r>
              <a:rPr lang="fr-FR" sz="2800" dirty="0"/>
              <a:t> fuel </a:t>
            </a:r>
            <a:r>
              <a:rPr lang="fr-FR" sz="2800" dirty="0" err="1"/>
              <a:t>reliance</a:t>
            </a:r>
            <a:r>
              <a:rPr lang="fr-FR" sz="2800" dirty="0"/>
              <a:t> and </a:t>
            </a:r>
            <a:r>
              <a:rPr lang="fr-FR" sz="2800" dirty="0" err="1"/>
              <a:t>consumption</a:t>
            </a:r>
            <a:r>
              <a:rPr lang="fr-FR" sz="2800" dirty="0"/>
              <a:t>. Example:  </a:t>
            </a:r>
            <a:r>
              <a:rPr lang="fr-FR" sz="2800" dirty="0" err="1"/>
              <a:t>reduction</a:t>
            </a:r>
            <a:r>
              <a:rPr lang="fr-FR" sz="2800" dirty="0"/>
              <a:t> of </a:t>
            </a:r>
            <a:r>
              <a:rPr lang="fr-FR" sz="2800" dirty="0" err="1"/>
              <a:t>reliance</a:t>
            </a:r>
            <a:r>
              <a:rPr lang="fr-FR" sz="2800" dirty="0"/>
              <a:t> on </a:t>
            </a:r>
            <a:r>
              <a:rPr lang="fr-FR" sz="2800" dirty="0" err="1"/>
              <a:t>Russian</a:t>
            </a:r>
            <a:r>
              <a:rPr lang="fr-FR" sz="2800" dirty="0"/>
              <a:t> </a:t>
            </a:r>
            <a:r>
              <a:rPr lang="fr-FR" sz="2800" dirty="0" err="1"/>
              <a:t>natural</a:t>
            </a:r>
            <a:r>
              <a:rPr lang="fr-FR" sz="2800" dirty="0"/>
              <a:t> </a:t>
            </a:r>
            <a:r>
              <a:rPr lang="fr-FR" sz="2800" dirty="0" err="1" smtClean="0"/>
              <a:t>gas</a:t>
            </a:r>
            <a:r>
              <a:rPr lang="fr-FR" sz="2800" dirty="0" smtClean="0"/>
              <a:t>.</a:t>
            </a:r>
            <a:endParaRPr lang="fr-FR" sz="2800" dirty="0"/>
          </a:p>
        </p:txBody>
      </p:sp>
    </p:spTree>
    <p:extLst>
      <p:ext uri="{BB962C8B-B14F-4D97-AF65-F5344CB8AC3E}">
        <p14:creationId xmlns:p14="http://schemas.microsoft.com/office/powerpoint/2010/main" val="28527913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ACF3C684-C5E8-AAAC-A9A2-F7844B1CA739}"/>
              </a:ext>
            </a:extLst>
          </p:cNvPr>
          <p:cNvSpPr>
            <a:spLocks noGrp="1"/>
          </p:cNvSpPr>
          <p:nvPr>
            <p:ph idx="1"/>
          </p:nvPr>
        </p:nvSpPr>
        <p:spPr>
          <a:xfrm>
            <a:off x="685800" y="812800"/>
            <a:ext cx="10909300" cy="5364163"/>
          </a:xfrm>
        </p:spPr>
        <p:txBody>
          <a:bodyPr>
            <a:normAutofit/>
          </a:bodyPr>
          <a:lstStyle/>
          <a:p>
            <a:pPr marL="0" indent="0">
              <a:buNone/>
            </a:pPr>
            <a:r>
              <a:rPr lang="en-US" dirty="0"/>
              <a:t>However, the EU did not consider the possibility of importing carbon-neutral natural gas or other synthetic fossil fuels from renewable hubs. </a:t>
            </a:r>
            <a:r>
              <a:rPr lang="fr-FR" dirty="0" err="1"/>
              <a:t>REPowerEU</a:t>
            </a:r>
            <a:r>
              <a:rPr lang="fr-FR" dirty="0"/>
              <a:t> places </a:t>
            </a:r>
            <a:r>
              <a:rPr lang="fr-FR" dirty="0" err="1"/>
              <a:t>too</a:t>
            </a:r>
            <a:r>
              <a:rPr lang="fr-FR" dirty="0"/>
              <a:t> </a:t>
            </a:r>
            <a:r>
              <a:rPr lang="fr-FR" dirty="0" err="1"/>
              <a:t>much</a:t>
            </a:r>
            <a:r>
              <a:rPr lang="fr-FR" dirty="0"/>
              <a:t> </a:t>
            </a:r>
            <a:r>
              <a:rPr lang="fr-FR" dirty="0" err="1"/>
              <a:t>emphasis</a:t>
            </a:r>
            <a:r>
              <a:rPr lang="fr-FR" dirty="0"/>
              <a:t> on </a:t>
            </a:r>
            <a:r>
              <a:rPr lang="fr-FR" dirty="0" err="1"/>
              <a:t>hydrogen</a:t>
            </a:r>
            <a:r>
              <a:rPr lang="fr-FR" dirty="0"/>
              <a:t>, and not </a:t>
            </a:r>
            <a:r>
              <a:rPr lang="fr-FR" dirty="0" err="1"/>
              <a:t>enough</a:t>
            </a:r>
            <a:r>
              <a:rPr lang="fr-FR" dirty="0"/>
              <a:t> on </a:t>
            </a:r>
            <a:r>
              <a:rPr lang="fr-FR" dirty="0" err="1"/>
              <a:t>other</a:t>
            </a:r>
            <a:r>
              <a:rPr lang="fr-FR" dirty="0"/>
              <a:t> </a:t>
            </a:r>
            <a:r>
              <a:rPr lang="fr-FR" dirty="0" err="1"/>
              <a:t>carbon-neutral</a:t>
            </a:r>
            <a:r>
              <a:rPr lang="fr-FR" dirty="0"/>
              <a:t> outputs </a:t>
            </a:r>
            <a:r>
              <a:rPr lang="fr-FR" dirty="0" err="1"/>
              <a:t>that</a:t>
            </a:r>
            <a:r>
              <a:rPr lang="fr-FR" dirty="0"/>
              <a:t> </a:t>
            </a:r>
            <a:r>
              <a:rPr lang="fr-FR" dirty="0" err="1"/>
              <a:t>can</a:t>
            </a:r>
            <a:r>
              <a:rPr lang="fr-FR" dirty="0"/>
              <a:t> </a:t>
            </a:r>
            <a:r>
              <a:rPr lang="fr-FR" dirty="0" err="1"/>
              <a:t>be</a:t>
            </a:r>
            <a:r>
              <a:rPr lang="fr-FR" dirty="0"/>
              <a:t> </a:t>
            </a:r>
            <a:r>
              <a:rPr lang="fr-FR" dirty="0" err="1"/>
              <a:t>produced</a:t>
            </a:r>
            <a:r>
              <a:rPr lang="fr-FR" dirty="0"/>
              <a:t> in </a:t>
            </a:r>
            <a:r>
              <a:rPr lang="fr-FR" dirty="0" err="1"/>
              <a:t>RREHs</a:t>
            </a:r>
            <a:r>
              <a:rPr lang="fr-FR" dirty="0"/>
              <a:t>.</a:t>
            </a:r>
          </a:p>
          <a:p>
            <a:endParaRPr lang="en-US" dirty="0"/>
          </a:p>
          <a:p>
            <a:pPr marL="0" indent="0">
              <a:buNone/>
            </a:pPr>
            <a:r>
              <a:rPr lang="en-US" dirty="0"/>
              <a:t>New regulatory and monitoring mechanisms will have to be put in place (e.g., amendment of </a:t>
            </a:r>
            <a:r>
              <a:rPr lang="fr-FR" sz="2800" i="0" dirty="0">
                <a:solidFill>
                  <a:srgbClr val="333333"/>
                </a:solidFill>
                <a:effectLst/>
              </a:rPr>
              <a:t>Directive (EU) 2018/2001 </a:t>
            </a:r>
            <a:r>
              <a:rPr lang="en-US" sz="2800" i="1" dirty="0">
                <a:solidFill>
                  <a:srgbClr val="333333"/>
                </a:solidFill>
                <a:effectLst/>
              </a:rPr>
              <a:t>on the promotion of the use of energy from renewable sources</a:t>
            </a:r>
            <a:r>
              <a:rPr lang="en-US" dirty="0"/>
              <a:t>).</a:t>
            </a:r>
          </a:p>
          <a:p>
            <a:endParaRPr lang="en-US" dirty="0"/>
          </a:p>
          <a:p>
            <a:pPr marL="0" indent="0">
              <a:buNone/>
            </a:pPr>
            <a:r>
              <a:rPr lang="en-US" dirty="0">
                <a:solidFill>
                  <a:srgbClr val="333333"/>
                </a:solidFill>
              </a:rPr>
              <a:t>The p</a:t>
            </a:r>
            <a:r>
              <a:rPr lang="en-US" sz="2800" i="0" dirty="0">
                <a:solidFill>
                  <a:srgbClr val="333333"/>
                </a:solidFill>
                <a:effectLst/>
              </a:rPr>
              <a:t>roposal </a:t>
            </a:r>
            <a:r>
              <a:rPr lang="en-US" dirty="0">
                <a:solidFill>
                  <a:srgbClr val="333333"/>
                </a:solidFill>
              </a:rPr>
              <a:t>of the European Parliament and the Council for </a:t>
            </a:r>
            <a:r>
              <a:rPr lang="en-US" sz="2800" i="0" dirty="0">
                <a:solidFill>
                  <a:srgbClr val="333333"/>
                </a:solidFill>
                <a:effectLst/>
              </a:rPr>
              <a:t>a Regulation </a:t>
            </a:r>
            <a:r>
              <a:rPr lang="en-US" sz="2800" i="1" dirty="0">
                <a:solidFill>
                  <a:srgbClr val="333333"/>
                </a:solidFill>
                <a:effectLst/>
              </a:rPr>
              <a:t>on the internal markets for renewable and natural gases and for hydrogen</a:t>
            </a:r>
            <a:r>
              <a:rPr lang="en-US" sz="2800" dirty="0">
                <a:solidFill>
                  <a:srgbClr val="333333"/>
                </a:solidFill>
                <a:effectLst/>
              </a:rPr>
              <a:t> is heading in th</a:t>
            </a:r>
            <a:r>
              <a:rPr lang="en-US" dirty="0">
                <a:solidFill>
                  <a:srgbClr val="333333"/>
                </a:solidFill>
              </a:rPr>
              <a:t>e right direction.</a:t>
            </a:r>
            <a:endParaRPr lang="en-US" dirty="0"/>
          </a:p>
          <a:p>
            <a:endParaRPr lang="en-US" dirty="0"/>
          </a:p>
        </p:txBody>
      </p:sp>
    </p:spTree>
    <p:extLst>
      <p:ext uri="{BB962C8B-B14F-4D97-AF65-F5344CB8AC3E}">
        <p14:creationId xmlns:p14="http://schemas.microsoft.com/office/powerpoint/2010/main" val="41716482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BBF8AE7-4194-3D60-71CF-B9AA13158E6E}"/>
              </a:ext>
            </a:extLst>
          </p:cNvPr>
          <p:cNvSpPr>
            <a:spLocks noGrp="1"/>
          </p:cNvSpPr>
          <p:nvPr>
            <p:ph type="title"/>
          </p:nvPr>
        </p:nvSpPr>
        <p:spPr/>
        <p:txBody>
          <a:bodyPr/>
          <a:lstStyle/>
          <a:p>
            <a:r>
              <a:rPr lang="fr-FR" b="1" dirty="0">
                <a:latin typeface="+mn-lt"/>
              </a:rPr>
              <a:t>Carbon Pricing and </a:t>
            </a:r>
            <a:r>
              <a:rPr lang="fr-FR" b="1" dirty="0" err="1">
                <a:latin typeface="+mn-lt"/>
              </a:rPr>
              <a:t>Incentives</a:t>
            </a:r>
            <a:endParaRPr lang="fr-BE" b="1" dirty="0">
              <a:latin typeface="+mn-lt"/>
            </a:endParaRPr>
          </a:p>
        </p:txBody>
      </p:sp>
      <p:sp>
        <p:nvSpPr>
          <p:cNvPr id="3" name="Espace réservé du contenu 2">
            <a:extLst>
              <a:ext uri="{FF2B5EF4-FFF2-40B4-BE49-F238E27FC236}">
                <a16:creationId xmlns:a16="http://schemas.microsoft.com/office/drawing/2014/main" id="{57FD9339-55B3-FBE7-1210-6211DB99ED92}"/>
              </a:ext>
            </a:extLst>
          </p:cNvPr>
          <p:cNvSpPr>
            <a:spLocks noGrp="1"/>
          </p:cNvSpPr>
          <p:nvPr>
            <p:ph idx="1"/>
          </p:nvPr>
        </p:nvSpPr>
        <p:spPr/>
        <p:txBody>
          <a:bodyPr/>
          <a:lstStyle/>
          <a:p>
            <a:pPr marL="0" indent="0">
              <a:buNone/>
            </a:pPr>
            <a:endParaRPr lang="fr-BE" dirty="0"/>
          </a:p>
          <a:p>
            <a:pPr marL="0" indent="0">
              <a:buNone/>
            </a:pPr>
            <a:r>
              <a:rPr lang="fr-BE" dirty="0"/>
              <a:t>CO2 </a:t>
            </a:r>
            <a:r>
              <a:rPr lang="fr-BE" dirty="0" err="1"/>
              <a:t>emissions</a:t>
            </a:r>
            <a:r>
              <a:rPr lang="fr-BE" dirty="0"/>
              <a:t> </a:t>
            </a:r>
            <a:r>
              <a:rPr lang="fr-BE" dirty="0" err="1"/>
              <a:t>orginating</a:t>
            </a:r>
            <a:r>
              <a:rPr lang="fr-BE" dirty="0"/>
              <a:t> </a:t>
            </a:r>
            <a:r>
              <a:rPr lang="fr-BE" dirty="0" err="1"/>
              <a:t>from</a:t>
            </a:r>
            <a:r>
              <a:rPr lang="fr-BE" dirty="0"/>
              <a:t> </a:t>
            </a:r>
            <a:r>
              <a:rPr lang="fr-BE" dirty="0" err="1"/>
              <a:t>carbon-neutral</a:t>
            </a:r>
            <a:r>
              <a:rPr lang="fr-BE" dirty="0"/>
              <a:t> fuel </a:t>
            </a:r>
            <a:r>
              <a:rPr lang="fr-BE" dirty="0" err="1"/>
              <a:t>produced</a:t>
            </a:r>
            <a:r>
              <a:rPr lang="fr-BE" dirty="0"/>
              <a:t> in </a:t>
            </a:r>
            <a:r>
              <a:rPr lang="fr-BE" dirty="0" err="1"/>
              <a:t>RREHs</a:t>
            </a:r>
            <a:r>
              <a:rPr lang="fr-BE" dirty="0"/>
              <a:t> </a:t>
            </a:r>
            <a:r>
              <a:rPr lang="fr-BE" dirty="0" err="1"/>
              <a:t>should</a:t>
            </a:r>
            <a:r>
              <a:rPr lang="fr-BE" dirty="0"/>
              <a:t> not </a:t>
            </a:r>
            <a:r>
              <a:rPr lang="fr-BE" dirty="0" err="1"/>
              <a:t>be</a:t>
            </a:r>
            <a:r>
              <a:rPr lang="fr-BE" dirty="0"/>
              <a:t> </a:t>
            </a:r>
            <a:r>
              <a:rPr lang="fr-BE" dirty="0" err="1"/>
              <a:t>englobed</a:t>
            </a:r>
            <a:r>
              <a:rPr lang="fr-BE" dirty="0"/>
              <a:t> in the ETS &amp; CBAM </a:t>
            </a:r>
            <a:r>
              <a:rPr lang="fr-BE" dirty="0" err="1"/>
              <a:t>schemes</a:t>
            </a:r>
            <a:r>
              <a:rPr lang="fr-BE" dirty="0"/>
              <a:t>.</a:t>
            </a:r>
          </a:p>
          <a:p>
            <a:endParaRPr lang="fr-BE" dirty="0"/>
          </a:p>
          <a:p>
            <a:pPr marL="0" indent="0">
              <a:buNone/>
            </a:pPr>
            <a:endParaRPr lang="fr-BE" dirty="0"/>
          </a:p>
          <a:p>
            <a:pPr marL="0" indent="0">
              <a:buNone/>
            </a:pPr>
            <a:r>
              <a:rPr lang="fr-BE" dirty="0" err="1"/>
              <a:t>Increase</a:t>
            </a:r>
            <a:r>
              <a:rPr lang="fr-BE" dirty="0"/>
              <a:t> in production and </a:t>
            </a:r>
            <a:r>
              <a:rPr lang="fr-BE" dirty="0" err="1"/>
              <a:t>trade</a:t>
            </a:r>
            <a:r>
              <a:rPr lang="fr-BE" dirty="0"/>
              <a:t> of </a:t>
            </a:r>
            <a:r>
              <a:rPr lang="fr-BE" dirty="0" err="1"/>
              <a:t>carbon</a:t>
            </a:r>
            <a:r>
              <a:rPr lang="fr-BE" dirty="0"/>
              <a:t>-neutral fuels </a:t>
            </a:r>
            <a:r>
              <a:rPr lang="fr-BE" dirty="0" err="1"/>
              <a:t>may</a:t>
            </a:r>
            <a:r>
              <a:rPr lang="fr-BE" dirty="0"/>
              <a:t> lead to an over-</a:t>
            </a:r>
            <a:r>
              <a:rPr lang="fr-BE" dirty="0" err="1"/>
              <a:t>supply</a:t>
            </a:r>
            <a:r>
              <a:rPr lang="fr-BE" dirty="0"/>
              <a:t> of </a:t>
            </a:r>
            <a:r>
              <a:rPr lang="fr-BE" dirty="0" err="1"/>
              <a:t>carbon</a:t>
            </a:r>
            <a:r>
              <a:rPr lang="fr-BE" dirty="0"/>
              <a:t> </a:t>
            </a:r>
            <a:r>
              <a:rPr lang="fr-BE" dirty="0" err="1"/>
              <a:t>credits</a:t>
            </a:r>
            <a:r>
              <a:rPr lang="fr-BE" dirty="0"/>
              <a:t> and </a:t>
            </a:r>
            <a:r>
              <a:rPr lang="fr-BE" dirty="0" err="1"/>
              <a:t>thus</a:t>
            </a:r>
            <a:r>
              <a:rPr lang="fr-BE" dirty="0"/>
              <a:t> </a:t>
            </a:r>
            <a:r>
              <a:rPr lang="fr-BE" dirty="0" err="1"/>
              <a:t>will</a:t>
            </a:r>
            <a:r>
              <a:rPr lang="fr-BE" dirty="0"/>
              <a:t> drive </a:t>
            </a:r>
            <a:r>
              <a:rPr lang="fr-BE" dirty="0" err="1"/>
              <a:t>their</a:t>
            </a:r>
            <a:r>
              <a:rPr lang="fr-BE" dirty="0"/>
              <a:t> </a:t>
            </a:r>
            <a:r>
              <a:rPr lang="fr-BE" dirty="0" err="1"/>
              <a:t>prices</a:t>
            </a:r>
            <a:r>
              <a:rPr lang="fr-BE" dirty="0"/>
              <a:t> down.</a:t>
            </a:r>
          </a:p>
          <a:p>
            <a:endParaRPr lang="fr-BE" dirty="0"/>
          </a:p>
        </p:txBody>
      </p:sp>
    </p:spTree>
    <p:extLst>
      <p:ext uri="{BB962C8B-B14F-4D97-AF65-F5344CB8AC3E}">
        <p14:creationId xmlns:p14="http://schemas.microsoft.com/office/powerpoint/2010/main" val="24010715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596F9E-89E5-04E2-77EE-847562FD9C74}"/>
              </a:ext>
            </a:extLst>
          </p:cNvPr>
          <p:cNvSpPr>
            <a:spLocks noGrp="1"/>
          </p:cNvSpPr>
          <p:nvPr>
            <p:ph type="title"/>
          </p:nvPr>
        </p:nvSpPr>
        <p:spPr/>
        <p:txBody>
          <a:bodyPr/>
          <a:lstStyle/>
          <a:p>
            <a:r>
              <a:rPr lang="en-BE" b="1" dirty="0">
                <a:latin typeface="+mn-lt"/>
              </a:rPr>
              <a:t>Conclusion</a:t>
            </a:r>
          </a:p>
        </p:txBody>
      </p:sp>
      <p:sp>
        <p:nvSpPr>
          <p:cNvPr id="3" name="Content Placeholder 2">
            <a:extLst>
              <a:ext uri="{FF2B5EF4-FFF2-40B4-BE49-F238E27FC236}">
                <a16:creationId xmlns:a16="http://schemas.microsoft.com/office/drawing/2014/main" id="{AE83529F-05C3-369D-406F-408B1F1142D2}"/>
              </a:ext>
            </a:extLst>
          </p:cNvPr>
          <p:cNvSpPr>
            <a:spLocks noGrp="1"/>
          </p:cNvSpPr>
          <p:nvPr>
            <p:ph idx="1"/>
          </p:nvPr>
        </p:nvSpPr>
        <p:spPr/>
        <p:txBody>
          <a:bodyPr>
            <a:normAutofit/>
          </a:bodyPr>
          <a:lstStyle/>
          <a:p>
            <a:r>
              <a:rPr lang="en-BE" b="1" dirty="0">
                <a:solidFill>
                  <a:srgbClr val="FF0000"/>
                </a:solidFill>
              </a:rPr>
              <a:t>RREH</a:t>
            </a:r>
            <a:r>
              <a:rPr lang="en-GB" b="1" dirty="0">
                <a:solidFill>
                  <a:srgbClr val="FF0000"/>
                </a:solidFill>
              </a:rPr>
              <a:t>s</a:t>
            </a:r>
            <a:r>
              <a:rPr lang="en-BE" b="1" dirty="0">
                <a:solidFill>
                  <a:srgbClr val="FF0000"/>
                </a:solidFill>
              </a:rPr>
              <a:t> </a:t>
            </a:r>
            <a:r>
              <a:rPr lang="fr-BE" b="1" dirty="0" err="1">
                <a:solidFill>
                  <a:srgbClr val="FF0000"/>
                </a:solidFill>
              </a:rPr>
              <a:t>offer</a:t>
            </a:r>
            <a:r>
              <a:rPr lang="fr-BE" b="1" dirty="0">
                <a:solidFill>
                  <a:srgbClr val="FF0000"/>
                </a:solidFill>
              </a:rPr>
              <a:t> </a:t>
            </a:r>
            <a:r>
              <a:rPr lang="fr-BE" b="1" dirty="0" err="1">
                <a:solidFill>
                  <a:srgbClr val="FF0000"/>
                </a:solidFill>
              </a:rPr>
              <a:t>magnificent</a:t>
            </a:r>
            <a:r>
              <a:rPr lang="fr-BE" b="1" dirty="0">
                <a:solidFill>
                  <a:srgbClr val="FF0000"/>
                </a:solidFill>
              </a:rPr>
              <a:t> </a:t>
            </a:r>
            <a:r>
              <a:rPr lang="fr-BE" b="1" dirty="0" err="1">
                <a:solidFill>
                  <a:srgbClr val="FF0000"/>
                </a:solidFill>
              </a:rPr>
              <a:t>opportunities</a:t>
            </a:r>
            <a:r>
              <a:rPr lang="fr-BE" b="1" dirty="0">
                <a:solidFill>
                  <a:srgbClr val="FF0000"/>
                </a:solidFill>
              </a:rPr>
              <a:t> for </a:t>
            </a:r>
            <a:r>
              <a:rPr lang="fr-BE" b="1" dirty="0" err="1">
                <a:solidFill>
                  <a:srgbClr val="FF0000"/>
                </a:solidFill>
              </a:rPr>
              <a:t>rapidly</a:t>
            </a:r>
            <a:r>
              <a:rPr lang="fr-BE" b="1" dirty="0">
                <a:solidFill>
                  <a:srgbClr val="FF0000"/>
                </a:solidFill>
              </a:rPr>
              <a:t> </a:t>
            </a:r>
            <a:r>
              <a:rPr lang="fr-BE" b="1" dirty="0" err="1">
                <a:solidFill>
                  <a:srgbClr val="FF0000"/>
                </a:solidFill>
              </a:rPr>
              <a:t>transitioning</a:t>
            </a:r>
            <a:r>
              <a:rPr lang="fr-BE" b="1" dirty="0">
                <a:solidFill>
                  <a:srgbClr val="FF0000"/>
                </a:solidFill>
              </a:rPr>
              <a:t> to </a:t>
            </a:r>
            <a:r>
              <a:rPr lang="fr-BE" b="1" dirty="0" err="1">
                <a:solidFill>
                  <a:srgbClr val="FF0000"/>
                </a:solidFill>
              </a:rPr>
              <a:t>low-carbon</a:t>
            </a:r>
            <a:r>
              <a:rPr lang="fr-BE" b="1" dirty="0">
                <a:solidFill>
                  <a:srgbClr val="FF0000"/>
                </a:solidFill>
              </a:rPr>
              <a:t> </a:t>
            </a:r>
            <a:r>
              <a:rPr lang="fr-BE" b="1" dirty="0" err="1" smtClean="0">
                <a:solidFill>
                  <a:srgbClr val="FF0000"/>
                </a:solidFill>
              </a:rPr>
              <a:t>economies</a:t>
            </a:r>
            <a:r>
              <a:rPr lang="fr-BE" b="1" dirty="0">
                <a:solidFill>
                  <a:srgbClr val="FF0000"/>
                </a:solidFill>
              </a:rPr>
              <a:t>. </a:t>
            </a:r>
            <a:endParaRPr lang="en-BE" b="1" dirty="0">
              <a:solidFill>
                <a:srgbClr val="FF0000"/>
              </a:solidFill>
            </a:endParaRPr>
          </a:p>
          <a:p>
            <a:r>
              <a:rPr lang="en-BE" dirty="0"/>
              <a:t>Possibil</a:t>
            </a:r>
            <a:r>
              <a:rPr lang="fr-BE" dirty="0"/>
              <a:t>i</a:t>
            </a:r>
            <a:r>
              <a:rPr lang="en-BE" dirty="0"/>
              <a:t>ty to take advantage of local opportunities </a:t>
            </a:r>
            <a:r>
              <a:rPr lang="fr-FR" dirty="0"/>
              <a:t>for f</a:t>
            </a:r>
            <a:r>
              <a:rPr lang="en-BE" dirty="0"/>
              <a:t>arming and </a:t>
            </a:r>
            <a:r>
              <a:rPr lang="fr-FR" dirty="0"/>
              <a:t>w</a:t>
            </a:r>
            <a:r>
              <a:rPr lang="en-BE" dirty="0"/>
              <a:t>ater</a:t>
            </a:r>
            <a:r>
              <a:rPr lang="fr-BE" dirty="0"/>
              <a:t>.</a:t>
            </a:r>
          </a:p>
          <a:p>
            <a:r>
              <a:rPr lang="en-BE" dirty="0"/>
              <a:t>GBOML can be used to model </a:t>
            </a:r>
            <a:r>
              <a:rPr lang="fr-BE" dirty="0"/>
              <a:t>and </a:t>
            </a:r>
            <a:r>
              <a:rPr lang="fr-BE" dirty="0" smtClean="0"/>
              <a:t>help for the </a:t>
            </a:r>
            <a:r>
              <a:rPr lang="fr-BE" dirty="0" err="1" smtClean="0"/>
              <a:t>optimization</a:t>
            </a:r>
            <a:r>
              <a:rPr lang="fr-BE" dirty="0" smtClean="0"/>
              <a:t> of </a:t>
            </a:r>
            <a:r>
              <a:rPr lang="fr-BE" dirty="0"/>
              <a:t>RREH.</a:t>
            </a:r>
            <a:endParaRPr lang="en-BE" dirty="0"/>
          </a:p>
          <a:p>
            <a:r>
              <a:rPr lang="fr-FR" dirty="0" err="1"/>
              <a:t>Identifying</a:t>
            </a:r>
            <a:r>
              <a:rPr lang="fr-FR" dirty="0"/>
              <a:t> the optimal hubs </a:t>
            </a:r>
            <a:r>
              <a:rPr lang="fr-FR" dirty="0" err="1"/>
              <a:t>is</a:t>
            </a:r>
            <a:r>
              <a:rPr lang="fr-FR" dirty="0"/>
              <a:t> a </a:t>
            </a:r>
            <a:r>
              <a:rPr lang="fr-FR" dirty="0" err="1"/>
              <a:t>complex</a:t>
            </a:r>
            <a:r>
              <a:rPr lang="fr-FR" dirty="0"/>
              <a:t> </a:t>
            </a:r>
            <a:r>
              <a:rPr lang="fr-FR" dirty="0" err="1"/>
              <a:t>optimization</a:t>
            </a:r>
            <a:r>
              <a:rPr lang="fr-FR" dirty="0"/>
              <a:t> </a:t>
            </a:r>
            <a:r>
              <a:rPr lang="fr-FR" dirty="0" err="1"/>
              <a:t>task</a:t>
            </a:r>
            <a:r>
              <a:rPr lang="fr-FR" dirty="0"/>
              <a:t>, </a:t>
            </a:r>
            <a:r>
              <a:rPr lang="fr-FR" dirty="0" err="1"/>
              <a:t>especially</a:t>
            </a:r>
            <a:r>
              <a:rPr lang="fr-FR" dirty="0"/>
              <a:t> if </a:t>
            </a:r>
            <a:r>
              <a:rPr lang="fr-BE" dirty="0"/>
              <a:t>m</a:t>
            </a:r>
            <a:r>
              <a:rPr lang="en-BE" dirty="0"/>
              <a:t>ulti</a:t>
            </a:r>
            <a:r>
              <a:rPr lang="fr-BE" dirty="0"/>
              <a:t>-e</a:t>
            </a:r>
            <a:r>
              <a:rPr lang="en-BE" dirty="0"/>
              <a:t>nergy </a:t>
            </a:r>
            <a:r>
              <a:rPr lang="fr-BE" dirty="0"/>
              <a:t>v</a:t>
            </a:r>
            <a:r>
              <a:rPr lang="en-BE" dirty="0"/>
              <a:t>ector </a:t>
            </a:r>
            <a:r>
              <a:rPr lang="fr-BE" dirty="0"/>
              <a:t>h</a:t>
            </a:r>
            <a:r>
              <a:rPr lang="en-BE" dirty="0"/>
              <a:t>ub</a:t>
            </a:r>
            <a:r>
              <a:rPr lang="fr-BE" dirty="0"/>
              <a:t>s are </a:t>
            </a:r>
            <a:r>
              <a:rPr lang="fr-BE" dirty="0" err="1"/>
              <a:t>considered</a:t>
            </a:r>
            <a:r>
              <a:rPr lang="fr-BE" dirty="0"/>
              <a:t>. </a:t>
            </a:r>
            <a:endParaRPr lang="fr-FR" dirty="0"/>
          </a:p>
          <a:p>
            <a:r>
              <a:rPr lang="fr-FR" dirty="0" err="1"/>
              <a:t>Opportunity</a:t>
            </a:r>
            <a:r>
              <a:rPr lang="fr-FR" dirty="0"/>
              <a:t> to </a:t>
            </a:r>
            <a:r>
              <a:rPr lang="fr-FR" dirty="0" err="1"/>
              <a:t>deepen</a:t>
            </a:r>
            <a:r>
              <a:rPr lang="fr-FR" dirty="0"/>
              <a:t> </a:t>
            </a:r>
            <a:r>
              <a:rPr lang="fr-FR" dirty="0" err="1"/>
              <a:t>multilateralism</a:t>
            </a:r>
            <a:r>
              <a:rPr lang="fr-FR" dirty="0"/>
              <a:t> and </a:t>
            </a:r>
            <a:r>
              <a:rPr lang="fr-FR" dirty="0" err="1"/>
              <a:t>achieve</a:t>
            </a:r>
            <a:r>
              <a:rPr lang="fr-FR" dirty="0"/>
              <a:t> normative objectives at </a:t>
            </a:r>
            <a:r>
              <a:rPr lang="fr-FR" dirty="0" err="1"/>
              <a:t>both</a:t>
            </a:r>
            <a:r>
              <a:rPr lang="fr-FR" dirty="0"/>
              <a:t> UN and EU </a:t>
            </a:r>
            <a:r>
              <a:rPr lang="fr-FR" dirty="0" err="1"/>
              <a:t>levels</a:t>
            </a:r>
            <a:r>
              <a:rPr lang="fr-FR" dirty="0"/>
              <a:t>.</a:t>
            </a:r>
            <a:endParaRPr lang="en-BE" dirty="0"/>
          </a:p>
        </p:txBody>
      </p:sp>
    </p:spTree>
    <p:extLst>
      <p:ext uri="{BB962C8B-B14F-4D97-AF65-F5344CB8AC3E}">
        <p14:creationId xmlns:p14="http://schemas.microsoft.com/office/powerpoint/2010/main" val="43993301"/>
      </p:ext>
    </p:extLst>
  </p:cSld>
  <p:clrMapOvr>
    <a:masterClrMapping/>
  </p:clrMapOvr>
  <p:extLst mod="1">
    <p:ext uri="{6950BFC3-D8DA-4A85-94F7-54DA5524770B}">
      <p188:commentRel xmlns="" xmlns:p188="http://schemas.microsoft.com/office/powerpoint/2018/8/main" r:id="rId2"/>
    </p:ext>
  </p:extLs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F1D92F6-07DE-C899-56FF-DE779B5FA83A}"/>
              </a:ext>
            </a:extLst>
          </p:cNvPr>
          <p:cNvSpPr>
            <a:spLocks noGrp="1"/>
          </p:cNvSpPr>
          <p:nvPr>
            <p:ph type="title"/>
          </p:nvPr>
        </p:nvSpPr>
        <p:spPr>
          <a:xfrm>
            <a:off x="698500" y="-92075"/>
            <a:ext cx="10515600" cy="1325563"/>
          </a:xfrm>
        </p:spPr>
        <p:txBody>
          <a:bodyPr/>
          <a:lstStyle/>
          <a:p>
            <a:r>
              <a:rPr lang="fr-FR" b="1" dirty="0" err="1">
                <a:latin typeface="+mn-lt"/>
              </a:rPr>
              <a:t>References</a:t>
            </a:r>
            <a:endParaRPr lang="fr-FR" b="1" dirty="0">
              <a:latin typeface="+mn-lt"/>
            </a:endParaRPr>
          </a:p>
        </p:txBody>
      </p:sp>
      <p:sp>
        <p:nvSpPr>
          <p:cNvPr id="3" name="Espace réservé du contenu 2">
            <a:extLst>
              <a:ext uri="{FF2B5EF4-FFF2-40B4-BE49-F238E27FC236}">
                <a16:creationId xmlns:a16="http://schemas.microsoft.com/office/drawing/2014/main" id="{DCE6AB6B-8D31-CAD4-DF93-A8B665E288A5}"/>
              </a:ext>
            </a:extLst>
          </p:cNvPr>
          <p:cNvSpPr>
            <a:spLocks noGrp="1"/>
          </p:cNvSpPr>
          <p:nvPr>
            <p:ph idx="1"/>
          </p:nvPr>
        </p:nvSpPr>
        <p:spPr>
          <a:xfrm>
            <a:off x="698500" y="1027906"/>
            <a:ext cx="10515600" cy="5601494"/>
          </a:xfrm>
        </p:spPr>
        <p:txBody>
          <a:bodyPr>
            <a:noAutofit/>
          </a:bodyPr>
          <a:lstStyle/>
          <a:p>
            <a:pPr marL="0" indent="0">
              <a:buNone/>
            </a:pPr>
            <a:r>
              <a:rPr lang="fr-FR" sz="2200" dirty="0"/>
              <a:t>Berger, M., Radu, D.-C., </a:t>
            </a:r>
            <a:r>
              <a:rPr lang="fr-FR" sz="2200" dirty="0" err="1"/>
              <a:t>Detienne</a:t>
            </a:r>
            <a:r>
              <a:rPr lang="fr-FR" sz="2200" dirty="0"/>
              <a:t>, G., </a:t>
            </a:r>
            <a:r>
              <a:rPr lang="fr-FR" sz="2200" dirty="0" err="1"/>
              <a:t>Deschuyteneer</a:t>
            </a:r>
            <a:r>
              <a:rPr lang="fr-FR" sz="2200" dirty="0"/>
              <a:t>, T., </a:t>
            </a:r>
            <a:r>
              <a:rPr lang="fr-FR" sz="2200" dirty="0" err="1"/>
              <a:t>Richel</a:t>
            </a:r>
            <a:r>
              <a:rPr lang="fr-FR" sz="2200" dirty="0"/>
              <a:t>, A., &amp; Ernst, D. (2021). </a:t>
            </a:r>
            <a:r>
              <a:rPr lang="fr-FR" sz="2200" dirty="0" err="1"/>
              <a:t>Remote</a:t>
            </a:r>
            <a:r>
              <a:rPr lang="fr-FR" sz="2200" dirty="0"/>
              <a:t> </a:t>
            </a:r>
            <a:r>
              <a:rPr lang="fr-FR" sz="2200" dirty="0" err="1"/>
              <a:t>Renewable</a:t>
            </a:r>
            <a:r>
              <a:rPr lang="fr-FR" sz="2200" dirty="0"/>
              <a:t> Hubs for Carbon-Neutral </a:t>
            </a:r>
            <a:r>
              <a:rPr lang="fr-FR" sz="2200" dirty="0" err="1"/>
              <a:t>Synthetic</a:t>
            </a:r>
            <a:r>
              <a:rPr lang="fr-FR" sz="2200" dirty="0"/>
              <a:t> Fuel Production. </a:t>
            </a:r>
            <a:r>
              <a:rPr lang="fr-FR" sz="2200" i="1" dirty="0" err="1"/>
              <a:t>Frontiers</a:t>
            </a:r>
            <a:r>
              <a:rPr lang="fr-FR" sz="2200" i="1" dirty="0"/>
              <a:t> in Energy </a:t>
            </a:r>
            <a:r>
              <a:rPr lang="fr-FR" sz="2200" i="1" dirty="0" err="1"/>
              <a:t>Research</a:t>
            </a:r>
            <a:r>
              <a:rPr lang="fr-FR" sz="2200" i="1" dirty="0"/>
              <a:t>.</a:t>
            </a:r>
            <a:endParaRPr lang="en-US" sz="2200" dirty="0"/>
          </a:p>
          <a:p>
            <a:pPr marL="0" indent="0">
              <a:buNone/>
            </a:pPr>
            <a:r>
              <a:rPr lang="en-US" sz="2200" dirty="0" err="1"/>
              <a:t>Bolland</a:t>
            </a:r>
            <a:r>
              <a:rPr lang="en-US" sz="2200" dirty="0"/>
              <a:t>, A., </a:t>
            </a:r>
            <a:r>
              <a:rPr lang="en-US" sz="2200" dirty="0" err="1"/>
              <a:t>Boukas</a:t>
            </a:r>
            <a:r>
              <a:rPr lang="en-US" sz="2200" dirty="0"/>
              <a:t>, I., Berger, M., &amp; Ernst, D. (2022). Jointly Learning Environments and Control Policies with Projected Stochastic Gradient Ascent. </a:t>
            </a:r>
            <a:r>
              <a:rPr lang="en-US" sz="2200" i="1" dirty="0"/>
              <a:t>Journal of Artificial Intelligence Research</a:t>
            </a:r>
            <a:r>
              <a:rPr lang="en-US" sz="2200" dirty="0"/>
              <a:t>, </a:t>
            </a:r>
            <a:r>
              <a:rPr lang="en-US" sz="2200" i="1" dirty="0"/>
              <a:t>73</a:t>
            </a:r>
            <a:r>
              <a:rPr lang="en-US" sz="2200" dirty="0"/>
              <a:t>, 117-171.</a:t>
            </a:r>
            <a:r>
              <a:rPr lang="en-US" sz="2200" i="1" dirty="0"/>
              <a:t> </a:t>
            </a:r>
            <a:endParaRPr lang="fr-FR" sz="2200" i="1" dirty="0"/>
          </a:p>
          <a:p>
            <a:pPr marL="0" indent="0">
              <a:buNone/>
            </a:pPr>
            <a:r>
              <a:rPr lang="fr-FR" sz="2200" dirty="0" err="1"/>
              <a:t>Bordoff</a:t>
            </a:r>
            <a:r>
              <a:rPr lang="fr-FR" sz="2200" dirty="0"/>
              <a:t>, J., &amp; </a:t>
            </a:r>
            <a:r>
              <a:rPr lang="fr-FR" sz="2200" dirty="0" err="1"/>
              <a:t>O’Sullivan</a:t>
            </a:r>
            <a:r>
              <a:rPr lang="fr-FR" sz="2200" dirty="0"/>
              <a:t>, M. L. (2023, April 10). </a:t>
            </a:r>
            <a:r>
              <a:rPr lang="fr-FR" sz="2200" i="1" dirty="0"/>
              <a:t>The Age of Energy </a:t>
            </a:r>
            <a:r>
              <a:rPr lang="fr-FR" sz="2200" i="1" dirty="0" err="1"/>
              <a:t>Insecurity</a:t>
            </a:r>
            <a:r>
              <a:rPr lang="fr-FR" sz="2200" i="1" dirty="0"/>
              <a:t>. How the </a:t>
            </a:r>
            <a:r>
              <a:rPr lang="fr-FR" sz="2200" i="1" dirty="0" err="1"/>
              <a:t>Fight</a:t>
            </a:r>
            <a:r>
              <a:rPr lang="fr-FR" sz="2200" i="1" dirty="0"/>
              <a:t> for </a:t>
            </a:r>
            <a:r>
              <a:rPr lang="fr-FR" sz="2200" i="1" dirty="0" err="1"/>
              <a:t>Resources</a:t>
            </a:r>
            <a:r>
              <a:rPr lang="fr-FR" sz="2200" i="1" dirty="0"/>
              <a:t> Is </a:t>
            </a:r>
            <a:r>
              <a:rPr lang="fr-FR" sz="2200" i="1" dirty="0" err="1"/>
              <a:t>Upending</a:t>
            </a:r>
            <a:r>
              <a:rPr lang="fr-FR" sz="2200" i="1" dirty="0"/>
              <a:t> </a:t>
            </a:r>
            <a:r>
              <a:rPr lang="fr-FR" sz="2200" i="1" dirty="0" err="1"/>
              <a:t>Geopolitics</a:t>
            </a:r>
            <a:r>
              <a:rPr lang="fr-FR" sz="2200" dirty="0"/>
              <a:t>. </a:t>
            </a:r>
            <a:r>
              <a:rPr lang="fr-FR" sz="2200" dirty="0" err="1"/>
              <a:t>Foreign</a:t>
            </a:r>
            <a:r>
              <a:rPr lang="fr-FR" sz="2200" dirty="0"/>
              <a:t> </a:t>
            </a:r>
            <a:r>
              <a:rPr lang="fr-FR" sz="2200" dirty="0" err="1"/>
              <a:t>Affairs</a:t>
            </a:r>
            <a:r>
              <a:rPr lang="fr-FR" sz="2200" dirty="0"/>
              <a:t>.</a:t>
            </a:r>
          </a:p>
          <a:p>
            <a:pPr marL="0" indent="0">
              <a:buNone/>
            </a:pPr>
            <a:r>
              <a:rPr lang="en-GB" sz="2200" dirty="0" err="1"/>
              <a:t>Boukas</a:t>
            </a:r>
            <a:r>
              <a:rPr lang="en-GB" sz="2200" dirty="0"/>
              <a:t>, I., Ernst, D., </a:t>
            </a:r>
            <a:r>
              <a:rPr lang="en-GB" sz="2200" dirty="0" err="1"/>
              <a:t>Théate</a:t>
            </a:r>
            <a:r>
              <a:rPr lang="en-GB" sz="2200" dirty="0"/>
              <a:t>, T., </a:t>
            </a:r>
            <a:r>
              <a:rPr lang="en-GB" sz="2200" dirty="0" err="1"/>
              <a:t>Bolland</a:t>
            </a:r>
            <a:r>
              <a:rPr lang="en-GB" sz="2200" dirty="0"/>
              <a:t>, A., </a:t>
            </a:r>
            <a:r>
              <a:rPr lang="en-GB" sz="2200" dirty="0" err="1"/>
              <a:t>Huynen</a:t>
            </a:r>
            <a:r>
              <a:rPr lang="en-GB" sz="2200" dirty="0"/>
              <a:t>, A., Buchwald, M., Wynants, C., &amp; </a:t>
            </a:r>
            <a:r>
              <a:rPr lang="en-GB" sz="2200" dirty="0" err="1"/>
              <a:t>Cornélusse</a:t>
            </a:r>
            <a:r>
              <a:rPr lang="en-GB" sz="2200" dirty="0"/>
              <a:t>, B. (2021). A Deep Reinforcement Learning Framework for Continuous Intraday Market Bidding. </a:t>
            </a:r>
            <a:r>
              <a:rPr lang="en-GB" sz="2200" i="1" dirty="0"/>
              <a:t>Machine Learning</a:t>
            </a:r>
            <a:r>
              <a:rPr lang="en-GB" sz="2200" dirty="0"/>
              <a:t>,</a:t>
            </a:r>
            <a:r>
              <a:rPr lang="en-GB" sz="2200" i="1" dirty="0"/>
              <a:t> 110</a:t>
            </a:r>
            <a:r>
              <a:rPr lang="en-GB" sz="2200" dirty="0"/>
              <a:t>, 2335-2387.</a:t>
            </a:r>
          </a:p>
          <a:p>
            <a:pPr marL="0" indent="0">
              <a:buNone/>
            </a:pPr>
            <a:r>
              <a:rPr lang="fr-FR" sz="2200" dirty="0" err="1"/>
              <a:t>Chatzivasileiadis</a:t>
            </a:r>
            <a:r>
              <a:rPr lang="fr-FR" sz="2200" dirty="0"/>
              <a:t>, S., Ernst, D., &amp; Andersson, G. (2013). The global </a:t>
            </a:r>
            <a:r>
              <a:rPr lang="fr-FR" sz="2200" dirty="0" err="1"/>
              <a:t>grid</a:t>
            </a:r>
            <a:r>
              <a:rPr lang="fr-FR" sz="2200" dirty="0"/>
              <a:t>. </a:t>
            </a:r>
            <a:r>
              <a:rPr lang="fr-FR" sz="2200" i="1" dirty="0" err="1"/>
              <a:t>Renewable</a:t>
            </a:r>
            <a:r>
              <a:rPr lang="fr-FR" sz="2200" i="1" dirty="0"/>
              <a:t> </a:t>
            </a:r>
            <a:r>
              <a:rPr lang="fr-FR" sz="2200" i="1" dirty="0" err="1"/>
              <a:t>Energy</a:t>
            </a:r>
            <a:r>
              <a:rPr lang="fr-FR" sz="2200" dirty="0"/>
              <a:t>, </a:t>
            </a:r>
            <a:r>
              <a:rPr lang="fr-FR" sz="2200" i="1" dirty="0"/>
              <a:t>57</a:t>
            </a:r>
            <a:r>
              <a:rPr lang="fr-FR" sz="2200" dirty="0"/>
              <a:t>, 372-383.</a:t>
            </a:r>
          </a:p>
          <a:p>
            <a:pPr marL="0" indent="0">
              <a:buNone/>
            </a:pPr>
            <a:r>
              <a:rPr lang="fr-FR" sz="2200" dirty="0" err="1"/>
              <a:t>Dachet</a:t>
            </a:r>
            <a:r>
              <a:rPr lang="fr-FR" sz="2200" dirty="0"/>
              <a:t>, V., </a:t>
            </a:r>
            <a:r>
              <a:rPr lang="fr-FR" sz="2200" dirty="0" err="1"/>
              <a:t>Benzerga</a:t>
            </a:r>
            <a:r>
              <a:rPr lang="fr-FR" sz="2200" dirty="0"/>
              <a:t>, A., Fonteneau, R., &amp; Ernst, D. (2023a). </a:t>
            </a:r>
            <a:r>
              <a:rPr lang="fr-FR" sz="2200" dirty="0" err="1"/>
              <a:t>Towards</a:t>
            </a:r>
            <a:r>
              <a:rPr lang="fr-FR" sz="2200" dirty="0"/>
              <a:t> CO2 </a:t>
            </a:r>
            <a:r>
              <a:rPr lang="fr-FR" sz="2200" dirty="0" err="1"/>
              <a:t>Valorization</a:t>
            </a:r>
            <a:r>
              <a:rPr lang="fr-FR" sz="2200" dirty="0"/>
              <a:t> in a Multi </a:t>
            </a:r>
            <a:r>
              <a:rPr lang="fr-FR" sz="2200" dirty="0" err="1"/>
              <a:t>Remote</a:t>
            </a:r>
            <a:r>
              <a:rPr lang="fr-FR" sz="2200" dirty="0"/>
              <a:t> </a:t>
            </a:r>
            <a:r>
              <a:rPr lang="fr-FR" sz="2200" dirty="0" err="1"/>
              <a:t>Renewable</a:t>
            </a:r>
            <a:r>
              <a:rPr lang="fr-FR" sz="2200" dirty="0"/>
              <a:t> </a:t>
            </a:r>
            <a:r>
              <a:rPr lang="fr-FR" sz="2200" dirty="0" err="1"/>
              <a:t>Energy</a:t>
            </a:r>
            <a:r>
              <a:rPr lang="fr-FR" sz="2200" dirty="0"/>
              <a:t> Hub Framework. </a:t>
            </a:r>
            <a:r>
              <a:rPr lang="fr-FR" sz="2200" i="1" dirty="0" err="1"/>
              <a:t>Proceedings</a:t>
            </a:r>
            <a:r>
              <a:rPr lang="fr-FR" sz="2200" i="1" dirty="0"/>
              <a:t> ECOS 2023.</a:t>
            </a:r>
            <a:endParaRPr lang="fr-FR" sz="2200" dirty="0"/>
          </a:p>
          <a:p>
            <a:pPr marL="0" indent="0">
              <a:buNone/>
            </a:pPr>
            <a:endParaRPr lang="fr-FR" sz="2200" dirty="0"/>
          </a:p>
          <a:p>
            <a:pPr marL="0" indent="0">
              <a:buNone/>
            </a:pPr>
            <a:r>
              <a:rPr lang="fr-FR" sz="2000" dirty="0"/>
              <a:t/>
            </a:r>
            <a:br>
              <a:rPr lang="fr-FR" sz="2000" dirty="0"/>
            </a:br>
            <a:r>
              <a:rPr lang="fr-FR" sz="2000" dirty="0"/>
              <a:t/>
            </a:r>
            <a:br>
              <a:rPr lang="fr-FR" sz="2000" dirty="0"/>
            </a:br>
            <a:endParaRPr lang="fr-FR" sz="2000" dirty="0"/>
          </a:p>
        </p:txBody>
      </p:sp>
    </p:spTree>
    <p:extLst>
      <p:ext uri="{BB962C8B-B14F-4D97-AF65-F5344CB8AC3E}">
        <p14:creationId xmlns:p14="http://schemas.microsoft.com/office/powerpoint/2010/main" val="40806502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75AA54DF-8B6A-09DC-1091-37EB513AE8B5}"/>
              </a:ext>
            </a:extLst>
          </p:cNvPr>
          <p:cNvSpPr>
            <a:spLocks noGrp="1"/>
          </p:cNvSpPr>
          <p:nvPr>
            <p:ph idx="1"/>
          </p:nvPr>
        </p:nvSpPr>
        <p:spPr>
          <a:xfrm>
            <a:off x="749300" y="365125"/>
            <a:ext cx="10515600" cy="4351338"/>
          </a:xfrm>
        </p:spPr>
        <p:txBody>
          <a:bodyPr>
            <a:noAutofit/>
          </a:bodyPr>
          <a:lstStyle/>
          <a:p>
            <a:pPr marL="0" indent="0">
              <a:buNone/>
            </a:pPr>
            <a:endParaRPr lang="fr-FR" sz="2200" dirty="0"/>
          </a:p>
          <a:p>
            <a:pPr marL="0" indent="0">
              <a:buNone/>
            </a:pPr>
            <a:r>
              <a:rPr lang="fr-FR" sz="2200" dirty="0" err="1"/>
              <a:t>Dachet</a:t>
            </a:r>
            <a:r>
              <a:rPr lang="fr-FR" sz="2200" dirty="0"/>
              <a:t>, V., </a:t>
            </a:r>
            <a:r>
              <a:rPr lang="fr-FR" sz="2200" dirty="0" err="1"/>
              <a:t>Larbanois</a:t>
            </a:r>
            <a:r>
              <a:rPr lang="fr-FR" sz="2200" dirty="0"/>
              <a:t> A., Fonteneau, R. &amp; Ernst, D. (2023b). E-Fuels </a:t>
            </a:r>
            <a:r>
              <a:rPr lang="fr-FR" sz="2200" dirty="0" err="1"/>
              <a:t>Produced</a:t>
            </a:r>
            <a:r>
              <a:rPr lang="fr-FR" sz="2200" dirty="0"/>
              <a:t> In </a:t>
            </a:r>
            <a:r>
              <a:rPr lang="fr-FR" sz="2200" dirty="0" err="1"/>
              <a:t>Remote</a:t>
            </a:r>
            <a:r>
              <a:rPr lang="fr-FR" sz="2200" dirty="0"/>
              <a:t> </a:t>
            </a:r>
            <a:r>
              <a:rPr lang="fr-FR" sz="2200" dirty="0" err="1"/>
              <a:t>Renewable</a:t>
            </a:r>
            <a:r>
              <a:rPr lang="fr-FR" sz="2200" dirty="0"/>
              <a:t> </a:t>
            </a:r>
            <a:r>
              <a:rPr lang="fr-FR" sz="2200" dirty="0" err="1"/>
              <a:t>Energy</a:t>
            </a:r>
            <a:r>
              <a:rPr lang="fr-FR" sz="2200" dirty="0"/>
              <a:t> Hubs: A Cross </a:t>
            </a:r>
            <a:r>
              <a:rPr lang="fr-FR" sz="2200" dirty="0" err="1"/>
              <a:t>Vector</a:t>
            </a:r>
            <a:r>
              <a:rPr lang="fr-FR" sz="2200" dirty="0"/>
              <a:t> </a:t>
            </a:r>
            <a:r>
              <a:rPr lang="fr-FR" sz="2200" dirty="0" err="1"/>
              <a:t>Analysis</a:t>
            </a:r>
            <a:r>
              <a:rPr lang="fr-FR" sz="2200" dirty="0"/>
              <a:t>. </a:t>
            </a:r>
            <a:r>
              <a:rPr lang="fr-FR" sz="2200" dirty="0" err="1"/>
              <a:t>Submitted</a:t>
            </a:r>
            <a:r>
              <a:rPr lang="fr-FR" sz="2200" dirty="0"/>
              <a:t>. </a:t>
            </a:r>
          </a:p>
          <a:p>
            <a:pPr marL="0" indent="0">
              <a:buNone/>
            </a:pPr>
            <a:r>
              <a:rPr lang="fr-FR" sz="2200" dirty="0" err="1"/>
              <a:t>European</a:t>
            </a:r>
            <a:r>
              <a:rPr lang="fr-FR" sz="2200" dirty="0"/>
              <a:t> Commission. (2022). </a:t>
            </a:r>
            <a:r>
              <a:rPr lang="fr-FR" sz="2200" i="1" dirty="0"/>
              <a:t>Communication </a:t>
            </a:r>
            <a:r>
              <a:rPr lang="fr-FR" sz="2200" i="1" dirty="0" err="1"/>
              <a:t>REPowerEU</a:t>
            </a:r>
            <a:r>
              <a:rPr lang="fr-FR" sz="2200" i="1" dirty="0"/>
              <a:t> Plan</a:t>
            </a:r>
            <a:r>
              <a:rPr lang="fr-FR" sz="2200" dirty="0"/>
              <a:t>.</a:t>
            </a:r>
          </a:p>
          <a:p>
            <a:pPr marL="0" indent="0">
              <a:buNone/>
            </a:pPr>
            <a:r>
              <a:rPr lang="fr-FR" sz="2200" dirty="0" err="1"/>
              <a:t>Gymiah</a:t>
            </a:r>
            <a:r>
              <a:rPr lang="fr-FR" sz="2200" dirty="0"/>
              <a:t>, P., </a:t>
            </a:r>
            <a:r>
              <a:rPr lang="fr-FR" sz="2200" dirty="0" err="1"/>
              <a:t>Appiah</a:t>
            </a:r>
            <a:r>
              <a:rPr lang="fr-FR" sz="2200" dirty="0"/>
              <a:t>, K. O., &amp; </a:t>
            </a:r>
            <a:r>
              <a:rPr lang="fr-FR" sz="2200" dirty="0" err="1"/>
              <a:t>Appiagyei</a:t>
            </a:r>
            <a:r>
              <a:rPr lang="fr-FR" sz="2200" dirty="0"/>
              <a:t>, K. (2023). </a:t>
            </a:r>
            <a:r>
              <a:rPr lang="fr-FR" sz="2200" dirty="0" err="1"/>
              <a:t>Seven</a:t>
            </a:r>
            <a:r>
              <a:rPr lang="fr-FR" sz="2200" dirty="0"/>
              <a:t> </a:t>
            </a:r>
            <a:r>
              <a:rPr lang="fr-FR" sz="2200" dirty="0" err="1"/>
              <a:t>years</a:t>
            </a:r>
            <a:r>
              <a:rPr lang="fr-FR" sz="2200" dirty="0"/>
              <a:t> of United Nations’ </a:t>
            </a:r>
            <a:r>
              <a:rPr lang="fr-FR" sz="2200" dirty="0" err="1"/>
              <a:t>sustainable</a:t>
            </a:r>
            <a:r>
              <a:rPr lang="fr-FR" sz="2200" dirty="0"/>
              <a:t> </a:t>
            </a:r>
            <a:r>
              <a:rPr lang="fr-FR" sz="2200" dirty="0" err="1"/>
              <a:t>development</a:t>
            </a:r>
            <a:r>
              <a:rPr lang="fr-FR" sz="2200" dirty="0"/>
              <a:t> goals in </a:t>
            </a:r>
            <a:r>
              <a:rPr lang="fr-FR" sz="2200" dirty="0" err="1"/>
              <a:t>Africa</a:t>
            </a:r>
            <a:r>
              <a:rPr lang="fr-FR" sz="2200" dirty="0"/>
              <a:t>: A </a:t>
            </a:r>
            <a:r>
              <a:rPr lang="fr-FR" sz="2200" dirty="0" err="1"/>
              <a:t>bibliometric</a:t>
            </a:r>
            <a:r>
              <a:rPr lang="fr-FR" sz="2200" dirty="0"/>
              <a:t> and </a:t>
            </a:r>
            <a:r>
              <a:rPr lang="fr-FR" sz="2200" dirty="0" err="1"/>
              <a:t>systematic</a:t>
            </a:r>
            <a:r>
              <a:rPr lang="fr-FR" sz="2200" dirty="0"/>
              <a:t> </a:t>
            </a:r>
            <a:r>
              <a:rPr lang="fr-FR" sz="2200" dirty="0" err="1"/>
              <a:t>methodological</a:t>
            </a:r>
            <a:r>
              <a:rPr lang="fr-FR" sz="2200" dirty="0"/>
              <a:t> </a:t>
            </a:r>
            <a:r>
              <a:rPr lang="fr-FR" sz="2200" dirty="0" err="1"/>
              <a:t>review</a:t>
            </a:r>
            <a:r>
              <a:rPr lang="fr-FR" sz="2200" dirty="0"/>
              <a:t>. </a:t>
            </a:r>
            <a:r>
              <a:rPr lang="fr-FR" sz="2200" i="1" dirty="0"/>
              <a:t>Journal of </a:t>
            </a:r>
            <a:r>
              <a:rPr lang="fr-FR" sz="2200" i="1" dirty="0" err="1"/>
              <a:t>Cleaner</a:t>
            </a:r>
            <a:r>
              <a:rPr lang="fr-FR" sz="2200" i="1" dirty="0"/>
              <a:t> Production</a:t>
            </a:r>
            <a:r>
              <a:rPr lang="fr-FR" sz="2200" dirty="0"/>
              <a:t>, </a:t>
            </a:r>
            <a:r>
              <a:rPr lang="fr-FR" sz="2200" i="1" dirty="0"/>
              <a:t>395</a:t>
            </a:r>
            <a:r>
              <a:rPr lang="fr-FR" sz="2200" dirty="0"/>
              <a:t>, 1-11.</a:t>
            </a:r>
          </a:p>
          <a:p>
            <a:pPr marL="0" indent="0">
              <a:buNone/>
            </a:pPr>
            <a:r>
              <a:rPr lang="fr-FR" sz="2200" dirty="0" err="1"/>
              <a:t>lnternational</a:t>
            </a:r>
            <a:r>
              <a:rPr lang="fr-FR" sz="2200" dirty="0"/>
              <a:t> </a:t>
            </a:r>
            <a:r>
              <a:rPr lang="fr-FR" sz="2200" dirty="0" err="1"/>
              <a:t>Energy</a:t>
            </a:r>
            <a:r>
              <a:rPr lang="fr-FR" sz="2200" dirty="0"/>
              <a:t> Agency. (2022). </a:t>
            </a:r>
            <a:r>
              <a:rPr lang="en-US" sz="2200" i="1" dirty="0"/>
              <a:t>Special Report on Solar PV Global Supply Chains</a:t>
            </a:r>
            <a:r>
              <a:rPr lang="en-US" sz="2200" dirty="0"/>
              <a:t>.</a:t>
            </a:r>
          </a:p>
          <a:p>
            <a:pPr marL="0" indent="0">
              <a:buNone/>
            </a:pPr>
            <a:r>
              <a:rPr lang="fr-FR" sz="2200" dirty="0" err="1"/>
              <a:t>Manners</a:t>
            </a:r>
            <a:r>
              <a:rPr lang="fr-FR" sz="2200" dirty="0"/>
              <a:t>, I. (2002). Normative Power Europe: A Contradiction in </a:t>
            </a:r>
            <a:r>
              <a:rPr lang="fr-FR" sz="2200" dirty="0" err="1"/>
              <a:t>Terms</a:t>
            </a:r>
            <a:r>
              <a:rPr lang="fr-FR" sz="2200" dirty="0"/>
              <a:t>? </a:t>
            </a:r>
            <a:r>
              <a:rPr lang="fr-FR" sz="2200" i="1" dirty="0"/>
              <a:t>Journal of Common </a:t>
            </a:r>
            <a:r>
              <a:rPr lang="fr-FR" sz="2200" i="1" dirty="0" err="1"/>
              <a:t>Market</a:t>
            </a:r>
            <a:r>
              <a:rPr lang="fr-FR" sz="2200" i="1" dirty="0"/>
              <a:t> </a:t>
            </a:r>
            <a:r>
              <a:rPr lang="fr-FR" sz="2200" i="1" dirty="0" err="1"/>
              <a:t>Studies</a:t>
            </a:r>
            <a:r>
              <a:rPr lang="fr-FR" sz="2200" dirty="0"/>
              <a:t>, </a:t>
            </a:r>
            <a:r>
              <a:rPr lang="fr-FR" sz="2200" i="1" dirty="0"/>
              <a:t>40</a:t>
            </a:r>
            <a:r>
              <a:rPr lang="fr-FR" sz="2200" dirty="0"/>
              <a:t>(2), 235-258.</a:t>
            </a:r>
            <a:endParaRPr lang="en-GB" sz="2200" dirty="0"/>
          </a:p>
          <a:p>
            <a:pPr marL="0" indent="0">
              <a:buNone/>
            </a:pPr>
            <a:r>
              <a:rPr lang="en-GB" sz="2200" dirty="0" err="1"/>
              <a:t>Miftari</a:t>
            </a:r>
            <a:r>
              <a:rPr lang="en-GB" sz="2200" dirty="0"/>
              <a:t>, B., Berger, M., </a:t>
            </a:r>
            <a:r>
              <a:rPr lang="en-GB" sz="2200" dirty="0" err="1"/>
              <a:t>Djelassi</a:t>
            </a:r>
            <a:r>
              <a:rPr lang="en-GB" sz="2200" dirty="0"/>
              <a:t>, H., &amp; Ernst, D. (2022). GBOML: Graph-Based Optimization </a:t>
            </a:r>
            <a:r>
              <a:rPr lang="en-GB" sz="2200" dirty="0" err="1"/>
              <a:t>Modeling</a:t>
            </a:r>
            <a:r>
              <a:rPr lang="en-GB" sz="2200" dirty="0"/>
              <a:t> Language. </a:t>
            </a:r>
            <a:r>
              <a:rPr lang="en-GB" sz="2200" i="1" dirty="0"/>
              <a:t>Journal of Open Source Software, 7</a:t>
            </a:r>
            <a:r>
              <a:rPr lang="en-GB" sz="2200" dirty="0"/>
              <a:t>(72), 4158.</a:t>
            </a:r>
          </a:p>
          <a:p>
            <a:pPr marL="0" indent="0">
              <a:buNone/>
            </a:pPr>
            <a:r>
              <a:rPr lang="fr-FR" sz="2200" dirty="0"/>
              <a:t>Radu, D.-C., Berger, M., Fonteneau, R., Hardy, S., </a:t>
            </a:r>
            <a:r>
              <a:rPr lang="fr-FR" sz="2200" dirty="0" err="1"/>
              <a:t>Fettweis</a:t>
            </a:r>
            <a:r>
              <a:rPr lang="fr-FR" sz="2200" dirty="0"/>
              <a:t>, X., Le Du, M., </a:t>
            </a:r>
            <a:r>
              <a:rPr lang="fr-FR" sz="2200" dirty="0" err="1"/>
              <a:t>Panciatici</a:t>
            </a:r>
            <a:r>
              <a:rPr lang="fr-FR" sz="2200" dirty="0"/>
              <a:t>, P., </a:t>
            </a:r>
            <a:r>
              <a:rPr lang="fr-FR" sz="2200" dirty="0" err="1"/>
              <a:t>Balea</a:t>
            </a:r>
            <a:r>
              <a:rPr lang="fr-FR" sz="2200" dirty="0"/>
              <a:t>, L., &amp; Ernst, D. (2019). </a:t>
            </a:r>
            <a:r>
              <a:rPr lang="fr-FR" sz="2200" dirty="0" err="1"/>
              <a:t>Complementarity</a:t>
            </a:r>
            <a:r>
              <a:rPr lang="fr-FR" sz="2200" dirty="0"/>
              <a:t> </a:t>
            </a:r>
            <a:r>
              <a:rPr lang="fr-FR" sz="2200" dirty="0" err="1"/>
              <a:t>Assessment</a:t>
            </a:r>
            <a:r>
              <a:rPr lang="fr-FR" sz="2200" dirty="0"/>
              <a:t> of South </a:t>
            </a:r>
            <a:r>
              <a:rPr lang="fr-FR" sz="2200" dirty="0" err="1"/>
              <a:t>Greenland</a:t>
            </a:r>
            <a:r>
              <a:rPr lang="fr-FR" sz="2200" dirty="0"/>
              <a:t> </a:t>
            </a:r>
            <a:r>
              <a:rPr lang="fr-FR" sz="2200" dirty="0" err="1"/>
              <a:t>Katabatic</a:t>
            </a:r>
            <a:r>
              <a:rPr lang="fr-FR" sz="2200" dirty="0"/>
              <a:t> </a:t>
            </a:r>
            <a:r>
              <a:rPr lang="fr-FR" sz="2200" dirty="0" err="1"/>
              <a:t>Flows</a:t>
            </a:r>
            <a:r>
              <a:rPr lang="fr-FR" sz="2200" dirty="0"/>
              <a:t> and West Europe Wind </a:t>
            </a:r>
            <a:r>
              <a:rPr lang="fr-FR" sz="2200" dirty="0" err="1"/>
              <a:t>Regimes</a:t>
            </a:r>
            <a:r>
              <a:rPr lang="fr-FR" sz="2200" dirty="0"/>
              <a:t>. </a:t>
            </a:r>
            <a:r>
              <a:rPr lang="fr-FR" sz="2200" i="1" dirty="0" err="1"/>
              <a:t>Energy</a:t>
            </a:r>
            <a:r>
              <a:rPr lang="fr-FR" sz="2200" dirty="0"/>
              <a:t>, </a:t>
            </a:r>
            <a:r>
              <a:rPr lang="fr-FR" sz="2200" i="1" dirty="0"/>
              <a:t>175</a:t>
            </a:r>
            <a:r>
              <a:rPr lang="fr-FR" sz="2200" dirty="0"/>
              <a:t>, 393-401. </a:t>
            </a:r>
          </a:p>
          <a:p>
            <a:pPr marL="0" indent="0">
              <a:buNone/>
            </a:pPr>
            <a:endParaRPr lang="fr-FR" sz="2000" dirty="0"/>
          </a:p>
          <a:p>
            <a:pPr marL="0" indent="0">
              <a:buNone/>
            </a:pPr>
            <a:r>
              <a:rPr lang="fr-FR" sz="2400" dirty="0"/>
              <a:t/>
            </a:r>
            <a:br>
              <a:rPr lang="fr-FR" sz="2400" dirty="0"/>
            </a:br>
            <a:r>
              <a:rPr lang="fr-FR" sz="2400" dirty="0"/>
              <a:t/>
            </a:r>
            <a:br>
              <a:rPr lang="fr-FR" sz="2400" dirty="0"/>
            </a:br>
            <a:endParaRPr lang="fr-FR" sz="2400" i="1" dirty="0"/>
          </a:p>
          <a:p>
            <a:pPr marL="0" indent="0">
              <a:buNone/>
            </a:pPr>
            <a:r>
              <a:rPr lang="fr-FR" sz="2400" i="1" dirty="0"/>
              <a:t/>
            </a:r>
            <a:br>
              <a:rPr lang="fr-FR" sz="2400" i="1" dirty="0"/>
            </a:br>
            <a:endParaRPr lang="fr-FR" sz="2400" dirty="0"/>
          </a:p>
        </p:txBody>
      </p:sp>
    </p:spTree>
    <p:extLst>
      <p:ext uri="{BB962C8B-B14F-4D97-AF65-F5344CB8AC3E}">
        <p14:creationId xmlns:p14="http://schemas.microsoft.com/office/powerpoint/2010/main" val="24499323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26A4-C37F-0D02-5603-D6709B2B50EE}"/>
              </a:ext>
            </a:extLst>
          </p:cNvPr>
          <p:cNvSpPr>
            <a:spLocks noGrp="1"/>
          </p:cNvSpPr>
          <p:nvPr>
            <p:ph type="title"/>
          </p:nvPr>
        </p:nvSpPr>
        <p:spPr>
          <a:xfrm>
            <a:off x="838200" y="134657"/>
            <a:ext cx="11049000" cy="1325563"/>
          </a:xfrm>
        </p:spPr>
        <p:txBody>
          <a:bodyPr/>
          <a:lstStyle/>
          <a:p>
            <a:r>
              <a:rPr lang="en-BE" sz="4400" b="1" dirty="0">
                <a:latin typeface="+mn-lt"/>
              </a:rPr>
              <a:t>Remote Renewable Energy Hub</a:t>
            </a:r>
            <a:r>
              <a:rPr lang="fr-BE" sz="4400" b="1" dirty="0">
                <a:latin typeface="+mn-lt"/>
              </a:rPr>
              <a:t>:  </a:t>
            </a:r>
            <a:r>
              <a:rPr lang="fr-BE" sz="4400" b="1" dirty="0" err="1">
                <a:latin typeface="+mn-lt"/>
              </a:rPr>
              <a:t>definition</a:t>
            </a:r>
            <a:endParaRPr lang="en-BE" b="1" dirty="0">
              <a:latin typeface="+mn-lt"/>
            </a:endParaRPr>
          </a:p>
        </p:txBody>
      </p:sp>
      <p:sp>
        <p:nvSpPr>
          <p:cNvPr id="3" name="TextBox 2">
            <a:extLst>
              <a:ext uri="{FF2B5EF4-FFF2-40B4-BE49-F238E27FC236}">
                <a16:creationId xmlns:a16="http://schemas.microsoft.com/office/drawing/2014/main" id="{D186CC14-CBA9-F6E5-4E9D-96F4D34D1F62}"/>
              </a:ext>
            </a:extLst>
          </p:cNvPr>
          <p:cNvSpPr txBox="1"/>
          <p:nvPr/>
        </p:nvSpPr>
        <p:spPr>
          <a:xfrm>
            <a:off x="838200" y="1483159"/>
            <a:ext cx="10757170" cy="1569660"/>
          </a:xfrm>
          <a:prstGeom prst="rect">
            <a:avLst/>
          </a:prstGeom>
          <a:noFill/>
        </p:spPr>
        <p:txBody>
          <a:bodyPr wrap="square" rtlCol="0">
            <a:spAutoFit/>
          </a:bodyPr>
          <a:lstStyle/>
          <a:p>
            <a:r>
              <a:rPr lang="en-US" sz="3200" b="1" dirty="0"/>
              <a:t>A Remote Renewable Energy Hub (RREH) is </a:t>
            </a:r>
            <a:r>
              <a:rPr lang="en-US" sz="3200" b="1" dirty="0" smtClean="0"/>
              <a:t>an energy hub located far away </a:t>
            </a:r>
            <a:r>
              <a:rPr lang="en-US" sz="3200" b="1" dirty="0"/>
              <a:t>from large load </a:t>
            </a:r>
            <a:r>
              <a:rPr lang="en-US" sz="3200" b="1" dirty="0" err="1"/>
              <a:t>centres</a:t>
            </a:r>
            <a:r>
              <a:rPr lang="en-US" sz="3200" b="1" dirty="0"/>
              <a:t> where abundant, high-quality renewable energy is harvested.</a:t>
            </a:r>
          </a:p>
        </p:txBody>
      </p:sp>
      <p:pic>
        <p:nvPicPr>
          <p:cNvPr id="7" name="Picture 7" descr="Diagram, map&#10;&#10;Description automatically generated">
            <a:extLst>
              <a:ext uri="{FF2B5EF4-FFF2-40B4-BE49-F238E27FC236}">
                <a16:creationId xmlns:a16="http://schemas.microsoft.com/office/drawing/2014/main" id="{7F3AF126-4BB2-6F56-09CD-9EB15CC00FC0}"/>
              </a:ext>
            </a:extLst>
          </p:cNvPr>
          <p:cNvPicPr>
            <a:picLocks noGrp="1" noChangeAspect="1"/>
          </p:cNvPicPr>
          <p:nvPr>
            <p:ph idx="1"/>
          </p:nvPr>
        </p:nvPicPr>
        <p:blipFill>
          <a:blip r:embed="rId3"/>
          <a:stretch>
            <a:fillRect/>
          </a:stretch>
        </p:blipFill>
        <p:spPr>
          <a:xfrm>
            <a:off x="7814146" y="3199082"/>
            <a:ext cx="3781224" cy="3507085"/>
          </a:xfrm>
          <a:prstGeom prst="rect">
            <a:avLst/>
          </a:prstGeom>
        </p:spPr>
      </p:pic>
      <p:sp>
        <p:nvSpPr>
          <p:cNvPr id="6" name="Rectangle 5"/>
          <p:cNvSpPr/>
          <p:nvPr/>
        </p:nvSpPr>
        <p:spPr>
          <a:xfrm>
            <a:off x="838200" y="3044409"/>
            <a:ext cx="6096000" cy="3816429"/>
          </a:xfrm>
          <a:prstGeom prst="rect">
            <a:avLst/>
          </a:prstGeom>
        </p:spPr>
        <p:txBody>
          <a:bodyPr>
            <a:spAutoFit/>
          </a:bodyPr>
          <a:lstStyle/>
          <a:p>
            <a:r>
              <a:rPr lang="en-US" dirty="0"/>
              <a:t/>
            </a:r>
            <a:br>
              <a:rPr lang="en-US" dirty="0"/>
            </a:br>
            <a:r>
              <a:rPr lang="en-US" sz="2800" dirty="0"/>
              <a:t>An example of </a:t>
            </a:r>
            <a:r>
              <a:rPr lang="en-US" sz="2800" dirty="0" smtClean="0"/>
              <a:t>a </a:t>
            </a:r>
            <a:r>
              <a:rPr lang="en-US" sz="2800" dirty="0"/>
              <a:t>RREH where solar and wind energy is collected in the Algerian desert, carried to the shore via an HVDC link, transformed into carbon-neutral CH4 and then shipped to Europe.</a:t>
            </a:r>
          </a:p>
          <a:p>
            <a:endParaRPr lang="en-US" sz="2800" dirty="0"/>
          </a:p>
          <a:p>
            <a:r>
              <a:rPr lang="en-US" sz="2800" u="sng" dirty="0"/>
              <a:t>Question:</a:t>
            </a:r>
            <a:r>
              <a:rPr lang="en-US" sz="2800" dirty="0"/>
              <a:t> What is the exact perimeter of the RREH?</a:t>
            </a:r>
          </a:p>
        </p:txBody>
      </p:sp>
    </p:spTree>
    <p:extLst>
      <p:ext uri="{BB962C8B-B14F-4D97-AF65-F5344CB8AC3E}">
        <p14:creationId xmlns:p14="http://schemas.microsoft.com/office/powerpoint/2010/main" val="14327996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9E0BA38-F337-15C1-11A2-F5967FDE734B}"/>
              </a:ext>
            </a:extLst>
          </p:cNvPr>
          <p:cNvSpPr>
            <a:spLocks noGrp="1"/>
          </p:cNvSpPr>
          <p:nvPr>
            <p:ph idx="1"/>
          </p:nvPr>
        </p:nvSpPr>
        <p:spPr>
          <a:xfrm>
            <a:off x="838200" y="1460221"/>
            <a:ext cx="11049000" cy="5096222"/>
          </a:xfrm>
        </p:spPr>
        <p:txBody>
          <a:bodyPr>
            <a:normAutofit/>
          </a:bodyPr>
          <a:lstStyle/>
          <a:p>
            <a:pPr marL="0" indent="0">
              <a:buNone/>
            </a:pPr>
            <a:r>
              <a:rPr lang="en-BE" dirty="0"/>
              <a:t>The potential of renewable energy production near load cent</a:t>
            </a:r>
            <a:r>
              <a:rPr lang="en-GB" dirty="0"/>
              <a:t>re</a:t>
            </a:r>
            <a:r>
              <a:rPr lang="fr-BE" dirty="0"/>
              <a:t>s</a:t>
            </a:r>
            <a:r>
              <a:rPr lang="en-BE" dirty="0"/>
              <a:t> is often limited and of lower quality. Thus, RREH may </a:t>
            </a:r>
            <a:r>
              <a:rPr lang="en-GB" dirty="0"/>
              <a:t>create</a:t>
            </a:r>
            <a:r>
              <a:rPr lang="en-BE" dirty="0"/>
              <a:t> new opportunities</a:t>
            </a:r>
            <a:r>
              <a:rPr lang="fr-BE" dirty="0"/>
              <a:t> for </a:t>
            </a:r>
            <a:r>
              <a:rPr lang="fr-BE" dirty="0" err="1"/>
              <a:t>decarbonizing</a:t>
            </a:r>
            <a:r>
              <a:rPr lang="fr-BE" dirty="0"/>
              <a:t> </a:t>
            </a:r>
            <a:r>
              <a:rPr lang="fr-BE" dirty="0" err="1"/>
              <a:t>economies</a:t>
            </a:r>
            <a:r>
              <a:rPr lang="fr-BE" dirty="0"/>
              <a:t>. </a:t>
            </a:r>
          </a:p>
          <a:p>
            <a:pPr marL="0" indent="0">
              <a:buNone/>
            </a:pPr>
            <a:endParaRPr lang="en-US" dirty="0">
              <a:cs typeface="Calibri"/>
            </a:endParaRPr>
          </a:p>
          <a:p>
            <a:pPr marL="0" indent="0">
              <a:buNone/>
            </a:pPr>
            <a:r>
              <a:rPr lang="en-US" dirty="0" smtClean="0">
                <a:cs typeface="Calibri"/>
              </a:rPr>
              <a:t>There </a:t>
            </a:r>
            <a:r>
              <a:rPr lang="en-US" dirty="0">
                <a:cs typeface="Calibri"/>
              </a:rPr>
              <a:t>is the possibility of producing </a:t>
            </a:r>
            <a:r>
              <a:rPr lang="en-US" dirty="0" smtClean="0">
                <a:cs typeface="Calibri"/>
              </a:rPr>
              <a:t>decarbonized </a:t>
            </a:r>
            <a:r>
              <a:rPr lang="en-US" dirty="0">
                <a:cs typeface="Calibri"/>
              </a:rPr>
              <a:t>fuels in RREH such as H2 or NH3 but also </a:t>
            </a:r>
            <a:r>
              <a:rPr lang="en-US" b="1" dirty="0" smtClean="0">
                <a:cs typeface="Calibri"/>
              </a:rPr>
              <a:t>non-decarbonized</a:t>
            </a:r>
            <a:r>
              <a:rPr lang="en-US" dirty="0" smtClean="0">
                <a:cs typeface="Calibri"/>
              </a:rPr>
              <a:t> </a:t>
            </a:r>
            <a:r>
              <a:rPr lang="en-US" b="1" dirty="0" smtClean="0">
                <a:cs typeface="Calibri"/>
              </a:rPr>
              <a:t>but</a:t>
            </a:r>
            <a:r>
              <a:rPr lang="en-US" dirty="0" smtClean="0">
                <a:cs typeface="Calibri"/>
              </a:rPr>
              <a:t> </a:t>
            </a:r>
            <a:r>
              <a:rPr lang="en-US" b="1" dirty="0">
                <a:cs typeface="Calibri"/>
              </a:rPr>
              <a:t>CO2-neutral fuels</a:t>
            </a:r>
            <a:r>
              <a:rPr lang="en-US" dirty="0">
                <a:cs typeface="Calibri"/>
              </a:rPr>
              <a:t> using, for  example, a combination of direct air capture (DAC), electrolysis and Fischer-</a:t>
            </a:r>
            <a:r>
              <a:rPr lang="en-US" dirty="0" err="1">
                <a:cs typeface="Calibri"/>
              </a:rPr>
              <a:t>Tropsch</a:t>
            </a:r>
            <a:r>
              <a:rPr lang="en-US" dirty="0">
                <a:cs typeface="Calibri"/>
              </a:rPr>
              <a:t> technologies</a:t>
            </a:r>
          </a:p>
          <a:p>
            <a:pPr marL="0" indent="0">
              <a:buNone/>
            </a:pPr>
            <a:endParaRPr lang="en-US" dirty="0">
              <a:cs typeface="Calibri"/>
            </a:endParaRPr>
          </a:p>
          <a:p>
            <a:pPr marL="0" indent="0">
              <a:buNone/>
            </a:pPr>
            <a:r>
              <a:rPr lang="en-US" dirty="0">
                <a:cs typeface="Calibri"/>
              </a:rPr>
              <a:t>RREH can be built very quickly, in parallel, in many places around the world using the same technology and can </a:t>
            </a:r>
            <a:r>
              <a:rPr lang="en-US" b="1" dirty="0">
                <a:solidFill>
                  <a:srgbClr val="FF0000"/>
                </a:solidFill>
                <a:cs typeface="Calibri"/>
              </a:rPr>
              <a:t>greatly benefit local communities</a:t>
            </a:r>
            <a:r>
              <a:rPr lang="en-US" dirty="0">
                <a:cs typeface="Calibri"/>
              </a:rPr>
              <a:t>.</a:t>
            </a:r>
          </a:p>
        </p:txBody>
      </p:sp>
      <p:sp>
        <p:nvSpPr>
          <p:cNvPr id="7" name="Title 1">
            <a:extLst>
              <a:ext uri="{FF2B5EF4-FFF2-40B4-BE49-F238E27FC236}">
                <a16:creationId xmlns:a16="http://schemas.microsoft.com/office/drawing/2014/main" id="{54DB26A4-C37F-0D02-5603-D6709B2B50EE}"/>
              </a:ext>
            </a:extLst>
          </p:cNvPr>
          <p:cNvSpPr>
            <a:spLocks noGrp="1"/>
          </p:cNvSpPr>
          <p:nvPr>
            <p:ph type="title"/>
          </p:nvPr>
        </p:nvSpPr>
        <p:spPr>
          <a:xfrm>
            <a:off x="838200" y="134657"/>
            <a:ext cx="11049000" cy="1325563"/>
          </a:xfrm>
        </p:spPr>
        <p:txBody>
          <a:bodyPr/>
          <a:lstStyle/>
          <a:p>
            <a:r>
              <a:rPr lang="fr-BE" sz="4400" b="1" dirty="0" err="1">
                <a:latin typeface="+mn-lt"/>
              </a:rPr>
              <a:t>Why</a:t>
            </a:r>
            <a:r>
              <a:rPr lang="fr-BE" sz="4400" b="1" dirty="0">
                <a:latin typeface="+mn-lt"/>
              </a:rPr>
              <a:t> </a:t>
            </a:r>
            <a:r>
              <a:rPr lang="fr-BE" b="1" dirty="0">
                <a:latin typeface="+mn-lt"/>
              </a:rPr>
              <a:t>RREH?</a:t>
            </a:r>
            <a:r>
              <a:rPr lang="fr-BE" sz="4400" b="1" dirty="0">
                <a:latin typeface="+mn-lt"/>
              </a:rPr>
              <a:t>  </a:t>
            </a:r>
            <a:endParaRPr lang="en-BE" b="1" dirty="0">
              <a:latin typeface="+mn-lt"/>
            </a:endParaRPr>
          </a:p>
        </p:txBody>
      </p:sp>
    </p:spTree>
    <p:extLst>
      <p:ext uri="{BB962C8B-B14F-4D97-AF65-F5344CB8AC3E}">
        <p14:creationId xmlns:p14="http://schemas.microsoft.com/office/powerpoint/2010/main" val="4097363320"/>
      </p:ext>
    </p:extLst>
  </p:cSld>
  <p:clrMapOvr>
    <a:masterClrMapping/>
  </p:clrMapOvr>
  <p:extLst mod="1">
    <p:ext uri="{6950BFC3-D8DA-4A85-94F7-54DA5524770B}">
      <p188:commentRel xmlns="" xmlns:p188="http://schemas.microsoft.com/office/powerpoint/2018/8/main" r:id="rId3"/>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58C3F-60B4-5FC7-D63A-75C0476080CF}"/>
              </a:ext>
            </a:extLst>
          </p:cNvPr>
          <p:cNvSpPr>
            <a:spLocks noGrp="1"/>
          </p:cNvSpPr>
          <p:nvPr>
            <p:ph type="title"/>
          </p:nvPr>
        </p:nvSpPr>
        <p:spPr/>
        <p:txBody>
          <a:bodyPr/>
          <a:lstStyle/>
          <a:p>
            <a:r>
              <a:rPr lang="fr-BE" b="1" dirty="0">
                <a:latin typeface="+mn-lt"/>
              </a:rPr>
              <a:t>C</a:t>
            </a:r>
            <a:r>
              <a:rPr lang="en-BE" b="1" dirty="0">
                <a:latin typeface="+mn-lt"/>
              </a:rPr>
              <a:t>haracteri</a:t>
            </a:r>
            <a:r>
              <a:rPr lang="fr-BE" b="1" dirty="0" err="1">
                <a:latin typeface="+mn-lt"/>
              </a:rPr>
              <a:t>stics</a:t>
            </a:r>
            <a:r>
              <a:rPr lang="fr-BE" b="1" dirty="0">
                <a:latin typeface="+mn-lt"/>
              </a:rPr>
              <a:t> of </a:t>
            </a:r>
            <a:r>
              <a:rPr lang="fr-BE" b="1" dirty="0" smtClean="0">
                <a:latin typeface="+mn-lt"/>
              </a:rPr>
              <a:t>a </a:t>
            </a:r>
            <a:r>
              <a:rPr lang="fr-BE" b="1" dirty="0">
                <a:latin typeface="+mn-lt"/>
              </a:rPr>
              <a:t>RREH</a:t>
            </a:r>
            <a:endParaRPr lang="en-BE" b="1" dirty="0">
              <a:latin typeface="+mn-lt"/>
            </a:endParaRP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63C4D00-742A-F37A-1E8F-DA26589A7A45}"/>
                  </a:ext>
                </a:extLst>
              </p:cNvPr>
              <p:cNvSpPr>
                <a:spLocks noGrp="1"/>
              </p:cNvSpPr>
              <p:nvPr>
                <p:ph idx="1"/>
              </p:nvPr>
            </p:nvSpPr>
            <p:spPr/>
            <p:txBody>
              <a:bodyPr>
                <a:normAutofit lnSpcReduction="10000"/>
              </a:bodyPr>
              <a:lstStyle/>
              <a:p>
                <a:pPr marL="0" indent="0" algn="just">
                  <a:buNone/>
                </a:pPr>
                <a:r>
                  <a:rPr lang="en-BE" dirty="0"/>
                  <a:t>A</a:t>
                </a:r>
                <a:r>
                  <a:rPr lang="en-GB" dirty="0"/>
                  <a:t>n</a:t>
                </a:r>
                <a:r>
                  <a:rPr lang="en-BE" dirty="0"/>
                  <a:t> </a:t>
                </a:r>
                <a:r>
                  <a:rPr lang="en-BE" dirty="0" smtClean="0"/>
                  <a:t>RREH</a:t>
                </a:r>
                <a:r>
                  <a:rPr lang="fr-BE" dirty="0"/>
                  <a:t> </a:t>
                </a:r>
                <a:r>
                  <a:rPr lang="fr-BE" dirty="0" err="1" smtClean="0"/>
                  <a:t>can</a:t>
                </a:r>
                <a:r>
                  <a:rPr lang="fr-BE" dirty="0" smtClean="0"/>
                  <a:t> </a:t>
                </a:r>
                <a:r>
                  <a:rPr lang="fr-BE" dirty="0" err="1" smtClean="0"/>
                  <a:t>be</a:t>
                </a:r>
                <a:r>
                  <a:rPr lang="fr-BE" dirty="0" smtClean="0"/>
                  <a:t> </a:t>
                </a:r>
                <a:r>
                  <a:rPr lang="fr-BE" dirty="0" err="1" smtClean="0"/>
                  <a:t>characterized</a:t>
                </a:r>
                <a:r>
                  <a:rPr lang="fr-BE" dirty="0" smtClean="0"/>
                  <a:t> by a</a:t>
                </a:r>
                <a:r>
                  <a:rPr lang="en-BE" dirty="0" smtClean="0"/>
                  <a:t> </a:t>
                </a:r>
                <a:r>
                  <a:rPr lang="en-BE" dirty="0"/>
                  <a:t>set of technologies </a:t>
                </a:r>
                <a14:m>
                  <m:oMath xmlns:m="http://schemas.openxmlformats.org/officeDocument/2006/math">
                    <m:r>
                      <a:rPr lang="nl-BE" b="0" i="1" smtClean="0">
                        <a:latin typeface="Cambria Math" panose="02040503050406030204" pitchFamily="18" charset="0"/>
                      </a:rPr>
                      <m:t>𝑇</m:t>
                    </m:r>
                  </m:oMath>
                </a14:m>
                <a:r>
                  <a:rPr lang="en-BE" dirty="0"/>
                  <a:t> (e.g. direct air capture (DAC), methanation, wind turbines, solar panels,</a:t>
                </a:r>
                <a:r>
                  <a:rPr lang="en-GB" dirty="0"/>
                  <a:t> etc…</a:t>
                </a:r>
                <a:r>
                  <a:rPr lang="en-BE" dirty="0"/>
                  <a:t>) which are connected together in order to transform/produce commodities that can be divided into </a:t>
                </a:r>
                <a:r>
                  <a:rPr lang="en-GB" dirty="0"/>
                  <a:t>four</a:t>
                </a:r>
                <a:r>
                  <a:rPr lang="en-BE" dirty="0"/>
                  <a:t> sets:</a:t>
                </a:r>
              </a:p>
              <a:p>
                <a:pPr marL="0" indent="0">
                  <a:buNone/>
                </a:pPr>
                <a:endParaRPr lang="en-BE" dirty="0"/>
              </a:p>
              <a:p>
                <a:r>
                  <a:rPr lang="en-BE" dirty="0"/>
                  <a:t>Imports </a:t>
                </a:r>
                <a14:m>
                  <m:oMath xmlns:m="http://schemas.openxmlformats.org/officeDocument/2006/math">
                    <m:r>
                      <a:rPr lang="nl-BE" b="0" i="1" smtClean="0">
                        <a:latin typeface="Cambria Math" panose="02040503050406030204" pitchFamily="18" charset="0"/>
                      </a:rPr>
                      <m:t>𝐼</m:t>
                    </m:r>
                  </m:oMath>
                </a14:m>
                <a:r>
                  <a:rPr lang="en-BE" dirty="0"/>
                  <a:t> : e.g. CO2</a:t>
                </a:r>
                <a:r>
                  <a:rPr lang="fr-BE" dirty="0"/>
                  <a:t>, </a:t>
                </a:r>
                <a:r>
                  <a:rPr lang="fr-BE" dirty="0" err="1"/>
                  <a:t>sea</a:t>
                </a:r>
                <a:r>
                  <a:rPr lang="fr-BE" dirty="0"/>
                  <a:t> water</a:t>
                </a:r>
                <a:endParaRPr lang="en-BE" dirty="0"/>
              </a:p>
              <a:p>
                <a:r>
                  <a:rPr lang="en-BE" dirty="0"/>
                  <a:t>Exports </a:t>
                </a:r>
                <a14:m>
                  <m:oMath xmlns:m="http://schemas.openxmlformats.org/officeDocument/2006/math">
                    <m:r>
                      <a:rPr lang="nl-BE" b="0" i="1" smtClean="0">
                        <a:latin typeface="Cambria Math" panose="02040503050406030204" pitchFamily="18" charset="0"/>
                      </a:rPr>
                      <m:t>𝐸</m:t>
                    </m:r>
                  </m:oMath>
                </a14:m>
                <a:r>
                  <a:rPr lang="en-BE" dirty="0"/>
                  <a:t>: e.g.  </a:t>
                </a:r>
                <a:r>
                  <a:rPr lang="fr-BE" dirty="0"/>
                  <a:t>m</a:t>
                </a:r>
                <a:r>
                  <a:rPr lang="en-BE" dirty="0"/>
                  <a:t>ethane, </a:t>
                </a:r>
                <a:r>
                  <a:rPr lang="fr-BE" dirty="0"/>
                  <a:t>m</a:t>
                </a:r>
                <a:r>
                  <a:rPr lang="en-BE" dirty="0"/>
                  <a:t>ethanol, </a:t>
                </a:r>
                <a:r>
                  <a:rPr lang="fr-BE" dirty="0"/>
                  <a:t>a</a:t>
                </a:r>
                <a:r>
                  <a:rPr lang="en-BE" dirty="0"/>
                  <a:t>moniac, </a:t>
                </a:r>
                <a:r>
                  <a:rPr lang="fr-BE" dirty="0"/>
                  <a:t>h</a:t>
                </a:r>
                <a:r>
                  <a:rPr lang="en-BE" dirty="0"/>
                  <a:t>ydrogen, </a:t>
                </a:r>
                <a:r>
                  <a:rPr lang="fr-BE" dirty="0"/>
                  <a:t>e</a:t>
                </a:r>
                <a:r>
                  <a:rPr lang="en-BE" dirty="0"/>
                  <a:t>lectricity</a:t>
                </a:r>
              </a:p>
              <a:p>
                <a:r>
                  <a:rPr lang="en-BE" dirty="0"/>
                  <a:t>By</a:t>
                </a:r>
                <a:r>
                  <a:rPr lang="en-GB" dirty="0"/>
                  <a:t>-</a:t>
                </a:r>
                <a:r>
                  <a:rPr lang="en-BE" dirty="0"/>
                  <a:t>products </a:t>
                </a:r>
                <a14:m>
                  <m:oMath xmlns:m="http://schemas.openxmlformats.org/officeDocument/2006/math">
                    <m:r>
                      <a:rPr lang="nl-BE" b="0" i="1" smtClean="0">
                        <a:latin typeface="Cambria Math" panose="02040503050406030204" pitchFamily="18" charset="0"/>
                      </a:rPr>
                      <m:t>𝐵</m:t>
                    </m:r>
                  </m:oMath>
                </a14:m>
                <a:r>
                  <a:rPr lang="en-BE" dirty="0"/>
                  <a:t>: e.g. </a:t>
                </a:r>
                <a:r>
                  <a:rPr lang="fr-BE" dirty="0"/>
                  <a:t>h</a:t>
                </a:r>
                <a:r>
                  <a:rPr lang="en-BE" dirty="0"/>
                  <a:t>eat, </a:t>
                </a:r>
                <a:r>
                  <a:rPr lang="fr-BE" dirty="0"/>
                  <a:t>o</a:t>
                </a:r>
                <a:r>
                  <a:rPr lang="en-BE" dirty="0"/>
                  <a:t>xygen</a:t>
                </a:r>
              </a:p>
              <a:p>
                <a:r>
                  <a:rPr lang="en-BE" dirty="0"/>
                  <a:t>Local</a:t>
                </a:r>
                <a:r>
                  <a:rPr lang="fr-BE" dirty="0" err="1"/>
                  <a:t>ly</a:t>
                </a:r>
                <a:r>
                  <a:rPr lang="en-BE" dirty="0"/>
                  <a:t> </a:t>
                </a:r>
                <a:r>
                  <a:rPr lang="fr-BE" dirty="0" err="1"/>
                  <a:t>exploited</a:t>
                </a:r>
                <a:r>
                  <a:rPr lang="fr-BE" dirty="0"/>
                  <a:t> </a:t>
                </a:r>
                <a:r>
                  <a:rPr lang="en-BE" dirty="0"/>
                  <a:t>oportunities </a:t>
                </a:r>
                <a14:m>
                  <m:oMath xmlns:m="http://schemas.openxmlformats.org/officeDocument/2006/math">
                    <m:r>
                      <a:rPr lang="nl-BE" b="0" i="1" smtClean="0">
                        <a:latin typeface="Cambria Math" panose="02040503050406030204" pitchFamily="18" charset="0"/>
                      </a:rPr>
                      <m:t>𝑂</m:t>
                    </m:r>
                  </m:oMath>
                </a14:m>
                <a:r>
                  <a:rPr lang="en-BE" dirty="0"/>
                  <a:t>: e.g.</a:t>
                </a:r>
                <a:r>
                  <a:rPr lang="fr-BE" dirty="0"/>
                  <a:t> potable w</a:t>
                </a:r>
                <a:r>
                  <a:rPr lang="en-BE" dirty="0"/>
                  <a:t>ater, </a:t>
                </a:r>
                <a:r>
                  <a:rPr lang="fr-BE" dirty="0"/>
                  <a:t>f</a:t>
                </a:r>
                <a:r>
                  <a:rPr lang="en-BE" dirty="0"/>
                  <a:t>ertilizer, </a:t>
                </a:r>
                <a:r>
                  <a:rPr lang="fr-BE" dirty="0"/>
                  <a:t>e</a:t>
                </a:r>
                <a:r>
                  <a:rPr lang="en-BE" dirty="0"/>
                  <a:t>lectricity</a:t>
                </a:r>
                <a:r>
                  <a:rPr lang="fr-BE" dirty="0"/>
                  <a:t>, </a:t>
                </a:r>
                <a:r>
                  <a:rPr lang="fr-BE" dirty="0" err="1" smtClean="0"/>
                  <a:t>heat</a:t>
                </a:r>
                <a:r>
                  <a:rPr lang="fr-BE" dirty="0" smtClean="0"/>
                  <a:t>.</a:t>
                </a:r>
                <a:endParaRPr lang="en-BE" dirty="0"/>
              </a:p>
            </p:txBody>
          </p:sp>
        </mc:Choice>
        <mc:Fallback xmlns="">
          <p:sp>
            <p:nvSpPr>
              <p:cNvPr id="3" name="Content Placeholder 2">
                <a:extLst>
                  <a:ext uri="{FF2B5EF4-FFF2-40B4-BE49-F238E27FC236}">
                    <a16:creationId xmlns:a16="http://schemas.microsoft.com/office/drawing/2014/main" id="{D63C4D00-742A-F37A-1E8F-DA26589A7A45}"/>
                  </a:ext>
                </a:extLst>
              </p:cNvPr>
              <p:cNvSpPr>
                <a:spLocks noGrp="1" noRot="1" noChangeAspect="1" noMove="1" noResize="1" noEditPoints="1" noAdjustHandles="1" noChangeArrowheads="1" noChangeShapeType="1" noTextEdit="1"/>
              </p:cNvSpPr>
              <p:nvPr>
                <p:ph idx="1"/>
              </p:nvPr>
            </p:nvSpPr>
            <p:spPr>
              <a:blipFill>
                <a:blip r:embed="rId3"/>
                <a:stretch>
                  <a:fillRect l="-1217" t="-3081" r="-1159"/>
                </a:stretch>
              </a:blipFill>
            </p:spPr>
            <p:txBody>
              <a:bodyPr/>
              <a:lstStyle/>
              <a:p>
                <a:r>
                  <a:rPr lang="en-US">
                    <a:noFill/>
                  </a:rPr>
                  <a:t> </a:t>
                </a:r>
              </a:p>
            </p:txBody>
          </p:sp>
        </mc:Fallback>
      </mc:AlternateContent>
    </p:spTree>
    <p:extLst>
      <p:ext uri="{BB962C8B-B14F-4D97-AF65-F5344CB8AC3E}">
        <p14:creationId xmlns:p14="http://schemas.microsoft.com/office/powerpoint/2010/main" val="440657376"/>
      </p:ext>
    </p:extLst>
  </p:cSld>
  <p:clrMapOvr>
    <a:masterClrMapping/>
  </p:clrMapOvr>
  <p:extLst mod="1">
    <p:ext uri="{6950BFC3-D8DA-4A85-94F7-54DA5524770B}">
      <p188:commentRel xmlns="" xmlns:p188="http://schemas.microsoft.com/office/powerpoint/2018/8/main" r:id="rId4"/>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E3110-BDF8-DADC-703A-A49219FBDB6B}"/>
              </a:ext>
            </a:extLst>
          </p:cNvPr>
          <p:cNvSpPr>
            <a:spLocks noGrp="1"/>
          </p:cNvSpPr>
          <p:nvPr>
            <p:ph type="title"/>
          </p:nvPr>
        </p:nvSpPr>
        <p:spPr/>
        <p:txBody>
          <a:bodyPr/>
          <a:lstStyle/>
          <a:p>
            <a:r>
              <a:rPr lang="en-BE" b="1" dirty="0">
                <a:latin typeface="+mn-lt"/>
              </a:rPr>
              <a:t>Schematic </a:t>
            </a:r>
            <a:r>
              <a:rPr lang="fr-BE" b="1" dirty="0">
                <a:latin typeface="+mn-lt"/>
              </a:rPr>
              <a:t>v</a:t>
            </a:r>
            <a:r>
              <a:rPr lang="en-BE" b="1" dirty="0">
                <a:latin typeface="+mn-lt"/>
              </a:rPr>
              <a:t>iew</a:t>
            </a:r>
            <a:r>
              <a:rPr lang="fr-BE" b="1" dirty="0">
                <a:latin typeface="+mn-lt"/>
              </a:rPr>
              <a:t> of </a:t>
            </a:r>
            <a:r>
              <a:rPr lang="fr-BE" b="1" dirty="0" smtClean="0">
                <a:latin typeface="+mn-lt"/>
              </a:rPr>
              <a:t>a </a:t>
            </a:r>
            <a:r>
              <a:rPr lang="en-BE" b="1" dirty="0">
                <a:latin typeface="+mn-lt"/>
              </a:rPr>
              <a:t>RREH</a:t>
            </a:r>
          </a:p>
        </p:txBody>
      </p:sp>
      <p:sp>
        <p:nvSpPr>
          <p:cNvPr id="4" name="Rectangle 3">
            <a:extLst>
              <a:ext uri="{FF2B5EF4-FFF2-40B4-BE49-F238E27FC236}">
                <a16:creationId xmlns:a16="http://schemas.microsoft.com/office/drawing/2014/main" id="{BE2D9F57-5634-3F0C-7F9F-7B370BC80D5E}"/>
              </a:ext>
            </a:extLst>
          </p:cNvPr>
          <p:cNvSpPr/>
          <p:nvPr/>
        </p:nvSpPr>
        <p:spPr>
          <a:xfrm>
            <a:off x="4136064" y="2938498"/>
            <a:ext cx="3551275" cy="1913861"/>
          </a:xfrm>
          <a:prstGeom prst="rect">
            <a:avLst/>
          </a:prstGeom>
          <a:ln w="3492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BE" sz="2800"/>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AA9987FC-842E-8327-925F-63B1AD5922E2}"/>
                  </a:ext>
                </a:extLst>
              </p:cNvPr>
              <p:cNvSpPr txBox="1"/>
              <p:nvPr/>
            </p:nvSpPr>
            <p:spPr>
              <a:xfrm>
                <a:off x="4751444" y="3009914"/>
                <a:ext cx="2960965" cy="523220"/>
              </a:xfrm>
              <a:prstGeom prst="rect">
                <a:avLst/>
              </a:prstGeom>
              <a:noFill/>
            </p:spPr>
            <p:txBody>
              <a:bodyPr wrap="square" rtlCol="0">
                <a:spAutoFit/>
              </a:bodyPr>
              <a:lstStyle/>
              <a:p>
                <a:r>
                  <a:rPr lang="en-BE" sz="2800" b="1" dirty="0"/>
                  <a:t>Technologies </a:t>
                </a:r>
                <a14:m>
                  <m:oMath xmlns:m="http://schemas.openxmlformats.org/officeDocument/2006/math">
                    <m:r>
                      <a:rPr lang="nl-BE" sz="2800" b="1" i="1" smtClean="0">
                        <a:latin typeface="Cambria Math" panose="02040503050406030204" pitchFamily="18" charset="0"/>
                      </a:rPr>
                      <m:t>𝑻</m:t>
                    </m:r>
                  </m:oMath>
                </a14:m>
                <a:endParaRPr lang="en-BE" sz="2800" b="1" dirty="0"/>
              </a:p>
            </p:txBody>
          </p:sp>
        </mc:Choice>
        <mc:Fallback xmlns="">
          <p:sp>
            <p:nvSpPr>
              <p:cNvPr id="6" name="TextBox 5">
                <a:extLst>
                  <a:ext uri="{FF2B5EF4-FFF2-40B4-BE49-F238E27FC236}">
                    <a16:creationId xmlns:a16="http://schemas.microsoft.com/office/drawing/2014/main" id="{AA9987FC-842E-8327-925F-63B1AD5922E2}"/>
                  </a:ext>
                </a:extLst>
              </p:cNvPr>
              <p:cNvSpPr txBox="1">
                <a:spLocks noRot="1" noChangeAspect="1" noMove="1" noResize="1" noEditPoints="1" noAdjustHandles="1" noChangeArrowheads="1" noChangeShapeType="1" noTextEdit="1"/>
              </p:cNvSpPr>
              <p:nvPr/>
            </p:nvSpPr>
            <p:spPr>
              <a:xfrm>
                <a:off x="4751444" y="3009914"/>
                <a:ext cx="2960965" cy="523220"/>
              </a:xfrm>
              <a:prstGeom prst="rect">
                <a:avLst/>
              </a:prstGeom>
              <a:blipFill>
                <a:blip r:embed="rId3"/>
                <a:stretch>
                  <a:fillRect l="-4115" t="-11628" b="-325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876A7A61-AEE1-BC38-E8B8-429AEDA7509B}"/>
                  </a:ext>
                </a:extLst>
              </p:cNvPr>
              <p:cNvSpPr txBox="1"/>
              <p:nvPr/>
            </p:nvSpPr>
            <p:spPr>
              <a:xfrm>
                <a:off x="1612900" y="3621462"/>
                <a:ext cx="1747795" cy="523220"/>
              </a:xfrm>
              <a:prstGeom prst="rect">
                <a:avLst/>
              </a:prstGeom>
              <a:noFill/>
            </p:spPr>
            <p:txBody>
              <a:bodyPr wrap="square" rtlCol="0">
                <a:spAutoFit/>
              </a:bodyPr>
              <a:lstStyle/>
              <a:p>
                <a:r>
                  <a:rPr lang="nl-BE" sz="2800" b="1" dirty="0"/>
                  <a:t>Imports </a:t>
                </a:r>
                <a14:m>
                  <m:oMath xmlns:m="http://schemas.openxmlformats.org/officeDocument/2006/math">
                    <m:r>
                      <a:rPr lang="nl-BE" sz="2800" b="1" i="1" smtClean="0">
                        <a:latin typeface="Cambria Math" panose="02040503050406030204" pitchFamily="18" charset="0"/>
                      </a:rPr>
                      <m:t>𝑰</m:t>
                    </m:r>
                  </m:oMath>
                </a14:m>
                <a:endParaRPr lang="en-BE" sz="2800" b="1" dirty="0"/>
              </a:p>
            </p:txBody>
          </p:sp>
        </mc:Choice>
        <mc:Fallback xmlns="">
          <p:sp>
            <p:nvSpPr>
              <p:cNvPr id="7" name="TextBox 6">
                <a:extLst>
                  <a:ext uri="{FF2B5EF4-FFF2-40B4-BE49-F238E27FC236}">
                    <a16:creationId xmlns:a16="http://schemas.microsoft.com/office/drawing/2014/main" id="{876A7A61-AEE1-BC38-E8B8-429AEDA7509B}"/>
                  </a:ext>
                </a:extLst>
              </p:cNvPr>
              <p:cNvSpPr txBox="1">
                <a:spLocks noRot="1" noChangeAspect="1" noMove="1" noResize="1" noEditPoints="1" noAdjustHandles="1" noChangeArrowheads="1" noChangeShapeType="1" noTextEdit="1"/>
              </p:cNvSpPr>
              <p:nvPr/>
            </p:nvSpPr>
            <p:spPr>
              <a:xfrm>
                <a:off x="1612900" y="3621462"/>
                <a:ext cx="1747795" cy="523220"/>
              </a:xfrm>
              <a:prstGeom prst="rect">
                <a:avLst/>
              </a:prstGeom>
              <a:blipFill>
                <a:blip r:embed="rId4"/>
                <a:stretch>
                  <a:fillRect l="-7343" t="-10465" b="-32558"/>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id="{655AA455-C75E-935A-61DD-EE2698ED2C1A}"/>
              </a:ext>
            </a:extLst>
          </p:cNvPr>
          <p:cNvSpPr txBox="1"/>
          <p:nvPr/>
        </p:nvSpPr>
        <p:spPr>
          <a:xfrm>
            <a:off x="8610041" y="3621462"/>
            <a:ext cx="1893199" cy="523220"/>
          </a:xfrm>
          <a:prstGeom prst="rect">
            <a:avLst/>
          </a:prstGeom>
          <a:noFill/>
        </p:spPr>
        <p:txBody>
          <a:bodyPr wrap="square" rtlCol="0">
            <a:spAutoFit/>
          </a:bodyPr>
          <a:lstStyle/>
          <a:p>
            <a:r>
              <a:rPr lang="nl-BE" sz="2800" b="1" dirty="0"/>
              <a:t>Exports </a:t>
            </a:r>
            <a:r>
              <a:rPr lang="nl-BE" sz="2800" b="1" i="1" dirty="0"/>
              <a:t>E</a:t>
            </a:r>
            <a:endParaRPr lang="en-BE" sz="2800" b="1" i="1" dirty="0"/>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0345AD07-C8F2-5BAE-7EF8-2365277B1E02}"/>
                  </a:ext>
                </a:extLst>
              </p:cNvPr>
              <p:cNvSpPr txBox="1"/>
              <p:nvPr/>
            </p:nvSpPr>
            <p:spPr>
              <a:xfrm>
                <a:off x="4761537" y="3550608"/>
                <a:ext cx="2802302" cy="523220"/>
              </a:xfrm>
              <a:prstGeom prst="rect">
                <a:avLst/>
              </a:prstGeom>
              <a:noFill/>
            </p:spPr>
            <p:txBody>
              <a:bodyPr wrap="square" rtlCol="0">
                <a:spAutoFit/>
              </a:bodyPr>
              <a:lstStyle/>
              <a:p>
                <a:r>
                  <a:rPr lang="nl-BE" sz="2800" b="1" dirty="0" err="1"/>
                  <a:t>Opportunities</a:t>
                </a:r>
                <a:r>
                  <a:rPr lang="nl-BE" sz="2800" b="1" dirty="0"/>
                  <a:t> </a:t>
                </a:r>
                <a14:m>
                  <m:oMath xmlns:m="http://schemas.openxmlformats.org/officeDocument/2006/math">
                    <m:r>
                      <a:rPr lang="nl-BE" sz="2800" b="1" i="1" smtClean="0">
                        <a:latin typeface="Cambria Math" panose="02040503050406030204" pitchFamily="18" charset="0"/>
                      </a:rPr>
                      <m:t>𝑶</m:t>
                    </m:r>
                  </m:oMath>
                </a14:m>
                <a:endParaRPr lang="en-BE" sz="2800" b="1" dirty="0"/>
              </a:p>
            </p:txBody>
          </p:sp>
        </mc:Choice>
        <mc:Fallback xmlns="">
          <p:sp>
            <p:nvSpPr>
              <p:cNvPr id="9" name="TextBox 8">
                <a:extLst>
                  <a:ext uri="{FF2B5EF4-FFF2-40B4-BE49-F238E27FC236}">
                    <a16:creationId xmlns:a16="http://schemas.microsoft.com/office/drawing/2014/main" id="{0345AD07-C8F2-5BAE-7EF8-2365277B1E02}"/>
                  </a:ext>
                </a:extLst>
              </p:cNvPr>
              <p:cNvSpPr txBox="1">
                <a:spLocks noRot="1" noChangeAspect="1" noMove="1" noResize="1" noEditPoints="1" noAdjustHandles="1" noChangeArrowheads="1" noChangeShapeType="1" noTextEdit="1"/>
              </p:cNvSpPr>
              <p:nvPr/>
            </p:nvSpPr>
            <p:spPr>
              <a:xfrm>
                <a:off x="4761537" y="3550608"/>
                <a:ext cx="2802302" cy="523220"/>
              </a:xfrm>
              <a:prstGeom prst="rect">
                <a:avLst/>
              </a:prstGeom>
              <a:blipFill>
                <a:blip r:embed="rId5"/>
                <a:stretch>
                  <a:fillRect l="-4348" t="-10465" b="-325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824C72B4-6B07-77A0-A6D4-B3717AEBF85F}"/>
                  </a:ext>
                </a:extLst>
              </p:cNvPr>
              <p:cNvSpPr txBox="1"/>
              <p:nvPr/>
            </p:nvSpPr>
            <p:spPr>
              <a:xfrm>
                <a:off x="4753299" y="4157039"/>
                <a:ext cx="2810540" cy="523220"/>
              </a:xfrm>
              <a:prstGeom prst="rect">
                <a:avLst/>
              </a:prstGeom>
              <a:noFill/>
            </p:spPr>
            <p:txBody>
              <a:bodyPr wrap="square" rtlCol="0">
                <a:spAutoFit/>
              </a:bodyPr>
              <a:lstStyle/>
              <a:p>
                <a:r>
                  <a:rPr lang="nl-BE" sz="2800" b="1" dirty="0"/>
                  <a:t>By-products </a:t>
                </a:r>
                <a14:m>
                  <m:oMath xmlns:m="http://schemas.openxmlformats.org/officeDocument/2006/math">
                    <m:r>
                      <a:rPr lang="nl-BE" sz="2800" b="1" i="1" smtClean="0">
                        <a:latin typeface="Cambria Math" panose="02040503050406030204" pitchFamily="18" charset="0"/>
                      </a:rPr>
                      <m:t>𝑩</m:t>
                    </m:r>
                  </m:oMath>
                </a14:m>
                <a:endParaRPr lang="en-BE" sz="2800" b="1" dirty="0"/>
              </a:p>
            </p:txBody>
          </p:sp>
        </mc:Choice>
        <mc:Fallback xmlns="">
          <p:sp>
            <p:nvSpPr>
              <p:cNvPr id="10" name="TextBox 9">
                <a:extLst>
                  <a:ext uri="{FF2B5EF4-FFF2-40B4-BE49-F238E27FC236}">
                    <a16:creationId xmlns:a16="http://schemas.microsoft.com/office/drawing/2014/main" id="{824C72B4-6B07-77A0-A6D4-B3717AEBF85F}"/>
                  </a:ext>
                </a:extLst>
              </p:cNvPr>
              <p:cNvSpPr txBox="1">
                <a:spLocks noRot="1" noChangeAspect="1" noMove="1" noResize="1" noEditPoints="1" noAdjustHandles="1" noChangeArrowheads="1" noChangeShapeType="1" noTextEdit="1"/>
              </p:cNvSpPr>
              <p:nvPr/>
            </p:nvSpPr>
            <p:spPr>
              <a:xfrm>
                <a:off x="4753299" y="4157039"/>
                <a:ext cx="2810540" cy="523220"/>
              </a:xfrm>
              <a:prstGeom prst="rect">
                <a:avLst/>
              </a:prstGeom>
              <a:blipFill>
                <a:blip r:embed="rId6"/>
                <a:stretch>
                  <a:fillRect l="-4555" t="-11628" b="-32558"/>
                </a:stretch>
              </a:blipFill>
            </p:spPr>
            <p:txBody>
              <a:bodyPr/>
              <a:lstStyle/>
              <a:p>
                <a:r>
                  <a:rPr lang="en-GB">
                    <a:noFill/>
                  </a:rPr>
                  <a:t> </a:t>
                </a:r>
              </a:p>
            </p:txBody>
          </p:sp>
        </mc:Fallback>
      </mc:AlternateContent>
      <p:cxnSp>
        <p:nvCxnSpPr>
          <p:cNvPr id="15" name="Straight Arrow Connector 14">
            <a:extLst>
              <a:ext uri="{FF2B5EF4-FFF2-40B4-BE49-F238E27FC236}">
                <a16:creationId xmlns:a16="http://schemas.microsoft.com/office/drawing/2014/main" id="{89F5FF58-4375-536E-A3B6-63CD0066FA05}"/>
              </a:ext>
            </a:extLst>
          </p:cNvPr>
          <p:cNvCxnSpPr>
            <a:stCxn id="4" idx="3"/>
          </p:cNvCxnSpPr>
          <p:nvPr/>
        </p:nvCxnSpPr>
        <p:spPr>
          <a:xfrm flipV="1">
            <a:off x="7687339" y="3895428"/>
            <a:ext cx="861238" cy="1"/>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3C431F90-78E2-D054-EF37-32A0DA655D18}"/>
              </a:ext>
            </a:extLst>
          </p:cNvPr>
          <p:cNvSpPr txBox="1"/>
          <p:nvPr/>
        </p:nvSpPr>
        <p:spPr>
          <a:xfrm>
            <a:off x="5321593" y="2328878"/>
            <a:ext cx="1180215" cy="584775"/>
          </a:xfrm>
          <a:prstGeom prst="rect">
            <a:avLst/>
          </a:prstGeom>
          <a:noFill/>
        </p:spPr>
        <p:txBody>
          <a:bodyPr wrap="square" rtlCol="0">
            <a:spAutoFit/>
          </a:bodyPr>
          <a:lstStyle/>
          <a:p>
            <a:r>
              <a:rPr lang="en-BE" sz="3200" b="1" dirty="0"/>
              <a:t>RREH</a:t>
            </a:r>
          </a:p>
        </p:txBody>
      </p:sp>
      <p:cxnSp>
        <p:nvCxnSpPr>
          <p:cNvPr id="16" name="Straight Arrow Connector 14">
            <a:extLst>
              <a:ext uri="{FF2B5EF4-FFF2-40B4-BE49-F238E27FC236}">
                <a16:creationId xmlns:a16="http://schemas.microsoft.com/office/drawing/2014/main" id="{89F5FF58-4375-536E-A3B6-63CD0066FA05}"/>
              </a:ext>
            </a:extLst>
          </p:cNvPr>
          <p:cNvCxnSpPr/>
          <p:nvPr/>
        </p:nvCxnSpPr>
        <p:spPr>
          <a:xfrm flipV="1">
            <a:off x="3274826" y="3882456"/>
            <a:ext cx="861238" cy="1"/>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91658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8EE21-D5D6-5435-53E2-5B85070E8775}"/>
              </a:ext>
            </a:extLst>
          </p:cNvPr>
          <p:cNvSpPr>
            <a:spLocks noGrp="1"/>
          </p:cNvSpPr>
          <p:nvPr>
            <p:ph type="title"/>
          </p:nvPr>
        </p:nvSpPr>
        <p:spPr>
          <a:xfrm>
            <a:off x="259492" y="-74142"/>
            <a:ext cx="11932508" cy="1325563"/>
          </a:xfrm>
        </p:spPr>
        <p:txBody>
          <a:bodyPr>
            <a:normAutofit/>
          </a:bodyPr>
          <a:lstStyle/>
          <a:p>
            <a:r>
              <a:rPr lang="en-BE" sz="4000" b="1" dirty="0">
                <a:latin typeface="+mn-lt"/>
              </a:rPr>
              <a:t>Example 1: A hub in the desert for carbon</a:t>
            </a:r>
            <a:r>
              <a:rPr lang="en-GB" sz="4000" b="1" dirty="0">
                <a:latin typeface="+mn-lt"/>
              </a:rPr>
              <a:t>-</a:t>
            </a:r>
            <a:r>
              <a:rPr lang="en-BE" sz="4000" b="1" dirty="0">
                <a:latin typeface="+mn-lt"/>
              </a:rPr>
              <a:t>neutral fuel</a:t>
            </a:r>
          </a:p>
        </p:txBody>
      </p:sp>
      <p:sp>
        <p:nvSpPr>
          <p:cNvPr id="3" name="Content Placeholder 2">
            <a:extLst>
              <a:ext uri="{FF2B5EF4-FFF2-40B4-BE49-F238E27FC236}">
                <a16:creationId xmlns:a16="http://schemas.microsoft.com/office/drawing/2014/main" id="{243DE0E5-37E6-03E5-7DE4-878CEB8827AF}"/>
              </a:ext>
            </a:extLst>
          </p:cNvPr>
          <p:cNvSpPr>
            <a:spLocks noGrp="1"/>
          </p:cNvSpPr>
          <p:nvPr>
            <p:ph idx="1"/>
          </p:nvPr>
        </p:nvSpPr>
        <p:spPr>
          <a:xfrm>
            <a:off x="536749" y="1148370"/>
            <a:ext cx="9336300" cy="4351338"/>
          </a:xfrm>
        </p:spPr>
        <p:txBody>
          <a:bodyPr/>
          <a:lstStyle/>
          <a:p>
            <a:pPr marL="0" indent="0">
              <a:buNone/>
            </a:pPr>
            <a:r>
              <a:rPr lang="fr-BE" dirty="0"/>
              <a:t>Let us go back to the RREH in the Algerian </a:t>
            </a:r>
            <a:r>
              <a:rPr lang="fr-BE" dirty="0" err="1"/>
              <a:t>desert</a:t>
            </a:r>
            <a:r>
              <a:rPr lang="fr-BE" dirty="0"/>
              <a:t>. </a:t>
            </a:r>
          </a:p>
          <a:p>
            <a:r>
              <a:rPr lang="fr-BE" dirty="0"/>
              <a:t>Set of technologies </a:t>
            </a:r>
            <a:r>
              <a:rPr lang="fr-BE" i="1" dirty="0"/>
              <a:t>T</a:t>
            </a:r>
            <a:r>
              <a:rPr lang="fr-BE" dirty="0"/>
              <a:t> </a:t>
            </a:r>
            <a:r>
              <a:rPr lang="fr-BE" dirty="0" err="1"/>
              <a:t>described</a:t>
            </a:r>
            <a:r>
              <a:rPr lang="fr-BE" dirty="0"/>
              <a:t> in </a:t>
            </a:r>
            <a:r>
              <a:rPr lang="fr-BE" dirty="0" err="1"/>
              <a:t>this</a:t>
            </a:r>
            <a:r>
              <a:rPr lang="fr-BE" dirty="0"/>
              <a:t> </a:t>
            </a:r>
            <a:r>
              <a:rPr lang="fr-BE" dirty="0" err="1"/>
              <a:t>picture</a:t>
            </a:r>
            <a:r>
              <a:rPr lang="fr-BE" dirty="0"/>
              <a:t>: </a:t>
            </a:r>
            <a:endParaRPr lang="en-BE" dirty="0"/>
          </a:p>
        </p:txBody>
      </p:sp>
      <p:pic>
        <p:nvPicPr>
          <p:cNvPr id="6" name="Content Placeholder 4" descr="Diagram&#10;&#10;Description automatically generated">
            <a:extLst>
              <a:ext uri="{FF2B5EF4-FFF2-40B4-BE49-F238E27FC236}">
                <a16:creationId xmlns:a16="http://schemas.microsoft.com/office/drawing/2014/main" id="{DB349631-591F-85A9-B1D7-496F7371DD6B}"/>
              </a:ext>
            </a:extLst>
          </p:cNvPr>
          <p:cNvPicPr>
            <a:picLocks noChangeAspect="1"/>
          </p:cNvPicPr>
          <p:nvPr/>
        </p:nvPicPr>
        <p:blipFill>
          <a:blip r:embed="rId2"/>
          <a:stretch>
            <a:fillRect/>
          </a:stretch>
        </p:blipFill>
        <p:spPr>
          <a:xfrm>
            <a:off x="2746693" y="2045479"/>
            <a:ext cx="7126356" cy="4812521"/>
          </a:xfrm>
          <a:prstGeom prst="rect">
            <a:avLst/>
          </a:prstGeom>
        </p:spPr>
      </p:pic>
    </p:spTree>
    <p:extLst>
      <p:ext uri="{BB962C8B-B14F-4D97-AF65-F5344CB8AC3E}">
        <p14:creationId xmlns:p14="http://schemas.microsoft.com/office/powerpoint/2010/main" val="26672848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207D238-BAAE-0688-41DE-AB920DC8999E}"/>
              </a:ext>
            </a:extLst>
          </p:cNvPr>
          <p:cNvSpPr txBox="1"/>
          <p:nvPr/>
        </p:nvSpPr>
        <p:spPr>
          <a:xfrm>
            <a:off x="443470" y="3749457"/>
            <a:ext cx="11368559" cy="3108543"/>
          </a:xfrm>
          <a:prstGeom prst="rect">
            <a:avLst/>
          </a:prstGeom>
          <a:noFill/>
        </p:spPr>
        <p:txBody>
          <a:bodyPr wrap="square" rtlCol="0">
            <a:spAutoFit/>
          </a:bodyPr>
          <a:lstStyle/>
          <a:p>
            <a:r>
              <a:rPr lang="en-BE" sz="2800" dirty="0"/>
              <a:t>Price</a:t>
            </a:r>
            <a:r>
              <a:rPr lang="fr-BE" sz="2800" dirty="0"/>
              <a:t> of </a:t>
            </a:r>
            <a:r>
              <a:rPr lang="fr-BE" sz="2800" dirty="0" err="1"/>
              <a:t>regazified</a:t>
            </a:r>
            <a:r>
              <a:rPr lang="fr-BE" sz="2800" dirty="0"/>
              <a:t> CH4 in Zeebrugge (Zeebrugge) in an </a:t>
            </a:r>
            <a:r>
              <a:rPr lang="fr-BE" sz="2800" b="1" dirty="0" err="1"/>
              <a:t>optimized</a:t>
            </a:r>
            <a:r>
              <a:rPr lang="fr-BE" sz="2800" b="1" dirty="0"/>
              <a:t> hub</a:t>
            </a:r>
            <a:r>
              <a:rPr lang="fr-BE" sz="2800" dirty="0"/>
              <a:t>: </a:t>
            </a:r>
            <a:r>
              <a:rPr lang="en-BE" sz="2800" dirty="0"/>
              <a:t>149€/MWh</a:t>
            </a:r>
            <a:r>
              <a:rPr lang="fr-BE" sz="2800" dirty="0"/>
              <a:t> HH</a:t>
            </a:r>
            <a:r>
              <a:rPr lang="en-BE" sz="2800" dirty="0"/>
              <a:t>V</a:t>
            </a:r>
            <a:r>
              <a:rPr lang="fr-BE" sz="2800" dirty="0"/>
              <a:t> (Berger et al., 2021). </a:t>
            </a:r>
          </a:p>
          <a:p>
            <a:endParaRPr lang="fr-BE" sz="2800" dirty="0"/>
          </a:p>
          <a:p>
            <a:r>
              <a:rPr lang="fr-BE" sz="2800" dirty="0"/>
              <a:t>Price </a:t>
            </a:r>
            <a:r>
              <a:rPr lang="fr-BE" sz="2800" dirty="0" err="1"/>
              <a:t>may</a:t>
            </a:r>
            <a:r>
              <a:rPr lang="fr-BE" sz="2800" dirty="0"/>
              <a:t> </a:t>
            </a:r>
            <a:r>
              <a:rPr lang="fr-BE" sz="2800" dirty="0" err="1"/>
              <a:t>be</a:t>
            </a:r>
            <a:r>
              <a:rPr lang="fr-BE" sz="2800" dirty="0"/>
              <a:t> </a:t>
            </a:r>
            <a:r>
              <a:rPr lang="fr-BE" sz="2800" dirty="0" err="1"/>
              <a:t>reduced</a:t>
            </a:r>
            <a:r>
              <a:rPr lang="fr-BE" sz="2800" dirty="0"/>
              <a:t> (i) </a:t>
            </a:r>
            <a:r>
              <a:rPr lang="fr-BE" sz="2800" dirty="0" err="1"/>
              <a:t>with</a:t>
            </a:r>
            <a:r>
              <a:rPr lang="fr-BE" sz="2800" dirty="0"/>
              <a:t> the </a:t>
            </a:r>
            <a:r>
              <a:rPr lang="fr-BE" sz="2800" dirty="0" err="1"/>
              <a:t>decrease</a:t>
            </a:r>
            <a:r>
              <a:rPr lang="fr-BE" sz="2800" dirty="0"/>
              <a:t> in </a:t>
            </a:r>
            <a:r>
              <a:rPr lang="fr-BE" sz="2800" dirty="0" err="1"/>
              <a:t>technological</a:t>
            </a:r>
            <a:r>
              <a:rPr lang="fr-BE" sz="2800" dirty="0"/>
              <a:t> </a:t>
            </a:r>
            <a:r>
              <a:rPr lang="fr-BE" sz="2800" dirty="0" err="1"/>
              <a:t>costs</a:t>
            </a:r>
            <a:r>
              <a:rPr lang="fr-BE" sz="2800" dirty="0"/>
              <a:t> (ii) by </a:t>
            </a:r>
            <a:r>
              <a:rPr lang="fr-BE" sz="2800" dirty="0" err="1"/>
              <a:t>exploiting</a:t>
            </a:r>
            <a:r>
              <a:rPr lang="fr-BE" sz="2800" dirty="0"/>
              <a:t> local </a:t>
            </a:r>
            <a:r>
              <a:rPr lang="fr-BE" sz="2800" dirty="0" err="1"/>
              <a:t>opportunities</a:t>
            </a:r>
            <a:r>
              <a:rPr lang="fr-BE" sz="2800" dirty="0"/>
              <a:t> (</a:t>
            </a:r>
            <a:r>
              <a:rPr lang="fr-BE" sz="2800" dirty="0" err="1"/>
              <a:t>selling</a:t>
            </a:r>
            <a:r>
              <a:rPr lang="fr-BE" sz="2800" dirty="0"/>
              <a:t> </a:t>
            </a:r>
            <a:r>
              <a:rPr lang="fr-BE" sz="2800" dirty="0" err="1"/>
              <a:t>electricity</a:t>
            </a:r>
            <a:r>
              <a:rPr lang="fr-BE" sz="2800" dirty="0"/>
              <a:t>, pure water, etc., </a:t>
            </a:r>
            <a:r>
              <a:rPr lang="fr-BE" sz="2800" dirty="0" err="1"/>
              <a:t>locally</a:t>
            </a:r>
            <a:r>
              <a:rPr lang="fr-BE" sz="2800" dirty="0"/>
              <a:t> ) (iii) by </a:t>
            </a:r>
            <a:r>
              <a:rPr lang="fr-BE" sz="2800" dirty="0" err="1"/>
              <a:t>using</a:t>
            </a:r>
            <a:r>
              <a:rPr lang="fr-BE" sz="2800" dirty="0"/>
              <a:t> Post-Combustion Carbon Capture (PCCC) in addition to DAC; </a:t>
            </a:r>
            <a:r>
              <a:rPr lang="fr-BE" sz="2800" dirty="0" err="1"/>
              <a:t>see</a:t>
            </a:r>
            <a:r>
              <a:rPr lang="fr-BE" sz="2800" dirty="0"/>
              <a:t> </a:t>
            </a:r>
            <a:r>
              <a:rPr lang="fr-BE" sz="2800" dirty="0" err="1"/>
              <a:t>Example</a:t>
            </a:r>
            <a:r>
              <a:rPr lang="fr-BE" sz="2800" dirty="0"/>
              <a:t> </a:t>
            </a:r>
            <a:r>
              <a:rPr lang="fr-BE" sz="2800" dirty="0" smtClean="0"/>
              <a:t>5. </a:t>
            </a:r>
            <a:endParaRPr lang="en-BE" sz="2800" dirty="0"/>
          </a:p>
        </p:txBody>
      </p:sp>
      <p:sp>
        <p:nvSpPr>
          <p:cNvPr id="5" name="TextBox 4">
            <a:extLst>
              <a:ext uri="{FF2B5EF4-FFF2-40B4-BE49-F238E27FC236}">
                <a16:creationId xmlns:a16="http://schemas.microsoft.com/office/drawing/2014/main" id="{B88DA34D-7ACD-1A8C-B546-7CA97EB8BEAA}"/>
              </a:ext>
            </a:extLst>
          </p:cNvPr>
          <p:cNvSpPr txBox="1"/>
          <p:nvPr/>
        </p:nvSpPr>
        <p:spPr>
          <a:xfrm>
            <a:off x="838200" y="818295"/>
            <a:ext cx="10579100" cy="1815882"/>
          </a:xfrm>
          <a:prstGeom prst="rect">
            <a:avLst/>
          </a:prstGeom>
          <a:noFill/>
        </p:spPr>
        <p:txBody>
          <a:bodyPr wrap="square" rtlCol="0">
            <a:spAutoFit/>
          </a:bodyPr>
          <a:lstStyle/>
          <a:p>
            <a:pPr marL="285750" indent="-285750">
              <a:buFont typeface="Arial" panose="020B0604020202020204" pitchFamily="34" charset="0"/>
              <a:buChar char="•"/>
            </a:pPr>
            <a:r>
              <a:rPr lang="fr-BE" sz="2800" dirty="0"/>
              <a:t>Set of imports </a:t>
            </a:r>
            <a:r>
              <a:rPr lang="en-BE" sz="2800" i="1" dirty="0"/>
              <a:t>I</a:t>
            </a:r>
            <a:r>
              <a:rPr lang="en-BE" sz="2800" dirty="0"/>
              <a:t> = </a:t>
            </a:r>
            <a:r>
              <a:rPr lang="fr-BE" sz="2800" dirty="0" err="1"/>
              <a:t>sea</a:t>
            </a:r>
            <a:r>
              <a:rPr lang="fr-BE" sz="2800" dirty="0"/>
              <a:t> water (</a:t>
            </a:r>
            <a:r>
              <a:rPr lang="fr-BE" sz="2800" dirty="0" err="1"/>
              <a:t>should</a:t>
            </a:r>
            <a:r>
              <a:rPr lang="fr-BE" sz="2800" dirty="0"/>
              <a:t> </a:t>
            </a:r>
            <a:r>
              <a:rPr lang="fr-BE" sz="2800" dirty="0" err="1"/>
              <a:t>this</a:t>
            </a:r>
            <a:r>
              <a:rPr lang="fr-BE" sz="2800" dirty="0"/>
              <a:t> </a:t>
            </a:r>
            <a:r>
              <a:rPr lang="fr-BE" sz="2800" dirty="0" err="1"/>
              <a:t>be</a:t>
            </a:r>
            <a:r>
              <a:rPr lang="fr-BE" sz="2800" dirty="0"/>
              <a:t> </a:t>
            </a:r>
            <a:r>
              <a:rPr lang="fr-BE" sz="2800" dirty="0" err="1"/>
              <a:t>considered</a:t>
            </a:r>
            <a:r>
              <a:rPr lang="fr-BE" sz="2800" dirty="0"/>
              <a:t> as an import?)</a:t>
            </a:r>
            <a:endParaRPr lang="en-BE" sz="2800" dirty="0"/>
          </a:p>
          <a:p>
            <a:pPr marL="285750" indent="-285750">
              <a:buFont typeface="Arial" panose="020B0604020202020204" pitchFamily="34" charset="0"/>
              <a:buChar char="•"/>
            </a:pPr>
            <a:r>
              <a:rPr lang="fr-BE" sz="2800" dirty="0"/>
              <a:t>Set of exports</a:t>
            </a:r>
            <a:r>
              <a:rPr lang="fr-BE" sz="2800" i="1" dirty="0"/>
              <a:t> </a:t>
            </a:r>
            <a:r>
              <a:rPr lang="en-BE" sz="2800" i="1" dirty="0"/>
              <a:t>E</a:t>
            </a:r>
            <a:r>
              <a:rPr lang="en-BE" sz="2800" dirty="0"/>
              <a:t> = CH4</a:t>
            </a:r>
          </a:p>
          <a:p>
            <a:pPr marL="285750" indent="-285750">
              <a:buFont typeface="Arial" panose="020B0604020202020204" pitchFamily="34" charset="0"/>
              <a:buChar char="•"/>
            </a:pPr>
            <a:r>
              <a:rPr lang="fr-BE" sz="2800" dirty="0"/>
              <a:t>Set of by-</a:t>
            </a:r>
            <a:r>
              <a:rPr lang="fr-BE" sz="2800" dirty="0" err="1"/>
              <a:t>products</a:t>
            </a:r>
            <a:r>
              <a:rPr lang="fr-BE" sz="2800" i="1" dirty="0"/>
              <a:t> B</a:t>
            </a:r>
            <a:r>
              <a:rPr lang="en-BE" sz="2800" dirty="0"/>
              <a:t> = </a:t>
            </a:r>
            <a:r>
              <a:rPr lang="fr-BE" sz="2800" dirty="0"/>
              <a:t>h</a:t>
            </a:r>
            <a:r>
              <a:rPr lang="en-BE" sz="2800" dirty="0"/>
              <a:t>eat, O2 </a:t>
            </a:r>
          </a:p>
          <a:p>
            <a:pPr marL="285750" indent="-285750">
              <a:buFont typeface="Arial" panose="020B0604020202020204" pitchFamily="34" charset="0"/>
              <a:buChar char="•"/>
            </a:pPr>
            <a:r>
              <a:rPr lang="fr-BE" sz="2800" dirty="0"/>
              <a:t>Set of </a:t>
            </a:r>
            <a:r>
              <a:rPr lang="fr-BE" sz="2800" dirty="0" err="1"/>
              <a:t>exploited</a:t>
            </a:r>
            <a:r>
              <a:rPr lang="fr-BE" sz="2800" dirty="0"/>
              <a:t> local </a:t>
            </a:r>
            <a:r>
              <a:rPr lang="fr-BE" sz="2800" dirty="0" err="1"/>
              <a:t>opportunities</a:t>
            </a:r>
            <a:r>
              <a:rPr lang="fr-BE" sz="2800" dirty="0"/>
              <a:t> </a:t>
            </a:r>
            <a:r>
              <a:rPr lang="fr-BE" sz="2800" i="1" dirty="0"/>
              <a:t>O</a:t>
            </a:r>
            <a:r>
              <a:rPr lang="en-BE" sz="2800" i="1" dirty="0"/>
              <a:t> </a:t>
            </a:r>
            <a:r>
              <a:rPr lang="en-BE" sz="2800" dirty="0"/>
              <a:t>=</a:t>
            </a:r>
            <a:r>
              <a:rPr lang="fr-BE" sz="2800" dirty="0"/>
              <a:t> ø</a:t>
            </a:r>
            <a:endParaRPr lang="en-BE" sz="2800" dirty="0"/>
          </a:p>
        </p:txBody>
      </p:sp>
      <p:cxnSp>
        <p:nvCxnSpPr>
          <p:cNvPr id="8" name="Connecteur droit 7"/>
          <p:cNvCxnSpPr/>
          <p:nvPr/>
        </p:nvCxnSpPr>
        <p:spPr>
          <a:xfrm flipV="1">
            <a:off x="838200" y="3027406"/>
            <a:ext cx="9539417" cy="4942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403862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527</TotalTime>
  <Words>2704</Words>
  <Application>Microsoft Office PowerPoint</Application>
  <PresentationFormat>Grand écran</PresentationFormat>
  <Paragraphs>255</Paragraphs>
  <Slides>39</Slides>
  <Notes>12</Notes>
  <HiddenSlides>0</HiddenSlides>
  <MMClips>0</MMClips>
  <ScaleCrop>false</ScaleCrop>
  <HeadingPairs>
    <vt:vector size="6" baseType="variant">
      <vt:variant>
        <vt:lpstr>Polices utilisées</vt:lpstr>
      </vt:variant>
      <vt:variant>
        <vt:i4>6</vt:i4>
      </vt:variant>
      <vt:variant>
        <vt:lpstr>Thème</vt:lpstr>
      </vt:variant>
      <vt:variant>
        <vt:i4>2</vt:i4>
      </vt:variant>
      <vt:variant>
        <vt:lpstr>Titres des diapositives</vt:lpstr>
      </vt:variant>
      <vt:variant>
        <vt:i4>39</vt:i4>
      </vt:variant>
    </vt:vector>
  </HeadingPairs>
  <TitlesOfParts>
    <vt:vector size="47" baseType="lpstr">
      <vt:lpstr>Arial</vt:lpstr>
      <vt:lpstr>Arial</vt:lpstr>
      <vt:lpstr>Calibri</vt:lpstr>
      <vt:lpstr>Calibri Light</vt:lpstr>
      <vt:lpstr>Cambria Math</vt:lpstr>
      <vt:lpstr>Helvetica Neue</vt:lpstr>
      <vt:lpstr>Office Theme</vt:lpstr>
      <vt:lpstr>Thème Office</vt:lpstr>
      <vt:lpstr>Remote Renewable Energy Hubs</vt:lpstr>
      <vt:lpstr>Menu</vt:lpstr>
      <vt:lpstr>1. Remote Renewable Energy Hubs</vt:lpstr>
      <vt:lpstr>Remote Renewable Energy Hub:  definition</vt:lpstr>
      <vt:lpstr>Why RREH?  </vt:lpstr>
      <vt:lpstr>Characteristics of a RREH</vt:lpstr>
      <vt:lpstr>Schematic view of a RREH</vt:lpstr>
      <vt:lpstr>Example 1: A hub in the desert for carbon-neutral fuel</vt:lpstr>
      <vt:lpstr>Présentation PowerPoint</vt:lpstr>
      <vt:lpstr>Example 2: Variation of Example 1 for ammoniac production</vt:lpstr>
      <vt:lpstr>Example 3: Variation of Example 1 for methanol production</vt:lpstr>
      <vt:lpstr>Example 4: Variation of Example 1 for hydrogen production</vt:lpstr>
      <vt:lpstr>What is the best molecule to synthesize in hubs? </vt:lpstr>
      <vt:lpstr>Example 5: CO2 Valorization from PCCC in Europe</vt:lpstr>
      <vt:lpstr>Présentation PowerPoint</vt:lpstr>
      <vt:lpstr>Example 6: the global grid seen as a set of connected hubs</vt:lpstr>
      <vt:lpstr>Example 7: A ‘smart’ multi-energy vector hub</vt:lpstr>
      <vt:lpstr>Exploiting local opportunities in sunny areas (O ≠ ø)</vt:lpstr>
      <vt:lpstr>Valorizing the by-products B </vt:lpstr>
      <vt:lpstr>2. Optimization of the Hubs</vt:lpstr>
      <vt:lpstr>What is optimizing a RREH? </vt:lpstr>
      <vt:lpstr>RREH seen as a set of nodes and hyperedges</vt:lpstr>
      <vt:lpstr>GBOML: The Graph-Based Optimization Modelling Language</vt:lpstr>
      <vt:lpstr>The hierarchical hypergraph modelling upon which GBMOL relies</vt:lpstr>
      <vt:lpstr>Three existing challenges for optimizing a hub</vt:lpstr>
      <vt:lpstr>3. Geopolitics, Finance and Incentives</vt:lpstr>
      <vt:lpstr>Deepening of multilateralism and the end of energy weaponization</vt:lpstr>
      <vt:lpstr>Promotion of democratic regimes through a strategic establishment of RREH</vt:lpstr>
      <vt:lpstr>Concentration of resources</vt:lpstr>
      <vt:lpstr>Consideration of the local environment when developing RREHs</vt:lpstr>
      <vt:lpstr>United Nations Sustainable Development Goals (UN SDGs)</vt:lpstr>
      <vt:lpstr>RREHs and UN SDGs</vt:lpstr>
      <vt:lpstr>REPowerEU</vt:lpstr>
      <vt:lpstr>RREHs and REPowerEU</vt:lpstr>
      <vt:lpstr>Présentation PowerPoint</vt:lpstr>
      <vt:lpstr>Carbon Pricing and Incentives</vt:lpstr>
      <vt:lpstr>Conclusion</vt:lpstr>
      <vt:lpstr>References</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Remote Renewable Energy Hubs</dc:title>
  <dc:creator>Dachet Victor</dc:creator>
  <cp:lastModifiedBy>Damien Ernst</cp:lastModifiedBy>
  <cp:revision>68</cp:revision>
  <dcterms:created xsi:type="dcterms:W3CDTF">2023-03-27T09:14:56Z</dcterms:created>
  <dcterms:modified xsi:type="dcterms:W3CDTF">2023-05-22T13:09:12Z</dcterms:modified>
</cp:coreProperties>
</file>