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0"/>
  </p:notesMasterIdLst>
  <p:sldIdLst>
    <p:sldId id="256" r:id="rId2"/>
    <p:sldId id="277" r:id="rId3"/>
    <p:sldId id="278" r:id="rId4"/>
    <p:sldId id="276" r:id="rId5"/>
    <p:sldId id="265" r:id="rId6"/>
    <p:sldId id="285" r:id="rId7"/>
    <p:sldId id="269" r:id="rId8"/>
    <p:sldId id="287" r:id="rId9"/>
    <p:sldId id="273" r:id="rId10"/>
    <p:sldId id="266" r:id="rId11"/>
    <p:sldId id="279" r:id="rId12"/>
    <p:sldId id="267" r:id="rId13"/>
    <p:sldId id="268" r:id="rId14"/>
    <p:sldId id="270" r:id="rId15"/>
    <p:sldId id="271" r:id="rId16"/>
    <p:sldId id="272" r:id="rId17"/>
    <p:sldId id="283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C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1AA3-66D1-4191-830F-24E17C292AC8}" type="datetimeFigureOut">
              <a:rPr lang="fr-BE" smtClean="0"/>
              <a:t>19-04-23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241F-E4EA-42AA-BF22-95F442F5A6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66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C2945-31FB-408A-9C5D-39B36CDCF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72" y="232901"/>
            <a:ext cx="9604205" cy="198659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7058BF-087F-4B42-8890-DC72209C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390" y="2422135"/>
            <a:ext cx="10172007" cy="10375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2BF29-FC0B-4881-A3B2-9A80669D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4386" y="6418743"/>
            <a:ext cx="536322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5576AB-D104-48C7-B114-965E283BC4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1694" y="3638046"/>
            <a:ext cx="9574118" cy="186719"/>
          </a:xfrm>
        </p:spPr>
        <p:txBody>
          <a:bodyPr/>
          <a:lstStyle/>
          <a:p>
            <a:pPr lvl="0"/>
            <a:endParaRPr lang="fr-BE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ED2E931-AF81-491D-AE07-33115B44E8E2}"/>
              </a:ext>
            </a:extLst>
          </p:cNvPr>
          <p:cNvSpPr txBox="1">
            <a:spLocks/>
          </p:cNvSpPr>
          <p:nvPr userDrawn="1"/>
        </p:nvSpPr>
        <p:spPr>
          <a:xfrm>
            <a:off x="11511501" y="6495642"/>
            <a:ext cx="31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19843A-6F70-4950-A2A5-B97FB71DD0C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92A7F31-7CE4-403D-B11D-CC4AA0961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71" y="6427339"/>
            <a:ext cx="1039117" cy="3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580E926C-78DA-4816-9171-4CEC7ECEEDDF}"/>
              </a:ext>
            </a:extLst>
          </p:cNvPr>
          <p:cNvSpPr/>
          <p:nvPr userDrawn="1"/>
        </p:nvSpPr>
        <p:spPr>
          <a:xfrm rot="5400000" flipH="1">
            <a:off x="221012" y="5956974"/>
            <a:ext cx="687116" cy="1129140"/>
          </a:xfrm>
          <a:prstGeom prst="rtTriangle">
            <a:avLst/>
          </a:prstGeom>
          <a:solidFill>
            <a:srgbClr val="6CC72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Picture 6" descr="Logos">
            <a:extLst>
              <a:ext uri="{FF2B5EF4-FFF2-40B4-BE49-F238E27FC236}">
                <a16:creationId xmlns:a16="http://schemas.microsoft.com/office/drawing/2014/main" id="{3448A497-91A6-46EC-9CFC-C29758385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3" y="6428773"/>
            <a:ext cx="575826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40C9E5B-BFD7-4131-9DAF-EA3020FB00AD}"/>
              </a:ext>
            </a:extLst>
          </p:cNvPr>
          <p:cNvSpPr/>
          <p:nvPr userDrawn="1"/>
        </p:nvSpPr>
        <p:spPr>
          <a:xfrm rot="17580684">
            <a:off x="-966385" y="-278488"/>
            <a:ext cx="2500009" cy="1211311"/>
          </a:xfrm>
          <a:prstGeom prst="ellipse">
            <a:avLst/>
          </a:prstGeom>
          <a:solidFill>
            <a:srgbClr val="6CC72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A13DB3B-71AE-4837-94F7-389C8F84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772" y="5871534"/>
            <a:ext cx="1183802" cy="11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F6945A3-C9C0-43D6-8706-1BD9C1BC09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22850" y="6420392"/>
            <a:ext cx="1000862" cy="476601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68A2844F-FE88-4D80-AEEF-9BADA5E32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1203" y="6299398"/>
            <a:ext cx="629219" cy="7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72C55-417F-4051-A7E4-7692BB368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A41E00-CD40-4540-ACFE-A744DE129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42BBC-A323-4A51-9E0C-55BCC12C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C6942-F410-4D28-9D66-63A4D594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68A0B-F47C-4C65-A8BA-5360CC28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78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7D00DC-9003-4273-9D13-FE30603B8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BFC46E-8DBA-403F-BAA4-E83C4B171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55D50-82FA-4E70-8B14-15002D37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6A857C-BD10-42DB-B29C-2B25326A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6218A-C866-43F7-9037-29F33FE3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8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38014-87AC-4EE2-8686-A1E1EC2B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50" y="140682"/>
            <a:ext cx="9337766" cy="315912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EA2F6-CC93-46B4-B95C-4213A443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837"/>
            <a:ext cx="10515600" cy="520512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F9FB9-3286-4C08-AE79-F8471ADA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4DF3F-90F0-4691-A218-374D171F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2075" y="6521544"/>
            <a:ext cx="4885342" cy="365125"/>
          </a:xfrm>
        </p:spPr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FA71A-1035-448D-A94E-293C70C8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454" y="6495642"/>
            <a:ext cx="4435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43A-6F70-4950-A2A5-B97FB71DD0C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9CDEC96-9C79-431A-AEAC-052284EA1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772" y="5871534"/>
            <a:ext cx="1183802" cy="11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484D3DC-D3A4-4436-88F0-66E1DE79F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71" y="6460591"/>
            <a:ext cx="1039117" cy="3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A80C14B-4902-4A7A-A838-3714EBAC09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322850" y="6420392"/>
            <a:ext cx="1000862" cy="476601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2A9D0E1-743A-4681-8F6A-999FDD303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1203" y="6299398"/>
            <a:ext cx="629219" cy="7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ogos">
            <a:extLst>
              <a:ext uri="{FF2B5EF4-FFF2-40B4-BE49-F238E27FC236}">
                <a16:creationId xmlns:a16="http://schemas.microsoft.com/office/drawing/2014/main" id="{68350FB0-CFA7-48BF-8329-47A1F728C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3" y="6462025"/>
            <a:ext cx="575826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9BD13-FCED-4BAC-A2C2-2D5C2D0C7DD4}"/>
              </a:ext>
            </a:extLst>
          </p:cNvPr>
          <p:cNvCxnSpPr>
            <a:cxnSpLocks/>
          </p:cNvCxnSpPr>
          <p:nvPr userDrawn="1"/>
        </p:nvCxnSpPr>
        <p:spPr>
          <a:xfrm>
            <a:off x="1100545" y="553516"/>
            <a:ext cx="5876109" cy="0"/>
          </a:xfrm>
          <a:prstGeom prst="line">
            <a:avLst/>
          </a:prstGeom>
          <a:ln w="38100" cap="rnd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A5693DD7-21A1-4BC8-93AE-723DAC8664A2}"/>
              </a:ext>
            </a:extLst>
          </p:cNvPr>
          <p:cNvSpPr/>
          <p:nvPr userDrawn="1"/>
        </p:nvSpPr>
        <p:spPr>
          <a:xfrm rot="5400000" flipH="1">
            <a:off x="221012" y="5956974"/>
            <a:ext cx="687116" cy="1129140"/>
          </a:xfrm>
          <a:prstGeom prst="rtTriangle">
            <a:avLst/>
          </a:prstGeom>
          <a:solidFill>
            <a:srgbClr val="6CC72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87A6E12-4C1C-4450-8570-9E21A130915C}"/>
              </a:ext>
            </a:extLst>
          </p:cNvPr>
          <p:cNvSpPr/>
          <p:nvPr userDrawn="1"/>
        </p:nvSpPr>
        <p:spPr>
          <a:xfrm rot="17580684">
            <a:off x="-966385" y="-278488"/>
            <a:ext cx="2500009" cy="1211311"/>
          </a:xfrm>
          <a:prstGeom prst="ellipse">
            <a:avLst/>
          </a:prstGeom>
          <a:solidFill>
            <a:srgbClr val="6CC72B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177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CC69B-A5E1-49C6-A886-18A9D09E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B07FB-8C29-45D6-B393-778E05A9E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7A1EA-A842-4A90-8A7C-205CE31B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3F75F-BDD3-454D-A90F-B15CD32C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DB4C-F8E3-4D14-87DD-128603AE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F219843A-6F70-4950-A2A5-B97FB71DD0C3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489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E804F-0E41-4CA8-BE9B-E0D74548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56D22-D548-49AF-B9EF-8E5CC66FD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50FC3C-C85A-4E9B-9A29-6113E47A1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88CB9F-2C00-4A59-8216-60F87485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1D6C59-5D08-4DE1-AB1B-C8C8F7E8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235E0B-9030-4544-8A4D-948A9DC8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97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F479B-C0D1-410C-AE72-A2670B1B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82750-D426-4D73-9AAD-EA1AAEA2E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C85DAB-3D59-4959-B510-EEE05A3B1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DEE0E6-2378-4BDE-AB4C-D545A96B5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2DBE3B-AEC7-40D4-9C5D-0352A04AD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193E2-0BAD-4B09-B0CA-6AA78A79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00193A-B5A2-40E1-A9C6-ABCFC94F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CDCF92-D7BA-411D-A926-B017A8B7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59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CEAD2-1755-498F-9FDC-EE2AE6DB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B0BF91-E740-4164-A8C7-7B2C94C8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BED5FC-6D85-4340-AB79-02407B39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345579-82D5-4F67-9F69-51A893F2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26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806DB5-42B2-425C-948A-40353BD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53E0C5-5650-49E5-84C3-6A8BF6FF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9007-87B3-40E5-88BB-3AF6B734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081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ADAEC-ADF0-4E70-8619-B91F09D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0ACCE-AC8F-416B-A49B-B72783F6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FE38C0-13D1-4D26-A8D7-2F5432A71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9DDE29-2624-4850-8936-4EDBA24F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C7E256-AD57-4F18-8867-A103828E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391B5B-673D-4D95-BE9F-253F9B83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339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02775-9B87-49DF-A843-B5866E6C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5FCEBB-3CD2-4020-A669-CAD7257CB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C251C2-432F-4BE9-9E61-97CEE0389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B50D53-EA6C-4E97-B06E-9F5A7F82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09156E-C8E3-4A4E-B35E-FFF0DDEE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308FFE-CF73-4017-A31E-2B9D9007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224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A4824D-E1CB-4F53-BFD1-D93AAED0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CE20D9-E157-48B8-8A82-BBC8099F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0B7FBC-988D-451D-ACFE-C0A0373FF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CDC61-A99B-4523-AB90-77B4F8D2A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Conference Circular@WUR – Wageningen University, 11th April 2022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4149E4-6B79-45BA-A5E5-C80F7FC1E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843A-6F70-4950-A2A5-B97FB71DD0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49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icos-belgium.be/ESLonzee.php#Lonze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0468C-B0D7-48FA-9376-7CCA94CF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71" y="74132"/>
            <a:ext cx="9604205" cy="1986597"/>
          </a:xfrm>
        </p:spPr>
        <p:txBody>
          <a:bodyPr>
            <a:noAutofit/>
          </a:bodyPr>
          <a:lstStyle/>
          <a:p>
            <a:r>
              <a:rPr lang="en-US" sz="3500" dirty="0"/>
              <a:t>A comprehensive analysis of CO</a:t>
            </a:r>
            <a:r>
              <a:rPr lang="en-US" sz="3500" baseline="-25000" dirty="0"/>
              <a:t>2</a:t>
            </a:r>
            <a:r>
              <a:rPr lang="en-US" sz="3500" dirty="0"/>
              <a:t> exchanges in </a:t>
            </a:r>
            <a:r>
              <a:rPr lang="en-US" sz="3500" dirty="0" err="1"/>
              <a:t>agro</a:t>
            </a:r>
            <a:r>
              <a:rPr lang="en-US" sz="3500" dirty="0"/>
              <a:t>-ecosystems based on a generic soil-crop model-derived methodology</a:t>
            </a:r>
            <a:endParaRPr lang="fr-BE" sz="35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4D48A8-0F2A-402D-BFA9-B2CCA51EB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Mathieu Delandmeter, Joël Léonard, Fabien Ferchaud, Bernard </a:t>
            </a:r>
            <a:r>
              <a:rPr lang="fr-BE" dirty="0" err="1"/>
              <a:t>Heinesch</a:t>
            </a:r>
            <a:r>
              <a:rPr lang="fr-BE" dirty="0"/>
              <a:t>, Tanguy </a:t>
            </a:r>
            <a:r>
              <a:rPr lang="fr-BE" dirty="0" err="1"/>
              <a:t>Manise</a:t>
            </a:r>
            <a:r>
              <a:rPr lang="fr-BE" dirty="0"/>
              <a:t>, Ariane </a:t>
            </a:r>
            <a:r>
              <a:rPr lang="fr-BE" dirty="0" err="1"/>
              <a:t>Faurès</a:t>
            </a:r>
            <a:r>
              <a:rPr lang="fr-BE" dirty="0"/>
              <a:t>, Jérôme </a:t>
            </a:r>
            <a:r>
              <a:rPr lang="fr-BE" dirty="0" err="1"/>
              <a:t>Bindelle</a:t>
            </a:r>
            <a:r>
              <a:rPr lang="fr-BE" dirty="0"/>
              <a:t>, Benjamin Dumont</a:t>
            </a:r>
          </a:p>
          <a:p>
            <a:r>
              <a:rPr lang="fr-BE" dirty="0"/>
              <a:t>Gembloux Agro-Bio Tech – </a:t>
            </a:r>
            <a:r>
              <a:rPr lang="fr-BE" dirty="0" err="1"/>
              <a:t>University</a:t>
            </a:r>
            <a:r>
              <a:rPr lang="fr-BE" dirty="0"/>
              <a:t> of </a:t>
            </a:r>
            <a:r>
              <a:rPr lang="fr-BE" dirty="0" err="1"/>
              <a:t>Liege</a:t>
            </a:r>
            <a:r>
              <a:rPr lang="fr-BE" dirty="0"/>
              <a:t> (</a:t>
            </a:r>
            <a:r>
              <a:rPr lang="fr-BE" dirty="0" err="1"/>
              <a:t>Belgium</a:t>
            </a:r>
            <a:r>
              <a:rPr lang="fr-BE" dirty="0"/>
              <a:t>)</a:t>
            </a:r>
          </a:p>
        </p:txBody>
      </p:sp>
      <p:pic>
        <p:nvPicPr>
          <p:cNvPr id="5" name="Image 4" descr="Une image contenant texte, portabl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1A5D0A58-28C4-49AB-821D-AC8480D0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15" y="3226781"/>
            <a:ext cx="3398318" cy="339831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A098F8-1F2B-4317-A023-57839EA1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</p:spTree>
    <p:extLst>
      <p:ext uri="{BB962C8B-B14F-4D97-AF65-F5344CB8AC3E}">
        <p14:creationId xmlns:p14="http://schemas.microsoft.com/office/powerpoint/2010/main" val="354158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3524A15-61C8-5C95-57E5-3BABA53E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9" y="678612"/>
            <a:ext cx="7588909" cy="53665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1F792A-F91F-2072-C11A-5060C29B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50" y="140682"/>
            <a:ext cx="10280004" cy="315912"/>
          </a:xfrm>
        </p:spPr>
        <p:txBody>
          <a:bodyPr>
            <a:normAutofit fontScale="90000"/>
          </a:bodyPr>
          <a:lstStyle/>
          <a:p>
            <a:r>
              <a:rPr lang="fr-BE" dirty="0" err="1"/>
              <a:t>Results</a:t>
            </a:r>
            <a:r>
              <a:rPr lang="fr-BE" dirty="0"/>
              <a:t> – Relationship </a:t>
            </a:r>
            <a:r>
              <a:rPr lang="fr-BE" dirty="0" err="1"/>
              <a:t>between</a:t>
            </a:r>
            <a:r>
              <a:rPr lang="fr-BE" dirty="0"/>
              <a:t> MR and plant N concentration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35ECA-741A-6AD2-13FA-BF4C31FE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95F597-C524-7761-0032-68409955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E1360C-1FE6-FE67-9651-C1AD900DB80A}"/>
              </a:ext>
            </a:extLst>
          </p:cNvPr>
          <p:cNvSpPr txBox="1"/>
          <p:nvPr/>
        </p:nvSpPr>
        <p:spPr>
          <a:xfrm>
            <a:off x="378970" y="1355193"/>
            <a:ext cx="3656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Following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Amthor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(2000),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Kirschbaum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and Mueller (2001) and Sun et al. (2007):</a:t>
            </a:r>
            <a:endParaRPr lang="fr-BE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FC36E2-CEDF-B8B5-4632-C5E76FCB5B04}"/>
              </a:ext>
            </a:extLst>
          </p:cNvPr>
          <p:cNvSpPr txBox="1"/>
          <p:nvPr/>
        </p:nvSpPr>
        <p:spPr>
          <a:xfrm>
            <a:off x="9462781" y="6060391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AD72B1-9D57-A0D4-087F-82792B4A2DDC}"/>
                  </a:ext>
                </a:extLst>
              </p:cNvPr>
              <p:cNvSpPr txBox="1"/>
              <p:nvPr/>
            </p:nvSpPr>
            <p:spPr>
              <a:xfrm>
                <a:off x="109057" y="3712406"/>
                <a:ext cx="2884414" cy="683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fr-BE" sz="13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fr-BE" sz="1300">
                              <a:latin typeface="Cambria Math" panose="02040503050406030204" pitchFamily="18" charset="0"/>
                            </a:rPr>
                            <m:t>&amp;</m:t>
                          </m:r>
                          <m:groupChr>
                            <m:groupChrPr>
                              <m:chr m:val="⇔"/>
                              <m:vertJc m:val="bot"/>
                              <m:ctrlPr>
                                <a:rPr lang="fr-BE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  <m:r>
                            <a:rPr lang="fr-BE" sz="13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BE" sz="13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fr-BE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3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</m:e>
                                <m:sub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fr-BE" sz="13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BE" sz="13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BE" sz="13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BE" sz="13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𝑅𝐸𝐶𝑂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BE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e>
                                    <m:sub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BE" sz="13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𝐻𝑅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BE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e>
                                    <m:sub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BE" sz="1300" i="0">
                                  <a:latin typeface="Cambria Math" panose="02040503050406030204" pitchFamily="18" charset="0"/>
                                </a:rPr>
                                <m:t>−0.28∗</m:t>
                              </m:r>
                              <m:sSub>
                                <m:sSub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𝐺𝑃𝑃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BE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e>
                                    <m:sub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BE" sz="13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1300" i="0">
                                      <a:latin typeface="Cambria Math" panose="02040503050406030204" pitchFamily="18" charset="0"/>
                                    </a:rPr>
                                    <m:t>1−0.28</m:t>
                                  </m:r>
                                </m:e>
                              </m:d>
                              <m:r>
                                <a:rPr lang="fr-BE" sz="13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Sup>
                                <m:sSubSup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BE" sz="13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fr-BE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BE" sz="13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13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BE" sz="13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BE" sz="1300" i="0">
                                          <a:latin typeface="Cambria Math" panose="02040503050406030204" pitchFamily="18" charset="0"/>
                                        </a:rPr>
                                        <m:t>−25</m:t>
                                      </m:r>
                                    </m:num>
                                    <m:den>
                                      <m:r>
                                        <a:rPr lang="fr-BE" sz="13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fr-BE" sz="13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fr-BE" sz="13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3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BE" sz="13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</m:e>
                                    <m:sub>
                                      <m:r>
                                        <a:rPr lang="fr-BE" sz="13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fr-BE" sz="1300" i="0">
                              <a:latin typeface="Cambria Math" panose="02040503050406030204" pitchFamily="18" charset="0"/>
                            </a:rPr>
                            <m:t> #</m:t>
                          </m:r>
                        </m:e>
                      </m:eqArr>
                    </m:oMath>
                  </m:oMathPara>
                </a14:m>
                <a:endParaRPr lang="fr-BE" sz="13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AD72B1-9D57-A0D4-087F-82792B4A2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7" y="3712406"/>
                <a:ext cx="2884414" cy="683136"/>
              </a:xfrm>
              <a:prstGeom prst="rect">
                <a:avLst/>
              </a:prstGeom>
              <a:blipFill>
                <a:blip r:embed="rId3"/>
                <a:stretch>
                  <a:fillRect r="-3826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BB603A-F81E-10EA-5B57-288049AF9E3A}"/>
                  </a:ext>
                </a:extLst>
              </p:cNvPr>
              <p:cNvSpPr txBox="1"/>
              <p:nvPr/>
            </p:nvSpPr>
            <p:spPr>
              <a:xfrm>
                <a:off x="-882941" y="2770410"/>
                <a:ext cx="6388216" cy="4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fr-BE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fr-BE" sz="140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</a:rPr>
                            <m:t>𝑀𝑅</m:t>
                          </m:r>
                          <m:r>
                            <a:rPr lang="fr-BE" sz="1400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fr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</a:rPr>
                                <m:t>𝑎𝑁</m:t>
                              </m:r>
                              <m:r>
                                <a:rPr lang="fr-B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BE" sz="1400" i="0">
                              <a:latin typeface="Cambria Math" panose="02040503050406030204" pitchFamily="18" charset="0"/>
                            </a:rPr>
                            <m:t> ∗ </m:t>
                          </m:r>
                          <m:sSubSup>
                            <m:sSubSupPr>
                              <m:ctrlPr>
                                <a:rPr lang="fr-BE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BE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fr-BE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fr-BE" sz="1400" i="0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num>
                                <m:den>
                                  <m:r>
                                    <a:rPr lang="fr-BE" sz="14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bSup>
                          <m:r>
                            <a:rPr lang="fr-BE" sz="1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eqArr>
                    </m:oMath>
                  </m:oMathPara>
                </a14:m>
                <a:endParaRPr lang="fr-BE" sz="1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BBB603A-F81E-10EA-5B57-288049AF9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2941" y="2770410"/>
                <a:ext cx="6388216" cy="479106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5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F792A-F91F-2072-C11A-5060C29B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Results</a:t>
            </a:r>
            <a:r>
              <a:rPr lang="fr-BE" dirty="0"/>
              <a:t> – Carbon </a:t>
            </a:r>
            <a:r>
              <a:rPr lang="fr-BE" dirty="0" err="1"/>
              <a:t>dynamics</a:t>
            </a:r>
            <a:r>
              <a:rPr lang="fr-BE" dirty="0"/>
              <a:t> illustration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35ECA-741A-6AD2-13FA-BF4C31FE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95F597-C524-7761-0032-68409955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72BE4612-7DF1-C91B-929B-1A1A7D82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57" y="771525"/>
            <a:ext cx="7893083" cy="55816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FD1F4B-29D6-8AE6-1BC7-023C59C5DEFD}"/>
              </a:ext>
            </a:extLst>
          </p:cNvPr>
          <p:cNvSpPr txBox="1"/>
          <p:nvPr/>
        </p:nvSpPr>
        <p:spPr>
          <a:xfrm>
            <a:off x="9479560" y="6140954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62DE1F-F77E-2D07-D319-2BB329631A29}"/>
              </a:ext>
            </a:extLst>
          </p:cNvPr>
          <p:cNvSpPr txBox="1"/>
          <p:nvPr/>
        </p:nvSpPr>
        <p:spPr>
          <a:xfrm>
            <a:off x="-147729" y="3105834"/>
            <a:ext cx="228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Winter </a:t>
            </a:r>
            <a:r>
              <a:rPr lang="fr-BE" b="1" dirty="0" err="1"/>
              <a:t>wheat</a:t>
            </a:r>
            <a:r>
              <a:rPr lang="fr-BE" b="1" dirty="0"/>
              <a:t> </a:t>
            </a:r>
          </a:p>
          <a:p>
            <a:pPr algn="ctr"/>
            <a:r>
              <a:rPr lang="fr-BE" b="1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73932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F792A-F91F-2072-C11A-5060C29B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Results</a:t>
            </a:r>
            <a:r>
              <a:rPr lang="fr-BE" dirty="0"/>
              <a:t> – </a:t>
            </a:r>
            <a:r>
              <a:rPr lang="fr-BE" dirty="0" err="1"/>
              <a:t>Goodness</a:t>
            </a:r>
            <a:r>
              <a:rPr lang="fr-BE" dirty="0"/>
              <a:t> of fit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35ECA-741A-6AD2-13FA-BF4C31FE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95F597-C524-7761-0032-68409955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6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506CCCC6-0F19-7E76-6745-2F5ADCD4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57" y="631569"/>
            <a:ext cx="8081655" cy="5715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33F80A-4AF5-7AB8-248A-C8E0D391F40E}"/>
              </a:ext>
            </a:extLst>
          </p:cNvPr>
          <p:cNvSpPr txBox="1"/>
          <p:nvPr/>
        </p:nvSpPr>
        <p:spPr>
          <a:xfrm>
            <a:off x="9328558" y="6055300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77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F792A-F91F-2072-C11A-5060C29B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Results</a:t>
            </a:r>
            <a:r>
              <a:rPr lang="fr-BE" dirty="0"/>
              <a:t> – Carbon budget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35ECA-741A-6AD2-13FA-BF4C31FE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95F597-C524-7761-0032-68409955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A90CE35A-0FB4-27AD-E8A3-24FE5B5FA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07" y="626213"/>
            <a:ext cx="8116068" cy="57393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EABF53-98ED-AE50-9DD9-E8DC67B56A79}"/>
              </a:ext>
            </a:extLst>
          </p:cNvPr>
          <p:cNvSpPr txBox="1"/>
          <p:nvPr/>
        </p:nvSpPr>
        <p:spPr>
          <a:xfrm>
            <a:off x="9328558" y="6055300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631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D53DD-0A11-2DB8-2C9A-DA0BB90F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NEE inter-</a:t>
            </a:r>
            <a:r>
              <a:rPr lang="fr-BE" dirty="0" err="1"/>
              <a:t>annual</a:t>
            </a:r>
            <a:r>
              <a:rPr lang="fr-BE" dirty="0"/>
              <a:t> </a:t>
            </a:r>
            <a:r>
              <a:rPr lang="fr-BE" dirty="0" err="1"/>
              <a:t>variability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2596C0-E0E0-2394-A854-8B373493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46A4A3-4771-B586-55A2-0464F280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B1EB55-6F38-6E9E-C92C-EA2C2AA1D753}"/>
              </a:ext>
            </a:extLst>
          </p:cNvPr>
          <p:cNvSpPr txBox="1"/>
          <p:nvPr/>
        </p:nvSpPr>
        <p:spPr>
          <a:xfrm>
            <a:off x="2714211" y="2322875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Potatoes</a:t>
            </a:r>
            <a:endParaRPr lang="fr-B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D94671-EA15-939B-D1B1-08361DD9CE2E}"/>
              </a:ext>
            </a:extLst>
          </p:cNvPr>
          <p:cNvSpPr txBox="1"/>
          <p:nvPr/>
        </p:nvSpPr>
        <p:spPr>
          <a:xfrm>
            <a:off x="2714211" y="3282434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Sugarbeet</a:t>
            </a:r>
            <a:endParaRPr lang="fr-BE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209388-C21B-1C62-D264-C5B81C1CF5CC}"/>
              </a:ext>
            </a:extLst>
          </p:cNvPr>
          <p:cNvSpPr txBox="1"/>
          <p:nvPr/>
        </p:nvSpPr>
        <p:spPr>
          <a:xfrm>
            <a:off x="2714211" y="4280796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Maize</a:t>
            </a:r>
            <a:endParaRPr lang="fr-BE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1D7D4D-A36D-602C-EA04-371DA94C6624}"/>
              </a:ext>
            </a:extLst>
          </p:cNvPr>
          <p:cNvSpPr txBox="1"/>
          <p:nvPr/>
        </p:nvSpPr>
        <p:spPr>
          <a:xfrm>
            <a:off x="2714211" y="5253696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Cover crop</a:t>
            </a:r>
            <a:endParaRPr lang="fr-BE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4F2401-C360-1CEC-48CF-CAEAE9201825}"/>
              </a:ext>
            </a:extLst>
          </p:cNvPr>
          <p:cNvSpPr txBox="1"/>
          <p:nvPr/>
        </p:nvSpPr>
        <p:spPr>
          <a:xfrm>
            <a:off x="6696734" y="1146385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Correlations</a:t>
            </a:r>
            <a:r>
              <a:rPr lang="fr-FR" sz="2000" b="1" dirty="0"/>
              <a:t>?</a:t>
            </a:r>
            <a:endParaRPr lang="fr-BE" sz="20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34254B-E4FE-4F0B-7EC1-18C536C5C27E}"/>
              </a:ext>
            </a:extLst>
          </p:cNvPr>
          <p:cNvSpPr txBox="1"/>
          <p:nvPr/>
        </p:nvSpPr>
        <p:spPr>
          <a:xfrm>
            <a:off x="6742872" y="1732649"/>
            <a:ext cx="16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Q</a:t>
            </a:r>
            <a:r>
              <a:rPr lang="fr-FR" sz="2000" baseline="-25000" dirty="0"/>
              <a:t>cum</a:t>
            </a:r>
            <a:r>
              <a:rPr lang="fr-FR" sz="2000" dirty="0"/>
              <a:t> x NEE</a:t>
            </a:r>
            <a:r>
              <a:rPr lang="fr-FR" sz="2000" baseline="-25000" dirty="0"/>
              <a:t> </a:t>
            </a:r>
            <a:endParaRPr lang="fr-BE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A05FF4-003F-39C8-1C7D-AE1C21527B23}"/>
              </a:ext>
            </a:extLst>
          </p:cNvPr>
          <p:cNvSpPr txBox="1"/>
          <p:nvPr/>
        </p:nvSpPr>
        <p:spPr>
          <a:xfrm>
            <a:off x="6742872" y="2932655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NDAV x NEE</a:t>
            </a:r>
            <a:r>
              <a:rPr lang="fr-FR" sz="2000" baseline="-25000" dirty="0"/>
              <a:t> </a:t>
            </a:r>
            <a:endParaRPr lang="fr-BE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D014B5-0257-D701-5AA5-DF9D8106FCC8}"/>
              </a:ext>
            </a:extLst>
          </p:cNvPr>
          <p:cNvSpPr txBox="1"/>
          <p:nvPr/>
        </p:nvSpPr>
        <p:spPr>
          <a:xfrm>
            <a:off x="6742872" y="4132662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Temperature</a:t>
            </a:r>
            <a:r>
              <a:rPr lang="fr-FR" sz="2000" dirty="0"/>
              <a:t> x NEE</a:t>
            </a:r>
            <a:r>
              <a:rPr lang="fr-FR" sz="2000" baseline="-25000" dirty="0"/>
              <a:t> </a:t>
            </a:r>
            <a:endParaRPr lang="fr-BE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C45424-1464-55F7-59E6-1E5EF450EFCF}"/>
              </a:ext>
            </a:extLst>
          </p:cNvPr>
          <p:cNvSpPr txBox="1"/>
          <p:nvPr/>
        </p:nvSpPr>
        <p:spPr>
          <a:xfrm>
            <a:off x="6742872" y="5148003"/>
            <a:ext cx="278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(Precipitations – ETP) x NEE</a:t>
            </a:r>
            <a:r>
              <a:rPr lang="fr-FR" sz="2000" baseline="-25000" dirty="0"/>
              <a:t> </a:t>
            </a:r>
            <a:endParaRPr lang="fr-BE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C0593F-2DA6-E105-AF48-29DCEED442B9}"/>
              </a:ext>
            </a:extLst>
          </p:cNvPr>
          <p:cNvSpPr txBox="1"/>
          <p:nvPr/>
        </p:nvSpPr>
        <p:spPr>
          <a:xfrm>
            <a:off x="2714211" y="1515717"/>
            <a:ext cx="278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Winter wheat</a:t>
            </a:r>
            <a:endParaRPr lang="fr-BE" sz="20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5E409E-DA9B-B5B6-0203-4C177D062C8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00550" y="1728850"/>
            <a:ext cx="2342322" cy="203854"/>
          </a:xfrm>
          <a:prstGeom prst="straightConnector1">
            <a:avLst/>
          </a:prstGeom>
          <a:ln w="19050">
            <a:solidFill>
              <a:srgbClr val="EC7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87CCF13-E8F1-313C-F7B5-9A4D1F837D7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36993" y="1728850"/>
            <a:ext cx="2305879" cy="1403860"/>
          </a:xfrm>
          <a:prstGeom prst="straightConnector1">
            <a:avLst/>
          </a:prstGeom>
          <a:ln w="19050">
            <a:solidFill>
              <a:srgbClr val="EC7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BBFCC84-1F00-D5CD-774A-3FE3345AE09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436993" y="1728850"/>
            <a:ext cx="2305879" cy="2603867"/>
          </a:xfrm>
          <a:prstGeom prst="straightConnector1">
            <a:avLst/>
          </a:prstGeom>
          <a:ln w="19050">
            <a:solidFill>
              <a:srgbClr val="EC7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B43EED2-EF87-7BF2-422D-11139528A22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00550" y="1728850"/>
            <a:ext cx="2342322" cy="3773096"/>
          </a:xfrm>
          <a:prstGeom prst="straightConnector1">
            <a:avLst/>
          </a:prstGeom>
          <a:ln w="19050">
            <a:solidFill>
              <a:srgbClr val="EC7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E13AEA7-F103-F2C2-D6FE-8B712F07AC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418771" y="1932704"/>
            <a:ext cx="2324101" cy="613641"/>
          </a:xfrm>
          <a:prstGeom prst="straightConnector1">
            <a:avLst/>
          </a:prstGeom>
          <a:ln w="19050">
            <a:solidFill>
              <a:srgbClr val="813D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36EF3D5-F77F-46AC-1689-0D33D4DC811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393923" y="2550300"/>
            <a:ext cx="2348949" cy="582410"/>
          </a:xfrm>
          <a:prstGeom prst="straightConnector1">
            <a:avLst/>
          </a:prstGeom>
          <a:ln w="19050">
            <a:solidFill>
              <a:srgbClr val="813D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D2BD43-E63D-27EA-8EF0-55EA90B1D785}"/>
              </a:ext>
            </a:extLst>
          </p:cNvPr>
          <p:cNvCxnSpPr/>
          <p:nvPr/>
        </p:nvCxnSpPr>
        <p:spPr>
          <a:xfrm>
            <a:off x="4418771" y="2559685"/>
            <a:ext cx="413113" cy="37297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8E0FE11-52DA-C61A-8702-2B04BB91E525}"/>
              </a:ext>
            </a:extLst>
          </p:cNvPr>
          <p:cNvCxnSpPr>
            <a:cxnSpLocks/>
          </p:cNvCxnSpPr>
          <p:nvPr/>
        </p:nvCxnSpPr>
        <p:spPr>
          <a:xfrm>
            <a:off x="4436993" y="2595589"/>
            <a:ext cx="232233" cy="4518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6075EE4-622B-9376-331C-09736609F841}"/>
              </a:ext>
            </a:extLst>
          </p:cNvPr>
          <p:cNvCxnSpPr>
            <a:cxnSpLocks/>
          </p:cNvCxnSpPr>
          <p:nvPr/>
        </p:nvCxnSpPr>
        <p:spPr>
          <a:xfrm flipV="1">
            <a:off x="4418771" y="3305786"/>
            <a:ext cx="206556" cy="15520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8B8BA35-2297-A431-3C5C-39F44C72C16F}"/>
              </a:ext>
            </a:extLst>
          </p:cNvPr>
          <p:cNvCxnSpPr>
            <a:cxnSpLocks/>
          </p:cNvCxnSpPr>
          <p:nvPr/>
        </p:nvCxnSpPr>
        <p:spPr>
          <a:xfrm flipV="1">
            <a:off x="4418771" y="3460995"/>
            <a:ext cx="250455" cy="1221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D3E7E14-BDCD-C6B1-8CBA-BB0B9AD87F79}"/>
              </a:ext>
            </a:extLst>
          </p:cNvPr>
          <p:cNvCxnSpPr>
            <a:cxnSpLocks/>
          </p:cNvCxnSpPr>
          <p:nvPr/>
        </p:nvCxnSpPr>
        <p:spPr>
          <a:xfrm>
            <a:off x="4418771" y="3473206"/>
            <a:ext cx="250455" cy="21313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55C92F1-E218-CACA-3B54-1C08ABD5B15E}"/>
              </a:ext>
            </a:extLst>
          </p:cNvPr>
          <p:cNvCxnSpPr>
            <a:cxnSpLocks/>
          </p:cNvCxnSpPr>
          <p:nvPr/>
        </p:nvCxnSpPr>
        <p:spPr>
          <a:xfrm>
            <a:off x="4418771" y="3460995"/>
            <a:ext cx="206556" cy="42873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04A2A33-0C1D-3A69-E09D-E470F2BD5504}"/>
              </a:ext>
            </a:extLst>
          </p:cNvPr>
          <p:cNvCxnSpPr>
            <a:cxnSpLocks/>
          </p:cNvCxnSpPr>
          <p:nvPr/>
        </p:nvCxnSpPr>
        <p:spPr>
          <a:xfrm flipV="1">
            <a:off x="4403391" y="4330642"/>
            <a:ext cx="206556" cy="15520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F28479C-B2A3-D6F5-8427-2602F9D8CA0F}"/>
              </a:ext>
            </a:extLst>
          </p:cNvPr>
          <p:cNvCxnSpPr>
            <a:cxnSpLocks/>
          </p:cNvCxnSpPr>
          <p:nvPr/>
        </p:nvCxnSpPr>
        <p:spPr>
          <a:xfrm flipV="1">
            <a:off x="4403391" y="4485851"/>
            <a:ext cx="250455" cy="1221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23E1843-579B-9A63-728C-09CECA949CB1}"/>
              </a:ext>
            </a:extLst>
          </p:cNvPr>
          <p:cNvCxnSpPr>
            <a:cxnSpLocks/>
          </p:cNvCxnSpPr>
          <p:nvPr/>
        </p:nvCxnSpPr>
        <p:spPr>
          <a:xfrm>
            <a:off x="4403391" y="4498062"/>
            <a:ext cx="250455" cy="21313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C352ED3-86E3-8DC5-CC2C-3B9F08D5BF94}"/>
              </a:ext>
            </a:extLst>
          </p:cNvPr>
          <p:cNvCxnSpPr>
            <a:cxnSpLocks/>
          </p:cNvCxnSpPr>
          <p:nvPr/>
        </p:nvCxnSpPr>
        <p:spPr>
          <a:xfrm>
            <a:off x="4403391" y="4485851"/>
            <a:ext cx="206556" cy="42873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AF6E759E-75B5-259C-59CE-5EA926668762}"/>
              </a:ext>
            </a:extLst>
          </p:cNvPr>
          <p:cNvCxnSpPr>
            <a:cxnSpLocks/>
          </p:cNvCxnSpPr>
          <p:nvPr/>
        </p:nvCxnSpPr>
        <p:spPr>
          <a:xfrm flipV="1">
            <a:off x="4378224" y="5295377"/>
            <a:ext cx="206556" cy="155209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EB3A149-DEA4-30A1-8802-4E6D458EBF8D}"/>
              </a:ext>
            </a:extLst>
          </p:cNvPr>
          <p:cNvCxnSpPr>
            <a:cxnSpLocks/>
          </p:cNvCxnSpPr>
          <p:nvPr/>
        </p:nvCxnSpPr>
        <p:spPr>
          <a:xfrm flipV="1">
            <a:off x="4378224" y="5450586"/>
            <a:ext cx="250455" cy="12211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C0FE0CB-5846-22EB-A585-82BC96056498}"/>
              </a:ext>
            </a:extLst>
          </p:cNvPr>
          <p:cNvCxnSpPr>
            <a:cxnSpLocks/>
          </p:cNvCxnSpPr>
          <p:nvPr/>
        </p:nvCxnSpPr>
        <p:spPr>
          <a:xfrm>
            <a:off x="4378224" y="5462797"/>
            <a:ext cx="250455" cy="21313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0C9862B-231D-C1F5-7622-F579C5A2807E}"/>
              </a:ext>
            </a:extLst>
          </p:cNvPr>
          <p:cNvCxnSpPr>
            <a:cxnSpLocks/>
          </p:cNvCxnSpPr>
          <p:nvPr/>
        </p:nvCxnSpPr>
        <p:spPr>
          <a:xfrm>
            <a:off x="4378224" y="5450586"/>
            <a:ext cx="206556" cy="42873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6" name="Picture 2">
            <a:extLst>
              <a:ext uri="{FF2B5EF4-FFF2-40B4-BE49-F238E27FC236}">
                <a16:creationId xmlns:a16="http://schemas.microsoft.com/office/drawing/2014/main" id="{14A6AE41-9C5A-2AA5-9134-6A90B075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91" y="1396529"/>
            <a:ext cx="520786" cy="5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EED33CDD-E257-9685-65F8-E97662A9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54" y="2322875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AEE885D-E825-49D1-A813-432F6B06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31" y="3208974"/>
            <a:ext cx="504041" cy="5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04DEFA61-BA42-5DFE-DA2E-529A392B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31" y="4229782"/>
            <a:ext cx="477398" cy="4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B20E980-F2CB-C730-4AE0-58974A67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336" y="5253696"/>
            <a:ext cx="622642" cy="336150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29B055FB-4545-0453-5C0C-F862AE4AFC10}"/>
              </a:ext>
            </a:extLst>
          </p:cNvPr>
          <p:cNvSpPr txBox="1"/>
          <p:nvPr/>
        </p:nvSpPr>
        <p:spPr>
          <a:xfrm>
            <a:off x="7325976" y="5423669"/>
            <a:ext cx="630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/>
              <a:t>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41B010D-4032-E6C5-A2B4-436B476C64BF}"/>
              </a:ext>
            </a:extLst>
          </p:cNvPr>
          <p:cNvSpPr txBox="1"/>
          <p:nvPr/>
        </p:nvSpPr>
        <p:spPr>
          <a:xfrm flipH="1">
            <a:off x="7325976" y="5593622"/>
            <a:ext cx="284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/>
              <a:t>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1B9F5FF-DCED-28FE-0440-5EB95E9A379D}"/>
              </a:ext>
            </a:extLst>
          </p:cNvPr>
          <p:cNvSpPr txBox="1"/>
          <p:nvPr/>
        </p:nvSpPr>
        <p:spPr>
          <a:xfrm flipH="1">
            <a:off x="7325976" y="5280337"/>
            <a:ext cx="284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/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F8B4B8-13BD-BEAA-C29F-4F5F2E7A065E}"/>
              </a:ext>
            </a:extLst>
          </p:cNvPr>
          <p:cNvSpPr txBox="1"/>
          <p:nvPr/>
        </p:nvSpPr>
        <p:spPr>
          <a:xfrm>
            <a:off x="9328558" y="6055300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90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74BCC5-B6BF-F079-8159-6B5E471E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BF8E5F-D02A-B42E-9EB6-D79429A5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AB83FDD-361C-FB35-8EF8-CE784A11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141288"/>
            <a:ext cx="9337675" cy="315912"/>
          </a:xfrm>
        </p:spPr>
        <p:txBody>
          <a:bodyPr>
            <a:normAutofit fontScale="90000"/>
          </a:bodyPr>
          <a:lstStyle/>
          <a:p>
            <a:r>
              <a:rPr lang="fr-BE" dirty="0"/>
              <a:t>NEE inter-</a:t>
            </a:r>
            <a:r>
              <a:rPr lang="fr-BE" dirty="0" err="1"/>
              <a:t>annual</a:t>
            </a:r>
            <a:r>
              <a:rPr lang="fr-BE" dirty="0"/>
              <a:t> </a:t>
            </a:r>
            <a:r>
              <a:rPr lang="fr-BE" dirty="0" err="1"/>
              <a:t>variability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18B694-1A20-51AE-331B-08E960D0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65" y="811571"/>
            <a:ext cx="6651828" cy="47038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2F4B78-14BE-70F0-4E67-E5CEA3EB81E9}"/>
              </a:ext>
            </a:extLst>
          </p:cNvPr>
          <p:cNvSpPr txBox="1"/>
          <p:nvPr/>
        </p:nvSpPr>
        <p:spPr>
          <a:xfrm>
            <a:off x="176168" y="1925570"/>
            <a:ext cx="5064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>
                <a:sym typeface="Wingdings" panose="05000000000000000000" pitchFamily="2" charset="2"/>
              </a:rPr>
              <a:t>Objective: </a:t>
            </a:r>
            <a:r>
              <a:rPr lang="fr-BE" sz="2000" dirty="0" err="1">
                <a:sym typeface="Wingdings" panose="05000000000000000000" pitchFamily="2" charset="2"/>
              </a:rPr>
              <a:t>Quantify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crop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response</a:t>
            </a:r>
            <a:r>
              <a:rPr lang="fr-BE" sz="2000" dirty="0">
                <a:sym typeface="Wingdings" panose="05000000000000000000" pitchFamily="2" charset="2"/>
              </a:rPr>
              <a:t> to </a:t>
            </a:r>
            <a:r>
              <a:rPr lang="fr-BE" sz="2000" dirty="0" err="1">
                <a:sym typeface="Wingdings" panose="05000000000000000000" pitchFamily="2" charset="2"/>
              </a:rPr>
              <a:t>weather</a:t>
            </a:r>
            <a:r>
              <a:rPr lang="fr-BE" sz="2000" dirty="0">
                <a:sym typeface="Wingdings" panose="05000000000000000000" pitchFamily="2" charset="2"/>
              </a:rPr>
              <a:t> conditions</a:t>
            </a:r>
          </a:p>
          <a:p>
            <a:pPr algn="just"/>
            <a:endParaRPr lang="fr-BE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 err="1">
                <a:sym typeface="Wingdings" panose="05000000000000000000" pitchFamily="2" charset="2"/>
              </a:rPr>
              <a:t>Increased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period</a:t>
            </a:r>
            <a:r>
              <a:rPr lang="fr-BE" sz="2000" dirty="0">
                <a:sym typeface="Wingdings" panose="05000000000000000000" pitchFamily="2" charset="2"/>
              </a:rPr>
              <a:t> of active </a:t>
            </a:r>
            <a:r>
              <a:rPr lang="fr-BE" sz="2000" dirty="0" err="1">
                <a:sym typeface="Wingdings" panose="05000000000000000000" pitchFamily="2" charset="2"/>
              </a:rPr>
              <a:t>vegetation</a:t>
            </a:r>
            <a:r>
              <a:rPr lang="fr-BE" sz="2000" dirty="0">
                <a:sym typeface="Wingdings" panose="05000000000000000000" pitchFamily="2" charset="2"/>
              </a:rPr>
              <a:t> and/or radiation </a:t>
            </a:r>
            <a:r>
              <a:rPr lang="fr-BE" sz="2000" dirty="0" err="1">
                <a:sym typeface="Wingdings" panose="05000000000000000000" pitchFamily="2" charset="2"/>
              </a:rPr>
              <a:t>increases</a:t>
            </a:r>
            <a:r>
              <a:rPr lang="fr-BE" sz="2000" dirty="0">
                <a:sym typeface="Wingdings" panose="05000000000000000000" pitchFamily="2" charset="2"/>
              </a:rPr>
              <a:t> C </a:t>
            </a:r>
            <a:r>
              <a:rPr lang="fr-BE" sz="2000" dirty="0" err="1">
                <a:sym typeface="Wingdings" panose="05000000000000000000" pitchFamily="2" charset="2"/>
              </a:rPr>
              <a:t>sequestration</a:t>
            </a:r>
            <a:r>
              <a:rPr lang="fr-BE" sz="2000" dirty="0">
                <a:sym typeface="Wingdings" panose="05000000000000000000" pitchFamily="2" charset="2"/>
              </a:rPr>
              <a:t>, in agreement </a:t>
            </a:r>
            <a:r>
              <a:rPr lang="fr-BE" sz="2000" dirty="0" err="1">
                <a:sym typeface="Wingdings" panose="05000000000000000000" pitchFamily="2" charset="2"/>
              </a:rPr>
              <a:t>with</a:t>
            </a:r>
            <a:r>
              <a:rPr lang="fr-BE" sz="2000" dirty="0">
                <a:sym typeface="Wingdings" panose="05000000000000000000" pitchFamily="2" charset="2"/>
              </a:rPr>
              <a:t> e.g. Buysse et al. (2017) and </a:t>
            </a:r>
            <a:r>
              <a:rPr lang="fr-BE" sz="2000" dirty="0" err="1">
                <a:sym typeface="Wingdings" panose="05000000000000000000" pitchFamily="2" charset="2"/>
              </a:rPr>
              <a:t>Ceschia</a:t>
            </a:r>
            <a:r>
              <a:rPr lang="fr-BE" sz="2000" dirty="0">
                <a:sym typeface="Wingdings" panose="05000000000000000000" pitchFamily="2" charset="2"/>
              </a:rPr>
              <a:t> et al. (2010)</a:t>
            </a:r>
            <a:endParaRPr lang="fr-B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02AD4B-B9FF-F803-35BF-8D953FE605D2}"/>
              </a:ext>
            </a:extLst>
          </p:cNvPr>
          <p:cNvSpPr txBox="1"/>
          <p:nvPr/>
        </p:nvSpPr>
        <p:spPr>
          <a:xfrm>
            <a:off x="10645629" y="5370663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532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74BCC5-B6BF-F079-8159-6B5E471E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BF8E5F-D02A-B42E-9EB6-D79429A5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AB83FDD-361C-FB35-8EF8-CE784A11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141288"/>
            <a:ext cx="9337675" cy="315912"/>
          </a:xfrm>
        </p:spPr>
        <p:txBody>
          <a:bodyPr>
            <a:normAutofit fontScale="90000"/>
          </a:bodyPr>
          <a:lstStyle/>
          <a:p>
            <a:r>
              <a:rPr lang="fr-BE" dirty="0"/>
              <a:t>NEE inter-</a:t>
            </a:r>
            <a:r>
              <a:rPr lang="fr-BE" dirty="0" err="1"/>
              <a:t>annual</a:t>
            </a:r>
            <a:r>
              <a:rPr lang="fr-BE" dirty="0"/>
              <a:t> </a:t>
            </a:r>
            <a:r>
              <a:rPr lang="fr-BE" dirty="0" err="1"/>
              <a:t>variability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B771D0-B316-1D73-7204-0D928BC3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5" y="702568"/>
            <a:ext cx="6626634" cy="46860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40D97C9-4B74-34C6-B80B-661A4109E209}"/>
              </a:ext>
            </a:extLst>
          </p:cNvPr>
          <p:cNvSpPr txBox="1"/>
          <p:nvPr/>
        </p:nvSpPr>
        <p:spPr>
          <a:xfrm>
            <a:off x="6529942" y="5170262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EB57E1-DAD7-C4FB-D70F-6FBBC20F6BCE}"/>
              </a:ext>
            </a:extLst>
          </p:cNvPr>
          <p:cNvSpPr txBox="1"/>
          <p:nvPr/>
        </p:nvSpPr>
        <p:spPr>
          <a:xfrm>
            <a:off x="7868875" y="1017067"/>
            <a:ext cx="3833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>
                <a:sym typeface="Wingdings" panose="05000000000000000000" pitchFamily="2" charset="2"/>
              </a:rPr>
              <a:t>The </a:t>
            </a:r>
            <a:r>
              <a:rPr lang="fr-BE" sz="2000" dirty="0" err="1">
                <a:sym typeface="Wingdings" panose="05000000000000000000" pitchFamily="2" charset="2"/>
              </a:rPr>
              <a:t>crop</a:t>
            </a:r>
            <a:r>
              <a:rPr lang="fr-BE" sz="2000" dirty="0">
                <a:sym typeface="Wingdings" panose="05000000000000000000" pitchFamily="2" charset="2"/>
              </a:rPr>
              <a:t> model </a:t>
            </a:r>
            <a:r>
              <a:rPr lang="fr-BE" sz="2000" dirty="0" err="1">
                <a:sym typeface="Wingdings" panose="05000000000000000000" pitchFamily="2" charset="2"/>
              </a:rPr>
              <a:t>allows</a:t>
            </a:r>
            <a:r>
              <a:rPr lang="fr-BE" sz="2000" dirty="0">
                <a:sym typeface="Wingdings" panose="05000000000000000000" pitchFamily="2" charset="2"/>
              </a:rPr>
              <a:t> to </a:t>
            </a:r>
            <a:r>
              <a:rPr lang="fr-BE" sz="2000" dirty="0" err="1">
                <a:sym typeface="Wingdings" panose="05000000000000000000" pitchFamily="2" charset="2"/>
              </a:rPr>
              <a:t>differentiate</a:t>
            </a:r>
            <a:r>
              <a:rPr lang="fr-BE" sz="2000" dirty="0">
                <a:sym typeface="Wingdings" panose="05000000000000000000" pitchFamily="2" charset="2"/>
              </a:rPr>
              <a:t> respiration components.</a:t>
            </a:r>
          </a:p>
          <a:p>
            <a:pPr algn="just"/>
            <a:endParaRPr lang="fr-BE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>
                <a:sym typeface="Wingdings" panose="05000000000000000000" pitchFamily="2" charset="2"/>
              </a:rPr>
              <a:t>Objective: Is HR more </a:t>
            </a:r>
            <a:r>
              <a:rPr lang="fr-BE" sz="2000" dirty="0" err="1">
                <a:sym typeface="Wingdings" panose="05000000000000000000" pitchFamily="2" charset="2"/>
              </a:rPr>
              <a:t>influenced</a:t>
            </a:r>
            <a:r>
              <a:rPr lang="fr-BE" sz="2000" dirty="0">
                <a:sym typeface="Wingdings" panose="05000000000000000000" pitchFamily="2" charset="2"/>
              </a:rPr>
              <a:t> by </a:t>
            </a:r>
            <a:r>
              <a:rPr lang="fr-BE" sz="2000" dirty="0" err="1">
                <a:sym typeface="Wingdings" panose="05000000000000000000" pitchFamily="2" charset="2"/>
              </a:rPr>
              <a:t>temperature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than</a:t>
            </a:r>
            <a:r>
              <a:rPr lang="fr-BE" sz="2000" dirty="0">
                <a:sym typeface="Wingdings" panose="05000000000000000000" pitchFamily="2" charset="2"/>
              </a:rPr>
              <a:t> AR (</a:t>
            </a:r>
            <a:r>
              <a:rPr lang="fr-BE" sz="2000" dirty="0" err="1">
                <a:sym typeface="Wingdings" panose="05000000000000000000" pitchFamily="2" charset="2"/>
              </a:rPr>
              <a:t>Suleau</a:t>
            </a:r>
            <a:r>
              <a:rPr lang="fr-BE" sz="2000" dirty="0">
                <a:sym typeface="Wingdings" panose="05000000000000000000" pitchFamily="2" charset="2"/>
              </a:rPr>
              <a:t> et al., 2011)?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 err="1">
                <a:sym typeface="Wingdings" panose="05000000000000000000" pitchFamily="2" charset="2"/>
              </a:rPr>
              <a:t>We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found</a:t>
            </a:r>
            <a:r>
              <a:rPr lang="fr-BE" sz="2000" dirty="0">
                <a:sym typeface="Wingdings" panose="05000000000000000000" pitchFamily="2" charset="2"/>
              </a:rPr>
              <a:t> a </a:t>
            </a:r>
            <a:r>
              <a:rPr lang="fr-BE" sz="2000" dirty="0" err="1">
                <a:sym typeface="Wingdings" panose="05000000000000000000" pitchFamily="2" charset="2"/>
              </a:rPr>
              <a:t>greater</a:t>
            </a:r>
            <a:r>
              <a:rPr lang="fr-BE" sz="2000" dirty="0">
                <a:sym typeface="Wingdings" panose="05000000000000000000" pitchFamily="2" charset="2"/>
              </a:rPr>
              <a:t> influence of </a:t>
            </a:r>
            <a:r>
              <a:rPr lang="fr-BE" sz="2000" dirty="0" err="1">
                <a:sym typeface="Wingdings" panose="05000000000000000000" pitchFamily="2" charset="2"/>
              </a:rPr>
              <a:t>temperature</a:t>
            </a:r>
            <a:r>
              <a:rPr lang="fr-BE" sz="2000" dirty="0">
                <a:sym typeface="Wingdings" panose="05000000000000000000" pitchFamily="2" charset="2"/>
              </a:rPr>
              <a:t> on AR </a:t>
            </a:r>
            <a:r>
              <a:rPr lang="fr-BE" sz="2000" dirty="0" err="1">
                <a:sym typeface="Wingdings" panose="05000000000000000000" pitchFamily="2" charset="2"/>
              </a:rPr>
              <a:t>than</a:t>
            </a:r>
            <a:r>
              <a:rPr lang="fr-BE" sz="2000" dirty="0">
                <a:sym typeface="Wingdings" panose="05000000000000000000" pitchFamily="2" charset="2"/>
              </a:rPr>
              <a:t> HR, in agreement </a:t>
            </a:r>
            <a:r>
              <a:rPr lang="fr-BE" sz="2000" dirty="0" err="1">
                <a:sym typeface="Wingdings" panose="05000000000000000000" pitchFamily="2" charset="2"/>
              </a:rPr>
              <a:t>with</a:t>
            </a:r>
            <a:r>
              <a:rPr lang="fr-BE" sz="2000" dirty="0">
                <a:sym typeface="Wingdings" panose="05000000000000000000" pitchFamily="2" charset="2"/>
              </a:rPr>
              <a:t> e.g. Zhang et al. (2013).</a:t>
            </a:r>
          </a:p>
        </p:txBody>
      </p:sp>
    </p:spTree>
    <p:extLst>
      <p:ext uri="{BB962C8B-B14F-4D97-AF65-F5344CB8AC3E}">
        <p14:creationId xmlns:p14="http://schemas.microsoft.com/office/powerpoint/2010/main" val="281547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3A8AF-5180-6E09-51E3-0EC3F319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E0F30-2F1B-670B-1EA9-AF1F9A80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302477"/>
            <a:ext cx="7329256" cy="521906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The approach computes daily CO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2 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fluxes (GPP, RECO, NEE) from soil-crop model outputs</a:t>
            </a:r>
            <a:endParaRPr lang="fr-BE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The 16-year ICOS crop rotation of BE-LON was used to set-up the approach</a:t>
            </a:r>
            <a:endParaRPr lang="fr-BE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Goodness of fit indicators proved the method to be reliable</a:t>
            </a:r>
            <a:endParaRPr lang="fr-BE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Environmental drivers of CO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fluxes inter-seasonal variability were identified</a:t>
            </a:r>
            <a:endParaRPr lang="fr-BE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Its genericity makes it a valuable tool to investigate crop rotations CO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dynamics</a:t>
            </a:r>
            <a:endParaRPr lang="fr-BE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5B8D6B-6A63-2462-C72B-DE229235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2F87DE-D86D-6FDC-1824-8D2F2B84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6" name="Image 5" descr="Une image contenant herbe, extérieur, signe, jauge&#10;&#10;Description générée automatiquement">
            <a:extLst>
              <a:ext uri="{FF2B5EF4-FFF2-40B4-BE49-F238E27FC236}">
                <a16:creationId xmlns:a16="http://schemas.microsoft.com/office/drawing/2014/main" id="{35BD6698-150A-51AE-22A9-F1AB9E383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r="16325" b="-1"/>
          <a:stretch/>
        </p:blipFill>
        <p:spPr>
          <a:xfrm>
            <a:off x="8344271" y="1709087"/>
            <a:ext cx="3847729" cy="324491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FEA5352-A849-8CB7-D6A7-0661891E9586}"/>
              </a:ext>
            </a:extLst>
          </p:cNvPr>
          <p:cNvSpPr txBox="1"/>
          <p:nvPr/>
        </p:nvSpPr>
        <p:spPr>
          <a:xfrm>
            <a:off x="10079543" y="5011232"/>
            <a:ext cx="2195126" cy="27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/>
              <a:t>Picture by Eli </a:t>
            </a:r>
            <a:r>
              <a:rPr lang="fr-BE" sz="1200" i="1" dirty="0" err="1"/>
              <a:t>Verheyen</a:t>
            </a:r>
            <a:r>
              <a:rPr lang="fr-BE" sz="1200" i="1" dirty="0"/>
              <a:t> in 2018</a:t>
            </a:r>
          </a:p>
        </p:txBody>
      </p:sp>
    </p:spTree>
    <p:extLst>
      <p:ext uri="{BB962C8B-B14F-4D97-AF65-F5344CB8AC3E}">
        <p14:creationId xmlns:p14="http://schemas.microsoft.com/office/powerpoint/2010/main" val="45523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0468C-B0D7-48FA-9376-7CCA94CF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71" y="74132"/>
            <a:ext cx="9604205" cy="1986597"/>
          </a:xfrm>
        </p:spPr>
        <p:txBody>
          <a:bodyPr>
            <a:noAutofit/>
          </a:bodyPr>
          <a:lstStyle/>
          <a:p>
            <a:r>
              <a:rPr lang="en-US" sz="3500" dirty="0"/>
              <a:t>A comprehensive analysis of CO</a:t>
            </a:r>
            <a:r>
              <a:rPr lang="en-US" sz="3500" baseline="-25000" dirty="0"/>
              <a:t>2</a:t>
            </a:r>
            <a:r>
              <a:rPr lang="en-US" sz="3500" dirty="0"/>
              <a:t> exchanges in </a:t>
            </a:r>
            <a:r>
              <a:rPr lang="en-US" sz="3500" dirty="0" err="1"/>
              <a:t>agro</a:t>
            </a:r>
            <a:r>
              <a:rPr lang="en-US" sz="3500" dirty="0"/>
              <a:t>-ecosystems based on a generic soil-crop model-derived methodology</a:t>
            </a:r>
            <a:endParaRPr lang="fr-BE" sz="35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4D48A8-0F2A-402D-BFA9-B2CCA51EB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Mathieu Delandmeter, Joël Léonard, Fabien Ferchaud, Bernard </a:t>
            </a:r>
            <a:r>
              <a:rPr lang="fr-BE" dirty="0" err="1"/>
              <a:t>Heinesch</a:t>
            </a:r>
            <a:r>
              <a:rPr lang="fr-BE" dirty="0"/>
              <a:t>, Tanguy </a:t>
            </a:r>
            <a:r>
              <a:rPr lang="fr-BE" dirty="0" err="1"/>
              <a:t>Manise</a:t>
            </a:r>
            <a:r>
              <a:rPr lang="fr-BE" dirty="0"/>
              <a:t>, Ariane </a:t>
            </a:r>
            <a:r>
              <a:rPr lang="fr-BE" dirty="0" err="1"/>
              <a:t>Faurès</a:t>
            </a:r>
            <a:r>
              <a:rPr lang="fr-BE" dirty="0"/>
              <a:t>, Jérôme </a:t>
            </a:r>
            <a:r>
              <a:rPr lang="fr-BE" dirty="0" err="1"/>
              <a:t>Bindelle</a:t>
            </a:r>
            <a:r>
              <a:rPr lang="fr-BE" dirty="0"/>
              <a:t>, Benjamin Dumont</a:t>
            </a:r>
          </a:p>
          <a:p>
            <a:r>
              <a:rPr lang="fr-BE" dirty="0"/>
              <a:t>Gembloux Agro-Bio Tech – </a:t>
            </a:r>
            <a:r>
              <a:rPr lang="fr-BE" dirty="0" err="1"/>
              <a:t>University</a:t>
            </a:r>
            <a:r>
              <a:rPr lang="fr-BE" dirty="0"/>
              <a:t> of </a:t>
            </a:r>
            <a:r>
              <a:rPr lang="fr-BE" dirty="0" err="1"/>
              <a:t>Liege</a:t>
            </a:r>
            <a:r>
              <a:rPr lang="fr-BE" dirty="0"/>
              <a:t> (</a:t>
            </a:r>
            <a:r>
              <a:rPr lang="fr-BE" dirty="0" err="1"/>
              <a:t>Belgium</a:t>
            </a:r>
            <a:r>
              <a:rPr lang="fr-BE" dirty="0"/>
              <a:t>)</a:t>
            </a:r>
          </a:p>
        </p:txBody>
      </p:sp>
      <p:pic>
        <p:nvPicPr>
          <p:cNvPr id="5" name="Image 4" descr="Une image contenant texte, portabl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1A5D0A58-28C4-49AB-821D-AC8480D0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15" y="3226781"/>
            <a:ext cx="3398318" cy="339831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A098F8-1F2B-4317-A023-57839EA1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</p:spTree>
    <p:extLst>
      <p:ext uri="{BB962C8B-B14F-4D97-AF65-F5344CB8AC3E}">
        <p14:creationId xmlns:p14="http://schemas.microsoft.com/office/powerpoint/2010/main" val="59311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16E059-41B0-7932-653E-9250B854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9" y="1356830"/>
            <a:ext cx="857250" cy="12668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0D432C-DE7C-4059-BA7C-A956C1AA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</a:t>
            </a:r>
            <a:r>
              <a:rPr lang="fr-BE" dirty="0" err="1"/>
              <a:t>idea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7DD0E-3ECC-4208-8BAE-9F544D8B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2EDCE6-1C8E-4BC4-81DF-B0003EDB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684F5A-C98B-0C1C-B834-D9820FC9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28" y="1609725"/>
            <a:ext cx="1976436" cy="19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12D4E3-5DB5-3BEC-9AF4-8949A89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6" y="94839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F1CEC6-4658-0363-F455-B18FD820D7F5}"/>
              </a:ext>
            </a:extLst>
          </p:cNvPr>
          <p:cNvSpPr txBox="1"/>
          <p:nvPr/>
        </p:nvSpPr>
        <p:spPr>
          <a:xfrm>
            <a:off x="1296138" y="3427131"/>
            <a:ext cx="40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ICOS stations focus on </a:t>
            </a:r>
            <a:r>
              <a:rPr lang="fr-BE" sz="2000" dirty="0" err="1"/>
              <a:t>specific</a:t>
            </a:r>
            <a:r>
              <a:rPr lang="fr-BE" sz="2000" dirty="0"/>
              <a:t> </a:t>
            </a:r>
            <a:r>
              <a:rPr lang="fr-BE" sz="2000" dirty="0" err="1"/>
              <a:t>pedo-climatic</a:t>
            </a:r>
            <a:r>
              <a:rPr lang="fr-BE" sz="2000" dirty="0"/>
              <a:t> conditions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9572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518997-727A-2072-F94B-144B96FF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9" y="1356830"/>
            <a:ext cx="857250" cy="12668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0D432C-DE7C-4059-BA7C-A956C1AA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</a:t>
            </a:r>
            <a:r>
              <a:rPr lang="fr-BE" dirty="0" err="1"/>
              <a:t>idea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7DD0E-3ECC-4208-8BAE-9F544D8B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2EDCE6-1C8E-4BC4-81DF-B0003EDB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684F5A-C98B-0C1C-B834-D9820FC9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28" y="1609725"/>
            <a:ext cx="1976436" cy="19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12D4E3-5DB5-3BEC-9AF4-8949A89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6" y="94839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F1CEC6-4658-0363-F455-B18FD820D7F5}"/>
              </a:ext>
            </a:extLst>
          </p:cNvPr>
          <p:cNvSpPr txBox="1"/>
          <p:nvPr/>
        </p:nvSpPr>
        <p:spPr>
          <a:xfrm>
            <a:off x="1296138" y="3427131"/>
            <a:ext cx="40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ICOS stations focus on </a:t>
            </a:r>
            <a:r>
              <a:rPr lang="fr-BE" sz="2000" dirty="0" err="1"/>
              <a:t>specific</a:t>
            </a:r>
            <a:r>
              <a:rPr lang="fr-BE" sz="2000" dirty="0"/>
              <a:t> </a:t>
            </a:r>
            <a:r>
              <a:rPr lang="fr-BE" sz="2000" dirty="0" err="1"/>
              <a:t>pedo-climatic</a:t>
            </a:r>
            <a:r>
              <a:rPr lang="fr-BE" sz="2000" dirty="0"/>
              <a:t> conditions and management</a:t>
            </a:r>
          </a:p>
        </p:txBody>
      </p:sp>
      <p:pic>
        <p:nvPicPr>
          <p:cNvPr id="7" name="Image 6" descr="Une image contenant texte, portabl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F8FBF72A-D5FC-7832-29C8-8372DBB9A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06" y="1453933"/>
            <a:ext cx="2017588" cy="201758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673AF37-9FAD-6605-FA77-4F1AE6D29D51}"/>
              </a:ext>
            </a:extLst>
          </p:cNvPr>
          <p:cNvCxnSpPr>
            <a:cxnSpLocks/>
          </p:cNvCxnSpPr>
          <p:nvPr/>
        </p:nvCxnSpPr>
        <p:spPr>
          <a:xfrm>
            <a:off x="4714043" y="2597943"/>
            <a:ext cx="307167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24B531B-9492-7F53-9C8B-AF5C27AD568C}"/>
              </a:ext>
            </a:extLst>
          </p:cNvPr>
          <p:cNvSpPr txBox="1"/>
          <p:nvPr/>
        </p:nvSpPr>
        <p:spPr>
          <a:xfrm>
            <a:off x="4776102" y="2096279"/>
            <a:ext cx="285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Calibration and validation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442DAA-EC2D-C9C9-7761-17EA7FCC9F00}"/>
              </a:ext>
            </a:extLst>
          </p:cNvPr>
          <p:cNvSpPr txBox="1"/>
          <p:nvPr/>
        </p:nvSpPr>
        <p:spPr>
          <a:xfrm>
            <a:off x="8194003" y="3216960"/>
            <a:ext cx="285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Soil-crop</a:t>
            </a:r>
            <a:r>
              <a:rPr lang="fr-BE" sz="2000" dirty="0"/>
              <a:t> model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00B94C-52D7-49C4-4E60-79255A352A01}"/>
              </a:ext>
            </a:extLst>
          </p:cNvPr>
          <p:cNvSpPr txBox="1"/>
          <p:nvPr/>
        </p:nvSpPr>
        <p:spPr>
          <a:xfrm>
            <a:off x="7298836" y="4356588"/>
            <a:ext cx="375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 err="1"/>
              <a:t>Would</a:t>
            </a:r>
            <a:r>
              <a:rPr lang="fr-BE" sz="2000" i="1" dirty="0"/>
              <a:t> enable the extrapolation to </a:t>
            </a:r>
            <a:r>
              <a:rPr lang="fr-BE" sz="2000" i="1" dirty="0" err="1"/>
              <a:t>other</a:t>
            </a:r>
            <a:r>
              <a:rPr lang="fr-BE" sz="2000" i="1" dirty="0"/>
              <a:t> </a:t>
            </a:r>
            <a:r>
              <a:rPr lang="fr-BE" sz="2000" i="1" dirty="0" err="1"/>
              <a:t>contrasted</a:t>
            </a:r>
            <a:r>
              <a:rPr lang="fr-BE" sz="2000" i="1" dirty="0"/>
              <a:t> </a:t>
            </a:r>
            <a:r>
              <a:rPr lang="fr-BE" sz="2000" i="1" dirty="0" err="1"/>
              <a:t>pedo-climatic</a:t>
            </a:r>
            <a:r>
              <a:rPr lang="fr-BE" sz="2000" i="1" dirty="0"/>
              <a:t> conditions and management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9CC5C62-5730-B242-37C6-6087048C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25" y="5438397"/>
            <a:ext cx="563227" cy="5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F43D84D-45EB-4081-531A-4F1869E5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59" y="5517007"/>
            <a:ext cx="463833" cy="46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F4B9504-08A6-7B98-E31C-80478B60D195}"/>
              </a:ext>
            </a:extLst>
          </p:cNvPr>
          <p:cNvSpPr txBox="1"/>
          <p:nvPr/>
        </p:nvSpPr>
        <p:spPr>
          <a:xfrm>
            <a:off x="6235903" y="5998916"/>
            <a:ext cx="16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Climate</a:t>
            </a:r>
            <a:r>
              <a:rPr lang="fr-BE" dirty="0"/>
              <a:t> change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69D7480-AC8B-C6BA-90A3-8D43E8E7F22E}"/>
              </a:ext>
            </a:extLst>
          </p:cNvPr>
          <p:cNvCxnSpPr>
            <a:cxnSpLocks/>
          </p:cNvCxnSpPr>
          <p:nvPr/>
        </p:nvCxnSpPr>
        <p:spPr>
          <a:xfrm>
            <a:off x="9149876" y="3719726"/>
            <a:ext cx="0" cy="585945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5DCCDD-E2AA-3F5C-DDFF-4EEF7B34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70" y="5531408"/>
            <a:ext cx="467508" cy="4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A8A37E9-85B5-00DC-D622-11169CD429B0}"/>
              </a:ext>
            </a:extLst>
          </p:cNvPr>
          <p:cNvSpPr txBox="1"/>
          <p:nvPr/>
        </p:nvSpPr>
        <p:spPr>
          <a:xfrm>
            <a:off x="8365306" y="5998916"/>
            <a:ext cx="16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Different</a:t>
            </a:r>
            <a:r>
              <a:rPr lang="fr-BE" dirty="0"/>
              <a:t> </a:t>
            </a:r>
            <a:r>
              <a:rPr lang="fr-BE" dirty="0" err="1"/>
              <a:t>crops</a:t>
            </a:r>
            <a:endParaRPr lang="fr-BE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34594DF-17E3-62E2-8A07-9C759B0F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216" y="5471547"/>
            <a:ext cx="613590" cy="6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1B89C6F-DC68-B02A-C391-F4847E4EA2BC}"/>
              </a:ext>
            </a:extLst>
          </p:cNvPr>
          <p:cNvSpPr txBox="1"/>
          <p:nvPr/>
        </p:nvSpPr>
        <p:spPr>
          <a:xfrm>
            <a:off x="10400496" y="5998916"/>
            <a:ext cx="162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Tillage?</a:t>
            </a:r>
          </a:p>
        </p:txBody>
      </p:sp>
    </p:spTree>
    <p:extLst>
      <p:ext uri="{BB962C8B-B14F-4D97-AF65-F5344CB8AC3E}">
        <p14:creationId xmlns:p14="http://schemas.microsoft.com/office/powerpoint/2010/main" val="156221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444E55D-63C2-63F4-5B9A-B22B80AB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9" y="1356830"/>
            <a:ext cx="857250" cy="1266825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8EC4861-4AF8-BC66-BFBB-BB6BEDA4374D}"/>
              </a:ext>
            </a:extLst>
          </p:cNvPr>
          <p:cNvSpPr/>
          <p:nvPr/>
        </p:nvSpPr>
        <p:spPr>
          <a:xfrm>
            <a:off x="1583184" y="4340658"/>
            <a:ext cx="9408874" cy="1770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0D432C-DE7C-4059-BA7C-A956C1AA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</a:t>
            </a:r>
            <a:r>
              <a:rPr lang="fr-BE" dirty="0" err="1"/>
              <a:t>idea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7DD0E-3ECC-4208-8BAE-9F544D8B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2EDCE6-1C8E-4BC4-81DF-B0003EDB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684F5A-C98B-0C1C-B834-D9820FC9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28" y="1609725"/>
            <a:ext cx="1976436" cy="19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E12D4E3-5DB5-3BEC-9AF4-8949A89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6" y="948391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F1CEC6-4658-0363-F455-B18FD820D7F5}"/>
              </a:ext>
            </a:extLst>
          </p:cNvPr>
          <p:cNvSpPr txBox="1"/>
          <p:nvPr/>
        </p:nvSpPr>
        <p:spPr>
          <a:xfrm>
            <a:off x="1296138" y="3427131"/>
            <a:ext cx="405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ICOS stations focus on </a:t>
            </a:r>
            <a:r>
              <a:rPr lang="fr-BE" sz="2000" dirty="0" err="1"/>
              <a:t>specific</a:t>
            </a:r>
            <a:r>
              <a:rPr lang="fr-BE" sz="2000" dirty="0"/>
              <a:t> </a:t>
            </a:r>
            <a:r>
              <a:rPr lang="fr-BE" sz="2000" dirty="0" err="1"/>
              <a:t>pedo-climatic</a:t>
            </a:r>
            <a:r>
              <a:rPr lang="fr-BE" sz="2000" dirty="0"/>
              <a:t> conditions and management</a:t>
            </a:r>
          </a:p>
        </p:txBody>
      </p:sp>
      <p:pic>
        <p:nvPicPr>
          <p:cNvPr id="7" name="Image 6" descr="Une image contenant texte, portabl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F8FBF72A-D5FC-7832-29C8-8372DBB9A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06" y="1453933"/>
            <a:ext cx="2017588" cy="201758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673AF37-9FAD-6605-FA77-4F1AE6D29D51}"/>
              </a:ext>
            </a:extLst>
          </p:cNvPr>
          <p:cNvCxnSpPr>
            <a:cxnSpLocks/>
          </p:cNvCxnSpPr>
          <p:nvPr/>
        </p:nvCxnSpPr>
        <p:spPr>
          <a:xfrm>
            <a:off x="4714043" y="2597943"/>
            <a:ext cx="3071674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24B531B-9492-7F53-9C8B-AF5C27AD568C}"/>
              </a:ext>
            </a:extLst>
          </p:cNvPr>
          <p:cNvSpPr txBox="1"/>
          <p:nvPr/>
        </p:nvSpPr>
        <p:spPr>
          <a:xfrm>
            <a:off x="4776102" y="2096279"/>
            <a:ext cx="285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Calibration and validation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442DAA-EC2D-C9C9-7761-17EA7FCC9F00}"/>
              </a:ext>
            </a:extLst>
          </p:cNvPr>
          <p:cNvSpPr txBox="1"/>
          <p:nvPr/>
        </p:nvSpPr>
        <p:spPr>
          <a:xfrm>
            <a:off x="8194003" y="3216960"/>
            <a:ext cx="285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/>
              <a:t>Soil-crop</a:t>
            </a:r>
            <a:r>
              <a:rPr lang="fr-BE" sz="2000" dirty="0"/>
              <a:t> model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3F64C0-CCA6-4210-2F52-2AAEC9EADF7F}"/>
              </a:ext>
            </a:extLst>
          </p:cNvPr>
          <p:cNvSpPr txBox="1"/>
          <p:nvPr/>
        </p:nvSpPr>
        <p:spPr>
          <a:xfrm>
            <a:off x="5558536" y="4375890"/>
            <a:ext cx="19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Objectives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038454-8926-6409-E1CE-DC293A7FB907}"/>
              </a:ext>
            </a:extLst>
          </p:cNvPr>
          <p:cNvSpPr txBox="1"/>
          <p:nvPr/>
        </p:nvSpPr>
        <p:spPr>
          <a:xfrm>
            <a:off x="1926370" y="4880283"/>
            <a:ext cx="8682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BE" sz="2000" dirty="0" err="1"/>
              <a:t>Elaborate</a:t>
            </a:r>
            <a:r>
              <a:rPr lang="fr-BE" sz="2000" dirty="0"/>
              <a:t>, </a:t>
            </a:r>
            <a:r>
              <a:rPr lang="fr-BE" sz="2000" dirty="0" err="1"/>
              <a:t>from</a:t>
            </a:r>
            <a:r>
              <a:rPr lang="fr-BE" sz="2000" dirty="0"/>
              <a:t> </a:t>
            </a:r>
            <a:r>
              <a:rPr lang="fr-BE" sz="2000" dirty="0" err="1"/>
              <a:t>field</a:t>
            </a:r>
            <a:r>
              <a:rPr lang="fr-BE" sz="2000" dirty="0"/>
              <a:t> </a:t>
            </a:r>
            <a:r>
              <a:rPr lang="fr-BE" sz="2000" dirty="0" err="1"/>
              <a:t>measurements</a:t>
            </a:r>
            <a:r>
              <a:rPr lang="fr-BE" sz="2000" dirty="0"/>
              <a:t>, the </a:t>
            </a:r>
            <a:r>
              <a:rPr lang="fr-BE" sz="2000" dirty="0" err="1"/>
              <a:t>methodology</a:t>
            </a:r>
            <a:r>
              <a:rPr lang="fr-BE" sz="2000" dirty="0"/>
              <a:t> to </a:t>
            </a:r>
            <a:r>
              <a:rPr lang="fr-BE" sz="2000" dirty="0" err="1"/>
              <a:t>compute</a:t>
            </a:r>
            <a:r>
              <a:rPr lang="fr-BE" sz="2000" dirty="0"/>
              <a:t> CO</a:t>
            </a:r>
            <a:r>
              <a:rPr lang="fr-BE" sz="2000" baseline="-25000" dirty="0"/>
              <a:t>2</a:t>
            </a:r>
            <a:r>
              <a:rPr lang="fr-BE" sz="2000" dirty="0"/>
              <a:t> fluxes.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BE" sz="2000" dirty="0" err="1"/>
              <a:t>Discuss</a:t>
            </a:r>
            <a:r>
              <a:rPr lang="fr-BE" sz="2000" dirty="0"/>
              <a:t> the influence of </a:t>
            </a:r>
            <a:r>
              <a:rPr lang="fr-BE" sz="2000" dirty="0" err="1"/>
              <a:t>various</a:t>
            </a:r>
            <a:r>
              <a:rPr lang="fr-BE" sz="2000" dirty="0"/>
              <a:t> </a:t>
            </a:r>
            <a:r>
              <a:rPr lang="fr-BE" sz="2000" dirty="0" err="1"/>
              <a:t>environmental</a:t>
            </a:r>
            <a:r>
              <a:rPr lang="fr-BE" sz="2000" dirty="0"/>
              <a:t> drivers on </a:t>
            </a:r>
            <a:r>
              <a:rPr lang="fr-BE" sz="2000" dirty="0" err="1"/>
              <a:t>crop</a:t>
            </a:r>
            <a:r>
              <a:rPr lang="fr-BE" sz="2000" dirty="0"/>
              <a:t> rotations CO</a:t>
            </a:r>
            <a:r>
              <a:rPr lang="fr-BE" sz="2000" baseline="-25000" dirty="0"/>
              <a:t>2 </a:t>
            </a:r>
            <a:r>
              <a:rPr lang="fr-BE" sz="2000" dirty="0"/>
              <a:t>fluxes, </a:t>
            </a:r>
            <a:r>
              <a:rPr lang="fr-BE" sz="2000" dirty="0" err="1"/>
              <a:t>based</a:t>
            </a:r>
            <a:r>
              <a:rPr lang="fr-BE" sz="2000" dirty="0"/>
              <a:t> on </a:t>
            </a:r>
            <a:r>
              <a:rPr lang="fr-BE" sz="2000" dirty="0" err="1"/>
              <a:t>both</a:t>
            </a:r>
            <a:r>
              <a:rPr lang="fr-BE" sz="2000" dirty="0"/>
              <a:t> </a:t>
            </a:r>
            <a:r>
              <a:rPr lang="fr-BE" sz="2000" dirty="0" err="1"/>
              <a:t>field</a:t>
            </a:r>
            <a:r>
              <a:rPr lang="fr-BE" sz="2000" dirty="0"/>
              <a:t> observations and model simulations.</a:t>
            </a:r>
          </a:p>
        </p:txBody>
      </p:sp>
    </p:spTree>
    <p:extLst>
      <p:ext uri="{BB962C8B-B14F-4D97-AF65-F5344CB8AC3E}">
        <p14:creationId xmlns:p14="http://schemas.microsoft.com/office/powerpoint/2010/main" val="290280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A0EFC-8C24-69A0-A4BC-6B535471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BE-LON </a:t>
            </a:r>
            <a:r>
              <a:rPr lang="fr-BE" dirty="0" err="1"/>
              <a:t>experimental</a:t>
            </a:r>
            <a:r>
              <a:rPr lang="fr-BE" dirty="0"/>
              <a:t> site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DABCFE-9074-B5C3-0935-7C4311A9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860C27-4D9C-175E-C1C9-EF53A5D0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6" name="Image 5" descr="Une image contenant herbe, extérieur, signe, jauge&#10;&#10;Description générée automatiquement">
            <a:extLst>
              <a:ext uri="{FF2B5EF4-FFF2-40B4-BE49-F238E27FC236}">
                <a16:creationId xmlns:a16="http://schemas.microsoft.com/office/drawing/2014/main" id="{F9349F13-A64F-705D-0126-5B453057A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r="16325" b="-1"/>
          <a:stretch/>
        </p:blipFill>
        <p:spPr>
          <a:xfrm>
            <a:off x="6477001" y="1066513"/>
            <a:ext cx="5715000" cy="481965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B90EC30-4D11-07B9-6AC4-90B44DC2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837"/>
            <a:ext cx="5632269" cy="3199569"/>
          </a:xfrm>
        </p:spPr>
        <p:txBody>
          <a:bodyPr>
            <a:normAutofit/>
          </a:bodyPr>
          <a:lstStyle/>
          <a:p>
            <a:r>
              <a:rPr lang="fr-BE" dirty="0" err="1"/>
              <a:t>Experiment</a:t>
            </a:r>
            <a:r>
              <a:rPr lang="fr-BE" dirty="0"/>
              <a:t> </a:t>
            </a:r>
            <a:r>
              <a:rPr lang="fr-BE" dirty="0" err="1"/>
              <a:t>started</a:t>
            </a:r>
            <a:r>
              <a:rPr lang="fr-BE" dirty="0"/>
              <a:t> in 2004</a:t>
            </a:r>
          </a:p>
          <a:p>
            <a:r>
              <a:rPr lang="fr-BE" dirty="0"/>
              <a:t>Data </a:t>
            </a:r>
            <a:r>
              <a:rPr lang="fr-BE" dirty="0" err="1"/>
              <a:t>collected</a:t>
            </a:r>
            <a:r>
              <a:rPr lang="fr-BE" dirty="0"/>
              <a:t>: </a:t>
            </a:r>
            <a:r>
              <a:rPr lang="fr-BE" dirty="0" err="1"/>
              <a:t>yield</a:t>
            </a:r>
            <a:r>
              <a:rPr lang="fr-BE" dirty="0"/>
              <a:t>, </a:t>
            </a:r>
            <a:r>
              <a:rPr lang="fr-BE" dirty="0" err="1"/>
              <a:t>crop</a:t>
            </a:r>
            <a:r>
              <a:rPr lang="fr-BE" dirty="0"/>
              <a:t> </a:t>
            </a:r>
            <a:r>
              <a:rPr lang="fr-BE" dirty="0" err="1"/>
              <a:t>growth</a:t>
            </a:r>
            <a:r>
              <a:rPr lang="fr-BE" dirty="0"/>
              <a:t>, </a:t>
            </a:r>
            <a:r>
              <a:rPr lang="fr-BE" dirty="0" err="1"/>
              <a:t>soil</a:t>
            </a:r>
            <a:r>
              <a:rPr lang="fr-BE" dirty="0"/>
              <a:t> variables… </a:t>
            </a:r>
          </a:p>
          <a:p>
            <a:r>
              <a:rPr lang="fr-BE" dirty="0"/>
              <a:t>But </a:t>
            </a:r>
            <a:r>
              <a:rPr lang="fr-BE" dirty="0" err="1"/>
              <a:t>also</a:t>
            </a:r>
            <a:r>
              <a:rPr lang="fr-BE" dirty="0"/>
              <a:t> CO</a:t>
            </a:r>
            <a:r>
              <a:rPr lang="fr-BE" baseline="-25000" dirty="0"/>
              <a:t>2</a:t>
            </a:r>
            <a:r>
              <a:rPr lang="fr-BE" dirty="0"/>
              <a:t> and N</a:t>
            </a:r>
            <a:r>
              <a:rPr lang="fr-BE" baseline="-25000" dirty="0"/>
              <a:t>2</a:t>
            </a:r>
            <a:r>
              <a:rPr lang="fr-BE" dirty="0"/>
              <a:t>O exchanges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04EAB706-997F-94B9-5A10-7DA2751D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5261" y="4817174"/>
            <a:ext cx="443639" cy="4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D11FB4E6-2164-5F5F-FF55-F405C8BD264D}"/>
              </a:ext>
            </a:extLst>
          </p:cNvPr>
          <p:cNvSpPr/>
          <p:nvPr/>
        </p:nvSpPr>
        <p:spPr>
          <a:xfrm rot="8327078">
            <a:off x="4920929" y="3985842"/>
            <a:ext cx="951546" cy="923195"/>
          </a:xfrm>
          <a:custGeom>
            <a:avLst/>
            <a:gdLst>
              <a:gd name="connsiteX0" fmla="*/ 305035 w 951546"/>
              <a:gd name="connsiteY0" fmla="*/ 702347 h 923195"/>
              <a:gd name="connsiteX1" fmla="*/ 0 w 951546"/>
              <a:gd name="connsiteY1" fmla="*/ 84738 h 923195"/>
              <a:gd name="connsiteX2" fmla="*/ 2501 w 951546"/>
              <a:gd name="connsiteY2" fmla="*/ 0 h 923195"/>
              <a:gd name="connsiteX3" fmla="*/ 542063 w 951546"/>
              <a:gd name="connsiteY3" fmla="*/ 0 h 923195"/>
              <a:gd name="connsiteX4" fmla="*/ 540618 w 951546"/>
              <a:gd name="connsiteY4" fmla="*/ 48975 h 923195"/>
              <a:gd name="connsiteX5" fmla="*/ 662022 w 951546"/>
              <a:gd name="connsiteY5" fmla="*/ 294784 h 923195"/>
              <a:gd name="connsiteX6" fmla="*/ 852983 w 951546"/>
              <a:gd name="connsiteY6" fmla="*/ 380724 h 923195"/>
              <a:gd name="connsiteX7" fmla="*/ 899316 w 951546"/>
              <a:gd name="connsiteY7" fmla="*/ 382090 h 923195"/>
              <a:gd name="connsiteX8" fmla="*/ 951546 w 951546"/>
              <a:gd name="connsiteY8" fmla="*/ 923195 h 923195"/>
              <a:gd name="connsiteX9" fmla="*/ 784835 w 951546"/>
              <a:gd name="connsiteY9" fmla="*/ 918276 h 923195"/>
              <a:gd name="connsiteX10" fmla="*/ 305035 w 951546"/>
              <a:gd name="connsiteY10" fmla="*/ 702347 h 9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46" h="923195">
                <a:moveTo>
                  <a:pt x="305035" y="702347"/>
                </a:moveTo>
                <a:cubicBezTo>
                  <a:pt x="118082" y="538594"/>
                  <a:pt x="15203" y="314566"/>
                  <a:pt x="0" y="84738"/>
                </a:cubicBezTo>
                <a:lnTo>
                  <a:pt x="2501" y="0"/>
                </a:lnTo>
                <a:lnTo>
                  <a:pt x="542063" y="0"/>
                </a:lnTo>
                <a:lnTo>
                  <a:pt x="540618" y="48975"/>
                </a:lnTo>
                <a:cubicBezTo>
                  <a:pt x="546669" y="140447"/>
                  <a:pt x="587615" y="229610"/>
                  <a:pt x="662022" y="294784"/>
                </a:cubicBezTo>
                <a:cubicBezTo>
                  <a:pt x="717827" y="343664"/>
                  <a:pt x="784530" y="372109"/>
                  <a:pt x="852983" y="380724"/>
                </a:cubicBezTo>
                <a:lnTo>
                  <a:pt x="899316" y="382090"/>
                </a:lnTo>
                <a:lnTo>
                  <a:pt x="951546" y="923195"/>
                </a:lnTo>
                <a:lnTo>
                  <a:pt x="784835" y="918276"/>
                </a:lnTo>
                <a:cubicBezTo>
                  <a:pt x="612843" y="896631"/>
                  <a:pt x="445249" y="825161"/>
                  <a:pt x="305035" y="702347"/>
                </a:cubicBezTo>
                <a:close/>
              </a:path>
            </a:pathLst>
          </a:custGeom>
          <a:solidFill>
            <a:srgbClr val="5B99D5"/>
          </a:solidFill>
          <a:ln>
            <a:solidFill>
              <a:srgbClr val="5B9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8898EB4-5877-AE4B-A711-192B2DCEF126}"/>
              </a:ext>
            </a:extLst>
          </p:cNvPr>
          <p:cNvSpPr/>
          <p:nvPr/>
        </p:nvSpPr>
        <p:spPr>
          <a:xfrm rot="8327078">
            <a:off x="4301024" y="4580524"/>
            <a:ext cx="850123" cy="916941"/>
          </a:xfrm>
          <a:custGeom>
            <a:avLst/>
            <a:gdLst>
              <a:gd name="connsiteX0" fmla="*/ 51929 w 850123"/>
              <a:gd name="connsiteY0" fmla="*/ 916941 h 916941"/>
              <a:gd name="connsiteX1" fmla="*/ 0 w 850123"/>
              <a:gd name="connsiteY1" fmla="*/ 378958 h 916941"/>
              <a:gd name="connsiteX2" fmla="*/ 44567 w 850123"/>
              <a:gd name="connsiteY2" fmla="*/ 371692 h 916941"/>
              <a:gd name="connsiteX3" fmla="*/ 222544 w 850123"/>
              <a:gd name="connsiteY3" fmla="*/ 261347 h 916941"/>
              <a:gd name="connsiteX4" fmla="*/ 310510 w 850123"/>
              <a:gd name="connsiteY4" fmla="*/ 1688 h 916941"/>
              <a:gd name="connsiteX5" fmla="*/ 310235 w 850123"/>
              <a:gd name="connsiteY5" fmla="*/ 0 h 916941"/>
              <a:gd name="connsiteX6" fmla="*/ 850123 w 850123"/>
              <a:gd name="connsiteY6" fmla="*/ 0 h 916941"/>
              <a:gd name="connsiteX7" fmla="*/ 846035 w 850123"/>
              <a:gd name="connsiteY7" fmla="*/ 138534 h 916941"/>
              <a:gd name="connsiteX8" fmla="*/ 630106 w 850123"/>
              <a:gd name="connsiteY8" fmla="*/ 618334 h 916941"/>
              <a:gd name="connsiteX9" fmla="*/ 182930 w 850123"/>
              <a:gd name="connsiteY9" fmla="*/ 895584 h 916941"/>
              <a:gd name="connsiteX10" fmla="*/ 51929 w 850123"/>
              <a:gd name="connsiteY10" fmla="*/ 916941 h 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0123" h="916941">
                <a:moveTo>
                  <a:pt x="51929" y="916941"/>
                </a:moveTo>
                <a:lnTo>
                  <a:pt x="0" y="378958"/>
                </a:lnTo>
                <a:lnTo>
                  <a:pt x="44567" y="371692"/>
                </a:lnTo>
                <a:cubicBezTo>
                  <a:pt x="111289" y="354136"/>
                  <a:pt x="173663" y="317152"/>
                  <a:pt x="222544" y="261347"/>
                </a:cubicBezTo>
                <a:cubicBezTo>
                  <a:pt x="287717" y="186940"/>
                  <a:pt x="316561" y="93160"/>
                  <a:pt x="310510" y="1688"/>
                </a:cubicBezTo>
                <a:lnTo>
                  <a:pt x="310235" y="0"/>
                </a:lnTo>
                <a:lnTo>
                  <a:pt x="850123" y="0"/>
                </a:lnTo>
                <a:lnTo>
                  <a:pt x="846035" y="138534"/>
                </a:lnTo>
                <a:cubicBezTo>
                  <a:pt x="824391" y="310526"/>
                  <a:pt x="752921" y="478120"/>
                  <a:pt x="630106" y="618334"/>
                </a:cubicBezTo>
                <a:cubicBezTo>
                  <a:pt x="507292" y="758548"/>
                  <a:pt x="350572" y="851472"/>
                  <a:pt x="182930" y="895584"/>
                </a:cubicBezTo>
                <a:lnTo>
                  <a:pt x="51929" y="916941"/>
                </a:lnTo>
                <a:close/>
              </a:path>
            </a:pathLst>
          </a:custGeom>
          <a:solidFill>
            <a:srgbClr val="EC7D2F"/>
          </a:solidFill>
          <a:ln>
            <a:solidFill>
              <a:srgbClr val="EC7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ED869BA-0CF7-D898-C4A3-F21927FC5EBD}"/>
              </a:ext>
            </a:extLst>
          </p:cNvPr>
          <p:cNvSpPr/>
          <p:nvPr/>
        </p:nvSpPr>
        <p:spPr>
          <a:xfrm rot="8327078">
            <a:off x="5630483" y="4689391"/>
            <a:ext cx="827212" cy="817286"/>
          </a:xfrm>
          <a:custGeom>
            <a:avLst/>
            <a:gdLst>
              <a:gd name="connsiteX0" fmla="*/ 0 w 827212"/>
              <a:gd name="connsiteY0" fmla="*/ 817286 h 817286"/>
              <a:gd name="connsiteX1" fmla="*/ 1244 w 827212"/>
              <a:gd name="connsiteY1" fmla="*/ 775135 h 817286"/>
              <a:gd name="connsiteX2" fmla="*/ 217173 w 827212"/>
              <a:gd name="connsiteY2" fmla="*/ 295335 h 817286"/>
              <a:gd name="connsiteX3" fmla="*/ 664350 w 827212"/>
              <a:gd name="connsiteY3" fmla="*/ 18086 h 817286"/>
              <a:gd name="connsiteX4" fmla="*/ 775283 w 827212"/>
              <a:gd name="connsiteY4" fmla="*/ 0 h 817286"/>
              <a:gd name="connsiteX5" fmla="*/ 827212 w 827212"/>
              <a:gd name="connsiteY5" fmla="*/ 537983 h 817286"/>
              <a:gd name="connsiteX6" fmla="*/ 802712 w 827212"/>
              <a:gd name="connsiteY6" fmla="*/ 541977 h 817286"/>
              <a:gd name="connsiteX7" fmla="*/ 624736 w 827212"/>
              <a:gd name="connsiteY7" fmla="*/ 652322 h 817286"/>
              <a:gd name="connsiteX8" fmla="*/ 554044 w 827212"/>
              <a:gd name="connsiteY8" fmla="*/ 775752 h 817286"/>
              <a:gd name="connsiteX9" fmla="*/ 544666 w 827212"/>
              <a:gd name="connsiteY9" fmla="*/ 817286 h 817286"/>
              <a:gd name="connsiteX10" fmla="*/ 0 w 827212"/>
              <a:gd name="connsiteY10" fmla="*/ 817286 h 81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7212" h="817286">
                <a:moveTo>
                  <a:pt x="0" y="817286"/>
                </a:moveTo>
                <a:lnTo>
                  <a:pt x="1244" y="775135"/>
                </a:lnTo>
                <a:cubicBezTo>
                  <a:pt x="22889" y="603143"/>
                  <a:pt x="94359" y="435549"/>
                  <a:pt x="217173" y="295335"/>
                </a:cubicBezTo>
                <a:cubicBezTo>
                  <a:pt x="339988" y="155121"/>
                  <a:pt x="496708" y="62198"/>
                  <a:pt x="664350" y="18086"/>
                </a:cubicBezTo>
                <a:lnTo>
                  <a:pt x="775283" y="0"/>
                </a:lnTo>
                <a:lnTo>
                  <a:pt x="827212" y="537983"/>
                </a:lnTo>
                <a:lnTo>
                  <a:pt x="802712" y="541977"/>
                </a:lnTo>
                <a:cubicBezTo>
                  <a:pt x="735991" y="559534"/>
                  <a:pt x="673616" y="596517"/>
                  <a:pt x="624736" y="652322"/>
                </a:cubicBezTo>
                <a:cubicBezTo>
                  <a:pt x="592149" y="689526"/>
                  <a:pt x="568645" y="731572"/>
                  <a:pt x="554044" y="775752"/>
                </a:cubicBezTo>
                <a:lnTo>
                  <a:pt x="544666" y="817286"/>
                </a:lnTo>
                <a:lnTo>
                  <a:pt x="0" y="817286"/>
                </a:lnTo>
                <a:close/>
              </a:path>
            </a:pathLst>
          </a:custGeom>
          <a:solidFill>
            <a:srgbClr val="EC7D2F"/>
          </a:solidFill>
          <a:ln>
            <a:solidFill>
              <a:srgbClr val="EC7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46555F0-7A1F-39F0-4F50-DABDA51BBE07}"/>
              </a:ext>
            </a:extLst>
          </p:cNvPr>
          <p:cNvSpPr/>
          <p:nvPr/>
        </p:nvSpPr>
        <p:spPr>
          <a:xfrm rot="8327078">
            <a:off x="4892170" y="5275550"/>
            <a:ext cx="969822" cy="828960"/>
          </a:xfrm>
          <a:custGeom>
            <a:avLst/>
            <a:gdLst>
              <a:gd name="connsiteX0" fmla="*/ 51964 w 969822"/>
              <a:gd name="connsiteY0" fmla="*/ 542649 h 828960"/>
              <a:gd name="connsiteX1" fmla="*/ 0 w 969822"/>
              <a:gd name="connsiteY1" fmla="*/ 4302 h 828960"/>
              <a:gd name="connsiteX2" fmla="*/ 14278 w 969822"/>
              <a:gd name="connsiteY2" fmla="*/ 1974 h 828960"/>
              <a:gd name="connsiteX3" fmla="*/ 666686 w 969822"/>
              <a:gd name="connsiteY3" fmla="*/ 222997 h 828960"/>
              <a:gd name="connsiteX4" fmla="*/ 943935 w 969822"/>
              <a:gd name="connsiteY4" fmla="*/ 670173 h 828960"/>
              <a:gd name="connsiteX5" fmla="*/ 969822 w 969822"/>
              <a:gd name="connsiteY5" fmla="*/ 828960 h 828960"/>
              <a:gd name="connsiteX6" fmla="*/ 423374 w 969822"/>
              <a:gd name="connsiteY6" fmla="*/ 828960 h 828960"/>
              <a:gd name="connsiteX7" fmla="*/ 420044 w 969822"/>
              <a:gd name="connsiteY7" fmla="*/ 808536 h 828960"/>
              <a:gd name="connsiteX8" fmla="*/ 309699 w 969822"/>
              <a:gd name="connsiteY8" fmla="*/ 630559 h 828960"/>
              <a:gd name="connsiteX9" fmla="*/ 118738 w 969822"/>
              <a:gd name="connsiteY9" fmla="*/ 544620 h 828960"/>
              <a:gd name="connsiteX10" fmla="*/ 51964 w 969822"/>
              <a:gd name="connsiteY10" fmla="*/ 542649 h 82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822" h="828960">
                <a:moveTo>
                  <a:pt x="51964" y="542649"/>
                </a:moveTo>
                <a:lnTo>
                  <a:pt x="0" y="4302"/>
                </a:lnTo>
                <a:lnTo>
                  <a:pt x="14278" y="1974"/>
                </a:lnTo>
                <a:cubicBezTo>
                  <a:pt x="244106" y="-13229"/>
                  <a:pt x="479734" y="59244"/>
                  <a:pt x="666686" y="222997"/>
                </a:cubicBezTo>
                <a:cubicBezTo>
                  <a:pt x="806900" y="345811"/>
                  <a:pt x="899823" y="502531"/>
                  <a:pt x="943935" y="670173"/>
                </a:cubicBezTo>
                <a:lnTo>
                  <a:pt x="969822" y="828960"/>
                </a:lnTo>
                <a:lnTo>
                  <a:pt x="423374" y="828960"/>
                </a:lnTo>
                <a:lnTo>
                  <a:pt x="420044" y="808536"/>
                </a:lnTo>
                <a:cubicBezTo>
                  <a:pt x="402487" y="741814"/>
                  <a:pt x="365504" y="679440"/>
                  <a:pt x="309699" y="630559"/>
                </a:cubicBezTo>
                <a:cubicBezTo>
                  <a:pt x="253894" y="581679"/>
                  <a:pt x="187191" y="553235"/>
                  <a:pt x="118738" y="544620"/>
                </a:cubicBezTo>
                <a:lnTo>
                  <a:pt x="51964" y="542649"/>
                </a:lnTo>
                <a:close/>
              </a:path>
            </a:pathLst>
          </a:custGeom>
          <a:solidFill>
            <a:srgbClr val="813D0E"/>
          </a:solidFill>
          <a:ln>
            <a:solidFill>
              <a:srgbClr val="813D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66EE5B6-A58C-0C29-6A75-B334698F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67" y="5466457"/>
            <a:ext cx="434033" cy="4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8789571-FEF9-4AE4-0099-71FC3C2A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5" y="4817174"/>
            <a:ext cx="502018" cy="5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F2D4EE3-E442-9AD5-8A35-EC6A9B1F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43" y="4817174"/>
            <a:ext cx="502018" cy="5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0B32D3B1-A978-DA74-6E06-1D7F2E91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1" y="4196284"/>
            <a:ext cx="435519" cy="4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0EDDC596-0538-7CBF-F840-7FE364581672}"/>
              </a:ext>
            </a:extLst>
          </p:cNvPr>
          <p:cNvSpPr txBox="1">
            <a:spLocks/>
          </p:cNvSpPr>
          <p:nvPr/>
        </p:nvSpPr>
        <p:spPr>
          <a:xfrm>
            <a:off x="840324" y="4090958"/>
            <a:ext cx="3422904" cy="184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dirty="0"/>
              <a:t>4-year </a:t>
            </a:r>
            <a:r>
              <a:rPr lang="fr-BE" dirty="0" err="1"/>
              <a:t>crop</a:t>
            </a:r>
            <a:r>
              <a:rPr lang="fr-BE" dirty="0"/>
              <a:t> rotation: </a:t>
            </a:r>
            <a:r>
              <a:rPr lang="fr-BE" dirty="0" err="1"/>
              <a:t>sugarbeet</a:t>
            </a:r>
            <a:r>
              <a:rPr lang="fr-BE" dirty="0"/>
              <a:t>, </a:t>
            </a:r>
            <a:r>
              <a:rPr lang="fr-BE" dirty="0" err="1"/>
              <a:t>winter</a:t>
            </a:r>
            <a:r>
              <a:rPr lang="fr-BE" dirty="0"/>
              <a:t> </a:t>
            </a:r>
            <a:r>
              <a:rPr lang="fr-BE" dirty="0" err="1"/>
              <a:t>wheat</a:t>
            </a:r>
            <a:r>
              <a:rPr lang="fr-BE" dirty="0"/>
              <a:t> and </a:t>
            </a:r>
            <a:r>
              <a:rPr lang="fr-BE" dirty="0" err="1"/>
              <a:t>potatoes</a:t>
            </a:r>
            <a:endParaRPr lang="fr-BE" dirty="0"/>
          </a:p>
          <a:p>
            <a:pPr algn="just"/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3A57D2-9605-9A25-E32D-CECC7D50B746}"/>
              </a:ext>
            </a:extLst>
          </p:cNvPr>
          <p:cNvSpPr txBox="1"/>
          <p:nvPr/>
        </p:nvSpPr>
        <p:spPr>
          <a:xfrm>
            <a:off x="6371825" y="5939183"/>
            <a:ext cx="5521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hlinkClick r:id="rId7"/>
              </a:rPr>
              <a:t>https://www.icos-belgium.be/ESLonzee.php#Lonzee</a:t>
            </a:r>
            <a:r>
              <a:rPr lang="fr-BE" sz="1200" i="1" dirty="0"/>
              <a:t>. Picture by Eli </a:t>
            </a:r>
            <a:r>
              <a:rPr lang="fr-BE" sz="1200" i="1" dirty="0" err="1"/>
              <a:t>Verheyen</a:t>
            </a:r>
            <a:r>
              <a:rPr lang="fr-BE" sz="1200" i="1" dirty="0"/>
              <a:t> in 2018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D2CFDF-9164-4394-2961-0F4317CBA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2550" y="140682"/>
            <a:ext cx="1030730" cy="8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92D49-E7FE-2AA9-C290-01EC7F34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The </a:t>
            </a:r>
            <a:r>
              <a:rPr lang="fr-BE" dirty="0" err="1"/>
              <a:t>soil-crop</a:t>
            </a:r>
            <a:r>
              <a:rPr lang="fr-BE" dirty="0"/>
              <a:t> model STICS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B7F88E-0258-B652-D09A-175909DD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75DF42-1B66-9B13-53E4-57F6AE60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6" name="Image 24">
            <a:extLst>
              <a:ext uri="{FF2B5EF4-FFF2-40B4-BE49-F238E27FC236}">
                <a16:creationId xmlns:a16="http://schemas.microsoft.com/office/drawing/2014/main" id="{89A9C65A-7E18-A5F0-E57A-A93D9BB4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4" y="2209193"/>
            <a:ext cx="4150658" cy="402963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6EF837C-A8CE-D062-C8E3-BD2A20A6B890}"/>
              </a:ext>
            </a:extLst>
          </p:cNvPr>
          <p:cNvSpPr/>
          <p:nvPr/>
        </p:nvSpPr>
        <p:spPr>
          <a:xfrm>
            <a:off x="5260601" y="1981153"/>
            <a:ext cx="2142563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Calibri"/>
              </a:rPr>
              <a:t>Plant development module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C1561A-49FB-81F0-4AB2-244BF6F6AA33}"/>
              </a:ext>
            </a:extLst>
          </p:cNvPr>
          <p:cNvSpPr/>
          <p:nvPr/>
        </p:nvSpPr>
        <p:spPr>
          <a:xfrm>
            <a:off x="7079269" y="4271692"/>
            <a:ext cx="2142563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Calibri"/>
              </a:rPr>
              <a:t>Nutrition module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444A28-875B-0732-C4AC-94AFFABABF36}"/>
              </a:ext>
            </a:extLst>
          </p:cNvPr>
          <p:cNvSpPr/>
          <p:nvPr/>
        </p:nvSpPr>
        <p:spPr>
          <a:xfrm>
            <a:off x="3501436" y="4309116"/>
            <a:ext cx="2142563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tx1"/>
                </a:solidFill>
                <a:cs typeface="Calibri"/>
              </a:rPr>
              <a:t>Water balance module</a:t>
            </a:r>
          </a:p>
        </p:txBody>
      </p:sp>
      <p:sp>
        <p:nvSpPr>
          <p:cNvPr id="10" name="Flèche : double flèche verticale 9">
            <a:extLst>
              <a:ext uri="{FF2B5EF4-FFF2-40B4-BE49-F238E27FC236}">
                <a16:creationId xmlns:a16="http://schemas.microsoft.com/office/drawing/2014/main" id="{B3551B49-4148-8BEE-D84B-E9092E592400}"/>
              </a:ext>
            </a:extLst>
          </p:cNvPr>
          <p:cNvSpPr/>
          <p:nvPr/>
        </p:nvSpPr>
        <p:spPr>
          <a:xfrm rot="1860000">
            <a:off x="5258091" y="2957588"/>
            <a:ext cx="484094" cy="12192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ouble flèche verticale 10">
            <a:extLst>
              <a:ext uri="{FF2B5EF4-FFF2-40B4-BE49-F238E27FC236}">
                <a16:creationId xmlns:a16="http://schemas.microsoft.com/office/drawing/2014/main" id="{DC8E9F7E-72F9-63EB-E78D-3DFBD637FBB2}"/>
              </a:ext>
            </a:extLst>
          </p:cNvPr>
          <p:cNvSpPr/>
          <p:nvPr/>
        </p:nvSpPr>
        <p:spPr>
          <a:xfrm rot="9060000">
            <a:off x="7104820" y="2957587"/>
            <a:ext cx="484094" cy="12192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ouble flèche verticale 11">
            <a:extLst>
              <a:ext uri="{FF2B5EF4-FFF2-40B4-BE49-F238E27FC236}">
                <a16:creationId xmlns:a16="http://schemas.microsoft.com/office/drawing/2014/main" id="{B0BF03F4-ABD3-AEE6-DC69-0835ED58E246}"/>
              </a:ext>
            </a:extLst>
          </p:cNvPr>
          <p:cNvSpPr/>
          <p:nvPr/>
        </p:nvSpPr>
        <p:spPr>
          <a:xfrm rot="5400000">
            <a:off x="6115845" y="4156716"/>
            <a:ext cx="484094" cy="12192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1843927-F69D-6BB2-3BD4-41DA37363497}"/>
              </a:ext>
            </a:extLst>
          </p:cNvPr>
          <p:cNvSpPr/>
          <p:nvPr/>
        </p:nvSpPr>
        <p:spPr>
          <a:xfrm>
            <a:off x="9036890" y="2986881"/>
            <a:ext cx="977152" cy="1586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B02B1-DF5E-228F-7C30-353EF3255797}"/>
              </a:ext>
            </a:extLst>
          </p:cNvPr>
          <p:cNvSpPr/>
          <p:nvPr/>
        </p:nvSpPr>
        <p:spPr>
          <a:xfrm>
            <a:off x="10116671" y="1799057"/>
            <a:ext cx="18019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cs typeface="Calibri"/>
              </a:rPr>
              <a:t>Yield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8C5560-0783-FED6-9C36-9BBD04717ED2}"/>
              </a:ext>
            </a:extLst>
          </p:cNvPr>
          <p:cNvSpPr/>
          <p:nvPr/>
        </p:nvSpPr>
        <p:spPr>
          <a:xfrm>
            <a:off x="10116671" y="2865857"/>
            <a:ext cx="18019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tx1"/>
                </a:solidFill>
                <a:cs typeface="Calibri"/>
              </a:rPr>
              <a:t>Stresses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09BB3-2F58-B601-B699-AB6A3F0D4BAE}"/>
              </a:ext>
            </a:extLst>
          </p:cNvPr>
          <p:cNvSpPr/>
          <p:nvPr/>
        </p:nvSpPr>
        <p:spPr>
          <a:xfrm>
            <a:off x="10116111" y="3932097"/>
            <a:ext cx="18019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  <a:cs typeface="Calibri"/>
              </a:rPr>
              <a:t>Soil bio-</a:t>
            </a:r>
            <a:r>
              <a:rPr lang="fr-FR" dirty="0" err="1">
                <a:solidFill>
                  <a:schemeClr val="tx1"/>
                </a:solidFill>
                <a:cs typeface="Calibri"/>
              </a:rPr>
              <a:t>chemical</a:t>
            </a:r>
            <a:r>
              <a:rPr lang="fr-FR" dirty="0">
                <a:solidFill>
                  <a:schemeClr val="tx1"/>
                </a:solidFill>
                <a:cs typeface="Calibri"/>
              </a:rPr>
              <a:t> state (SOC, N…)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8BF6E-449A-9A14-8D14-1F6E94363129}"/>
              </a:ext>
            </a:extLst>
          </p:cNvPr>
          <p:cNvSpPr/>
          <p:nvPr/>
        </p:nvSpPr>
        <p:spPr>
          <a:xfrm>
            <a:off x="10115549" y="4998336"/>
            <a:ext cx="18019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solidFill>
                  <a:schemeClr val="tx1"/>
                </a:solidFill>
                <a:cs typeface="Calibri"/>
              </a:rPr>
              <a:t>Water balance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978382-02AE-5C6D-0165-9AF1F3D8434A}"/>
              </a:ext>
            </a:extLst>
          </p:cNvPr>
          <p:cNvSpPr txBox="1"/>
          <p:nvPr/>
        </p:nvSpPr>
        <p:spPr>
          <a:xfrm>
            <a:off x="1159730" y="928416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200" b="1" dirty="0"/>
              <a:t>INPUTS</a:t>
            </a:r>
            <a:endParaRPr lang="fr-FR" sz="2200" dirty="0"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EBBDCFB-FFD0-B88A-7905-792FB6AEA5FE}"/>
              </a:ext>
            </a:extLst>
          </p:cNvPr>
          <p:cNvSpPr txBox="1"/>
          <p:nvPr/>
        </p:nvSpPr>
        <p:spPr>
          <a:xfrm>
            <a:off x="10306457" y="92841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200" b="1" dirty="0">
                <a:cs typeface="Calibri"/>
              </a:rPr>
              <a:t>OUTPUTS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0705DD-C4E3-04D4-4AEF-709655864FB8}"/>
              </a:ext>
            </a:extLst>
          </p:cNvPr>
          <p:cNvSpPr txBox="1"/>
          <p:nvPr/>
        </p:nvSpPr>
        <p:spPr>
          <a:xfrm>
            <a:off x="4730280" y="928417"/>
            <a:ext cx="344692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dirty="0">
                <a:cs typeface="Calibri"/>
              </a:rPr>
              <a:t>Model daily computation</a:t>
            </a:r>
          </a:p>
        </p:txBody>
      </p:sp>
      <p:pic>
        <p:nvPicPr>
          <p:cNvPr id="21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AFC64FB-5E49-2C7E-6CF7-AF61653A5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0" t="-2013" r="54584" b="885"/>
          <a:stretch/>
        </p:blipFill>
        <p:spPr>
          <a:xfrm>
            <a:off x="5791558" y="3395107"/>
            <a:ext cx="1229472" cy="10220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6B97A2-AEED-E11B-BACA-10CD328B2E23}"/>
              </a:ext>
            </a:extLst>
          </p:cNvPr>
          <p:cNvSpPr/>
          <p:nvPr/>
        </p:nvSpPr>
        <p:spPr bwMode="auto">
          <a:xfrm>
            <a:off x="879193" y="1844870"/>
            <a:ext cx="1764000" cy="360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8BC145">
                <a:lumMod val="7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C467DF-6E96-807F-1D34-0BD6DC55C6E7}"/>
              </a:ext>
            </a:extLst>
          </p:cNvPr>
          <p:cNvSpPr/>
          <p:nvPr/>
        </p:nvSpPr>
        <p:spPr bwMode="auto">
          <a:xfrm>
            <a:off x="858175" y="2668310"/>
            <a:ext cx="1764000" cy="360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B7491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</a:t>
            </a:r>
            <a:endParaRPr kumimoji="0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988057-D4A8-DD35-6F98-A50AD6492D33}"/>
              </a:ext>
            </a:extLst>
          </p:cNvPr>
          <p:cNvSpPr/>
          <p:nvPr/>
        </p:nvSpPr>
        <p:spPr bwMode="auto">
          <a:xfrm>
            <a:off x="868457" y="3584686"/>
            <a:ext cx="1764000" cy="360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1D6FA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limate</a:t>
            </a:r>
            <a:endParaRPr kumimoji="0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A78336-0DDF-EE73-2E3B-43B7FE019A26}"/>
              </a:ext>
            </a:extLst>
          </p:cNvPr>
          <p:cNvSpPr txBox="1"/>
          <p:nvPr/>
        </p:nvSpPr>
        <p:spPr>
          <a:xfrm>
            <a:off x="884956" y="4541509"/>
            <a:ext cx="1764000" cy="400110"/>
          </a:xfrm>
          <a:prstGeom prst="rect">
            <a:avLst/>
          </a:prstGeom>
          <a:noFill/>
          <a:ln w="28575">
            <a:solidFill>
              <a:srgbClr val="1D9A78">
                <a:lumMod val="75000"/>
              </a:srgb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Initialization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8B0A79-2729-0CC7-3F47-9F2FF4B33D4E}"/>
              </a:ext>
            </a:extLst>
          </p:cNvPr>
          <p:cNvSpPr/>
          <p:nvPr/>
        </p:nvSpPr>
        <p:spPr bwMode="auto">
          <a:xfrm>
            <a:off x="879193" y="5510230"/>
            <a:ext cx="1764000" cy="360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19D19"/>
            </a:solidFill>
            <a:prstDash val="solid"/>
            <a:miter lim="800000"/>
          </a:ln>
          <a:effectLst/>
        </p:spPr>
        <p:txBody>
          <a:bodyPr lIns="91440" tIns="45720" rIns="91440" bIns="4572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6EBEE1FA-A47B-78E9-7DDC-80455C0C106B}"/>
              </a:ext>
            </a:extLst>
          </p:cNvPr>
          <p:cNvSpPr/>
          <p:nvPr/>
        </p:nvSpPr>
        <p:spPr>
          <a:xfrm>
            <a:off x="2925778" y="2986881"/>
            <a:ext cx="977152" cy="1586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D4418-3DD5-FB4E-B08F-189D494D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Methodology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EEEBC0-FD1C-0F17-2676-2EB70A6A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66D7-8312-9ED0-DAAC-D34F8B7E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D18FF614-0294-1605-42E3-BDB495275522}"/>
              </a:ext>
            </a:extLst>
          </p:cNvPr>
          <p:cNvSpPr/>
          <p:nvPr/>
        </p:nvSpPr>
        <p:spPr>
          <a:xfrm rot="19351924">
            <a:off x="5644058" y="2017714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F5B7F9-2FEF-4C69-66AB-836DCAC522F6}"/>
              </a:ext>
            </a:extLst>
          </p:cNvPr>
          <p:cNvSpPr txBox="1"/>
          <p:nvPr/>
        </p:nvSpPr>
        <p:spPr>
          <a:xfrm>
            <a:off x="4303170" y="1454522"/>
            <a:ext cx="146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Vegetative organs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CE670A1-F876-2C00-61EC-1FBBBA5CAD72}"/>
              </a:ext>
            </a:extLst>
          </p:cNvPr>
          <p:cNvSpPr/>
          <p:nvPr/>
        </p:nvSpPr>
        <p:spPr>
          <a:xfrm rot="18596860">
            <a:off x="5111007" y="2479360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FB3A2E-5C88-6845-80CD-CA44DB3FC1A9}"/>
              </a:ext>
            </a:extLst>
          </p:cNvPr>
          <p:cNvSpPr txBox="1"/>
          <p:nvPr/>
        </p:nvSpPr>
        <p:spPr>
          <a:xfrm>
            <a:off x="3422328" y="2214077"/>
            <a:ext cx="138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Harvested organs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FF49786-4775-4397-9F10-39C5059B1C13}"/>
              </a:ext>
            </a:extLst>
          </p:cNvPr>
          <p:cNvSpPr/>
          <p:nvPr/>
        </p:nvSpPr>
        <p:spPr>
          <a:xfrm rot="17438017">
            <a:off x="4512592" y="3670965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9E7E34-2793-A7E7-1C1E-029CB5706BB3}"/>
              </a:ext>
            </a:extLst>
          </p:cNvPr>
          <p:cNvSpPr txBox="1"/>
          <p:nvPr/>
        </p:nvSpPr>
        <p:spPr>
          <a:xfrm>
            <a:off x="1847802" y="3678195"/>
            <a:ext cx="2306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Belowground </a:t>
            </a:r>
          </a:p>
          <a:p>
            <a:pPr algn="ctr"/>
            <a:r>
              <a:rPr lang="fr-BE" sz="2000" dirty="0"/>
              <a:t>(roots + rhizodeposition)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8344C5-95DF-11F9-E54D-DBFE79949CF1}"/>
              </a:ext>
            </a:extLst>
          </p:cNvPr>
          <p:cNvSpPr txBox="1"/>
          <p:nvPr/>
        </p:nvSpPr>
        <p:spPr>
          <a:xfrm>
            <a:off x="9807469" y="2370152"/>
            <a:ext cx="2109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C00000"/>
                </a:solidFill>
              </a:rPr>
              <a:t>Ecosystem Respiration (RECO)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460F569F-F133-9F9E-EC2C-FEB98CF057A7}"/>
              </a:ext>
            </a:extLst>
          </p:cNvPr>
          <p:cNvSpPr/>
          <p:nvPr/>
        </p:nvSpPr>
        <p:spPr>
          <a:xfrm rot="13760619">
            <a:off x="7611942" y="2621635"/>
            <a:ext cx="275208" cy="13316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08BFB2-141F-E5F3-88DE-FE4EE9621D9B}"/>
              </a:ext>
            </a:extLst>
          </p:cNvPr>
          <p:cNvSpPr txBox="1"/>
          <p:nvPr/>
        </p:nvSpPr>
        <p:spPr>
          <a:xfrm>
            <a:off x="7950085" y="2090613"/>
            <a:ext cx="195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Autotrophic (maintenance + growth)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FDC8A2D4-898C-276F-017F-BC25127ADD27}"/>
              </a:ext>
            </a:extLst>
          </p:cNvPr>
          <p:cNvSpPr/>
          <p:nvPr/>
        </p:nvSpPr>
        <p:spPr>
          <a:xfrm rot="13973725">
            <a:off x="7814771" y="3510947"/>
            <a:ext cx="275208" cy="13316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66CB42-1770-C77A-9C0A-C6CFA8704EE4}"/>
              </a:ext>
            </a:extLst>
          </p:cNvPr>
          <p:cNvSpPr txBox="1"/>
          <p:nvPr/>
        </p:nvSpPr>
        <p:spPr>
          <a:xfrm>
            <a:off x="8344314" y="3513661"/>
            <a:ext cx="1956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Heterotrophic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61B9BF-E047-EAE4-3B2D-E34D087ADB5A}"/>
              </a:ext>
            </a:extLst>
          </p:cNvPr>
          <p:cNvSpPr txBox="1"/>
          <p:nvPr/>
        </p:nvSpPr>
        <p:spPr>
          <a:xfrm>
            <a:off x="1876647" y="1605517"/>
            <a:ext cx="1545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009644"/>
                </a:solidFill>
              </a:rPr>
              <a:t>Gross Primary Productivity (GPP)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F66682A4-7F8F-C806-700A-75682F70149C}"/>
              </a:ext>
            </a:extLst>
          </p:cNvPr>
          <p:cNvSpPr/>
          <p:nvPr/>
        </p:nvSpPr>
        <p:spPr>
          <a:xfrm rot="18025175">
            <a:off x="4759010" y="3172973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E009E2-C2E9-678A-3865-755F08A2BD80}"/>
              </a:ext>
            </a:extLst>
          </p:cNvPr>
          <p:cNvSpPr txBox="1"/>
          <p:nvPr/>
        </p:nvSpPr>
        <p:spPr>
          <a:xfrm>
            <a:off x="3177249" y="3005830"/>
            <a:ext cx="121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Fallen </a:t>
            </a:r>
          </a:p>
          <a:p>
            <a:pPr algn="ctr"/>
            <a:r>
              <a:rPr lang="fr-BE" sz="2000" dirty="0"/>
              <a:t>leaves</a:t>
            </a:r>
          </a:p>
        </p:txBody>
      </p:sp>
      <p:pic>
        <p:nvPicPr>
          <p:cNvPr id="20" name="Graphique 19" descr="Plante avec racines avec un remplissage uni">
            <a:extLst>
              <a:ext uri="{FF2B5EF4-FFF2-40B4-BE49-F238E27FC236}">
                <a16:creationId xmlns:a16="http://schemas.microsoft.com/office/drawing/2014/main" id="{2920D035-0399-7260-E01F-BFE8BDDC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8119" y="3222352"/>
            <a:ext cx="1928674" cy="1928674"/>
          </a:xfrm>
          <a:prstGeom prst="rect">
            <a:avLst/>
          </a:prstGeom>
        </p:spPr>
      </p:pic>
      <p:pic>
        <p:nvPicPr>
          <p:cNvPr id="21" name="Graphique 20" descr="Feuille avec un remplissage uni">
            <a:extLst>
              <a:ext uri="{FF2B5EF4-FFF2-40B4-BE49-F238E27FC236}">
                <a16:creationId xmlns:a16="http://schemas.microsoft.com/office/drawing/2014/main" id="{AF129D49-09BB-EDFA-C1B9-37F2733C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257995">
            <a:off x="5565305" y="4182125"/>
            <a:ext cx="343677" cy="3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5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D4418-3DD5-FB4E-B08F-189D494D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Methodology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EEEBC0-FD1C-0F17-2676-2EB70A6A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ICOS </a:t>
            </a:r>
            <a:r>
              <a:rPr lang="fr-BE" dirty="0" err="1"/>
              <a:t>Belgium</a:t>
            </a:r>
            <a:r>
              <a:rPr lang="fr-BE" dirty="0"/>
              <a:t> </a:t>
            </a:r>
            <a:r>
              <a:rPr lang="fr-BE" dirty="0" err="1"/>
              <a:t>Conference</a:t>
            </a:r>
            <a:r>
              <a:rPr lang="fr-BE" dirty="0"/>
              <a:t>– Brussels, 20 April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466D7-8312-9ED0-DAAC-D34F8B7E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D18FF614-0294-1605-42E3-BDB495275522}"/>
              </a:ext>
            </a:extLst>
          </p:cNvPr>
          <p:cNvSpPr/>
          <p:nvPr/>
        </p:nvSpPr>
        <p:spPr>
          <a:xfrm rot="19351924">
            <a:off x="5644058" y="2017714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F5B7F9-2FEF-4C69-66AB-836DCAC522F6}"/>
              </a:ext>
            </a:extLst>
          </p:cNvPr>
          <p:cNvSpPr txBox="1"/>
          <p:nvPr/>
        </p:nvSpPr>
        <p:spPr>
          <a:xfrm>
            <a:off x="4303170" y="1454522"/>
            <a:ext cx="146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Vegetative organs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9CE670A1-F876-2C00-61EC-1FBBBA5CAD72}"/>
              </a:ext>
            </a:extLst>
          </p:cNvPr>
          <p:cNvSpPr/>
          <p:nvPr/>
        </p:nvSpPr>
        <p:spPr>
          <a:xfrm rot="18596860">
            <a:off x="5111007" y="2479360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FB3A2E-5C88-6845-80CD-CA44DB3FC1A9}"/>
              </a:ext>
            </a:extLst>
          </p:cNvPr>
          <p:cNvSpPr txBox="1"/>
          <p:nvPr/>
        </p:nvSpPr>
        <p:spPr>
          <a:xfrm>
            <a:off x="3422328" y="2214077"/>
            <a:ext cx="138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Harvested organs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FF49786-4775-4397-9F10-39C5059B1C13}"/>
              </a:ext>
            </a:extLst>
          </p:cNvPr>
          <p:cNvSpPr/>
          <p:nvPr/>
        </p:nvSpPr>
        <p:spPr>
          <a:xfrm rot="17438017">
            <a:off x="4512592" y="3670965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9E7E34-2793-A7E7-1C1E-029CB5706BB3}"/>
              </a:ext>
            </a:extLst>
          </p:cNvPr>
          <p:cNvSpPr txBox="1"/>
          <p:nvPr/>
        </p:nvSpPr>
        <p:spPr>
          <a:xfrm>
            <a:off x="1847802" y="3678195"/>
            <a:ext cx="2306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Belowground </a:t>
            </a:r>
          </a:p>
          <a:p>
            <a:pPr algn="ctr"/>
            <a:r>
              <a:rPr lang="fr-BE" sz="2000" dirty="0"/>
              <a:t>(roots + rhizodeposition)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8344C5-95DF-11F9-E54D-DBFE79949CF1}"/>
              </a:ext>
            </a:extLst>
          </p:cNvPr>
          <p:cNvSpPr txBox="1"/>
          <p:nvPr/>
        </p:nvSpPr>
        <p:spPr>
          <a:xfrm>
            <a:off x="9807469" y="2370152"/>
            <a:ext cx="2109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C00000"/>
                </a:solidFill>
              </a:rPr>
              <a:t>Ecosystem Respiration (RECO)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460F569F-F133-9F9E-EC2C-FEB98CF057A7}"/>
              </a:ext>
            </a:extLst>
          </p:cNvPr>
          <p:cNvSpPr/>
          <p:nvPr/>
        </p:nvSpPr>
        <p:spPr>
          <a:xfrm rot="13760619">
            <a:off x="7611942" y="2621635"/>
            <a:ext cx="275208" cy="13316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08BFB2-141F-E5F3-88DE-FE4EE9621D9B}"/>
              </a:ext>
            </a:extLst>
          </p:cNvPr>
          <p:cNvSpPr txBox="1"/>
          <p:nvPr/>
        </p:nvSpPr>
        <p:spPr>
          <a:xfrm>
            <a:off x="7950085" y="2090613"/>
            <a:ext cx="195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Autotrophic (maintenance + growth)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FDC8A2D4-898C-276F-017F-BC25127ADD27}"/>
              </a:ext>
            </a:extLst>
          </p:cNvPr>
          <p:cNvSpPr/>
          <p:nvPr/>
        </p:nvSpPr>
        <p:spPr>
          <a:xfrm rot="13973725">
            <a:off x="7814771" y="3510947"/>
            <a:ext cx="275208" cy="13316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66CB42-1770-C77A-9C0A-C6CFA8704EE4}"/>
              </a:ext>
            </a:extLst>
          </p:cNvPr>
          <p:cNvSpPr txBox="1"/>
          <p:nvPr/>
        </p:nvSpPr>
        <p:spPr>
          <a:xfrm>
            <a:off x="8344314" y="3513661"/>
            <a:ext cx="1956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Heterotrophic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61B9BF-E047-EAE4-3B2D-E34D087ADB5A}"/>
              </a:ext>
            </a:extLst>
          </p:cNvPr>
          <p:cNvSpPr txBox="1"/>
          <p:nvPr/>
        </p:nvSpPr>
        <p:spPr>
          <a:xfrm>
            <a:off x="1876647" y="1605517"/>
            <a:ext cx="1545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rgbClr val="009644"/>
                </a:solidFill>
              </a:rPr>
              <a:t>Gross Primary Productivity (GPP)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F66682A4-7F8F-C806-700A-75682F70149C}"/>
              </a:ext>
            </a:extLst>
          </p:cNvPr>
          <p:cNvSpPr/>
          <p:nvPr/>
        </p:nvSpPr>
        <p:spPr>
          <a:xfrm rot="18025175">
            <a:off x="4759010" y="3172973"/>
            <a:ext cx="275208" cy="133165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E009E2-C2E9-678A-3865-755F08A2BD80}"/>
              </a:ext>
            </a:extLst>
          </p:cNvPr>
          <p:cNvSpPr txBox="1"/>
          <p:nvPr/>
        </p:nvSpPr>
        <p:spPr>
          <a:xfrm>
            <a:off x="3177249" y="3005830"/>
            <a:ext cx="121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/>
              <a:t>Fallen </a:t>
            </a:r>
          </a:p>
          <a:p>
            <a:pPr algn="ctr"/>
            <a:r>
              <a:rPr lang="fr-BE" sz="2000" dirty="0"/>
              <a:t>leaves</a:t>
            </a:r>
          </a:p>
        </p:txBody>
      </p:sp>
      <p:pic>
        <p:nvPicPr>
          <p:cNvPr id="20" name="Graphique 19" descr="Plante avec racines avec un remplissage uni">
            <a:extLst>
              <a:ext uri="{FF2B5EF4-FFF2-40B4-BE49-F238E27FC236}">
                <a16:creationId xmlns:a16="http://schemas.microsoft.com/office/drawing/2014/main" id="{2920D035-0399-7260-E01F-BFE8BDDC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8119" y="3222352"/>
            <a:ext cx="1928674" cy="1928674"/>
          </a:xfrm>
          <a:prstGeom prst="rect">
            <a:avLst/>
          </a:prstGeom>
        </p:spPr>
      </p:pic>
      <p:pic>
        <p:nvPicPr>
          <p:cNvPr id="21" name="Graphique 20" descr="Feuille avec un remplissage uni">
            <a:extLst>
              <a:ext uri="{FF2B5EF4-FFF2-40B4-BE49-F238E27FC236}">
                <a16:creationId xmlns:a16="http://schemas.microsoft.com/office/drawing/2014/main" id="{AF129D49-09BB-EDFA-C1B9-37F2733C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257995">
            <a:off x="5565305" y="4182125"/>
            <a:ext cx="343677" cy="3436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3207825-BE16-A1F2-8BF7-72B60560113C}"/>
              </a:ext>
            </a:extLst>
          </p:cNvPr>
          <p:cNvSpPr txBox="1"/>
          <p:nvPr/>
        </p:nvSpPr>
        <p:spPr>
          <a:xfrm>
            <a:off x="521805" y="5225342"/>
            <a:ext cx="5567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 err="1">
                <a:sym typeface="Wingdings" panose="05000000000000000000" pitchFamily="2" charset="2"/>
              </a:rPr>
              <a:t>Used</a:t>
            </a:r>
            <a:r>
              <a:rPr lang="fr-BE" sz="2000" dirty="0">
                <a:sym typeface="Wingdings" panose="05000000000000000000" pitchFamily="2" charset="2"/>
              </a:rPr>
              <a:t> a constant coefficient </a:t>
            </a:r>
            <a:r>
              <a:rPr lang="fr-BE" sz="2000" dirty="0" err="1">
                <a:sym typeface="Wingdings" panose="05000000000000000000" pitchFamily="2" charset="2"/>
              </a:rPr>
              <a:t>coming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from</a:t>
            </a:r>
            <a:r>
              <a:rPr lang="fr-BE" sz="2000" dirty="0">
                <a:sym typeface="Wingdings" panose="05000000000000000000" pitchFamily="2" charset="2"/>
              </a:rPr>
              <a:t> shoot-root ratios and </a:t>
            </a:r>
            <a:r>
              <a:rPr lang="fr-BE" sz="2000" dirty="0" err="1">
                <a:sym typeface="Wingdings" panose="05000000000000000000" pitchFamily="2" charset="2"/>
              </a:rPr>
              <a:t>harvest</a:t>
            </a:r>
            <a:r>
              <a:rPr lang="fr-BE" sz="2000" dirty="0">
                <a:sym typeface="Wingdings" panose="05000000000000000000" pitchFamily="2" charset="2"/>
              </a:rPr>
              <a:t> indices, </a:t>
            </a:r>
            <a:r>
              <a:rPr lang="fr-BE" sz="2000" dirty="0" err="1">
                <a:sym typeface="Wingdings" panose="05000000000000000000" pitchFamily="2" charset="2"/>
              </a:rPr>
              <a:t>considering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rhizodeposition</a:t>
            </a:r>
            <a:r>
              <a:rPr lang="fr-BE" sz="2000" dirty="0">
                <a:sym typeface="Wingdings" panose="05000000000000000000" pitchFamily="2" charset="2"/>
              </a:rPr>
              <a:t> (</a:t>
            </a:r>
            <a:r>
              <a:rPr lang="fr-BE" sz="2000" dirty="0" err="1">
                <a:sym typeface="Wingdings" panose="05000000000000000000" pitchFamily="2" charset="2"/>
              </a:rPr>
              <a:t>Bolinder</a:t>
            </a:r>
            <a:r>
              <a:rPr lang="fr-BE" sz="2000" dirty="0">
                <a:sym typeface="Wingdings" panose="05000000000000000000" pitchFamily="2" charset="2"/>
              </a:rPr>
              <a:t> et al., 2007).</a:t>
            </a:r>
            <a:endParaRPr lang="fr-BE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0865D-A6B2-D149-FD58-032C9A3928AD}"/>
              </a:ext>
            </a:extLst>
          </p:cNvPr>
          <p:cNvSpPr/>
          <p:nvPr/>
        </p:nvSpPr>
        <p:spPr>
          <a:xfrm>
            <a:off x="1977634" y="3672962"/>
            <a:ext cx="1968185" cy="102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2CF5202-9B71-E19A-7B91-22A2FAAD6A43}"/>
              </a:ext>
            </a:extLst>
          </p:cNvPr>
          <p:cNvCxnSpPr/>
          <p:nvPr/>
        </p:nvCxnSpPr>
        <p:spPr>
          <a:xfrm>
            <a:off x="3001774" y="4688190"/>
            <a:ext cx="0" cy="491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6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488847F-F06D-D9AC-E1FD-D866667E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55" y="698028"/>
            <a:ext cx="10287699" cy="55820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3E998-ABE1-EDCB-8EEA-A16DDFB0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Methodology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0F7BCF-87B6-1FB1-3654-F904F384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ICOS Belgium Conference– Brussels, 20 April 2023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C60296-5396-C91B-0D80-2EE68184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43A-6F70-4950-A2A5-B97FB71DD0C3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AEE338-915B-BE56-EE6B-2F89376F294B}"/>
              </a:ext>
            </a:extLst>
          </p:cNvPr>
          <p:cNvSpPr txBox="1"/>
          <p:nvPr/>
        </p:nvSpPr>
        <p:spPr>
          <a:xfrm>
            <a:off x="1442906" y="4093828"/>
            <a:ext cx="17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Krinner</a:t>
            </a:r>
            <a:r>
              <a:rPr lang="fr-BE" sz="1400" i="1" dirty="0"/>
              <a:t> et al. (2005)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DB99C3-5DA2-CBE0-28EB-D61FC770AC87}"/>
              </a:ext>
            </a:extLst>
          </p:cNvPr>
          <p:cNvSpPr txBox="1"/>
          <p:nvPr/>
        </p:nvSpPr>
        <p:spPr>
          <a:xfrm>
            <a:off x="5018014" y="4093828"/>
            <a:ext cx="17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Krinner</a:t>
            </a:r>
            <a:r>
              <a:rPr lang="fr-BE" sz="1400" i="1" dirty="0"/>
              <a:t> et al. (2005)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3209E1-0C69-B34F-C1DE-336C9A067719}"/>
              </a:ext>
            </a:extLst>
          </p:cNvPr>
          <p:cNvSpPr txBox="1"/>
          <p:nvPr/>
        </p:nvSpPr>
        <p:spPr>
          <a:xfrm>
            <a:off x="6720979" y="2474893"/>
            <a:ext cx="170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err="1"/>
              <a:t>Amthor</a:t>
            </a:r>
            <a:r>
              <a:rPr lang="fr-BE" sz="1400" i="1" dirty="0"/>
              <a:t> (2000); </a:t>
            </a:r>
            <a:r>
              <a:rPr lang="en-US" sz="1400" i="1" dirty="0" err="1"/>
              <a:t>Kirschbaum</a:t>
            </a:r>
            <a:r>
              <a:rPr lang="en-US" sz="1400" i="1" dirty="0"/>
              <a:t> and Mueller (2001); Sun et al. (2007)</a:t>
            </a:r>
            <a:endParaRPr lang="fr-BE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31FA1B-9849-01E3-F304-9D11D6D2AB98}"/>
              </a:ext>
            </a:extLst>
          </p:cNvPr>
          <p:cNvSpPr txBox="1"/>
          <p:nvPr/>
        </p:nvSpPr>
        <p:spPr>
          <a:xfrm>
            <a:off x="10341316" y="3275111"/>
            <a:ext cx="17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/>
              <a:t>Brisson et al. (2009)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13CD51-2B2C-F9F5-4CBE-586FF7295DC9}"/>
              </a:ext>
            </a:extLst>
          </p:cNvPr>
          <p:cNvSpPr txBox="1"/>
          <p:nvPr/>
        </p:nvSpPr>
        <p:spPr>
          <a:xfrm>
            <a:off x="9328558" y="6055300"/>
            <a:ext cx="170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/>
              <a:t>Delandmeter et al. (in </a:t>
            </a:r>
            <a:r>
              <a:rPr lang="fr-BE" sz="1400" i="1" dirty="0" err="1"/>
              <a:t>preparation</a:t>
            </a:r>
            <a:r>
              <a:rPr lang="fr-BE" sz="1400" i="1" dirty="0"/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504DA9-E144-EF7A-0FCF-B497060ADEBD}"/>
              </a:ext>
            </a:extLst>
          </p:cNvPr>
          <p:cNvSpPr txBox="1"/>
          <p:nvPr/>
        </p:nvSpPr>
        <p:spPr>
          <a:xfrm>
            <a:off x="4031598" y="2078212"/>
            <a:ext cx="17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Bolinder</a:t>
            </a:r>
            <a:r>
              <a:rPr lang="fr-BE" sz="1400" i="1" dirty="0"/>
              <a:t> et al. (2007)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9E4C22-AA5F-F9F7-1553-944C6B688B16}"/>
              </a:ext>
            </a:extLst>
          </p:cNvPr>
          <p:cNvSpPr txBox="1"/>
          <p:nvPr/>
        </p:nvSpPr>
        <p:spPr>
          <a:xfrm>
            <a:off x="1008977" y="5852195"/>
            <a:ext cx="170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/>
              <a:t>Suleau</a:t>
            </a:r>
            <a:r>
              <a:rPr lang="fr-BE" sz="1400" i="1" dirty="0"/>
              <a:t> et al. (2011)</a:t>
            </a:r>
          </a:p>
        </p:txBody>
      </p:sp>
    </p:spTree>
    <p:extLst>
      <p:ext uri="{BB962C8B-B14F-4D97-AF65-F5344CB8AC3E}">
        <p14:creationId xmlns:p14="http://schemas.microsoft.com/office/powerpoint/2010/main" val="3314946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Office PowerPoint</Application>
  <PresentationFormat>Grand écran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Thème Office</vt:lpstr>
      <vt:lpstr>A comprehensive analysis of CO2 exchanges in agro-ecosystems based on a generic soil-crop model-derived methodology</vt:lpstr>
      <vt:lpstr>The idea</vt:lpstr>
      <vt:lpstr>The idea</vt:lpstr>
      <vt:lpstr>The idea</vt:lpstr>
      <vt:lpstr>The BE-LON experimental site</vt:lpstr>
      <vt:lpstr>The soil-crop model STICS</vt:lpstr>
      <vt:lpstr>Methodology</vt:lpstr>
      <vt:lpstr>Methodology</vt:lpstr>
      <vt:lpstr>Methodology</vt:lpstr>
      <vt:lpstr>Results – Relationship between MR and plant N concentration</vt:lpstr>
      <vt:lpstr>Results – Carbon dynamics illustration</vt:lpstr>
      <vt:lpstr>Results – Goodness of fit</vt:lpstr>
      <vt:lpstr>Results – Carbon budget</vt:lpstr>
      <vt:lpstr>NEE inter-annual variability</vt:lpstr>
      <vt:lpstr>NEE inter-annual variability</vt:lpstr>
      <vt:lpstr>NEE inter-annual variability</vt:lpstr>
      <vt:lpstr>Conclusion</vt:lpstr>
      <vt:lpstr>A comprehensive analysis of CO2 exchanges in agro-ecosystems based on a generic soil-crop model-derived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Delandmeter</dc:creator>
  <cp:lastModifiedBy>Mathieu Delandmeter</cp:lastModifiedBy>
  <cp:revision>352</cp:revision>
  <dcterms:created xsi:type="dcterms:W3CDTF">2022-03-24T17:32:11Z</dcterms:created>
  <dcterms:modified xsi:type="dcterms:W3CDTF">2023-04-19T08:59:05Z</dcterms:modified>
</cp:coreProperties>
</file>