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4"/>
  </p:notesMasterIdLst>
  <p:sldIdLst>
    <p:sldId id="256" r:id="rId2"/>
    <p:sldId id="523" r:id="rId3"/>
    <p:sldId id="525" r:id="rId4"/>
    <p:sldId id="526" r:id="rId5"/>
    <p:sldId id="562" r:id="rId6"/>
    <p:sldId id="527" r:id="rId7"/>
    <p:sldId id="528" r:id="rId8"/>
    <p:sldId id="529" r:id="rId9"/>
    <p:sldId id="530" r:id="rId10"/>
    <p:sldId id="531" r:id="rId11"/>
    <p:sldId id="532" r:id="rId12"/>
    <p:sldId id="564" r:id="rId13"/>
    <p:sldId id="535" r:id="rId14"/>
    <p:sldId id="533" r:id="rId15"/>
    <p:sldId id="534" r:id="rId16"/>
    <p:sldId id="563" r:id="rId17"/>
    <p:sldId id="536" r:id="rId18"/>
    <p:sldId id="282" r:id="rId19"/>
    <p:sldId id="537" r:id="rId20"/>
    <p:sldId id="538" r:id="rId21"/>
    <p:sldId id="539" r:id="rId22"/>
    <p:sldId id="540" r:id="rId23"/>
    <p:sldId id="524" r:id="rId24"/>
    <p:sldId id="541" r:id="rId25"/>
    <p:sldId id="542" r:id="rId26"/>
    <p:sldId id="543" r:id="rId27"/>
    <p:sldId id="544" r:id="rId28"/>
    <p:sldId id="545" r:id="rId29"/>
    <p:sldId id="546" r:id="rId30"/>
    <p:sldId id="547" r:id="rId31"/>
    <p:sldId id="548" r:id="rId32"/>
    <p:sldId id="269" r:id="rId33"/>
    <p:sldId id="270" r:id="rId34"/>
    <p:sldId id="549" r:id="rId35"/>
    <p:sldId id="550" r:id="rId36"/>
    <p:sldId id="551" r:id="rId37"/>
    <p:sldId id="552" r:id="rId38"/>
    <p:sldId id="553" r:id="rId39"/>
    <p:sldId id="555" r:id="rId40"/>
    <p:sldId id="556" r:id="rId41"/>
    <p:sldId id="557" r:id="rId42"/>
    <p:sldId id="558" r:id="rId43"/>
    <p:sldId id="559" r:id="rId44"/>
    <p:sldId id="560" r:id="rId45"/>
    <p:sldId id="272" r:id="rId46"/>
    <p:sldId id="286" r:id="rId47"/>
    <p:sldId id="273" r:id="rId48"/>
    <p:sldId id="274" r:id="rId49"/>
    <p:sldId id="287" r:id="rId50"/>
    <p:sldId id="289" r:id="rId51"/>
    <p:sldId id="301" r:id="rId52"/>
    <p:sldId id="561" r:id="rId5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E83545-5873-46D7-B447-10347CD72E37}" v="65" dt="2023-05-16T20:07:54.3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09"/>
    <p:restoredTop sz="95934"/>
  </p:normalViewPr>
  <p:slideViewPr>
    <p:cSldViewPr snapToGrid="0" snapToObjects="1">
      <p:cViewPr varScale="1">
        <p:scale>
          <a:sx n="41" d="100"/>
          <a:sy n="41" d="100"/>
        </p:scale>
        <p:origin x="43" y="725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lasseur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strRef>
              <c:f>Feuil1!$G$8:$BG$8</c:f>
              <c:strCache>
                <c:ptCount val="53"/>
                <c:pt idx="0">
                  <c:v>1962</c:v>
                </c:pt>
                <c:pt idx="1">
                  <c:v>1963</c:v>
                </c:pt>
                <c:pt idx="2">
                  <c:v>1964</c:v>
                </c:pt>
                <c:pt idx="3">
                  <c:v>1965</c:v>
                </c:pt>
                <c:pt idx="4">
                  <c:v>1966</c:v>
                </c:pt>
                <c:pt idx="5">
                  <c:v>1967</c:v>
                </c:pt>
                <c:pt idx="6">
                  <c:v>1968</c:v>
                </c:pt>
                <c:pt idx="7">
                  <c:v>1969</c:v>
                </c:pt>
                <c:pt idx="8">
                  <c:v>1970</c:v>
                </c:pt>
                <c:pt idx="9">
                  <c:v>1971</c:v>
                </c:pt>
                <c:pt idx="10">
                  <c:v>1972</c:v>
                </c:pt>
                <c:pt idx="11">
                  <c:v>1973</c:v>
                </c:pt>
                <c:pt idx="12">
                  <c:v>1974</c:v>
                </c:pt>
                <c:pt idx="13">
                  <c:v>1975</c:v>
                </c:pt>
                <c:pt idx="14">
                  <c:v>1976</c:v>
                </c:pt>
                <c:pt idx="15">
                  <c:v>1977</c:v>
                </c:pt>
                <c:pt idx="16">
                  <c:v>1978</c:v>
                </c:pt>
                <c:pt idx="17">
                  <c:v>1979</c:v>
                </c:pt>
                <c:pt idx="18">
                  <c:v>1980</c:v>
                </c:pt>
                <c:pt idx="19">
                  <c:v>1981</c:v>
                </c:pt>
                <c:pt idx="20">
                  <c:v>1982</c:v>
                </c:pt>
                <c:pt idx="21">
                  <c:v>1983</c:v>
                </c:pt>
                <c:pt idx="22">
                  <c:v>1984</c:v>
                </c:pt>
                <c:pt idx="23">
                  <c:v>1985</c:v>
                </c:pt>
                <c:pt idx="24">
                  <c:v>1986</c:v>
                </c:pt>
                <c:pt idx="25">
                  <c:v>1987</c:v>
                </c:pt>
                <c:pt idx="26">
                  <c:v>1988</c:v>
                </c:pt>
                <c:pt idx="27">
                  <c:v>1989</c:v>
                </c:pt>
                <c:pt idx="28">
                  <c:v>1990</c:v>
                </c:pt>
                <c:pt idx="29">
                  <c:v>1991</c:v>
                </c:pt>
                <c:pt idx="30">
                  <c:v>1992</c:v>
                </c:pt>
                <c:pt idx="31">
                  <c:v>1993</c:v>
                </c:pt>
                <c:pt idx="32">
                  <c:v>1994</c:v>
                </c:pt>
                <c:pt idx="33">
                  <c:v>1995</c:v>
                </c:pt>
                <c:pt idx="34">
                  <c:v>1996</c:v>
                </c:pt>
                <c:pt idx="35">
                  <c:v>1997</c:v>
                </c:pt>
                <c:pt idx="36">
                  <c:v>1998</c:v>
                </c:pt>
                <c:pt idx="37">
                  <c:v>1999</c:v>
                </c:pt>
                <c:pt idx="38">
                  <c:v>2000</c:v>
                </c:pt>
                <c:pt idx="39">
                  <c:v>2001</c:v>
                </c:pt>
                <c:pt idx="40">
                  <c:v>2002</c:v>
                </c:pt>
                <c:pt idx="41">
                  <c:v>2003</c:v>
                </c:pt>
                <c:pt idx="42">
                  <c:v>2004</c:v>
                </c:pt>
                <c:pt idx="43">
                  <c:v>2005</c:v>
                </c:pt>
                <c:pt idx="44">
                  <c:v>2006</c:v>
                </c:pt>
                <c:pt idx="45">
                  <c:v>2007</c:v>
                </c:pt>
                <c:pt idx="46">
                  <c:v>2008</c:v>
                </c:pt>
                <c:pt idx="47">
                  <c:v>2009</c:v>
                </c:pt>
                <c:pt idx="48">
                  <c:v>2010</c:v>
                </c:pt>
                <c:pt idx="49">
                  <c:v>2011</c:v>
                </c:pt>
                <c:pt idx="50">
                  <c:v>2012</c:v>
                </c:pt>
                <c:pt idx="51">
                  <c:v>2013</c:v>
                </c:pt>
                <c:pt idx="52">
                  <c:v>2014</c:v>
                </c:pt>
              </c:strCache>
            </c:strRef>
          </c:cat>
          <c:val>
            <c:numRef>
              <c:f>Feuil1!$G$9:$BG$9</c:f>
              <c:numCache>
                <c:formatCode>General</c:formatCode>
                <c:ptCount val="53"/>
                <c:pt idx="0">
                  <c:v>230</c:v>
                </c:pt>
                <c:pt idx="1">
                  <c:v>270</c:v>
                </c:pt>
                <c:pt idx="2">
                  <c:v>230</c:v>
                </c:pt>
                <c:pt idx="3">
                  <c:v>230</c:v>
                </c:pt>
                <c:pt idx="4">
                  <c:v>220</c:v>
                </c:pt>
                <c:pt idx="5">
                  <c:v>220</c:v>
                </c:pt>
                <c:pt idx="6">
                  <c:v>220</c:v>
                </c:pt>
                <c:pt idx="7">
                  <c:v>230</c:v>
                </c:pt>
                <c:pt idx="8">
                  <c:v>250</c:v>
                </c:pt>
                <c:pt idx="9">
                  <c:v>270</c:v>
                </c:pt>
                <c:pt idx="10">
                  <c:v>290</c:v>
                </c:pt>
                <c:pt idx="11">
                  <c:v>360</c:v>
                </c:pt>
                <c:pt idx="12">
                  <c:v>430</c:v>
                </c:pt>
                <c:pt idx="13">
                  <c:v>460</c:v>
                </c:pt>
                <c:pt idx="14">
                  <c:v>430</c:v>
                </c:pt>
                <c:pt idx="15">
                  <c:v>460</c:v>
                </c:pt>
                <c:pt idx="16">
                  <c:v>510</c:v>
                </c:pt>
                <c:pt idx="17">
                  <c:v>610</c:v>
                </c:pt>
                <c:pt idx="18">
                  <c:v>650</c:v>
                </c:pt>
                <c:pt idx="19">
                  <c:v>570</c:v>
                </c:pt>
                <c:pt idx="20">
                  <c:v>490</c:v>
                </c:pt>
                <c:pt idx="21">
                  <c:v>420</c:v>
                </c:pt>
                <c:pt idx="22">
                  <c:v>350</c:v>
                </c:pt>
                <c:pt idx="23">
                  <c:v>270</c:v>
                </c:pt>
                <c:pt idx="24">
                  <c:v>260</c:v>
                </c:pt>
                <c:pt idx="25">
                  <c:v>250</c:v>
                </c:pt>
                <c:pt idx="26">
                  <c:v>260</c:v>
                </c:pt>
                <c:pt idx="27">
                  <c:v>250</c:v>
                </c:pt>
                <c:pt idx="28">
                  <c:v>240</c:v>
                </c:pt>
                <c:pt idx="29">
                  <c:v>200</c:v>
                </c:pt>
                <c:pt idx="30">
                  <c:v>210</c:v>
                </c:pt>
                <c:pt idx="31">
                  <c:v>200</c:v>
                </c:pt>
                <c:pt idx="32">
                  <c:v>160</c:v>
                </c:pt>
                <c:pt idx="33">
                  <c:v>140</c:v>
                </c:pt>
                <c:pt idx="34">
                  <c:v>130</c:v>
                </c:pt>
                <c:pt idx="35">
                  <c:v>120</c:v>
                </c:pt>
                <c:pt idx="36">
                  <c:v>120</c:v>
                </c:pt>
                <c:pt idx="37">
                  <c:v>100</c:v>
                </c:pt>
                <c:pt idx="38">
                  <c:v>130</c:v>
                </c:pt>
                <c:pt idx="39">
                  <c:v>140</c:v>
                </c:pt>
                <c:pt idx="40">
                  <c:v>190</c:v>
                </c:pt>
                <c:pt idx="41">
                  <c:v>160</c:v>
                </c:pt>
                <c:pt idx="42">
                  <c:v>190</c:v>
                </c:pt>
                <c:pt idx="43">
                  <c:v>200</c:v>
                </c:pt>
                <c:pt idx="44">
                  <c:v>220</c:v>
                </c:pt>
                <c:pt idx="45">
                  <c:v>250</c:v>
                </c:pt>
                <c:pt idx="46">
                  <c:v>270</c:v>
                </c:pt>
                <c:pt idx="47">
                  <c:v>290</c:v>
                </c:pt>
                <c:pt idx="48">
                  <c:v>300</c:v>
                </c:pt>
                <c:pt idx="49">
                  <c:v>310</c:v>
                </c:pt>
                <c:pt idx="50">
                  <c:v>350</c:v>
                </c:pt>
                <c:pt idx="51">
                  <c:v>370</c:v>
                </c:pt>
                <c:pt idx="52">
                  <c:v>380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728-4395-9CD9-D56FBAF593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14607576"/>
        <c:axId val="2114288680"/>
      </c:lineChart>
      <c:catAx>
        <c:axId val="21146075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14288680"/>
        <c:crosses val="autoZero"/>
        <c:auto val="1"/>
        <c:lblAlgn val="ctr"/>
        <c:lblOffset val="100"/>
        <c:noMultiLvlLbl val="0"/>
      </c:catAx>
      <c:valAx>
        <c:axId val="2114288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146075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FD6428-5758-D446-8858-73C6B7B1D128}" type="datetimeFigureOut">
              <a:rPr lang="fr-FR" smtClean="0"/>
              <a:t>18/05/2023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1A27F9-14B7-144B-AE3B-52F9943FE2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2660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84D332B-A0B8-A34B-B4E8-DD457AD6C533}" type="datetime1">
              <a:rPr lang="fr-BE" smtClean="0"/>
              <a:t>18-05-23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fr-FR" dirty="0"/>
              <a:t>UCTL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7584792-35AD-B840-95F7-4FA8BFC243B1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827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91B0F-D0C1-574D-B70C-AE2C40E3C64B}" type="datetime1">
              <a:rPr lang="fr-BE" smtClean="0"/>
              <a:t>18-05-23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UCTL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4792-35AD-B840-95F7-4FA8BFC243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3639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4DCC-615F-2246-8713-21546DD819A5}" type="datetime1">
              <a:rPr lang="fr-BE" smtClean="0"/>
              <a:t>18-05-23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UCTL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4792-35AD-B840-95F7-4FA8BFC243B1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7177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98A3-51A5-8D48-9340-72173839E1A4}" type="datetime1">
              <a:rPr lang="fr-BE" smtClean="0"/>
              <a:t>18-05-23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UCTL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4792-35AD-B840-95F7-4FA8BFC243B1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4070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7F775-846A-C144-ADDE-264F3B0E36DD}" type="datetime1">
              <a:rPr lang="fr-BE" smtClean="0"/>
              <a:t>18-05-23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UCTL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4792-35AD-B840-95F7-4FA8BFC243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6590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1304-9D3B-F74D-B566-EFBC6D543C52}" type="datetime1">
              <a:rPr lang="fr-BE" smtClean="0"/>
              <a:t>18-05-23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UCTL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4792-35AD-B840-95F7-4FA8BFC243B1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2922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44E2A-58CE-CC47-A2A5-9B3CD7BF48F8}" type="datetime1">
              <a:rPr lang="fr-BE" smtClean="0"/>
              <a:t>18-05-23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UCTL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4792-35AD-B840-95F7-4FA8BFC243B1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343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32371-4695-214A-B279-E4E8A962EB27}" type="datetime1">
              <a:rPr lang="fr-BE" smtClean="0"/>
              <a:t>18-05-23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UCTL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4792-35AD-B840-95F7-4FA8BFC243B1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7989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0D62-9F17-484D-8362-D85DFA37F79B}" type="datetime1">
              <a:rPr lang="fr-BE" smtClean="0"/>
              <a:t>18-05-23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UCTL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4792-35AD-B840-95F7-4FA8BFC243B1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8030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8FC8-E453-B04F-BC66-109767E06EF0}" type="datetime1">
              <a:rPr lang="fr-BE" smtClean="0"/>
              <a:t>18-05-23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UCTL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4792-35AD-B840-95F7-4FA8BFC243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2873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29CF2-829E-F44C-9DB6-294CD110A261}" type="datetime1">
              <a:rPr lang="fr-BE" smtClean="0"/>
              <a:t>18-05-23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UCTL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4792-35AD-B840-95F7-4FA8BFC243B1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307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982B4-0C79-8A49-B513-D78A92DBE63B}" type="datetime1">
              <a:rPr lang="fr-BE" smtClean="0"/>
              <a:t>18-05-23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UCTL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4792-35AD-B840-95F7-4FA8BFC243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1904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DD78-367E-744A-BA14-C82685998A5F}" type="datetime1">
              <a:rPr lang="fr-BE" smtClean="0"/>
              <a:t>18-05-23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UCTL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4792-35AD-B840-95F7-4FA8BFC243B1}" type="slidenum">
              <a:rPr lang="fr-FR" smtClean="0"/>
              <a:t>‹N°›</a:t>
            </a:fld>
            <a:endParaRPr lang="fr-F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01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E6B9-6718-004D-974E-8867DC537674}" type="datetime1">
              <a:rPr lang="fr-BE" smtClean="0"/>
              <a:t>18-05-23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UCTL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4792-35AD-B840-95F7-4FA8BFC243B1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969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5435-D2BA-6E4C-A30E-99D09EE92D6A}" type="datetime1">
              <a:rPr lang="fr-BE" smtClean="0"/>
              <a:t>18-05-23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UCTL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4792-35AD-B840-95F7-4FA8BFC243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3262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D387-87F2-3E44-80FD-A42DC9C479E3}" type="datetime1">
              <a:rPr lang="fr-BE" smtClean="0"/>
              <a:t>18-05-23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UCTL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4792-35AD-B840-95F7-4FA8BFC243B1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06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D836-B204-F34C-A114-6127DD258646}" type="datetime1">
              <a:rPr lang="fr-BE" smtClean="0"/>
              <a:t>18-05-23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UCTL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4792-35AD-B840-95F7-4FA8BFC243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6464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4D545E-CA34-CC4C-A618-4EAB3A412808}" type="datetime1">
              <a:rPr lang="fr-BE" smtClean="0"/>
              <a:t>18-05-23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fr-FR" dirty="0"/>
              <a:t>UCTL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7584792-35AD-B840-95F7-4FA8BFC243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7946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package" Target="../embeddings/Microsoft_Word_Document1.docx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20F9D6-2DA8-BC40-A517-4E7FF79800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400" dirty="0"/>
              <a:t>Belgique et Afrique centrale: Comment en est-on arrivé là?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1678B50-CDFC-A24A-8F1D-3EDE80A302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Cours en ligne Histoire(s) de Belgique Module 6</a:t>
            </a:r>
          </a:p>
          <a:p>
            <a:r>
              <a:rPr lang="fr-FR" dirty="0"/>
              <a:t>Séquences 1 à 5 </a:t>
            </a:r>
          </a:p>
          <a:p>
            <a:r>
              <a:rPr lang="fr-FR" dirty="0"/>
              <a:t>UCTL 2023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F7C1CA9-12A7-EB48-ACAA-3DD60ED1D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173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CBE66C-1FE2-D14A-B7DD-542FABE18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Horreurs spécifiques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81F7B3-9EBF-AC47-B29D-3447A3D9F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Sève du caoutchouc: difficile, récolte lente</a:t>
            </a:r>
          </a:p>
          <a:p>
            <a:r>
              <a:rPr lang="fr-FR" dirty="0"/>
              <a:t>Fonctionnaires et sociétés concessionnaires payés à la production</a:t>
            </a:r>
          </a:p>
          <a:p>
            <a:r>
              <a:rPr lang="fr-FR" dirty="0"/>
              <a:t>Mutilation physique des femmes et enfants</a:t>
            </a:r>
          </a:p>
          <a:p>
            <a:r>
              <a:rPr lang="fr-FR" dirty="0"/>
              <a:t>« Force publique »: révoltes 1895, 1897</a:t>
            </a:r>
          </a:p>
          <a:p>
            <a:pPr lvl="1"/>
            <a:r>
              <a:rPr lang="fr-FR" dirty="0"/>
              <a:t>Contrôle des munitions</a:t>
            </a:r>
          </a:p>
          <a:p>
            <a:pPr lvl="1"/>
            <a:r>
              <a:rPr lang="fr-FR" dirty="0"/>
              <a:t>Unité de compte: main coupée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7DE6838-AEDB-7544-9017-1E28A49CC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UCTL</a:t>
            </a:r>
          </a:p>
        </p:txBody>
      </p:sp>
    </p:spTree>
    <p:extLst>
      <p:ext uri="{BB962C8B-B14F-4D97-AF65-F5344CB8AC3E}">
        <p14:creationId xmlns:p14="http://schemas.microsoft.com/office/powerpoint/2010/main" val="1606805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38CEB3-D93A-764C-B896-1DD97ED9C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Dénonciation des crimes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A67D00-5E75-9A4F-BDFC-76755F96F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Missionnaires protestants étrangers</a:t>
            </a:r>
          </a:p>
          <a:p>
            <a:r>
              <a:rPr lang="fr-FR" dirty="0"/>
              <a:t>Mission internationale d’initiative anglaise</a:t>
            </a:r>
          </a:p>
          <a:p>
            <a:r>
              <a:rPr lang="fr-FR" dirty="0"/>
              <a:t>Mission internationale d’initiative léopoldienne</a:t>
            </a:r>
          </a:p>
          <a:p>
            <a:r>
              <a:rPr lang="fr-FR" dirty="0"/>
              <a:t>Donc, cession du Congo à la Belgique</a:t>
            </a:r>
          </a:p>
          <a:p>
            <a:r>
              <a:rPr lang="fr-FR" dirty="0"/>
              <a:t>18 octobre 1908: « Charte coloniale » votée par le Parlement belge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D8F9013-1B6E-0047-BD9F-063DB937C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UCTL</a:t>
            </a:r>
          </a:p>
        </p:txBody>
      </p:sp>
    </p:spTree>
    <p:extLst>
      <p:ext uri="{BB962C8B-B14F-4D97-AF65-F5344CB8AC3E}">
        <p14:creationId xmlns:p14="http://schemas.microsoft.com/office/powerpoint/2010/main" val="2878090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158D1BD-D99E-D243-17C3-C7CAA2E8A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1464CCC-246D-12B8-600B-5198A20EA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300" y="0"/>
            <a:ext cx="58241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023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933120-7FC0-564E-B60E-0B4FAD0B5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Séquence 3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B7EA1E-CD11-164F-91E7-4507A8796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Le Congo belge et les territoires sous mandat (Rwanda et Burundi)</a:t>
            </a:r>
            <a:endParaRPr lang="fr-BE" b="1" dirty="0"/>
          </a:p>
          <a:p>
            <a:r>
              <a:rPr lang="fr-FR" dirty="0"/>
              <a:t>Isidore </a:t>
            </a:r>
            <a:r>
              <a:rPr lang="fr-FR" dirty="0" err="1"/>
              <a:t>Ndaywel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2C25CBC-7B7F-7A4F-A28C-A9C4004E1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UCTL</a:t>
            </a:r>
          </a:p>
        </p:txBody>
      </p:sp>
    </p:spTree>
    <p:extLst>
      <p:ext uri="{BB962C8B-B14F-4D97-AF65-F5344CB8AC3E}">
        <p14:creationId xmlns:p14="http://schemas.microsoft.com/office/powerpoint/2010/main" val="1170450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E7B485-9FE5-D04A-A0A6-D9B134BB1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Congo belge et mandats Rwanda, Burundi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D49EB1-2EBD-D049-9BD6-9DE73ABCA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Belgique propriétaire d’un empire sans l’avoir cherché</a:t>
            </a:r>
          </a:p>
          <a:p>
            <a:r>
              <a:rPr lang="fr-FR" dirty="0"/>
              <a:t>Empire sur un seul espace: différences empires coloniaux anglais, français, …</a:t>
            </a:r>
          </a:p>
          <a:p>
            <a:r>
              <a:rPr lang="fr-FR" dirty="0"/>
              <a:t>Socialistes et chrétiens « démocrates » pas d’accord:</a:t>
            </a:r>
          </a:p>
          <a:p>
            <a:pPr lvl="1"/>
            <a:r>
              <a:rPr lang="fr-FR" dirty="0"/>
              <a:t>Colonialisme inacceptable idéologiquement </a:t>
            </a:r>
          </a:p>
          <a:p>
            <a:r>
              <a:rPr lang="fr-FR" dirty="0"/>
              <a:t>Mais nécessité: corriger l’action de Léopold II</a:t>
            </a:r>
          </a:p>
          <a:p>
            <a:pPr lvl="1"/>
            <a:r>
              <a:rPr lang="fr-FR" dirty="0"/>
              <a:t>Gouvernement: Ministère des Colonies</a:t>
            </a:r>
          </a:p>
          <a:p>
            <a:pPr lvl="1"/>
            <a:r>
              <a:rPr lang="fr-FR" dirty="0"/>
              <a:t>Clarté budgétaire: distinction budget colonie-métropole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164BE41-48DA-354F-8F93-7E933C9D0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UCTL</a:t>
            </a:r>
          </a:p>
        </p:txBody>
      </p:sp>
    </p:spTree>
    <p:extLst>
      <p:ext uri="{BB962C8B-B14F-4D97-AF65-F5344CB8AC3E}">
        <p14:creationId xmlns:p14="http://schemas.microsoft.com/office/powerpoint/2010/main" val="2206402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18B70C-3403-4644-AD8C-214BED86D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Mise en valeur du Congo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0FB261-22E3-C547-9DC0-21D6FADA0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Développement des mines</a:t>
            </a:r>
          </a:p>
          <a:p>
            <a:pPr lvl="1"/>
            <a:r>
              <a:rPr lang="fr-FR" dirty="0"/>
              <a:t>Sociétés de 1906 confiées par Léopold II à la Société générale</a:t>
            </a:r>
          </a:p>
          <a:p>
            <a:pPr lvl="2"/>
            <a:r>
              <a:rPr lang="fr-FR" dirty="0"/>
              <a:t>Union minière du Haut-Katanga</a:t>
            </a:r>
          </a:p>
          <a:p>
            <a:pPr lvl="2"/>
            <a:r>
              <a:rPr lang="fr-FR" dirty="0" err="1"/>
              <a:t>Forminière</a:t>
            </a:r>
            <a:endParaRPr lang="fr-FR" dirty="0"/>
          </a:p>
          <a:p>
            <a:pPr lvl="2"/>
            <a:r>
              <a:rPr lang="fr-FR" dirty="0"/>
              <a:t>BCK: Compagnie du Chemin de Fer du Bas Congo au Katanga</a:t>
            </a:r>
          </a:p>
          <a:p>
            <a:pPr lvl="1"/>
            <a:r>
              <a:rPr lang="fr-FR" dirty="0"/>
              <a:t>Capitaux anglais: </a:t>
            </a:r>
          </a:p>
          <a:p>
            <a:pPr lvl="2"/>
            <a:r>
              <a:rPr lang="fr-FR" dirty="0"/>
              <a:t>Société Lever: huile de palme pour savon </a:t>
            </a:r>
          </a:p>
          <a:p>
            <a:r>
              <a:rPr lang="fr-FR" dirty="0"/>
              <a:t>Excès d’exploitation =&gt; révoltes, grèves: 1931 </a:t>
            </a:r>
            <a:r>
              <a:rPr lang="fr-FR" dirty="0" err="1"/>
              <a:t>HuileriesCB</a:t>
            </a:r>
            <a:r>
              <a:rPr lang="fr-FR" dirty="0"/>
              <a:t>, 1941 </a:t>
            </a:r>
            <a:r>
              <a:rPr lang="fr-FR" dirty="0" err="1"/>
              <a:t>E’ville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1C9AD0C-5855-3E4A-B551-49F49B146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389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86CFE4B-0036-EE8A-46B9-4F66FCA46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6" name="Objet 5">
            <a:extLst>
              <a:ext uri="{FF2B5EF4-FFF2-40B4-BE49-F238E27FC236}">
                <a16:creationId xmlns:a16="http://schemas.microsoft.com/office/drawing/2014/main" id="{65F3B3D3-F610-9359-8505-C0A1C44389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826582"/>
              </p:ext>
            </p:extLst>
          </p:nvPr>
        </p:nvGraphicFramePr>
        <p:xfrm>
          <a:off x="1858242" y="171618"/>
          <a:ext cx="8832912" cy="3628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05500" imgH="2425700" progId="Word.Document.12">
                  <p:embed/>
                </p:oleObj>
              </mc:Choice>
              <mc:Fallback>
                <p:oleObj name="Document" r:id="rId2" imgW="5905500" imgH="2425700" progId="Word.Document.12">
                  <p:embed/>
                  <p:pic>
                    <p:nvPicPr>
                      <p:cNvPr id="6" name="Objet 5">
                        <a:extLst>
                          <a:ext uri="{FF2B5EF4-FFF2-40B4-BE49-F238E27FC236}">
                            <a16:creationId xmlns:a16="http://schemas.microsoft.com/office/drawing/2014/main" id="{65F3B3D3-F610-9359-8505-C0A1C44389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58242" y="171618"/>
                        <a:ext cx="8832912" cy="36281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 6">
            <a:extLst>
              <a:ext uri="{FF2B5EF4-FFF2-40B4-BE49-F238E27FC236}">
                <a16:creationId xmlns:a16="http://schemas.microsoft.com/office/drawing/2014/main" id="{CDB694CD-ADA0-4E62-4BC2-B91DF527DA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7897439"/>
              </p:ext>
            </p:extLst>
          </p:nvPr>
        </p:nvGraphicFramePr>
        <p:xfrm>
          <a:off x="1900318" y="4547687"/>
          <a:ext cx="8614674" cy="1630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905500" imgH="1117600" progId="Word.Document.12">
                  <p:embed/>
                </p:oleObj>
              </mc:Choice>
              <mc:Fallback>
                <p:oleObj name="Document" r:id="rId4" imgW="5905500" imgH="1117600" progId="Word.Document.12">
                  <p:embed/>
                  <p:pic>
                    <p:nvPicPr>
                      <p:cNvPr id="7" name="Objet 6">
                        <a:extLst>
                          <a:ext uri="{FF2B5EF4-FFF2-40B4-BE49-F238E27FC236}">
                            <a16:creationId xmlns:a16="http://schemas.microsoft.com/office/drawing/2014/main" id="{CDB694CD-ADA0-4E62-4BC2-B91DF527DA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0318" y="4547687"/>
                        <a:ext cx="8614674" cy="16303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0734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CF0536-A41A-0A42-B9EC-AFE6DEEA0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Première guerre mondiale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09137C-DBDF-C04D-8CF4-D3182EEB7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Colonies allemandes: Ruanda, Urundi, </a:t>
            </a:r>
            <a:r>
              <a:rPr lang="fr-FR" dirty="0" err="1"/>
              <a:t>Tanganika</a:t>
            </a:r>
            <a:endParaRPr lang="fr-FR" dirty="0"/>
          </a:p>
          <a:p>
            <a:r>
              <a:rPr lang="fr-FR" dirty="0"/>
              <a:t>Force publique: soldats congolais, porteurs: victoire de Tabora </a:t>
            </a:r>
          </a:p>
          <a:p>
            <a:r>
              <a:rPr lang="fr-FR" dirty="0"/>
              <a:t>Traité de Versailles: extension de la colonie à l’Est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38318DA-FF84-DC49-96E3-96ADF45FE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UCTL</a:t>
            </a:r>
          </a:p>
        </p:txBody>
      </p:sp>
    </p:spTree>
    <p:extLst>
      <p:ext uri="{BB962C8B-B14F-4D97-AF65-F5344CB8AC3E}">
        <p14:creationId xmlns:p14="http://schemas.microsoft.com/office/powerpoint/2010/main" val="4267449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Picture 4" descr="carte_grandsla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23875"/>
            <a:ext cx="6840538" cy="564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2005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F3A6DD-8827-604D-B13F-F452AF2AD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Deuxième guerre mondiale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279B27-1481-414E-945F-ECD4491FA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Effort militaire:</a:t>
            </a:r>
          </a:p>
          <a:p>
            <a:r>
              <a:rPr lang="fr-FR" dirty="0"/>
              <a:t>Contre Mussolini en Abyssinie: </a:t>
            </a:r>
            <a:r>
              <a:rPr lang="fr-FR" dirty="0" err="1"/>
              <a:t>Asosa</a:t>
            </a:r>
            <a:r>
              <a:rPr lang="fr-FR" dirty="0"/>
              <a:t>, </a:t>
            </a:r>
            <a:r>
              <a:rPr lang="fr-FR" dirty="0" err="1"/>
              <a:t>Gambela</a:t>
            </a:r>
            <a:r>
              <a:rPr lang="fr-FR" dirty="0"/>
              <a:t>, 1941</a:t>
            </a:r>
          </a:p>
          <a:p>
            <a:r>
              <a:rPr lang="fr-FR" dirty="0"/>
              <a:t>Effort économique</a:t>
            </a:r>
          </a:p>
          <a:p>
            <a:pPr lvl="1"/>
            <a:r>
              <a:rPr lang="fr-FR" dirty="0"/>
              <a:t>Production d’huile de palme, d’étain, de cuivre et uranium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F6B1B8E-A7A4-7A49-B168-94FF02E67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UCTL</a:t>
            </a:r>
          </a:p>
        </p:txBody>
      </p:sp>
    </p:spTree>
    <p:extLst>
      <p:ext uri="{BB962C8B-B14F-4D97-AF65-F5344CB8AC3E}">
        <p14:creationId xmlns:p14="http://schemas.microsoft.com/office/powerpoint/2010/main" val="1276895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FAE4CB-AC94-134C-BEAB-012828989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Séquence 1: Isidore </a:t>
            </a:r>
            <a:r>
              <a:rPr lang="fr-FR" dirty="0" err="1"/>
              <a:t>Ndaywel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56EC01-88FF-C143-9158-F6EA723EE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Afrique centrale précoloniale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624C9BE-57B5-6B4D-9F87-245C1FAAB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UCTL 2023</a:t>
            </a:r>
          </a:p>
        </p:txBody>
      </p:sp>
    </p:spTree>
    <p:extLst>
      <p:ext uri="{BB962C8B-B14F-4D97-AF65-F5344CB8AC3E}">
        <p14:creationId xmlns:p14="http://schemas.microsoft.com/office/powerpoint/2010/main" val="3481966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FA15B2-781B-D64E-AED3-AF502DE4B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Vers la fin du colonialisme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CE0DB0-35F6-5843-8DCF-399622CF2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« évolués »: élite éduquée: certains privilèges (origine sociale?)</a:t>
            </a:r>
          </a:p>
          <a:p>
            <a:r>
              <a:rPr lang="fr-FR" dirty="0"/>
              <a:t>1950-58: guerre scolaire au Congo: enseignement officiel &gt;&lt; catholique</a:t>
            </a:r>
          </a:p>
          <a:p>
            <a:r>
              <a:rPr lang="fr-FR" dirty="0"/>
              <a:t>Perception des tensions entre Belges</a:t>
            </a:r>
          </a:p>
          <a:p>
            <a:r>
              <a:rPr lang="fr-FR" dirty="0"/>
              <a:t>Remise en cause de la trinité coloniale: </a:t>
            </a:r>
          </a:p>
          <a:p>
            <a:pPr lvl="1"/>
            <a:r>
              <a:rPr lang="fr-FR" dirty="0"/>
              <a:t>Administration</a:t>
            </a:r>
          </a:p>
          <a:p>
            <a:pPr lvl="1"/>
            <a:r>
              <a:rPr lang="fr-FR" dirty="0"/>
              <a:t>Missions</a:t>
            </a:r>
          </a:p>
          <a:p>
            <a:pPr lvl="1"/>
            <a:r>
              <a:rPr lang="fr-FR" dirty="0"/>
              <a:t>Entreprises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02877D7-890F-AF48-B29F-B2A1FD2FA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UCTL</a:t>
            </a:r>
          </a:p>
        </p:txBody>
      </p:sp>
    </p:spTree>
    <p:extLst>
      <p:ext uri="{BB962C8B-B14F-4D97-AF65-F5344CB8AC3E}">
        <p14:creationId xmlns:p14="http://schemas.microsoft.com/office/powerpoint/2010/main" val="15523626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83CD8D-6DE2-244A-A4CC-7A70E3DB6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ONU et anticolonialisme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A56541-648A-FF43-A56D-BB8CA56E0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Anticolonialisme communiste et américain</a:t>
            </a:r>
          </a:p>
          <a:p>
            <a:r>
              <a:rPr lang="fr-FR" dirty="0"/>
              <a:t>1955 « Plan de trente ans » du professeur Van </a:t>
            </a:r>
            <a:r>
              <a:rPr lang="fr-FR" dirty="0" err="1"/>
              <a:t>Bilsen</a:t>
            </a:r>
            <a:r>
              <a:rPr lang="fr-FR" dirty="0"/>
              <a:t> (26 pages)</a:t>
            </a:r>
          </a:p>
          <a:p>
            <a:r>
              <a:rPr lang="fr-FR" dirty="0"/>
              <a:t>1956: manifeste « Conscience africaine »: émancipation</a:t>
            </a:r>
          </a:p>
          <a:p>
            <a:r>
              <a:rPr lang="fr-FR" dirty="0"/>
              <a:t>1957: élections communales : interdiction des partis belges</a:t>
            </a:r>
          </a:p>
          <a:p>
            <a:pPr lvl="1"/>
            <a:r>
              <a:rPr lang="fr-FR" dirty="0"/>
              <a:t>Communes blanches</a:t>
            </a:r>
          </a:p>
          <a:p>
            <a:pPr lvl="1"/>
            <a:r>
              <a:rPr lang="fr-FR" dirty="0"/>
              <a:t>Communes mixtes</a:t>
            </a:r>
          </a:p>
          <a:p>
            <a:pPr lvl="1"/>
            <a:r>
              <a:rPr lang="fr-FR" dirty="0"/>
              <a:t>Communes noires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068B47D-F9B4-7E47-8F8C-271CF22F4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UCTL</a:t>
            </a:r>
          </a:p>
        </p:txBody>
      </p:sp>
    </p:spTree>
    <p:extLst>
      <p:ext uri="{BB962C8B-B14F-4D97-AF65-F5344CB8AC3E}">
        <p14:creationId xmlns:p14="http://schemas.microsoft.com/office/powerpoint/2010/main" val="10011985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EBFE55-4D6E-4742-A3E1-66AFD23C4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Associations ethniques ou congolaises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C30431-0D4E-D242-A1C8-4AFE4B8E6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Dans les grandes villes</a:t>
            </a:r>
          </a:p>
          <a:p>
            <a:r>
              <a:rPr lang="fr-FR" dirty="0"/>
              <a:t>1958: exposition universelle à Bruxelles: rencontre de Congolais d’ethnies diverses: journalistes, prêtres, évolués</a:t>
            </a:r>
          </a:p>
          <a:p>
            <a:r>
              <a:rPr lang="fr-FR" dirty="0" err="1"/>
              <a:t>Malula</a:t>
            </a:r>
            <a:r>
              <a:rPr lang="fr-FR" dirty="0"/>
              <a:t>: « il vaut mieux accorder l’indépendance un quart d’heure trop tôt qu’un quart d’heure trop tard »</a:t>
            </a:r>
            <a:r>
              <a:rPr lang="fr-BE" dirty="0"/>
              <a:t> </a:t>
            </a:r>
          </a:p>
          <a:p>
            <a:r>
              <a:rPr lang="fr-BE" dirty="0"/>
              <a:t>1958: Ghana: </a:t>
            </a:r>
            <a:r>
              <a:rPr lang="fr-BE" dirty="0" err="1"/>
              <a:t>Nkame</a:t>
            </a:r>
            <a:r>
              <a:rPr lang="fr-BE" dirty="0"/>
              <a:t> Nkrumah : conférence panafricaine: Lumumba</a:t>
            </a:r>
          </a:p>
          <a:p>
            <a:r>
              <a:rPr lang="fr-FR" dirty="0"/>
              <a:t>« l’indépendance n’est pas un cadeau » de la Belgique mais un droit fondamental</a:t>
            </a:r>
            <a:r>
              <a:rPr lang="fr-BE" dirty="0"/>
              <a:t> 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B4FA179-6C7C-8D4A-9367-B8DB83C95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UCTL</a:t>
            </a:r>
          </a:p>
        </p:txBody>
      </p:sp>
    </p:spTree>
    <p:extLst>
      <p:ext uri="{BB962C8B-B14F-4D97-AF65-F5344CB8AC3E}">
        <p14:creationId xmlns:p14="http://schemas.microsoft.com/office/powerpoint/2010/main" val="30824589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8F81D2-BF9C-2146-9AD6-7146DE122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Spirale émeute-répression-concession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4C224E-1598-C94A-8359-DB7BD8F37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Association des Bakongo (</a:t>
            </a:r>
            <a:r>
              <a:rPr lang="fr-BE" dirty="0" err="1"/>
              <a:t>Abako</a:t>
            </a:r>
            <a:r>
              <a:rPr lang="fr-BE" dirty="0"/>
              <a:t>): Joseph </a:t>
            </a:r>
            <a:r>
              <a:rPr lang="fr-BE" dirty="0" err="1"/>
              <a:t>Kasa-Vubu</a:t>
            </a:r>
            <a:endParaRPr lang="fr-BE" dirty="0"/>
          </a:p>
          <a:p>
            <a:r>
              <a:rPr lang="fr-BE" dirty="0"/>
              <a:t>Manifestation interdite 4 janvier 1959: émeute et répression</a:t>
            </a:r>
          </a:p>
          <a:p>
            <a:r>
              <a:rPr lang="fr-BE" dirty="0"/>
              <a:t>Discours du roi 13 janvier 1959: </a:t>
            </a:r>
          </a:p>
          <a:p>
            <a:pPr lvl="1"/>
            <a:r>
              <a:rPr lang="fr-FR" dirty="0"/>
              <a:t>« les populations congolaises vont être conduites à l’indépendance »</a:t>
            </a:r>
            <a:r>
              <a:rPr lang="fr-BE" dirty="0"/>
              <a:t> </a:t>
            </a:r>
          </a:p>
          <a:p>
            <a:pPr lvl="1"/>
            <a:r>
              <a:rPr lang="fr-FR" dirty="0"/>
              <a:t>« sans atermoiements funestes ni précipitation inconsidérées »</a:t>
            </a:r>
            <a:r>
              <a:rPr lang="fr-BE" dirty="0"/>
              <a:t>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F5E19CA-90ED-0442-9437-86C105FED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UCTL</a:t>
            </a:r>
          </a:p>
        </p:txBody>
      </p:sp>
    </p:spTree>
    <p:extLst>
      <p:ext uri="{BB962C8B-B14F-4D97-AF65-F5344CB8AC3E}">
        <p14:creationId xmlns:p14="http://schemas.microsoft.com/office/powerpoint/2010/main" val="33967296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4B1329-151A-CE43-8D55-CCE7C466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Séquence 4: Guy </a:t>
            </a:r>
            <a:r>
              <a:rPr lang="fr-FR" dirty="0" err="1"/>
              <a:t>Vanthemsche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7AE78D-125B-A944-8235-72657F87FB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Les partis politiques belges et la colonisation (1880- 1960)</a:t>
            </a:r>
          </a:p>
          <a:p>
            <a:r>
              <a:rPr lang="fr-FR" dirty="0"/>
              <a:t>3 périodes:</a:t>
            </a:r>
          </a:p>
          <a:p>
            <a:pPr lvl="1"/>
            <a:r>
              <a:rPr lang="fr-FR" dirty="0"/>
              <a:t>EIC (1885 – 1908)</a:t>
            </a:r>
          </a:p>
          <a:p>
            <a:pPr lvl="1"/>
            <a:r>
              <a:rPr lang="fr-FR" dirty="0"/>
              <a:t>Colonisation (1908-1955)</a:t>
            </a:r>
          </a:p>
          <a:p>
            <a:pPr lvl="1"/>
            <a:r>
              <a:rPr lang="fr-FR" dirty="0"/>
              <a:t>Emancipation (1955 – 1960)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E67F50A-5502-E244-A0DA-715F23843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UCTL</a:t>
            </a:r>
          </a:p>
        </p:txBody>
      </p:sp>
    </p:spTree>
    <p:extLst>
      <p:ext uri="{BB962C8B-B14F-4D97-AF65-F5344CB8AC3E}">
        <p14:creationId xmlns:p14="http://schemas.microsoft.com/office/powerpoint/2010/main" val="35839365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AF84E9-A950-FE4A-818B-5FB19C9AA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EIC: Léopold II seul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3D3538-2B72-5846-A089-DEFC3DB64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Catholiques et libéraux opposés à colonisation</a:t>
            </a:r>
          </a:p>
          <a:p>
            <a:pPr lvl="1"/>
            <a:r>
              <a:rPr lang="fr-FR" dirty="0"/>
              <a:t>Protection de la neutralité de la Belgique</a:t>
            </a:r>
          </a:p>
          <a:p>
            <a:r>
              <a:rPr lang="fr-FR" dirty="0"/>
              <a:t>Puis, soutien pour implications économiques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1B7C6BE-10D9-2D49-886D-9039F2294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UCTL</a:t>
            </a:r>
          </a:p>
        </p:txBody>
      </p:sp>
    </p:spTree>
    <p:extLst>
      <p:ext uri="{BB962C8B-B14F-4D97-AF65-F5344CB8AC3E}">
        <p14:creationId xmlns:p14="http://schemas.microsoft.com/office/powerpoint/2010/main" val="40569064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16C03C-43BA-3843-BAD0-926D8B418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1908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FCEA1C-9F4C-E14F-9B3F-15F644701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Débat sur la reprise du Congo par la Belgique</a:t>
            </a:r>
          </a:p>
          <a:p>
            <a:pPr lvl="1"/>
            <a:r>
              <a:rPr lang="fr-FR" dirty="0"/>
              <a:t>Immense majorité des catholiques (sauf abbé </a:t>
            </a:r>
            <a:r>
              <a:rPr lang="fr-FR" dirty="0" err="1"/>
              <a:t>Daens</a:t>
            </a:r>
            <a:r>
              <a:rPr lang="fr-FR" dirty="0"/>
              <a:t>): pour</a:t>
            </a:r>
          </a:p>
          <a:p>
            <a:pPr lvl="1"/>
            <a:r>
              <a:rPr lang="fr-FR" dirty="0"/>
              <a:t>Quelques libéraux: pour</a:t>
            </a:r>
          </a:p>
          <a:p>
            <a:pPr lvl="1"/>
            <a:r>
              <a:rPr lang="fr-FR" dirty="0"/>
              <a:t>Opposition des libéraux radicaux</a:t>
            </a:r>
          </a:p>
          <a:p>
            <a:pPr lvl="1"/>
            <a:r>
              <a:rPr lang="fr-FR" dirty="0"/>
              <a:t>Opposition du Parti Ouvrier Belge (absence Emile Vandervelde; Ernest </a:t>
            </a:r>
            <a:r>
              <a:rPr lang="fr-FR" dirty="0" err="1"/>
              <a:t>Mahaim</a:t>
            </a:r>
            <a:r>
              <a:rPr lang="fr-FR" dirty="0"/>
              <a:t>!)</a:t>
            </a:r>
          </a:p>
          <a:p>
            <a:pPr lvl="2"/>
            <a:r>
              <a:rPr lang="fr-FR" dirty="0"/>
              <a:t>Opposition à Léopold II</a:t>
            </a:r>
          </a:p>
          <a:p>
            <a:pPr lvl="2"/>
            <a:r>
              <a:rPr lang="fr-FR" dirty="0"/>
              <a:t>Opposition au colonialisme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351D6F0-4B54-7F40-9812-993201D69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UCTL</a:t>
            </a:r>
          </a:p>
        </p:txBody>
      </p:sp>
    </p:spTree>
    <p:extLst>
      <p:ext uri="{BB962C8B-B14F-4D97-AF65-F5344CB8AC3E}">
        <p14:creationId xmlns:p14="http://schemas.microsoft.com/office/powerpoint/2010/main" val="2423096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73E11D-F7C4-9245-BF73-26F1D06D6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Période coloniale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BC4C88-8561-684C-AFEF-16275DC75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POB, catholiques et libéraux: pour la colonisation</a:t>
            </a:r>
          </a:p>
          <a:p>
            <a:r>
              <a:rPr lang="fr-FR" dirty="0"/>
              <a:t>Contre:</a:t>
            </a:r>
          </a:p>
          <a:p>
            <a:pPr lvl="1"/>
            <a:r>
              <a:rPr lang="fr-FR" dirty="0"/>
              <a:t>Petit parti communiste</a:t>
            </a:r>
          </a:p>
          <a:p>
            <a:pPr lvl="1"/>
            <a:r>
              <a:rPr lang="fr-FR" dirty="0"/>
              <a:t>Parti frontiste flamingant: colonisation en français uniquement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1044CF0-2ED9-5448-9662-DABAD324D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UCTL</a:t>
            </a:r>
          </a:p>
        </p:txBody>
      </p:sp>
    </p:spTree>
    <p:extLst>
      <p:ext uri="{BB962C8B-B14F-4D97-AF65-F5344CB8AC3E}">
        <p14:creationId xmlns:p14="http://schemas.microsoft.com/office/powerpoint/2010/main" val="19516450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C71529-4952-1843-AA6A-CB1974EC6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Dissensus colonial discret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4492F6-F09D-0840-B4F7-FBEF7F89C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Implantation catholique méfiante vis-à-vis de l’influence maçonnique: </a:t>
            </a:r>
          </a:p>
          <a:p>
            <a:pPr lvl="1"/>
            <a:r>
              <a:rPr lang="fr-FR" dirty="0"/>
              <a:t>Tensions non déclarées aux grand jour</a:t>
            </a:r>
          </a:p>
          <a:p>
            <a:r>
              <a:rPr lang="fr-FR" dirty="0"/>
              <a:t>Politique économique et sociale</a:t>
            </a:r>
          </a:p>
          <a:p>
            <a:pPr lvl="1"/>
            <a:r>
              <a:rPr lang="fr-FR" dirty="0"/>
              <a:t>Développement capitaliste à outrance</a:t>
            </a:r>
          </a:p>
          <a:p>
            <a:pPr lvl="1"/>
            <a:r>
              <a:rPr lang="fr-FR" dirty="0"/>
              <a:t>Résistances sociales contre recrutement forcé, conditions de travail et mortalité </a:t>
            </a:r>
          </a:p>
          <a:p>
            <a:pPr lvl="2"/>
            <a:r>
              <a:rPr lang="fr-FR" dirty="0"/>
              <a:t>Courant réformiste: quelques socialistes, des chrétiens démocrates: conditions de vie</a:t>
            </a:r>
          </a:p>
          <a:p>
            <a:pPr lvl="2"/>
            <a:r>
              <a:rPr lang="fr-FR" dirty="0"/>
              <a:t>Courant indigéniste: ruralisme catholique idyllique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0F2D76E-4A7E-8643-BF07-199B50030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UCTL</a:t>
            </a:r>
          </a:p>
        </p:txBody>
      </p:sp>
    </p:spTree>
    <p:extLst>
      <p:ext uri="{BB962C8B-B14F-4D97-AF65-F5344CB8AC3E}">
        <p14:creationId xmlns:p14="http://schemas.microsoft.com/office/powerpoint/2010/main" val="13377862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8E8A23-57EB-034C-A01B-07DB07DC0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Emancipation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ED38B9-11B4-9043-B94D-F8D1B8990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Tensions scolaires</a:t>
            </a:r>
          </a:p>
          <a:p>
            <a:r>
              <a:rPr lang="fr-FR" dirty="0"/>
              <a:t>1946: fin discrimination des missions protestantes</a:t>
            </a:r>
          </a:p>
          <a:p>
            <a:r>
              <a:rPr lang="fr-FR" dirty="0"/>
              <a:t>1946: créations d’écoles officielles pour enfants de colons</a:t>
            </a:r>
          </a:p>
          <a:p>
            <a:r>
              <a:rPr lang="fr-FR" dirty="0"/>
              <a:t>1954: diminution des subsides aux écoles et missions catholiques</a:t>
            </a:r>
          </a:p>
          <a:p>
            <a:r>
              <a:rPr lang="fr-FR" dirty="0"/>
              <a:t>1954: création d’un réseau d’écoles officielles : guerre scolaire coloniale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C574482-72BC-B84E-8E27-1DF4B4F2B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UCTL</a:t>
            </a:r>
          </a:p>
        </p:txBody>
      </p:sp>
    </p:spTree>
    <p:extLst>
      <p:ext uri="{BB962C8B-B14F-4D97-AF65-F5344CB8AC3E}">
        <p14:creationId xmlns:p14="http://schemas.microsoft.com/office/powerpoint/2010/main" val="851674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363705-AC33-6147-844D-C47345145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Trois moments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F6ED85-67C1-2644-B966-05CF18BF7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FR" dirty="0"/>
              <a:t>Période archaïque: vers début de notre ère</a:t>
            </a:r>
          </a:p>
          <a:p>
            <a:pPr lvl="1"/>
            <a:r>
              <a:rPr lang="fr-FR" dirty="0"/>
              <a:t>Populations autochtones + peuples fuient désertification du Sahara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Première grande période historique production institutions sociales et politiques: +/- 1000 PCN</a:t>
            </a:r>
          </a:p>
          <a:p>
            <a:pPr lvl="1"/>
            <a:r>
              <a:rPr lang="fr-FR" dirty="0"/>
              <a:t>Royaumes, 6 cultures, </a:t>
            </a:r>
          </a:p>
          <a:p>
            <a:pPr lvl="1"/>
            <a:r>
              <a:rPr lang="fr-FR" dirty="0"/>
              <a:t>4 niveaux: villages, seigneuries (chefferies), royaumes, empires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Deuxième période historique: traite négrière</a:t>
            </a:r>
          </a:p>
          <a:p>
            <a:pPr lvl="1"/>
            <a:endParaRPr lang="fr-FR" dirty="0"/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A3FF484-9EEB-1249-80AD-34ECDD48E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UCTL 2023</a:t>
            </a:r>
          </a:p>
        </p:txBody>
      </p:sp>
    </p:spTree>
    <p:extLst>
      <p:ext uri="{BB962C8B-B14F-4D97-AF65-F5344CB8AC3E}">
        <p14:creationId xmlns:p14="http://schemas.microsoft.com/office/powerpoint/2010/main" val="34858455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63D9BF-E3BC-3C42-A5C7-CFA8BF678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Effritement du consensus colonial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2C5D84-E8F5-E14A-8837-B238ADFD7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Importations des piliers socio-cléricaux au Congo: </a:t>
            </a:r>
          </a:p>
          <a:p>
            <a:pPr lvl="1"/>
            <a:r>
              <a:rPr lang="fr-FR" dirty="0"/>
              <a:t>Organisations </a:t>
            </a:r>
            <a:r>
              <a:rPr lang="fr-FR" b="1" dirty="0"/>
              <a:t>syndicales</a:t>
            </a:r>
            <a:r>
              <a:rPr lang="fr-FR" dirty="0"/>
              <a:t>, de jeunes, de femmes</a:t>
            </a:r>
          </a:p>
          <a:p>
            <a:pPr lvl="1"/>
            <a:r>
              <a:rPr lang="fr-FR" dirty="0"/>
              <a:t>Ouverture d’organisations politiques à l’élite congolaise</a:t>
            </a:r>
          </a:p>
          <a:p>
            <a:r>
              <a:rPr lang="fr-FR" dirty="0"/>
              <a:t>Montée nationalisme congolais</a:t>
            </a:r>
          </a:p>
          <a:p>
            <a:pPr lvl="1"/>
            <a:r>
              <a:rPr lang="fr-FR" dirty="0"/>
              <a:t>Ethnique</a:t>
            </a:r>
          </a:p>
          <a:p>
            <a:pPr lvl="1"/>
            <a:r>
              <a:rPr lang="fr-FR" dirty="0"/>
              <a:t>Panafricain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88E6DE1-DFDB-5E4C-B504-AB4D9A218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UCTL</a:t>
            </a:r>
          </a:p>
        </p:txBody>
      </p:sp>
    </p:spTree>
    <p:extLst>
      <p:ext uri="{BB962C8B-B14F-4D97-AF65-F5344CB8AC3E}">
        <p14:creationId xmlns:p14="http://schemas.microsoft.com/office/powerpoint/2010/main" val="4604768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CF8BCB-207E-A942-BFA0-C0F5E3D5C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Table ronde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9382EC-E35B-9741-AFCF-3E8A744E9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janvier 1960: partis du gouvernement belge (PSC &amp; PL) et PSB</a:t>
            </a:r>
          </a:p>
          <a:p>
            <a:r>
              <a:rPr lang="fr-FR" dirty="0"/>
              <a:t>Face au front des partis congolais malgré divisions ethniques</a:t>
            </a:r>
          </a:p>
          <a:p>
            <a:r>
              <a:rPr lang="fr-FR" dirty="0"/>
              <a:t>Indépendance: 30 juin 1960 (perte indépendance 1</a:t>
            </a:r>
            <a:r>
              <a:rPr lang="fr-FR" baseline="30000" dirty="0"/>
              <a:t>er</a:t>
            </a:r>
            <a:r>
              <a:rPr lang="fr-FR" dirty="0"/>
              <a:t> juillet 1885)</a:t>
            </a:r>
          </a:p>
          <a:p>
            <a:r>
              <a:rPr lang="fr-FR" dirty="0"/>
              <a:t>Acceptation de l’indépendance, refus solution militaire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4D4C0BE-4821-5D40-8667-64057CFEF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UCTL</a:t>
            </a:r>
          </a:p>
        </p:txBody>
      </p:sp>
    </p:spTree>
    <p:extLst>
      <p:ext uri="{BB962C8B-B14F-4D97-AF65-F5344CB8AC3E}">
        <p14:creationId xmlns:p14="http://schemas.microsoft.com/office/powerpoint/2010/main" val="20896285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Emeutes anti-belges</a:t>
            </a:r>
          </a:p>
        </p:txBody>
      </p:sp>
      <p:sp>
        <p:nvSpPr>
          <p:cNvPr id="108546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latin typeface="Gill Sans MT" charset="0"/>
                <a:ea typeface="ＭＳ Ｐゴシック" charset="0"/>
                <a:cs typeface="ＭＳ Ｐゴシック" charset="0"/>
              </a:rPr>
              <a:t>Consultations communales 1958</a:t>
            </a:r>
          </a:p>
          <a:p>
            <a:endParaRPr lang="fr-FR" dirty="0">
              <a:latin typeface="Gill Sans MT" charset="0"/>
              <a:ea typeface="ＭＳ Ｐゴシック" charset="0"/>
              <a:cs typeface="ＭＳ Ｐゴシック" charset="0"/>
            </a:endParaRPr>
          </a:p>
          <a:p>
            <a:r>
              <a:rPr lang="fr-FR" dirty="0">
                <a:latin typeface="Gill Sans MT" charset="0"/>
                <a:ea typeface="ＭＳ Ｐゴシック" charset="0"/>
                <a:cs typeface="ＭＳ Ｐゴシック" charset="0"/>
              </a:rPr>
              <a:t>4 janvier 1959: </a:t>
            </a:r>
          </a:p>
          <a:p>
            <a:pPr lvl="1"/>
            <a:r>
              <a:rPr lang="fr-FR" dirty="0">
                <a:latin typeface="Gill Sans MT" charset="0"/>
                <a:ea typeface="ＭＳ Ｐゴシック" charset="0"/>
                <a:cs typeface="ＭＳ Ｐゴシック" charset="0"/>
              </a:rPr>
              <a:t>organisation meeting </a:t>
            </a:r>
            <a:r>
              <a:rPr lang="fr-FR" dirty="0" err="1">
                <a:latin typeface="Gill Sans MT" charset="0"/>
                <a:ea typeface="ＭＳ Ｐゴシック" charset="0"/>
                <a:cs typeface="ＭＳ Ｐゴシック" charset="0"/>
              </a:rPr>
              <a:t>Abako</a:t>
            </a:r>
            <a:r>
              <a:rPr lang="fr-FR" dirty="0">
                <a:latin typeface="Gill Sans MT" charset="0"/>
                <a:ea typeface="ＭＳ Ｐゴシック" charset="0"/>
                <a:cs typeface="ＭＳ Ｐゴシック" charset="0"/>
              </a:rPr>
              <a:t>, </a:t>
            </a:r>
          </a:p>
          <a:p>
            <a:pPr lvl="1"/>
            <a:r>
              <a:rPr lang="fr-FR" dirty="0">
                <a:latin typeface="Gill Sans MT" charset="0"/>
                <a:ea typeface="ＭＳ Ｐゴシック" charset="0"/>
                <a:cs typeface="ＭＳ Ｐゴシック" charset="0"/>
              </a:rPr>
              <a:t>opposition MNC, </a:t>
            </a:r>
          </a:p>
          <a:p>
            <a:pPr lvl="1"/>
            <a:r>
              <a:rPr lang="fr-FR" dirty="0">
                <a:latin typeface="Gill Sans MT" charset="0"/>
                <a:ea typeface="ＭＳ Ｐゴシック" charset="0"/>
                <a:cs typeface="ＭＳ Ｐゴシック" charset="0"/>
              </a:rPr>
              <a:t>interdiction pouvoir colonial,</a:t>
            </a:r>
          </a:p>
          <a:p>
            <a:pPr lvl="1"/>
            <a:r>
              <a:rPr lang="fr-FR" dirty="0">
                <a:latin typeface="Gill Sans MT" charset="0"/>
                <a:ea typeface="ＭＳ Ｐゴシック" charset="0"/>
                <a:cs typeface="ＭＳ Ｐゴシック" charset="0"/>
              </a:rPr>
              <a:t> émeutes: une semaine de pillage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UCTL</a:t>
            </a:r>
          </a:p>
        </p:txBody>
      </p:sp>
    </p:spTree>
    <p:extLst>
      <p:ext uri="{BB962C8B-B14F-4D97-AF65-F5344CB8AC3E}">
        <p14:creationId xmlns:p14="http://schemas.microsoft.com/office/powerpoint/2010/main" val="22844950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Processus de décolonisation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dirty="0"/>
              <a:t>13 janvier 1959: « Notre résolution est, aujourd’hui, de conduire, sans atermoiements funestes mais sans précipitation inconsidérée, les populations congolaises à l’indépendance dans la prospérité et la paix » </a:t>
            </a:r>
          </a:p>
          <a:p>
            <a:pPr>
              <a:defRPr/>
            </a:pPr>
            <a:r>
              <a:rPr lang="fr-FR" dirty="0"/>
              <a:t>Table ronde 20 janvier au 20 février 1960: </a:t>
            </a:r>
          </a:p>
          <a:p>
            <a:pPr>
              <a:defRPr/>
            </a:pPr>
            <a:r>
              <a:rPr lang="fr-FR" dirty="0"/>
              <a:t>Indépendance 30 juin 1960</a:t>
            </a:r>
          </a:p>
          <a:p>
            <a:pPr>
              <a:defRPr/>
            </a:pPr>
            <a:r>
              <a:rPr lang="fr-FR" dirty="0"/>
              <a:t>Loi fondamentale</a:t>
            </a:r>
          </a:p>
          <a:p>
            <a:pPr>
              <a:defRPr/>
            </a:pPr>
            <a:r>
              <a:rPr lang="fr-FR" dirty="0"/>
              <a:t>Élections législatives mai 1960,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UCTL</a:t>
            </a:r>
          </a:p>
        </p:txBody>
      </p:sp>
    </p:spTree>
    <p:extLst>
      <p:ext uri="{BB962C8B-B14F-4D97-AF65-F5344CB8AC3E}">
        <p14:creationId xmlns:p14="http://schemas.microsoft.com/office/powerpoint/2010/main" val="355345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A5FEA9-408C-1E4B-A37E-82322114A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Séquence 5: Isidore </a:t>
            </a:r>
            <a:r>
              <a:rPr lang="fr-FR" dirty="0" err="1"/>
              <a:t>Ndaywel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D75D87-A203-BB44-8586-B1045E8D7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Le Congo après l’indépendance</a:t>
            </a:r>
          </a:p>
          <a:p>
            <a:endParaRPr lang="fr-FR" dirty="0"/>
          </a:p>
          <a:p>
            <a:r>
              <a:rPr lang="fr-FR" dirty="0"/>
              <a:t>Demande du roi </a:t>
            </a:r>
            <a:r>
              <a:rPr lang="fr-FR" dirty="0" err="1"/>
              <a:t>Rwagasore</a:t>
            </a:r>
            <a:r>
              <a:rPr lang="fr-FR" dirty="0"/>
              <a:t> au Burundi: indépendance et lien avec Congo</a:t>
            </a:r>
          </a:p>
          <a:p>
            <a:r>
              <a:rPr lang="fr-FR" dirty="0"/>
              <a:t>Rwanda: indépendance concomitante</a:t>
            </a:r>
          </a:p>
          <a:p>
            <a:r>
              <a:rPr lang="fr-FR" dirty="0"/>
              <a:t>1959: « Toussaint rwandaise »: haine entre Tutsi et Hutus attisée et massacres de Tutsi, fuite de nombreux réfugiés en Ouganda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0713690-818B-DB48-911F-DBFABFAA0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UCTL</a:t>
            </a:r>
          </a:p>
        </p:txBody>
      </p:sp>
    </p:spTree>
    <p:extLst>
      <p:ext uri="{BB962C8B-B14F-4D97-AF65-F5344CB8AC3E}">
        <p14:creationId xmlns:p14="http://schemas.microsoft.com/office/powerpoint/2010/main" val="29191834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2CB8D9-A1CC-5D46-A526-062566B95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Ethnicité manipulée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BEA055-46B4-4D41-9633-696FA5AC0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Tensions attisées au Katanga, au Kasaï, …</a:t>
            </a:r>
          </a:p>
          <a:p>
            <a:r>
              <a:rPr lang="fr-FR" dirty="0"/>
              <a:t>Rwanda et Burundi: 2 « classes » ou « castes » principales</a:t>
            </a:r>
          </a:p>
          <a:p>
            <a:pPr lvl="1"/>
            <a:r>
              <a:rPr lang="fr-FR" dirty="0"/>
              <a:t>Tutsis: éleveurs, guerriers :	13%			soutien anticlérical</a:t>
            </a:r>
          </a:p>
          <a:p>
            <a:pPr lvl="1"/>
            <a:r>
              <a:rPr lang="fr-FR" dirty="0"/>
              <a:t>Hutus: agriculteurs		 :	85%			soutien flamand surtout clérical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Cartes d’identité 1933 figent le glissement de statut social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248E946-016A-704A-9D2D-430B5B097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UCTL</a:t>
            </a:r>
          </a:p>
        </p:txBody>
      </p:sp>
    </p:spTree>
    <p:extLst>
      <p:ext uri="{BB962C8B-B14F-4D97-AF65-F5344CB8AC3E}">
        <p14:creationId xmlns:p14="http://schemas.microsoft.com/office/powerpoint/2010/main" val="20031585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8F4157-1E8E-EE4F-9BB7-68FB79266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Premier semestre 1960, Congo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24E792-5B23-F24A-AB3C-7077C7919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Mars 1960: table ronde économique</a:t>
            </a:r>
          </a:p>
          <a:p>
            <a:r>
              <a:rPr lang="fr-FR" dirty="0"/>
              <a:t>Mai 1960: Loi fondamentale (constitution de transition)</a:t>
            </a:r>
          </a:p>
          <a:p>
            <a:r>
              <a:rPr lang="fr-FR" dirty="0"/>
              <a:t>22 mai 1960: élections législatives, sénatoriales et provinciales</a:t>
            </a:r>
          </a:p>
          <a:p>
            <a:r>
              <a:rPr lang="fr-FR" dirty="0"/>
              <a:t>Mouvement National Congolais et alliés: 41 sièges sur 137: majorité relative</a:t>
            </a:r>
          </a:p>
          <a:p>
            <a:r>
              <a:rPr lang="fr-FR" dirty="0"/>
              <a:t>17 juin 1960: Loi autorisant les sociétés congolaises à choisir statut belge 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58F476E-15E0-9248-9539-C299C787F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UCTL</a:t>
            </a:r>
          </a:p>
        </p:txBody>
      </p:sp>
    </p:spTree>
    <p:extLst>
      <p:ext uri="{BB962C8B-B14F-4D97-AF65-F5344CB8AC3E}">
        <p14:creationId xmlns:p14="http://schemas.microsoft.com/office/powerpoint/2010/main" val="12750190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CFAA85-1E27-9D4A-9F58-E69B55C48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Problèmes avant indépendance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6833FE-6119-B543-BD27-44BB9F5E7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Président (poste honoraire) Joseph </a:t>
            </a:r>
            <a:r>
              <a:rPr lang="fr-FR" dirty="0" err="1"/>
              <a:t>Kasa-Vubu</a:t>
            </a:r>
            <a:r>
              <a:rPr lang="fr-FR" dirty="0"/>
              <a:t> (ABAKO) fédéraliste</a:t>
            </a:r>
          </a:p>
          <a:p>
            <a:r>
              <a:rPr lang="fr-FR" dirty="0"/>
              <a:t>Premier ministre: Patrice Lumumba (MNC) unitariste</a:t>
            </a:r>
          </a:p>
          <a:p>
            <a:r>
              <a:rPr lang="fr-FR" dirty="0"/>
              <a:t>29 juin: accord de coopération belgo-congolais:</a:t>
            </a:r>
          </a:p>
          <a:p>
            <a:pPr lvl="1"/>
            <a:r>
              <a:rPr lang="fr-FR" dirty="0"/>
              <a:t>Force publique: gestion par l’Etat belge</a:t>
            </a:r>
          </a:p>
          <a:p>
            <a:pPr lvl="1"/>
            <a:r>
              <a:rPr lang="fr-FR" dirty="0"/>
              <a:t>Système judiciaire: gestion par l’Etat belge</a:t>
            </a:r>
          </a:p>
          <a:p>
            <a:pPr lvl="1"/>
            <a:r>
              <a:rPr lang="fr-FR" dirty="0"/>
              <a:t>Compétence du Conseil d’Etat belge au Congo</a:t>
            </a:r>
          </a:p>
          <a:p>
            <a:pPr lvl="1"/>
            <a:r>
              <a:rPr lang="fr-FR" dirty="0"/>
              <a:t>Accord nécessaire du Ministre de la défense pour maintien troupes belges: Lumumba!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A31D568-7D46-BB43-8C37-66DDAD0B0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UCTL</a:t>
            </a:r>
          </a:p>
        </p:txBody>
      </p:sp>
    </p:spTree>
    <p:extLst>
      <p:ext uri="{BB962C8B-B14F-4D97-AF65-F5344CB8AC3E}">
        <p14:creationId xmlns:p14="http://schemas.microsoft.com/office/powerpoint/2010/main" val="41876162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7F1705-71DD-EF46-A6F1-CBE727570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Crise de juillet 1960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5F2C75-72DB-984A-B68C-D1612F2678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BE" dirty="0"/>
              <a:t>5 juillet général Janssens: </a:t>
            </a:r>
            <a:r>
              <a:rPr lang="fr-BE" i="1" dirty="0"/>
              <a:t>« avant l’indépendance =après l’indépendance. »</a:t>
            </a:r>
            <a:endParaRPr lang="fr-FR" dirty="0"/>
          </a:p>
          <a:p>
            <a:r>
              <a:rPr lang="fr-FR" dirty="0"/>
              <a:t>Mutinerie de la Force publique, violences contre les Belges</a:t>
            </a:r>
          </a:p>
          <a:p>
            <a:r>
              <a:rPr lang="fr-FR" dirty="0"/>
              <a:t>9 juillet: gouvernement belge décide intervention au Katanga</a:t>
            </a:r>
          </a:p>
          <a:p>
            <a:r>
              <a:rPr lang="fr-FR" dirty="0"/>
              <a:t>10 juillet: </a:t>
            </a:r>
            <a:r>
              <a:rPr lang="fr-FR" dirty="0" err="1"/>
              <a:t>paracommandos</a:t>
            </a:r>
            <a:r>
              <a:rPr lang="fr-FR" dirty="0"/>
              <a:t> désarment soldats congolais au Katanga</a:t>
            </a:r>
          </a:p>
          <a:p>
            <a:r>
              <a:rPr lang="fr-FR" dirty="0"/>
              <a:t>11 juillet proclamation indépendance du Katanga</a:t>
            </a:r>
          </a:p>
          <a:p>
            <a:r>
              <a:rPr lang="fr-FR" dirty="0"/>
              <a:t>14 juillet: ONU intervient (demande de Lumumba) et rupture des relations diplomatiques Congo - Belgique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C3509CC-32F1-3E40-8B88-4C9A04B3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UCTL</a:t>
            </a:r>
          </a:p>
        </p:txBody>
      </p:sp>
    </p:spTree>
    <p:extLst>
      <p:ext uri="{BB962C8B-B14F-4D97-AF65-F5344CB8AC3E}">
        <p14:creationId xmlns:p14="http://schemas.microsoft.com/office/powerpoint/2010/main" val="24100883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6CE060-75CA-A14E-9CE8-DB329E4BA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Crise de septembre 1960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801464-F1B1-F149-B655-CFE9AABC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Président révoque premier ministre</a:t>
            </a:r>
          </a:p>
          <a:p>
            <a:r>
              <a:rPr lang="fr-FR" dirty="0"/>
              <a:t>Premier ministre dénonce président qui est sans majorité parlementaire</a:t>
            </a:r>
          </a:p>
          <a:p>
            <a:r>
              <a:rPr lang="fr-FR" dirty="0"/>
              <a:t>14 septembre: coup d’Etat du colonel Mobutu, nommé chef d’état-major en juillet par Lumumba</a:t>
            </a:r>
          </a:p>
          <a:p>
            <a:r>
              <a:rPr lang="fr-FR" dirty="0"/>
              <a:t>Arrestation de Lumumba, livraison au Katanga et exécution le 17 janvier 61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884483E-4C50-F14E-BE80-8E89C0C04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UCTL</a:t>
            </a:r>
          </a:p>
        </p:txBody>
      </p:sp>
    </p:spTree>
    <p:extLst>
      <p:ext uri="{BB962C8B-B14F-4D97-AF65-F5344CB8AC3E}">
        <p14:creationId xmlns:p14="http://schemas.microsoft.com/office/powerpoint/2010/main" val="416665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828C36-03F9-4B49-B91D-AB92A4D80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1608 ambassadeur du Kongo au Vatican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194185-42D8-7344-A7E5-4208C1EA7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Plaintes contre traite négrière: Certains royaumes résistent, d’autres se font courtiers</a:t>
            </a:r>
          </a:p>
          <a:p>
            <a:r>
              <a:rPr lang="fr-FR" dirty="0"/>
              <a:t>Monnaies anciennes: barres de fer, croisettes de cuivre, coquillages</a:t>
            </a:r>
          </a:p>
          <a:p>
            <a:r>
              <a:rPr lang="fr-FR" dirty="0"/>
              <a:t>Attrait pour produits importés</a:t>
            </a:r>
          </a:p>
          <a:p>
            <a:r>
              <a:rPr lang="fr-FR" dirty="0"/>
              <a:t>Division Afrique centrale en 3 zones</a:t>
            </a:r>
          </a:p>
          <a:p>
            <a:pPr lvl="1"/>
            <a:r>
              <a:rPr lang="fr-FR" dirty="0"/>
              <a:t>Sud: Portugais</a:t>
            </a:r>
          </a:p>
          <a:p>
            <a:pPr lvl="1"/>
            <a:r>
              <a:rPr lang="fr-FR" dirty="0"/>
              <a:t>Zone du grand fleuve</a:t>
            </a:r>
          </a:p>
          <a:p>
            <a:pPr lvl="1"/>
            <a:r>
              <a:rPr lang="fr-FR" dirty="0"/>
              <a:t>Zone arabo-swahili à l’Est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7086EAD-27A7-5140-B8C8-225007170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UCTL 2023</a:t>
            </a:r>
          </a:p>
        </p:txBody>
      </p:sp>
    </p:spTree>
    <p:extLst>
      <p:ext uri="{BB962C8B-B14F-4D97-AF65-F5344CB8AC3E}">
        <p14:creationId xmlns:p14="http://schemas.microsoft.com/office/powerpoint/2010/main" val="37614146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F89762-2FF7-8748-9932-38B7EBA41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Désordres et ordres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4CA96A3-496D-924C-B8A9-6E45DE3E0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Septembre 1961: assassinat du secrétaire général de l’ONU.</a:t>
            </a:r>
          </a:p>
          <a:p>
            <a:r>
              <a:rPr lang="fr-FR" dirty="0"/>
              <a:t>Rébellions</a:t>
            </a:r>
          </a:p>
          <a:p>
            <a:r>
              <a:rPr lang="fr-FR" dirty="0"/>
              <a:t>Interventions troupes belges à Kisangani 1964</a:t>
            </a:r>
          </a:p>
          <a:p>
            <a:r>
              <a:rPr lang="fr-FR" dirty="0"/>
              <a:t>Constitution de Luluabourg 1964</a:t>
            </a:r>
          </a:p>
          <a:p>
            <a:r>
              <a:rPr lang="fr-FR" dirty="0"/>
              <a:t>Coup d’Etat de Mobutu 24 novembre 1965: aide américaine … et belge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65AEAA6-113B-414F-B942-A9F18A1D5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UCTL</a:t>
            </a:r>
          </a:p>
        </p:txBody>
      </p:sp>
    </p:spTree>
    <p:extLst>
      <p:ext uri="{BB962C8B-B14F-4D97-AF65-F5344CB8AC3E}">
        <p14:creationId xmlns:p14="http://schemas.microsoft.com/office/powerpoint/2010/main" val="38872684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129FD2-6169-4C41-B85B-BB4D77686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Nationalisations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1AA71F-4654-844D-9A94-6D5DD22D6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1970: « zaïrianisation » de l’économie</a:t>
            </a:r>
          </a:p>
          <a:p>
            <a:r>
              <a:rPr lang="fr-FR" dirty="0"/>
              <a:t>Confusion patrimoine et revenu</a:t>
            </a:r>
          </a:p>
          <a:p>
            <a:r>
              <a:rPr lang="fr-FR" dirty="0"/>
              <a:t>Avortement d’une bourgeoisie nationale</a:t>
            </a:r>
          </a:p>
          <a:p>
            <a:r>
              <a:rPr lang="fr-FR" dirty="0"/>
              <a:t>Rétrocession aux anciens propriétaires: méfiance des investisseurs</a:t>
            </a:r>
          </a:p>
          <a:p>
            <a:r>
              <a:rPr lang="fr-FR" dirty="0"/>
              <a:t>Crise économique et chute du prix du cuivre</a:t>
            </a:r>
          </a:p>
          <a:p>
            <a:r>
              <a:rPr lang="fr-FR" dirty="0"/>
              <a:t>1977: « anciens gendarmes katangais »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D723BFC-063F-704E-83D6-16D10F841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UCTL</a:t>
            </a:r>
          </a:p>
        </p:txBody>
      </p:sp>
    </p:spTree>
    <p:extLst>
      <p:ext uri="{BB962C8B-B14F-4D97-AF65-F5344CB8AC3E}">
        <p14:creationId xmlns:p14="http://schemas.microsoft.com/office/powerpoint/2010/main" val="28976381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ED3C33-A0E0-3A4A-82E3-8A0FF7A57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Discours de La Baule 1990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162CEC-C80E-254D-998B-7A22F8DA9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Effondrement des pays communistes</a:t>
            </a:r>
          </a:p>
          <a:p>
            <a:r>
              <a:rPr lang="fr-FR" dirty="0"/>
              <a:t>La France annonce qu’elle ne supportera plus inconditionnellement des dictateurs. Mitterrand conseille la démocratie</a:t>
            </a:r>
          </a:p>
          <a:p>
            <a:r>
              <a:rPr lang="fr-FR" dirty="0"/>
              <a:t>Conférence nationale souveraine: 1991: accord impossible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9159FA8-1195-9846-961E-B1429C82E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UCTL</a:t>
            </a:r>
          </a:p>
        </p:txBody>
      </p:sp>
    </p:spTree>
    <p:extLst>
      <p:ext uri="{BB962C8B-B14F-4D97-AF65-F5344CB8AC3E}">
        <p14:creationId xmlns:p14="http://schemas.microsoft.com/office/powerpoint/2010/main" val="29390411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C40BB5-5D47-974D-8010-4E3B82D90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réfugiés reprennent le pouvoir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4CED52-0895-9F4F-A82B-53361D8C5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Rwanda: guerre 1990 FPR: Paul </a:t>
            </a:r>
            <a:r>
              <a:rPr lang="fr-FR" dirty="0" err="1"/>
              <a:t>Kagame</a:t>
            </a:r>
            <a:r>
              <a:rPr lang="fr-FR" dirty="0"/>
              <a:t> attaque le régime Habyarimana</a:t>
            </a:r>
          </a:p>
          <a:p>
            <a:r>
              <a:rPr lang="fr-FR" dirty="0"/>
              <a:t>Déclenchement du génocide contre les Tutsis 1994</a:t>
            </a:r>
          </a:p>
          <a:p>
            <a:r>
              <a:rPr lang="fr-FR" dirty="0"/>
              <a:t>Troupes </a:t>
            </a:r>
            <a:r>
              <a:rPr lang="fr-FR" i="1" dirty="0" err="1"/>
              <a:t>interhamwe</a:t>
            </a:r>
            <a:r>
              <a:rPr lang="fr-FR" dirty="0"/>
              <a:t> des génocidaires s’installent à l’Ouest des Grands lacs</a:t>
            </a:r>
          </a:p>
          <a:p>
            <a:r>
              <a:rPr lang="fr-FR" dirty="0"/>
              <a:t>1997: guerre du Rwanda, de l’Ouganda contre Mobutu, avec l’aide d’un rebelle: Laurent-Désiré Kabila, RDC, fin de Mobutu</a:t>
            </a:r>
          </a:p>
          <a:p>
            <a:r>
              <a:rPr lang="fr-FR" dirty="0"/>
              <a:t>1998: Kabila chasse les Rwandais et les Ougandais: guerre au Congo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46AEEF9-2D78-C841-BFF0-48FEB4F4D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UCTL</a:t>
            </a:r>
          </a:p>
        </p:txBody>
      </p:sp>
    </p:spTree>
    <p:extLst>
      <p:ext uri="{BB962C8B-B14F-4D97-AF65-F5344CB8AC3E}">
        <p14:creationId xmlns:p14="http://schemas.microsoft.com/office/powerpoint/2010/main" val="21937333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33C866F-52D1-C94C-A4EC-28FAD254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UCTL</a:t>
            </a:r>
          </a:p>
        </p:txBody>
      </p:sp>
      <p:pic>
        <p:nvPicPr>
          <p:cNvPr id="5" name="Picture 5" descr="carte_grandslacs">
            <a:extLst>
              <a:ext uri="{FF2B5EF4-FFF2-40B4-BE49-F238E27FC236}">
                <a16:creationId xmlns:a16="http://schemas.microsoft.com/office/drawing/2014/main" id="{3DB22FD2-1379-714A-8433-18863570E2D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81" y="609600"/>
            <a:ext cx="665598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lc="http://schemas.openxmlformats.org/drawingml/2006/lockedCanvas" xmlns="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val="1"/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020C902-1BDA-1B44-91BE-CEF0024681B8}"/>
              </a:ext>
            </a:extLst>
          </p:cNvPr>
          <p:cNvSpPr txBox="1"/>
          <p:nvPr/>
        </p:nvSpPr>
        <p:spPr>
          <a:xfrm>
            <a:off x="8910084" y="978195"/>
            <a:ext cx="239924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2.345.000 km2</a:t>
            </a:r>
          </a:p>
          <a:p>
            <a:endParaRPr lang="fr-FR" dirty="0"/>
          </a:p>
          <a:p>
            <a:r>
              <a:rPr lang="fr-FR" dirty="0"/>
              <a:t>=</a:t>
            </a:r>
          </a:p>
          <a:p>
            <a:r>
              <a:rPr lang="fr-FR" dirty="0"/>
              <a:t>Esp+ </a:t>
            </a:r>
            <a:r>
              <a:rPr lang="fr-FR" dirty="0" err="1"/>
              <a:t>Port+Fr</a:t>
            </a:r>
            <a:r>
              <a:rPr lang="fr-FR" dirty="0"/>
              <a:t> +De + It</a:t>
            </a:r>
          </a:p>
          <a:p>
            <a:r>
              <a:rPr lang="fr-FR" dirty="0"/>
              <a:t>+BNL+ </a:t>
            </a:r>
            <a:r>
              <a:rPr lang="fr-FR" dirty="0" err="1"/>
              <a:t>Dk</a:t>
            </a:r>
            <a:r>
              <a:rPr lang="fr-FR" dirty="0"/>
              <a:t> + Pol.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80940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Néo-colonialisme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dirty="0"/>
              <a:t>Discours Lumumba: « humiliation »</a:t>
            </a:r>
          </a:p>
          <a:p>
            <a:pPr>
              <a:defRPr/>
            </a:pPr>
            <a:r>
              <a:rPr lang="fr-FR" dirty="0"/>
              <a:t>« Avant l’indépendance = après l’indépendance » =&gt; mutineries</a:t>
            </a:r>
          </a:p>
          <a:p>
            <a:pPr>
              <a:defRPr/>
            </a:pPr>
            <a:r>
              <a:rPr lang="fr-FR" dirty="0"/>
              <a:t>Intervention belge humanitaire?</a:t>
            </a:r>
          </a:p>
          <a:p>
            <a:pPr>
              <a:defRPr/>
            </a:pPr>
            <a:r>
              <a:rPr lang="fr-FR" dirty="0"/>
              <a:t>Demande Lumumba intervention ONU 14 juillet</a:t>
            </a:r>
          </a:p>
          <a:p>
            <a:pPr>
              <a:defRPr/>
            </a:pPr>
            <a:r>
              <a:rPr lang="fr-FR" dirty="0"/>
              <a:t>11 juillet Katanga indépendant</a:t>
            </a:r>
          </a:p>
          <a:p>
            <a:pPr>
              <a:defRPr/>
            </a:pPr>
            <a:r>
              <a:rPr lang="fr-FR" dirty="0"/>
              <a:t>8 août Sud Kasaï indépendant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UCTL</a:t>
            </a:r>
          </a:p>
        </p:txBody>
      </p:sp>
    </p:spTree>
    <p:extLst>
      <p:ext uri="{BB962C8B-B14F-4D97-AF65-F5344CB8AC3E}">
        <p14:creationId xmlns:p14="http://schemas.microsoft.com/office/powerpoint/2010/main" val="251339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SGB contre CIA contre KGB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Septembre: destitution réciproque Pr-PM</a:t>
            </a:r>
          </a:p>
          <a:p>
            <a:pPr>
              <a:defRPr/>
            </a:pPr>
            <a:r>
              <a:rPr lang="fr-FR" dirty="0"/>
              <a:t>Chef état-major Joseph Mobutu prend pouvoir septembre… 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UCTL</a:t>
            </a:r>
          </a:p>
        </p:txBody>
      </p:sp>
    </p:spTree>
    <p:extLst>
      <p:ext uri="{BB962C8B-B14F-4D97-AF65-F5344CB8AC3E}">
        <p14:creationId xmlns:p14="http://schemas.microsoft.com/office/powerpoint/2010/main" val="13796326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Assassinat Patrice Lumumba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fr-FR" dirty="0"/>
              <a:t>17 janvier 1961</a:t>
            </a:r>
          </a:p>
          <a:p>
            <a:pPr>
              <a:defRPr/>
            </a:pPr>
            <a:r>
              <a:rPr lang="fr-FR" dirty="0"/>
              <a:t>Tentatives CIA</a:t>
            </a:r>
          </a:p>
          <a:p>
            <a:pPr>
              <a:defRPr/>
            </a:pPr>
            <a:r>
              <a:rPr lang="fr-FR" dirty="0"/>
              <a:t>Isolement par Mobutu</a:t>
            </a:r>
          </a:p>
          <a:p>
            <a:pPr>
              <a:defRPr/>
            </a:pPr>
            <a:r>
              <a:rPr lang="fr-FR" dirty="0"/>
              <a:t>Protection casques bleus ghanéens (URSS)</a:t>
            </a:r>
          </a:p>
          <a:p>
            <a:pPr>
              <a:defRPr/>
            </a:pPr>
            <a:r>
              <a:rPr lang="fr-FR" dirty="0"/>
              <a:t>Départ vers Kisangani</a:t>
            </a:r>
          </a:p>
          <a:p>
            <a:pPr>
              <a:defRPr/>
            </a:pPr>
            <a:r>
              <a:rPr lang="fr-FR" dirty="0"/>
              <a:t>Interception par forces </a:t>
            </a:r>
            <a:r>
              <a:rPr lang="fr-FR" dirty="0" err="1"/>
              <a:t>mobuto</a:t>
            </a:r>
            <a:r>
              <a:rPr lang="fr-FR" dirty="0"/>
              <a:t>-belges</a:t>
            </a:r>
          </a:p>
          <a:p>
            <a:pPr>
              <a:defRPr/>
            </a:pPr>
            <a:r>
              <a:rPr lang="fr-FR" dirty="0"/>
              <a:t>Envoi au Katanga</a:t>
            </a:r>
          </a:p>
          <a:p>
            <a:pPr>
              <a:defRPr/>
            </a:pPr>
            <a:r>
              <a:rPr lang="fr-FR" dirty="0"/>
              <a:t>Assassinat par Katangais sous regard Belges; dissolution corps acide, dispersion restes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UCTL</a:t>
            </a:r>
          </a:p>
        </p:txBody>
      </p:sp>
    </p:spTree>
    <p:extLst>
      <p:ext uri="{BB962C8B-B14F-4D97-AF65-F5344CB8AC3E}">
        <p14:creationId xmlns:p14="http://schemas.microsoft.com/office/powerpoint/2010/main" val="345318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2</a:t>
            </a:r>
            <a:r>
              <a:rPr lang="fr-FR" baseline="30000" dirty="0"/>
              <a:t>e</a:t>
            </a:r>
            <a:r>
              <a:rPr lang="fr-FR" dirty="0"/>
              <a:t> coup Etat Mobutu</a:t>
            </a:r>
          </a:p>
        </p:txBody>
      </p:sp>
      <p:sp>
        <p:nvSpPr>
          <p:cNvPr id="113666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latin typeface="Gill Sans MT" charset="0"/>
                <a:ea typeface="ＭＳ Ｐゴシック" charset="0"/>
                <a:cs typeface="ＭＳ Ｐゴシック" charset="0"/>
              </a:rPr>
              <a:t>1964: fin sécession Katanga, </a:t>
            </a:r>
            <a:r>
              <a:rPr lang="fr-FR" dirty="0" err="1">
                <a:latin typeface="Gill Sans MT" charset="0"/>
                <a:ea typeface="ＭＳ Ｐゴシック" charset="0"/>
                <a:cs typeface="ＭＳ Ｐゴシック" charset="0"/>
              </a:rPr>
              <a:t>Tschombé</a:t>
            </a:r>
            <a:r>
              <a:rPr lang="fr-FR" dirty="0">
                <a:latin typeface="Gill Sans MT" charset="0"/>
                <a:ea typeface="ＭＳ Ｐゴシック" charset="0"/>
                <a:cs typeface="ＭＳ Ｐゴシック" charset="0"/>
              </a:rPr>
              <a:t> à Léopoldville</a:t>
            </a:r>
          </a:p>
          <a:p>
            <a:r>
              <a:rPr lang="fr-FR" dirty="0">
                <a:latin typeface="Gill Sans MT" charset="0"/>
                <a:ea typeface="ＭＳ Ｐゴシック" charset="0"/>
                <a:cs typeface="ＭＳ Ｐゴシック" charset="0"/>
              </a:rPr>
              <a:t>Elections mais accord impossible entre politiciens</a:t>
            </a:r>
          </a:p>
          <a:p>
            <a:r>
              <a:rPr lang="fr-FR" dirty="0">
                <a:latin typeface="Gill Sans MT" charset="0"/>
                <a:ea typeface="ＭＳ Ｐゴシック" charset="0"/>
                <a:cs typeface="ＭＳ Ｐゴシック" charset="0"/>
              </a:rPr>
              <a:t>1965 reprise du pouvoir par Mobutu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UCTL</a:t>
            </a:r>
          </a:p>
        </p:txBody>
      </p:sp>
    </p:spTree>
    <p:extLst>
      <p:ext uri="{BB962C8B-B14F-4D97-AF65-F5344CB8AC3E}">
        <p14:creationId xmlns:p14="http://schemas.microsoft.com/office/powerpoint/2010/main" val="273770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Mobutisme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latin typeface="Gill Sans MT" charset="0"/>
                <a:ea typeface="ＭＳ Ｐゴシック" charset="0"/>
                <a:cs typeface="ＭＳ Ｐゴシック" charset="0"/>
              </a:rPr>
              <a:t>Mouvement Populaire de la Révolution: parti-Etat</a:t>
            </a:r>
          </a:p>
          <a:p>
            <a:r>
              <a:rPr lang="fr-FR" dirty="0">
                <a:latin typeface="Gill Sans MT" charset="0"/>
                <a:ea typeface="ＭＳ Ｐゴシック" charset="0"/>
                <a:cs typeface="ＭＳ Ｐゴシック" charset="0"/>
              </a:rPr>
              <a:t>1971: « zaïrianisation », « authenticité »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UCTL</a:t>
            </a:r>
          </a:p>
        </p:txBody>
      </p:sp>
    </p:spTree>
    <p:extLst>
      <p:ext uri="{BB962C8B-B14F-4D97-AF65-F5344CB8AC3E}">
        <p14:creationId xmlns:p14="http://schemas.microsoft.com/office/powerpoint/2010/main" val="971990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F41D2E2-1E82-505F-2B15-23A9D8711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UCTL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E7290D0-42EF-FA55-5268-C295DC905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0" y="88900"/>
            <a:ext cx="9144000" cy="667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1209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PIB/</a:t>
            </a:r>
            <a:r>
              <a:rPr lang="fr-FR" dirty="0" err="1"/>
              <a:t>hab</a:t>
            </a:r>
            <a:r>
              <a:rPr lang="fr-FR" dirty="0"/>
              <a:t> 1962-2014, BM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UCTL</a:t>
            </a:r>
          </a:p>
        </p:txBody>
      </p:sp>
      <p:graphicFrame>
        <p:nvGraphicFramePr>
          <p:cNvPr id="10" name="Graphique 9"/>
          <p:cNvGraphicFramePr>
            <a:graphicFrameLocks/>
          </p:cNvGraphicFramePr>
          <p:nvPr/>
        </p:nvGraphicFramePr>
        <p:xfrm>
          <a:off x="2365025" y="1922042"/>
          <a:ext cx="7769576" cy="4135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2038875" y="6366764"/>
            <a:ext cx="8435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http://</a:t>
            </a:r>
            <a:r>
              <a:rPr lang="fr-FR" dirty="0" err="1"/>
              <a:t>data.worldbank.org</a:t>
            </a:r>
            <a:r>
              <a:rPr lang="fr-FR" dirty="0"/>
              <a:t>/</a:t>
            </a:r>
            <a:r>
              <a:rPr lang="fr-FR" dirty="0" err="1"/>
              <a:t>indicator</a:t>
            </a:r>
            <a:r>
              <a:rPr lang="fr-FR" dirty="0"/>
              <a:t>/NY.GNP.PCAP.CD/countries/</a:t>
            </a:r>
            <a:r>
              <a:rPr lang="fr-FR" dirty="0" err="1"/>
              <a:t>CD-ZF?display</a:t>
            </a:r>
            <a:r>
              <a:rPr lang="fr-FR" dirty="0"/>
              <a:t>=graph</a:t>
            </a:r>
          </a:p>
        </p:txBody>
      </p:sp>
    </p:spTree>
    <p:extLst>
      <p:ext uri="{BB962C8B-B14F-4D97-AF65-F5344CB8AC3E}">
        <p14:creationId xmlns:p14="http://schemas.microsoft.com/office/powerpoint/2010/main" val="8152705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Effondrement années 80?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Chute prix cuivre</a:t>
            </a:r>
          </a:p>
          <a:p>
            <a:r>
              <a:rPr lang="fr-FR" dirty="0"/>
              <a:t>Mauvaise gestion des entreprises « </a:t>
            </a:r>
            <a:r>
              <a:rPr lang="fr-FR" dirty="0" err="1"/>
              <a:t>zaïrianisées</a:t>
            </a:r>
            <a:r>
              <a:rPr lang="fr-FR" dirty="0"/>
              <a:t> »</a:t>
            </a:r>
          </a:p>
          <a:p>
            <a:r>
              <a:rPr lang="fr-FR" dirty="0"/>
              <a:t>Mauvaise gestion administrations publiques =&gt; dégradation infrastructures</a:t>
            </a:r>
          </a:p>
          <a:p>
            <a:r>
              <a:rPr lang="fr-FR" dirty="0"/>
              <a:t>Exemple trajet en camion 2.200 km</a:t>
            </a:r>
          </a:p>
          <a:p>
            <a:pPr lvl="1"/>
            <a:r>
              <a:rPr lang="fr-FR" dirty="0"/>
              <a:t>1980: </a:t>
            </a:r>
            <a:r>
              <a:rPr lang="fr-FR" dirty="0" err="1"/>
              <a:t>Kin</a:t>
            </a:r>
            <a:r>
              <a:rPr lang="fr-FR" dirty="0"/>
              <a:t> </a:t>
            </a:r>
            <a:r>
              <a:rPr lang="fr-FR" dirty="0"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fr-FR" dirty="0" err="1"/>
              <a:t>Lu’shi</a:t>
            </a:r>
            <a:r>
              <a:rPr lang="fr-FR" dirty="0"/>
              <a:t>: 3 jours</a:t>
            </a:r>
          </a:p>
          <a:p>
            <a:pPr lvl="1"/>
            <a:r>
              <a:rPr lang="fr-FR" dirty="0"/>
              <a:t>1985: 			 3 semaines</a:t>
            </a:r>
          </a:p>
          <a:p>
            <a:pPr lvl="1"/>
            <a:r>
              <a:rPr lang="fr-FR" dirty="0"/>
              <a:t>1990: </a:t>
            </a:r>
            <a:r>
              <a:rPr lang="fr-FR" dirty="0" err="1"/>
              <a:t>Kin</a:t>
            </a:r>
            <a:r>
              <a:rPr lang="fr-FR" dirty="0"/>
              <a:t> </a:t>
            </a:r>
            <a:r>
              <a:rPr lang="fr-FR" dirty="0">
                <a:latin typeface="Wingdings"/>
                <a:ea typeface="Wingdings"/>
                <a:cs typeface="Wingdings"/>
                <a:sym typeface="Wingdings"/>
              </a:rPr>
              <a:t>	</a:t>
            </a:r>
            <a:r>
              <a:rPr lang="fr-FR" dirty="0"/>
              <a:t> </a:t>
            </a:r>
            <a:r>
              <a:rPr lang="fr-FR" dirty="0" err="1"/>
              <a:t>Lu’shi</a:t>
            </a:r>
            <a:r>
              <a:rPr lang="fr-FR" dirty="0"/>
              <a:t>: impossible</a:t>
            </a:r>
          </a:p>
          <a:p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UCTL</a:t>
            </a:r>
          </a:p>
        </p:txBody>
      </p:sp>
    </p:spTree>
    <p:extLst>
      <p:ext uri="{BB962C8B-B14F-4D97-AF65-F5344CB8AC3E}">
        <p14:creationId xmlns:p14="http://schemas.microsoft.com/office/powerpoint/2010/main" val="204154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676E4FD6-3AB5-5356-E177-547F13F42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guerre de 1997 à 2003…</a:t>
            </a:r>
            <a:endParaRPr lang="fr-BE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6C0E55D-94C0-BC0C-75A2-41F7325B0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276CE1F1-E8C4-977A-AA95-24146290A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4000" y="2513013"/>
            <a:ext cx="3657600" cy="36147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9757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39AC80-E744-074D-A343-E25F08326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Séquence 2: Isidore </a:t>
            </a:r>
            <a:r>
              <a:rPr lang="fr-FR" dirty="0" err="1"/>
              <a:t>Ndaywel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4C3E6E-B8E0-514E-8167-C578E074C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Etat indépendant du Congo</a:t>
            </a:r>
          </a:p>
          <a:p>
            <a:r>
              <a:rPr lang="fr-FR" dirty="0"/>
              <a:t>Abolition de la traite négrière: remplacement main d’œuvre par machines</a:t>
            </a:r>
          </a:p>
          <a:p>
            <a:r>
              <a:rPr lang="fr-FR" dirty="0"/>
              <a:t>Besoin d’espaces: produits « de cueillette »: ivoire, caoutchouc</a:t>
            </a:r>
          </a:p>
          <a:p>
            <a:r>
              <a:rPr lang="fr-FR" dirty="0"/>
              <a:t>Réduire l’incertitude géographique</a:t>
            </a:r>
          </a:p>
          <a:p>
            <a:r>
              <a:rPr lang="fr-FR" dirty="0"/>
              <a:t>Elan humanitaire et évangélisateur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4B0A79B-8837-364D-9320-34D729AF7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UCTL</a:t>
            </a:r>
          </a:p>
        </p:txBody>
      </p:sp>
    </p:spTree>
    <p:extLst>
      <p:ext uri="{BB962C8B-B14F-4D97-AF65-F5344CB8AC3E}">
        <p14:creationId xmlns:p14="http://schemas.microsoft.com/office/powerpoint/2010/main" val="4074080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10C747-3B39-7B4D-A57C-A3A0AC906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1876: conférence géographique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400DBA-B809-284A-A625-36F34DC95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1877: Stanley: bassin du Nil / bassin du Congo</a:t>
            </a:r>
          </a:p>
          <a:p>
            <a:r>
              <a:rPr lang="fr-FR" dirty="0"/>
              <a:t>Comité d’études du Haut Congo</a:t>
            </a:r>
          </a:p>
          <a:p>
            <a:r>
              <a:rPr lang="fr-FR" dirty="0"/>
              <a:t>Association internationale africaine (AIA): création de postes</a:t>
            </a:r>
          </a:p>
          <a:p>
            <a:r>
              <a:rPr lang="fr-FR" dirty="0"/>
              <a:t>Signatures avec des chefs: propriété ou usufruit?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602B57B-8C0C-0044-A193-536073072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UCTL</a:t>
            </a:r>
          </a:p>
        </p:txBody>
      </p:sp>
    </p:spTree>
    <p:extLst>
      <p:ext uri="{BB962C8B-B14F-4D97-AF65-F5344CB8AC3E}">
        <p14:creationId xmlns:p14="http://schemas.microsoft.com/office/powerpoint/2010/main" val="1855557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5D6CA4-DF3C-1E40-A0AD-803D732DE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1885: Congrès de Berlin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395E79-BFDA-5342-8AA7-50974E935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Accords des puissances pour occupation du centre de l’Afrique</a:t>
            </a:r>
          </a:p>
          <a:p>
            <a:r>
              <a:rPr lang="fr-FR" dirty="0"/>
              <a:t>Entre 3 puissances:</a:t>
            </a:r>
          </a:p>
          <a:p>
            <a:pPr lvl="1"/>
            <a:r>
              <a:rPr lang="fr-FR" dirty="0"/>
              <a:t>Angola+ Rhodésie: Portugal allié au Royaume Uni</a:t>
            </a:r>
          </a:p>
          <a:p>
            <a:pPr lvl="1"/>
            <a:r>
              <a:rPr lang="fr-FR" dirty="0"/>
              <a:t>Brazzaville, Centre Afrique: France</a:t>
            </a:r>
          </a:p>
          <a:p>
            <a:pPr lvl="1"/>
            <a:r>
              <a:rPr lang="fr-FR" dirty="0"/>
              <a:t>Tanganyika, Ruanda, Urundi: Allemagne</a:t>
            </a:r>
          </a:p>
          <a:p>
            <a:r>
              <a:rPr lang="fr-FR" dirty="0"/>
              <a:t>Mais EIC n’a pas de métropole, promesse de liberté de commerce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00B9990-6D0D-1C4C-8BA3-7CC3D4FB5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UCTL</a:t>
            </a:r>
          </a:p>
        </p:txBody>
      </p:sp>
    </p:spTree>
    <p:extLst>
      <p:ext uri="{BB962C8B-B14F-4D97-AF65-F5344CB8AC3E}">
        <p14:creationId xmlns:p14="http://schemas.microsoft.com/office/powerpoint/2010/main" val="2129514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FE4EDE-CE5B-164E-BC10-46C78EE5F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Etat indépendant du Congo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02A336-AE81-C74F-84F1-0AC71F2A1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Négociation des frontières</a:t>
            </a:r>
          </a:p>
          <a:p>
            <a:r>
              <a:rPr lang="fr-FR" dirty="0"/>
              <a:t>Problèmes financiers: certains produits déclarés biens domaniaux incessibles</a:t>
            </a:r>
          </a:p>
          <a:p>
            <a:r>
              <a:rPr lang="fr-FR" dirty="0"/>
              <a:t>Ivoire: valeur artistique en Inde (Est arabo-swahili), Europe</a:t>
            </a:r>
          </a:p>
          <a:p>
            <a:r>
              <a:rPr lang="fr-FR" dirty="0"/>
              <a:t>Début du pneu: caoutchouc</a:t>
            </a:r>
          </a:p>
          <a:p>
            <a:r>
              <a:rPr lang="fr-FR" dirty="0"/>
              <a:t>Souffrances: </a:t>
            </a:r>
          </a:p>
          <a:p>
            <a:pPr lvl="1"/>
            <a:r>
              <a:rPr lang="fr-FR" dirty="0"/>
              <a:t>Portage</a:t>
            </a:r>
          </a:p>
          <a:p>
            <a:pPr lvl="1"/>
            <a:r>
              <a:rPr lang="fr-FR" dirty="0"/>
              <a:t>Impôts en nourriture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D2043C-022C-CE46-AC1A-277C12A41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UCTL</a:t>
            </a:r>
          </a:p>
        </p:txBody>
      </p:sp>
    </p:spTree>
    <p:extLst>
      <p:ext uri="{BB962C8B-B14F-4D97-AF65-F5344CB8AC3E}">
        <p14:creationId xmlns:p14="http://schemas.microsoft.com/office/powerpoint/2010/main" val="4915209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{271EE686-3742-D24B-8439-B08F951BDAE6}tf10001064</Template>
  <TotalTime>8869</TotalTime>
  <Words>1989</Words>
  <Application>Microsoft Office PowerPoint</Application>
  <PresentationFormat>Grand écran</PresentationFormat>
  <Paragraphs>331</Paragraphs>
  <Slides>52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52</vt:i4>
      </vt:variant>
    </vt:vector>
  </HeadingPairs>
  <TitlesOfParts>
    <vt:vector size="59" baseType="lpstr">
      <vt:lpstr>Arial</vt:lpstr>
      <vt:lpstr>Calibri</vt:lpstr>
      <vt:lpstr>Garamond</vt:lpstr>
      <vt:lpstr>Gill Sans MT</vt:lpstr>
      <vt:lpstr>Wingdings</vt:lpstr>
      <vt:lpstr>Organique</vt:lpstr>
      <vt:lpstr>Document</vt:lpstr>
      <vt:lpstr>Belgique et Afrique centrale: Comment en est-on arrivé là?</vt:lpstr>
      <vt:lpstr>Séquence 1: Isidore Ndaywel</vt:lpstr>
      <vt:lpstr>Trois moments</vt:lpstr>
      <vt:lpstr>1608 ambassadeur du Kongo au Vatican</vt:lpstr>
      <vt:lpstr>Présentation PowerPoint</vt:lpstr>
      <vt:lpstr>Séquence 2: Isidore Ndaywel</vt:lpstr>
      <vt:lpstr>1876: conférence géographique</vt:lpstr>
      <vt:lpstr>1885: Congrès de Berlin</vt:lpstr>
      <vt:lpstr>Etat indépendant du Congo</vt:lpstr>
      <vt:lpstr>Horreurs spécifiques</vt:lpstr>
      <vt:lpstr>Dénonciation des crimes</vt:lpstr>
      <vt:lpstr>Présentation PowerPoint</vt:lpstr>
      <vt:lpstr>Séquence 3</vt:lpstr>
      <vt:lpstr>Congo belge et mandats Rwanda, Burundi</vt:lpstr>
      <vt:lpstr>Mise en valeur du Congo</vt:lpstr>
      <vt:lpstr>Présentation PowerPoint</vt:lpstr>
      <vt:lpstr>Première guerre mondiale</vt:lpstr>
      <vt:lpstr>Présentation PowerPoint</vt:lpstr>
      <vt:lpstr>Deuxième guerre mondiale</vt:lpstr>
      <vt:lpstr>Vers la fin du colonialisme</vt:lpstr>
      <vt:lpstr>ONU et anticolonialisme</vt:lpstr>
      <vt:lpstr>Associations ethniques ou congolaises</vt:lpstr>
      <vt:lpstr>Spirale émeute-répression-concession</vt:lpstr>
      <vt:lpstr>Séquence 4: Guy Vanthemsche</vt:lpstr>
      <vt:lpstr>EIC: Léopold II seul</vt:lpstr>
      <vt:lpstr>1908</vt:lpstr>
      <vt:lpstr>Période coloniale</vt:lpstr>
      <vt:lpstr>Dissensus colonial discret</vt:lpstr>
      <vt:lpstr>Emancipation</vt:lpstr>
      <vt:lpstr>Effritement du consensus colonial</vt:lpstr>
      <vt:lpstr>Table ronde</vt:lpstr>
      <vt:lpstr>Emeutes anti-belges</vt:lpstr>
      <vt:lpstr>Processus de décolonisation</vt:lpstr>
      <vt:lpstr>Séquence 5: Isidore Ndaywel</vt:lpstr>
      <vt:lpstr>Ethnicité manipulée</vt:lpstr>
      <vt:lpstr>Premier semestre 1960, Congo</vt:lpstr>
      <vt:lpstr>Problèmes avant indépendance</vt:lpstr>
      <vt:lpstr>Crise de juillet 1960</vt:lpstr>
      <vt:lpstr>Crise de septembre 1960</vt:lpstr>
      <vt:lpstr>Désordres et ordres</vt:lpstr>
      <vt:lpstr>Nationalisations</vt:lpstr>
      <vt:lpstr>Discours de La Baule 1990 </vt:lpstr>
      <vt:lpstr>Des réfugiés reprennent le pouvoir</vt:lpstr>
      <vt:lpstr>Présentation PowerPoint</vt:lpstr>
      <vt:lpstr>Néo-colonialisme</vt:lpstr>
      <vt:lpstr>SGB contre CIA contre KGB</vt:lpstr>
      <vt:lpstr>Assassinat Patrice Lumumba</vt:lpstr>
      <vt:lpstr>2e coup Etat Mobutu</vt:lpstr>
      <vt:lpstr>Mobutisme</vt:lpstr>
      <vt:lpstr>PIB/hab 1962-2014, BM</vt:lpstr>
      <vt:lpstr>Effondrement années 80?</vt:lpstr>
      <vt:lpstr>La guerre de 1997 à 2003…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Histoire politique belge</dc:title>
  <dc:creator>Microsoft Office User</dc:creator>
  <cp:lastModifiedBy>Pierre Verjans</cp:lastModifiedBy>
  <cp:revision>147</cp:revision>
  <dcterms:created xsi:type="dcterms:W3CDTF">2021-03-02T13:19:01Z</dcterms:created>
  <dcterms:modified xsi:type="dcterms:W3CDTF">2023-05-18T08:55:29Z</dcterms:modified>
</cp:coreProperties>
</file>