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34" autoAdjust="0"/>
    <p:restoredTop sz="94102" autoAdjust="0"/>
  </p:normalViewPr>
  <p:slideViewPr>
    <p:cSldViewPr snapToGrid="0">
      <p:cViewPr varScale="1">
        <p:scale>
          <a:sx n="77" d="100"/>
          <a:sy n="77" d="100"/>
        </p:scale>
        <p:origin x="413"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38D87E-37E4-4EA5-BDF5-109FE578C76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5EDD1FF-B324-41B4-B69C-6CB4FE504B61}">
      <dgm:prSet/>
      <dgm:spPr/>
      <dgm:t>
        <a:bodyPr/>
        <a:lstStyle/>
        <a:p>
          <a:r>
            <a:rPr lang="fr-BE"/>
            <a:t>Pinocchio refuse d’aller à l’école, symbole de l’instruction formatée.</a:t>
          </a:r>
          <a:endParaRPr lang="en-US"/>
        </a:p>
      </dgm:t>
    </dgm:pt>
    <dgm:pt modelId="{E56A357F-62E5-4B73-A123-7534687F38F7}" type="parTrans" cxnId="{A589FE57-B705-4227-A306-B10236FB7AC2}">
      <dgm:prSet/>
      <dgm:spPr/>
      <dgm:t>
        <a:bodyPr/>
        <a:lstStyle/>
        <a:p>
          <a:endParaRPr lang="en-US"/>
        </a:p>
      </dgm:t>
    </dgm:pt>
    <dgm:pt modelId="{A1825E4F-EC92-41AE-B499-74F2B942CCBB}" type="sibTrans" cxnId="{A589FE57-B705-4227-A306-B10236FB7AC2}">
      <dgm:prSet/>
      <dgm:spPr/>
      <dgm:t>
        <a:bodyPr/>
        <a:lstStyle/>
        <a:p>
          <a:endParaRPr lang="en-US"/>
        </a:p>
      </dgm:t>
    </dgm:pt>
    <dgm:pt modelId="{D586D772-47B3-46F8-ADBB-029B8B31A9FE}">
      <dgm:prSet/>
      <dgm:spPr/>
      <dgm:t>
        <a:bodyPr/>
        <a:lstStyle/>
        <a:p>
          <a:r>
            <a:rPr lang="fr-BE"/>
            <a:t>Il est autodidacte.</a:t>
          </a:r>
          <a:endParaRPr lang="en-US"/>
        </a:p>
      </dgm:t>
    </dgm:pt>
    <dgm:pt modelId="{2EDD11F8-41A3-4403-A8AC-1524113B7CF8}" type="parTrans" cxnId="{2DC0DC96-EEDD-4E74-AFEA-40345DF5D645}">
      <dgm:prSet/>
      <dgm:spPr/>
      <dgm:t>
        <a:bodyPr/>
        <a:lstStyle/>
        <a:p>
          <a:endParaRPr lang="en-US"/>
        </a:p>
      </dgm:t>
    </dgm:pt>
    <dgm:pt modelId="{92781E69-4621-4D41-9BB6-60DDC4DA10BD}" type="sibTrans" cxnId="{2DC0DC96-EEDD-4E74-AFEA-40345DF5D645}">
      <dgm:prSet/>
      <dgm:spPr/>
      <dgm:t>
        <a:bodyPr/>
        <a:lstStyle/>
        <a:p>
          <a:endParaRPr lang="en-US"/>
        </a:p>
      </dgm:t>
    </dgm:pt>
    <dgm:pt modelId="{AFB35F98-E16B-4810-8459-BFBE563B5590}">
      <dgm:prSet/>
      <dgm:spPr/>
      <dgm:t>
        <a:bodyPr/>
        <a:lstStyle/>
        <a:p>
          <a:r>
            <a:rPr lang="fr-BE"/>
            <a:t>La justice le condamne à tort.</a:t>
          </a:r>
          <a:endParaRPr lang="en-US"/>
        </a:p>
      </dgm:t>
    </dgm:pt>
    <dgm:pt modelId="{0ACA816B-BC0A-497F-93CB-50021BCBC3E9}" type="parTrans" cxnId="{3386520E-B67F-41EE-9C00-E8B16D3F7DE0}">
      <dgm:prSet/>
      <dgm:spPr/>
      <dgm:t>
        <a:bodyPr/>
        <a:lstStyle/>
        <a:p>
          <a:endParaRPr lang="en-US"/>
        </a:p>
      </dgm:t>
    </dgm:pt>
    <dgm:pt modelId="{568B73C7-C986-4A5C-ADC0-C868E6473867}" type="sibTrans" cxnId="{3386520E-B67F-41EE-9C00-E8B16D3F7DE0}">
      <dgm:prSet/>
      <dgm:spPr/>
      <dgm:t>
        <a:bodyPr/>
        <a:lstStyle/>
        <a:p>
          <a:endParaRPr lang="en-US"/>
        </a:p>
      </dgm:t>
    </dgm:pt>
    <dgm:pt modelId="{6D764F00-1A36-46E9-A0A6-748BE694A2E8}">
      <dgm:prSet/>
      <dgm:spPr/>
      <dgm:t>
        <a:bodyPr/>
        <a:lstStyle/>
        <a:p>
          <a:r>
            <a:rPr lang="fr-BE"/>
            <a:t>Le Grillon parlant, symbole d’autorité, est abattu.</a:t>
          </a:r>
          <a:endParaRPr lang="en-US"/>
        </a:p>
      </dgm:t>
    </dgm:pt>
    <dgm:pt modelId="{F4FC5304-6959-4B3D-932B-1757F70F1491}" type="parTrans" cxnId="{F5981F4A-27A1-4A1F-AD9F-F56D90CA495D}">
      <dgm:prSet/>
      <dgm:spPr/>
      <dgm:t>
        <a:bodyPr/>
        <a:lstStyle/>
        <a:p>
          <a:endParaRPr lang="en-US"/>
        </a:p>
      </dgm:t>
    </dgm:pt>
    <dgm:pt modelId="{ACBBC589-B3A2-4D16-A99C-75D8267F7B23}" type="sibTrans" cxnId="{F5981F4A-27A1-4A1F-AD9F-F56D90CA495D}">
      <dgm:prSet/>
      <dgm:spPr/>
      <dgm:t>
        <a:bodyPr/>
        <a:lstStyle/>
        <a:p>
          <a:endParaRPr lang="en-US"/>
        </a:p>
      </dgm:t>
    </dgm:pt>
    <dgm:pt modelId="{0975BFEB-6369-496F-8D3E-49BBDF6A736C}">
      <dgm:prSet/>
      <dgm:spPr/>
      <dgm:t>
        <a:bodyPr/>
        <a:lstStyle/>
        <a:p>
          <a:r>
            <a:rPr lang="fr-BE" dirty="0"/>
            <a:t>Les livres d’école et les œuvres littéraires (dont certaines de </a:t>
          </a:r>
          <a:r>
            <a:rPr lang="fr-BE" dirty="0" err="1"/>
            <a:t>Collodi</a:t>
          </a:r>
          <a:r>
            <a:rPr lang="fr-BE" dirty="0"/>
            <a:t> lui-même) sont maltraités.</a:t>
          </a:r>
          <a:endParaRPr lang="en-US" dirty="0"/>
        </a:p>
      </dgm:t>
    </dgm:pt>
    <dgm:pt modelId="{4CFC771F-2F16-4351-A115-5C818F704F5E}" type="parTrans" cxnId="{86E05603-D012-4E78-996C-29CC82BB1249}">
      <dgm:prSet/>
      <dgm:spPr/>
      <dgm:t>
        <a:bodyPr/>
        <a:lstStyle/>
        <a:p>
          <a:endParaRPr lang="en-US"/>
        </a:p>
      </dgm:t>
    </dgm:pt>
    <dgm:pt modelId="{5D20DEE0-31BB-4B1C-B9C8-C2A91A3B4CAB}" type="sibTrans" cxnId="{86E05603-D012-4E78-996C-29CC82BB1249}">
      <dgm:prSet/>
      <dgm:spPr/>
      <dgm:t>
        <a:bodyPr/>
        <a:lstStyle/>
        <a:p>
          <a:endParaRPr lang="en-US"/>
        </a:p>
      </dgm:t>
    </dgm:pt>
    <dgm:pt modelId="{65A68D13-26B7-40D0-94B3-103FE8124FD9}" type="pres">
      <dgm:prSet presAssocID="{9F38D87E-37E4-4EA5-BDF5-109FE578C76E}" presName="linear" presStyleCnt="0">
        <dgm:presLayoutVars>
          <dgm:animLvl val="lvl"/>
          <dgm:resizeHandles val="exact"/>
        </dgm:presLayoutVars>
      </dgm:prSet>
      <dgm:spPr/>
    </dgm:pt>
    <dgm:pt modelId="{0BA9FCD4-17AF-46D8-BBA9-E09A310483E7}" type="pres">
      <dgm:prSet presAssocID="{45EDD1FF-B324-41B4-B69C-6CB4FE504B61}" presName="parentText" presStyleLbl="node1" presStyleIdx="0" presStyleCnt="5">
        <dgm:presLayoutVars>
          <dgm:chMax val="0"/>
          <dgm:bulletEnabled val="1"/>
        </dgm:presLayoutVars>
      </dgm:prSet>
      <dgm:spPr/>
    </dgm:pt>
    <dgm:pt modelId="{272F4C0E-5DF5-4D38-A91A-BBF70DD2A05D}" type="pres">
      <dgm:prSet presAssocID="{A1825E4F-EC92-41AE-B499-74F2B942CCBB}" presName="spacer" presStyleCnt="0"/>
      <dgm:spPr/>
    </dgm:pt>
    <dgm:pt modelId="{F47542D9-F78A-467B-8F1C-5BC215E90E07}" type="pres">
      <dgm:prSet presAssocID="{D586D772-47B3-46F8-ADBB-029B8B31A9FE}" presName="parentText" presStyleLbl="node1" presStyleIdx="1" presStyleCnt="5">
        <dgm:presLayoutVars>
          <dgm:chMax val="0"/>
          <dgm:bulletEnabled val="1"/>
        </dgm:presLayoutVars>
      </dgm:prSet>
      <dgm:spPr/>
    </dgm:pt>
    <dgm:pt modelId="{9C54097B-96A1-4705-943F-D849A273156B}" type="pres">
      <dgm:prSet presAssocID="{92781E69-4621-4D41-9BB6-60DDC4DA10BD}" presName="spacer" presStyleCnt="0"/>
      <dgm:spPr/>
    </dgm:pt>
    <dgm:pt modelId="{0FA24A20-75DE-4BE9-BF59-41F39D467B04}" type="pres">
      <dgm:prSet presAssocID="{AFB35F98-E16B-4810-8459-BFBE563B5590}" presName="parentText" presStyleLbl="node1" presStyleIdx="2" presStyleCnt="5">
        <dgm:presLayoutVars>
          <dgm:chMax val="0"/>
          <dgm:bulletEnabled val="1"/>
        </dgm:presLayoutVars>
      </dgm:prSet>
      <dgm:spPr/>
    </dgm:pt>
    <dgm:pt modelId="{C85B34A7-D350-462E-BDD6-23DDB6B9C9E1}" type="pres">
      <dgm:prSet presAssocID="{568B73C7-C986-4A5C-ADC0-C868E6473867}" presName="spacer" presStyleCnt="0"/>
      <dgm:spPr/>
    </dgm:pt>
    <dgm:pt modelId="{F29257FE-14B9-4D50-8EF1-2997AF4FEE1A}" type="pres">
      <dgm:prSet presAssocID="{6D764F00-1A36-46E9-A0A6-748BE694A2E8}" presName="parentText" presStyleLbl="node1" presStyleIdx="3" presStyleCnt="5">
        <dgm:presLayoutVars>
          <dgm:chMax val="0"/>
          <dgm:bulletEnabled val="1"/>
        </dgm:presLayoutVars>
      </dgm:prSet>
      <dgm:spPr/>
    </dgm:pt>
    <dgm:pt modelId="{87E0AE8C-89E3-43A7-BF72-2BC5EC838152}" type="pres">
      <dgm:prSet presAssocID="{ACBBC589-B3A2-4D16-A99C-75D8267F7B23}" presName="spacer" presStyleCnt="0"/>
      <dgm:spPr/>
    </dgm:pt>
    <dgm:pt modelId="{4661451D-8D62-4442-BA05-DFF6B1CDCD9E}" type="pres">
      <dgm:prSet presAssocID="{0975BFEB-6369-496F-8D3E-49BBDF6A736C}" presName="parentText" presStyleLbl="node1" presStyleIdx="4" presStyleCnt="5">
        <dgm:presLayoutVars>
          <dgm:chMax val="0"/>
          <dgm:bulletEnabled val="1"/>
        </dgm:presLayoutVars>
      </dgm:prSet>
      <dgm:spPr/>
    </dgm:pt>
  </dgm:ptLst>
  <dgm:cxnLst>
    <dgm:cxn modelId="{7934AE00-3EF8-48AB-8117-21FB5599C52C}" type="presOf" srcId="{9F38D87E-37E4-4EA5-BDF5-109FE578C76E}" destId="{65A68D13-26B7-40D0-94B3-103FE8124FD9}" srcOrd="0" destOrd="0" presId="urn:microsoft.com/office/officeart/2005/8/layout/vList2"/>
    <dgm:cxn modelId="{86E05603-D012-4E78-996C-29CC82BB1249}" srcId="{9F38D87E-37E4-4EA5-BDF5-109FE578C76E}" destId="{0975BFEB-6369-496F-8D3E-49BBDF6A736C}" srcOrd="4" destOrd="0" parTransId="{4CFC771F-2F16-4351-A115-5C818F704F5E}" sibTransId="{5D20DEE0-31BB-4B1C-B9C8-C2A91A3B4CAB}"/>
    <dgm:cxn modelId="{3386520E-B67F-41EE-9C00-E8B16D3F7DE0}" srcId="{9F38D87E-37E4-4EA5-BDF5-109FE578C76E}" destId="{AFB35F98-E16B-4810-8459-BFBE563B5590}" srcOrd="2" destOrd="0" parTransId="{0ACA816B-BC0A-497F-93CB-50021BCBC3E9}" sibTransId="{568B73C7-C986-4A5C-ADC0-C868E6473867}"/>
    <dgm:cxn modelId="{F5981F4A-27A1-4A1F-AD9F-F56D90CA495D}" srcId="{9F38D87E-37E4-4EA5-BDF5-109FE578C76E}" destId="{6D764F00-1A36-46E9-A0A6-748BE694A2E8}" srcOrd="3" destOrd="0" parTransId="{F4FC5304-6959-4B3D-932B-1757F70F1491}" sibTransId="{ACBBC589-B3A2-4D16-A99C-75D8267F7B23}"/>
    <dgm:cxn modelId="{93BA4674-26B9-4FDB-B52A-A7196949E9FE}" type="presOf" srcId="{AFB35F98-E16B-4810-8459-BFBE563B5590}" destId="{0FA24A20-75DE-4BE9-BF59-41F39D467B04}" srcOrd="0" destOrd="0" presId="urn:microsoft.com/office/officeart/2005/8/layout/vList2"/>
    <dgm:cxn modelId="{A589FE57-B705-4227-A306-B10236FB7AC2}" srcId="{9F38D87E-37E4-4EA5-BDF5-109FE578C76E}" destId="{45EDD1FF-B324-41B4-B69C-6CB4FE504B61}" srcOrd="0" destOrd="0" parTransId="{E56A357F-62E5-4B73-A123-7534687F38F7}" sibTransId="{A1825E4F-EC92-41AE-B499-74F2B942CCBB}"/>
    <dgm:cxn modelId="{2DC0DC96-EEDD-4E74-AFEA-40345DF5D645}" srcId="{9F38D87E-37E4-4EA5-BDF5-109FE578C76E}" destId="{D586D772-47B3-46F8-ADBB-029B8B31A9FE}" srcOrd="1" destOrd="0" parTransId="{2EDD11F8-41A3-4403-A8AC-1524113B7CF8}" sibTransId="{92781E69-4621-4D41-9BB6-60DDC4DA10BD}"/>
    <dgm:cxn modelId="{597350A4-6AB9-485D-837B-01C1459B83B5}" type="presOf" srcId="{D586D772-47B3-46F8-ADBB-029B8B31A9FE}" destId="{F47542D9-F78A-467B-8F1C-5BC215E90E07}" srcOrd="0" destOrd="0" presId="urn:microsoft.com/office/officeart/2005/8/layout/vList2"/>
    <dgm:cxn modelId="{E2721FBD-BB42-46F7-9D6B-25C8F1890F45}" type="presOf" srcId="{0975BFEB-6369-496F-8D3E-49BBDF6A736C}" destId="{4661451D-8D62-4442-BA05-DFF6B1CDCD9E}" srcOrd="0" destOrd="0" presId="urn:microsoft.com/office/officeart/2005/8/layout/vList2"/>
    <dgm:cxn modelId="{D4A1CEC6-7373-4BA3-A6B3-02A87B17066E}" type="presOf" srcId="{6D764F00-1A36-46E9-A0A6-748BE694A2E8}" destId="{F29257FE-14B9-4D50-8EF1-2997AF4FEE1A}" srcOrd="0" destOrd="0" presId="urn:microsoft.com/office/officeart/2005/8/layout/vList2"/>
    <dgm:cxn modelId="{AF34D8DE-4D00-4C9D-B92F-BD0D454E86AB}" type="presOf" srcId="{45EDD1FF-B324-41B4-B69C-6CB4FE504B61}" destId="{0BA9FCD4-17AF-46D8-BBA9-E09A310483E7}" srcOrd="0" destOrd="0" presId="urn:microsoft.com/office/officeart/2005/8/layout/vList2"/>
    <dgm:cxn modelId="{C977649B-43E2-4620-9A88-D8098F863F77}" type="presParOf" srcId="{65A68D13-26B7-40D0-94B3-103FE8124FD9}" destId="{0BA9FCD4-17AF-46D8-BBA9-E09A310483E7}" srcOrd="0" destOrd="0" presId="urn:microsoft.com/office/officeart/2005/8/layout/vList2"/>
    <dgm:cxn modelId="{0555EBDC-E0E2-4776-AB1A-BA067F713DC7}" type="presParOf" srcId="{65A68D13-26B7-40D0-94B3-103FE8124FD9}" destId="{272F4C0E-5DF5-4D38-A91A-BBF70DD2A05D}" srcOrd="1" destOrd="0" presId="urn:microsoft.com/office/officeart/2005/8/layout/vList2"/>
    <dgm:cxn modelId="{449C7D6D-3C6C-4B03-A006-234FBC273BED}" type="presParOf" srcId="{65A68D13-26B7-40D0-94B3-103FE8124FD9}" destId="{F47542D9-F78A-467B-8F1C-5BC215E90E07}" srcOrd="2" destOrd="0" presId="urn:microsoft.com/office/officeart/2005/8/layout/vList2"/>
    <dgm:cxn modelId="{B2E059FD-A4DA-4EE2-AC13-85CE7BE58F0E}" type="presParOf" srcId="{65A68D13-26B7-40D0-94B3-103FE8124FD9}" destId="{9C54097B-96A1-4705-943F-D849A273156B}" srcOrd="3" destOrd="0" presId="urn:microsoft.com/office/officeart/2005/8/layout/vList2"/>
    <dgm:cxn modelId="{3536DA40-0BB3-43E6-A831-996FD81C586C}" type="presParOf" srcId="{65A68D13-26B7-40D0-94B3-103FE8124FD9}" destId="{0FA24A20-75DE-4BE9-BF59-41F39D467B04}" srcOrd="4" destOrd="0" presId="urn:microsoft.com/office/officeart/2005/8/layout/vList2"/>
    <dgm:cxn modelId="{5BB123B4-09B3-4FF6-B50A-9C6E4418349C}" type="presParOf" srcId="{65A68D13-26B7-40D0-94B3-103FE8124FD9}" destId="{C85B34A7-D350-462E-BDD6-23DDB6B9C9E1}" srcOrd="5" destOrd="0" presId="urn:microsoft.com/office/officeart/2005/8/layout/vList2"/>
    <dgm:cxn modelId="{0F013891-C2F1-4CFC-970B-E4281436ECFF}" type="presParOf" srcId="{65A68D13-26B7-40D0-94B3-103FE8124FD9}" destId="{F29257FE-14B9-4D50-8EF1-2997AF4FEE1A}" srcOrd="6" destOrd="0" presId="urn:microsoft.com/office/officeart/2005/8/layout/vList2"/>
    <dgm:cxn modelId="{A10808D7-FBFE-4C3B-8B78-0B58E40EA7E6}" type="presParOf" srcId="{65A68D13-26B7-40D0-94B3-103FE8124FD9}" destId="{87E0AE8C-89E3-43A7-BF72-2BC5EC838152}" srcOrd="7" destOrd="0" presId="urn:microsoft.com/office/officeart/2005/8/layout/vList2"/>
    <dgm:cxn modelId="{2087D975-C883-4F60-9CB7-FF142DB474C3}" type="presParOf" srcId="{65A68D13-26B7-40D0-94B3-103FE8124FD9}" destId="{4661451D-8D62-4442-BA05-DFF6B1CDCD9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0ABBAF-027F-46FE-A94F-C20A4358028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440A886-AAFB-42F2-8CD6-F520C673150B}">
      <dgm:prSet/>
      <dgm:spPr/>
      <dgm:t>
        <a:bodyPr/>
        <a:lstStyle/>
        <a:p>
          <a:r>
            <a:rPr lang="fr-BE" dirty="0"/>
            <a:t>Thèse : Pinocchio, le rebelle, le chaotique</a:t>
          </a:r>
          <a:endParaRPr lang="en-US" dirty="0"/>
        </a:p>
      </dgm:t>
    </dgm:pt>
    <dgm:pt modelId="{84E2365E-E1C9-40F3-BE21-3DD2BDD90FE4}" type="parTrans" cxnId="{1392B2A2-5A06-45D1-AE94-D7A1FC0828C7}">
      <dgm:prSet/>
      <dgm:spPr/>
      <dgm:t>
        <a:bodyPr/>
        <a:lstStyle/>
        <a:p>
          <a:endParaRPr lang="en-US"/>
        </a:p>
      </dgm:t>
    </dgm:pt>
    <dgm:pt modelId="{EDC0C7C2-5A32-484C-A960-CD61F8A1AE4E}" type="sibTrans" cxnId="{1392B2A2-5A06-45D1-AE94-D7A1FC0828C7}">
      <dgm:prSet/>
      <dgm:spPr/>
      <dgm:t>
        <a:bodyPr/>
        <a:lstStyle/>
        <a:p>
          <a:endParaRPr lang="en-US"/>
        </a:p>
      </dgm:t>
    </dgm:pt>
    <dgm:pt modelId="{BCDE43AC-7DAF-4425-8567-E964709F0007}">
      <dgm:prSet/>
      <dgm:spPr/>
      <dgm:t>
        <a:bodyPr/>
        <a:lstStyle/>
        <a:p>
          <a:r>
            <a:rPr lang="fr-BE"/>
            <a:t>Antithèse : Pinocchio, le parfait petit garçon, le loyal</a:t>
          </a:r>
          <a:endParaRPr lang="en-US"/>
        </a:p>
      </dgm:t>
    </dgm:pt>
    <dgm:pt modelId="{89F169ED-E248-474E-8940-BA66D335D80F}" type="parTrans" cxnId="{3C6BC285-91D0-4609-B902-E588147D9E34}">
      <dgm:prSet/>
      <dgm:spPr/>
      <dgm:t>
        <a:bodyPr/>
        <a:lstStyle/>
        <a:p>
          <a:endParaRPr lang="en-US"/>
        </a:p>
      </dgm:t>
    </dgm:pt>
    <dgm:pt modelId="{0329794F-45EC-4408-82B0-8CFC2A477620}" type="sibTrans" cxnId="{3C6BC285-91D0-4609-B902-E588147D9E34}">
      <dgm:prSet/>
      <dgm:spPr/>
      <dgm:t>
        <a:bodyPr/>
        <a:lstStyle/>
        <a:p>
          <a:endParaRPr lang="en-US"/>
        </a:p>
      </dgm:t>
    </dgm:pt>
    <dgm:pt modelId="{8D360F3C-1267-4B00-ABA0-1170E478A773}">
      <dgm:prSet/>
      <dgm:spPr/>
      <dgm:t>
        <a:bodyPr/>
        <a:lstStyle/>
        <a:p>
          <a:r>
            <a:rPr lang="fr-BE"/>
            <a:t>Synthèse : Pinocchio, le chaos en partie jugulé par l’institution</a:t>
          </a:r>
          <a:endParaRPr lang="en-US"/>
        </a:p>
      </dgm:t>
    </dgm:pt>
    <dgm:pt modelId="{3BF34D8E-A83D-4D5C-A34B-99B6A84B4196}" type="parTrans" cxnId="{D371B3A0-1209-4003-80C7-C96D37A6AFAD}">
      <dgm:prSet/>
      <dgm:spPr/>
      <dgm:t>
        <a:bodyPr/>
        <a:lstStyle/>
        <a:p>
          <a:endParaRPr lang="en-US"/>
        </a:p>
      </dgm:t>
    </dgm:pt>
    <dgm:pt modelId="{2DFA590B-23CB-45E6-A42A-C5EDC26E03FC}" type="sibTrans" cxnId="{D371B3A0-1209-4003-80C7-C96D37A6AFAD}">
      <dgm:prSet/>
      <dgm:spPr/>
      <dgm:t>
        <a:bodyPr/>
        <a:lstStyle/>
        <a:p>
          <a:endParaRPr lang="en-US"/>
        </a:p>
      </dgm:t>
    </dgm:pt>
    <dgm:pt modelId="{A5838D7C-428F-4569-9646-4502AE0D517C}" type="pres">
      <dgm:prSet presAssocID="{6E0ABBAF-027F-46FE-A94F-C20A43580282}" presName="linear" presStyleCnt="0">
        <dgm:presLayoutVars>
          <dgm:animLvl val="lvl"/>
          <dgm:resizeHandles val="exact"/>
        </dgm:presLayoutVars>
      </dgm:prSet>
      <dgm:spPr/>
    </dgm:pt>
    <dgm:pt modelId="{774FD4C7-47C2-495B-B204-0AE8E12789BC}" type="pres">
      <dgm:prSet presAssocID="{9440A886-AAFB-42F2-8CD6-F520C673150B}" presName="parentText" presStyleLbl="node1" presStyleIdx="0" presStyleCnt="3">
        <dgm:presLayoutVars>
          <dgm:chMax val="0"/>
          <dgm:bulletEnabled val="1"/>
        </dgm:presLayoutVars>
      </dgm:prSet>
      <dgm:spPr/>
    </dgm:pt>
    <dgm:pt modelId="{9F1BD5D0-E283-476D-BBEC-95248F0012AE}" type="pres">
      <dgm:prSet presAssocID="{EDC0C7C2-5A32-484C-A960-CD61F8A1AE4E}" presName="spacer" presStyleCnt="0"/>
      <dgm:spPr/>
    </dgm:pt>
    <dgm:pt modelId="{C88F0E33-A2D8-4F9A-8A0E-5E97F5D56BBB}" type="pres">
      <dgm:prSet presAssocID="{BCDE43AC-7DAF-4425-8567-E964709F0007}" presName="parentText" presStyleLbl="node1" presStyleIdx="1" presStyleCnt="3">
        <dgm:presLayoutVars>
          <dgm:chMax val="0"/>
          <dgm:bulletEnabled val="1"/>
        </dgm:presLayoutVars>
      </dgm:prSet>
      <dgm:spPr/>
    </dgm:pt>
    <dgm:pt modelId="{33C46D75-B849-43FF-BACC-0D3834A02CFA}" type="pres">
      <dgm:prSet presAssocID="{0329794F-45EC-4408-82B0-8CFC2A477620}" presName="spacer" presStyleCnt="0"/>
      <dgm:spPr/>
    </dgm:pt>
    <dgm:pt modelId="{A079E846-4524-4DD7-A461-2BB971C51B2E}" type="pres">
      <dgm:prSet presAssocID="{8D360F3C-1267-4B00-ABA0-1170E478A773}" presName="parentText" presStyleLbl="node1" presStyleIdx="2" presStyleCnt="3">
        <dgm:presLayoutVars>
          <dgm:chMax val="0"/>
          <dgm:bulletEnabled val="1"/>
        </dgm:presLayoutVars>
      </dgm:prSet>
      <dgm:spPr/>
    </dgm:pt>
  </dgm:ptLst>
  <dgm:cxnLst>
    <dgm:cxn modelId="{968C1D1F-3B24-43C6-9962-66687CC55573}" type="presOf" srcId="{BCDE43AC-7DAF-4425-8567-E964709F0007}" destId="{C88F0E33-A2D8-4F9A-8A0E-5E97F5D56BBB}" srcOrd="0" destOrd="0" presId="urn:microsoft.com/office/officeart/2005/8/layout/vList2"/>
    <dgm:cxn modelId="{B599F82B-5718-4F22-AFB9-F0272FFB160F}" type="presOf" srcId="{9440A886-AAFB-42F2-8CD6-F520C673150B}" destId="{774FD4C7-47C2-495B-B204-0AE8E12789BC}" srcOrd="0" destOrd="0" presId="urn:microsoft.com/office/officeart/2005/8/layout/vList2"/>
    <dgm:cxn modelId="{257A1371-9255-4700-9BB2-F5AA16DDCFF0}" type="presOf" srcId="{8D360F3C-1267-4B00-ABA0-1170E478A773}" destId="{A079E846-4524-4DD7-A461-2BB971C51B2E}" srcOrd="0" destOrd="0" presId="urn:microsoft.com/office/officeart/2005/8/layout/vList2"/>
    <dgm:cxn modelId="{3C6BC285-91D0-4609-B902-E588147D9E34}" srcId="{6E0ABBAF-027F-46FE-A94F-C20A43580282}" destId="{BCDE43AC-7DAF-4425-8567-E964709F0007}" srcOrd="1" destOrd="0" parTransId="{89F169ED-E248-474E-8940-BA66D335D80F}" sibTransId="{0329794F-45EC-4408-82B0-8CFC2A477620}"/>
    <dgm:cxn modelId="{A8CF7888-94B0-4822-BB7A-2305FBEC1479}" type="presOf" srcId="{6E0ABBAF-027F-46FE-A94F-C20A43580282}" destId="{A5838D7C-428F-4569-9646-4502AE0D517C}" srcOrd="0" destOrd="0" presId="urn:microsoft.com/office/officeart/2005/8/layout/vList2"/>
    <dgm:cxn modelId="{D371B3A0-1209-4003-80C7-C96D37A6AFAD}" srcId="{6E0ABBAF-027F-46FE-A94F-C20A43580282}" destId="{8D360F3C-1267-4B00-ABA0-1170E478A773}" srcOrd="2" destOrd="0" parTransId="{3BF34D8E-A83D-4D5C-A34B-99B6A84B4196}" sibTransId="{2DFA590B-23CB-45E6-A42A-C5EDC26E03FC}"/>
    <dgm:cxn modelId="{1392B2A2-5A06-45D1-AE94-D7A1FC0828C7}" srcId="{6E0ABBAF-027F-46FE-A94F-C20A43580282}" destId="{9440A886-AAFB-42F2-8CD6-F520C673150B}" srcOrd="0" destOrd="0" parTransId="{84E2365E-E1C9-40F3-BE21-3DD2BDD90FE4}" sibTransId="{EDC0C7C2-5A32-484C-A960-CD61F8A1AE4E}"/>
    <dgm:cxn modelId="{CDDD8646-AC76-447F-AC4C-45BE59CAD695}" type="presParOf" srcId="{A5838D7C-428F-4569-9646-4502AE0D517C}" destId="{774FD4C7-47C2-495B-B204-0AE8E12789BC}" srcOrd="0" destOrd="0" presId="urn:microsoft.com/office/officeart/2005/8/layout/vList2"/>
    <dgm:cxn modelId="{36C9DC34-1804-4DDE-99D9-9941B497F4BF}" type="presParOf" srcId="{A5838D7C-428F-4569-9646-4502AE0D517C}" destId="{9F1BD5D0-E283-476D-BBEC-95248F0012AE}" srcOrd="1" destOrd="0" presId="urn:microsoft.com/office/officeart/2005/8/layout/vList2"/>
    <dgm:cxn modelId="{96111990-5638-40E1-ADB6-377EE1175DA3}" type="presParOf" srcId="{A5838D7C-428F-4569-9646-4502AE0D517C}" destId="{C88F0E33-A2D8-4F9A-8A0E-5E97F5D56BBB}" srcOrd="2" destOrd="0" presId="urn:microsoft.com/office/officeart/2005/8/layout/vList2"/>
    <dgm:cxn modelId="{BB8F5F63-CCED-466A-AE8E-5A09687273C4}" type="presParOf" srcId="{A5838D7C-428F-4569-9646-4502AE0D517C}" destId="{33C46D75-B849-43FF-BACC-0D3834A02CFA}" srcOrd="3" destOrd="0" presId="urn:microsoft.com/office/officeart/2005/8/layout/vList2"/>
    <dgm:cxn modelId="{F1E2BDC9-7E3D-4113-933F-7751C6D245AE}" type="presParOf" srcId="{A5838D7C-428F-4569-9646-4502AE0D517C}" destId="{A079E846-4524-4DD7-A461-2BB971C51B2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A9FCD4-17AF-46D8-BBA9-E09A310483E7}">
      <dsp:nvSpPr>
        <dsp:cNvPr id="0" name=""/>
        <dsp:cNvSpPr/>
      </dsp:nvSpPr>
      <dsp:spPr>
        <a:xfrm>
          <a:off x="0" y="96956"/>
          <a:ext cx="6589260" cy="95471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BE" sz="2400" kern="1200"/>
            <a:t>Pinocchio refuse d’aller à l’école, symbole de l’instruction formatée.</a:t>
          </a:r>
          <a:endParaRPr lang="en-US" sz="2400" kern="1200"/>
        </a:p>
      </dsp:txBody>
      <dsp:txXfrm>
        <a:off x="46606" y="143562"/>
        <a:ext cx="6496048" cy="861507"/>
      </dsp:txXfrm>
    </dsp:sp>
    <dsp:sp modelId="{F47542D9-F78A-467B-8F1C-5BC215E90E07}">
      <dsp:nvSpPr>
        <dsp:cNvPr id="0" name=""/>
        <dsp:cNvSpPr/>
      </dsp:nvSpPr>
      <dsp:spPr>
        <a:xfrm>
          <a:off x="0" y="1120796"/>
          <a:ext cx="6589260" cy="954719"/>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BE" sz="2400" kern="1200"/>
            <a:t>Il est autodidacte.</a:t>
          </a:r>
          <a:endParaRPr lang="en-US" sz="2400" kern="1200"/>
        </a:p>
      </dsp:txBody>
      <dsp:txXfrm>
        <a:off x="46606" y="1167402"/>
        <a:ext cx="6496048" cy="861507"/>
      </dsp:txXfrm>
    </dsp:sp>
    <dsp:sp modelId="{0FA24A20-75DE-4BE9-BF59-41F39D467B04}">
      <dsp:nvSpPr>
        <dsp:cNvPr id="0" name=""/>
        <dsp:cNvSpPr/>
      </dsp:nvSpPr>
      <dsp:spPr>
        <a:xfrm>
          <a:off x="0" y="2144636"/>
          <a:ext cx="6589260" cy="95471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BE" sz="2400" kern="1200"/>
            <a:t>La justice le condamne à tort.</a:t>
          </a:r>
          <a:endParaRPr lang="en-US" sz="2400" kern="1200"/>
        </a:p>
      </dsp:txBody>
      <dsp:txXfrm>
        <a:off x="46606" y="2191242"/>
        <a:ext cx="6496048" cy="861507"/>
      </dsp:txXfrm>
    </dsp:sp>
    <dsp:sp modelId="{F29257FE-14B9-4D50-8EF1-2997AF4FEE1A}">
      <dsp:nvSpPr>
        <dsp:cNvPr id="0" name=""/>
        <dsp:cNvSpPr/>
      </dsp:nvSpPr>
      <dsp:spPr>
        <a:xfrm>
          <a:off x="0" y="3168476"/>
          <a:ext cx="6589260" cy="954719"/>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BE" sz="2400" kern="1200"/>
            <a:t>Le Grillon parlant, symbole d’autorité, est abattu.</a:t>
          </a:r>
          <a:endParaRPr lang="en-US" sz="2400" kern="1200"/>
        </a:p>
      </dsp:txBody>
      <dsp:txXfrm>
        <a:off x="46606" y="3215082"/>
        <a:ext cx="6496048" cy="861507"/>
      </dsp:txXfrm>
    </dsp:sp>
    <dsp:sp modelId="{4661451D-8D62-4442-BA05-DFF6B1CDCD9E}">
      <dsp:nvSpPr>
        <dsp:cNvPr id="0" name=""/>
        <dsp:cNvSpPr/>
      </dsp:nvSpPr>
      <dsp:spPr>
        <a:xfrm>
          <a:off x="0" y="4192316"/>
          <a:ext cx="6589260" cy="95471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BE" sz="2400" kern="1200" dirty="0"/>
            <a:t>Les livres d’école et les œuvres littéraires (dont certaines de </a:t>
          </a:r>
          <a:r>
            <a:rPr lang="fr-BE" sz="2400" kern="1200" dirty="0" err="1"/>
            <a:t>Collodi</a:t>
          </a:r>
          <a:r>
            <a:rPr lang="fr-BE" sz="2400" kern="1200" dirty="0"/>
            <a:t> lui-même) sont maltraités.</a:t>
          </a:r>
          <a:endParaRPr lang="en-US" sz="2400" kern="1200" dirty="0"/>
        </a:p>
      </dsp:txBody>
      <dsp:txXfrm>
        <a:off x="46606" y="4238922"/>
        <a:ext cx="6496048" cy="8615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4FD4C7-47C2-495B-B204-0AE8E12789BC}">
      <dsp:nvSpPr>
        <dsp:cNvPr id="0" name=""/>
        <dsp:cNvSpPr/>
      </dsp:nvSpPr>
      <dsp:spPr>
        <a:xfrm>
          <a:off x="0" y="307646"/>
          <a:ext cx="6589260" cy="14718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fr-BE" sz="3700" kern="1200" dirty="0"/>
            <a:t>Thèse : Pinocchio, le rebelle, le chaotique</a:t>
          </a:r>
          <a:endParaRPr lang="en-US" sz="3700" kern="1200" dirty="0"/>
        </a:p>
      </dsp:txBody>
      <dsp:txXfrm>
        <a:off x="71850" y="379496"/>
        <a:ext cx="6445560" cy="1328160"/>
      </dsp:txXfrm>
    </dsp:sp>
    <dsp:sp modelId="{C88F0E33-A2D8-4F9A-8A0E-5E97F5D56BBB}">
      <dsp:nvSpPr>
        <dsp:cNvPr id="0" name=""/>
        <dsp:cNvSpPr/>
      </dsp:nvSpPr>
      <dsp:spPr>
        <a:xfrm>
          <a:off x="0" y="1886066"/>
          <a:ext cx="6589260" cy="147186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fr-BE" sz="3700" kern="1200"/>
            <a:t>Antithèse : Pinocchio, le parfait petit garçon, le loyal</a:t>
          </a:r>
          <a:endParaRPr lang="en-US" sz="3700" kern="1200"/>
        </a:p>
      </dsp:txBody>
      <dsp:txXfrm>
        <a:off x="71850" y="1957916"/>
        <a:ext cx="6445560" cy="1328160"/>
      </dsp:txXfrm>
    </dsp:sp>
    <dsp:sp modelId="{A079E846-4524-4DD7-A461-2BB971C51B2E}">
      <dsp:nvSpPr>
        <dsp:cNvPr id="0" name=""/>
        <dsp:cNvSpPr/>
      </dsp:nvSpPr>
      <dsp:spPr>
        <a:xfrm>
          <a:off x="0" y="3464486"/>
          <a:ext cx="6589260" cy="147186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fr-BE" sz="3700" kern="1200"/>
            <a:t>Synthèse : Pinocchio, le chaos en partie jugulé par l’institution</a:t>
          </a:r>
          <a:endParaRPr lang="en-US" sz="3700" kern="1200"/>
        </a:p>
      </dsp:txBody>
      <dsp:txXfrm>
        <a:off x="71850" y="3536336"/>
        <a:ext cx="6445560" cy="13281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9C6F63-E25E-1DEA-BB17-572BA36C039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2F385818-6FB9-D9CC-2147-B740B6A5CA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33F38E1C-9494-DC33-8D68-23C2A1E57D92}"/>
              </a:ext>
            </a:extLst>
          </p:cNvPr>
          <p:cNvSpPr>
            <a:spLocks noGrp="1"/>
          </p:cNvSpPr>
          <p:nvPr>
            <p:ph type="dt" sz="half" idx="10"/>
          </p:nvPr>
        </p:nvSpPr>
        <p:spPr/>
        <p:txBody>
          <a:bodyPr/>
          <a:lstStyle/>
          <a:p>
            <a:fld id="{F89B72FE-FDDE-4856-825D-A155B1AB9B4D}" type="datetimeFigureOut">
              <a:rPr lang="fr-BE" smtClean="0"/>
              <a:t>10-05-23</a:t>
            </a:fld>
            <a:endParaRPr lang="fr-BE"/>
          </a:p>
        </p:txBody>
      </p:sp>
      <p:sp>
        <p:nvSpPr>
          <p:cNvPr id="5" name="Espace réservé du pied de page 4">
            <a:extLst>
              <a:ext uri="{FF2B5EF4-FFF2-40B4-BE49-F238E27FC236}">
                <a16:creationId xmlns:a16="http://schemas.microsoft.com/office/drawing/2014/main" id="{4385421C-4229-FD0E-B327-1353AB04BE94}"/>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ADC55EA2-9C92-2FA8-2DDD-A8D7D742DE04}"/>
              </a:ext>
            </a:extLst>
          </p:cNvPr>
          <p:cNvSpPr>
            <a:spLocks noGrp="1"/>
          </p:cNvSpPr>
          <p:nvPr>
            <p:ph type="sldNum" sz="quarter" idx="12"/>
          </p:nvPr>
        </p:nvSpPr>
        <p:spPr/>
        <p:txBody>
          <a:bodyPr/>
          <a:lstStyle/>
          <a:p>
            <a:fld id="{80A967BC-AB0C-4825-BB50-0F9C91E42A0E}" type="slidenum">
              <a:rPr lang="fr-BE" smtClean="0"/>
              <a:t>‹N°›</a:t>
            </a:fld>
            <a:endParaRPr lang="fr-BE"/>
          </a:p>
        </p:txBody>
      </p:sp>
    </p:spTree>
    <p:extLst>
      <p:ext uri="{BB962C8B-B14F-4D97-AF65-F5344CB8AC3E}">
        <p14:creationId xmlns:p14="http://schemas.microsoft.com/office/powerpoint/2010/main" val="2328897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B7B609-0853-536A-95E2-DF97C612A7C3}"/>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46FC13EE-BA8F-049A-41D0-9BF205E8094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42D49DB8-8D73-1533-14EF-81EC39140CDE}"/>
              </a:ext>
            </a:extLst>
          </p:cNvPr>
          <p:cNvSpPr>
            <a:spLocks noGrp="1"/>
          </p:cNvSpPr>
          <p:nvPr>
            <p:ph type="dt" sz="half" idx="10"/>
          </p:nvPr>
        </p:nvSpPr>
        <p:spPr/>
        <p:txBody>
          <a:bodyPr/>
          <a:lstStyle/>
          <a:p>
            <a:fld id="{F89B72FE-FDDE-4856-825D-A155B1AB9B4D}" type="datetimeFigureOut">
              <a:rPr lang="fr-BE" smtClean="0"/>
              <a:t>10-05-23</a:t>
            </a:fld>
            <a:endParaRPr lang="fr-BE"/>
          </a:p>
        </p:txBody>
      </p:sp>
      <p:sp>
        <p:nvSpPr>
          <p:cNvPr id="5" name="Espace réservé du pied de page 4">
            <a:extLst>
              <a:ext uri="{FF2B5EF4-FFF2-40B4-BE49-F238E27FC236}">
                <a16:creationId xmlns:a16="http://schemas.microsoft.com/office/drawing/2014/main" id="{517FB5D4-F836-517C-163B-48845AC3B64F}"/>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B4E03441-0C8D-DAAE-6D9C-629F2F3CE411}"/>
              </a:ext>
            </a:extLst>
          </p:cNvPr>
          <p:cNvSpPr>
            <a:spLocks noGrp="1"/>
          </p:cNvSpPr>
          <p:nvPr>
            <p:ph type="sldNum" sz="quarter" idx="12"/>
          </p:nvPr>
        </p:nvSpPr>
        <p:spPr/>
        <p:txBody>
          <a:bodyPr/>
          <a:lstStyle/>
          <a:p>
            <a:fld id="{80A967BC-AB0C-4825-BB50-0F9C91E42A0E}" type="slidenum">
              <a:rPr lang="fr-BE" smtClean="0"/>
              <a:t>‹N°›</a:t>
            </a:fld>
            <a:endParaRPr lang="fr-BE"/>
          </a:p>
        </p:txBody>
      </p:sp>
    </p:spTree>
    <p:extLst>
      <p:ext uri="{BB962C8B-B14F-4D97-AF65-F5344CB8AC3E}">
        <p14:creationId xmlns:p14="http://schemas.microsoft.com/office/powerpoint/2010/main" val="812601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6482EE0-A2F0-5934-8AB2-AAB906CE65AC}"/>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DBDF530A-5F1A-F746-85BB-22215F1A334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EAE773A0-E51F-1E87-42C1-4F703B2D9CA5}"/>
              </a:ext>
            </a:extLst>
          </p:cNvPr>
          <p:cNvSpPr>
            <a:spLocks noGrp="1"/>
          </p:cNvSpPr>
          <p:nvPr>
            <p:ph type="dt" sz="half" idx="10"/>
          </p:nvPr>
        </p:nvSpPr>
        <p:spPr/>
        <p:txBody>
          <a:bodyPr/>
          <a:lstStyle/>
          <a:p>
            <a:fld id="{F89B72FE-FDDE-4856-825D-A155B1AB9B4D}" type="datetimeFigureOut">
              <a:rPr lang="fr-BE" smtClean="0"/>
              <a:t>10-05-23</a:t>
            </a:fld>
            <a:endParaRPr lang="fr-BE"/>
          </a:p>
        </p:txBody>
      </p:sp>
      <p:sp>
        <p:nvSpPr>
          <p:cNvPr id="5" name="Espace réservé du pied de page 4">
            <a:extLst>
              <a:ext uri="{FF2B5EF4-FFF2-40B4-BE49-F238E27FC236}">
                <a16:creationId xmlns:a16="http://schemas.microsoft.com/office/drawing/2014/main" id="{4FA070FD-4492-E618-7289-7E7E3C570F90}"/>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0C9A6EF6-5D7E-3C8A-AC2F-1E7EEBFE77DA}"/>
              </a:ext>
            </a:extLst>
          </p:cNvPr>
          <p:cNvSpPr>
            <a:spLocks noGrp="1"/>
          </p:cNvSpPr>
          <p:nvPr>
            <p:ph type="sldNum" sz="quarter" idx="12"/>
          </p:nvPr>
        </p:nvSpPr>
        <p:spPr/>
        <p:txBody>
          <a:bodyPr/>
          <a:lstStyle/>
          <a:p>
            <a:fld id="{80A967BC-AB0C-4825-BB50-0F9C91E42A0E}" type="slidenum">
              <a:rPr lang="fr-BE" smtClean="0"/>
              <a:t>‹N°›</a:t>
            </a:fld>
            <a:endParaRPr lang="fr-BE"/>
          </a:p>
        </p:txBody>
      </p:sp>
    </p:spTree>
    <p:extLst>
      <p:ext uri="{BB962C8B-B14F-4D97-AF65-F5344CB8AC3E}">
        <p14:creationId xmlns:p14="http://schemas.microsoft.com/office/powerpoint/2010/main" val="1314948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898638-85A2-A7FF-5DFD-1F1C994C276F}"/>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F74BEFEC-801B-32CE-21B6-C1B57B16C97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FD0E35CE-BF47-F664-F6ED-FB16A3EA898B}"/>
              </a:ext>
            </a:extLst>
          </p:cNvPr>
          <p:cNvSpPr>
            <a:spLocks noGrp="1"/>
          </p:cNvSpPr>
          <p:nvPr>
            <p:ph type="dt" sz="half" idx="10"/>
          </p:nvPr>
        </p:nvSpPr>
        <p:spPr/>
        <p:txBody>
          <a:bodyPr/>
          <a:lstStyle/>
          <a:p>
            <a:fld id="{F89B72FE-FDDE-4856-825D-A155B1AB9B4D}" type="datetimeFigureOut">
              <a:rPr lang="fr-BE" smtClean="0"/>
              <a:t>10-05-23</a:t>
            </a:fld>
            <a:endParaRPr lang="fr-BE"/>
          </a:p>
        </p:txBody>
      </p:sp>
      <p:sp>
        <p:nvSpPr>
          <p:cNvPr id="5" name="Espace réservé du pied de page 4">
            <a:extLst>
              <a:ext uri="{FF2B5EF4-FFF2-40B4-BE49-F238E27FC236}">
                <a16:creationId xmlns:a16="http://schemas.microsoft.com/office/drawing/2014/main" id="{389403A7-8B27-1B2F-8972-704428050005}"/>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B2FED5CD-D6BF-C2CD-E68F-4F4C9479117E}"/>
              </a:ext>
            </a:extLst>
          </p:cNvPr>
          <p:cNvSpPr>
            <a:spLocks noGrp="1"/>
          </p:cNvSpPr>
          <p:nvPr>
            <p:ph type="sldNum" sz="quarter" idx="12"/>
          </p:nvPr>
        </p:nvSpPr>
        <p:spPr/>
        <p:txBody>
          <a:bodyPr/>
          <a:lstStyle/>
          <a:p>
            <a:fld id="{80A967BC-AB0C-4825-BB50-0F9C91E42A0E}" type="slidenum">
              <a:rPr lang="fr-BE" smtClean="0"/>
              <a:t>‹N°›</a:t>
            </a:fld>
            <a:endParaRPr lang="fr-BE"/>
          </a:p>
        </p:txBody>
      </p:sp>
    </p:spTree>
    <p:extLst>
      <p:ext uri="{BB962C8B-B14F-4D97-AF65-F5344CB8AC3E}">
        <p14:creationId xmlns:p14="http://schemas.microsoft.com/office/powerpoint/2010/main" val="2999858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2B02FD-23CE-79D1-09A5-C402E1DB828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F8C75C0F-9CFC-09FF-413B-A5BBBB25E6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3C13AB8-A173-474F-95A8-B82E7177B3C5}"/>
              </a:ext>
            </a:extLst>
          </p:cNvPr>
          <p:cNvSpPr>
            <a:spLocks noGrp="1"/>
          </p:cNvSpPr>
          <p:nvPr>
            <p:ph type="dt" sz="half" idx="10"/>
          </p:nvPr>
        </p:nvSpPr>
        <p:spPr/>
        <p:txBody>
          <a:bodyPr/>
          <a:lstStyle/>
          <a:p>
            <a:fld id="{F89B72FE-FDDE-4856-825D-A155B1AB9B4D}" type="datetimeFigureOut">
              <a:rPr lang="fr-BE" smtClean="0"/>
              <a:t>10-05-23</a:t>
            </a:fld>
            <a:endParaRPr lang="fr-BE"/>
          </a:p>
        </p:txBody>
      </p:sp>
      <p:sp>
        <p:nvSpPr>
          <p:cNvPr id="5" name="Espace réservé du pied de page 4">
            <a:extLst>
              <a:ext uri="{FF2B5EF4-FFF2-40B4-BE49-F238E27FC236}">
                <a16:creationId xmlns:a16="http://schemas.microsoft.com/office/drawing/2014/main" id="{17AFEF38-2D07-CDF6-311E-2CF8E94D9591}"/>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18D555E1-C59D-B1F5-8B17-8A0F8B2D3933}"/>
              </a:ext>
            </a:extLst>
          </p:cNvPr>
          <p:cNvSpPr>
            <a:spLocks noGrp="1"/>
          </p:cNvSpPr>
          <p:nvPr>
            <p:ph type="sldNum" sz="quarter" idx="12"/>
          </p:nvPr>
        </p:nvSpPr>
        <p:spPr/>
        <p:txBody>
          <a:bodyPr/>
          <a:lstStyle/>
          <a:p>
            <a:fld id="{80A967BC-AB0C-4825-BB50-0F9C91E42A0E}" type="slidenum">
              <a:rPr lang="fr-BE" smtClean="0"/>
              <a:t>‹N°›</a:t>
            </a:fld>
            <a:endParaRPr lang="fr-BE"/>
          </a:p>
        </p:txBody>
      </p:sp>
    </p:spTree>
    <p:extLst>
      <p:ext uri="{BB962C8B-B14F-4D97-AF65-F5344CB8AC3E}">
        <p14:creationId xmlns:p14="http://schemas.microsoft.com/office/powerpoint/2010/main" val="1504797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C4E0C1-1F3A-D76E-5E49-F378182C1918}"/>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CC6A5CE6-B744-5277-CE4E-3ACA7E58819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E137F1D3-F87D-4283-39E5-9189F25E86D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760E4916-E8DD-7FC6-6B29-34040462673D}"/>
              </a:ext>
            </a:extLst>
          </p:cNvPr>
          <p:cNvSpPr>
            <a:spLocks noGrp="1"/>
          </p:cNvSpPr>
          <p:nvPr>
            <p:ph type="dt" sz="half" idx="10"/>
          </p:nvPr>
        </p:nvSpPr>
        <p:spPr/>
        <p:txBody>
          <a:bodyPr/>
          <a:lstStyle/>
          <a:p>
            <a:fld id="{F89B72FE-FDDE-4856-825D-A155B1AB9B4D}" type="datetimeFigureOut">
              <a:rPr lang="fr-BE" smtClean="0"/>
              <a:t>10-05-23</a:t>
            </a:fld>
            <a:endParaRPr lang="fr-BE"/>
          </a:p>
        </p:txBody>
      </p:sp>
      <p:sp>
        <p:nvSpPr>
          <p:cNvPr id="6" name="Espace réservé du pied de page 5">
            <a:extLst>
              <a:ext uri="{FF2B5EF4-FFF2-40B4-BE49-F238E27FC236}">
                <a16:creationId xmlns:a16="http://schemas.microsoft.com/office/drawing/2014/main" id="{DB05ED92-07F4-E1F7-308D-6DD370E8CAAD}"/>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5C54C8E1-E030-BD08-D47A-BF248F162E3F}"/>
              </a:ext>
            </a:extLst>
          </p:cNvPr>
          <p:cNvSpPr>
            <a:spLocks noGrp="1"/>
          </p:cNvSpPr>
          <p:nvPr>
            <p:ph type="sldNum" sz="quarter" idx="12"/>
          </p:nvPr>
        </p:nvSpPr>
        <p:spPr/>
        <p:txBody>
          <a:bodyPr/>
          <a:lstStyle/>
          <a:p>
            <a:fld id="{80A967BC-AB0C-4825-BB50-0F9C91E42A0E}" type="slidenum">
              <a:rPr lang="fr-BE" smtClean="0"/>
              <a:t>‹N°›</a:t>
            </a:fld>
            <a:endParaRPr lang="fr-BE"/>
          </a:p>
        </p:txBody>
      </p:sp>
    </p:spTree>
    <p:extLst>
      <p:ext uri="{BB962C8B-B14F-4D97-AF65-F5344CB8AC3E}">
        <p14:creationId xmlns:p14="http://schemas.microsoft.com/office/powerpoint/2010/main" val="1981836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B791AC-CCF5-E32D-83D7-2850E922766A}"/>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28DC2EEF-3CCA-2C48-3355-8EE2C02E65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C1DA105-A89E-A5F4-5B6D-9D0C499BB8D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9B861A01-56BD-64B8-13BC-1D513C1971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F8E1331-B7BF-7BA7-724A-DF10E82E35A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6A193927-6552-C80B-1B18-8110DE2DFFE3}"/>
              </a:ext>
            </a:extLst>
          </p:cNvPr>
          <p:cNvSpPr>
            <a:spLocks noGrp="1"/>
          </p:cNvSpPr>
          <p:nvPr>
            <p:ph type="dt" sz="half" idx="10"/>
          </p:nvPr>
        </p:nvSpPr>
        <p:spPr/>
        <p:txBody>
          <a:bodyPr/>
          <a:lstStyle/>
          <a:p>
            <a:fld id="{F89B72FE-FDDE-4856-825D-A155B1AB9B4D}" type="datetimeFigureOut">
              <a:rPr lang="fr-BE" smtClean="0"/>
              <a:t>10-05-23</a:t>
            </a:fld>
            <a:endParaRPr lang="fr-BE"/>
          </a:p>
        </p:txBody>
      </p:sp>
      <p:sp>
        <p:nvSpPr>
          <p:cNvPr id="8" name="Espace réservé du pied de page 7">
            <a:extLst>
              <a:ext uri="{FF2B5EF4-FFF2-40B4-BE49-F238E27FC236}">
                <a16:creationId xmlns:a16="http://schemas.microsoft.com/office/drawing/2014/main" id="{F0D70AA0-C8B2-0F44-CA6B-2B41EBA83119}"/>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FF282239-CF8C-11DA-C72A-A6F8FB84E142}"/>
              </a:ext>
            </a:extLst>
          </p:cNvPr>
          <p:cNvSpPr>
            <a:spLocks noGrp="1"/>
          </p:cNvSpPr>
          <p:nvPr>
            <p:ph type="sldNum" sz="quarter" idx="12"/>
          </p:nvPr>
        </p:nvSpPr>
        <p:spPr/>
        <p:txBody>
          <a:bodyPr/>
          <a:lstStyle/>
          <a:p>
            <a:fld id="{80A967BC-AB0C-4825-BB50-0F9C91E42A0E}" type="slidenum">
              <a:rPr lang="fr-BE" smtClean="0"/>
              <a:t>‹N°›</a:t>
            </a:fld>
            <a:endParaRPr lang="fr-BE"/>
          </a:p>
        </p:txBody>
      </p:sp>
    </p:spTree>
    <p:extLst>
      <p:ext uri="{BB962C8B-B14F-4D97-AF65-F5344CB8AC3E}">
        <p14:creationId xmlns:p14="http://schemas.microsoft.com/office/powerpoint/2010/main" val="1979838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7D167C-7D6A-E744-47CE-CFB1F9D5194D}"/>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ECAE4D9D-D724-5CC9-0C60-45E20945A8E4}"/>
              </a:ext>
            </a:extLst>
          </p:cNvPr>
          <p:cNvSpPr>
            <a:spLocks noGrp="1"/>
          </p:cNvSpPr>
          <p:nvPr>
            <p:ph type="dt" sz="half" idx="10"/>
          </p:nvPr>
        </p:nvSpPr>
        <p:spPr/>
        <p:txBody>
          <a:bodyPr/>
          <a:lstStyle/>
          <a:p>
            <a:fld id="{F89B72FE-FDDE-4856-825D-A155B1AB9B4D}" type="datetimeFigureOut">
              <a:rPr lang="fr-BE" smtClean="0"/>
              <a:t>10-05-23</a:t>
            </a:fld>
            <a:endParaRPr lang="fr-BE"/>
          </a:p>
        </p:txBody>
      </p:sp>
      <p:sp>
        <p:nvSpPr>
          <p:cNvPr id="4" name="Espace réservé du pied de page 3">
            <a:extLst>
              <a:ext uri="{FF2B5EF4-FFF2-40B4-BE49-F238E27FC236}">
                <a16:creationId xmlns:a16="http://schemas.microsoft.com/office/drawing/2014/main" id="{5CDFA02A-172A-27E1-C813-F42B17CE5ACE}"/>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A489E3E6-8547-83AB-20FB-93C38317CC77}"/>
              </a:ext>
            </a:extLst>
          </p:cNvPr>
          <p:cNvSpPr>
            <a:spLocks noGrp="1"/>
          </p:cNvSpPr>
          <p:nvPr>
            <p:ph type="sldNum" sz="quarter" idx="12"/>
          </p:nvPr>
        </p:nvSpPr>
        <p:spPr/>
        <p:txBody>
          <a:bodyPr/>
          <a:lstStyle/>
          <a:p>
            <a:fld id="{80A967BC-AB0C-4825-BB50-0F9C91E42A0E}" type="slidenum">
              <a:rPr lang="fr-BE" smtClean="0"/>
              <a:t>‹N°›</a:t>
            </a:fld>
            <a:endParaRPr lang="fr-BE"/>
          </a:p>
        </p:txBody>
      </p:sp>
    </p:spTree>
    <p:extLst>
      <p:ext uri="{BB962C8B-B14F-4D97-AF65-F5344CB8AC3E}">
        <p14:creationId xmlns:p14="http://schemas.microsoft.com/office/powerpoint/2010/main" val="1813394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F0A2493-5592-BA61-7A29-BBE525B18D4B}"/>
              </a:ext>
            </a:extLst>
          </p:cNvPr>
          <p:cNvSpPr>
            <a:spLocks noGrp="1"/>
          </p:cNvSpPr>
          <p:nvPr>
            <p:ph type="dt" sz="half" idx="10"/>
          </p:nvPr>
        </p:nvSpPr>
        <p:spPr/>
        <p:txBody>
          <a:bodyPr/>
          <a:lstStyle/>
          <a:p>
            <a:fld id="{F89B72FE-FDDE-4856-825D-A155B1AB9B4D}" type="datetimeFigureOut">
              <a:rPr lang="fr-BE" smtClean="0"/>
              <a:t>10-05-23</a:t>
            </a:fld>
            <a:endParaRPr lang="fr-BE"/>
          </a:p>
        </p:txBody>
      </p:sp>
      <p:sp>
        <p:nvSpPr>
          <p:cNvPr id="3" name="Espace réservé du pied de page 2">
            <a:extLst>
              <a:ext uri="{FF2B5EF4-FFF2-40B4-BE49-F238E27FC236}">
                <a16:creationId xmlns:a16="http://schemas.microsoft.com/office/drawing/2014/main" id="{E63EDED3-BA8F-6CF4-1DC5-816D51F0F93C}"/>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39131E08-B530-A91F-3B88-29C44D843760}"/>
              </a:ext>
            </a:extLst>
          </p:cNvPr>
          <p:cNvSpPr>
            <a:spLocks noGrp="1"/>
          </p:cNvSpPr>
          <p:nvPr>
            <p:ph type="sldNum" sz="quarter" idx="12"/>
          </p:nvPr>
        </p:nvSpPr>
        <p:spPr/>
        <p:txBody>
          <a:bodyPr/>
          <a:lstStyle/>
          <a:p>
            <a:fld id="{80A967BC-AB0C-4825-BB50-0F9C91E42A0E}" type="slidenum">
              <a:rPr lang="fr-BE" smtClean="0"/>
              <a:t>‹N°›</a:t>
            </a:fld>
            <a:endParaRPr lang="fr-BE"/>
          </a:p>
        </p:txBody>
      </p:sp>
    </p:spTree>
    <p:extLst>
      <p:ext uri="{BB962C8B-B14F-4D97-AF65-F5344CB8AC3E}">
        <p14:creationId xmlns:p14="http://schemas.microsoft.com/office/powerpoint/2010/main" val="2708049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4DC2AD-A0E2-59D9-8E78-DBC03BF1CF6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791E8AF1-3EB1-97E8-B76D-B2992226A1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BF400951-E473-B7F8-B578-BA1AEADE0C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816BA58-3BB3-C330-BC02-089C7866B05A}"/>
              </a:ext>
            </a:extLst>
          </p:cNvPr>
          <p:cNvSpPr>
            <a:spLocks noGrp="1"/>
          </p:cNvSpPr>
          <p:nvPr>
            <p:ph type="dt" sz="half" idx="10"/>
          </p:nvPr>
        </p:nvSpPr>
        <p:spPr/>
        <p:txBody>
          <a:bodyPr/>
          <a:lstStyle/>
          <a:p>
            <a:fld id="{F89B72FE-FDDE-4856-825D-A155B1AB9B4D}" type="datetimeFigureOut">
              <a:rPr lang="fr-BE" smtClean="0"/>
              <a:t>10-05-23</a:t>
            </a:fld>
            <a:endParaRPr lang="fr-BE"/>
          </a:p>
        </p:txBody>
      </p:sp>
      <p:sp>
        <p:nvSpPr>
          <p:cNvPr id="6" name="Espace réservé du pied de page 5">
            <a:extLst>
              <a:ext uri="{FF2B5EF4-FFF2-40B4-BE49-F238E27FC236}">
                <a16:creationId xmlns:a16="http://schemas.microsoft.com/office/drawing/2014/main" id="{88A7C911-621D-9579-A837-71F6A23B9502}"/>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A2DF48CD-EB04-89E1-5BEA-101758926776}"/>
              </a:ext>
            </a:extLst>
          </p:cNvPr>
          <p:cNvSpPr>
            <a:spLocks noGrp="1"/>
          </p:cNvSpPr>
          <p:nvPr>
            <p:ph type="sldNum" sz="quarter" idx="12"/>
          </p:nvPr>
        </p:nvSpPr>
        <p:spPr/>
        <p:txBody>
          <a:bodyPr/>
          <a:lstStyle/>
          <a:p>
            <a:fld id="{80A967BC-AB0C-4825-BB50-0F9C91E42A0E}" type="slidenum">
              <a:rPr lang="fr-BE" smtClean="0"/>
              <a:t>‹N°›</a:t>
            </a:fld>
            <a:endParaRPr lang="fr-BE"/>
          </a:p>
        </p:txBody>
      </p:sp>
    </p:spTree>
    <p:extLst>
      <p:ext uri="{BB962C8B-B14F-4D97-AF65-F5344CB8AC3E}">
        <p14:creationId xmlns:p14="http://schemas.microsoft.com/office/powerpoint/2010/main" val="3200318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6760EA-4771-9702-E905-3BA5E5EA79E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D53AB055-D1DC-48FD-8298-5F7966E53A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BB1E093C-4476-39E0-5B2F-731C210DD7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0F2AA78-71BD-9D16-9F73-EB0956E7F352}"/>
              </a:ext>
            </a:extLst>
          </p:cNvPr>
          <p:cNvSpPr>
            <a:spLocks noGrp="1"/>
          </p:cNvSpPr>
          <p:nvPr>
            <p:ph type="dt" sz="half" idx="10"/>
          </p:nvPr>
        </p:nvSpPr>
        <p:spPr/>
        <p:txBody>
          <a:bodyPr/>
          <a:lstStyle/>
          <a:p>
            <a:fld id="{F89B72FE-FDDE-4856-825D-A155B1AB9B4D}" type="datetimeFigureOut">
              <a:rPr lang="fr-BE" smtClean="0"/>
              <a:t>10-05-23</a:t>
            </a:fld>
            <a:endParaRPr lang="fr-BE"/>
          </a:p>
        </p:txBody>
      </p:sp>
      <p:sp>
        <p:nvSpPr>
          <p:cNvPr id="6" name="Espace réservé du pied de page 5">
            <a:extLst>
              <a:ext uri="{FF2B5EF4-FFF2-40B4-BE49-F238E27FC236}">
                <a16:creationId xmlns:a16="http://schemas.microsoft.com/office/drawing/2014/main" id="{1A02FD9C-305D-AD34-D7F4-A651AC48E82C}"/>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7AA7B98D-8052-D6F0-CD11-3BE3ED3E322E}"/>
              </a:ext>
            </a:extLst>
          </p:cNvPr>
          <p:cNvSpPr>
            <a:spLocks noGrp="1"/>
          </p:cNvSpPr>
          <p:nvPr>
            <p:ph type="sldNum" sz="quarter" idx="12"/>
          </p:nvPr>
        </p:nvSpPr>
        <p:spPr/>
        <p:txBody>
          <a:bodyPr/>
          <a:lstStyle/>
          <a:p>
            <a:fld id="{80A967BC-AB0C-4825-BB50-0F9C91E42A0E}" type="slidenum">
              <a:rPr lang="fr-BE" smtClean="0"/>
              <a:t>‹N°›</a:t>
            </a:fld>
            <a:endParaRPr lang="fr-BE"/>
          </a:p>
        </p:txBody>
      </p:sp>
    </p:spTree>
    <p:extLst>
      <p:ext uri="{BB962C8B-B14F-4D97-AF65-F5344CB8AC3E}">
        <p14:creationId xmlns:p14="http://schemas.microsoft.com/office/powerpoint/2010/main" val="3469604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38BB5BE-CBDC-AFD6-7384-F66F3D6D2C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2316EFA0-808A-E94C-C2AC-E51A779E12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024E82E3-27EE-4DB8-E366-848BED7132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9B72FE-FDDE-4856-825D-A155B1AB9B4D}" type="datetimeFigureOut">
              <a:rPr lang="fr-BE" smtClean="0"/>
              <a:t>10-05-23</a:t>
            </a:fld>
            <a:endParaRPr lang="fr-BE"/>
          </a:p>
        </p:txBody>
      </p:sp>
      <p:sp>
        <p:nvSpPr>
          <p:cNvPr id="5" name="Espace réservé du pied de page 4">
            <a:extLst>
              <a:ext uri="{FF2B5EF4-FFF2-40B4-BE49-F238E27FC236}">
                <a16:creationId xmlns:a16="http://schemas.microsoft.com/office/drawing/2014/main" id="{5DB21CE6-E7D7-48B8-01ED-B9E3241B70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24F17146-7CB3-9408-DF52-43571DC7DD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967BC-AB0C-4825-BB50-0F9C91E42A0E}" type="slidenum">
              <a:rPr lang="fr-BE" smtClean="0"/>
              <a:t>‹N°›</a:t>
            </a:fld>
            <a:endParaRPr lang="fr-BE"/>
          </a:p>
        </p:txBody>
      </p:sp>
    </p:spTree>
    <p:extLst>
      <p:ext uri="{BB962C8B-B14F-4D97-AF65-F5344CB8AC3E}">
        <p14:creationId xmlns:p14="http://schemas.microsoft.com/office/powerpoint/2010/main" val="4036782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1" name="Rectangle 10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032" name="Picture 8">
            <a:extLst>
              <a:ext uri="{FF2B5EF4-FFF2-40B4-BE49-F238E27FC236}">
                <a16:creationId xmlns:a16="http://schemas.microsoft.com/office/drawing/2014/main" id="{047E1075-8B73-959A-9008-B4C7AA730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4100" y="1230313"/>
            <a:ext cx="3730625" cy="2076450"/>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descr="Guillermo del Toro's Pinocchio - Plugged In">
            <a:extLst>
              <a:ext uri="{FF2B5EF4-FFF2-40B4-BE49-F238E27FC236}">
                <a16:creationId xmlns:a16="http://schemas.microsoft.com/office/drawing/2014/main" id="{FAF41115-C30C-64BF-D3A3-B40084A1ED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100" y="3359150"/>
            <a:ext cx="3730625" cy="2117725"/>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descr="Illustration d'Enrico Mazzanti (1883)">
            <a:extLst>
              <a:ext uri="{FF2B5EF4-FFF2-40B4-BE49-F238E27FC236}">
                <a16:creationId xmlns:a16="http://schemas.microsoft.com/office/drawing/2014/main" id="{AAE02B5E-A04F-1E62-EECA-AC740BE62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5525" y="1230313"/>
            <a:ext cx="3063875" cy="4244975"/>
          </a:xfrm>
          <a:prstGeom prst="rect">
            <a:avLst/>
          </a:prstGeom>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C657376C-FA7C-3CAB-BE55-E508A7D2CF35}"/>
              </a:ext>
            </a:extLst>
          </p:cNvPr>
          <p:cNvSpPr>
            <a:spLocks noGrp="1"/>
          </p:cNvSpPr>
          <p:nvPr>
            <p:ph type="ctrTitle"/>
          </p:nvPr>
        </p:nvSpPr>
        <p:spPr>
          <a:xfrm>
            <a:off x="477981" y="1122363"/>
            <a:ext cx="4023360" cy="3204134"/>
          </a:xfrm>
        </p:spPr>
        <p:txBody>
          <a:bodyPr anchor="b">
            <a:normAutofit/>
          </a:bodyPr>
          <a:lstStyle/>
          <a:p>
            <a:pPr algn="l"/>
            <a:r>
              <a:rPr lang="fr-BE" sz="4400" i="1"/>
              <a:t>Pinocchio</a:t>
            </a:r>
            <a:r>
              <a:rPr lang="fr-BE" sz="4400"/>
              <a:t>, un texte au prisme des genres littéraires et des interprétations</a:t>
            </a:r>
          </a:p>
        </p:txBody>
      </p:sp>
      <p:sp>
        <p:nvSpPr>
          <p:cNvPr id="3" name="Sous-titre 2">
            <a:extLst>
              <a:ext uri="{FF2B5EF4-FFF2-40B4-BE49-F238E27FC236}">
                <a16:creationId xmlns:a16="http://schemas.microsoft.com/office/drawing/2014/main" id="{C32826B0-E7FC-5875-903B-CFE85E5E3CEC}"/>
              </a:ext>
            </a:extLst>
          </p:cNvPr>
          <p:cNvSpPr>
            <a:spLocks noGrp="1"/>
          </p:cNvSpPr>
          <p:nvPr>
            <p:ph type="subTitle" idx="1"/>
          </p:nvPr>
        </p:nvSpPr>
        <p:spPr>
          <a:xfrm>
            <a:off x="477981" y="4872922"/>
            <a:ext cx="3933306" cy="704331"/>
          </a:xfrm>
        </p:spPr>
        <p:txBody>
          <a:bodyPr>
            <a:normAutofit/>
          </a:bodyPr>
          <a:lstStyle/>
          <a:p>
            <a:pPr algn="l"/>
            <a:r>
              <a:rPr lang="fr-BE" sz="2000" dirty="0"/>
              <a:t>Présenté par François-Xavier Surinx, doctorant FRESH-FNRS</a:t>
            </a:r>
          </a:p>
        </p:txBody>
      </p:sp>
      <p:pic>
        <p:nvPicPr>
          <p:cNvPr id="1034" name="Picture 10" descr="Centre de Sémiotique et Rhétorique – Un /carnet/ de « recherches »">
            <a:extLst>
              <a:ext uri="{FF2B5EF4-FFF2-40B4-BE49-F238E27FC236}">
                <a16:creationId xmlns:a16="http://schemas.microsoft.com/office/drawing/2014/main" id="{212FC7A8-5CC5-8357-D809-98C2F1A675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942" y="5695747"/>
            <a:ext cx="2038350" cy="97840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entre de Sémiotique et Rhétorique – Un /carnet/ de « recherches »">
            <a:extLst>
              <a:ext uri="{FF2B5EF4-FFF2-40B4-BE49-F238E27FC236}">
                <a16:creationId xmlns:a16="http://schemas.microsoft.com/office/drawing/2014/main" id="{3DCECC1C-75F2-1DF6-2F2F-DC22279AF7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5103" y="5763324"/>
            <a:ext cx="1327959" cy="8432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2e édition du Certificat «Travailler avec la culture vidéoludique»">
            <a:extLst>
              <a:ext uri="{FF2B5EF4-FFF2-40B4-BE49-F238E27FC236}">
                <a16:creationId xmlns:a16="http://schemas.microsoft.com/office/drawing/2014/main" id="{FD1D2C8B-CA78-14EF-B7FE-5476116F92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4292" y="5765081"/>
            <a:ext cx="2590800" cy="71719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os Centres">
            <a:extLst>
              <a:ext uri="{FF2B5EF4-FFF2-40B4-BE49-F238E27FC236}">
                <a16:creationId xmlns:a16="http://schemas.microsoft.com/office/drawing/2014/main" id="{4732C9CF-C1CC-ABB5-E8C0-B7AC49CEA5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1875" y="5709921"/>
            <a:ext cx="4032250" cy="964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288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09375"/>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43451" y="1248213"/>
            <a:ext cx="5413238" cy="432633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FD779BD-3E89-8107-7BBF-045D0A72496D}"/>
              </a:ext>
            </a:extLst>
          </p:cNvPr>
          <p:cNvSpPr>
            <a:spLocks noGrp="1"/>
          </p:cNvSpPr>
          <p:nvPr>
            <p:ph type="title"/>
          </p:nvPr>
        </p:nvSpPr>
        <p:spPr>
          <a:xfrm>
            <a:off x="504967" y="675564"/>
            <a:ext cx="3609833" cy="5204085"/>
          </a:xfrm>
        </p:spPr>
        <p:txBody>
          <a:bodyPr>
            <a:normAutofit/>
          </a:bodyPr>
          <a:lstStyle/>
          <a:p>
            <a:r>
              <a:rPr lang="fr-BE" sz="4000" dirty="0"/>
              <a:t>En tant qu’évolution du conte/hybride : lecture dialectique </a:t>
            </a:r>
          </a:p>
        </p:txBody>
      </p:sp>
      <p:cxnSp>
        <p:nvCxnSpPr>
          <p:cNvPr id="17" name="Straight Connector 16">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 name="Espace réservé du contenu 2">
            <a:extLst>
              <a:ext uri="{FF2B5EF4-FFF2-40B4-BE49-F238E27FC236}">
                <a16:creationId xmlns:a16="http://schemas.microsoft.com/office/drawing/2014/main" id="{E27B76FB-0A0B-AB63-0670-6C8890284A6D}"/>
              </a:ext>
            </a:extLst>
          </p:cNvPr>
          <p:cNvGraphicFramePr>
            <a:graphicFrameLocks noGrp="1"/>
          </p:cNvGraphicFramePr>
          <p:nvPr>
            <p:ph idx="1"/>
            <p:extLst>
              <p:ext uri="{D42A27DB-BD31-4B8C-83A1-F6EECF244321}">
                <p14:modId xmlns:p14="http://schemas.microsoft.com/office/powerpoint/2010/main" val="1731335211"/>
              </p:ext>
            </p:extLst>
          </p:nvPr>
        </p:nvGraphicFramePr>
        <p:xfrm>
          <a:off x="4776730" y="819369"/>
          <a:ext cx="6589260"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1365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9964FE4-8DA9-D815-D888-01ED21B559B0}"/>
              </a:ext>
            </a:extLst>
          </p:cNvPr>
          <p:cNvSpPr>
            <a:spLocks noGrp="1"/>
          </p:cNvSpPr>
          <p:nvPr>
            <p:ph type="title"/>
          </p:nvPr>
        </p:nvSpPr>
        <p:spPr>
          <a:xfrm>
            <a:off x="686834" y="1153572"/>
            <a:ext cx="3200400" cy="4461163"/>
          </a:xfrm>
        </p:spPr>
        <p:txBody>
          <a:bodyPr>
            <a:normAutofit/>
          </a:bodyPr>
          <a:lstStyle/>
          <a:p>
            <a:r>
              <a:rPr lang="fr-BE" sz="3600" dirty="0">
                <a:solidFill>
                  <a:srgbClr val="FFFFFF"/>
                </a:solidFill>
              </a:rPr>
              <a:t>En tant qu’évolution du conte/hybride : lecture historique marxiste</a:t>
            </a:r>
          </a:p>
        </p:txBody>
      </p:sp>
      <p:sp>
        <p:nvSpPr>
          <p:cNvPr id="37" name="Arc 3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86500C9E-7195-1CF1-422B-1995439C7FEA}"/>
              </a:ext>
            </a:extLst>
          </p:cNvPr>
          <p:cNvSpPr>
            <a:spLocks noGrp="1"/>
          </p:cNvSpPr>
          <p:nvPr>
            <p:ph idx="1"/>
          </p:nvPr>
        </p:nvSpPr>
        <p:spPr>
          <a:xfrm>
            <a:off x="4447308" y="591344"/>
            <a:ext cx="6906491" cy="5585619"/>
          </a:xfrm>
        </p:spPr>
        <p:txBody>
          <a:bodyPr anchor="ctr">
            <a:normAutofit/>
          </a:bodyPr>
          <a:lstStyle/>
          <a:p>
            <a:pPr marL="0" indent="0">
              <a:buNone/>
            </a:pPr>
            <a:r>
              <a:rPr lang="fr-BE" dirty="0"/>
              <a:t>Met en avant le besoin pédagogique de la classe bourgeoise, encore peu sure de sa supériorité, et la volonté d’unifier la paysannerie sous une loi nationale (unification de l’Italie en 1871).</a:t>
            </a:r>
          </a:p>
        </p:txBody>
      </p:sp>
    </p:spTree>
    <p:extLst>
      <p:ext uri="{BB962C8B-B14F-4D97-AF65-F5344CB8AC3E}">
        <p14:creationId xmlns:p14="http://schemas.microsoft.com/office/powerpoint/2010/main" val="2899815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1037">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PINOCCHIO - Théâtre Royal du Parc">
            <a:extLst>
              <a:ext uri="{FF2B5EF4-FFF2-40B4-BE49-F238E27FC236}">
                <a16:creationId xmlns:a16="http://schemas.microsoft.com/office/drawing/2014/main" id="{FEFDF498-80EF-2D17-DF0B-881A4630F727}"/>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3702" r="14358"/>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076C3BAE-C3A6-047F-EFA3-D6FCEC5BF8C6}"/>
              </a:ext>
            </a:extLst>
          </p:cNvPr>
          <p:cNvSpPr>
            <a:spLocks noGrp="1"/>
          </p:cNvSpPr>
          <p:nvPr>
            <p:ph type="title"/>
          </p:nvPr>
        </p:nvSpPr>
        <p:spPr>
          <a:xfrm>
            <a:off x="838201" y="365125"/>
            <a:ext cx="5251316" cy="1627636"/>
          </a:xfrm>
        </p:spPr>
        <p:txBody>
          <a:bodyPr>
            <a:normAutofit/>
          </a:bodyPr>
          <a:lstStyle/>
          <a:p>
            <a:r>
              <a:rPr lang="fr-BE">
                <a:solidFill>
                  <a:srgbClr val="FFFFFF"/>
                </a:solidFill>
              </a:rPr>
              <a:t>En tant qu’évolution du conte/hybride</a:t>
            </a:r>
          </a:p>
        </p:txBody>
      </p:sp>
      <p:sp>
        <p:nvSpPr>
          <p:cNvPr id="3" name="Espace réservé du contenu 2">
            <a:extLst>
              <a:ext uri="{FF2B5EF4-FFF2-40B4-BE49-F238E27FC236}">
                <a16:creationId xmlns:a16="http://schemas.microsoft.com/office/drawing/2014/main" id="{FDC10F75-9308-B1E5-656F-00F15C9A959B}"/>
              </a:ext>
            </a:extLst>
          </p:cNvPr>
          <p:cNvSpPr>
            <a:spLocks noGrp="1"/>
          </p:cNvSpPr>
          <p:nvPr>
            <p:ph idx="1"/>
          </p:nvPr>
        </p:nvSpPr>
        <p:spPr>
          <a:xfrm>
            <a:off x="838200" y="2219785"/>
            <a:ext cx="4619621" cy="3957178"/>
          </a:xfrm>
        </p:spPr>
        <p:txBody>
          <a:bodyPr>
            <a:normAutofit/>
          </a:bodyPr>
          <a:lstStyle/>
          <a:p>
            <a:pPr marL="0" indent="0">
              <a:buNone/>
            </a:pPr>
            <a:r>
              <a:rPr lang="fr-BE" sz="2000" dirty="0">
                <a:solidFill>
                  <a:srgbClr val="FFFFFF"/>
                </a:solidFill>
              </a:rPr>
              <a:t>La voix ouverte par cette multiplicité des appartenances génériques se reflète aussi dans certaines œuvres plus contemporaines : </a:t>
            </a:r>
          </a:p>
          <a:p>
            <a:pPr>
              <a:buFontTx/>
              <a:buChar char="-"/>
            </a:pPr>
            <a:r>
              <a:rPr lang="fr-BE" sz="2000" dirty="0">
                <a:solidFill>
                  <a:srgbClr val="FFFFFF"/>
                </a:solidFill>
              </a:rPr>
              <a:t>remise en cause des systèmes purement binaires ; </a:t>
            </a:r>
          </a:p>
          <a:p>
            <a:pPr>
              <a:buFontTx/>
              <a:buChar char="-"/>
            </a:pPr>
            <a:r>
              <a:rPr lang="fr-BE" sz="2000" dirty="0">
                <a:solidFill>
                  <a:srgbClr val="FFFFFF"/>
                </a:solidFill>
              </a:rPr>
              <a:t>remise en cause des institutions (scolaires, politiques, etc.) </a:t>
            </a:r>
          </a:p>
          <a:p>
            <a:pPr>
              <a:buFontTx/>
              <a:buChar char="-"/>
            </a:pPr>
            <a:r>
              <a:rPr lang="fr-BE" sz="2000" dirty="0">
                <a:solidFill>
                  <a:srgbClr val="FFFFFF"/>
                </a:solidFill>
              </a:rPr>
              <a:t>perspective historique ;</a:t>
            </a:r>
          </a:p>
          <a:p>
            <a:pPr>
              <a:buFontTx/>
              <a:buChar char="-"/>
            </a:pPr>
            <a:r>
              <a:rPr lang="fr-BE" sz="2000" dirty="0">
                <a:solidFill>
                  <a:srgbClr val="FFFFFF"/>
                </a:solidFill>
              </a:rPr>
              <a:t>En plus du message moraliste, interprétations multiples.</a:t>
            </a:r>
          </a:p>
          <a:p>
            <a:pPr>
              <a:buFontTx/>
              <a:buChar char="-"/>
            </a:pPr>
            <a:endParaRPr lang="fr-BE" sz="2000" dirty="0">
              <a:solidFill>
                <a:srgbClr val="FFFFFF"/>
              </a:solidFill>
            </a:endParaRPr>
          </a:p>
          <a:p>
            <a:pPr marL="0" indent="0">
              <a:buNone/>
            </a:pPr>
            <a:endParaRPr lang="fr-BE" sz="2000" dirty="0">
              <a:solidFill>
                <a:srgbClr val="FFFFFF"/>
              </a:solidFill>
            </a:endParaRPr>
          </a:p>
        </p:txBody>
      </p:sp>
      <p:pic>
        <p:nvPicPr>
          <p:cNvPr id="1026" name="Picture 2" descr="Pinocchio par Guillermo del Toro - film 2022 - AlloCiné">
            <a:extLst>
              <a:ext uri="{FF2B5EF4-FFF2-40B4-BE49-F238E27FC236}">
                <a16:creationId xmlns:a16="http://schemas.microsoft.com/office/drawing/2014/main" id="{0656991B-5B36-02D5-886B-202AC12CF0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2365"/>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503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DC39463-02C2-53F6-3E32-2D114566019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i="1" kern="1200">
                <a:solidFill>
                  <a:schemeClr val="bg1"/>
                </a:solidFill>
                <a:latin typeface="+mj-lt"/>
                <a:ea typeface="+mj-ea"/>
                <a:cs typeface="+mj-cs"/>
              </a:rPr>
              <a:t>Lies of P </a:t>
            </a:r>
            <a:r>
              <a:rPr lang="en-US" sz="3200" kern="1200">
                <a:solidFill>
                  <a:schemeClr val="bg1"/>
                </a:solidFill>
                <a:latin typeface="+mj-lt"/>
                <a:ea typeface="+mj-ea"/>
                <a:cs typeface="+mj-cs"/>
              </a:rPr>
              <a:t>: qu’attendre d’une adaptation vidéoludique ?</a:t>
            </a:r>
            <a:endParaRPr lang="en-US" sz="3200" i="1" kern="1200">
              <a:solidFill>
                <a:schemeClr val="bg1"/>
              </a:solidFill>
              <a:latin typeface="+mj-lt"/>
              <a:ea typeface="+mj-ea"/>
              <a:cs typeface="+mj-cs"/>
            </a:endParaRPr>
          </a:p>
        </p:txBody>
      </p:sp>
      <p:pic>
        <p:nvPicPr>
          <p:cNvPr id="4" name="Espace réservé du contenu 3">
            <a:extLst>
              <a:ext uri="{FF2B5EF4-FFF2-40B4-BE49-F238E27FC236}">
                <a16:creationId xmlns:a16="http://schemas.microsoft.com/office/drawing/2014/main" id="{11454958-3197-B4C9-B564-2C292BBFD24F}"/>
              </a:ext>
            </a:extLst>
          </p:cNvPr>
          <p:cNvPicPr>
            <a:picLocks noGrp="1" noChangeAspect="1"/>
          </p:cNvPicPr>
          <p:nvPr>
            <p:ph idx="1"/>
          </p:nvPr>
        </p:nvPicPr>
        <p:blipFill>
          <a:blip r:embed="rId2"/>
          <a:stretch>
            <a:fillRect/>
          </a:stretch>
        </p:blipFill>
        <p:spPr>
          <a:xfrm>
            <a:off x="1396322" y="1675227"/>
            <a:ext cx="9399356" cy="4394199"/>
          </a:xfrm>
          <a:prstGeom prst="rect">
            <a:avLst/>
          </a:prstGeom>
        </p:spPr>
      </p:pic>
    </p:spTree>
    <p:extLst>
      <p:ext uri="{BB962C8B-B14F-4D97-AF65-F5344CB8AC3E}">
        <p14:creationId xmlns:p14="http://schemas.microsoft.com/office/powerpoint/2010/main" val="545836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B9434DB7-416B-3959-ED34-3935EDD22FD8}"/>
              </a:ext>
            </a:extLst>
          </p:cNvPr>
          <p:cNvPicPr>
            <a:picLocks noChangeAspect="1"/>
          </p:cNvPicPr>
          <p:nvPr/>
        </p:nvPicPr>
        <p:blipFill rotWithShape="1">
          <a:blip r:embed="rId2">
            <a:alphaModFix amt="40000"/>
          </a:blip>
          <a:srcRect l="2807" r="27882"/>
          <a:stretch/>
        </p:blipFill>
        <p:spPr>
          <a:xfrm>
            <a:off x="20" y="10"/>
            <a:ext cx="8450297" cy="6857990"/>
          </a:xfrm>
          <a:prstGeom prst="rect">
            <a:avLst/>
          </a:prstGeom>
        </p:spPr>
      </p:pic>
      <p:sp>
        <p:nvSpPr>
          <p:cNvPr id="2" name="Titre 1">
            <a:extLst>
              <a:ext uri="{FF2B5EF4-FFF2-40B4-BE49-F238E27FC236}">
                <a16:creationId xmlns:a16="http://schemas.microsoft.com/office/drawing/2014/main" id="{FD81E1F1-40A3-26CE-9DD7-37EE7323409A}"/>
              </a:ext>
            </a:extLst>
          </p:cNvPr>
          <p:cNvSpPr>
            <a:spLocks noGrp="1"/>
          </p:cNvSpPr>
          <p:nvPr>
            <p:ph type="title"/>
          </p:nvPr>
        </p:nvSpPr>
        <p:spPr>
          <a:xfrm>
            <a:off x="838201" y="365125"/>
            <a:ext cx="5251316" cy="1627636"/>
          </a:xfrm>
        </p:spPr>
        <p:txBody>
          <a:bodyPr>
            <a:normAutofit/>
          </a:bodyPr>
          <a:lstStyle/>
          <a:p>
            <a:r>
              <a:rPr lang="fr-BE" i="1">
                <a:solidFill>
                  <a:srgbClr val="FFFFFF"/>
                </a:solidFill>
              </a:rPr>
              <a:t>Lies of P</a:t>
            </a:r>
          </a:p>
        </p:txBody>
      </p:sp>
      <p:sp>
        <p:nvSpPr>
          <p:cNvPr id="3" name="Espace réservé du contenu 2">
            <a:extLst>
              <a:ext uri="{FF2B5EF4-FFF2-40B4-BE49-F238E27FC236}">
                <a16:creationId xmlns:a16="http://schemas.microsoft.com/office/drawing/2014/main" id="{D93EF4CA-CD95-E218-614A-E092CC6855D8}"/>
              </a:ext>
            </a:extLst>
          </p:cNvPr>
          <p:cNvSpPr>
            <a:spLocks noGrp="1"/>
          </p:cNvSpPr>
          <p:nvPr>
            <p:ph idx="1"/>
          </p:nvPr>
        </p:nvSpPr>
        <p:spPr>
          <a:xfrm>
            <a:off x="838200" y="2219785"/>
            <a:ext cx="4619621" cy="3957178"/>
          </a:xfrm>
        </p:spPr>
        <p:txBody>
          <a:bodyPr>
            <a:normAutofit/>
          </a:bodyPr>
          <a:lstStyle/>
          <a:p>
            <a:pPr marL="0" indent="0">
              <a:buNone/>
            </a:pPr>
            <a:r>
              <a:rPr lang="fr-BE" sz="2000">
                <a:solidFill>
                  <a:srgbClr val="FFFFFF"/>
                </a:solidFill>
              </a:rPr>
              <a:t>Appartenance générique au </a:t>
            </a:r>
            <a:r>
              <a:rPr lang="fr-BE" sz="2000" i="1">
                <a:solidFill>
                  <a:srgbClr val="FFFFFF"/>
                </a:solidFill>
              </a:rPr>
              <a:t>souls-like</a:t>
            </a:r>
            <a:r>
              <a:rPr lang="fr-BE" sz="2000">
                <a:solidFill>
                  <a:srgbClr val="FFFFFF"/>
                </a:solidFill>
              </a:rPr>
              <a:t> :</a:t>
            </a:r>
          </a:p>
          <a:p>
            <a:pPr>
              <a:buFontTx/>
              <a:buChar char="-"/>
            </a:pPr>
            <a:r>
              <a:rPr lang="fr-BE" sz="2000">
                <a:solidFill>
                  <a:srgbClr val="FFFFFF"/>
                </a:solidFill>
              </a:rPr>
              <a:t>difficulté élevée ;</a:t>
            </a:r>
          </a:p>
          <a:p>
            <a:pPr>
              <a:buFontTx/>
              <a:buChar char="-"/>
            </a:pPr>
            <a:r>
              <a:rPr lang="fr-BE" sz="2000">
                <a:solidFill>
                  <a:srgbClr val="FFFFFF"/>
                </a:solidFill>
              </a:rPr>
              <a:t>peu de cinématiques ;</a:t>
            </a:r>
          </a:p>
          <a:p>
            <a:pPr>
              <a:buFontTx/>
              <a:buChar char="-"/>
            </a:pPr>
            <a:r>
              <a:rPr lang="fr-BE" sz="2000" i="1">
                <a:solidFill>
                  <a:srgbClr val="FFFFFF"/>
                </a:solidFill>
              </a:rPr>
              <a:t>lore</a:t>
            </a:r>
            <a:r>
              <a:rPr lang="fr-BE" sz="2000">
                <a:solidFill>
                  <a:srgbClr val="FFFFFF"/>
                </a:solidFill>
              </a:rPr>
              <a:t> avec un développement majoritairement environnemental ;</a:t>
            </a:r>
          </a:p>
          <a:p>
            <a:pPr>
              <a:buFontTx/>
              <a:buChar char="-"/>
            </a:pPr>
            <a:r>
              <a:rPr lang="fr-BE" sz="2000">
                <a:solidFill>
                  <a:srgbClr val="FFFFFF"/>
                </a:solidFill>
              </a:rPr>
              <a:t>points de sauvegarde fixes (« Stargazer ») ;</a:t>
            </a:r>
          </a:p>
          <a:p>
            <a:pPr>
              <a:buFontTx/>
              <a:buChar char="-"/>
            </a:pPr>
            <a:r>
              <a:rPr lang="fr-BE" sz="2000">
                <a:solidFill>
                  <a:srgbClr val="FFFFFF"/>
                </a:solidFill>
              </a:rPr>
              <a:t>etc. </a:t>
            </a:r>
          </a:p>
        </p:txBody>
      </p:sp>
      <p:pic>
        <p:nvPicPr>
          <p:cNvPr id="4" name="Image 3">
            <a:extLst>
              <a:ext uri="{FF2B5EF4-FFF2-40B4-BE49-F238E27FC236}">
                <a16:creationId xmlns:a16="http://schemas.microsoft.com/office/drawing/2014/main" id="{24EA463E-51DD-B8E8-607C-19743603C5EB}"/>
              </a:ext>
            </a:extLst>
          </p:cNvPr>
          <p:cNvPicPr>
            <a:picLocks noChangeAspect="1"/>
          </p:cNvPicPr>
          <p:nvPr/>
        </p:nvPicPr>
        <p:blipFill rotWithShape="1">
          <a:blip r:embed="rId3"/>
          <a:srcRect l="25142" r="2595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066811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2">
            <a:extLst>
              <a:ext uri="{FF2B5EF4-FFF2-40B4-BE49-F238E27FC236}">
                <a16:creationId xmlns:a16="http://schemas.microsoft.com/office/drawing/2014/main" id="{3D7E4C9F-7EC2-4C52-9146-0E1435CC2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2E94647D-97D8-7868-C6F8-CB08D02115EC}"/>
              </a:ext>
            </a:extLst>
          </p:cNvPr>
          <p:cNvPicPr>
            <a:picLocks noChangeAspect="1"/>
          </p:cNvPicPr>
          <p:nvPr/>
        </p:nvPicPr>
        <p:blipFill rotWithShape="1">
          <a:blip r:embed="rId2"/>
          <a:srcRect l="23209" r="28474"/>
          <a:stretch/>
        </p:blipFill>
        <p:spPr>
          <a:xfrm>
            <a:off x="-1" y="5"/>
            <a:ext cx="3922776" cy="3937609"/>
          </a:xfrm>
          <a:prstGeom prst="rect">
            <a:avLst/>
          </a:prstGeom>
        </p:spPr>
      </p:pic>
      <p:pic>
        <p:nvPicPr>
          <p:cNvPr id="11" name="Image 10">
            <a:extLst>
              <a:ext uri="{FF2B5EF4-FFF2-40B4-BE49-F238E27FC236}">
                <a16:creationId xmlns:a16="http://schemas.microsoft.com/office/drawing/2014/main" id="{C0DE4D50-D639-8962-A060-A91193C1F6EB}"/>
              </a:ext>
            </a:extLst>
          </p:cNvPr>
          <p:cNvPicPr>
            <a:picLocks noChangeAspect="1"/>
          </p:cNvPicPr>
          <p:nvPr/>
        </p:nvPicPr>
        <p:blipFill rotWithShape="1">
          <a:blip r:embed="rId3"/>
          <a:srcRect l="32894" r="17045"/>
          <a:stretch/>
        </p:blipFill>
        <p:spPr>
          <a:xfrm>
            <a:off x="4131633" y="10"/>
            <a:ext cx="3922776" cy="3937599"/>
          </a:xfrm>
          <a:prstGeom prst="rect">
            <a:avLst/>
          </a:prstGeom>
        </p:spPr>
      </p:pic>
      <p:sp useBgFill="1">
        <p:nvSpPr>
          <p:cNvPr id="30" name="Rectangle 24">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FD81E1F1-40A3-26CE-9DD7-37EE7323409A}"/>
              </a:ext>
            </a:extLst>
          </p:cNvPr>
          <p:cNvSpPr>
            <a:spLocks noGrp="1"/>
          </p:cNvSpPr>
          <p:nvPr>
            <p:ph type="title"/>
          </p:nvPr>
        </p:nvSpPr>
        <p:spPr>
          <a:xfrm>
            <a:off x="865325" y="4462819"/>
            <a:ext cx="2869683" cy="1608383"/>
          </a:xfrm>
        </p:spPr>
        <p:txBody>
          <a:bodyPr>
            <a:normAutofit/>
          </a:bodyPr>
          <a:lstStyle/>
          <a:p>
            <a:r>
              <a:rPr lang="fr-BE" sz="2400" i="1"/>
              <a:t>Lies of P</a:t>
            </a:r>
          </a:p>
        </p:txBody>
      </p:sp>
      <p:pic>
        <p:nvPicPr>
          <p:cNvPr id="7" name="Image 6">
            <a:extLst>
              <a:ext uri="{FF2B5EF4-FFF2-40B4-BE49-F238E27FC236}">
                <a16:creationId xmlns:a16="http://schemas.microsoft.com/office/drawing/2014/main" id="{138301EC-3C0C-4969-A0A7-757D6135C466}"/>
              </a:ext>
            </a:extLst>
          </p:cNvPr>
          <p:cNvPicPr>
            <a:picLocks noChangeAspect="1"/>
          </p:cNvPicPr>
          <p:nvPr/>
        </p:nvPicPr>
        <p:blipFill rotWithShape="1">
          <a:blip r:embed="rId4"/>
          <a:srcRect l="24807" r="25056"/>
          <a:stretch/>
        </p:blipFill>
        <p:spPr>
          <a:xfrm>
            <a:off x="8263267" y="10"/>
            <a:ext cx="3928733" cy="3937599"/>
          </a:xfrm>
          <a:prstGeom prst="rect">
            <a:avLst/>
          </a:prstGeom>
        </p:spPr>
      </p:pic>
      <p:sp>
        <p:nvSpPr>
          <p:cNvPr id="27" name="Rectangle 26">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D93EF4CA-CD95-E218-614A-E092CC6855D8}"/>
              </a:ext>
            </a:extLst>
          </p:cNvPr>
          <p:cNvSpPr>
            <a:spLocks noGrp="1"/>
          </p:cNvSpPr>
          <p:nvPr>
            <p:ph idx="1"/>
          </p:nvPr>
        </p:nvSpPr>
        <p:spPr>
          <a:xfrm>
            <a:off x="4131633" y="4464872"/>
            <a:ext cx="3712464" cy="1608383"/>
          </a:xfrm>
        </p:spPr>
        <p:txBody>
          <a:bodyPr anchor="ctr">
            <a:normAutofit fontScale="92500" lnSpcReduction="20000"/>
          </a:bodyPr>
          <a:lstStyle/>
          <a:p>
            <a:pPr marL="0" indent="0">
              <a:buNone/>
            </a:pPr>
            <a:r>
              <a:rPr lang="fr-BE" sz="1400"/>
              <a:t>Présence de références à l’œuvre originale :</a:t>
            </a:r>
          </a:p>
          <a:p>
            <a:pPr>
              <a:buFontTx/>
              <a:buChar char="-"/>
            </a:pPr>
            <a:r>
              <a:rPr lang="fr-BE" sz="1400"/>
              <a:t>Geppetto ;</a:t>
            </a:r>
          </a:p>
          <a:p>
            <a:pPr>
              <a:buFontTx/>
              <a:buChar char="-"/>
            </a:pPr>
            <a:r>
              <a:rPr lang="fr-BE" sz="1400"/>
              <a:t>Gemini (tutoriel ?) ;</a:t>
            </a:r>
          </a:p>
          <a:p>
            <a:pPr>
              <a:buFontTx/>
              <a:buChar char="-"/>
            </a:pPr>
            <a:r>
              <a:rPr lang="fr-BE" sz="1400"/>
              <a:t>lapins croque-morts ;</a:t>
            </a:r>
          </a:p>
          <a:p>
            <a:pPr>
              <a:buFontTx/>
              <a:buChar char="-"/>
            </a:pPr>
            <a:r>
              <a:rPr lang="fr-BE" sz="1400"/>
              <a:t>univers de marionnettes-automates ;</a:t>
            </a:r>
          </a:p>
          <a:p>
            <a:pPr>
              <a:buFontTx/>
              <a:buChar char="-"/>
            </a:pPr>
            <a:r>
              <a:rPr lang="fr-BE" sz="1400"/>
              <a:t>incorporation d’un système de mensonges.</a:t>
            </a:r>
            <a:endParaRPr lang="fr-BE" sz="1400" dirty="0"/>
          </a:p>
        </p:txBody>
      </p:sp>
      <p:pic>
        <p:nvPicPr>
          <p:cNvPr id="9" name="Image 8">
            <a:extLst>
              <a:ext uri="{FF2B5EF4-FFF2-40B4-BE49-F238E27FC236}">
                <a16:creationId xmlns:a16="http://schemas.microsoft.com/office/drawing/2014/main" id="{E0CA55AD-76AD-85E8-7482-597D3A0631DB}"/>
              </a:ext>
            </a:extLst>
          </p:cNvPr>
          <p:cNvPicPr>
            <a:picLocks noChangeAspect="1"/>
          </p:cNvPicPr>
          <p:nvPr/>
        </p:nvPicPr>
        <p:blipFill rotWithShape="1">
          <a:blip r:embed="rId5"/>
          <a:srcRect r="8278" b="-4"/>
          <a:stretch/>
        </p:blipFill>
        <p:spPr>
          <a:xfrm>
            <a:off x="8269224" y="4160171"/>
            <a:ext cx="3922776" cy="2149184"/>
          </a:xfrm>
          <a:prstGeom prst="rect">
            <a:avLst/>
          </a:prstGeom>
        </p:spPr>
      </p:pic>
    </p:spTree>
    <p:extLst>
      <p:ext uri="{BB962C8B-B14F-4D97-AF65-F5344CB8AC3E}">
        <p14:creationId xmlns:p14="http://schemas.microsoft.com/office/powerpoint/2010/main" val="565024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re 1">
            <a:extLst>
              <a:ext uri="{FF2B5EF4-FFF2-40B4-BE49-F238E27FC236}">
                <a16:creationId xmlns:a16="http://schemas.microsoft.com/office/drawing/2014/main" id="{9113D96D-78AA-1362-D2BD-D10015B3340B}"/>
              </a:ext>
            </a:extLst>
          </p:cNvPr>
          <p:cNvSpPr>
            <a:spLocks noGrp="1"/>
          </p:cNvSpPr>
          <p:nvPr>
            <p:ph type="title"/>
          </p:nvPr>
        </p:nvSpPr>
        <p:spPr>
          <a:xfrm>
            <a:off x="838200" y="448721"/>
            <a:ext cx="4707671" cy="1225650"/>
          </a:xfrm>
        </p:spPr>
        <p:txBody>
          <a:bodyPr anchor="b">
            <a:normAutofit/>
          </a:bodyPr>
          <a:lstStyle/>
          <a:p>
            <a:r>
              <a:rPr lang="fr-BE" sz="3800" i="1">
                <a:solidFill>
                  <a:schemeClr val="bg1"/>
                </a:solidFill>
              </a:rPr>
              <a:t>Lies of P</a:t>
            </a:r>
          </a:p>
        </p:txBody>
      </p:sp>
      <p:cxnSp>
        <p:nvCxnSpPr>
          <p:cNvPr id="2057" name="Straight Connector 2056">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D0DABB89-0BD3-1E03-B738-3CBC8F733EBE}"/>
              </a:ext>
            </a:extLst>
          </p:cNvPr>
          <p:cNvSpPr>
            <a:spLocks noGrp="1"/>
          </p:cNvSpPr>
          <p:nvPr>
            <p:ph idx="1"/>
          </p:nvPr>
        </p:nvSpPr>
        <p:spPr>
          <a:xfrm>
            <a:off x="897769" y="1909192"/>
            <a:ext cx="4586513" cy="3647710"/>
          </a:xfrm>
        </p:spPr>
        <p:txBody>
          <a:bodyPr anchor="ctr">
            <a:normAutofit/>
          </a:bodyPr>
          <a:lstStyle/>
          <a:p>
            <a:pPr marL="0" indent="0">
              <a:buNone/>
            </a:pPr>
            <a:r>
              <a:rPr lang="fr-BE" sz="2000" dirty="0">
                <a:solidFill>
                  <a:schemeClr val="bg1"/>
                </a:solidFill>
              </a:rPr>
              <a:t>Evolutions propres à l’adaptation :</a:t>
            </a:r>
          </a:p>
          <a:p>
            <a:pPr marL="0" indent="0">
              <a:buNone/>
            </a:pPr>
            <a:r>
              <a:rPr lang="fr-BE" sz="2000" dirty="0">
                <a:solidFill>
                  <a:schemeClr val="bg1"/>
                </a:solidFill>
              </a:rPr>
              <a:t>- Evolution du personnage de Pinocchio (moins marionnette que cyborg)</a:t>
            </a:r>
          </a:p>
          <a:p>
            <a:pPr>
              <a:buFontTx/>
              <a:buChar char="-"/>
            </a:pPr>
            <a:r>
              <a:rPr lang="fr-BE" sz="2000" dirty="0">
                <a:solidFill>
                  <a:schemeClr val="bg1"/>
                </a:solidFill>
              </a:rPr>
              <a:t>Univers </a:t>
            </a:r>
            <a:r>
              <a:rPr lang="fr-BE" sz="2000" i="1" dirty="0" err="1">
                <a:solidFill>
                  <a:schemeClr val="bg1"/>
                </a:solidFill>
              </a:rPr>
              <a:t>steampunk</a:t>
            </a:r>
            <a:r>
              <a:rPr lang="fr-BE" sz="2000" i="1" dirty="0">
                <a:solidFill>
                  <a:schemeClr val="bg1"/>
                </a:solidFill>
              </a:rPr>
              <a:t> </a:t>
            </a:r>
            <a:r>
              <a:rPr lang="fr-BE" sz="2000" dirty="0">
                <a:solidFill>
                  <a:schemeClr val="bg1"/>
                </a:solidFill>
              </a:rPr>
              <a:t>;</a:t>
            </a:r>
          </a:p>
          <a:p>
            <a:pPr>
              <a:buFontTx/>
              <a:buChar char="-"/>
            </a:pPr>
            <a:r>
              <a:rPr lang="fr-BE" sz="2000" dirty="0">
                <a:solidFill>
                  <a:schemeClr val="bg1"/>
                </a:solidFill>
              </a:rPr>
              <a:t>Thématiques sombres, décadentes.</a:t>
            </a:r>
          </a:p>
        </p:txBody>
      </p:sp>
      <p:pic>
        <p:nvPicPr>
          <p:cNvPr id="2050" name="Picture 2">
            <a:extLst>
              <a:ext uri="{FF2B5EF4-FFF2-40B4-BE49-F238E27FC236}">
                <a16:creationId xmlns:a16="http://schemas.microsoft.com/office/drawing/2014/main" id="{5DC1CA19-63C8-C163-3B70-17A9A8DA69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97"/>
          <a:stretch/>
        </p:blipFill>
        <p:spPr bwMode="auto">
          <a:xfrm>
            <a:off x="6525453" y="1"/>
            <a:ext cx="5666547" cy="3398024"/>
          </a:xfrm>
          <a:prstGeom prst="rect">
            <a:avLst/>
          </a:prstGeom>
          <a:noFill/>
          <a:extLst>
            <a:ext uri="{909E8E84-426E-40DD-AFC4-6F175D3DCCD1}">
              <a14:hiddenFill xmlns:a14="http://schemas.microsoft.com/office/drawing/2010/main">
                <a:solidFill>
                  <a:srgbClr val="FFFFFF"/>
                </a:solidFill>
              </a14:hiddenFill>
            </a:ext>
          </a:extLst>
        </p:spPr>
      </p:pic>
      <p:cxnSp>
        <p:nvCxnSpPr>
          <p:cNvPr id="2059" name="Straight Connector 2058">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61" name="Straight Connector 2060">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5A91822A-06F1-ED8F-12EA-116AB425CCE5}"/>
              </a:ext>
            </a:extLst>
          </p:cNvPr>
          <p:cNvPicPr>
            <a:picLocks noChangeAspect="1"/>
          </p:cNvPicPr>
          <p:nvPr/>
        </p:nvPicPr>
        <p:blipFill rotWithShape="1">
          <a:blip r:embed="rId3"/>
          <a:srcRect r="9290" b="-3"/>
          <a:stretch/>
        </p:blipFill>
        <p:spPr>
          <a:xfrm>
            <a:off x="6522277" y="3398024"/>
            <a:ext cx="5669723" cy="3469076"/>
          </a:xfrm>
          <a:prstGeom prst="rect">
            <a:avLst/>
          </a:prstGeom>
        </p:spPr>
      </p:pic>
    </p:spTree>
    <p:extLst>
      <p:ext uri="{BB962C8B-B14F-4D97-AF65-F5344CB8AC3E}">
        <p14:creationId xmlns:p14="http://schemas.microsoft.com/office/powerpoint/2010/main" val="2836192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B459B3F-F760-F300-9AAE-6FEA0E42BD07}"/>
              </a:ext>
            </a:extLst>
          </p:cNvPr>
          <p:cNvSpPr>
            <a:spLocks noGrp="1"/>
          </p:cNvSpPr>
          <p:nvPr>
            <p:ph type="title"/>
          </p:nvPr>
        </p:nvSpPr>
        <p:spPr>
          <a:xfrm>
            <a:off x="838200" y="365125"/>
            <a:ext cx="10515600" cy="1325563"/>
          </a:xfrm>
        </p:spPr>
        <p:txBody>
          <a:bodyPr>
            <a:normAutofit/>
          </a:bodyPr>
          <a:lstStyle/>
          <a:p>
            <a:r>
              <a:rPr lang="fr-BE" sz="5400"/>
              <a:t>Bibliographie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3FC5A9B6-4562-7A76-11EE-382321CB5BF5}"/>
              </a:ext>
            </a:extLst>
          </p:cNvPr>
          <p:cNvSpPr>
            <a:spLocks noGrp="1"/>
          </p:cNvSpPr>
          <p:nvPr>
            <p:ph idx="1"/>
          </p:nvPr>
        </p:nvSpPr>
        <p:spPr>
          <a:xfrm>
            <a:off x="838200" y="1929384"/>
            <a:ext cx="10515600" cy="4251960"/>
          </a:xfrm>
        </p:spPr>
        <p:txBody>
          <a:bodyPr>
            <a:normAutofit/>
          </a:bodyPr>
          <a:lstStyle/>
          <a:p>
            <a:pPr>
              <a:buFontTx/>
              <a:buChar char="-"/>
            </a:pPr>
            <a:r>
              <a:rPr lang="fr-BE" sz="2200"/>
              <a:t>Collodi, C., </a:t>
            </a:r>
            <a:r>
              <a:rPr lang="fr-BE" sz="2200" i="1"/>
              <a:t>Les aventures de Pinocchio</a:t>
            </a:r>
            <a:r>
              <a:rPr lang="fr-BE" sz="2200"/>
              <a:t>, Paris, Flammarion, 2001.</a:t>
            </a:r>
          </a:p>
          <a:p>
            <a:pPr>
              <a:buFontTx/>
              <a:buChar char="-"/>
            </a:pPr>
            <a:r>
              <a:rPr lang="fr-BE" sz="2200"/>
              <a:t>Meirieu, Ph., </a:t>
            </a:r>
            <a:r>
              <a:rPr lang="fr-BE" sz="2200" i="1"/>
              <a:t>Frankenstein pédagogue</a:t>
            </a:r>
            <a:r>
              <a:rPr lang="fr-BE" sz="2200"/>
              <a:t>, Montrouge, ESF, 1996.</a:t>
            </a:r>
          </a:p>
          <a:p>
            <a:pPr>
              <a:buFontTx/>
              <a:buChar char="-"/>
            </a:pPr>
            <a:r>
              <a:rPr lang="fr-BE" sz="2200"/>
              <a:t>Le Maléfan, P., « Pinocchio en mal de mère. Construction du désir de la mère et métaphore paternelle », dans </a:t>
            </a:r>
            <a:r>
              <a:rPr lang="fr-BE" sz="2200" i="1"/>
              <a:t>Cahiers de psychologie clinique</a:t>
            </a:r>
            <a:r>
              <a:rPr lang="fr-BE" sz="2200"/>
              <a:t>, vol. I, n°24, 2005, pp. 113-128.</a:t>
            </a:r>
          </a:p>
        </p:txBody>
      </p:sp>
    </p:spTree>
    <p:extLst>
      <p:ext uri="{BB962C8B-B14F-4D97-AF65-F5344CB8AC3E}">
        <p14:creationId xmlns:p14="http://schemas.microsoft.com/office/powerpoint/2010/main" val="1059254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igure humaine en bois">
            <a:extLst>
              <a:ext uri="{FF2B5EF4-FFF2-40B4-BE49-F238E27FC236}">
                <a16:creationId xmlns:a16="http://schemas.microsoft.com/office/drawing/2014/main" id="{A9D60DCB-0BD9-366B-FD67-2F42F1F2802D}"/>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7970048B-FD97-8CBE-8FFA-96D4F51F280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Merci de </a:t>
            </a:r>
            <a:r>
              <a:rPr lang="en-US" sz="4800" dirty="0" err="1"/>
              <a:t>votre</a:t>
            </a:r>
            <a:r>
              <a:rPr lang="en-US" sz="4800" dirty="0"/>
              <a:t> attention !</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2411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1" name="Rectangle 2054">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D82D27B-2F78-411B-8E6A-6B63B1B208D0}"/>
              </a:ext>
            </a:extLst>
          </p:cNvPr>
          <p:cNvSpPr>
            <a:spLocks noGrp="1"/>
          </p:cNvSpPr>
          <p:nvPr>
            <p:ph type="title"/>
          </p:nvPr>
        </p:nvSpPr>
        <p:spPr>
          <a:xfrm>
            <a:off x="612648" y="1078992"/>
            <a:ext cx="6268770" cy="1536192"/>
          </a:xfrm>
        </p:spPr>
        <p:txBody>
          <a:bodyPr anchor="b">
            <a:normAutofit/>
          </a:bodyPr>
          <a:lstStyle/>
          <a:p>
            <a:r>
              <a:rPr lang="fr-BE" sz="5200"/>
              <a:t>Un peu d’histoire</a:t>
            </a:r>
          </a:p>
        </p:txBody>
      </p:sp>
      <p:sp>
        <p:nvSpPr>
          <p:cNvPr id="2062" name="Rectangle 2056">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3" name="Rectangle 2058">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Espace réservé du contenu 2">
            <a:extLst>
              <a:ext uri="{FF2B5EF4-FFF2-40B4-BE49-F238E27FC236}">
                <a16:creationId xmlns:a16="http://schemas.microsoft.com/office/drawing/2014/main" id="{68CF2CAA-8351-B831-6FD0-67F4DD646D68}"/>
              </a:ext>
            </a:extLst>
          </p:cNvPr>
          <p:cNvSpPr>
            <a:spLocks noGrp="1"/>
          </p:cNvSpPr>
          <p:nvPr>
            <p:ph idx="1"/>
          </p:nvPr>
        </p:nvSpPr>
        <p:spPr>
          <a:xfrm>
            <a:off x="612648" y="3355848"/>
            <a:ext cx="6268770" cy="2825496"/>
          </a:xfrm>
        </p:spPr>
        <p:txBody>
          <a:bodyPr>
            <a:normAutofit/>
          </a:bodyPr>
          <a:lstStyle/>
          <a:p>
            <a:pPr marL="0" indent="0">
              <a:buNone/>
            </a:pPr>
            <a:r>
              <a:rPr lang="fr-BE" sz="2200" dirty="0"/>
              <a:t>Né sous la plume de Carlo </a:t>
            </a:r>
            <a:r>
              <a:rPr lang="fr-BE" sz="2200" dirty="0" err="1"/>
              <a:t>Lorenzini</a:t>
            </a:r>
            <a:r>
              <a:rPr lang="fr-BE" sz="2200" dirty="0"/>
              <a:t> (1826-1890), dit </a:t>
            </a:r>
            <a:r>
              <a:rPr lang="fr-BE" sz="2200" dirty="0" err="1"/>
              <a:t>Collodi</a:t>
            </a:r>
            <a:r>
              <a:rPr lang="fr-BE" sz="2200" dirty="0"/>
              <a:t>, en 1881.</a:t>
            </a:r>
          </a:p>
          <a:p>
            <a:pPr marL="0" indent="0">
              <a:buNone/>
            </a:pPr>
            <a:r>
              <a:rPr lang="fr-BE" sz="2200" dirty="0"/>
              <a:t>A l’origine, parait en tant que roman feuilleton dans le </a:t>
            </a:r>
            <a:r>
              <a:rPr lang="fr-BE" sz="2200" i="1" dirty="0" err="1"/>
              <a:t>Giornale</a:t>
            </a:r>
            <a:r>
              <a:rPr lang="fr-BE" sz="2200" i="1" dirty="0"/>
              <a:t> per i </a:t>
            </a:r>
            <a:r>
              <a:rPr lang="fr-BE" sz="2200" i="1" dirty="0" err="1"/>
              <a:t>bambini</a:t>
            </a:r>
            <a:r>
              <a:rPr lang="fr-BE" sz="2200" dirty="0"/>
              <a:t>.</a:t>
            </a:r>
          </a:p>
          <a:p>
            <a:pPr marL="0" indent="0">
              <a:buNone/>
            </a:pPr>
            <a:r>
              <a:rPr lang="fr-BE" sz="2200" dirty="0"/>
              <a:t>Cinq éditions complètes du vivant de </a:t>
            </a:r>
            <a:r>
              <a:rPr lang="fr-BE" sz="2200" dirty="0" err="1"/>
              <a:t>Collodi</a:t>
            </a:r>
            <a:r>
              <a:rPr lang="fr-BE" sz="2200" dirty="0"/>
              <a:t>. </a:t>
            </a:r>
          </a:p>
        </p:txBody>
      </p:sp>
      <p:pic>
        <p:nvPicPr>
          <p:cNvPr id="2050" name="Picture 2" descr="Description de cette image, également commentée ci-après">
            <a:extLst>
              <a:ext uri="{FF2B5EF4-FFF2-40B4-BE49-F238E27FC236}">
                <a16:creationId xmlns:a16="http://schemas.microsoft.com/office/drawing/2014/main" id="{52726609-6A1A-5DF0-8737-EA70FCAB3B2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94066" y="675267"/>
            <a:ext cx="4237686" cy="5431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233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8419FA3-0BB5-CBA7-86E5-525D71704689}"/>
              </a:ext>
            </a:extLst>
          </p:cNvPr>
          <p:cNvSpPr>
            <a:spLocks noGrp="1"/>
          </p:cNvSpPr>
          <p:nvPr>
            <p:ph type="title"/>
          </p:nvPr>
        </p:nvSpPr>
        <p:spPr>
          <a:xfrm>
            <a:off x="686834" y="1153572"/>
            <a:ext cx="3200400" cy="4461163"/>
          </a:xfrm>
        </p:spPr>
        <p:txBody>
          <a:bodyPr>
            <a:normAutofit/>
          </a:bodyPr>
          <a:lstStyle/>
          <a:p>
            <a:r>
              <a:rPr lang="fr-BE">
                <a:solidFill>
                  <a:srgbClr val="FFFFFF"/>
                </a:solidFill>
              </a:rPr>
              <a:t>Une généricité complexe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4BB14CDA-1507-3382-8666-4A24314B7A7E}"/>
              </a:ext>
            </a:extLst>
          </p:cNvPr>
          <p:cNvSpPr>
            <a:spLocks noGrp="1"/>
          </p:cNvSpPr>
          <p:nvPr>
            <p:ph idx="1"/>
          </p:nvPr>
        </p:nvSpPr>
        <p:spPr>
          <a:xfrm>
            <a:off x="4447308" y="591344"/>
            <a:ext cx="6906491" cy="5585619"/>
          </a:xfrm>
        </p:spPr>
        <p:txBody>
          <a:bodyPr anchor="ctr">
            <a:normAutofit/>
          </a:bodyPr>
          <a:lstStyle/>
          <a:p>
            <a:pPr marL="0" indent="0">
              <a:buNone/>
            </a:pPr>
            <a:r>
              <a:rPr lang="fr-BE" sz="2000" dirty="0"/>
              <a:t>De prime abord, on peut considérer </a:t>
            </a:r>
            <a:r>
              <a:rPr lang="fr-BE" sz="2000" i="1" dirty="0"/>
              <a:t>Pinocchio </a:t>
            </a:r>
            <a:r>
              <a:rPr lang="fr-BE" sz="2000" dirty="0"/>
              <a:t>comme un conte :</a:t>
            </a:r>
          </a:p>
          <a:p>
            <a:pPr>
              <a:buFontTx/>
              <a:buChar char="-"/>
            </a:pPr>
            <a:r>
              <a:rPr lang="fr-BE" sz="2000" dirty="0"/>
              <a:t>message à portée morale ;</a:t>
            </a:r>
          </a:p>
          <a:p>
            <a:pPr>
              <a:buFontTx/>
              <a:buChar char="-"/>
            </a:pPr>
            <a:r>
              <a:rPr lang="fr-BE" sz="2000" dirty="0"/>
              <a:t>indice de l’oralité du texte (introduction et métalepse à la fin de certains chapitres) ; </a:t>
            </a:r>
          </a:p>
          <a:p>
            <a:pPr>
              <a:buFontTx/>
              <a:buChar char="-"/>
            </a:pPr>
            <a:r>
              <a:rPr lang="fr-BE" sz="2000" dirty="0"/>
              <a:t>personnages merveilleux (pantins parlants, animaux anthropomorphes, etc.) ; </a:t>
            </a:r>
          </a:p>
          <a:p>
            <a:pPr>
              <a:buFontTx/>
              <a:buChar char="-"/>
            </a:pPr>
            <a:r>
              <a:rPr lang="fr-BE" sz="2000" dirty="0"/>
              <a:t>évènements surnaturels d’apparence banale pour les personnages (transformation en âne, etc.) ;</a:t>
            </a:r>
          </a:p>
          <a:p>
            <a:pPr>
              <a:buFontTx/>
              <a:buChar char="-"/>
            </a:pPr>
            <a:r>
              <a:rPr lang="fr-BE" sz="2000" dirty="0"/>
              <a:t>cadre spatiotemporel vague (malgré des références à des œuvres modernes) ; </a:t>
            </a:r>
          </a:p>
          <a:p>
            <a:pPr>
              <a:buFontTx/>
              <a:buChar char="-"/>
            </a:pPr>
            <a:r>
              <a:rPr lang="fr-BE" sz="2000" dirty="0"/>
              <a:t>appartenance (involontaire) à la littérature populaire grâce au succès public ; </a:t>
            </a:r>
          </a:p>
          <a:p>
            <a:pPr>
              <a:buFontTx/>
              <a:buChar char="-"/>
            </a:pPr>
            <a:r>
              <a:rPr lang="fr-BE" sz="2000" dirty="0"/>
              <a:t>fin heureuse ;</a:t>
            </a:r>
          </a:p>
          <a:p>
            <a:pPr>
              <a:buFontTx/>
              <a:buChar char="-"/>
            </a:pPr>
            <a:r>
              <a:rPr lang="fr-BE" sz="2000" dirty="0"/>
              <a:t>protagoniste sans véritables pouvoirs ; </a:t>
            </a:r>
          </a:p>
          <a:p>
            <a:pPr>
              <a:buFontTx/>
              <a:buChar char="-"/>
            </a:pPr>
            <a:r>
              <a:rPr lang="fr-BE" sz="2000" dirty="0"/>
              <a:t>triomphe par le hasard, la sagesse ou l’aide de certains alliés.</a:t>
            </a:r>
          </a:p>
        </p:txBody>
      </p:sp>
    </p:spTree>
    <p:extLst>
      <p:ext uri="{BB962C8B-B14F-4D97-AF65-F5344CB8AC3E}">
        <p14:creationId xmlns:p14="http://schemas.microsoft.com/office/powerpoint/2010/main" val="200443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DB6E16B-D2BB-27FC-4215-92B871E9ACC7}"/>
              </a:ext>
            </a:extLst>
          </p:cNvPr>
          <p:cNvSpPr>
            <a:spLocks noGrp="1"/>
          </p:cNvSpPr>
          <p:nvPr>
            <p:ph type="title"/>
          </p:nvPr>
        </p:nvSpPr>
        <p:spPr>
          <a:xfrm>
            <a:off x="686834" y="1153572"/>
            <a:ext cx="3200400" cy="4461163"/>
          </a:xfrm>
        </p:spPr>
        <p:txBody>
          <a:bodyPr>
            <a:normAutofit/>
          </a:bodyPr>
          <a:lstStyle/>
          <a:p>
            <a:r>
              <a:rPr lang="fr-BE" sz="3700" dirty="0">
                <a:solidFill>
                  <a:srgbClr val="FFFFFF"/>
                </a:solidFill>
              </a:rPr>
              <a:t>Pas un vrai conte…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B7FE81AA-A30B-0032-064D-048A56C8B071}"/>
              </a:ext>
            </a:extLst>
          </p:cNvPr>
          <p:cNvSpPr>
            <a:spLocks noGrp="1"/>
          </p:cNvSpPr>
          <p:nvPr>
            <p:ph idx="1"/>
          </p:nvPr>
        </p:nvSpPr>
        <p:spPr>
          <a:xfrm>
            <a:off x="4447308" y="591344"/>
            <a:ext cx="7186527" cy="5585619"/>
          </a:xfrm>
        </p:spPr>
        <p:txBody>
          <a:bodyPr anchor="ctr">
            <a:normAutofit/>
          </a:bodyPr>
          <a:lstStyle/>
          <a:p>
            <a:pPr marL="0" indent="0">
              <a:buNone/>
            </a:pPr>
            <a:r>
              <a:rPr lang="fr-BE" sz="2600" dirty="0"/>
              <a:t>Toutefois, plusieurs éléments éloignent considérablement le texte des contes traditionnels :</a:t>
            </a:r>
          </a:p>
          <a:p>
            <a:pPr>
              <a:buFontTx/>
              <a:buChar char="-"/>
            </a:pPr>
            <a:r>
              <a:rPr lang="fr-BE" sz="2600" dirty="0"/>
              <a:t>création littéraire plutôt destinée à la lecture qu’au contage ; </a:t>
            </a:r>
          </a:p>
          <a:p>
            <a:pPr>
              <a:buFontTx/>
              <a:buChar char="-"/>
            </a:pPr>
            <a:r>
              <a:rPr lang="fr-BE" sz="2600" dirty="0"/>
              <a:t>conséquemment, peu de possibilités de variation légitime du texte ; </a:t>
            </a:r>
          </a:p>
          <a:p>
            <a:pPr>
              <a:buFontTx/>
              <a:buChar char="-"/>
            </a:pPr>
            <a:r>
              <a:rPr lang="fr-BE" sz="2600" dirty="0"/>
              <a:t>appartenance primaire à la littérature des hommes de lettre, des bourgeois ; </a:t>
            </a:r>
          </a:p>
          <a:p>
            <a:pPr>
              <a:buFontTx/>
              <a:buChar char="-"/>
            </a:pPr>
            <a:r>
              <a:rPr lang="fr-BE" sz="2600" dirty="0"/>
              <a:t>plusieurs personnages peu manichéens et relativement ambivalents ;</a:t>
            </a:r>
          </a:p>
          <a:p>
            <a:pPr>
              <a:buFontTx/>
              <a:buChar char="-"/>
            </a:pPr>
            <a:r>
              <a:rPr lang="fr-BE" sz="2600" dirty="0"/>
              <a:t>plusieurs fins tragiques dues, entre autres, aux circonstances d’écriture. </a:t>
            </a:r>
          </a:p>
        </p:txBody>
      </p:sp>
    </p:spTree>
    <p:extLst>
      <p:ext uri="{BB962C8B-B14F-4D97-AF65-F5344CB8AC3E}">
        <p14:creationId xmlns:p14="http://schemas.microsoft.com/office/powerpoint/2010/main" val="382988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C6B1BC49-3408-4349-BDDE-DDB79A00FFC3}"/>
              </a:ext>
            </a:extLst>
          </p:cNvPr>
          <p:cNvSpPr>
            <a:spLocks noGrp="1"/>
          </p:cNvSpPr>
          <p:nvPr>
            <p:ph type="title"/>
          </p:nvPr>
        </p:nvSpPr>
        <p:spPr>
          <a:xfrm>
            <a:off x="838200" y="365125"/>
            <a:ext cx="10515600" cy="1325563"/>
          </a:xfrm>
        </p:spPr>
        <p:txBody>
          <a:bodyPr>
            <a:normAutofit/>
          </a:bodyPr>
          <a:lstStyle/>
          <a:p>
            <a:r>
              <a:rPr lang="fr-BE" dirty="0"/>
              <a:t>D’autres genres simultanés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8A973DE0-E3EE-6999-6DDE-94A19DC846D3}"/>
              </a:ext>
            </a:extLst>
          </p:cNvPr>
          <p:cNvSpPr>
            <a:spLocks noGrp="1"/>
          </p:cNvSpPr>
          <p:nvPr>
            <p:ph idx="1"/>
          </p:nvPr>
        </p:nvSpPr>
        <p:spPr>
          <a:xfrm>
            <a:off x="838200" y="1825625"/>
            <a:ext cx="10515600" cy="4351338"/>
          </a:xfrm>
        </p:spPr>
        <p:txBody>
          <a:bodyPr>
            <a:normAutofit/>
          </a:bodyPr>
          <a:lstStyle/>
          <a:p>
            <a:pPr marL="0" indent="0">
              <a:buNone/>
            </a:pPr>
            <a:r>
              <a:rPr lang="fr-BE" sz="2400" dirty="0"/>
              <a:t>Récit d’apprentissage (</a:t>
            </a:r>
            <a:r>
              <a:rPr lang="fr-BE" sz="2400" i="1" dirty="0" err="1"/>
              <a:t>bildungroman</a:t>
            </a:r>
            <a:r>
              <a:rPr lang="fr-BE" sz="2400" dirty="0"/>
              <a:t>) :</a:t>
            </a:r>
          </a:p>
          <a:p>
            <a:pPr>
              <a:buFontTx/>
              <a:buChar char="-"/>
            </a:pPr>
            <a:r>
              <a:rPr lang="fr-BE" sz="2400" dirty="0"/>
              <a:t>le protagoniste évolue considérablement au fil de la diégèse ; </a:t>
            </a:r>
          </a:p>
          <a:p>
            <a:pPr>
              <a:buFontTx/>
              <a:buChar char="-"/>
            </a:pPr>
            <a:r>
              <a:rPr lang="fr-BE" sz="2400" dirty="0"/>
              <a:t>de nombreuses péripéties guident son avancée, assez chaotique dans ce cas ; </a:t>
            </a:r>
          </a:p>
          <a:p>
            <a:pPr>
              <a:buFontTx/>
              <a:buChar char="-"/>
            </a:pPr>
            <a:r>
              <a:rPr lang="fr-BE" sz="2400" dirty="0"/>
              <a:t>il vise l’acquisition d’un statut particulier via l’apprentissage de « techniques ». </a:t>
            </a:r>
          </a:p>
          <a:p>
            <a:pPr>
              <a:buFontTx/>
              <a:buChar char="-"/>
            </a:pPr>
            <a:endParaRPr lang="fr-BE" sz="2400" dirty="0"/>
          </a:p>
          <a:p>
            <a:pPr marL="0" indent="0">
              <a:buNone/>
            </a:pPr>
            <a:r>
              <a:rPr lang="fr-BE" sz="2400" dirty="0"/>
              <a:t>Récit de jeunesse :</a:t>
            </a:r>
          </a:p>
          <a:p>
            <a:pPr>
              <a:buFontTx/>
              <a:buChar char="-"/>
            </a:pPr>
            <a:r>
              <a:rPr lang="fr-BE" sz="2400" dirty="0"/>
              <a:t>à priori destiné aux enfants (publié dans le</a:t>
            </a:r>
            <a:r>
              <a:rPr lang="fr-BE" sz="2400" i="1" dirty="0"/>
              <a:t> </a:t>
            </a:r>
            <a:r>
              <a:rPr lang="fr-BE" sz="2400" i="1" dirty="0" err="1"/>
              <a:t>Giornale</a:t>
            </a:r>
            <a:r>
              <a:rPr lang="fr-BE" sz="2400" i="1" dirty="0"/>
              <a:t> per i </a:t>
            </a:r>
            <a:r>
              <a:rPr lang="fr-BE" sz="2400" i="1" dirty="0" err="1"/>
              <a:t>bambini</a:t>
            </a:r>
            <a:r>
              <a:rPr lang="fr-BE" sz="2400" dirty="0"/>
              <a:t>) ;</a:t>
            </a:r>
          </a:p>
          <a:p>
            <a:pPr>
              <a:buFontTx/>
              <a:buChar char="-"/>
            </a:pPr>
            <a:r>
              <a:rPr lang="fr-BE" sz="2400" dirty="0"/>
              <a:t>met en avant un personnage enfantin ; </a:t>
            </a:r>
          </a:p>
          <a:p>
            <a:pPr>
              <a:buFontTx/>
              <a:buChar char="-"/>
            </a:pPr>
            <a:r>
              <a:rPr lang="fr-BE" sz="2400" dirty="0"/>
              <a:t>nombreuses péripéties rocambolesques.</a:t>
            </a:r>
          </a:p>
          <a:p>
            <a:pPr marL="0" indent="0">
              <a:buNone/>
            </a:pPr>
            <a:endParaRPr lang="fr-BE" sz="2400" dirty="0"/>
          </a:p>
        </p:txBody>
      </p:sp>
    </p:spTree>
    <p:extLst>
      <p:ext uri="{BB962C8B-B14F-4D97-AF65-F5344CB8AC3E}">
        <p14:creationId xmlns:p14="http://schemas.microsoft.com/office/powerpoint/2010/main" val="4095755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C6B1BC49-3408-4349-BDDE-DDB79A00FFC3}"/>
              </a:ext>
            </a:extLst>
          </p:cNvPr>
          <p:cNvSpPr>
            <a:spLocks noGrp="1"/>
          </p:cNvSpPr>
          <p:nvPr>
            <p:ph type="title"/>
          </p:nvPr>
        </p:nvSpPr>
        <p:spPr>
          <a:xfrm>
            <a:off x="838200" y="365125"/>
            <a:ext cx="10515600" cy="1325563"/>
          </a:xfrm>
        </p:spPr>
        <p:txBody>
          <a:bodyPr>
            <a:normAutofit/>
          </a:bodyPr>
          <a:lstStyle/>
          <a:p>
            <a:r>
              <a:rPr lang="fr-BE" dirty="0"/>
              <a:t>D’autres genres simultanés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8A973DE0-E3EE-6999-6DDE-94A19DC846D3}"/>
              </a:ext>
            </a:extLst>
          </p:cNvPr>
          <p:cNvSpPr>
            <a:spLocks noGrp="1"/>
          </p:cNvSpPr>
          <p:nvPr>
            <p:ph idx="1"/>
          </p:nvPr>
        </p:nvSpPr>
        <p:spPr>
          <a:xfrm>
            <a:off x="838200" y="1825625"/>
            <a:ext cx="10515600" cy="4351338"/>
          </a:xfrm>
        </p:spPr>
        <p:txBody>
          <a:bodyPr>
            <a:normAutofit/>
          </a:bodyPr>
          <a:lstStyle/>
          <a:p>
            <a:pPr marL="0" indent="0">
              <a:buNone/>
            </a:pPr>
            <a:r>
              <a:rPr lang="fr-BE" sz="2400" dirty="0"/>
              <a:t>Roman-feuilleton :</a:t>
            </a:r>
          </a:p>
          <a:p>
            <a:pPr>
              <a:buFontTx/>
              <a:buChar char="-"/>
            </a:pPr>
            <a:r>
              <a:rPr lang="fr-BE" sz="2400" dirty="0"/>
              <a:t>publié à l’origine dans une revue hebdomadaire (à un rythme peu régulier) ;</a:t>
            </a:r>
          </a:p>
          <a:p>
            <a:pPr>
              <a:buFontTx/>
              <a:buChar char="-"/>
            </a:pPr>
            <a:r>
              <a:rPr lang="fr-BE" sz="2400" dirty="0"/>
              <a:t>plusieurs chapitres s’achèvent sur un </a:t>
            </a:r>
            <a:r>
              <a:rPr lang="fr-BE" sz="2400" i="1" dirty="0" err="1"/>
              <a:t>cliffhanger</a:t>
            </a:r>
            <a:r>
              <a:rPr lang="fr-BE" sz="2400" dirty="0"/>
              <a:t>.</a:t>
            </a:r>
          </a:p>
          <a:p>
            <a:pPr>
              <a:buFontTx/>
              <a:buChar char="-"/>
            </a:pPr>
            <a:endParaRPr lang="fr-BE" sz="2400" dirty="0"/>
          </a:p>
          <a:p>
            <a:pPr marL="0" indent="0">
              <a:buNone/>
            </a:pPr>
            <a:r>
              <a:rPr lang="fr-BE" sz="2400" dirty="0"/>
              <a:t>Roman humoristique :</a:t>
            </a:r>
          </a:p>
          <a:p>
            <a:pPr>
              <a:buFontTx/>
              <a:buChar char="-"/>
            </a:pPr>
            <a:r>
              <a:rPr lang="fr-BE" sz="2400" dirty="0"/>
              <a:t>comique de situation  ;</a:t>
            </a:r>
          </a:p>
          <a:p>
            <a:pPr>
              <a:buFontTx/>
              <a:buChar char="-"/>
            </a:pPr>
            <a:r>
              <a:rPr lang="fr-BE" sz="2400" dirty="0"/>
              <a:t>comique de gestes ;</a:t>
            </a:r>
          </a:p>
          <a:p>
            <a:pPr>
              <a:buFontTx/>
              <a:buChar char="-"/>
            </a:pPr>
            <a:r>
              <a:rPr lang="fr-BE" sz="2400" dirty="0"/>
              <a:t>comique de caractère ;</a:t>
            </a:r>
          </a:p>
          <a:p>
            <a:pPr>
              <a:buFontTx/>
              <a:buChar char="-"/>
            </a:pPr>
            <a:r>
              <a:rPr lang="fr-BE" sz="2400" dirty="0"/>
              <a:t>comique de répétitions.</a:t>
            </a:r>
          </a:p>
        </p:txBody>
      </p:sp>
    </p:spTree>
    <p:extLst>
      <p:ext uri="{BB962C8B-B14F-4D97-AF65-F5344CB8AC3E}">
        <p14:creationId xmlns:p14="http://schemas.microsoft.com/office/powerpoint/2010/main" val="2136561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384219F-988E-0352-9046-9FEBEFF030F8}"/>
              </a:ext>
            </a:extLst>
          </p:cNvPr>
          <p:cNvSpPr>
            <a:spLocks noGrp="1"/>
          </p:cNvSpPr>
          <p:nvPr>
            <p:ph type="title"/>
          </p:nvPr>
        </p:nvSpPr>
        <p:spPr>
          <a:xfrm>
            <a:off x="838200" y="365125"/>
            <a:ext cx="10515600" cy="1325563"/>
          </a:xfrm>
        </p:spPr>
        <p:txBody>
          <a:bodyPr>
            <a:normAutofit/>
          </a:bodyPr>
          <a:lstStyle/>
          <a:p>
            <a:r>
              <a:rPr lang="fr-BE" sz="5400"/>
              <a:t>Un conte moderne avant tout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B228CC7-DB56-3AC7-937F-C488FC4357D1}"/>
              </a:ext>
            </a:extLst>
          </p:cNvPr>
          <p:cNvSpPr>
            <a:spLocks noGrp="1"/>
          </p:cNvSpPr>
          <p:nvPr>
            <p:ph idx="1"/>
          </p:nvPr>
        </p:nvSpPr>
        <p:spPr>
          <a:xfrm>
            <a:off x="838200" y="1929384"/>
            <a:ext cx="10515600" cy="4251960"/>
          </a:xfrm>
        </p:spPr>
        <p:txBody>
          <a:bodyPr>
            <a:normAutofit/>
          </a:bodyPr>
          <a:lstStyle/>
          <a:p>
            <a:pPr marL="0" indent="0">
              <a:buNone/>
            </a:pPr>
            <a:r>
              <a:rPr lang="fr-BE" i="1" dirty="0"/>
              <a:t>Pinocchio </a:t>
            </a:r>
            <a:r>
              <a:rPr lang="fr-BE" dirty="0"/>
              <a:t>est une œuvre hybride qu’il convient de considérer comme telle pour en comprendre le sens.</a:t>
            </a:r>
          </a:p>
          <a:p>
            <a:pPr marL="0" indent="0">
              <a:buNone/>
            </a:pPr>
            <a:r>
              <a:rPr lang="fr-BE" dirty="0"/>
              <a:t>C’est un conte moderne au sens où il incorpore de nombreuses innovations qui rendent l’œuvre unique à son époque.</a:t>
            </a:r>
          </a:p>
          <a:p>
            <a:pPr marL="0" indent="0">
              <a:buNone/>
            </a:pPr>
            <a:r>
              <a:rPr lang="fr-BE" dirty="0"/>
              <a:t>Chaque genre considéré permet d’enrichir l’œuvre de nouvelles interprétations parfois à l’opposé les unes des autres et qui inspireront chacune à leur manière les adaptations de l’œuvre.</a:t>
            </a:r>
          </a:p>
        </p:txBody>
      </p:sp>
    </p:spTree>
    <p:extLst>
      <p:ext uri="{BB962C8B-B14F-4D97-AF65-F5344CB8AC3E}">
        <p14:creationId xmlns:p14="http://schemas.microsoft.com/office/powerpoint/2010/main" val="1159234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1473958-8A31-220D-3DDA-30FF7AD4179B}"/>
              </a:ext>
            </a:extLst>
          </p:cNvPr>
          <p:cNvSpPr>
            <a:spLocks noGrp="1"/>
          </p:cNvSpPr>
          <p:nvPr>
            <p:ph type="title"/>
          </p:nvPr>
        </p:nvSpPr>
        <p:spPr>
          <a:xfrm>
            <a:off x="838201" y="345810"/>
            <a:ext cx="5120561" cy="1325563"/>
          </a:xfrm>
        </p:spPr>
        <p:txBody>
          <a:bodyPr>
            <a:normAutofit/>
          </a:bodyPr>
          <a:lstStyle/>
          <a:p>
            <a:r>
              <a:rPr lang="fr-BE" dirty="0"/>
              <a:t>En tant que conte « traditionnel »</a:t>
            </a:r>
          </a:p>
        </p:txBody>
      </p:sp>
      <p:sp>
        <p:nvSpPr>
          <p:cNvPr id="1035" name="Oval 103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8" name="Picture 4" descr="Pinocchio - film 2022 - AlloCiné">
            <a:extLst>
              <a:ext uri="{FF2B5EF4-FFF2-40B4-BE49-F238E27FC236}">
                <a16:creationId xmlns:a16="http://schemas.microsoft.com/office/drawing/2014/main" id="{D7A2CCD7-1391-10F4-B00C-C595A10E64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22994"/>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1037" name="Arc 103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26" name="Picture 2" descr="Pinocchio | Disney Movies">
            <a:extLst>
              <a:ext uri="{FF2B5EF4-FFF2-40B4-BE49-F238E27FC236}">
                <a16:creationId xmlns:a16="http://schemas.microsoft.com/office/drawing/2014/main" id="{E5AD3B34-A80D-A823-04F2-EFFC2D70FC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403" b="29547"/>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grpSp>
        <p:nvGrpSpPr>
          <p:cNvPr id="7" name="Groupe 6">
            <a:extLst>
              <a:ext uri="{FF2B5EF4-FFF2-40B4-BE49-F238E27FC236}">
                <a16:creationId xmlns:a16="http://schemas.microsoft.com/office/drawing/2014/main" id="{48245956-8D38-2A11-AE82-A3029EC2334A}"/>
              </a:ext>
            </a:extLst>
          </p:cNvPr>
          <p:cNvGrpSpPr/>
          <p:nvPr/>
        </p:nvGrpSpPr>
        <p:grpSpPr>
          <a:xfrm>
            <a:off x="509710" y="1831170"/>
            <a:ext cx="2884482" cy="2045783"/>
            <a:chOff x="0" y="0"/>
            <a:chExt cx="1410876" cy="895906"/>
          </a:xfrm>
        </p:grpSpPr>
        <p:sp>
          <p:nvSpPr>
            <p:cNvPr id="8" name="Rectangle : coins arrondis 7">
              <a:extLst>
                <a:ext uri="{FF2B5EF4-FFF2-40B4-BE49-F238E27FC236}">
                  <a16:creationId xmlns:a16="http://schemas.microsoft.com/office/drawing/2014/main" id="{A85CE7D5-1276-812D-3575-45BBDC0C0065}"/>
                </a:ext>
              </a:extLst>
            </p:cNvPr>
            <p:cNvSpPr/>
            <p:nvPr/>
          </p:nvSpPr>
          <p:spPr>
            <a:xfrm>
              <a:off x="0" y="0"/>
              <a:ext cx="1410876" cy="895906"/>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Rectangle : coins arrondis 4">
              <a:extLst>
                <a:ext uri="{FF2B5EF4-FFF2-40B4-BE49-F238E27FC236}">
                  <a16:creationId xmlns:a16="http://schemas.microsoft.com/office/drawing/2014/main" id="{620702FE-6693-5BBA-91A5-A48B800000ED}"/>
                </a:ext>
              </a:extLst>
            </p:cNvPr>
            <p:cNvSpPr txBox="1"/>
            <p:nvPr/>
          </p:nvSpPr>
          <p:spPr>
            <a:xfrm>
              <a:off x="26240" y="26240"/>
              <a:ext cx="1358396" cy="84342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BE" sz="2000" kern="1200" dirty="0"/>
                <a:t>Lecture moralisante : délivre un message moral destiné à l’enfance</a:t>
              </a:r>
              <a:endParaRPr lang="en-US" sz="2000" kern="1200" dirty="0"/>
            </a:p>
          </p:txBody>
        </p:sp>
      </p:grpSp>
      <p:grpSp>
        <p:nvGrpSpPr>
          <p:cNvPr id="15" name="Groupe 14">
            <a:extLst>
              <a:ext uri="{FF2B5EF4-FFF2-40B4-BE49-F238E27FC236}">
                <a16:creationId xmlns:a16="http://schemas.microsoft.com/office/drawing/2014/main" id="{319A2142-C671-F47D-344C-CCD661A96A80}"/>
              </a:ext>
            </a:extLst>
          </p:cNvPr>
          <p:cNvGrpSpPr/>
          <p:nvPr/>
        </p:nvGrpSpPr>
        <p:grpSpPr>
          <a:xfrm>
            <a:off x="3821263" y="1850629"/>
            <a:ext cx="2836176" cy="2045783"/>
            <a:chOff x="210775" y="1750623"/>
            <a:chExt cx="1896976" cy="1204580"/>
          </a:xfrm>
        </p:grpSpPr>
        <p:sp>
          <p:nvSpPr>
            <p:cNvPr id="17" name="Rectangle : coins arrondis 16">
              <a:extLst>
                <a:ext uri="{FF2B5EF4-FFF2-40B4-BE49-F238E27FC236}">
                  <a16:creationId xmlns:a16="http://schemas.microsoft.com/office/drawing/2014/main" id="{879CEE8A-D158-F600-06FC-9409C6D75474}"/>
                </a:ext>
              </a:extLst>
            </p:cNvPr>
            <p:cNvSpPr/>
            <p:nvPr/>
          </p:nvSpPr>
          <p:spPr>
            <a:xfrm>
              <a:off x="210775" y="1750623"/>
              <a:ext cx="1896976" cy="1204580"/>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Rectangle : coins arrondis 4">
              <a:extLst>
                <a:ext uri="{FF2B5EF4-FFF2-40B4-BE49-F238E27FC236}">
                  <a16:creationId xmlns:a16="http://schemas.microsoft.com/office/drawing/2014/main" id="{6D77BAB3-8476-6DA8-6D5B-A8D7D162341F}"/>
                </a:ext>
              </a:extLst>
            </p:cNvPr>
            <p:cNvSpPr txBox="1"/>
            <p:nvPr/>
          </p:nvSpPr>
          <p:spPr>
            <a:xfrm>
              <a:off x="246056" y="1785904"/>
              <a:ext cx="1826414" cy="11340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BE" sz="2000" kern="1200" dirty="0"/>
                <a:t>Lecture psychanalytique : recherche d’un Surmoi en compensation d’un père impuissant</a:t>
              </a:r>
              <a:endParaRPr lang="en-US" sz="2000" kern="1200" dirty="0"/>
            </a:p>
          </p:txBody>
        </p:sp>
      </p:grpSp>
      <p:grpSp>
        <p:nvGrpSpPr>
          <p:cNvPr id="20" name="Groupe 19">
            <a:extLst>
              <a:ext uri="{FF2B5EF4-FFF2-40B4-BE49-F238E27FC236}">
                <a16:creationId xmlns:a16="http://schemas.microsoft.com/office/drawing/2014/main" id="{B49D4EFC-3204-14F9-0A3C-5E3FF16CABF4}"/>
              </a:ext>
            </a:extLst>
          </p:cNvPr>
          <p:cNvGrpSpPr/>
          <p:nvPr/>
        </p:nvGrpSpPr>
        <p:grpSpPr>
          <a:xfrm>
            <a:off x="390050" y="4334643"/>
            <a:ext cx="3061073" cy="2045783"/>
            <a:chOff x="321926" y="1487767"/>
            <a:chExt cx="2889925" cy="1835102"/>
          </a:xfrm>
        </p:grpSpPr>
        <p:sp>
          <p:nvSpPr>
            <p:cNvPr id="21" name="Rectangle : coins arrondis 20">
              <a:extLst>
                <a:ext uri="{FF2B5EF4-FFF2-40B4-BE49-F238E27FC236}">
                  <a16:creationId xmlns:a16="http://schemas.microsoft.com/office/drawing/2014/main" id="{5DD687AD-377C-30AB-D2CE-3A2122C0765F}"/>
                </a:ext>
              </a:extLst>
            </p:cNvPr>
            <p:cNvSpPr/>
            <p:nvPr/>
          </p:nvSpPr>
          <p:spPr>
            <a:xfrm>
              <a:off x="321926" y="1487767"/>
              <a:ext cx="2889925" cy="1835102"/>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ectangle : coins arrondis 4">
              <a:extLst>
                <a:ext uri="{FF2B5EF4-FFF2-40B4-BE49-F238E27FC236}">
                  <a16:creationId xmlns:a16="http://schemas.microsoft.com/office/drawing/2014/main" id="{F07E45B1-821A-B1C5-06B4-B28C06B87850}"/>
                </a:ext>
              </a:extLst>
            </p:cNvPr>
            <p:cNvSpPr txBox="1"/>
            <p:nvPr/>
          </p:nvSpPr>
          <p:spPr>
            <a:xfrm>
              <a:off x="375674" y="1541515"/>
              <a:ext cx="2782429" cy="172760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BE" sz="2000" kern="1200" dirty="0"/>
                <a:t>Lecture catholique : le rejet du Père ramène finalement à celui-ci et à la voix qu’il professe</a:t>
              </a:r>
              <a:endParaRPr lang="en-US" sz="2000" kern="1200" dirty="0"/>
            </a:p>
          </p:txBody>
        </p:sp>
      </p:grpSp>
      <p:grpSp>
        <p:nvGrpSpPr>
          <p:cNvPr id="23" name="Groupe 22">
            <a:extLst>
              <a:ext uri="{FF2B5EF4-FFF2-40B4-BE49-F238E27FC236}">
                <a16:creationId xmlns:a16="http://schemas.microsoft.com/office/drawing/2014/main" id="{7D8976EC-1824-9104-D57A-11879664B39A}"/>
              </a:ext>
            </a:extLst>
          </p:cNvPr>
          <p:cNvGrpSpPr/>
          <p:nvPr/>
        </p:nvGrpSpPr>
        <p:grpSpPr>
          <a:xfrm>
            <a:off x="3821263" y="4334643"/>
            <a:ext cx="2889925" cy="2045783"/>
            <a:chOff x="674480" y="645844"/>
            <a:chExt cx="6070325" cy="3854656"/>
          </a:xfrm>
        </p:grpSpPr>
        <p:sp>
          <p:nvSpPr>
            <p:cNvPr id="24" name="Rectangle : coins arrondis 23">
              <a:extLst>
                <a:ext uri="{FF2B5EF4-FFF2-40B4-BE49-F238E27FC236}">
                  <a16:creationId xmlns:a16="http://schemas.microsoft.com/office/drawing/2014/main" id="{16B8A510-4AAD-FBFC-7EB7-B13300ADE8D3}"/>
                </a:ext>
              </a:extLst>
            </p:cNvPr>
            <p:cNvSpPr/>
            <p:nvPr/>
          </p:nvSpPr>
          <p:spPr>
            <a:xfrm>
              <a:off x="674480" y="645844"/>
              <a:ext cx="6070325" cy="3854656"/>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Rectangle : coins arrondis 4">
              <a:extLst>
                <a:ext uri="{FF2B5EF4-FFF2-40B4-BE49-F238E27FC236}">
                  <a16:creationId xmlns:a16="http://schemas.microsoft.com/office/drawing/2014/main" id="{817753AC-89D8-3D4A-3AC5-8D8A4AFF117A}"/>
                </a:ext>
              </a:extLst>
            </p:cNvPr>
            <p:cNvSpPr txBox="1"/>
            <p:nvPr/>
          </p:nvSpPr>
          <p:spPr>
            <a:xfrm>
              <a:off x="787378" y="758743"/>
              <a:ext cx="5844526" cy="362885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2000" kern="1200" dirty="0"/>
                <a:t>Lecture capitaliste : enseignement de la morale de </a:t>
              </a:r>
              <a:r>
                <a:rPr lang="en-US" sz="2000" kern="1200" dirty="0" err="1"/>
                <a:t>l’effort</a:t>
              </a:r>
              <a:r>
                <a:rPr lang="en-US" sz="2000" kern="1200" dirty="0"/>
                <a:t> et du travail qui </a:t>
              </a:r>
              <a:r>
                <a:rPr lang="en-US" sz="2000" kern="1200" dirty="0" err="1"/>
                <a:t>trouvent</a:t>
              </a:r>
              <a:r>
                <a:rPr lang="en-US" sz="2000" kern="1200" dirty="0"/>
                <a:t> </a:t>
              </a:r>
              <a:r>
                <a:rPr lang="en-US" sz="2000" kern="1200" dirty="0" err="1"/>
                <a:t>une</a:t>
              </a:r>
              <a:r>
                <a:rPr lang="en-US" sz="2000" kern="1200" dirty="0"/>
                <a:t> </a:t>
              </a:r>
              <a:r>
                <a:rPr lang="en-US" sz="2000" kern="1200" dirty="0" err="1"/>
                <a:t>récompense</a:t>
              </a:r>
              <a:endParaRPr lang="en-US" sz="2000" kern="1200" dirty="0"/>
            </a:p>
          </p:txBody>
        </p:sp>
      </p:grpSp>
    </p:spTree>
    <p:extLst>
      <p:ext uri="{BB962C8B-B14F-4D97-AF65-F5344CB8AC3E}">
        <p14:creationId xmlns:p14="http://schemas.microsoft.com/office/powerpoint/2010/main" val="3238251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09375"/>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43451" y="1248213"/>
            <a:ext cx="5413238" cy="432633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B1D516C-EEB1-700A-559A-289AAD5979ED}"/>
              </a:ext>
            </a:extLst>
          </p:cNvPr>
          <p:cNvSpPr>
            <a:spLocks noGrp="1"/>
          </p:cNvSpPr>
          <p:nvPr>
            <p:ph type="title"/>
          </p:nvPr>
        </p:nvSpPr>
        <p:spPr>
          <a:xfrm>
            <a:off x="504967" y="675564"/>
            <a:ext cx="3609833" cy="5204085"/>
          </a:xfrm>
        </p:spPr>
        <p:txBody>
          <a:bodyPr>
            <a:normAutofit/>
          </a:bodyPr>
          <a:lstStyle/>
          <a:p>
            <a:r>
              <a:rPr lang="fr-BE" sz="4000" dirty="0"/>
              <a:t>En tant qu’évolution du conte/hybride : lecture anti-institutionnelle</a:t>
            </a:r>
          </a:p>
        </p:txBody>
      </p:sp>
      <p:cxnSp>
        <p:nvCxnSpPr>
          <p:cNvPr id="17" name="Straight Connector 16">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 name="Espace réservé du contenu 2">
            <a:extLst>
              <a:ext uri="{FF2B5EF4-FFF2-40B4-BE49-F238E27FC236}">
                <a16:creationId xmlns:a16="http://schemas.microsoft.com/office/drawing/2014/main" id="{212060FE-4442-0282-23CF-69609430CA9B}"/>
              </a:ext>
            </a:extLst>
          </p:cNvPr>
          <p:cNvGraphicFramePr>
            <a:graphicFrameLocks noGrp="1"/>
          </p:cNvGraphicFramePr>
          <p:nvPr>
            <p:ph idx="1"/>
            <p:extLst>
              <p:ext uri="{D42A27DB-BD31-4B8C-83A1-F6EECF244321}">
                <p14:modId xmlns:p14="http://schemas.microsoft.com/office/powerpoint/2010/main" val="2062617018"/>
              </p:ext>
            </p:extLst>
          </p:nvPr>
        </p:nvGraphicFramePr>
        <p:xfrm>
          <a:off x="4776730" y="819369"/>
          <a:ext cx="6589260"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605933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1517</TotalTime>
  <Words>873</Words>
  <Application>Microsoft Office PowerPoint</Application>
  <PresentationFormat>Grand écran</PresentationFormat>
  <Paragraphs>96</Paragraphs>
  <Slides>18</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18</vt:i4>
      </vt:variant>
    </vt:vector>
  </HeadingPairs>
  <TitlesOfParts>
    <vt:vector size="22" baseType="lpstr">
      <vt:lpstr>Arial</vt:lpstr>
      <vt:lpstr>Calibri</vt:lpstr>
      <vt:lpstr>Calibri Light</vt:lpstr>
      <vt:lpstr>Thème Office</vt:lpstr>
      <vt:lpstr>Pinocchio, un texte au prisme des genres littéraires et des interprétations</vt:lpstr>
      <vt:lpstr>Un peu d’histoire</vt:lpstr>
      <vt:lpstr>Une généricité complexe</vt:lpstr>
      <vt:lpstr>Pas un vrai conte…</vt:lpstr>
      <vt:lpstr>D’autres genres simultanés</vt:lpstr>
      <vt:lpstr>D’autres genres simultanés</vt:lpstr>
      <vt:lpstr>Un conte moderne avant tout</vt:lpstr>
      <vt:lpstr>En tant que conte « traditionnel »</vt:lpstr>
      <vt:lpstr>En tant qu’évolution du conte/hybride : lecture anti-institutionnelle</vt:lpstr>
      <vt:lpstr>En tant qu’évolution du conte/hybride : lecture dialectique </vt:lpstr>
      <vt:lpstr>En tant qu’évolution du conte/hybride : lecture historique marxiste</vt:lpstr>
      <vt:lpstr>En tant qu’évolution du conte/hybride</vt:lpstr>
      <vt:lpstr>Lies of P : qu’attendre d’une adaptation vidéoludique ?</vt:lpstr>
      <vt:lpstr>Lies of P</vt:lpstr>
      <vt:lpstr>Lies of P</vt:lpstr>
      <vt:lpstr>Lies of P</vt:lpstr>
      <vt:lpstr>Bibliographie</vt:lpstr>
      <vt:lpstr>Merci de votre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Pinocchio, un texte au prisme des genres littéraires et des interprétations</dc:title>
  <dc:creator>Francois-Xavier Surinx</dc:creator>
  <cp:lastModifiedBy>Francois-Xavier Surinx</cp:lastModifiedBy>
  <cp:revision>10</cp:revision>
  <dcterms:created xsi:type="dcterms:W3CDTF">2023-05-05T12:04:14Z</dcterms:created>
  <dcterms:modified xsi:type="dcterms:W3CDTF">2023-05-10T12:02:31Z</dcterms:modified>
</cp:coreProperties>
</file>