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732" r:id="rId3"/>
  </p:sldMasterIdLst>
  <p:notesMasterIdLst>
    <p:notesMasterId r:id="rId17"/>
  </p:notesMasterIdLst>
  <p:sldIdLst>
    <p:sldId id="257" r:id="rId4"/>
    <p:sldId id="286" r:id="rId5"/>
    <p:sldId id="268" r:id="rId6"/>
    <p:sldId id="281" r:id="rId7"/>
    <p:sldId id="280" r:id="rId8"/>
    <p:sldId id="283" r:id="rId9"/>
    <p:sldId id="285" r:id="rId10"/>
    <p:sldId id="287" r:id="rId11"/>
    <p:sldId id="288" r:id="rId12"/>
    <p:sldId id="289" r:id="rId13"/>
    <p:sldId id="290" r:id="rId14"/>
    <p:sldId id="291" r:id="rId15"/>
    <p:sldId id="27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B3B3B3"/>
    <a:srgbClr val="32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Water levels (dotted line) and ground compaction (solid line) in a local model: 30-year evolution by layer</a:t>
            </a:r>
            <a:endParaRPr lang="en-US" sz="1200" b="1" i="1" dirty="0"/>
          </a:p>
        </c:rich>
      </c:tx>
      <c:layout/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955336304288142E-2"/>
          <c:y val="0.26390510975771031"/>
          <c:w val="0.80517208591166012"/>
          <c:h val="0.5594141551008099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Comparaison_nvx_eau!$C$3</c:f>
              <c:strCache>
                <c:ptCount val="1"/>
                <c:pt idx="0">
                  <c:v>Layer 1</c:v>
                </c:pt>
              </c:strCache>
            </c:strRef>
          </c:tx>
          <c:spPr>
            <a:ln w="19050" cap="rnd">
              <a:solidFill>
                <a:srgbClr val="3333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33FF"/>
              </a:solidFill>
              <a:ln w="9525">
                <a:solidFill>
                  <a:srgbClr val="3333FF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Comparaison_nvx_eau!$C$4:$C$33</c:f>
              <c:numCache>
                <c:formatCode>General</c:formatCode>
                <c:ptCount val="30"/>
                <c:pt idx="0">
                  <c:v>0</c:v>
                </c:pt>
                <c:pt idx="1">
                  <c:v>1E-3</c:v>
                </c:pt>
                <c:pt idx="2">
                  <c:v>1E-3</c:v>
                </c:pt>
                <c:pt idx="3">
                  <c:v>0</c:v>
                </c:pt>
                <c:pt idx="4">
                  <c:v>0</c:v>
                </c:pt>
                <c:pt idx="5">
                  <c:v>-4.9000000000000002E-2</c:v>
                </c:pt>
                <c:pt idx="6">
                  <c:v>-9.0999999999999998E-2</c:v>
                </c:pt>
                <c:pt idx="7">
                  <c:v>-0.11600000000000001</c:v>
                </c:pt>
                <c:pt idx="8">
                  <c:v>-0.13600000000000001</c:v>
                </c:pt>
                <c:pt idx="9">
                  <c:v>-0.157</c:v>
                </c:pt>
                <c:pt idx="10">
                  <c:v>-0.17</c:v>
                </c:pt>
                <c:pt idx="11">
                  <c:v>-0.183</c:v>
                </c:pt>
                <c:pt idx="12">
                  <c:v>-0.193</c:v>
                </c:pt>
                <c:pt idx="13">
                  <c:v>-0.20100000000000001</c:v>
                </c:pt>
                <c:pt idx="14">
                  <c:v>-0.221</c:v>
                </c:pt>
                <c:pt idx="15">
                  <c:v>-0.221</c:v>
                </c:pt>
                <c:pt idx="16">
                  <c:v>-0.22600000000000001</c:v>
                </c:pt>
                <c:pt idx="17">
                  <c:v>-0.23</c:v>
                </c:pt>
                <c:pt idx="18">
                  <c:v>-0.23200000000000001</c:v>
                </c:pt>
                <c:pt idx="19">
                  <c:v>-0.23400000000000001</c:v>
                </c:pt>
                <c:pt idx="20">
                  <c:v>-0.23499999999999999</c:v>
                </c:pt>
                <c:pt idx="21">
                  <c:v>-0.23300000000000001</c:v>
                </c:pt>
                <c:pt idx="22">
                  <c:v>-0.22900000000000001</c:v>
                </c:pt>
                <c:pt idx="23">
                  <c:v>-0.23</c:v>
                </c:pt>
                <c:pt idx="24">
                  <c:v>-0.23</c:v>
                </c:pt>
                <c:pt idx="25">
                  <c:v>-0.23100000000000001</c:v>
                </c:pt>
                <c:pt idx="26">
                  <c:v>-0.23200000000000001</c:v>
                </c:pt>
                <c:pt idx="27">
                  <c:v>-0.23799999999999999</c:v>
                </c:pt>
                <c:pt idx="28">
                  <c:v>-0.247</c:v>
                </c:pt>
                <c:pt idx="29">
                  <c:v>-0.253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B68-4ED0-9E6F-97BA1D8EB0F4}"/>
            </c:ext>
          </c:extLst>
        </c:ser>
        <c:ser>
          <c:idx val="2"/>
          <c:order val="1"/>
          <c:tx>
            <c:strRef>
              <c:f>Comparaison_nvx_eau!$D$3</c:f>
              <c:strCache>
                <c:ptCount val="1"/>
                <c:pt idx="0">
                  <c:v>Layer 2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Comparaison_nvx_eau!$D$4:$D$33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-1E-3</c:v>
                </c:pt>
                <c:pt idx="4">
                  <c:v>-2E-3</c:v>
                </c:pt>
                <c:pt idx="5">
                  <c:v>-4.2000000000000003E-2</c:v>
                </c:pt>
                <c:pt idx="6">
                  <c:v>-8.2000000000000003E-2</c:v>
                </c:pt>
                <c:pt idx="7">
                  <c:v>-0.107</c:v>
                </c:pt>
                <c:pt idx="8">
                  <c:v>-0.128</c:v>
                </c:pt>
                <c:pt idx="9">
                  <c:v>-0.14899999999999999</c:v>
                </c:pt>
                <c:pt idx="10">
                  <c:v>-0.16400000000000001</c:v>
                </c:pt>
                <c:pt idx="11">
                  <c:v>-0.17699999999999999</c:v>
                </c:pt>
                <c:pt idx="12">
                  <c:v>-0.185</c:v>
                </c:pt>
                <c:pt idx="13">
                  <c:v>-0.193</c:v>
                </c:pt>
                <c:pt idx="14">
                  <c:v>-0.20200000000000001</c:v>
                </c:pt>
                <c:pt idx="15">
                  <c:v>-0.20399999999999999</c:v>
                </c:pt>
                <c:pt idx="16">
                  <c:v>-0.20899999999999999</c:v>
                </c:pt>
                <c:pt idx="17">
                  <c:v>-0.21299999999999999</c:v>
                </c:pt>
                <c:pt idx="18">
                  <c:v>-0.215</c:v>
                </c:pt>
                <c:pt idx="19">
                  <c:v>-0.217</c:v>
                </c:pt>
                <c:pt idx="20">
                  <c:v>-0.218</c:v>
                </c:pt>
                <c:pt idx="21">
                  <c:v>-0.216</c:v>
                </c:pt>
                <c:pt idx="22">
                  <c:v>-0.21299999999999999</c:v>
                </c:pt>
                <c:pt idx="23">
                  <c:v>-0.21299999999999999</c:v>
                </c:pt>
                <c:pt idx="24">
                  <c:v>-0.21299999999999999</c:v>
                </c:pt>
                <c:pt idx="25">
                  <c:v>-0.214</c:v>
                </c:pt>
                <c:pt idx="26">
                  <c:v>-0.216</c:v>
                </c:pt>
                <c:pt idx="27">
                  <c:v>-0.222</c:v>
                </c:pt>
                <c:pt idx="28">
                  <c:v>-0.23</c:v>
                </c:pt>
                <c:pt idx="29">
                  <c:v>-0.23599999999999999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B68-4ED0-9E6F-97BA1D8EB0F4}"/>
            </c:ext>
          </c:extLst>
        </c:ser>
        <c:ser>
          <c:idx val="3"/>
          <c:order val="2"/>
          <c:tx>
            <c:strRef>
              <c:f>Comparaison_nvx_eau!$E$3</c:f>
              <c:strCache>
                <c:ptCount val="1"/>
                <c:pt idx="0">
                  <c:v>Layer 3</c:v>
                </c:pt>
              </c:strCache>
            </c:strRef>
          </c:tx>
          <c:spPr>
            <a:ln w="19050" cap="rnd">
              <a:solidFill>
                <a:srgbClr val="3C237B"/>
              </a:solidFill>
              <a:round/>
            </a:ln>
            <a:effectLst/>
          </c:spPr>
          <c:marker>
            <c:symbol val="circle"/>
            <c:size val="5"/>
            <c:spPr>
              <a:pattFill prst="dkUpDiag">
                <a:fgClr>
                  <a:srgbClr val="3C237B"/>
                </a:fgClr>
                <a:bgClr>
                  <a:schemeClr val="bg1"/>
                </a:bgClr>
              </a:pattFill>
              <a:ln w="9525">
                <a:solidFill>
                  <a:srgbClr val="3C237B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Comparaison_nvx_eau!$E$4:$E$33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-1E-3</c:v>
                </c:pt>
                <c:pt idx="3">
                  <c:v>-2E-3</c:v>
                </c:pt>
                <c:pt idx="4">
                  <c:v>-3.0000000000000001E-3</c:v>
                </c:pt>
                <c:pt idx="5">
                  <c:v>-4.1000000000000002E-2</c:v>
                </c:pt>
                <c:pt idx="6">
                  <c:v>-8.1000000000000003E-2</c:v>
                </c:pt>
                <c:pt idx="7">
                  <c:v>-0.107</c:v>
                </c:pt>
                <c:pt idx="8">
                  <c:v>-0.127</c:v>
                </c:pt>
                <c:pt idx="9">
                  <c:v>-0.14899999999999999</c:v>
                </c:pt>
                <c:pt idx="10">
                  <c:v>-0.16400000000000001</c:v>
                </c:pt>
                <c:pt idx="11">
                  <c:v>-0.17699999999999999</c:v>
                </c:pt>
                <c:pt idx="12">
                  <c:v>-0.184</c:v>
                </c:pt>
                <c:pt idx="13">
                  <c:v>-0.192</c:v>
                </c:pt>
                <c:pt idx="14">
                  <c:v>-0.2</c:v>
                </c:pt>
                <c:pt idx="15">
                  <c:v>-0.20399999999999999</c:v>
                </c:pt>
                <c:pt idx="16">
                  <c:v>-0.20799999999999999</c:v>
                </c:pt>
                <c:pt idx="17">
                  <c:v>-0.21299999999999999</c:v>
                </c:pt>
                <c:pt idx="18">
                  <c:v>-0.214</c:v>
                </c:pt>
                <c:pt idx="19">
                  <c:v>-0.216</c:v>
                </c:pt>
                <c:pt idx="20">
                  <c:v>-0.217</c:v>
                </c:pt>
                <c:pt idx="21">
                  <c:v>-0.215</c:v>
                </c:pt>
                <c:pt idx="22">
                  <c:v>-0.21199999999999999</c:v>
                </c:pt>
                <c:pt idx="23">
                  <c:v>-0.21199999999999999</c:v>
                </c:pt>
                <c:pt idx="24">
                  <c:v>-0.21199999999999999</c:v>
                </c:pt>
                <c:pt idx="25">
                  <c:v>-0.214</c:v>
                </c:pt>
                <c:pt idx="26">
                  <c:v>-0.215</c:v>
                </c:pt>
                <c:pt idx="27">
                  <c:v>-0.222</c:v>
                </c:pt>
                <c:pt idx="28">
                  <c:v>-0.22900000000000001</c:v>
                </c:pt>
                <c:pt idx="29">
                  <c:v>-0.23499999999999999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B68-4ED0-9E6F-97BA1D8EB0F4}"/>
            </c:ext>
          </c:extLst>
        </c:ser>
        <c:ser>
          <c:idx val="4"/>
          <c:order val="3"/>
          <c:tx>
            <c:strRef>
              <c:f>Comparaison_nvx_eau!$F$3</c:f>
              <c:strCache>
                <c:ptCount val="1"/>
                <c:pt idx="0">
                  <c:v>Layer 4</c:v>
                </c:pt>
              </c:strCache>
            </c:strRef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Comparaison_nvx_eau!$F$4:$F$33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-1E-3</c:v>
                </c:pt>
                <c:pt idx="3">
                  <c:v>-2E-3</c:v>
                </c:pt>
                <c:pt idx="4">
                  <c:v>-2E-3</c:v>
                </c:pt>
                <c:pt idx="5">
                  <c:v>-0.03</c:v>
                </c:pt>
                <c:pt idx="6">
                  <c:v>-5.5E-2</c:v>
                </c:pt>
                <c:pt idx="7">
                  <c:v>-6.4000000000000001E-2</c:v>
                </c:pt>
                <c:pt idx="8">
                  <c:v>-6.8000000000000005E-2</c:v>
                </c:pt>
                <c:pt idx="9">
                  <c:v>-7.4999999999999997E-2</c:v>
                </c:pt>
                <c:pt idx="10">
                  <c:v>-7.6999999999999999E-2</c:v>
                </c:pt>
                <c:pt idx="11">
                  <c:v>-7.6999999999999999E-2</c:v>
                </c:pt>
                <c:pt idx="12">
                  <c:v>-7.3999999999999996E-2</c:v>
                </c:pt>
                <c:pt idx="13">
                  <c:v>-7.2999999999999995E-2</c:v>
                </c:pt>
                <c:pt idx="14">
                  <c:v>-7.2999999999999995E-2</c:v>
                </c:pt>
                <c:pt idx="15">
                  <c:v>-6.9000000000000006E-2</c:v>
                </c:pt>
                <c:pt idx="16">
                  <c:v>-6.7000000000000004E-2</c:v>
                </c:pt>
                <c:pt idx="17">
                  <c:v>-6.6000000000000003E-2</c:v>
                </c:pt>
                <c:pt idx="18">
                  <c:v>-6.2E-2</c:v>
                </c:pt>
                <c:pt idx="19">
                  <c:v>-0.06</c:v>
                </c:pt>
                <c:pt idx="20">
                  <c:v>-5.6000000000000001E-2</c:v>
                </c:pt>
                <c:pt idx="21">
                  <c:v>-0.05</c:v>
                </c:pt>
                <c:pt idx="22">
                  <c:v>-4.3999999999999997E-2</c:v>
                </c:pt>
                <c:pt idx="23">
                  <c:v>-4.1000000000000002E-2</c:v>
                </c:pt>
                <c:pt idx="24">
                  <c:v>-3.9E-2</c:v>
                </c:pt>
                <c:pt idx="25">
                  <c:v>-3.7999999999999999E-2</c:v>
                </c:pt>
                <c:pt idx="26">
                  <c:v>-3.7999999999999999E-2</c:v>
                </c:pt>
                <c:pt idx="27">
                  <c:v>-4.2000000000000003E-2</c:v>
                </c:pt>
                <c:pt idx="28">
                  <c:v>-4.8000000000000001E-2</c:v>
                </c:pt>
                <c:pt idx="29">
                  <c:v>-5.0999999999999997E-2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B68-4ED0-9E6F-97BA1D8EB0F4}"/>
            </c:ext>
          </c:extLst>
        </c:ser>
        <c:ser>
          <c:idx val="5"/>
          <c:order val="4"/>
          <c:tx>
            <c:strRef>
              <c:f>Comparaison_nvx_eau!$G$3</c:f>
              <c:strCache>
                <c:ptCount val="1"/>
                <c:pt idx="0">
                  <c:v>Layer 5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Comparaison_nvx_eau!$G$4:$G$33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-1E-3</c:v>
                </c:pt>
                <c:pt idx="4">
                  <c:v>0</c:v>
                </c:pt>
                <c:pt idx="5">
                  <c:v>-5.0000000000000001E-3</c:v>
                </c:pt>
                <c:pt idx="6">
                  <c:v>-2.1000000000000001E-2</c:v>
                </c:pt>
                <c:pt idx="7">
                  <c:v>-2.7E-2</c:v>
                </c:pt>
                <c:pt idx="8">
                  <c:v>-0.03</c:v>
                </c:pt>
                <c:pt idx="9">
                  <c:v>-3.5999999999999997E-2</c:v>
                </c:pt>
                <c:pt idx="10">
                  <c:v>-3.6999999999999998E-2</c:v>
                </c:pt>
                <c:pt idx="11">
                  <c:v>-3.6999999999999998E-2</c:v>
                </c:pt>
                <c:pt idx="12">
                  <c:v>-3.5999999999999997E-2</c:v>
                </c:pt>
                <c:pt idx="13">
                  <c:v>-3.5999999999999997E-2</c:v>
                </c:pt>
                <c:pt idx="14">
                  <c:v>-3.5000000000000003E-2</c:v>
                </c:pt>
                <c:pt idx="15">
                  <c:v>-3.1E-2</c:v>
                </c:pt>
                <c:pt idx="16">
                  <c:v>-0.03</c:v>
                </c:pt>
                <c:pt idx="17">
                  <c:v>-2.9000000000000001E-2</c:v>
                </c:pt>
                <c:pt idx="18">
                  <c:v>-2.5000000000000001E-2</c:v>
                </c:pt>
                <c:pt idx="19">
                  <c:v>-2.1999999999999999E-2</c:v>
                </c:pt>
                <c:pt idx="20">
                  <c:v>-1.9E-2</c:v>
                </c:pt>
                <c:pt idx="21">
                  <c:v>-1.2999999999999999E-2</c:v>
                </c:pt>
                <c:pt idx="22">
                  <c:v>-7.0000000000000001E-3</c:v>
                </c:pt>
                <c:pt idx="23">
                  <c:v>-4.0000000000000001E-3</c:v>
                </c:pt>
                <c:pt idx="24">
                  <c:v>-2E-3</c:v>
                </c:pt>
                <c:pt idx="25">
                  <c:v>-1E-3</c:v>
                </c:pt>
                <c:pt idx="26">
                  <c:v>-1E-3</c:v>
                </c:pt>
                <c:pt idx="27">
                  <c:v>-4.0000000000000001E-3</c:v>
                </c:pt>
                <c:pt idx="28">
                  <c:v>-8.0000000000000002E-3</c:v>
                </c:pt>
                <c:pt idx="29">
                  <c:v>-1.0999999999999999E-2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B68-4ED0-9E6F-97BA1D8EB0F4}"/>
            </c:ext>
          </c:extLst>
        </c:ser>
        <c:ser>
          <c:idx val="6"/>
          <c:order val="5"/>
          <c:tx>
            <c:strRef>
              <c:f>Comparaison_nvx_eau!$H$3</c:f>
              <c:strCache>
                <c:ptCount val="1"/>
                <c:pt idx="0">
                  <c:v>Layer 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Comparaison_nvx_eau!$H$4:$H$33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-1.2999999999999999E-2</c:v>
                </c:pt>
                <c:pt idx="7">
                  <c:v>-1.6E-2</c:v>
                </c:pt>
                <c:pt idx="8">
                  <c:v>-1.7000000000000001E-2</c:v>
                </c:pt>
                <c:pt idx="9">
                  <c:v>-2.3E-2</c:v>
                </c:pt>
                <c:pt idx="10">
                  <c:v>-2.3E-2</c:v>
                </c:pt>
                <c:pt idx="11">
                  <c:v>-2.3E-2</c:v>
                </c:pt>
                <c:pt idx="12">
                  <c:v>-2.1999999999999999E-2</c:v>
                </c:pt>
                <c:pt idx="13">
                  <c:v>-2.1000000000000001E-2</c:v>
                </c:pt>
                <c:pt idx="14">
                  <c:v>-2.1000000000000001E-2</c:v>
                </c:pt>
                <c:pt idx="15">
                  <c:v>-1.7999999999999999E-2</c:v>
                </c:pt>
                <c:pt idx="16">
                  <c:v>-1.6E-2</c:v>
                </c:pt>
                <c:pt idx="17">
                  <c:v>-1.4999999999999999E-2</c:v>
                </c:pt>
                <c:pt idx="18">
                  <c:v>-1.0999999999999999E-2</c:v>
                </c:pt>
                <c:pt idx="19">
                  <c:v>-8.9999999999999993E-3</c:v>
                </c:pt>
                <c:pt idx="20">
                  <c:v>-5.0000000000000001E-3</c:v>
                </c:pt>
                <c:pt idx="21">
                  <c:v>0</c:v>
                </c:pt>
                <c:pt idx="22">
                  <c:v>6.0000000000000001E-3</c:v>
                </c:pt>
                <c:pt idx="23">
                  <c:v>8.9999999999999993E-3</c:v>
                </c:pt>
                <c:pt idx="24">
                  <c:v>1.0999999999999999E-2</c:v>
                </c:pt>
                <c:pt idx="25">
                  <c:v>1.0999999999999999E-2</c:v>
                </c:pt>
                <c:pt idx="26">
                  <c:v>1.0999999999999999E-2</c:v>
                </c:pt>
                <c:pt idx="27">
                  <c:v>8.0000000000000002E-3</c:v>
                </c:pt>
                <c:pt idx="28">
                  <c:v>5.0000000000000001E-3</c:v>
                </c:pt>
                <c:pt idx="29">
                  <c:v>3.0000000000000001E-3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B68-4ED0-9E6F-97BA1D8EB0F4}"/>
            </c:ext>
          </c:extLst>
        </c:ser>
        <c:ser>
          <c:idx val="7"/>
          <c:order val="6"/>
          <c:tx>
            <c:strRef>
              <c:f>Comparaison_nvx_eau!$I$3</c:f>
              <c:strCache>
                <c:ptCount val="1"/>
                <c:pt idx="0">
                  <c:v>Layer 7</c:v>
                </c:pt>
              </c:strCache>
            </c:strRef>
          </c:tx>
          <c:spPr>
            <a:ln w="19050" cap="rnd">
              <a:solidFill>
                <a:srgbClr val="CC00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CC"/>
              </a:solidFill>
              <a:ln w="9525">
                <a:solidFill>
                  <a:srgbClr val="CC00CC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Comparaison_nvx_eau!$I$4:$I$33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-1.2E-2</c:v>
                </c:pt>
                <c:pt idx="7">
                  <c:v>-1.6E-2</c:v>
                </c:pt>
                <c:pt idx="8">
                  <c:v>-1.7000000000000001E-2</c:v>
                </c:pt>
                <c:pt idx="9">
                  <c:v>-2.1999999999999999E-2</c:v>
                </c:pt>
                <c:pt idx="10">
                  <c:v>-2.1999999999999999E-2</c:v>
                </c:pt>
                <c:pt idx="11">
                  <c:v>-2.1999999999999999E-2</c:v>
                </c:pt>
                <c:pt idx="12">
                  <c:v>-2.1000000000000001E-2</c:v>
                </c:pt>
                <c:pt idx="13">
                  <c:v>-2.1000000000000001E-2</c:v>
                </c:pt>
                <c:pt idx="14">
                  <c:v>-2.1000000000000001E-2</c:v>
                </c:pt>
                <c:pt idx="15">
                  <c:v>-1.7000000000000001E-2</c:v>
                </c:pt>
                <c:pt idx="16">
                  <c:v>-1.6E-2</c:v>
                </c:pt>
                <c:pt idx="17">
                  <c:v>-1.4999999999999999E-2</c:v>
                </c:pt>
                <c:pt idx="18">
                  <c:v>-1.0999999999999999E-2</c:v>
                </c:pt>
                <c:pt idx="19">
                  <c:v>-8.9999999999999993E-3</c:v>
                </c:pt>
                <c:pt idx="20">
                  <c:v>-5.0000000000000001E-3</c:v>
                </c:pt>
                <c:pt idx="21">
                  <c:v>0</c:v>
                </c:pt>
                <c:pt idx="22">
                  <c:v>6.0000000000000001E-3</c:v>
                </c:pt>
                <c:pt idx="23">
                  <c:v>8.9999999999999993E-3</c:v>
                </c:pt>
                <c:pt idx="24">
                  <c:v>0.01</c:v>
                </c:pt>
                <c:pt idx="25">
                  <c:v>1.0999999999999999E-2</c:v>
                </c:pt>
                <c:pt idx="26">
                  <c:v>1.0999999999999999E-2</c:v>
                </c:pt>
                <c:pt idx="27">
                  <c:v>8.0000000000000002E-3</c:v>
                </c:pt>
                <c:pt idx="28">
                  <c:v>5.0000000000000001E-3</c:v>
                </c:pt>
                <c:pt idx="29">
                  <c:v>3.0000000000000001E-3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2B68-4ED0-9E6F-97BA1D8EB0F4}"/>
            </c:ext>
          </c:extLst>
        </c:ser>
        <c:ser>
          <c:idx val="8"/>
          <c:order val="7"/>
          <c:tx>
            <c:strRef>
              <c:f>Comparaison_nvx_eau!$J$3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Comparaison_nvx_eau!$J$4:$J$33</c:f>
              <c:numCache>
                <c:formatCode>General</c:formatCode>
                <c:ptCount val="30"/>
                <c:pt idx="0">
                  <c:v>0</c:v>
                </c:pt>
                <c:pt idx="1">
                  <c:v>1E-3</c:v>
                </c:pt>
                <c:pt idx="2">
                  <c:v>-1E-3</c:v>
                </c:pt>
                <c:pt idx="3">
                  <c:v>-6.0000000000000001E-3</c:v>
                </c:pt>
                <c:pt idx="4">
                  <c:v>-7.0000000000000001E-3</c:v>
                </c:pt>
                <c:pt idx="5">
                  <c:v>-0.16700000000000001</c:v>
                </c:pt>
                <c:pt idx="6">
                  <c:v>-0.35500000000000004</c:v>
                </c:pt>
                <c:pt idx="7">
                  <c:v>-0.45300000000000007</c:v>
                </c:pt>
                <c:pt idx="8">
                  <c:v>-0.52300000000000002</c:v>
                </c:pt>
                <c:pt idx="9">
                  <c:v>-0.61099999999999999</c:v>
                </c:pt>
                <c:pt idx="10">
                  <c:v>-0.65700000000000003</c:v>
                </c:pt>
                <c:pt idx="11">
                  <c:v>-0.69599999999999995</c:v>
                </c:pt>
                <c:pt idx="12">
                  <c:v>-0.71500000000000008</c:v>
                </c:pt>
                <c:pt idx="13">
                  <c:v>-0.7370000000000001</c:v>
                </c:pt>
                <c:pt idx="14">
                  <c:v>-0.77300000000000002</c:v>
                </c:pt>
                <c:pt idx="15">
                  <c:v>-0.76400000000000001</c:v>
                </c:pt>
                <c:pt idx="16">
                  <c:v>-0.77200000000000002</c:v>
                </c:pt>
                <c:pt idx="17">
                  <c:v>-0.78100000000000003</c:v>
                </c:pt>
                <c:pt idx="18">
                  <c:v>-0.77000000000000013</c:v>
                </c:pt>
                <c:pt idx="19">
                  <c:v>-0.76700000000000013</c:v>
                </c:pt>
                <c:pt idx="20">
                  <c:v>-0.755</c:v>
                </c:pt>
                <c:pt idx="21">
                  <c:v>-0.72700000000000009</c:v>
                </c:pt>
                <c:pt idx="22">
                  <c:v>-0.69300000000000006</c:v>
                </c:pt>
                <c:pt idx="23">
                  <c:v>-0.68200000000000005</c:v>
                </c:pt>
                <c:pt idx="24">
                  <c:v>-0.67500000000000004</c:v>
                </c:pt>
                <c:pt idx="25">
                  <c:v>-0.67600000000000005</c:v>
                </c:pt>
                <c:pt idx="26">
                  <c:v>-0.68</c:v>
                </c:pt>
                <c:pt idx="27">
                  <c:v>-0.71199999999999997</c:v>
                </c:pt>
                <c:pt idx="28">
                  <c:v>-0.752</c:v>
                </c:pt>
                <c:pt idx="29">
                  <c:v>-0.78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2B68-4ED0-9E6F-97BA1D8EB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741823"/>
        <c:axId val="645428863"/>
      </c:scatterChart>
      <c:scatterChart>
        <c:scatterStyle val="smoothMarker"/>
        <c:varyColors val="0"/>
        <c:ser>
          <c:idx val="0"/>
          <c:order val="8"/>
          <c:tx>
            <c:strRef>
              <c:f>Comparaison_nvx_eau!$C$35</c:f>
              <c:strCache>
                <c:ptCount val="1"/>
                <c:pt idx="0">
                  <c:v>Layer 1</c:v>
                </c:pt>
              </c:strCache>
            </c:strRef>
          </c:tx>
          <c:spPr>
            <a:ln w="19050" cap="rnd" cmpd="sng">
              <a:solidFill>
                <a:srgbClr val="3333FF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Comparaison_nvx_eau!$C$36:$C$65</c:f>
              <c:numCache>
                <c:formatCode>General</c:formatCode>
                <c:ptCount val="30"/>
                <c:pt idx="0">
                  <c:v>18.516999999999999</c:v>
                </c:pt>
                <c:pt idx="1">
                  <c:v>18.620999999999999</c:v>
                </c:pt>
                <c:pt idx="2">
                  <c:v>18.690000000000001</c:v>
                </c:pt>
                <c:pt idx="3">
                  <c:v>18.728999999999999</c:v>
                </c:pt>
                <c:pt idx="4">
                  <c:v>18.748999999999999</c:v>
                </c:pt>
                <c:pt idx="5">
                  <c:v>18.291</c:v>
                </c:pt>
                <c:pt idx="6">
                  <c:v>18.244</c:v>
                </c:pt>
                <c:pt idx="7">
                  <c:v>18.286999999999999</c:v>
                </c:pt>
                <c:pt idx="8">
                  <c:v>18.34</c:v>
                </c:pt>
                <c:pt idx="9">
                  <c:v>18.344999999999999</c:v>
                </c:pt>
                <c:pt idx="10">
                  <c:v>18.545000000000002</c:v>
                </c:pt>
                <c:pt idx="11">
                  <c:v>18.579000000000001</c:v>
                </c:pt>
                <c:pt idx="12">
                  <c:v>18.37</c:v>
                </c:pt>
                <c:pt idx="13">
                  <c:v>18.311</c:v>
                </c:pt>
                <c:pt idx="14">
                  <c:v>17.922000000000001</c:v>
                </c:pt>
                <c:pt idx="15">
                  <c:v>18.247</c:v>
                </c:pt>
                <c:pt idx="16">
                  <c:v>18.295000000000002</c:v>
                </c:pt>
                <c:pt idx="17">
                  <c:v>18.294</c:v>
                </c:pt>
                <c:pt idx="18">
                  <c:v>18.239999999999998</c:v>
                </c:pt>
                <c:pt idx="19">
                  <c:v>18.254000000000001</c:v>
                </c:pt>
                <c:pt idx="20">
                  <c:v>18.259</c:v>
                </c:pt>
                <c:pt idx="21">
                  <c:v>18.259</c:v>
                </c:pt>
                <c:pt idx="22">
                  <c:v>18.271999999999998</c:v>
                </c:pt>
                <c:pt idx="23">
                  <c:v>18.248999999999999</c:v>
                </c:pt>
                <c:pt idx="24">
                  <c:v>18.222000000000001</c:v>
                </c:pt>
                <c:pt idx="25">
                  <c:v>18.228000000000002</c:v>
                </c:pt>
                <c:pt idx="26">
                  <c:v>18.41</c:v>
                </c:pt>
                <c:pt idx="27">
                  <c:v>18.370999999999999</c:v>
                </c:pt>
                <c:pt idx="28">
                  <c:v>18.242000000000001</c:v>
                </c:pt>
                <c:pt idx="29">
                  <c:v>18.225000000000001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2B68-4ED0-9E6F-97BA1D8EB0F4}"/>
            </c:ext>
          </c:extLst>
        </c:ser>
        <c:ser>
          <c:idx val="9"/>
          <c:order val="9"/>
          <c:tx>
            <c:strRef>
              <c:f>Comparaison_nvx_eau!$D$35</c:f>
              <c:strCache>
                <c:ptCount val="1"/>
                <c:pt idx="0">
                  <c:v>Layer 2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Comparaison_nvx_eau!$D$36:$D$65</c:f>
              <c:numCache>
                <c:formatCode>General</c:formatCode>
                <c:ptCount val="30"/>
                <c:pt idx="0">
                  <c:v>18.562000000000001</c:v>
                </c:pt>
                <c:pt idx="1">
                  <c:v>18.675000000000001</c:v>
                </c:pt>
                <c:pt idx="2">
                  <c:v>18.75</c:v>
                </c:pt>
                <c:pt idx="3">
                  <c:v>18.792000000000002</c:v>
                </c:pt>
                <c:pt idx="4">
                  <c:v>18.814</c:v>
                </c:pt>
                <c:pt idx="5">
                  <c:v>18.32</c:v>
                </c:pt>
                <c:pt idx="6">
                  <c:v>18.268999999999998</c:v>
                </c:pt>
                <c:pt idx="7">
                  <c:v>18.315999999999999</c:v>
                </c:pt>
                <c:pt idx="8">
                  <c:v>18.373000000000001</c:v>
                </c:pt>
                <c:pt idx="9">
                  <c:v>18.379000000000001</c:v>
                </c:pt>
                <c:pt idx="10">
                  <c:v>18.594000000000001</c:v>
                </c:pt>
                <c:pt idx="11">
                  <c:v>18.632000000000001</c:v>
                </c:pt>
                <c:pt idx="12">
                  <c:v>18.405000000000001</c:v>
                </c:pt>
                <c:pt idx="13">
                  <c:v>18.341999999999999</c:v>
                </c:pt>
                <c:pt idx="14">
                  <c:v>17.925000000000001</c:v>
                </c:pt>
                <c:pt idx="15">
                  <c:v>18.274000000000001</c:v>
                </c:pt>
                <c:pt idx="16">
                  <c:v>18.324999999999999</c:v>
                </c:pt>
                <c:pt idx="17">
                  <c:v>18.324000000000002</c:v>
                </c:pt>
                <c:pt idx="18">
                  <c:v>18.265999999999998</c:v>
                </c:pt>
                <c:pt idx="19">
                  <c:v>18.280999999999999</c:v>
                </c:pt>
                <c:pt idx="20">
                  <c:v>18.286999999999999</c:v>
                </c:pt>
                <c:pt idx="21">
                  <c:v>18.286000000000001</c:v>
                </c:pt>
                <c:pt idx="22">
                  <c:v>18.3</c:v>
                </c:pt>
                <c:pt idx="23">
                  <c:v>18.276</c:v>
                </c:pt>
                <c:pt idx="24">
                  <c:v>18.245999999999999</c:v>
                </c:pt>
                <c:pt idx="25">
                  <c:v>18.253</c:v>
                </c:pt>
                <c:pt idx="26">
                  <c:v>18.449000000000002</c:v>
                </c:pt>
                <c:pt idx="27">
                  <c:v>18.405999999999999</c:v>
                </c:pt>
                <c:pt idx="28">
                  <c:v>18.268000000000001</c:v>
                </c:pt>
                <c:pt idx="29">
                  <c:v>18.248999999999999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2B68-4ED0-9E6F-97BA1D8EB0F4}"/>
            </c:ext>
          </c:extLst>
        </c:ser>
        <c:ser>
          <c:idx val="10"/>
          <c:order val="10"/>
          <c:tx>
            <c:strRef>
              <c:f>Comparaison_nvx_eau!$E$35</c:f>
              <c:strCache>
                <c:ptCount val="1"/>
                <c:pt idx="0">
                  <c:v>Layer 3</c:v>
                </c:pt>
              </c:strCache>
            </c:strRef>
          </c:tx>
          <c:spPr>
            <a:ln w="19050" cap="rnd">
              <a:solidFill>
                <a:srgbClr val="3C237B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Comparaison_nvx_eau!$E$36:$E$64</c:f>
              <c:numCache>
                <c:formatCode>General</c:formatCode>
                <c:ptCount val="29"/>
                <c:pt idx="0">
                  <c:v>19.015999999999998</c:v>
                </c:pt>
                <c:pt idx="1">
                  <c:v>19.04</c:v>
                </c:pt>
                <c:pt idx="2">
                  <c:v>19</c:v>
                </c:pt>
                <c:pt idx="3">
                  <c:v>18.965</c:v>
                </c:pt>
                <c:pt idx="4">
                  <c:v>18.922000000000001</c:v>
                </c:pt>
                <c:pt idx="5">
                  <c:v>17.071999999999999</c:v>
                </c:pt>
                <c:pt idx="6">
                  <c:v>15.538</c:v>
                </c:pt>
                <c:pt idx="7">
                  <c:v>14.398999999999999</c:v>
                </c:pt>
                <c:pt idx="8">
                  <c:v>13.494999999999999</c:v>
                </c:pt>
                <c:pt idx="9">
                  <c:v>12.73</c:v>
                </c:pt>
                <c:pt idx="10">
                  <c:v>12.092000000000001</c:v>
                </c:pt>
                <c:pt idx="11">
                  <c:v>11.518000000000001</c:v>
                </c:pt>
                <c:pt idx="12">
                  <c:v>11.156000000000001</c:v>
                </c:pt>
                <c:pt idx="13">
                  <c:v>10.804</c:v>
                </c:pt>
                <c:pt idx="14">
                  <c:v>10.423</c:v>
                </c:pt>
                <c:pt idx="15">
                  <c:v>10.141999999999999</c:v>
                </c:pt>
                <c:pt idx="16">
                  <c:v>9.8889999999999993</c:v>
                </c:pt>
                <c:pt idx="17">
                  <c:v>9.6539999999999999</c:v>
                </c:pt>
                <c:pt idx="18">
                  <c:v>9.4339999999999993</c:v>
                </c:pt>
                <c:pt idx="19">
                  <c:v>9.2040000000000006</c:v>
                </c:pt>
                <c:pt idx="20">
                  <c:v>9.0020000000000007</c:v>
                </c:pt>
                <c:pt idx="21">
                  <c:v>8.8550000000000004</c:v>
                </c:pt>
                <c:pt idx="22">
                  <c:v>8.7240000000000002</c:v>
                </c:pt>
                <c:pt idx="23">
                  <c:v>8.6010000000000009</c:v>
                </c:pt>
                <c:pt idx="24">
                  <c:v>8.51</c:v>
                </c:pt>
                <c:pt idx="25">
                  <c:v>8.4309999999999992</c:v>
                </c:pt>
                <c:pt idx="26">
                  <c:v>8.3819999999999997</c:v>
                </c:pt>
                <c:pt idx="27">
                  <c:v>8.2379999999999995</c:v>
                </c:pt>
                <c:pt idx="28">
                  <c:v>8.0310000000000006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2B68-4ED0-9E6F-97BA1D8EB0F4}"/>
            </c:ext>
          </c:extLst>
        </c:ser>
        <c:ser>
          <c:idx val="11"/>
          <c:order val="11"/>
          <c:tx>
            <c:strRef>
              <c:f>Comparaison_nvx_eau!$F$35</c:f>
              <c:strCache>
                <c:ptCount val="1"/>
                <c:pt idx="0">
                  <c:v>Layer 4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Comparaison_nvx_eau!$F$36:$F$65</c:f>
              <c:numCache>
                <c:formatCode>General</c:formatCode>
                <c:ptCount val="30"/>
                <c:pt idx="0">
                  <c:v>19.385999999999999</c:v>
                </c:pt>
                <c:pt idx="1">
                  <c:v>19.465</c:v>
                </c:pt>
                <c:pt idx="2">
                  <c:v>18.97</c:v>
                </c:pt>
                <c:pt idx="3">
                  <c:v>18.780999999999999</c:v>
                </c:pt>
                <c:pt idx="4">
                  <c:v>18.556999999999999</c:v>
                </c:pt>
                <c:pt idx="5">
                  <c:v>4.3710000000000004</c:v>
                </c:pt>
                <c:pt idx="6">
                  <c:v>-0.872</c:v>
                </c:pt>
                <c:pt idx="7">
                  <c:v>-2.85</c:v>
                </c:pt>
                <c:pt idx="8">
                  <c:v>-3.7890000000000001</c:v>
                </c:pt>
                <c:pt idx="9">
                  <c:v>-4.3280000000000003</c:v>
                </c:pt>
                <c:pt idx="10">
                  <c:v>-4.6589999999999998</c:v>
                </c:pt>
                <c:pt idx="11">
                  <c:v>-4.9180000000000001</c:v>
                </c:pt>
                <c:pt idx="12">
                  <c:v>-3.6120000000000001</c:v>
                </c:pt>
                <c:pt idx="13">
                  <c:v>-3.3660000000000001</c:v>
                </c:pt>
                <c:pt idx="14">
                  <c:v>-3.2829999999999999</c:v>
                </c:pt>
                <c:pt idx="15">
                  <c:v>-3.2610000000000001</c:v>
                </c:pt>
                <c:pt idx="16">
                  <c:v>-3.1850000000000001</c:v>
                </c:pt>
                <c:pt idx="17">
                  <c:v>-3.16</c:v>
                </c:pt>
                <c:pt idx="18">
                  <c:v>-3.1539999999999999</c:v>
                </c:pt>
                <c:pt idx="19">
                  <c:v>-3.444</c:v>
                </c:pt>
                <c:pt idx="20">
                  <c:v>-3.536</c:v>
                </c:pt>
                <c:pt idx="21">
                  <c:v>-3.3290000000000002</c:v>
                </c:pt>
                <c:pt idx="22">
                  <c:v>-3.2719999999999998</c:v>
                </c:pt>
                <c:pt idx="23">
                  <c:v>-3.2469999999999999</c:v>
                </c:pt>
                <c:pt idx="24">
                  <c:v>-3.0459999999999998</c:v>
                </c:pt>
                <c:pt idx="25">
                  <c:v>-2.9649999999999999</c:v>
                </c:pt>
                <c:pt idx="26">
                  <c:v>-2.9239999999999999</c:v>
                </c:pt>
                <c:pt idx="27">
                  <c:v>-3.5830000000000002</c:v>
                </c:pt>
                <c:pt idx="28">
                  <c:v>-4.3319999999999999</c:v>
                </c:pt>
                <c:pt idx="29">
                  <c:v>-4.8979999999999997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2B68-4ED0-9E6F-97BA1D8EB0F4}"/>
            </c:ext>
          </c:extLst>
        </c:ser>
        <c:ser>
          <c:idx val="12"/>
          <c:order val="12"/>
          <c:tx>
            <c:strRef>
              <c:f>Comparaison_nvx_eau!$G$35</c:f>
              <c:strCache>
                <c:ptCount val="1"/>
                <c:pt idx="0">
                  <c:v>Layer 5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Comparaison_nvx_eau!$G$36:$G$65</c:f>
              <c:numCache>
                <c:formatCode>General</c:formatCode>
                <c:ptCount val="30"/>
                <c:pt idx="0">
                  <c:v>18.655999999999999</c:v>
                </c:pt>
                <c:pt idx="1">
                  <c:v>18.667999999999999</c:v>
                </c:pt>
                <c:pt idx="2">
                  <c:v>18.556000000000001</c:v>
                </c:pt>
                <c:pt idx="3">
                  <c:v>18.448</c:v>
                </c:pt>
                <c:pt idx="4">
                  <c:v>18.343</c:v>
                </c:pt>
                <c:pt idx="5">
                  <c:v>14.734</c:v>
                </c:pt>
                <c:pt idx="6">
                  <c:v>11.404999999999999</c:v>
                </c:pt>
                <c:pt idx="7">
                  <c:v>9.1969999999999992</c:v>
                </c:pt>
                <c:pt idx="8">
                  <c:v>7.8380000000000001</c:v>
                </c:pt>
                <c:pt idx="9">
                  <c:v>6.9390000000000001</c:v>
                </c:pt>
                <c:pt idx="10">
                  <c:v>6.4039999999999999</c:v>
                </c:pt>
                <c:pt idx="11">
                  <c:v>6.0750000000000002</c:v>
                </c:pt>
                <c:pt idx="12">
                  <c:v>6.25</c:v>
                </c:pt>
                <c:pt idx="13">
                  <c:v>6.4089999999999998</c:v>
                </c:pt>
                <c:pt idx="14">
                  <c:v>6.5090000000000003</c:v>
                </c:pt>
                <c:pt idx="15">
                  <c:v>6.63</c:v>
                </c:pt>
                <c:pt idx="16">
                  <c:v>6.7320000000000002</c:v>
                </c:pt>
                <c:pt idx="17">
                  <c:v>6.81</c:v>
                </c:pt>
                <c:pt idx="18">
                  <c:v>6.9130000000000003</c:v>
                </c:pt>
                <c:pt idx="19">
                  <c:v>6.9370000000000003</c:v>
                </c:pt>
                <c:pt idx="20">
                  <c:v>6.99</c:v>
                </c:pt>
                <c:pt idx="21">
                  <c:v>7.1619999999999999</c:v>
                </c:pt>
                <c:pt idx="22">
                  <c:v>7.367</c:v>
                </c:pt>
                <c:pt idx="23">
                  <c:v>7.52</c:v>
                </c:pt>
                <c:pt idx="24">
                  <c:v>7.6760000000000002</c:v>
                </c:pt>
                <c:pt idx="25">
                  <c:v>7.7869999999999999</c:v>
                </c:pt>
                <c:pt idx="26">
                  <c:v>7.8470000000000004</c:v>
                </c:pt>
                <c:pt idx="27">
                  <c:v>7.6639999999999997</c:v>
                </c:pt>
                <c:pt idx="28">
                  <c:v>7.3209999999999997</c:v>
                </c:pt>
                <c:pt idx="29">
                  <c:v>6.9790000000000001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2B68-4ED0-9E6F-97BA1D8EB0F4}"/>
            </c:ext>
          </c:extLst>
        </c:ser>
        <c:ser>
          <c:idx val="13"/>
          <c:order val="13"/>
          <c:tx>
            <c:strRef>
              <c:f>Comparaison_nvx_eau!$H$35</c:f>
              <c:strCache>
                <c:ptCount val="1"/>
                <c:pt idx="0">
                  <c:v>Layer 6</c:v>
                </c:pt>
              </c:strCache>
            </c:strRef>
          </c:tx>
          <c:spPr>
            <a:ln w="190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Comparaison_nvx_eau!$H$36:$H$65</c:f>
              <c:numCache>
                <c:formatCode>General</c:formatCode>
                <c:ptCount val="30"/>
                <c:pt idx="0">
                  <c:v>17.93</c:v>
                </c:pt>
                <c:pt idx="1">
                  <c:v>17.896000000000001</c:v>
                </c:pt>
                <c:pt idx="2">
                  <c:v>17.923999999999999</c:v>
                </c:pt>
                <c:pt idx="3">
                  <c:v>17.902999999999999</c:v>
                </c:pt>
                <c:pt idx="4">
                  <c:v>17.920999999999999</c:v>
                </c:pt>
                <c:pt idx="5">
                  <c:v>17.911000000000001</c:v>
                </c:pt>
                <c:pt idx="6">
                  <c:v>17.044</c:v>
                </c:pt>
                <c:pt idx="7">
                  <c:v>16.82</c:v>
                </c:pt>
                <c:pt idx="8">
                  <c:v>16.722999999999999</c:v>
                </c:pt>
                <c:pt idx="9">
                  <c:v>16.376999999999999</c:v>
                </c:pt>
                <c:pt idx="10">
                  <c:v>16.356999999999999</c:v>
                </c:pt>
                <c:pt idx="11">
                  <c:v>16.367999999999999</c:v>
                </c:pt>
                <c:pt idx="12">
                  <c:v>16.414000000000001</c:v>
                </c:pt>
                <c:pt idx="13">
                  <c:v>16.452999999999999</c:v>
                </c:pt>
                <c:pt idx="14">
                  <c:v>16.457000000000001</c:v>
                </c:pt>
                <c:pt idx="15">
                  <c:v>16.713999999999999</c:v>
                </c:pt>
                <c:pt idx="16">
                  <c:v>16.806000000000001</c:v>
                </c:pt>
                <c:pt idx="17">
                  <c:v>16.89</c:v>
                </c:pt>
                <c:pt idx="18">
                  <c:v>17.137</c:v>
                </c:pt>
                <c:pt idx="19">
                  <c:v>17.318999999999999</c:v>
                </c:pt>
                <c:pt idx="20">
                  <c:v>17.574000000000002</c:v>
                </c:pt>
                <c:pt idx="21">
                  <c:v>17.946000000000002</c:v>
                </c:pt>
                <c:pt idx="22">
                  <c:v>18.363</c:v>
                </c:pt>
                <c:pt idx="23">
                  <c:v>18.54</c:v>
                </c:pt>
                <c:pt idx="24">
                  <c:v>18.657</c:v>
                </c:pt>
                <c:pt idx="25">
                  <c:v>18.710999999999999</c:v>
                </c:pt>
                <c:pt idx="26">
                  <c:v>18.686</c:v>
                </c:pt>
                <c:pt idx="27">
                  <c:v>18.497</c:v>
                </c:pt>
                <c:pt idx="28">
                  <c:v>18.245000000000001</c:v>
                </c:pt>
                <c:pt idx="29">
                  <c:v>18.126999999999999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2B68-4ED0-9E6F-97BA1D8EB0F4}"/>
            </c:ext>
          </c:extLst>
        </c:ser>
        <c:ser>
          <c:idx val="14"/>
          <c:order val="14"/>
          <c:tx>
            <c:strRef>
              <c:f>Comparaison_nvx_eau!$I$35</c:f>
              <c:strCache>
                <c:ptCount val="1"/>
                <c:pt idx="0">
                  <c:v>Layer 7</c:v>
                </c:pt>
              </c:strCache>
            </c:strRef>
          </c:tx>
          <c:spPr>
            <a:ln w="19050" cap="rnd">
              <a:solidFill>
                <a:srgbClr val="CC00CC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Comparaison_nvx_eau!$A$4:$A$33</c:f>
              <c:numCache>
                <c:formatCode>General</c:formatCode>
                <c:ptCount val="30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</c:numCache>
            </c:numRef>
          </c:xVal>
          <c:yVal>
            <c:numRef>
              <c:f>Comparaison_nvx_eau!$I$36:$I$65</c:f>
              <c:numCache>
                <c:formatCode>General</c:formatCode>
                <c:ptCount val="30"/>
                <c:pt idx="0">
                  <c:v>17.928999999999998</c:v>
                </c:pt>
                <c:pt idx="1">
                  <c:v>17.896000000000001</c:v>
                </c:pt>
                <c:pt idx="2">
                  <c:v>17.923999999999999</c:v>
                </c:pt>
                <c:pt idx="3">
                  <c:v>17.902000000000001</c:v>
                </c:pt>
                <c:pt idx="4">
                  <c:v>17.920999999999999</c:v>
                </c:pt>
                <c:pt idx="5">
                  <c:v>17.911999999999999</c:v>
                </c:pt>
                <c:pt idx="6">
                  <c:v>17.045999999999999</c:v>
                </c:pt>
                <c:pt idx="7">
                  <c:v>16.823</c:v>
                </c:pt>
                <c:pt idx="8">
                  <c:v>16.727</c:v>
                </c:pt>
                <c:pt idx="9">
                  <c:v>16.38</c:v>
                </c:pt>
                <c:pt idx="10">
                  <c:v>16.361000000000001</c:v>
                </c:pt>
                <c:pt idx="11">
                  <c:v>16.372</c:v>
                </c:pt>
                <c:pt idx="12">
                  <c:v>16.417000000000002</c:v>
                </c:pt>
                <c:pt idx="13">
                  <c:v>16.456</c:v>
                </c:pt>
                <c:pt idx="14">
                  <c:v>16.46</c:v>
                </c:pt>
                <c:pt idx="15">
                  <c:v>16.718</c:v>
                </c:pt>
                <c:pt idx="16">
                  <c:v>16.809999999999999</c:v>
                </c:pt>
                <c:pt idx="17">
                  <c:v>16.893999999999998</c:v>
                </c:pt>
                <c:pt idx="18">
                  <c:v>17.140999999999998</c:v>
                </c:pt>
                <c:pt idx="19">
                  <c:v>17.323</c:v>
                </c:pt>
                <c:pt idx="20">
                  <c:v>17.577999999999999</c:v>
                </c:pt>
                <c:pt idx="21">
                  <c:v>17.95</c:v>
                </c:pt>
                <c:pt idx="22">
                  <c:v>18.367000000000001</c:v>
                </c:pt>
                <c:pt idx="23">
                  <c:v>18.544</c:v>
                </c:pt>
                <c:pt idx="24">
                  <c:v>18.661000000000001</c:v>
                </c:pt>
                <c:pt idx="25">
                  <c:v>18.713999999999999</c:v>
                </c:pt>
                <c:pt idx="26">
                  <c:v>18.690000000000001</c:v>
                </c:pt>
                <c:pt idx="27">
                  <c:v>18.501000000000001</c:v>
                </c:pt>
                <c:pt idx="28">
                  <c:v>18.248000000000001</c:v>
                </c:pt>
                <c:pt idx="29">
                  <c:v>18.131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2B68-4ED0-9E6F-97BA1D8EB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0998239"/>
        <c:axId val="810999903"/>
      </c:scatterChart>
      <c:valAx>
        <c:axId val="62974182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45428863"/>
        <c:crossesAt val="0.1"/>
        <c:crossBetween val="midCat"/>
      </c:valAx>
      <c:valAx>
        <c:axId val="645428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Compaction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9741823"/>
        <c:crosses val="autoZero"/>
        <c:crossBetween val="midCat"/>
      </c:valAx>
      <c:valAx>
        <c:axId val="81099990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Water level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998239"/>
        <c:crosses val="max"/>
        <c:crossBetween val="midCat"/>
      </c:valAx>
      <c:valAx>
        <c:axId val="810998239"/>
        <c:scaling>
          <c:orientation val="minMax"/>
          <c:max val="2020"/>
          <c:min val="199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42376520516046712"/>
              <c:y val="0.139587257542680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999903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accent2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7DEDE-8D27-45F0-990C-0563A4F7B262}" type="datetimeFigureOut">
              <a:rPr lang="fr-FR" smtClean="0"/>
              <a:t>16/04/2023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D3E23-C557-4BB3-82B3-3CAEDDE38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04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PAGE D'INTRODUCTION 2 / Page sans photo</a:t>
            </a:r>
            <a:r>
              <a:rPr lang="fr-FR" baseline="0"/>
              <a:t> permettant l'insertion du titre de la présentation ainsi que d'autres infos (date, lieu, orateur, sous-titre,</a:t>
            </a:r>
            <a:r>
              <a:rPr lang="mr-IN" baseline="0"/>
              <a:t>…</a:t>
            </a:r>
            <a:r>
              <a:rPr lang="nl-BE" baseline="0"/>
              <a:t>)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079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870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35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26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94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5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638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205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7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2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3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PAGE DE</a:t>
            </a:r>
            <a:r>
              <a:rPr lang="fr-FR" baseline="0"/>
              <a:t> CONTENU 1 / Possibilité d'insérer du texte, des images, de la vidéo, des graphiques </a:t>
            </a:r>
            <a:r>
              <a:rPr lang="mr-IN" baseline="0"/>
              <a:t>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B8460-0177-FC47-BD0D-1CFCF98011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74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289512" cy="6858000"/>
          </a:xfrm>
          <a:prstGeom prst="rect">
            <a:avLst/>
          </a:prstGeom>
        </p:spPr>
      </p:pic>
      <p:sp>
        <p:nvSpPr>
          <p:cNvPr id="12" name="Triangle isocèle 4"/>
          <p:cNvSpPr/>
          <p:nvPr userDrawn="1"/>
        </p:nvSpPr>
        <p:spPr>
          <a:xfrm rot="5400000" flipH="1" flipV="1">
            <a:off x="3377012" y="-1956989"/>
            <a:ext cx="6467131" cy="1116284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4875700" y="4809815"/>
            <a:ext cx="6869827" cy="695069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75700" y="5568900"/>
            <a:ext cx="6869827" cy="780931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9" name="Triangle isocèle 4"/>
          <p:cNvSpPr/>
          <p:nvPr userDrawn="1"/>
        </p:nvSpPr>
        <p:spPr>
          <a:xfrm rot="16200000" flipH="1">
            <a:off x="7331620" y="-1297471"/>
            <a:ext cx="3573865" cy="61688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69" y="321233"/>
            <a:ext cx="3073423" cy="987755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297474" y="1986662"/>
            <a:ext cx="3573865" cy="61688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4"/>
          <p:cNvSpPr/>
          <p:nvPr userDrawn="1"/>
        </p:nvSpPr>
        <p:spPr>
          <a:xfrm rot="16200000" flipV="1">
            <a:off x="1962390" y="-588364"/>
            <a:ext cx="5483975" cy="94658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e la date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0DFDA-42F4-4912-A948-401760D14494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 userDrawn="1">
            <p:ph type="title"/>
          </p:nvPr>
        </p:nvSpPr>
        <p:spPr>
          <a:xfrm>
            <a:off x="609600" y="4380101"/>
            <a:ext cx="7496437" cy="756465"/>
          </a:xfrm>
        </p:spPr>
        <p:txBody>
          <a:bodyPr>
            <a:normAutofit/>
          </a:bodyPr>
          <a:lstStyle>
            <a:lvl1pPr algn="l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5241368"/>
            <a:ext cx="7496437" cy="648648"/>
          </a:xfr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4" y="101083"/>
            <a:ext cx="2036093" cy="654372"/>
          </a:xfrm>
          <a:prstGeom prst="rect">
            <a:avLst/>
          </a:prstGeom>
        </p:spPr>
      </p:pic>
      <p:sp>
        <p:nvSpPr>
          <p:cNvPr id="17" name="Triangle isocèle 4"/>
          <p:cNvSpPr/>
          <p:nvPr userDrawn="1"/>
        </p:nvSpPr>
        <p:spPr>
          <a:xfrm rot="5400000">
            <a:off x="1305621" y="-1362699"/>
            <a:ext cx="3674920" cy="634324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riangle isocèle 4"/>
          <p:cNvSpPr/>
          <p:nvPr userDrawn="1"/>
        </p:nvSpPr>
        <p:spPr>
          <a:xfrm rot="16200000" flipV="1">
            <a:off x="1962390" y="-588362"/>
            <a:ext cx="5483975" cy="94658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AA665-6F20-4FD2-A134-A68F6967CE8F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700303"/>
            <a:ext cx="10972800" cy="4570853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854234"/>
            <a:ext cx="10185561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6224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0E76B-10C7-49E0-AD4C-18063D51A65E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1" y="1704234"/>
            <a:ext cx="5247555" cy="44944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01301" y="1704234"/>
            <a:ext cx="5284568" cy="44944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09599" y="854234"/>
            <a:ext cx="10652695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815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AEA0-AFE4-48AC-8CA6-D586E69C3A6A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52291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C8B8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987ED-1F66-4B3A-9CFD-8C776138272B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  <p:sp>
        <p:nvSpPr>
          <p:cNvPr id="11" name="Triangle isocèle 4"/>
          <p:cNvSpPr/>
          <p:nvPr userDrawn="1"/>
        </p:nvSpPr>
        <p:spPr>
          <a:xfrm rot="16200000" flipV="1">
            <a:off x="1436775" y="132861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riangle isocèle 4"/>
          <p:cNvSpPr/>
          <p:nvPr userDrawn="1"/>
        </p:nvSpPr>
        <p:spPr>
          <a:xfrm rot="16200000" flipV="1">
            <a:off x="1436775" y="132861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8437598" y="5269631"/>
            <a:ext cx="3286981" cy="116778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609585" indent="0" algn="r">
              <a:buNone/>
              <a:defRPr sz="1867"/>
            </a:lvl2pPr>
            <a:lvl3pPr marL="1219170" indent="0" algn="r">
              <a:buNone/>
              <a:defRPr sz="1867"/>
            </a:lvl3pPr>
            <a:lvl4pPr marL="1828754" indent="0" algn="r">
              <a:buNone/>
              <a:defRPr sz="1867"/>
            </a:lvl4pPr>
            <a:lvl5pPr marL="2438339" indent="0" algn="r">
              <a:buNone/>
              <a:defRPr sz="1867"/>
            </a:lvl5pPr>
          </a:lstStyle>
          <a:p>
            <a:pPr lvl="0"/>
            <a:r>
              <a:rPr lang="fr-FR" sz="1867" dirty="0">
                <a:solidFill>
                  <a:srgbClr val="F07F3C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56" y="2625939"/>
            <a:ext cx="4997489" cy="16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289512" cy="6858000"/>
          </a:xfrm>
          <a:prstGeom prst="rect">
            <a:avLst/>
          </a:prstGeom>
        </p:spPr>
      </p:pic>
      <p:sp>
        <p:nvSpPr>
          <p:cNvPr id="12" name="Triangle isocèle 4"/>
          <p:cNvSpPr/>
          <p:nvPr userDrawn="1"/>
        </p:nvSpPr>
        <p:spPr>
          <a:xfrm rot="5400000" flipH="1" flipV="1">
            <a:off x="3377012" y="-1956989"/>
            <a:ext cx="6467131" cy="1116284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4875700" y="4809815"/>
            <a:ext cx="6869827" cy="695069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75700" y="5568900"/>
            <a:ext cx="6869827" cy="780931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9" name="Triangle isocèle 4"/>
          <p:cNvSpPr/>
          <p:nvPr userDrawn="1"/>
        </p:nvSpPr>
        <p:spPr>
          <a:xfrm rot="16200000" flipH="1">
            <a:off x="7331620" y="-1297471"/>
            <a:ext cx="3573865" cy="61688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69" y="321233"/>
            <a:ext cx="3073423" cy="987755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297474" y="1986662"/>
            <a:ext cx="3573865" cy="61688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1131887" y="2649412"/>
            <a:ext cx="9991728" cy="756465"/>
          </a:xfrm>
        </p:spPr>
        <p:txBody>
          <a:bodyPr>
            <a:normAutofit/>
          </a:bodyPr>
          <a:lstStyle>
            <a:lvl1pPr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2908" y="3510679"/>
            <a:ext cx="6826184" cy="73714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465315" y="130007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6747248" y="1406421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6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1131887" y="2649412"/>
            <a:ext cx="9991728" cy="756465"/>
          </a:xfrm>
        </p:spPr>
        <p:txBody>
          <a:bodyPr>
            <a:normAutofit/>
          </a:bodyPr>
          <a:lstStyle>
            <a:lvl1pPr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2908" y="3510679"/>
            <a:ext cx="6826184" cy="73714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465315" y="130007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6747248" y="1406421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5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8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15"/>
          <p:cNvSpPr/>
          <p:nvPr userDrawn="1"/>
        </p:nvSpPr>
        <p:spPr>
          <a:xfrm rot="16200000">
            <a:off x="7949266" y="813756"/>
            <a:ext cx="4557012" cy="3928459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F20F9-8C14-420F-89F7-C9CCDF42E3CD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249089" y="4635554"/>
            <a:ext cx="7496437" cy="756465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249089" y="5496821"/>
            <a:ext cx="7496437" cy="648648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4" y="101083"/>
            <a:ext cx="2036093" cy="654372"/>
          </a:xfrm>
          <a:prstGeom prst="rect">
            <a:avLst/>
          </a:prstGeom>
        </p:spPr>
      </p:pic>
      <p:sp>
        <p:nvSpPr>
          <p:cNvPr id="3" name="Triangle isocèle 2"/>
          <p:cNvSpPr/>
          <p:nvPr userDrawn="1"/>
        </p:nvSpPr>
        <p:spPr>
          <a:xfrm rot="16200000" flipH="1" flipV="1">
            <a:off x="1282111" y="-1336915"/>
            <a:ext cx="6881219" cy="9523380"/>
          </a:xfrm>
          <a:custGeom>
            <a:avLst/>
            <a:gdLst>
              <a:gd name="connsiteX0" fmla="*/ 0 w 12232284"/>
              <a:gd name="connsiteY0" fmla="*/ 10545076 h 10545076"/>
              <a:gd name="connsiteX1" fmla="*/ 6116142 w 12232284"/>
              <a:gd name="connsiteY1" fmla="*/ 0 h 10545076"/>
              <a:gd name="connsiteX2" fmla="*/ 12232284 w 12232284"/>
              <a:gd name="connsiteY2" fmla="*/ 10545076 h 10545076"/>
              <a:gd name="connsiteX3" fmla="*/ 0 w 12232284"/>
              <a:gd name="connsiteY3" fmla="*/ 10545076 h 10545076"/>
              <a:gd name="connsiteX0" fmla="*/ 0 w 12232284"/>
              <a:gd name="connsiteY0" fmla="*/ 10545076 h 10545076"/>
              <a:gd name="connsiteX1" fmla="*/ 4196806 w 12232284"/>
              <a:gd name="connsiteY1" fmla="*/ 3310517 h 10545076"/>
              <a:gd name="connsiteX2" fmla="*/ 6116142 w 12232284"/>
              <a:gd name="connsiteY2" fmla="*/ 0 h 10545076"/>
              <a:gd name="connsiteX3" fmla="*/ 12232284 w 12232284"/>
              <a:gd name="connsiteY3" fmla="*/ 10545076 h 10545076"/>
              <a:gd name="connsiteX4" fmla="*/ 0 w 12232284"/>
              <a:gd name="connsiteY4" fmla="*/ 10545076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8272872 w 8272872"/>
              <a:gd name="connsiteY3" fmla="*/ 10545076 h 10545076"/>
              <a:gd name="connsiteX4" fmla="*/ 0 w 8272872"/>
              <a:gd name="connsiteY4" fmla="*/ 8079782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5533705 w 8272872"/>
              <a:gd name="connsiteY3" fmla="*/ 5813426 h 10545076"/>
              <a:gd name="connsiteX4" fmla="*/ 8272872 w 8272872"/>
              <a:gd name="connsiteY4" fmla="*/ 10545076 h 10545076"/>
              <a:gd name="connsiteX5" fmla="*/ 0 w 8272872"/>
              <a:gd name="connsiteY5" fmla="*/ 8079782 h 10545076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4164048 w 5533705"/>
              <a:gd name="connsiteY4" fmla="*/ 7228135 h 8079782"/>
              <a:gd name="connsiteX5" fmla="*/ 0 w 5533705"/>
              <a:gd name="connsiteY5" fmla="*/ 8079782 h 8079782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5030639 w 5533705"/>
              <a:gd name="connsiteY4" fmla="*/ 6750018 h 8079782"/>
              <a:gd name="connsiteX5" fmla="*/ 0 w 5533705"/>
              <a:gd name="connsiteY5" fmla="*/ 8079782 h 8079782"/>
              <a:gd name="connsiteX0" fmla="*/ 644136 w 5296311"/>
              <a:gd name="connsiteY0" fmla="*/ 6929312 h 6929312"/>
              <a:gd name="connsiteX1" fmla="*/ 0 w 5296311"/>
              <a:gd name="connsiteY1" fmla="*/ 3310517 h 6929312"/>
              <a:gd name="connsiteX2" fmla="*/ 1919336 w 5296311"/>
              <a:gd name="connsiteY2" fmla="*/ 0 h 6929312"/>
              <a:gd name="connsiteX3" fmla="*/ 5296311 w 5296311"/>
              <a:gd name="connsiteY3" fmla="*/ 5813426 h 6929312"/>
              <a:gd name="connsiteX4" fmla="*/ 4793245 w 5296311"/>
              <a:gd name="connsiteY4" fmla="*/ 6750018 h 6929312"/>
              <a:gd name="connsiteX5" fmla="*/ 644136 w 5296311"/>
              <a:gd name="connsiteY5" fmla="*/ 6929312 h 6929312"/>
              <a:gd name="connsiteX0" fmla="*/ 23069 w 5296311"/>
              <a:gd name="connsiteY0" fmla="*/ 7142532 h 7142532"/>
              <a:gd name="connsiteX1" fmla="*/ 0 w 5296311"/>
              <a:gd name="connsiteY1" fmla="*/ 3310517 h 7142532"/>
              <a:gd name="connsiteX2" fmla="*/ 1919336 w 5296311"/>
              <a:gd name="connsiteY2" fmla="*/ 0 h 7142532"/>
              <a:gd name="connsiteX3" fmla="*/ 5296311 w 5296311"/>
              <a:gd name="connsiteY3" fmla="*/ 5813426 h 7142532"/>
              <a:gd name="connsiteX4" fmla="*/ 4793245 w 5296311"/>
              <a:gd name="connsiteY4" fmla="*/ 6750018 h 7142532"/>
              <a:gd name="connsiteX5" fmla="*/ 23069 w 5296311"/>
              <a:gd name="connsiteY5" fmla="*/ 7142532 h 7142532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4797985 w 5301051"/>
              <a:gd name="connsiteY4" fmla="*/ 6750018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5178041 w 5301051"/>
              <a:gd name="connsiteY4" fmla="*/ 7139371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160914 w 5301051"/>
              <a:gd name="connsiteY3" fmla="*/ 5587359 h 7142535"/>
              <a:gd name="connsiteX4" fmla="*/ 5301051 w 5301051"/>
              <a:gd name="connsiteY4" fmla="*/ 5813426 h 7142535"/>
              <a:gd name="connsiteX5" fmla="*/ 5178041 w 5301051"/>
              <a:gd name="connsiteY5" fmla="*/ 7139371 h 7142535"/>
              <a:gd name="connsiteX6" fmla="*/ 0 w 5301051"/>
              <a:gd name="connsiteY6" fmla="*/ 7142535 h 7142535"/>
              <a:gd name="connsiteX0" fmla="*/ 0 w 5178041"/>
              <a:gd name="connsiteY0" fmla="*/ 7142535 h 7142535"/>
              <a:gd name="connsiteX1" fmla="*/ 4740 w 5178041"/>
              <a:gd name="connsiteY1" fmla="*/ 3310517 h 7142535"/>
              <a:gd name="connsiteX2" fmla="*/ 1924076 w 5178041"/>
              <a:gd name="connsiteY2" fmla="*/ 0 h 7142535"/>
              <a:gd name="connsiteX3" fmla="*/ 5160914 w 5178041"/>
              <a:gd name="connsiteY3" fmla="*/ 5587359 h 7142535"/>
              <a:gd name="connsiteX4" fmla="*/ 5178041 w 5178041"/>
              <a:gd name="connsiteY4" fmla="*/ 7139371 h 7142535"/>
              <a:gd name="connsiteX5" fmla="*/ 0 w 5178041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4902376 w 5160914"/>
              <a:gd name="connsiteY4" fmla="*/ 6991698 h 7142535"/>
              <a:gd name="connsiteX5" fmla="*/ 0 w 5160914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5153428 w 5160914"/>
              <a:gd name="connsiteY4" fmla="*/ 7114759 h 7142535"/>
              <a:gd name="connsiteX5" fmla="*/ 0 w 5160914"/>
              <a:gd name="connsiteY5" fmla="*/ 7142535 h 71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0914" h="7142535">
                <a:moveTo>
                  <a:pt x="0" y="7142535"/>
                </a:moveTo>
                <a:lnTo>
                  <a:pt x="4740" y="3310517"/>
                </a:lnTo>
                <a:lnTo>
                  <a:pt x="1924076" y="0"/>
                </a:lnTo>
                <a:lnTo>
                  <a:pt x="5160914" y="5587359"/>
                </a:lnTo>
                <a:cubicBezTo>
                  <a:pt x="5158419" y="6096492"/>
                  <a:pt x="5155923" y="6605626"/>
                  <a:pt x="5153428" y="7114759"/>
                </a:cubicBezTo>
                <a:lnTo>
                  <a:pt x="0" y="7142535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14"/>
          <p:cNvSpPr/>
          <p:nvPr userDrawn="1"/>
        </p:nvSpPr>
        <p:spPr>
          <a:xfrm rot="16200000">
            <a:off x="7949265" y="813756"/>
            <a:ext cx="4557012" cy="3928459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4"/>
          <p:cNvSpPr/>
          <p:nvPr userDrawn="1"/>
        </p:nvSpPr>
        <p:spPr>
          <a:xfrm rot="16200000" flipV="1">
            <a:off x="1962390" y="-588364"/>
            <a:ext cx="5483975" cy="94658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e la date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AA533-162C-4D39-BED2-6816FE7DD0C7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 userDrawn="1">
            <p:ph type="title"/>
          </p:nvPr>
        </p:nvSpPr>
        <p:spPr>
          <a:xfrm>
            <a:off x="609600" y="4380101"/>
            <a:ext cx="7496437" cy="756465"/>
          </a:xfrm>
        </p:spPr>
        <p:txBody>
          <a:bodyPr>
            <a:normAutofit/>
          </a:bodyPr>
          <a:lstStyle>
            <a:lvl1pPr algn="l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5241368"/>
            <a:ext cx="7496437" cy="648648"/>
          </a:xfr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4" y="101083"/>
            <a:ext cx="2036093" cy="654372"/>
          </a:xfrm>
          <a:prstGeom prst="rect">
            <a:avLst/>
          </a:prstGeom>
        </p:spPr>
      </p:pic>
      <p:sp>
        <p:nvSpPr>
          <p:cNvPr id="17" name="Triangle isocèle 4"/>
          <p:cNvSpPr/>
          <p:nvPr userDrawn="1"/>
        </p:nvSpPr>
        <p:spPr>
          <a:xfrm rot="5400000">
            <a:off x="1305621" y="-1362699"/>
            <a:ext cx="3674920" cy="634324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riangle isocèle 4"/>
          <p:cNvSpPr/>
          <p:nvPr userDrawn="1"/>
        </p:nvSpPr>
        <p:spPr>
          <a:xfrm rot="16200000" flipV="1">
            <a:off x="1962390" y="-588362"/>
            <a:ext cx="5483975" cy="94658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3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4875-89E2-49CE-8E7C-4D2BAD836D39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700303"/>
            <a:ext cx="10972800" cy="4570853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854234"/>
            <a:ext cx="10185561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3289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AA841-CEBB-480E-82AD-BED51C76F6DF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1" y="1704234"/>
            <a:ext cx="5247555" cy="44944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01301" y="1704234"/>
            <a:ext cx="5284568" cy="44944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09599" y="854234"/>
            <a:ext cx="10652695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6944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D3A75-592C-4ED9-A73E-F9ED7DF636EC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52291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C8B8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FB5C0-812A-47A8-9904-DA71098AECF2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  <p:sp>
        <p:nvSpPr>
          <p:cNvPr id="11" name="Triangle isocèle 4"/>
          <p:cNvSpPr/>
          <p:nvPr userDrawn="1"/>
        </p:nvSpPr>
        <p:spPr>
          <a:xfrm rot="16200000" flipV="1">
            <a:off x="1436775" y="132861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riangle isocèle 4"/>
          <p:cNvSpPr/>
          <p:nvPr userDrawn="1"/>
        </p:nvSpPr>
        <p:spPr>
          <a:xfrm rot="16200000" flipV="1">
            <a:off x="1436775" y="132861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8437598" y="5269631"/>
            <a:ext cx="3286981" cy="116778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609585" indent="0" algn="r">
              <a:buNone/>
              <a:defRPr sz="1867"/>
            </a:lvl2pPr>
            <a:lvl3pPr marL="1219170" indent="0" algn="r">
              <a:buNone/>
              <a:defRPr sz="1867"/>
            </a:lvl3pPr>
            <a:lvl4pPr marL="1828754" indent="0" algn="r">
              <a:buNone/>
              <a:defRPr sz="1867"/>
            </a:lvl4pPr>
            <a:lvl5pPr marL="2438339" indent="0" algn="r">
              <a:buNone/>
              <a:defRPr sz="1867"/>
            </a:lvl5pPr>
          </a:lstStyle>
          <a:p>
            <a:pPr lvl="0"/>
            <a:r>
              <a:rPr lang="fr-FR" sz="1867" dirty="0">
                <a:solidFill>
                  <a:srgbClr val="F07F3C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56" y="2625939"/>
            <a:ext cx="4997489" cy="16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289512" cy="6858000"/>
          </a:xfrm>
          <a:prstGeom prst="rect">
            <a:avLst/>
          </a:prstGeom>
        </p:spPr>
      </p:pic>
      <p:sp>
        <p:nvSpPr>
          <p:cNvPr id="12" name="Triangle isocèle 4"/>
          <p:cNvSpPr/>
          <p:nvPr userDrawn="1"/>
        </p:nvSpPr>
        <p:spPr>
          <a:xfrm rot="5400000" flipH="1" flipV="1">
            <a:off x="3377012" y="-1956989"/>
            <a:ext cx="6467131" cy="1116284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4875700" y="4809815"/>
            <a:ext cx="6869827" cy="695069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75700" y="5568900"/>
            <a:ext cx="6869827" cy="780931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9" name="Triangle isocèle 4"/>
          <p:cNvSpPr/>
          <p:nvPr userDrawn="1"/>
        </p:nvSpPr>
        <p:spPr>
          <a:xfrm rot="16200000" flipH="1">
            <a:off x="7331620" y="-1297471"/>
            <a:ext cx="3573865" cy="61688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369" y="321233"/>
            <a:ext cx="3073423" cy="987755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297474" y="1986662"/>
            <a:ext cx="3573865" cy="61688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1131887" y="2649412"/>
            <a:ext cx="9991728" cy="756465"/>
          </a:xfrm>
        </p:spPr>
        <p:txBody>
          <a:bodyPr>
            <a:normAutofit/>
          </a:bodyPr>
          <a:lstStyle>
            <a:lvl1pPr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2908" y="3510679"/>
            <a:ext cx="6826184" cy="737140"/>
          </a:xfrm>
        </p:spPr>
        <p:txBody>
          <a:bodyPr>
            <a:noAutofit/>
          </a:bodyPr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465315" y="130007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6747248" y="1406421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0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5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15"/>
          <p:cNvSpPr/>
          <p:nvPr userDrawn="1"/>
        </p:nvSpPr>
        <p:spPr>
          <a:xfrm rot="16200000">
            <a:off x="7949266" y="813756"/>
            <a:ext cx="4557012" cy="3928459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23091-83DF-4CC9-9591-CE4F6B573DF5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249089" y="4635554"/>
            <a:ext cx="7496437" cy="756465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249089" y="5496821"/>
            <a:ext cx="7496437" cy="648648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4" y="101083"/>
            <a:ext cx="2036093" cy="654372"/>
          </a:xfrm>
          <a:prstGeom prst="rect">
            <a:avLst/>
          </a:prstGeom>
        </p:spPr>
      </p:pic>
      <p:sp>
        <p:nvSpPr>
          <p:cNvPr id="3" name="Triangle isocèle 2"/>
          <p:cNvSpPr/>
          <p:nvPr userDrawn="1"/>
        </p:nvSpPr>
        <p:spPr>
          <a:xfrm rot="16200000" flipH="1" flipV="1">
            <a:off x="1282111" y="-1336915"/>
            <a:ext cx="6881219" cy="9523380"/>
          </a:xfrm>
          <a:custGeom>
            <a:avLst/>
            <a:gdLst>
              <a:gd name="connsiteX0" fmla="*/ 0 w 12232284"/>
              <a:gd name="connsiteY0" fmla="*/ 10545076 h 10545076"/>
              <a:gd name="connsiteX1" fmla="*/ 6116142 w 12232284"/>
              <a:gd name="connsiteY1" fmla="*/ 0 h 10545076"/>
              <a:gd name="connsiteX2" fmla="*/ 12232284 w 12232284"/>
              <a:gd name="connsiteY2" fmla="*/ 10545076 h 10545076"/>
              <a:gd name="connsiteX3" fmla="*/ 0 w 12232284"/>
              <a:gd name="connsiteY3" fmla="*/ 10545076 h 10545076"/>
              <a:gd name="connsiteX0" fmla="*/ 0 w 12232284"/>
              <a:gd name="connsiteY0" fmla="*/ 10545076 h 10545076"/>
              <a:gd name="connsiteX1" fmla="*/ 4196806 w 12232284"/>
              <a:gd name="connsiteY1" fmla="*/ 3310517 h 10545076"/>
              <a:gd name="connsiteX2" fmla="*/ 6116142 w 12232284"/>
              <a:gd name="connsiteY2" fmla="*/ 0 h 10545076"/>
              <a:gd name="connsiteX3" fmla="*/ 12232284 w 12232284"/>
              <a:gd name="connsiteY3" fmla="*/ 10545076 h 10545076"/>
              <a:gd name="connsiteX4" fmla="*/ 0 w 12232284"/>
              <a:gd name="connsiteY4" fmla="*/ 10545076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8272872 w 8272872"/>
              <a:gd name="connsiteY3" fmla="*/ 10545076 h 10545076"/>
              <a:gd name="connsiteX4" fmla="*/ 0 w 8272872"/>
              <a:gd name="connsiteY4" fmla="*/ 8079782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5533705 w 8272872"/>
              <a:gd name="connsiteY3" fmla="*/ 5813426 h 10545076"/>
              <a:gd name="connsiteX4" fmla="*/ 8272872 w 8272872"/>
              <a:gd name="connsiteY4" fmla="*/ 10545076 h 10545076"/>
              <a:gd name="connsiteX5" fmla="*/ 0 w 8272872"/>
              <a:gd name="connsiteY5" fmla="*/ 8079782 h 10545076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4164048 w 5533705"/>
              <a:gd name="connsiteY4" fmla="*/ 7228135 h 8079782"/>
              <a:gd name="connsiteX5" fmla="*/ 0 w 5533705"/>
              <a:gd name="connsiteY5" fmla="*/ 8079782 h 8079782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5030639 w 5533705"/>
              <a:gd name="connsiteY4" fmla="*/ 6750018 h 8079782"/>
              <a:gd name="connsiteX5" fmla="*/ 0 w 5533705"/>
              <a:gd name="connsiteY5" fmla="*/ 8079782 h 8079782"/>
              <a:gd name="connsiteX0" fmla="*/ 644136 w 5296311"/>
              <a:gd name="connsiteY0" fmla="*/ 6929312 h 6929312"/>
              <a:gd name="connsiteX1" fmla="*/ 0 w 5296311"/>
              <a:gd name="connsiteY1" fmla="*/ 3310517 h 6929312"/>
              <a:gd name="connsiteX2" fmla="*/ 1919336 w 5296311"/>
              <a:gd name="connsiteY2" fmla="*/ 0 h 6929312"/>
              <a:gd name="connsiteX3" fmla="*/ 5296311 w 5296311"/>
              <a:gd name="connsiteY3" fmla="*/ 5813426 h 6929312"/>
              <a:gd name="connsiteX4" fmla="*/ 4793245 w 5296311"/>
              <a:gd name="connsiteY4" fmla="*/ 6750018 h 6929312"/>
              <a:gd name="connsiteX5" fmla="*/ 644136 w 5296311"/>
              <a:gd name="connsiteY5" fmla="*/ 6929312 h 6929312"/>
              <a:gd name="connsiteX0" fmla="*/ 23069 w 5296311"/>
              <a:gd name="connsiteY0" fmla="*/ 7142532 h 7142532"/>
              <a:gd name="connsiteX1" fmla="*/ 0 w 5296311"/>
              <a:gd name="connsiteY1" fmla="*/ 3310517 h 7142532"/>
              <a:gd name="connsiteX2" fmla="*/ 1919336 w 5296311"/>
              <a:gd name="connsiteY2" fmla="*/ 0 h 7142532"/>
              <a:gd name="connsiteX3" fmla="*/ 5296311 w 5296311"/>
              <a:gd name="connsiteY3" fmla="*/ 5813426 h 7142532"/>
              <a:gd name="connsiteX4" fmla="*/ 4793245 w 5296311"/>
              <a:gd name="connsiteY4" fmla="*/ 6750018 h 7142532"/>
              <a:gd name="connsiteX5" fmla="*/ 23069 w 5296311"/>
              <a:gd name="connsiteY5" fmla="*/ 7142532 h 7142532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4797985 w 5301051"/>
              <a:gd name="connsiteY4" fmla="*/ 6750018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5178041 w 5301051"/>
              <a:gd name="connsiteY4" fmla="*/ 7139371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160914 w 5301051"/>
              <a:gd name="connsiteY3" fmla="*/ 5587359 h 7142535"/>
              <a:gd name="connsiteX4" fmla="*/ 5301051 w 5301051"/>
              <a:gd name="connsiteY4" fmla="*/ 5813426 h 7142535"/>
              <a:gd name="connsiteX5" fmla="*/ 5178041 w 5301051"/>
              <a:gd name="connsiteY5" fmla="*/ 7139371 h 7142535"/>
              <a:gd name="connsiteX6" fmla="*/ 0 w 5301051"/>
              <a:gd name="connsiteY6" fmla="*/ 7142535 h 7142535"/>
              <a:gd name="connsiteX0" fmla="*/ 0 w 5178041"/>
              <a:gd name="connsiteY0" fmla="*/ 7142535 h 7142535"/>
              <a:gd name="connsiteX1" fmla="*/ 4740 w 5178041"/>
              <a:gd name="connsiteY1" fmla="*/ 3310517 h 7142535"/>
              <a:gd name="connsiteX2" fmla="*/ 1924076 w 5178041"/>
              <a:gd name="connsiteY2" fmla="*/ 0 h 7142535"/>
              <a:gd name="connsiteX3" fmla="*/ 5160914 w 5178041"/>
              <a:gd name="connsiteY3" fmla="*/ 5587359 h 7142535"/>
              <a:gd name="connsiteX4" fmla="*/ 5178041 w 5178041"/>
              <a:gd name="connsiteY4" fmla="*/ 7139371 h 7142535"/>
              <a:gd name="connsiteX5" fmla="*/ 0 w 5178041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4902376 w 5160914"/>
              <a:gd name="connsiteY4" fmla="*/ 6991698 h 7142535"/>
              <a:gd name="connsiteX5" fmla="*/ 0 w 5160914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5153428 w 5160914"/>
              <a:gd name="connsiteY4" fmla="*/ 7114759 h 7142535"/>
              <a:gd name="connsiteX5" fmla="*/ 0 w 5160914"/>
              <a:gd name="connsiteY5" fmla="*/ 7142535 h 71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0914" h="7142535">
                <a:moveTo>
                  <a:pt x="0" y="7142535"/>
                </a:moveTo>
                <a:lnTo>
                  <a:pt x="4740" y="3310517"/>
                </a:lnTo>
                <a:lnTo>
                  <a:pt x="1924076" y="0"/>
                </a:lnTo>
                <a:lnTo>
                  <a:pt x="5160914" y="5587359"/>
                </a:lnTo>
                <a:cubicBezTo>
                  <a:pt x="5158419" y="6096492"/>
                  <a:pt x="5155923" y="6605626"/>
                  <a:pt x="5153428" y="7114759"/>
                </a:cubicBezTo>
                <a:lnTo>
                  <a:pt x="0" y="7142535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14"/>
          <p:cNvSpPr/>
          <p:nvPr userDrawn="1"/>
        </p:nvSpPr>
        <p:spPr>
          <a:xfrm rot="16200000">
            <a:off x="7949265" y="813756"/>
            <a:ext cx="4557012" cy="3928459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4"/>
          <p:cNvSpPr/>
          <p:nvPr userDrawn="1"/>
        </p:nvSpPr>
        <p:spPr>
          <a:xfrm rot="16200000" flipV="1">
            <a:off x="1962390" y="-588364"/>
            <a:ext cx="5483975" cy="94658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e la date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E38E5-2B30-49D6-81A9-F90CD529B9C8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 userDrawn="1">
            <p:ph type="title"/>
          </p:nvPr>
        </p:nvSpPr>
        <p:spPr>
          <a:xfrm>
            <a:off x="609600" y="4380101"/>
            <a:ext cx="7496437" cy="756465"/>
          </a:xfrm>
        </p:spPr>
        <p:txBody>
          <a:bodyPr>
            <a:normAutofit/>
          </a:bodyPr>
          <a:lstStyle>
            <a:lvl1pPr algn="l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5241368"/>
            <a:ext cx="7496437" cy="648648"/>
          </a:xfr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4" y="101083"/>
            <a:ext cx="2036093" cy="654372"/>
          </a:xfrm>
          <a:prstGeom prst="rect">
            <a:avLst/>
          </a:prstGeom>
        </p:spPr>
      </p:pic>
      <p:sp>
        <p:nvSpPr>
          <p:cNvPr id="17" name="Triangle isocèle 4"/>
          <p:cNvSpPr/>
          <p:nvPr userDrawn="1"/>
        </p:nvSpPr>
        <p:spPr>
          <a:xfrm rot="5400000">
            <a:off x="1305621" y="-1362699"/>
            <a:ext cx="3674920" cy="634324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riangle isocèle 4"/>
          <p:cNvSpPr/>
          <p:nvPr userDrawn="1"/>
        </p:nvSpPr>
        <p:spPr>
          <a:xfrm rot="16200000" flipV="1">
            <a:off x="1962390" y="-588362"/>
            <a:ext cx="5483975" cy="94658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C70C1-00DE-44BB-A0AC-E927CE66CFA8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700303"/>
            <a:ext cx="10972800" cy="4570853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09600" y="854234"/>
            <a:ext cx="10185561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7388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B7DAA-29AB-4D78-8296-2322249FC1EF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1" y="1704234"/>
            <a:ext cx="5247555" cy="44944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01301" y="1704234"/>
            <a:ext cx="5284568" cy="44944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v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09599" y="854234"/>
            <a:ext cx="10652695" cy="756465"/>
          </a:xfrm>
        </p:spPr>
        <p:txBody>
          <a:bodyPr>
            <a:normAutofit/>
          </a:bodyPr>
          <a:lstStyle>
            <a:lvl1pPr algn="l">
              <a:defRPr sz="4267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8245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E33B8-746C-499B-9337-44E65CDA57B1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52291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C8B8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17020-2309-4C39-BC95-5B9748380F2B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97" y="97740"/>
            <a:ext cx="6626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  <p:sp>
        <p:nvSpPr>
          <p:cNvPr id="11" name="Triangle isocèle 4"/>
          <p:cNvSpPr/>
          <p:nvPr userDrawn="1"/>
        </p:nvSpPr>
        <p:spPr>
          <a:xfrm rot="16200000" flipV="1">
            <a:off x="1436775" y="132861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9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" y="0"/>
            <a:ext cx="121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riangle isocèle 4"/>
          <p:cNvSpPr/>
          <p:nvPr userDrawn="1"/>
        </p:nvSpPr>
        <p:spPr>
          <a:xfrm rot="16200000" flipV="1">
            <a:off x="1436775" y="1328616"/>
            <a:ext cx="4092608" cy="706420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4"/>
          <p:cNvSpPr/>
          <p:nvPr userDrawn="1"/>
        </p:nvSpPr>
        <p:spPr>
          <a:xfrm rot="5400000" flipH="1" flipV="1">
            <a:off x="6755304" y="1421305"/>
            <a:ext cx="4009579" cy="692089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2347782" y="2247987"/>
            <a:ext cx="7496437" cy="1573773"/>
          </a:xfrm>
        </p:spPr>
        <p:txBody>
          <a:bodyPr>
            <a:noAutofit/>
          </a:bodyPr>
          <a:lstStyle>
            <a:lvl1pPr algn="ctr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8437598" y="5269631"/>
            <a:ext cx="3286981" cy="1167784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609585" indent="0" algn="r">
              <a:buNone/>
              <a:defRPr sz="1867"/>
            </a:lvl2pPr>
            <a:lvl3pPr marL="1219170" indent="0" algn="r">
              <a:buNone/>
              <a:defRPr sz="1867"/>
            </a:lvl3pPr>
            <a:lvl4pPr marL="1828754" indent="0" algn="r">
              <a:buNone/>
              <a:defRPr sz="1867"/>
            </a:lvl4pPr>
            <a:lvl5pPr marL="2438339" indent="0" algn="r">
              <a:buNone/>
              <a:defRPr sz="1867"/>
            </a:lvl5pPr>
          </a:lstStyle>
          <a:p>
            <a:pPr lvl="0"/>
            <a:r>
              <a:rPr lang="fr-FR" sz="1867" dirty="0">
                <a:solidFill>
                  <a:srgbClr val="F07F3C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90" y="321233"/>
            <a:ext cx="3073423" cy="9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56" y="2625939"/>
            <a:ext cx="4997489" cy="16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" y="0"/>
            <a:ext cx="1219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15"/>
          <p:cNvSpPr/>
          <p:nvPr userDrawn="1"/>
        </p:nvSpPr>
        <p:spPr>
          <a:xfrm rot="16200000">
            <a:off x="7949266" y="813756"/>
            <a:ext cx="4557012" cy="3928459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0AAFA-3ABA-424A-BF98-8739FFA04A2D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249089" y="4635554"/>
            <a:ext cx="7496437" cy="756465"/>
          </a:xfrm>
        </p:spPr>
        <p:txBody>
          <a:bodyPr>
            <a:normAutofit/>
          </a:bodyPr>
          <a:lstStyle>
            <a:lvl1pPr algn="r">
              <a:defRPr sz="4267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249089" y="5496821"/>
            <a:ext cx="7496437" cy="648648"/>
          </a:xfrm>
        </p:spPr>
        <p:txBody>
          <a:bodyPr>
            <a:noAutofit/>
          </a:bodyPr>
          <a:lstStyle>
            <a:lvl1pPr marL="0" indent="0" algn="r">
              <a:buNone/>
              <a:defRPr sz="3200"/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3200"/>
            </a:lvl4pPr>
            <a:lvl5pPr marL="2438339" indent="0" algn="ctr">
              <a:buNone/>
              <a:defRPr sz="32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4" y="101083"/>
            <a:ext cx="2036093" cy="654372"/>
          </a:xfrm>
          <a:prstGeom prst="rect">
            <a:avLst/>
          </a:prstGeom>
        </p:spPr>
      </p:pic>
      <p:sp>
        <p:nvSpPr>
          <p:cNvPr id="3" name="Triangle isocèle 2"/>
          <p:cNvSpPr/>
          <p:nvPr userDrawn="1"/>
        </p:nvSpPr>
        <p:spPr>
          <a:xfrm rot="16200000" flipH="1" flipV="1">
            <a:off x="1282111" y="-1336915"/>
            <a:ext cx="6881219" cy="9523380"/>
          </a:xfrm>
          <a:custGeom>
            <a:avLst/>
            <a:gdLst>
              <a:gd name="connsiteX0" fmla="*/ 0 w 12232284"/>
              <a:gd name="connsiteY0" fmla="*/ 10545076 h 10545076"/>
              <a:gd name="connsiteX1" fmla="*/ 6116142 w 12232284"/>
              <a:gd name="connsiteY1" fmla="*/ 0 h 10545076"/>
              <a:gd name="connsiteX2" fmla="*/ 12232284 w 12232284"/>
              <a:gd name="connsiteY2" fmla="*/ 10545076 h 10545076"/>
              <a:gd name="connsiteX3" fmla="*/ 0 w 12232284"/>
              <a:gd name="connsiteY3" fmla="*/ 10545076 h 10545076"/>
              <a:gd name="connsiteX0" fmla="*/ 0 w 12232284"/>
              <a:gd name="connsiteY0" fmla="*/ 10545076 h 10545076"/>
              <a:gd name="connsiteX1" fmla="*/ 4196806 w 12232284"/>
              <a:gd name="connsiteY1" fmla="*/ 3310517 h 10545076"/>
              <a:gd name="connsiteX2" fmla="*/ 6116142 w 12232284"/>
              <a:gd name="connsiteY2" fmla="*/ 0 h 10545076"/>
              <a:gd name="connsiteX3" fmla="*/ 12232284 w 12232284"/>
              <a:gd name="connsiteY3" fmla="*/ 10545076 h 10545076"/>
              <a:gd name="connsiteX4" fmla="*/ 0 w 12232284"/>
              <a:gd name="connsiteY4" fmla="*/ 10545076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8272872 w 8272872"/>
              <a:gd name="connsiteY3" fmla="*/ 10545076 h 10545076"/>
              <a:gd name="connsiteX4" fmla="*/ 0 w 8272872"/>
              <a:gd name="connsiteY4" fmla="*/ 8079782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5533705 w 8272872"/>
              <a:gd name="connsiteY3" fmla="*/ 5813426 h 10545076"/>
              <a:gd name="connsiteX4" fmla="*/ 8272872 w 8272872"/>
              <a:gd name="connsiteY4" fmla="*/ 10545076 h 10545076"/>
              <a:gd name="connsiteX5" fmla="*/ 0 w 8272872"/>
              <a:gd name="connsiteY5" fmla="*/ 8079782 h 10545076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4164048 w 5533705"/>
              <a:gd name="connsiteY4" fmla="*/ 7228135 h 8079782"/>
              <a:gd name="connsiteX5" fmla="*/ 0 w 5533705"/>
              <a:gd name="connsiteY5" fmla="*/ 8079782 h 8079782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5030639 w 5533705"/>
              <a:gd name="connsiteY4" fmla="*/ 6750018 h 8079782"/>
              <a:gd name="connsiteX5" fmla="*/ 0 w 5533705"/>
              <a:gd name="connsiteY5" fmla="*/ 8079782 h 8079782"/>
              <a:gd name="connsiteX0" fmla="*/ 644136 w 5296311"/>
              <a:gd name="connsiteY0" fmla="*/ 6929312 h 6929312"/>
              <a:gd name="connsiteX1" fmla="*/ 0 w 5296311"/>
              <a:gd name="connsiteY1" fmla="*/ 3310517 h 6929312"/>
              <a:gd name="connsiteX2" fmla="*/ 1919336 w 5296311"/>
              <a:gd name="connsiteY2" fmla="*/ 0 h 6929312"/>
              <a:gd name="connsiteX3" fmla="*/ 5296311 w 5296311"/>
              <a:gd name="connsiteY3" fmla="*/ 5813426 h 6929312"/>
              <a:gd name="connsiteX4" fmla="*/ 4793245 w 5296311"/>
              <a:gd name="connsiteY4" fmla="*/ 6750018 h 6929312"/>
              <a:gd name="connsiteX5" fmla="*/ 644136 w 5296311"/>
              <a:gd name="connsiteY5" fmla="*/ 6929312 h 6929312"/>
              <a:gd name="connsiteX0" fmla="*/ 23069 w 5296311"/>
              <a:gd name="connsiteY0" fmla="*/ 7142532 h 7142532"/>
              <a:gd name="connsiteX1" fmla="*/ 0 w 5296311"/>
              <a:gd name="connsiteY1" fmla="*/ 3310517 h 7142532"/>
              <a:gd name="connsiteX2" fmla="*/ 1919336 w 5296311"/>
              <a:gd name="connsiteY2" fmla="*/ 0 h 7142532"/>
              <a:gd name="connsiteX3" fmla="*/ 5296311 w 5296311"/>
              <a:gd name="connsiteY3" fmla="*/ 5813426 h 7142532"/>
              <a:gd name="connsiteX4" fmla="*/ 4793245 w 5296311"/>
              <a:gd name="connsiteY4" fmla="*/ 6750018 h 7142532"/>
              <a:gd name="connsiteX5" fmla="*/ 23069 w 5296311"/>
              <a:gd name="connsiteY5" fmla="*/ 7142532 h 7142532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4797985 w 5301051"/>
              <a:gd name="connsiteY4" fmla="*/ 6750018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5178041 w 5301051"/>
              <a:gd name="connsiteY4" fmla="*/ 7139371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160914 w 5301051"/>
              <a:gd name="connsiteY3" fmla="*/ 5587359 h 7142535"/>
              <a:gd name="connsiteX4" fmla="*/ 5301051 w 5301051"/>
              <a:gd name="connsiteY4" fmla="*/ 5813426 h 7142535"/>
              <a:gd name="connsiteX5" fmla="*/ 5178041 w 5301051"/>
              <a:gd name="connsiteY5" fmla="*/ 7139371 h 7142535"/>
              <a:gd name="connsiteX6" fmla="*/ 0 w 5301051"/>
              <a:gd name="connsiteY6" fmla="*/ 7142535 h 7142535"/>
              <a:gd name="connsiteX0" fmla="*/ 0 w 5178041"/>
              <a:gd name="connsiteY0" fmla="*/ 7142535 h 7142535"/>
              <a:gd name="connsiteX1" fmla="*/ 4740 w 5178041"/>
              <a:gd name="connsiteY1" fmla="*/ 3310517 h 7142535"/>
              <a:gd name="connsiteX2" fmla="*/ 1924076 w 5178041"/>
              <a:gd name="connsiteY2" fmla="*/ 0 h 7142535"/>
              <a:gd name="connsiteX3" fmla="*/ 5160914 w 5178041"/>
              <a:gd name="connsiteY3" fmla="*/ 5587359 h 7142535"/>
              <a:gd name="connsiteX4" fmla="*/ 5178041 w 5178041"/>
              <a:gd name="connsiteY4" fmla="*/ 7139371 h 7142535"/>
              <a:gd name="connsiteX5" fmla="*/ 0 w 5178041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4902376 w 5160914"/>
              <a:gd name="connsiteY4" fmla="*/ 6991698 h 7142535"/>
              <a:gd name="connsiteX5" fmla="*/ 0 w 5160914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5153428 w 5160914"/>
              <a:gd name="connsiteY4" fmla="*/ 7114759 h 7142535"/>
              <a:gd name="connsiteX5" fmla="*/ 0 w 5160914"/>
              <a:gd name="connsiteY5" fmla="*/ 7142535 h 71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0914" h="7142535">
                <a:moveTo>
                  <a:pt x="0" y="7142535"/>
                </a:moveTo>
                <a:lnTo>
                  <a:pt x="4740" y="3310517"/>
                </a:lnTo>
                <a:lnTo>
                  <a:pt x="1924076" y="0"/>
                </a:lnTo>
                <a:lnTo>
                  <a:pt x="5160914" y="5587359"/>
                </a:lnTo>
                <a:cubicBezTo>
                  <a:pt x="5158419" y="6096492"/>
                  <a:pt x="5155923" y="6605626"/>
                  <a:pt x="5153428" y="7114759"/>
                </a:cubicBezTo>
                <a:lnTo>
                  <a:pt x="0" y="7142535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riangle isocèle 14"/>
          <p:cNvSpPr/>
          <p:nvPr userDrawn="1"/>
        </p:nvSpPr>
        <p:spPr>
          <a:xfrm rot="16200000">
            <a:off x="7949265" y="813756"/>
            <a:ext cx="4557012" cy="3928459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E7637-EB93-4ABF-B9EC-E71807F78061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83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F07F3C"/>
        </a:buClr>
        <a:buSzPct val="55000"/>
        <a:buFont typeface="Lucida Grande"/>
        <a:buChar char="▶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F07F3C"/>
        </a:buClr>
        <a:buFont typeface="Lucida Grande"/>
        <a:buChar char="›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25949-3D44-45F6-B183-A0BEF9FEC773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1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F07F3C"/>
        </a:buClr>
        <a:buSzPct val="55000"/>
        <a:buFont typeface="Lucida Grande"/>
        <a:buChar char="▶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F07F3C"/>
        </a:buClr>
        <a:buFont typeface="Lucida Grande"/>
        <a:buChar char="›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27E9C-D121-4EE4-A39A-6EED15D736DE}" type="datetime1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16/04/2023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2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F07F3C"/>
        </a:buClr>
        <a:buSzPct val="55000"/>
        <a:buFont typeface="Lucida Grande"/>
        <a:buChar char="▶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F07F3C"/>
        </a:buClr>
        <a:buFont typeface="Lucida Grande"/>
        <a:buChar char="›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F07F3C"/>
        </a:buClr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8742" y="2809078"/>
            <a:ext cx="10698480" cy="756465"/>
          </a:xfrm>
        </p:spPr>
        <p:txBody>
          <a:bodyPr>
            <a:noAutofit/>
          </a:bodyPr>
          <a:lstStyle/>
          <a:p>
            <a:r>
              <a:rPr lang="en-US" sz="3200" dirty="0"/>
              <a:t>A Summary Review Based on Case Studies of the Challenges Related to the Comparison of Displacements Measured by PS-</a:t>
            </a:r>
            <a:r>
              <a:rPr lang="en-US" sz="3200" dirty="0" err="1"/>
              <a:t>InSAR</a:t>
            </a:r>
            <a:r>
              <a:rPr lang="en-US" sz="3200" dirty="0"/>
              <a:t> and Simulated by </a:t>
            </a:r>
            <a:r>
              <a:rPr lang="en-US" sz="3200" dirty="0" err="1"/>
              <a:t>Geomechanical</a:t>
            </a:r>
            <a:r>
              <a:rPr lang="en-US" sz="3200" dirty="0"/>
              <a:t> Coupled to Groundwater </a:t>
            </a:r>
            <a:r>
              <a:rPr lang="en-US" sz="3200" dirty="0" smtClean="0"/>
              <a:t>Models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3883219" y="200297"/>
            <a:ext cx="4085124" cy="141078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texte 2"/>
          <p:cNvSpPr txBox="1">
            <a:spLocks/>
          </p:cNvSpPr>
          <p:nvPr/>
        </p:nvSpPr>
        <p:spPr>
          <a:xfrm>
            <a:off x="2654890" y="5145181"/>
            <a:ext cx="6826184" cy="737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09585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609585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609585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609585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i="1" u="sng" dirty="0" smtClean="0"/>
              <a:t>Aline Moreau</a:t>
            </a:r>
            <a:r>
              <a:rPr lang="fr-FR" sz="1800" i="1" dirty="0" smtClean="0"/>
              <a:t>, </a:t>
            </a:r>
            <a:r>
              <a:rPr lang="fr-FR" sz="1800" i="1" dirty="0" err="1" smtClean="0"/>
              <a:t>Atefe</a:t>
            </a:r>
            <a:r>
              <a:rPr lang="fr-FR" sz="1800" i="1" dirty="0" smtClean="0"/>
              <a:t> </a:t>
            </a:r>
            <a:r>
              <a:rPr lang="fr-FR" sz="1800" i="1" dirty="0" err="1" smtClean="0"/>
              <a:t>Choopani</a:t>
            </a:r>
            <a:r>
              <a:rPr lang="fr-FR" sz="1800" i="1" dirty="0" smtClean="0"/>
              <a:t>, Alain </a:t>
            </a:r>
            <a:r>
              <a:rPr lang="fr-FR" sz="1800" i="1" dirty="0" err="1" smtClean="0"/>
              <a:t>Dassargues</a:t>
            </a:r>
            <a:r>
              <a:rPr lang="fr-FR" sz="1800" i="1" dirty="0" smtClean="0"/>
              <a:t>, Philippe </a:t>
            </a:r>
            <a:r>
              <a:rPr lang="fr-FR" sz="1800" i="1" dirty="0" err="1" smtClean="0"/>
              <a:t>Orban</a:t>
            </a:r>
            <a:r>
              <a:rPr lang="fr-FR" sz="1800" i="1" dirty="0" smtClean="0"/>
              <a:t>, Xavier </a:t>
            </a:r>
            <a:r>
              <a:rPr lang="fr-FR" sz="1800" i="1" dirty="0" err="1" smtClean="0"/>
              <a:t>Devleeschouwer</a:t>
            </a:r>
            <a:r>
              <a:rPr lang="fr-FR" sz="1800" i="1" dirty="0" smtClean="0"/>
              <a:t>, Pierre-Yves </a:t>
            </a:r>
            <a:r>
              <a:rPr lang="fr-FR" sz="1800" i="1" dirty="0" err="1" smtClean="0"/>
              <a:t>Declerq</a:t>
            </a:r>
            <a:endParaRPr lang="fr-FR" sz="1800" i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43" y="344882"/>
            <a:ext cx="2106669" cy="10228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7" y="351668"/>
            <a:ext cx="1141628" cy="10199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01" y="344883"/>
            <a:ext cx="2447326" cy="10228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35" y="356592"/>
            <a:ext cx="1093433" cy="101502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08" y="-165510"/>
            <a:ext cx="3065418" cy="204361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2" y="316228"/>
            <a:ext cx="1349886" cy="108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432816" y="2299906"/>
            <a:ext cx="11103864" cy="19232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ts val="4800"/>
              </a:lnSpc>
              <a:buClr>
                <a:schemeClr val="accent6">
                  <a:lumMod val="75000"/>
                </a:schemeClr>
              </a:buClr>
            </a:pPr>
            <a:r>
              <a:rPr lang="fr-FR" sz="2400" dirty="0" err="1" smtClean="0"/>
              <a:t>Here</a:t>
            </a:r>
            <a:r>
              <a:rPr lang="fr-FR" sz="2400" dirty="0" smtClean="0"/>
              <a:t> are </a:t>
            </a:r>
            <a:r>
              <a:rPr lang="fr-FR" sz="2400" dirty="0" err="1" smtClean="0"/>
              <a:t>some</a:t>
            </a:r>
            <a:r>
              <a:rPr lang="fr-FR" sz="2400" dirty="0" smtClean="0"/>
              <a:t> </a:t>
            </a:r>
            <a:r>
              <a:rPr lang="fr-FR" sz="2400" dirty="0" err="1" smtClean="0"/>
              <a:t>hypothesis</a:t>
            </a:r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could</a:t>
            </a:r>
            <a:r>
              <a:rPr lang="fr-FR" sz="2400" dirty="0" smtClean="0"/>
              <a:t> </a:t>
            </a:r>
            <a:r>
              <a:rPr lang="fr-FR" sz="2400" dirty="0" err="1" smtClean="0"/>
              <a:t>explain</a:t>
            </a:r>
            <a:r>
              <a:rPr lang="fr-FR" sz="2400" dirty="0" smtClean="0"/>
              <a:t> </a:t>
            </a:r>
            <a:r>
              <a:rPr lang="fr-FR" sz="2400" dirty="0" err="1" smtClean="0"/>
              <a:t>it</a:t>
            </a:r>
            <a:r>
              <a:rPr lang="fr-FR" sz="2400" dirty="0" smtClean="0"/>
              <a:t>:</a:t>
            </a:r>
          </a:p>
          <a:p>
            <a:pPr marL="285750" indent="-285750">
              <a:lnSpc>
                <a:spcPts val="48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fr-FR" sz="2400" dirty="0" smtClean="0"/>
          </a:p>
          <a:p>
            <a:pPr marL="285750" indent="-285750">
              <a:lnSpc>
                <a:spcPts val="48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err="1" smtClean="0"/>
              <a:t>InSAR</a:t>
            </a:r>
            <a:r>
              <a:rPr lang="fr-FR" sz="2400" dirty="0" smtClean="0"/>
              <a:t>: </a:t>
            </a:r>
          </a:p>
          <a:p>
            <a:pPr>
              <a:lnSpc>
                <a:spcPts val="4800"/>
              </a:lnSpc>
              <a:buClr>
                <a:schemeClr val="accent6">
                  <a:lumMod val="75000"/>
                </a:schemeClr>
              </a:buClr>
            </a:pPr>
            <a:endParaRPr lang="fr-FR" sz="2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Our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Sites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816" y="798756"/>
            <a:ext cx="11103864" cy="183029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sz="2400" dirty="0" smtClean="0"/>
              <a:t>The </a:t>
            </a:r>
            <a:r>
              <a:rPr lang="fr-FR" sz="2400" dirty="0" err="1" smtClean="0"/>
              <a:t>comparison</a:t>
            </a:r>
            <a:r>
              <a:rPr lang="fr-FR" sz="2400" dirty="0" smtClean="0"/>
              <a:t>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InSAR</a:t>
            </a:r>
            <a:r>
              <a:rPr lang="fr-FR" sz="2400" dirty="0" smtClean="0"/>
              <a:t> </a:t>
            </a:r>
            <a:r>
              <a:rPr lang="fr-FR" sz="2400" dirty="0" err="1" smtClean="0"/>
              <a:t>measurements</a:t>
            </a:r>
            <a:r>
              <a:rPr lang="fr-FR" sz="2400" dirty="0" smtClean="0"/>
              <a:t> and </a:t>
            </a:r>
            <a:r>
              <a:rPr lang="fr-FR" sz="2400" dirty="0" err="1" smtClean="0"/>
              <a:t>calculated</a:t>
            </a:r>
            <a:r>
              <a:rPr lang="fr-FR" sz="2400" dirty="0" smtClean="0"/>
              <a:t> compaction of the </a:t>
            </a:r>
            <a:r>
              <a:rPr lang="fr-FR" sz="2400" dirty="0" err="1" smtClean="0"/>
              <a:t>geomechanical</a:t>
            </a:r>
            <a:r>
              <a:rPr lang="fr-FR" sz="2400" dirty="0" smtClean="0"/>
              <a:t> model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showing</a:t>
            </a:r>
            <a:r>
              <a:rPr lang="fr-FR" sz="2400" dirty="0" smtClean="0"/>
              <a:t> </a:t>
            </a:r>
            <a:r>
              <a:rPr lang="fr-FR" sz="2400" dirty="0" err="1" smtClean="0"/>
              <a:t>similar</a:t>
            </a:r>
            <a:r>
              <a:rPr lang="fr-FR" sz="2400" dirty="0" smtClean="0"/>
              <a:t> trend but the </a:t>
            </a:r>
            <a:r>
              <a:rPr lang="fr-FR" sz="2400" dirty="0" err="1" smtClean="0"/>
              <a:t>absolute</a:t>
            </a:r>
            <a:r>
              <a:rPr lang="fr-FR" sz="2400" dirty="0" smtClean="0"/>
              <a:t> </a:t>
            </a:r>
            <a:r>
              <a:rPr lang="fr-FR" sz="2400" dirty="0" smtClean="0"/>
              <a:t>values </a:t>
            </a:r>
            <a:r>
              <a:rPr lang="fr-FR" sz="2400" dirty="0" smtClean="0"/>
              <a:t>are not </a:t>
            </a:r>
            <a:r>
              <a:rPr lang="fr-FR" sz="2400" dirty="0" smtClean="0"/>
              <a:t>comparable</a:t>
            </a:r>
            <a:endParaRPr lang="fr-FR" sz="2400" dirty="0" smtClean="0"/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sz="24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485060" y="2895085"/>
            <a:ext cx="9109124" cy="9589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Deformation</a:t>
            </a:r>
            <a:r>
              <a:rPr lang="fr-FR" dirty="0" smtClean="0"/>
              <a:t> pattern </a:t>
            </a:r>
            <a:r>
              <a:rPr lang="fr-FR" dirty="0" smtClean="0"/>
              <a:t>not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retrieved</a:t>
            </a:r>
            <a:r>
              <a:rPr lang="fr-FR" dirty="0" smtClean="0"/>
              <a:t> </a:t>
            </a:r>
            <a:r>
              <a:rPr lang="fr-FR" dirty="0" smtClean="0"/>
              <a:t>if </a:t>
            </a:r>
            <a:r>
              <a:rPr lang="fr-FR" dirty="0" err="1" smtClean="0"/>
              <a:t>density</a:t>
            </a:r>
            <a:r>
              <a:rPr lang="fr-FR" dirty="0" smtClean="0"/>
              <a:t> of PS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insufficient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Challenges in monitoring </a:t>
            </a:r>
            <a:r>
              <a:rPr lang="fr-FR" dirty="0" err="1" smtClean="0"/>
              <a:t>very</a:t>
            </a:r>
            <a:r>
              <a:rPr lang="fr-FR" dirty="0" smtClean="0"/>
              <a:t> local </a:t>
            </a:r>
            <a:r>
              <a:rPr lang="fr-FR" dirty="0" err="1" smtClean="0"/>
              <a:t>deformation</a:t>
            </a:r>
            <a:r>
              <a:rPr lang="fr-FR" dirty="0" smtClean="0"/>
              <a:t> due </a:t>
            </a:r>
            <a:r>
              <a:rPr lang="fr-FR" dirty="0" smtClean="0"/>
              <a:t>to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of non-commercial data 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 rot="18741848">
            <a:off x="1710921" y="3438363"/>
            <a:ext cx="837721" cy="197686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droite 6"/>
          <p:cNvSpPr/>
          <p:nvPr/>
        </p:nvSpPr>
        <p:spPr>
          <a:xfrm rot="2489402">
            <a:off x="1737537" y="4158980"/>
            <a:ext cx="816572" cy="197686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 rot="18640055">
            <a:off x="1588040" y="3136878"/>
            <a:ext cx="1237488" cy="22826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i="1" dirty="0" smtClean="0"/>
              <a:t>General</a:t>
            </a:r>
            <a:endParaRPr lang="en-US" sz="1000" i="1" dirty="0" smtClean="0"/>
          </a:p>
        </p:txBody>
      </p:sp>
      <p:sp>
        <p:nvSpPr>
          <p:cNvPr id="9" name="ZoneTexte 8"/>
          <p:cNvSpPr txBox="1"/>
          <p:nvPr/>
        </p:nvSpPr>
        <p:spPr>
          <a:xfrm rot="2504168">
            <a:off x="1661986" y="4414823"/>
            <a:ext cx="1237488" cy="22826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i="1" dirty="0" smtClean="0"/>
              <a:t>Local</a:t>
            </a:r>
            <a:endParaRPr lang="en-US" sz="1000" i="1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485060" y="4031887"/>
            <a:ext cx="6817436" cy="9589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Can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smtClean="0"/>
              <a:t>as a </a:t>
            </a:r>
            <a:r>
              <a:rPr lang="fr-FR" dirty="0" err="1" smtClean="0"/>
              <a:t>comparison</a:t>
            </a:r>
            <a:r>
              <a:rPr lang="fr-FR" dirty="0" smtClean="0"/>
              <a:t> for the </a:t>
            </a:r>
            <a:r>
              <a:rPr lang="fr-FR" dirty="0" err="1" smtClean="0"/>
              <a:t>results</a:t>
            </a:r>
            <a:r>
              <a:rPr lang="fr-FR" dirty="0" smtClean="0"/>
              <a:t> of the SUB package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InSAR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are not </a:t>
            </a:r>
            <a:r>
              <a:rPr lang="fr-FR" dirty="0" err="1" smtClean="0"/>
              <a:t>continuous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the 90’s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192524" y="4964784"/>
            <a:ext cx="4116908" cy="17975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Missing</a:t>
            </a:r>
            <a:r>
              <a:rPr lang="fr-FR" dirty="0" smtClean="0"/>
              <a:t> sollicitation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err="1" smtClean="0"/>
              <a:t>Missing</a:t>
            </a:r>
            <a:r>
              <a:rPr lang="fr-FR" dirty="0" smtClean="0"/>
              <a:t> observation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Over simplification of the </a:t>
            </a:r>
            <a:r>
              <a:rPr lang="fr-FR" dirty="0" err="1" smtClean="0"/>
              <a:t>geology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dirty="0" smtClean="0"/>
              <a:t>High </a:t>
            </a:r>
            <a:r>
              <a:rPr lang="fr-FR" dirty="0" err="1" smtClean="0"/>
              <a:t>parametrization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32816" y="4868380"/>
            <a:ext cx="11103864" cy="7291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err="1" smtClean="0"/>
              <a:t>Groundwater</a:t>
            </a:r>
            <a:r>
              <a:rPr lang="fr-FR" sz="2400" dirty="0" smtClean="0"/>
              <a:t> flow model: 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sz="2400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060962" y="4964784"/>
            <a:ext cx="2198075" cy="808892"/>
          </a:xfrm>
          <a:prstGeom prst="rect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i="1" dirty="0" smtClean="0"/>
              <a:t>0.08 </a:t>
            </a:r>
            <a:r>
              <a:rPr lang="fr-FR" sz="1400" i="1" dirty="0" err="1" smtClean="0"/>
              <a:t>piezometer</a:t>
            </a:r>
            <a:r>
              <a:rPr lang="fr-FR" sz="1400" i="1" dirty="0" smtClean="0"/>
              <a:t> per km² in area of Leuven</a:t>
            </a:r>
            <a:endParaRPr lang="en-US" sz="1400" i="1" dirty="0" smtClean="0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6550269" y="4964784"/>
            <a:ext cx="2510693" cy="632732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550269" y="5597516"/>
            <a:ext cx="2510693" cy="17616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2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Our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Sites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816" y="798755"/>
            <a:ext cx="11103864" cy="11275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800" dirty="0" err="1" smtClean="0"/>
              <a:t>Geomechanical</a:t>
            </a:r>
            <a:r>
              <a:rPr lang="fr-FR" sz="2800" dirty="0" smtClean="0"/>
              <a:t> model 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1699260" y="1599792"/>
            <a:ext cx="9773412" cy="17975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2400" dirty="0" smtClean="0"/>
              <a:t>High </a:t>
            </a:r>
            <a:r>
              <a:rPr lang="fr-FR" sz="2400" dirty="0" err="1" smtClean="0"/>
              <a:t>parametrization</a:t>
            </a:r>
            <a:endParaRPr lang="fr-FR" sz="2400" dirty="0" smtClean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2400" dirty="0" smtClean="0"/>
              <a:t>Over simplification </a:t>
            </a:r>
            <a:r>
              <a:rPr lang="fr-FR" sz="2400" dirty="0" err="1" smtClean="0"/>
              <a:t>needed</a:t>
            </a:r>
            <a:r>
              <a:rPr lang="fr-FR" sz="2400" dirty="0" smtClean="0"/>
              <a:t> in the SUB package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432816" y="3083769"/>
            <a:ext cx="11103864" cy="13739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800" dirty="0" err="1" smtClean="0"/>
              <a:t>Comparison</a:t>
            </a:r>
            <a:r>
              <a:rPr lang="fr-FR" sz="2800" dirty="0" smtClean="0"/>
              <a:t> of </a:t>
            </a:r>
            <a:r>
              <a:rPr lang="fr-FR" sz="2800" dirty="0" err="1" smtClean="0"/>
              <a:t>calculated</a:t>
            </a:r>
            <a:r>
              <a:rPr lang="fr-FR" sz="2800" dirty="0" smtClean="0"/>
              <a:t> </a:t>
            </a:r>
            <a:r>
              <a:rPr lang="fr-FR" sz="2800" dirty="0" err="1" smtClean="0"/>
              <a:t>results</a:t>
            </a:r>
            <a:r>
              <a:rPr lang="fr-FR" sz="2800" dirty="0" smtClean="0"/>
              <a:t> of the SUB package and </a:t>
            </a:r>
            <a:r>
              <a:rPr lang="fr-FR" sz="2800" dirty="0" err="1" smtClean="0"/>
              <a:t>InSAR</a:t>
            </a:r>
            <a:r>
              <a:rPr lang="fr-FR" sz="2800" dirty="0" smtClean="0"/>
              <a:t> </a:t>
            </a:r>
            <a:r>
              <a:rPr lang="fr-FR" sz="2800" dirty="0" err="1" smtClean="0"/>
              <a:t>measurements</a:t>
            </a:r>
            <a:endParaRPr lang="fr-FR" sz="28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1699260" y="4501408"/>
            <a:ext cx="9773412" cy="17975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→"/>
            </a:pPr>
            <a:r>
              <a:rPr lang="en-US" sz="2400" dirty="0"/>
              <a:t>Achieving temporal overlap between datasets poses a significant </a:t>
            </a:r>
            <a:r>
              <a:rPr lang="en-US" sz="2400" dirty="0" smtClean="0"/>
              <a:t>challenge</a:t>
            </a:r>
            <a:endParaRPr lang="fr-FR" sz="3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2816" y="798755"/>
            <a:ext cx="11103864" cy="56561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800" dirty="0" smtClean="0"/>
              <a:t>The </a:t>
            </a:r>
            <a:r>
              <a:rPr lang="fr-FR" sz="2800" dirty="0" err="1" smtClean="0"/>
              <a:t>study</a:t>
            </a:r>
            <a:r>
              <a:rPr lang="fr-FR" sz="2800" dirty="0" smtClean="0"/>
              <a:t> shows </a:t>
            </a:r>
            <a:r>
              <a:rPr lang="fr-FR" sz="2800" dirty="0" err="1" smtClean="0"/>
              <a:t>that</a:t>
            </a:r>
            <a:r>
              <a:rPr lang="fr-FR" sz="2800" dirty="0" smtClean="0"/>
              <a:t> </a:t>
            </a:r>
            <a:r>
              <a:rPr lang="fr-FR" sz="2800" dirty="0" err="1" smtClean="0"/>
              <a:t>InSAR</a:t>
            </a:r>
            <a:r>
              <a:rPr lang="fr-FR" sz="2800" dirty="0" smtClean="0"/>
              <a:t> techniques </a:t>
            </a:r>
            <a:r>
              <a:rPr lang="fr-FR" sz="2800" dirty="0" err="1" smtClean="0"/>
              <a:t>provide</a:t>
            </a:r>
            <a:r>
              <a:rPr lang="fr-FR" sz="2800" dirty="0" smtClean="0"/>
              <a:t> a </a:t>
            </a:r>
            <a:r>
              <a:rPr lang="fr-FR" sz="2800" dirty="0" err="1" smtClean="0"/>
              <a:t>valuable</a:t>
            </a:r>
            <a:r>
              <a:rPr lang="fr-FR" sz="2800" dirty="0" smtClean="0"/>
              <a:t> </a:t>
            </a:r>
            <a:r>
              <a:rPr lang="fr-FR" sz="2800" dirty="0" err="1" smtClean="0"/>
              <a:t>approach</a:t>
            </a:r>
            <a:r>
              <a:rPr lang="fr-FR" sz="2800" dirty="0" smtClean="0"/>
              <a:t> for </a:t>
            </a:r>
            <a:r>
              <a:rPr lang="fr-FR" sz="2800" dirty="0" err="1" smtClean="0"/>
              <a:t>accurately</a:t>
            </a:r>
            <a:r>
              <a:rPr lang="fr-FR" sz="2800" dirty="0" smtClean="0"/>
              <a:t> monitoring surface </a:t>
            </a:r>
            <a:r>
              <a:rPr lang="fr-FR" sz="2800" dirty="0" err="1" smtClean="0"/>
              <a:t>deformations</a:t>
            </a:r>
            <a:endParaRPr lang="fr-FR" sz="2800" dirty="0" smtClean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Numerous robust methods are available for modeling variations in groundwater levels and </a:t>
            </a:r>
            <a:r>
              <a:rPr lang="en-US" sz="2800" dirty="0" smtClean="0"/>
              <a:t>compaction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fr-FR" sz="2800" dirty="0"/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The studies conducted on our specific cases have concluded that the </a:t>
            </a:r>
            <a:r>
              <a:rPr lang="en-US" sz="2800" b="1" dirty="0"/>
              <a:t>practical implementation </a:t>
            </a:r>
            <a:r>
              <a:rPr lang="en-US" sz="2800" dirty="0"/>
              <a:t>of these methods represents a significant </a:t>
            </a:r>
            <a:r>
              <a:rPr lang="en-US" sz="2800" b="1" dirty="0"/>
              <a:t>challenge</a:t>
            </a:r>
            <a:r>
              <a:rPr lang="en-US" sz="2800" dirty="0"/>
              <a:t>. The multitude of factors that influence each of these methods create </a:t>
            </a:r>
            <a:r>
              <a:rPr lang="en-US" sz="2800" b="1" dirty="0" smtClean="0"/>
              <a:t>uncertainties</a:t>
            </a:r>
            <a:r>
              <a:rPr lang="en-US" sz="2800" dirty="0" smtClean="0"/>
              <a:t>; making it difficult to </a:t>
            </a:r>
            <a:r>
              <a:rPr lang="en-US" sz="2800" u="sng" dirty="0" smtClean="0"/>
              <a:t>compare results</a:t>
            </a:r>
            <a:endParaRPr lang="fr-FR" sz="2800" u="sng" dirty="0" smtClean="0"/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3394892"/>
            <a:ext cx="12192000" cy="1167992"/>
          </a:xfrm>
        </p:spPr>
        <p:txBody>
          <a:bodyPr>
            <a:normAutofit/>
          </a:bodyPr>
          <a:lstStyle/>
          <a:p>
            <a:pPr algn="ctr"/>
            <a:r>
              <a:rPr lang="fr-F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37806" y="351668"/>
            <a:ext cx="1793965" cy="10160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43" y="344882"/>
            <a:ext cx="2106669" cy="10228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7" y="351668"/>
            <a:ext cx="1141628" cy="10199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265920" y="60960"/>
            <a:ext cx="2699657" cy="83602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01" y="344883"/>
            <a:ext cx="2447326" cy="10228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35" y="356592"/>
            <a:ext cx="1093433" cy="10150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08" y="-165510"/>
            <a:ext cx="3065418" cy="2043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2" y="316228"/>
            <a:ext cx="1349886" cy="10801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5584" y="6079674"/>
            <a:ext cx="6467170" cy="7079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Email</a:t>
            </a:r>
            <a:r>
              <a:rPr lang="fr-FR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aline</a:t>
            </a:r>
            <a:r>
              <a:rPr lang="fr-FR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.moreau@uliege.be</a:t>
            </a:r>
          </a:p>
          <a:p>
            <a:r>
              <a:rPr lang="fr-FR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LinkedIn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https://www.linkedin.com/in/aline-marie-moreau/</a:t>
            </a:r>
            <a:endParaRPr lang="en-US" i="1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LASUGEO Project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85900" y="1295400"/>
            <a:ext cx="8595360" cy="2369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mtClean="0"/>
          </a:p>
        </p:txBody>
      </p:sp>
      <p:sp>
        <p:nvSpPr>
          <p:cNvPr id="4" name="ZoneTexte 3"/>
          <p:cNvSpPr txBox="1"/>
          <p:nvPr/>
        </p:nvSpPr>
        <p:spPr>
          <a:xfrm>
            <a:off x="609600" y="1082040"/>
            <a:ext cx="3154680" cy="18364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fr-FR" sz="2400" b="1" dirty="0" smtClean="0"/>
              <a:t>Global Goal: 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fr-FR" sz="1600" i="1" dirty="0" err="1" smtClean="0"/>
              <a:t>Quantify</a:t>
            </a:r>
            <a:r>
              <a:rPr lang="fr-FR" sz="1600" i="1" dirty="0" smtClean="0"/>
              <a:t> and </a:t>
            </a:r>
            <a:r>
              <a:rPr lang="fr-FR" sz="1600" i="1" dirty="0" err="1" smtClean="0"/>
              <a:t>map</a:t>
            </a:r>
            <a:r>
              <a:rPr lang="fr-FR" sz="1600" b="1" i="1" dirty="0" smtClean="0"/>
              <a:t> </a:t>
            </a:r>
            <a:r>
              <a:rPr lang="fr-FR" sz="1600" i="1" dirty="0" smtClean="0"/>
              <a:t>land surface </a:t>
            </a:r>
            <a:r>
              <a:rPr lang="fr-FR" sz="1600" i="1" dirty="0" err="1" smtClean="0"/>
              <a:t>movements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linked</a:t>
            </a:r>
            <a:r>
              <a:rPr lang="fr-FR" sz="1600" i="1" dirty="0" smtClean="0"/>
              <a:t> to </a:t>
            </a:r>
            <a:r>
              <a:rPr lang="fr-FR" sz="1600" i="1" dirty="0" err="1" smtClean="0"/>
              <a:t>groundwater</a:t>
            </a:r>
            <a:r>
              <a:rPr lang="fr-FR" sz="1600" i="1" dirty="0" smtClean="0"/>
              <a:t> exploitation </a:t>
            </a:r>
            <a:r>
              <a:rPr lang="fr-FR" sz="1600" i="1" dirty="0" err="1" smtClean="0"/>
              <a:t>using</a:t>
            </a:r>
            <a:r>
              <a:rPr lang="fr-FR" sz="1600" i="1" dirty="0" smtClean="0"/>
              <a:t> long time </a:t>
            </a:r>
            <a:r>
              <a:rPr lang="fr-FR" sz="1600" i="1" dirty="0" err="1" smtClean="0"/>
              <a:t>series</a:t>
            </a:r>
            <a:r>
              <a:rPr lang="fr-FR" sz="1600" i="1" dirty="0" smtClean="0"/>
              <a:t> of </a:t>
            </a:r>
            <a:r>
              <a:rPr lang="fr-FR" sz="1600" i="1" dirty="0" err="1" smtClean="0"/>
              <a:t>different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geodetic</a:t>
            </a:r>
            <a:r>
              <a:rPr lang="fr-FR" sz="1600" i="1" dirty="0" smtClean="0"/>
              <a:t> techniques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450321" y="1021674"/>
            <a:ext cx="3390159" cy="1569126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èche droite 4"/>
          <p:cNvSpPr/>
          <p:nvPr/>
        </p:nvSpPr>
        <p:spPr>
          <a:xfrm rot="19840948">
            <a:off x="4359403" y="1420418"/>
            <a:ext cx="562353" cy="197686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droite 8"/>
          <p:cNvSpPr/>
          <p:nvPr/>
        </p:nvSpPr>
        <p:spPr>
          <a:xfrm rot="1316698">
            <a:off x="4363584" y="1841041"/>
            <a:ext cx="562353" cy="197686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934142" y="1021674"/>
            <a:ext cx="3970020" cy="183641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dirty="0" err="1" smtClean="0"/>
              <a:t>Specific</a:t>
            </a:r>
            <a:r>
              <a:rPr lang="fr-FR" dirty="0" smtClean="0"/>
              <a:t> area of </a:t>
            </a:r>
            <a:r>
              <a:rPr lang="fr-FR" dirty="0" err="1" smtClean="0"/>
              <a:t>deformation</a:t>
            </a:r>
            <a:r>
              <a:rPr lang="fr-FR" dirty="0" smtClean="0"/>
              <a:t> in </a:t>
            </a:r>
            <a:r>
              <a:rPr lang="fr-FR" dirty="0" err="1" smtClean="0"/>
              <a:t>Antwerp</a:t>
            </a:r>
            <a:endParaRPr lang="fr-FR" dirty="0" smtClean="0"/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dirty="0"/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dirty="0" err="1" smtClean="0"/>
              <a:t>Specific</a:t>
            </a:r>
            <a:r>
              <a:rPr lang="fr-FR" dirty="0" smtClean="0"/>
              <a:t> area of </a:t>
            </a:r>
            <a:r>
              <a:rPr lang="fr-FR" dirty="0" err="1" smtClean="0"/>
              <a:t>deformation</a:t>
            </a:r>
            <a:r>
              <a:rPr lang="fr-FR" dirty="0" smtClean="0"/>
              <a:t> in Leuven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  <p:sp>
        <p:nvSpPr>
          <p:cNvPr id="6" name="Accolade fermante 5"/>
          <p:cNvSpPr/>
          <p:nvPr/>
        </p:nvSpPr>
        <p:spPr>
          <a:xfrm>
            <a:off x="8839200" y="1021674"/>
            <a:ext cx="259080" cy="1348146"/>
          </a:xfrm>
          <a:prstGeom prst="rightBrace">
            <a:avLst>
              <a:gd name="adj1" fmla="val 37745"/>
              <a:gd name="adj2" fmla="val 51021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9161430" y="1502877"/>
            <a:ext cx="2822640" cy="3857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sz="1400" i="1" dirty="0" err="1" smtClean="0"/>
              <a:t>Observed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using</a:t>
            </a:r>
            <a:r>
              <a:rPr lang="fr-FR" sz="1400" i="1" dirty="0" smtClean="0"/>
              <a:t> </a:t>
            </a:r>
            <a:r>
              <a:rPr lang="fr-FR" sz="1400" b="1" i="1" dirty="0" smtClean="0"/>
              <a:t>PS-</a:t>
            </a:r>
            <a:r>
              <a:rPr lang="fr-FR" sz="1400" b="1" i="1" dirty="0" err="1" smtClean="0"/>
              <a:t>InSAR</a:t>
            </a:r>
            <a:r>
              <a:rPr lang="fr-FR" sz="1400" i="1" dirty="0" smtClean="0"/>
              <a:t> technique</a:t>
            </a:r>
            <a:endParaRPr lang="fr-FR" sz="14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076700" y="2739962"/>
            <a:ext cx="6880859" cy="5181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→"/>
            </a:pPr>
            <a:r>
              <a:rPr lang="fr-FR" i="1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Terzaghi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i="1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principle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→ 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Setting </a:t>
            </a:r>
            <a:r>
              <a:rPr lang="fr-FR" i="1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mainly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i="1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occuring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fr-FR" i="1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clay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i="1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confining</a:t>
            </a: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layer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73480" y="3665221"/>
            <a:ext cx="6126480" cy="212597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300000"/>
              </a:lnSpc>
              <a:buClr>
                <a:schemeClr val="accent6">
                  <a:lumMod val="75000"/>
                </a:schemeClr>
              </a:buClr>
            </a:pPr>
            <a:r>
              <a:rPr lang="fr-FR" sz="2400" dirty="0" smtClean="0"/>
              <a:t>Local &amp; 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3D </a:t>
            </a:r>
            <a:r>
              <a:rPr lang="fr-FR" sz="2400" dirty="0" err="1" smtClean="0"/>
              <a:t>groundwater</a:t>
            </a:r>
            <a:r>
              <a:rPr lang="fr-FR" sz="2400" dirty="0" smtClean="0"/>
              <a:t> flow </a:t>
            </a:r>
            <a:r>
              <a:rPr lang="fr-FR" sz="2400" dirty="0" err="1" smtClean="0"/>
              <a:t>models</a:t>
            </a:r>
            <a:endParaRPr lang="fr-FR" sz="2400" dirty="0" smtClean="0"/>
          </a:p>
          <a:p>
            <a:pPr>
              <a:lnSpc>
                <a:spcPct val="300000"/>
              </a:lnSpc>
              <a:buClr>
                <a:schemeClr val="accent6">
                  <a:lumMod val="75000"/>
                </a:schemeClr>
              </a:buClr>
            </a:pPr>
            <a:r>
              <a:rPr lang="fr-FR" sz="2400" dirty="0" smtClean="0"/>
              <a:t>1D </a:t>
            </a:r>
            <a:r>
              <a:rPr lang="fr-FR" sz="2400" dirty="0" err="1" smtClean="0"/>
              <a:t>geomechanical</a:t>
            </a:r>
            <a:r>
              <a:rPr lang="fr-FR" sz="2400" dirty="0" smtClean="0"/>
              <a:t> model</a:t>
            </a:r>
            <a:endParaRPr lang="fr-FR" sz="2400" dirty="0"/>
          </a:p>
        </p:txBody>
      </p:sp>
      <p:sp>
        <p:nvSpPr>
          <p:cNvPr id="15" name="Flèche droite 14"/>
          <p:cNvSpPr/>
          <p:nvPr/>
        </p:nvSpPr>
        <p:spPr>
          <a:xfrm>
            <a:off x="609600" y="4301490"/>
            <a:ext cx="388620" cy="335280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èche droite 15"/>
          <p:cNvSpPr/>
          <p:nvPr/>
        </p:nvSpPr>
        <p:spPr>
          <a:xfrm>
            <a:off x="609600" y="5368289"/>
            <a:ext cx="388620" cy="335280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4503420" y="5257800"/>
            <a:ext cx="6880859" cy="5333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→"/>
            </a:pPr>
            <a:r>
              <a:rPr lang="fr-FR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SUB package of MODFLOW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0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6" grpId="0" animBg="1"/>
      <p:bldP spid="11" grpId="0"/>
      <p:bldP spid="13" grpId="0"/>
      <p:bldP spid="14" grpId="0"/>
      <p:bldP spid="15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 Land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eformation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8620" y="798754"/>
            <a:ext cx="8859012" cy="30493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sz="2600" dirty="0" smtClean="0"/>
              <a:t>Few </a:t>
            </a:r>
            <a:r>
              <a:rPr lang="fr-FR" sz="2600" dirty="0" err="1" smtClean="0"/>
              <a:t>examples</a:t>
            </a:r>
            <a:r>
              <a:rPr lang="fr-FR" sz="2600" dirty="0" smtClean="0"/>
              <a:t> of </a:t>
            </a:r>
            <a:r>
              <a:rPr lang="fr-FR" sz="2600" dirty="0" err="1" smtClean="0"/>
              <a:t>methods</a:t>
            </a:r>
            <a:r>
              <a:rPr lang="fr-FR" sz="2600" dirty="0" smtClean="0"/>
              <a:t> to monitor surface </a:t>
            </a:r>
            <a:r>
              <a:rPr lang="fr-FR" sz="2600" dirty="0" err="1" smtClean="0"/>
              <a:t>deformation</a:t>
            </a:r>
            <a:r>
              <a:rPr lang="fr-FR" sz="2600" dirty="0" smtClean="0"/>
              <a:t>:</a:t>
            </a:r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600" b="1" dirty="0" err="1" smtClean="0"/>
              <a:t>Extensometers</a:t>
            </a:r>
            <a:endParaRPr lang="fr-FR" sz="2600" b="1" dirty="0" smtClean="0"/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600" b="1" dirty="0" err="1" smtClean="0"/>
              <a:t>LiDAR</a:t>
            </a:r>
            <a:r>
              <a:rPr lang="fr-FR" sz="2600" dirty="0" smtClean="0"/>
              <a:t> (</a:t>
            </a:r>
            <a:r>
              <a:rPr lang="fr-FR" sz="2600" i="1" dirty="0" smtClean="0"/>
              <a:t>Light </a:t>
            </a:r>
            <a:r>
              <a:rPr lang="fr-FR" sz="2600" i="1" dirty="0" err="1" smtClean="0"/>
              <a:t>Detection</a:t>
            </a:r>
            <a:r>
              <a:rPr lang="fr-FR" sz="2600" i="1" dirty="0" smtClean="0"/>
              <a:t> And </a:t>
            </a:r>
            <a:r>
              <a:rPr lang="fr-FR" sz="2600" i="1" dirty="0" err="1" smtClean="0"/>
              <a:t>Ranging</a:t>
            </a:r>
            <a:r>
              <a:rPr lang="fr-FR" sz="2600" dirty="0" smtClean="0"/>
              <a:t>)</a:t>
            </a:r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600" b="1" dirty="0" smtClean="0"/>
              <a:t>GNSS</a:t>
            </a:r>
            <a:r>
              <a:rPr lang="fr-FR" sz="2600" dirty="0" smtClean="0"/>
              <a:t> (</a:t>
            </a:r>
            <a:r>
              <a:rPr lang="fr-FR" sz="2600" i="1" dirty="0" smtClean="0"/>
              <a:t>the Global Navigation Satellite System</a:t>
            </a:r>
            <a:r>
              <a:rPr lang="fr-FR" sz="2600" dirty="0" smtClean="0"/>
              <a:t>)</a:t>
            </a:r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600" b="1" dirty="0" err="1" smtClean="0">
                <a:solidFill>
                  <a:schemeClr val="accent6">
                    <a:lumMod val="75000"/>
                  </a:schemeClr>
                </a:solidFill>
              </a:rPr>
              <a:t>InSAR</a:t>
            </a:r>
            <a:r>
              <a:rPr lang="fr-FR" sz="2600" dirty="0" smtClean="0"/>
              <a:t> (</a:t>
            </a:r>
            <a:r>
              <a:rPr lang="fr-FR" sz="2600" i="1" dirty="0" err="1" smtClean="0"/>
              <a:t>Interferometric</a:t>
            </a:r>
            <a:r>
              <a:rPr lang="fr-FR" sz="2600" i="1" dirty="0" smtClean="0"/>
              <a:t> </a:t>
            </a:r>
            <a:r>
              <a:rPr lang="fr-FR" sz="2600" i="1" dirty="0" err="1" smtClean="0"/>
              <a:t>Synthetic</a:t>
            </a:r>
            <a:r>
              <a:rPr lang="fr-FR" sz="2600" i="1" dirty="0" smtClean="0"/>
              <a:t> Aperture Radar</a:t>
            </a:r>
            <a:r>
              <a:rPr lang="fr-FR" sz="2600" dirty="0" smtClean="0"/>
              <a:t>)</a:t>
            </a:r>
            <a:endParaRPr lang="fr-FR" sz="2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84" y="2708529"/>
            <a:ext cx="2947840" cy="32125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6" t="27821" r="18257" b="33423"/>
          <a:stretch/>
        </p:blipFill>
        <p:spPr>
          <a:xfrm>
            <a:off x="11135504" y="3899535"/>
            <a:ext cx="841667" cy="15483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049424" y="3524631"/>
            <a:ext cx="1142576" cy="10302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fr-FR" sz="900" b="1" dirty="0" err="1" smtClean="0"/>
              <a:t>Annual</a:t>
            </a:r>
            <a:r>
              <a:rPr lang="fr-FR" sz="900" b="1" dirty="0" smtClean="0"/>
              <a:t> </a:t>
            </a:r>
            <a:r>
              <a:rPr lang="fr-FR" sz="900" b="1" dirty="0" err="1" smtClean="0"/>
              <a:t>average</a:t>
            </a:r>
            <a:r>
              <a:rPr lang="fr-FR" sz="900" b="1" dirty="0" smtClean="0"/>
              <a:t> </a:t>
            </a:r>
            <a:r>
              <a:rPr lang="fr-FR" sz="900" b="1" dirty="0" err="1" smtClean="0"/>
              <a:t>velocity</a:t>
            </a:r>
            <a:r>
              <a:rPr lang="fr-FR" sz="900" b="1" dirty="0" smtClean="0"/>
              <a:t> (mm/</a:t>
            </a:r>
            <a:r>
              <a:rPr lang="fr-FR" sz="900" b="1" dirty="0" err="1" smtClean="0"/>
              <a:t>year</a:t>
            </a:r>
            <a:r>
              <a:rPr lang="fr-FR" sz="900" b="1" dirty="0" smtClean="0"/>
              <a:t>)</a:t>
            </a:r>
            <a:endParaRPr lang="fr-FR" sz="9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8058543" y="5921121"/>
            <a:ext cx="3033921" cy="6418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fr-FR" sz="1200" i="1" dirty="0" smtClean="0"/>
              <a:t>PS-</a:t>
            </a:r>
            <a:r>
              <a:rPr lang="fr-FR" sz="1200" i="1" dirty="0" err="1" smtClean="0"/>
              <a:t>InSAR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measurements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from</a:t>
            </a:r>
            <a:r>
              <a:rPr lang="fr-FR" sz="1200" i="1" dirty="0" smtClean="0"/>
              <a:t> radar </a:t>
            </a:r>
            <a:r>
              <a:rPr lang="fr-FR" sz="1200" i="1" dirty="0" err="1" smtClean="0"/>
              <a:t>imagery</a:t>
            </a:r>
            <a:r>
              <a:rPr lang="fr-FR" sz="1200" i="1" dirty="0" smtClean="0"/>
              <a:t> of ENVISAT (2003-2010) over the Leuven area</a:t>
            </a:r>
            <a:endParaRPr lang="fr-FR" sz="12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356065" y="4078986"/>
            <a:ext cx="2705099" cy="1970532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r>
              <a:rPr lang="fr-FR" sz="2000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Cost</a:t>
            </a:r>
            <a:r>
              <a:rPr lang="fr-FR" sz="2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-effective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r>
              <a:rPr lang="fr-FR" sz="2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Large </a:t>
            </a:r>
            <a:r>
              <a:rPr lang="fr-FR" sz="2000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coverage</a:t>
            </a:r>
            <a:r>
              <a:rPr lang="fr-FR" sz="2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area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r>
              <a:rPr lang="fr-FR" sz="2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High </a:t>
            </a:r>
            <a:r>
              <a:rPr lang="fr-FR" sz="2000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precision</a:t>
            </a: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fr-FR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en-US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65424" y="4078986"/>
            <a:ext cx="4924480" cy="1970532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Tx/>
              <a:buChar char="-"/>
            </a:pPr>
            <a:r>
              <a:rPr lang="fr-FR" sz="20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Limited </a:t>
            </a:r>
            <a:r>
              <a:rPr lang="fr-F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temporal </a:t>
            </a:r>
            <a:r>
              <a:rPr lang="fr-FR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resolution</a:t>
            </a:r>
            <a:endParaRPr lang="fr-FR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Tx/>
              <a:buChar char="-"/>
            </a:pPr>
            <a:r>
              <a:rPr lang="fr-F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Limited </a:t>
            </a:r>
            <a:r>
              <a:rPr lang="fr-FR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accessibility</a:t>
            </a:r>
            <a:r>
              <a:rPr lang="fr-F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data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Tx/>
              <a:buChar char="-"/>
            </a:pPr>
            <a:r>
              <a:rPr lang="fr-F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Sensitive to the type of the area (</a:t>
            </a:r>
            <a:r>
              <a:rPr lang="fr-FR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vegetated</a:t>
            </a:r>
            <a:r>
              <a:rPr lang="fr-F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r-FR" sz="200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urban</a:t>
            </a:r>
            <a:r>
              <a:rPr lang="fr-FR" sz="2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fr-FR" sz="2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endParaRPr lang="fr-FR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+"/>
            </a:pPr>
            <a:endParaRPr lang="en-US" sz="2000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434465" y="4314825"/>
            <a:ext cx="150496" cy="1600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1434465" y="4772025"/>
            <a:ext cx="150496" cy="1600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1434465" y="5229225"/>
            <a:ext cx="150496" cy="1600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4218431" y="4314825"/>
            <a:ext cx="150496" cy="1600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4218431" y="4772025"/>
            <a:ext cx="150496" cy="1600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4218431" y="5229225"/>
            <a:ext cx="150496" cy="1600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Causes For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eformation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85900" y="1295400"/>
            <a:ext cx="8595360" cy="2369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mtClean="0"/>
          </a:p>
        </p:txBody>
      </p:sp>
      <p:sp>
        <p:nvSpPr>
          <p:cNvPr id="9" name="ZoneTexte 8"/>
          <p:cNvSpPr txBox="1"/>
          <p:nvPr/>
        </p:nvSpPr>
        <p:spPr>
          <a:xfrm>
            <a:off x="609600" y="912558"/>
            <a:ext cx="6545580" cy="37730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sz="2400" dirty="0" smtClean="0"/>
              <a:t>Natural and </a:t>
            </a:r>
            <a:r>
              <a:rPr lang="fr-FR" sz="2400" dirty="0" err="1" smtClean="0"/>
              <a:t>anthropogenic</a:t>
            </a:r>
            <a:r>
              <a:rPr lang="fr-FR" sz="2400" dirty="0" smtClean="0"/>
              <a:t> </a:t>
            </a:r>
            <a:r>
              <a:rPr lang="fr-FR" sz="2400" dirty="0" err="1" smtClean="0"/>
              <a:t>processes</a:t>
            </a:r>
            <a:r>
              <a:rPr lang="fr-FR" sz="2400" dirty="0" smtClean="0"/>
              <a:t> </a:t>
            </a:r>
            <a:r>
              <a:rPr lang="fr-FR" sz="2400" dirty="0" err="1" smtClean="0"/>
              <a:t>involve</a:t>
            </a:r>
            <a:r>
              <a:rPr lang="fr-FR" sz="2400" dirty="0" smtClean="0"/>
              <a:t> in the surface </a:t>
            </a:r>
            <a:r>
              <a:rPr lang="fr-FR" sz="2400" dirty="0" err="1" smtClean="0"/>
              <a:t>deformation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Earth</a:t>
            </a:r>
            <a:r>
              <a:rPr lang="fr-FR" sz="2400" dirty="0" smtClean="0"/>
              <a:t>:</a:t>
            </a:r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smtClean="0"/>
              <a:t>Excessive exploitation of </a:t>
            </a:r>
            <a:r>
              <a:rPr lang="fr-FR" sz="2400" dirty="0" err="1" smtClean="0"/>
              <a:t>groundwater</a:t>
            </a:r>
            <a:endParaRPr lang="fr-FR" sz="2400" dirty="0" smtClean="0"/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smtClean="0"/>
              <a:t>Compaction of </a:t>
            </a:r>
            <a:r>
              <a:rPr lang="fr-FR" sz="2400" dirty="0" err="1" smtClean="0"/>
              <a:t>unconsolidated</a:t>
            </a:r>
            <a:r>
              <a:rPr lang="fr-FR" sz="2400" dirty="0" smtClean="0"/>
              <a:t> </a:t>
            </a:r>
            <a:r>
              <a:rPr lang="fr-FR" sz="2400" dirty="0" err="1" smtClean="0"/>
              <a:t>sediments</a:t>
            </a:r>
            <a:endParaRPr lang="fr-FR" sz="2400" dirty="0" smtClean="0"/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smtClean="0"/>
              <a:t>Excessive injection of water</a:t>
            </a:r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err="1" smtClean="0"/>
              <a:t>Decomposition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organic</a:t>
            </a:r>
            <a:r>
              <a:rPr lang="fr-FR" sz="2400" dirty="0" smtClean="0"/>
              <a:t> </a:t>
            </a:r>
            <a:r>
              <a:rPr lang="fr-FR" sz="2400" dirty="0" err="1" smtClean="0"/>
              <a:t>soil</a:t>
            </a:r>
            <a:endParaRPr lang="fr-FR" sz="2400" dirty="0" smtClean="0"/>
          </a:p>
          <a:p>
            <a:pPr marL="742950" lvl="1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smtClean="0"/>
              <a:t>Mining, </a:t>
            </a:r>
            <a:r>
              <a:rPr lang="fr-FR" sz="2400" dirty="0" err="1" smtClean="0"/>
              <a:t>oil</a:t>
            </a:r>
            <a:r>
              <a:rPr lang="fr-FR" sz="2400" dirty="0" smtClean="0"/>
              <a:t> and gaz extraction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394460" y="2057400"/>
            <a:ext cx="4785360" cy="41529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81" y="4527372"/>
            <a:ext cx="5661660" cy="148803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783581" y="6129213"/>
            <a:ext cx="5661660" cy="3828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200" i="1" dirty="0" smtClean="0"/>
              <a:t>REV in a </a:t>
            </a:r>
            <a:r>
              <a:rPr lang="fr-FR" sz="1200" i="1" dirty="0" err="1" smtClean="0"/>
              <a:t>saturated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porous</a:t>
            </a:r>
            <a:r>
              <a:rPr lang="fr-FR" sz="1200" i="1" dirty="0" smtClean="0"/>
              <a:t> medium, and </a:t>
            </a:r>
            <a:r>
              <a:rPr lang="fr-FR" sz="1200" i="1" dirty="0" err="1" smtClean="0"/>
              <a:t>microscopic</a:t>
            </a:r>
            <a:r>
              <a:rPr lang="fr-FR" sz="1200" i="1" dirty="0" smtClean="0"/>
              <a:t> vertical cross section </a:t>
            </a:r>
            <a:r>
              <a:rPr lang="fr-FR" sz="1200" i="1" dirty="0" err="1" smtClean="0"/>
              <a:t>describing</a:t>
            </a:r>
            <a:r>
              <a:rPr lang="fr-FR" sz="1200" i="1" dirty="0" smtClean="0"/>
              <a:t> the stress distribution in the medium (A. </a:t>
            </a:r>
            <a:r>
              <a:rPr lang="fr-FR" sz="1200" i="1" dirty="0" err="1" smtClean="0"/>
              <a:t>Dassargues</a:t>
            </a:r>
            <a:r>
              <a:rPr lang="fr-FR" sz="1200" i="1" dirty="0" smtClean="0"/>
              <a:t>, 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898380" y="2080379"/>
                <a:ext cx="1303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chemeClr val="accent6">
                      <a:lumMod val="75000"/>
                    </a:schemeClr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fr-FR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380" y="2080379"/>
                <a:ext cx="1303049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èche droite 5"/>
          <p:cNvSpPr/>
          <p:nvPr/>
        </p:nvSpPr>
        <p:spPr>
          <a:xfrm>
            <a:off x="6545551" y="2139315"/>
            <a:ext cx="1028729" cy="251460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7665720" y="1947898"/>
            <a:ext cx="2141220" cy="5722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fr-FR" sz="2000" dirty="0" err="1" smtClean="0"/>
              <a:t>Terzaghi</a:t>
            </a:r>
            <a:r>
              <a:rPr lang="fr-FR" sz="2000" dirty="0" smtClean="0"/>
              <a:t> </a:t>
            </a:r>
            <a:r>
              <a:rPr lang="fr-FR" sz="2000" dirty="0" err="1" smtClean="0"/>
              <a:t>principle</a:t>
            </a:r>
            <a:r>
              <a:rPr lang="fr-FR" sz="2000" dirty="0" smtClean="0"/>
              <a:t>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55180" y="2887419"/>
            <a:ext cx="4290061" cy="12744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A </a:t>
            </a:r>
            <a:r>
              <a:rPr lang="fr-FR" dirty="0" err="1" smtClean="0"/>
              <a:t>decrease</a:t>
            </a:r>
            <a:r>
              <a:rPr lang="fr-FR" dirty="0" smtClean="0"/>
              <a:t> of water pressure in a </a:t>
            </a:r>
            <a:r>
              <a:rPr lang="fr-FR" dirty="0" err="1" smtClean="0"/>
              <a:t>saturated</a:t>
            </a:r>
            <a:r>
              <a:rPr lang="fr-FR" dirty="0" smtClean="0"/>
              <a:t> </a:t>
            </a:r>
            <a:r>
              <a:rPr lang="fr-FR" dirty="0" err="1" smtClean="0"/>
              <a:t>geological</a:t>
            </a:r>
            <a:r>
              <a:rPr lang="fr-FR" dirty="0" smtClean="0"/>
              <a:t> medium </a:t>
            </a:r>
            <a:r>
              <a:rPr lang="fr-FR" dirty="0" err="1" smtClean="0"/>
              <a:t>induces</a:t>
            </a:r>
            <a:r>
              <a:rPr lang="fr-FR" dirty="0" smtClean="0"/>
              <a:t> an </a:t>
            </a:r>
            <a:r>
              <a:rPr lang="fr-FR" dirty="0" err="1" smtClean="0"/>
              <a:t>increase</a:t>
            </a:r>
            <a:r>
              <a:rPr lang="fr-FR" dirty="0" smtClean="0"/>
              <a:t> of effective stress in </a:t>
            </a:r>
            <a:r>
              <a:rPr lang="fr-FR" dirty="0" err="1" smtClean="0"/>
              <a:t>confined</a:t>
            </a:r>
            <a:r>
              <a:rPr lang="fr-FR" dirty="0" smtClean="0"/>
              <a:t> as in </a:t>
            </a:r>
            <a:r>
              <a:rPr lang="fr-FR" dirty="0" err="1" smtClean="0"/>
              <a:t>unconfined</a:t>
            </a:r>
            <a:r>
              <a:rPr lang="fr-FR" dirty="0" smtClean="0"/>
              <a:t> conditions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6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5" grpId="0"/>
      <p:bldP spid="6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401300" cy="756465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Common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Land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eformation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85900" y="1295400"/>
            <a:ext cx="8595360" cy="2369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mtClean="0"/>
          </a:p>
        </p:txBody>
      </p:sp>
      <p:sp>
        <p:nvSpPr>
          <p:cNvPr id="10" name="ZoneTexte 9"/>
          <p:cNvSpPr txBox="1"/>
          <p:nvPr/>
        </p:nvSpPr>
        <p:spPr>
          <a:xfrm>
            <a:off x="281940" y="798755"/>
            <a:ext cx="11612880" cy="57696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The </a:t>
            </a:r>
            <a:r>
              <a:rPr lang="fr-FR" sz="2400" b="1" dirty="0"/>
              <a:t>b</a:t>
            </a:r>
            <a:r>
              <a:rPr lang="fr-FR" sz="2400" b="1" dirty="0" smtClean="0"/>
              <a:t>lack-box model</a:t>
            </a:r>
            <a:r>
              <a:rPr lang="fr-FR" sz="2400" dirty="0" smtClean="0"/>
              <a:t> </a:t>
            </a:r>
          </a:p>
          <a:p>
            <a:pPr marL="285750" indent="-285750"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The </a:t>
            </a:r>
            <a:r>
              <a:rPr lang="fr-FR" sz="2400" b="1" dirty="0" err="1" smtClean="0"/>
              <a:t>aquitard</a:t>
            </a:r>
            <a:r>
              <a:rPr lang="fr-FR" sz="2400" b="1" dirty="0" smtClean="0"/>
              <a:t>-drainage model</a:t>
            </a:r>
          </a:p>
          <a:p>
            <a:pPr marL="914400" lvl="1" indent="-4572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→"/>
            </a:pPr>
            <a:r>
              <a:rPr lang="en-US" sz="2400" dirty="0" smtClean="0"/>
              <a:t>Use </a:t>
            </a:r>
            <a:r>
              <a:rPr lang="en-US" sz="2400" dirty="0"/>
              <a:t>the </a:t>
            </a:r>
            <a:r>
              <a:rPr lang="en-US" sz="2400" dirty="0" err="1"/>
              <a:t>Terzaghi’s</a:t>
            </a:r>
            <a:r>
              <a:rPr lang="en-US" sz="2400" dirty="0"/>
              <a:t> 1D consolidation </a:t>
            </a:r>
            <a:r>
              <a:rPr lang="en-US" sz="2400" dirty="0" smtClean="0"/>
              <a:t>theory</a:t>
            </a:r>
            <a:endParaRPr lang="en-US" sz="2400" dirty="0"/>
          </a:p>
          <a:p>
            <a:pPr marL="914400" lvl="1" indent="-457200"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→"/>
            </a:pPr>
            <a:r>
              <a:rPr lang="fr-FR" sz="2400" dirty="0" err="1" smtClean="0"/>
              <a:t>Numerical</a:t>
            </a:r>
            <a:r>
              <a:rPr lang="fr-FR" sz="2400" dirty="0" smtClean="0"/>
              <a:t> </a:t>
            </a:r>
            <a:r>
              <a:rPr lang="fr-FR" sz="2400" dirty="0" err="1" smtClean="0"/>
              <a:t>tools</a:t>
            </a:r>
            <a:r>
              <a:rPr lang="fr-FR" sz="2400" dirty="0" smtClean="0"/>
              <a:t>: COMPAC </a:t>
            </a:r>
            <a:r>
              <a:rPr lang="fr-FR" sz="2400" dirty="0" smtClean="0"/>
              <a:t>(1975</a:t>
            </a:r>
            <a:r>
              <a:rPr lang="fr-FR" sz="2400" dirty="0" smtClean="0"/>
              <a:t>), IBS1 </a:t>
            </a:r>
            <a:r>
              <a:rPr lang="fr-FR" sz="2400" dirty="0" smtClean="0"/>
              <a:t>(1990), </a:t>
            </a:r>
            <a:r>
              <a:rPr lang="fr-FR" sz="2400" dirty="0" smtClean="0"/>
              <a:t>SUB </a:t>
            </a:r>
            <a:r>
              <a:rPr lang="fr-FR" sz="2400" dirty="0" smtClean="0"/>
              <a:t>package (IBS2, 2000)</a:t>
            </a:r>
            <a:endParaRPr lang="fr-FR" sz="2400" dirty="0" smtClean="0"/>
          </a:p>
          <a:p>
            <a:pPr marL="285750" indent="-285750"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smtClean="0"/>
              <a:t>The </a:t>
            </a:r>
            <a:r>
              <a:rPr lang="fr-FR" sz="2400" b="1" dirty="0" err="1" smtClean="0"/>
              <a:t>poroelasticity</a:t>
            </a:r>
            <a:r>
              <a:rPr lang="fr-FR" sz="2400" b="1" dirty="0" smtClean="0"/>
              <a:t> model</a:t>
            </a:r>
          </a:p>
          <a:p>
            <a:pPr marL="285750" indent="-285750">
              <a:lnSpc>
                <a:spcPct val="2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b="1" dirty="0" err="1" smtClean="0"/>
              <a:t>Artificial</a:t>
            </a:r>
            <a:r>
              <a:rPr lang="fr-FR" sz="2400" b="1" dirty="0" smtClean="0"/>
              <a:t> Intelligence (AI) </a:t>
            </a:r>
            <a:r>
              <a:rPr lang="fr-FR" sz="2400" b="1" dirty="0" err="1" smtClean="0"/>
              <a:t>methods</a:t>
            </a:r>
            <a:endParaRPr lang="fr-FR" sz="2400" b="1" dirty="0" smtClean="0"/>
          </a:p>
        </p:txBody>
      </p:sp>
      <p:sp>
        <p:nvSpPr>
          <p:cNvPr id="6" name="Flèche droite 5"/>
          <p:cNvSpPr/>
          <p:nvPr/>
        </p:nvSpPr>
        <p:spPr>
          <a:xfrm rot="10800000">
            <a:off x="4701540" y="1845733"/>
            <a:ext cx="388620" cy="335280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droite 11"/>
          <p:cNvSpPr/>
          <p:nvPr/>
        </p:nvSpPr>
        <p:spPr>
          <a:xfrm rot="10800000">
            <a:off x="4312920" y="4047912"/>
            <a:ext cx="388620" cy="335280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 Of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Antwerp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Belgium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85900" y="1295400"/>
            <a:ext cx="8595360" cy="2369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mtClean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64539C2-F6BA-3039-3BA4-299BAAB47544}"/>
              </a:ext>
            </a:extLst>
          </p:cNvPr>
          <p:cNvSpPr txBox="1"/>
          <p:nvPr/>
        </p:nvSpPr>
        <p:spPr>
          <a:xfrm>
            <a:off x="323086" y="843492"/>
            <a:ext cx="47122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dirty="0"/>
              <a:t>An appropriate local model boundary is chosen in Antwerp based on the following criteria: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285FC408-4650-C77C-E5BC-0E3C1693D807}"/>
              </a:ext>
            </a:extLst>
          </p:cNvPr>
          <p:cNvSpPr txBox="1"/>
          <p:nvPr/>
        </p:nvSpPr>
        <p:spPr>
          <a:xfrm>
            <a:off x="323086" y="2005929"/>
            <a:ext cx="47122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The </a:t>
            </a:r>
            <a:r>
              <a:rPr lang="en-US" sz="2200" dirty="0"/>
              <a:t>local model is located out of the Anthropogenic layer to exclude its role as a subsidence driver 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5E37EA1-C9E9-C19C-70FD-10E5DAF39F38}"/>
              </a:ext>
            </a:extLst>
          </p:cNvPr>
          <p:cNvSpPr txBox="1"/>
          <p:nvPr/>
        </p:nvSpPr>
        <p:spPr>
          <a:xfrm>
            <a:off x="323086" y="3168366"/>
            <a:ext cx="47122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The </a:t>
            </a:r>
            <a:r>
              <a:rPr lang="en-US" sz="2200" dirty="0"/>
              <a:t>local model is located in the region where it has been experiencing subsidence in 3 different periods of satellite data 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BB311CFE-A4EA-85F5-A41E-90B30B7BA632}"/>
              </a:ext>
            </a:extLst>
          </p:cNvPr>
          <p:cNvSpPr txBox="1"/>
          <p:nvPr/>
        </p:nvSpPr>
        <p:spPr>
          <a:xfrm>
            <a:off x="323086" y="5021065"/>
            <a:ext cx="47122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 smtClean="0"/>
              <a:t>The </a:t>
            </a:r>
            <a:r>
              <a:rPr lang="en-US" sz="2200" dirty="0"/>
              <a:t>local model is located in a region where a water drawdown is observed in one of the deep aquifer systems (Oligocene aquifer system)</a:t>
            </a:r>
          </a:p>
        </p:txBody>
      </p:sp>
      <p:pic>
        <p:nvPicPr>
          <p:cNvPr id="11" name="Picture 8" descr="Map&#10;&#10;Description automatically generated">
            <a:extLst>
              <a:ext uri="{FF2B5EF4-FFF2-40B4-BE49-F238E27FC236}">
                <a16:creationId xmlns:a16="http://schemas.microsoft.com/office/drawing/2014/main" id="{6E35602B-EB91-7420-110F-B1AAC4193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7" y="785687"/>
            <a:ext cx="4938531" cy="4938531"/>
          </a:xfrm>
          <a:prstGeom prst="rect">
            <a:avLst/>
          </a:prstGeom>
        </p:spPr>
      </p:pic>
      <p:cxnSp>
        <p:nvCxnSpPr>
          <p:cNvPr id="12" name="Straight Arrow Connector 13">
            <a:extLst>
              <a:ext uri="{FF2B5EF4-FFF2-40B4-BE49-F238E27FC236}">
                <a16:creationId xmlns:a16="http://schemas.microsoft.com/office/drawing/2014/main" id="{D7929925-1670-633F-6342-B320F4A42557}"/>
              </a:ext>
            </a:extLst>
          </p:cNvPr>
          <p:cNvCxnSpPr>
            <a:endCxn id="6" idx="3"/>
          </p:cNvCxnSpPr>
          <p:nvPr/>
        </p:nvCxnSpPr>
        <p:spPr>
          <a:xfrm flipH="1">
            <a:off x="5035296" y="2198251"/>
            <a:ext cx="1054608" cy="430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43" y="3333885"/>
            <a:ext cx="3133730" cy="313373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Arrow Connector 13">
            <a:extLst>
              <a:ext uri="{FF2B5EF4-FFF2-40B4-BE49-F238E27FC236}">
                <a16:creationId xmlns:a16="http://schemas.microsoft.com/office/drawing/2014/main" id="{D7929925-1670-633F-6342-B320F4A42557}"/>
              </a:ext>
            </a:extLst>
          </p:cNvPr>
          <p:cNvCxnSpPr/>
          <p:nvPr/>
        </p:nvCxnSpPr>
        <p:spPr>
          <a:xfrm flipV="1">
            <a:off x="5822626" y="6004617"/>
            <a:ext cx="1102430" cy="13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Antwerp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Belgium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85900" y="1295400"/>
            <a:ext cx="8595360" cy="2369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mtClean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EC77E61-DA18-BCF3-DEEB-815D8F3FF29F}"/>
              </a:ext>
            </a:extLst>
          </p:cNvPr>
          <p:cNvSpPr txBox="1"/>
          <p:nvPr/>
        </p:nvSpPr>
        <p:spPr>
          <a:xfrm>
            <a:off x="1860292" y="1711067"/>
            <a:ext cx="2726144" cy="123110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Hydrogeological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 hydrogeological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Hydrogeological parameters  from literature and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Piezometric level time series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74D84FF-51DB-16D8-0C2B-F47D7C7780D8}"/>
              </a:ext>
            </a:extLst>
          </p:cNvPr>
          <p:cNvSpPr txBox="1"/>
          <p:nvPr/>
        </p:nvSpPr>
        <p:spPr>
          <a:xfrm>
            <a:off x="1860292" y="3969344"/>
            <a:ext cx="2726144" cy="166199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Geomechanical</a:t>
            </a:r>
            <a:r>
              <a:rPr lang="en-US" b="1" dirty="0"/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Compression and swelling constants from literature and reports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SUB package (a 1D-geomechanical model defined in MODFLOW)</a:t>
            </a:r>
          </a:p>
        </p:txBody>
      </p:sp>
      <p:cxnSp>
        <p:nvCxnSpPr>
          <p:cNvPr id="7" name="Connector: Elbow 12">
            <a:extLst>
              <a:ext uri="{FF2B5EF4-FFF2-40B4-BE49-F238E27FC236}">
                <a16:creationId xmlns:a16="http://schemas.microsoft.com/office/drawing/2014/main" id="{7B31B6A6-2313-B25D-0C90-5098A44C5739}"/>
              </a:ext>
            </a:extLst>
          </p:cNvPr>
          <p:cNvCxnSpPr>
            <a:cxnSpLocks/>
            <a:stCxn id="5" idx="2"/>
            <a:endCxn id="11" idx="1"/>
          </p:cNvCxnSpPr>
          <p:nvPr/>
        </p:nvCxnSpPr>
        <p:spPr>
          <a:xfrm rot="16200000" flipH="1">
            <a:off x="3953476" y="2212060"/>
            <a:ext cx="528000" cy="198822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20">
            <a:extLst>
              <a:ext uri="{FF2B5EF4-FFF2-40B4-BE49-F238E27FC236}">
                <a16:creationId xmlns:a16="http://schemas.microsoft.com/office/drawing/2014/main" id="{1A531F23-3844-EDEC-CB2A-80BC27BAC328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3967891" y="2725647"/>
            <a:ext cx="499171" cy="198822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0">
            <a:extLst>
              <a:ext uri="{FF2B5EF4-FFF2-40B4-BE49-F238E27FC236}">
                <a16:creationId xmlns:a16="http://schemas.microsoft.com/office/drawing/2014/main" id="{D42F763E-A244-4DF1-6F0E-8A5F8519833E}"/>
              </a:ext>
            </a:extLst>
          </p:cNvPr>
          <p:cNvSpPr txBox="1"/>
          <p:nvPr/>
        </p:nvSpPr>
        <p:spPr>
          <a:xfrm>
            <a:off x="5211589" y="2885397"/>
            <a:ext cx="1363071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Vertical deformation in each hydrogeological unit </a:t>
            </a:r>
            <a:endParaRPr lang="en-US" sz="1400" dirty="0"/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650BDFA4-F27D-B84F-6486-F96C51D21465}"/>
              </a:ext>
            </a:extLst>
          </p:cNvPr>
          <p:cNvSpPr txBox="1"/>
          <p:nvPr/>
        </p:nvSpPr>
        <p:spPr>
          <a:xfrm>
            <a:off x="428092" y="2122684"/>
            <a:ext cx="1363071" cy="26776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Simulation period: </a:t>
            </a:r>
          </a:p>
          <a:p>
            <a:pPr algn="ctr"/>
            <a:r>
              <a:rPr lang="en-US" sz="1400" b="1" dirty="0"/>
              <a:t>2007-2016</a:t>
            </a:r>
          </a:p>
          <a:p>
            <a:pPr algn="ctr"/>
            <a:r>
              <a:rPr lang="en-US" sz="1400" b="1" dirty="0"/>
              <a:t>Comparison period: </a:t>
            </a:r>
          </a:p>
          <a:p>
            <a:pPr algn="ctr"/>
            <a:r>
              <a:rPr lang="en-US" sz="1400" b="1" dirty="0"/>
              <a:t>2007-2010</a:t>
            </a:r>
          </a:p>
          <a:p>
            <a:pPr algn="ctr"/>
            <a:r>
              <a:rPr lang="en-US" sz="1400" b="1" dirty="0"/>
              <a:t>(Investigated in 18 ENVISAT processed PS present in the local model border </a:t>
            </a:r>
            <a:endParaRPr lang="en-US" sz="1400" dirty="0"/>
          </a:p>
        </p:txBody>
      </p:sp>
      <p:pic>
        <p:nvPicPr>
          <p:cNvPr id="13" name="Picture 44">
            <a:extLst>
              <a:ext uri="{FF2B5EF4-FFF2-40B4-BE49-F238E27FC236}">
                <a16:creationId xmlns:a16="http://schemas.microsoft.com/office/drawing/2014/main" id="{4A793DBB-7619-146B-766D-1295E8E1F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"/>
          <a:stretch/>
        </p:blipFill>
        <p:spPr>
          <a:xfrm>
            <a:off x="7203973" y="130575"/>
            <a:ext cx="2421611" cy="2734411"/>
          </a:xfrm>
          <a:prstGeom prst="rect">
            <a:avLst/>
          </a:prstGeom>
        </p:spPr>
      </p:pic>
      <p:sp>
        <p:nvSpPr>
          <p:cNvPr id="14" name="TextBox 46">
            <a:extLst>
              <a:ext uri="{FF2B5EF4-FFF2-40B4-BE49-F238E27FC236}">
                <a16:creationId xmlns:a16="http://schemas.microsoft.com/office/drawing/2014/main" id="{2978805E-5C4F-DB94-7AA9-A3B429BE83F5}"/>
              </a:ext>
            </a:extLst>
          </p:cNvPr>
          <p:cNvSpPr txBox="1"/>
          <p:nvPr/>
        </p:nvSpPr>
        <p:spPr>
          <a:xfrm>
            <a:off x="9625584" y="887040"/>
            <a:ext cx="1633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Cumulative total displacement as observed and simulated during the comparison period (2007-2010). </a:t>
            </a:r>
            <a:endParaRPr lang="en-BE" sz="1400" dirty="0"/>
          </a:p>
        </p:txBody>
      </p:sp>
      <p:pic>
        <p:nvPicPr>
          <p:cNvPr id="15" name="Picture 48" descr="Chart&#10;&#10;Description automatically generated">
            <a:extLst>
              <a:ext uri="{FF2B5EF4-FFF2-40B4-BE49-F238E27FC236}">
                <a16:creationId xmlns:a16="http://schemas.microsoft.com/office/drawing/2014/main" id="{C8D0AAC5-28C6-26F8-6403-B437C9B9E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98"/>
          <a:stretch/>
        </p:blipFill>
        <p:spPr>
          <a:xfrm>
            <a:off x="7199813" y="3498902"/>
            <a:ext cx="2667086" cy="2602876"/>
          </a:xfrm>
          <a:prstGeom prst="rect">
            <a:avLst/>
          </a:prstGeom>
        </p:spPr>
      </p:pic>
      <p:pic>
        <p:nvPicPr>
          <p:cNvPr id="16" name="Picture 48" descr="Chart&#10;&#10;Description automatically generated">
            <a:extLst>
              <a:ext uri="{FF2B5EF4-FFF2-40B4-BE49-F238E27FC236}">
                <a16:creationId xmlns:a16="http://schemas.microsoft.com/office/drawing/2014/main" id="{C8D0AAC5-28C6-26F8-6403-B437C9B9E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0227" r="66769"/>
          <a:stretch/>
        </p:blipFill>
        <p:spPr>
          <a:xfrm>
            <a:off x="9821492" y="3974390"/>
            <a:ext cx="1341120" cy="1894332"/>
          </a:xfrm>
          <a:prstGeom prst="rect">
            <a:avLst/>
          </a:prstGeom>
        </p:spPr>
      </p:pic>
      <p:sp>
        <p:nvSpPr>
          <p:cNvPr id="17" name="TextBox 50">
            <a:extLst>
              <a:ext uri="{FF2B5EF4-FFF2-40B4-BE49-F238E27FC236}">
                <a16:creationId xmlns:a16="http://schemas.microsoft.com/office/drawing/2014/main" id="{E769CD59-49D6-F7C4-109C-9209A0313CAB}"/>
              </a:ext>
            </a:extLst>
          </p:cNvPr>
          <p:cNvSpPr txBox="1"/>
          <p:nvPr/>
        </p:nvSpPr>
        <p:spPr>
          <a:xfrm>
            <a:off x="7199813" y="6101778"/>
            <a:ext cx="42481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 RMSE (color chart) between the PSI displacement time series and cumulated displacement from the model (during the comparison period 2007-2010) </a:t>
            </a:r>
            <a:endParaRPr lang="en-BE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306667" y="4472070"/>
            <a:ext cx="110801" cy="2986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fr-FR" b="1" dirty="0" smtClean="0"/>
              <a:t>)</a:t>
            </a:r>
            <a:endParaRPr lang="en-US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 of Leuven in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Belgium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94508" y="798755"/>
            <a:ext cx="7965572" cy="4173899"/>
            <a:chOff x="363088" y="1290012"/>
            <a:chExt cx="7965572" cy="417389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253" y="1290012"/>
              <a:ext cx="5895407" cy="4168980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88" y="1290012"/>
              <a:ext cx="5902364" cy="4173899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294508" y="4839734"/>
            <a:ext cx="7965572" cy="3828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200" i="1" dirty="0" err="1" smtClean="0"/>
              <a:t>InSAR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measurements</a:t>
            </a:r>
            <a:r>
              <a:rPr lang="fr-FR" sz="1200" i="1" dirty="0" smtClean="0"/>
              <a:t> in the area of Leuven for satellites ERS 1/2 (</a:t>
            </a:r>
            <a:r>
              <a:rPr lang="fr-FR" sz="1200" b="1" i="1" dirty="0" smtClean="0"/>
              <a:t>A</a:t>
            </a:r>
            <a:r>
              <a:rPr lang="fr-FR" sz="1200" i="1" dirty="0" smtClean="0"/>
              <a:t>) (1992-2001), ENVISAT (</a:t>
            </a:r>
            <a:r>
              <a:rPr lang="fr-FR" sz="1200" b="1" i="1" dirty="0" smtClean="0"/>
              <a:t>B</a:t>
            </a:r>
            <a:r>
              <a:rPr lang="fr-FR" sz="1200" i="1" dirty="0" smtClean="0"/>
              <a:t>) (2003-2010) and </a:t>
            </a:r>
          </a:p>
          <a:p>
            <a:pPr algn="ctr"/>
            <a:r>
              <a:rPr lang="fr-FR" sz="1200" i="1" dirty="0" err="1" smtClean="0"/>
              <a:t>Sentinel</a:t>
            </a:r>
            <a:r>
              <a:rPr lang="fr-FR" sz="1200" i="1" dirty="0" smtClean="0"/>
              <a:t> 1A (</a:t>
            </a:r>
            <a:r>
              <a:rPr lang="fr-FR" sz="1200" b="1" i="1" dirty="0" smtClean="0"/>
              <a:t>C</a:t>
            </a:r>
            <a:r>
              <a:rPr lang="fr-FR" sz="1200" i="1" dirty="0" smtClean="0"/>
              <a:t>) (2016-2022)</a:t>
            </a:r>
          </a:p>
        </p:txBody>
      </p:sp>
      <p:pic>
        <p:nvPicPr>
          <p:cNvPr id="10" name="g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7037" y="3316922"/>
            <a:ext cx="6545241" cy="3541078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 rot="8160759">
            <a:off x="1840205" y="2707398"/>
            <a:ext cx="334107" cy="351692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 droite 10"/>
          <p:cNvSpPr/>
          <p:nvPr/>
        </p:nvSpPr>
        <p:spPr>
          <a:xfrm rot="8160759">
            <a:off x="3813852" y="2707398"/>
            <a:ext cx="334107" cy="351692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droite 11"/>
          <p:cNvSpPr/>
          <p:nvPr/>
        </p:nvSpPr>
        <p:spPr>
          <a:xfrm rot="8160759">
            <a:off x="5672403" y="2707399"/>
            <a:ext cx="334107" cy="351692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9600" y="42290"/>
            <a:ext cx="10185561" cy="756465"/>
          </a:xfrm>
        </p:spPr>
        <p:txBody>
          <a:bodyPr>
            <a:normAutofit/>
          </a:bodyPr>
          <a:lstStyle/>
          <a:p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Site Of Leuven In </a:t>
            </a:r>
            <a:r>
              <a:rPr lang="fr-F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Belgium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85900" y="1295400"/>
            <a:ext cx="8595360" cy="2369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smtClean="0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936085"/>
              </p:ext>
            </p:extLst>
          </p:nvPr>
        </p:nvGraphicFramePr>
        <p:xfrm>
          <a:off x="231382" y="1295400"/>
          <a:ext cx="7389021" cy="4498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823200" y="1617785"/>
            <a:ext cx="3979334" cy="44189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 algn="just">
              <a:lnSpc>
                <a:spcPts val="3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The trend of the total compaction curve is similar to the estimates from </a:t>
            </a:r>
            <a:r>
              <a:rPr lang="en-US" alt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InSAR</a:t>
            </a:r>
            <a:r>
              <a:rPr lang="en-US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 measurements </a:t>
            </a:r>
            <a:r>
              <a:rPr lang="en-US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over </a:t>
            </a:r>
            <a:r>
              <a:rPr lang="en-US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30 </a:t>
            </a:r>
            <a:r>
              <a:rPr lang="en-US" alt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years</a:t>
            </a:r>
          </a:p>
          <a:p>
            <a:pPr marL="285750" indent="-285750" algn="just">
              <a:lnSpc>
                <a:spcPts val="3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altLang="fr-FR" sz="24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pitchFamily="18" charset="2"/>
            </a:endParaRPr>
          </a:p>
          <a:p>
            <a:pPr marL="285750" indent="-285750" algn="just">
              <a:lnSpc>
                <a:spcPts val="3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400" dirty="0" smtClean="0"/>
              <a:t>The amplitude of the variation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absolute</a:t>
            </a:r>
            <a:r>
              <a:rPr lang="fr-FR" sz="2400" dirty="0" smtClean="0"/>
              <a:t> values of compaction are </a:t>
            </a:r>
            <a:r>
              <a:rPr lang="fr-FR" sz="2400" dirty="0" err="1" smtClean="0"/>
              <a:t>different</a:t>
            </a:r>
            <a:endParaRPr lang="fr-FR" sz="240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CFB3C-5329-804D-A21F-9A0246BF7AB4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Microsoft Office PowerPoint</Application>
  <PresentationFormat>Grand écran</PresentationFormat>
  <Paragraphs>149</Paragraphs>
  <Slides>13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Lucida Grande</vt:lpstr>
      <vt:lpstr>Mangal</vt:lpstr>
      <vt:lpstr>Symbol</vt:lpstr>
      <vt:lpstr>Wingdings</vt:lpstr>
      <vt:lpstr>1_Thème Office</vt:lpstr>
      <vt:lpstr>4_Thème Office</vt:lpstr>
      <vt:lpstr>5_Thème Office</vt:lpstr>
      <vt:lpstr>A Summary Review Based on Case Studies of the Challenges Related to the Comparison of Displacements Measured by PS-InSAR and Simulated by Geomechanical Coupled to Groundwater Models</vt:lpstr>
      <vt:lpstr>The LASUGEO Project</vt:lpstr>
      <vt:lpstr>Monitoring Land Surface Deformation</vt:lpstr>
      <vt:lpstr>Different Causes For Land Surface Deformation</vt:lpstr>
      <vt:lpstr>Most Common Models For Land Surface Deformation</vt:lpstr>
      <vt:lpstr>Study Site Of Antwerp In Belgium</vt:lpstr>
      <vt:lpstr>Study Site Of Antwerp In Belgium</vt:lpstr>
      <vt:lpstr>Study Site of Leuven in Belgium</vt:lpstr>
      <vt:lpstr>Study Site Of Leuven In Belgium</vt:lpstr>
      <vt:lpstr>Challenges Related To Our Study Sites</vt:lpstr>
      <vt:lpstr>Challenges Related To Our Study Sites</vt:lpstr>
      <vt:lpstr>Conclusion</vt:lpstr>
      <vt:lpstr>Thank you very much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Moreau</dc:creator>
  <cp:lastModifiedBy>Aline Moreau</cp:lastModifiedBy>
  <cp:revision>139</cp:revision>
  <dcterms:created xsi:type="dcterms:W3CDTF">2021-09-02T14:02:40Z</dcterms:created>
  <dcterms:modified xsi:type="dcterms:W3CDTF">2023-04-19T10:11:11Z</dcterms:modified>
</cp:coreProperties>
</file>