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3"/>
  </p:handoutMasterIdLst>
  <p:sldIdLst>
    <p:sldId id="271" r:id="rId2"/>
  </p:sldIdLst>
  <p:sldSz cx="30275213" cy="42803763"/>
  <p:notesSz cx="7104063" cy="10234613"/>
  <p:defaultTextStyle>
    <a:defPPr>
      <a:defRPr lang="fr-FR"/>
    </a:defPPr>
    <a:lvl1pPr marL="0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1pPr>
    <a:lvl2pPr marL="2087520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2pPr>
    <a:lvl3pPr marL="4175039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3pPr>
    <a:lvl4pPr marL="6262557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4pPr>
    <a:lvl5pPr marL="8350077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5pPr>
    <a:lvl6pPr marL="10437596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6pPr>
    <a:lvl7pPr marL="12525116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7pPr>
    <a:lvl8pPr marL="14612636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8pPr>
    <a:lvl9pPr marL="16700155" algn="l" defTabSz="2087520" rtl="0" eaLnBrk="1" latinLnBrk="0" hangingPunct="1">
      <a:defRPr sz="82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2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3C"/>
    <a:srgbClr val="666C2E"/>
    <a:srgbClr val="F8AA00"/>
    <a:srgbClr val="C6C0B4"/>
    <a:srgbClr val="F1F1F0"/>
    <a:srgbClr val="006972"/>
    <a:srgbClr val="00707F"/>
    <a:srgbClr val="5FA4B0"/>
    <a:srgbClr val="175865"/>
    <a:srgbClr val="5B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726" autoAdjust="0"/>
    <p:restoredTop sz="96763" autoAdjust="0"/>
  </p:normalViewPr>
  <p:slideViewPr>
    <p:cSldViewPr snapToGrid="0">
      <p:cViewPr>
        <p:scale>
          <a:sx n="50" d="100"/>
          <a:sy n="50" d="100"/>
        </p:scale>
        <p:origin x="1200" y="-7450"/>
      </p:cViewPr>
      <p:guideLst>
        <p:guide orient="horz" pos="13482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2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ne\OneDrive%20-%20Universite%20de%20Liege\Bureau\SUB_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Groundwater</a:t>
            </a:r>
            <a:r>
              <a:rPr lang="en-US" sz="2000" b="1" i="1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i="1" baseline="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heads</a:t>
            </a:r>
            <a:r>
              <a:rPr lang="en-US" sz="2000" b="1" i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(dotted line) and ground compaction (solid line) in a local model: 30-years evolution by layer</a:t>
            </a:r>
            <a:endParaRPr lang="en-US" sz="2000" b="1" i="1" dirty="0"/>
          </a:p>
        </c:rich>
      </c:tx>
      <c:layout/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Comparaison_nvx_eau!$C$3</c:f>
              <c:strCache>
                <c:ptCount val="1"/>
                <c:pt idx="0">
                  <c:v>Layer 1</c:v>
                </c:pt>
              </c:strCache>
            </c:strRef>
          </c:tx>
          <c:spPr>
            <a:ln w="19050" cap="rnd">
              <a:solidFill>
                <a:srgbClr val="3333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solidFill>
                  <a:srgbClr val="3333FF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Comparaison_nvx_eau!$C$4:$C$33</c:f>
              <c:numCache>
                <c:formatCode>General</c:formatCode>
                <c:ptCount val="30"/>
                <c:pt idx="0">
                  <c:v>0</c:v>
                </c:pt>
                <c:pt idx="1">
                  <c:v>1E-3</c:v>
                </c:pt>
                <c:pt idx="2">
                  <c:v>1E-3</c:v>
                </c:pt>
                <c:pt idx="3">
                  <c:v>0</c:v>
                </c:pt>
                <c:pt idx="4">
                  <c:v>0</c:v>
                </c:pt>
                <c:pt idx="5">
                  <c:v>-4.9000000000000002E-2</c:v>
                </c:pt>
                <c:pt idx="6">
                  <c:v>-9.0999999999999998E-2</c:v>
                </c:pt>
                <c:pt idx="7">
                  <c:v>-0.11600000000000001</c:v>
                </c:pt>
                <c:pt idx="8">
                  <c:v>-0.13600000000000001</c:v>
                </c:pt>
                <c:pt idx="9">
                  <c:v>-0.157</c:v>
                </c:pt>
                <c:pt idx="10">
                  <c:v>-0.17</c:v>
                </c:pt>
                <c:pt idx="11">
                  <c:v>-0.183</c:v>
                </c:pt>
                <c:pt idx="12">
                  <c:v>-0.193</c:v>
                </c:pt>
                <c:pt idx="13">
                  <c:v>-0.20100000000000001</c:v>
                </c:pt>
                <c:pt idx="14">
                  <c:v>-0.221</c:v>
                </c:pt>
                <c:pt idx="15">
                  <c:v>-0.221</c:v>
                </c:pt>
                <c:pt idx="16">
                  <c:v>-0.22600000000000001</c:v>
                </c:pt>
                <c:pt idx="17">
                  <c:v>-0.23</c:v>
                </c:pt>
                <c:pt idx="18">
                  <c:v>-0.23200000000000001</c:v>
                </c:pt>
                <c:pt idx="19">
                  <c:v>-0.23400000000000001</c:v>
                </c:pt>
                <c:pt idx="20">
                  <c:v>-0.23499999999999999</c:v>
                </c:pt>
                <c:pt idx="21">
                  <c:v>-0.23300000000000001</c:v>
                </c:pt>
                <c:pt idx="22">
                  <c:v>-0.22900000000000001</c:v>
                </c:pt>
                <c:pt idx="23">
                  <c:v>-0.23</c:v>
                </c:pt>
                <c:pt idx="24">
                  <c:v>-0.23</c:v>
                </c:pt>
                <c:pt idx="25">
                  <c:v>-0.23100000000000001</c:v>
                </c:pt>
                <c:pt idx="26">
                  <c:v>-0.23200000000000001</c:v>
                </c:pt>
                <c:pt idx="27">
                  <c:v>-0.23799999999999999</c:v>
                </c:pt>
                <c:pt idx="28">
                  <c:v>-0.247</c:v>
                </c:pt>
                <c:pt idx="29">
                  <c:v>-0.253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FC-4208-A510-C007212CBBD5}"/>
            </c:ext>
          </c:extLst>
        </c:ser>
        <c:ser>
          <c:idx val="2"/>
          <c:order val="1"/>
          <c:tx>
            <c:strRef>
              <c:f>Comparaison_nvx_eau!$D$3</c:f>
              <c:strCache>
                <c:ptCount val="1"/>
                <c:pt idx="0">
                  <c:v>Layer 2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Comparaison_nvx_eau!$D$4:$D$33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-1E-3</c:v>
                </c:pt>
                <c:pt idx="4">
                  <c:v>-2E-3</c:v>
                </c:pt>
                <c:pt idx="5">
                  <c:v>-4.2000000000000003E-2</c:v>
                </c:pt>
                <c:pt idx="6">
                  <c:v>-8.2000000000000003E-2</c:v>
                </c:pt>
                <c:pt idx="7">
                  <c:v>-0.107</c:v>
                </c:pt>
                <c:pt idx="8">
                  <c:v>-0.128</c:v>
                </c:pt>
                <c:pt idx="9">
                  <c:v>-0.14899999999999999</c:v>
                </c:pt>
                <c:pt idx="10">
                  <c:v>-0.16400000000000001</c:v>
                </c:pt>
                <c:pt idx="11">
                  <c:v>-0.17699999999999999</c:v>
                </c:pt>
                <c:pt idx="12">
                  <c:v>-0.185</c:v>
                </c:pt>
                <c:pt idx="13">
                  <c:v>-0.193</c:v>
                </c:pt>
                <c:pt idx="14">
                  <c:v>-0.20200000000000001</c:v>
                </c:pt>
                <c:pt idx="15">
                  <c:v>-0.20399999999999999</c:v>
                </c:pt>
                <c:pt idx="16">
                  <c:v>-0.20899999999999999</c:v>
                </c:pt>
                <c:pt idx="17">
                  <c:v>-0.21299999999999999</c:v>
                </c:pt>
                <c:pt idx="18">
                  <c:v>-0.215</c:v>
                </c:pt>
                <c:pt idx="19">
                  <c:v>-0.217</c:v>
                </c:pt>
                <c:pt idx="20">
                  <c:v>-0.218</c:v>
                </c:pt>
                <c:pt idx="21">
                  <c:v>-0.216</c:v>
                </c:pt>
                <c:pt idx="22">
                  <c:v>-0.21299999999999999</c:v>
                </c:pt>
                <c:pt idx="23">
                  <c:v>-0.21299999999999999</c:v>
                </c:pt>
                <c:pt idx="24">
                  <c:v>-0.21299999999999999</c:v>
                </c:pt>
                <c:pt idx="25">
                  <c:v>-0.214</c:v>
                </c:pt>
                <c:pt idx="26">
                  <c:v>-0.216</c:v>
                </c:pt>
                <c:pt idx="27">
                  <c:v>-0.222</c:v>
                </c:pt>
                <c:pt idx="28">
                  <c:v>-0.23</c:v>
                </c:pt>
                <c:pt idx="29">
                  <c:v>-0.23599999999999999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FC-4208-A510-C007212CBBD5}"/>
            </c:ext>
          </c:extLst>
        </c:ser>
        <c:ser>
          <c:idx val="3"/>
          <c:order val="2"/>
          <c:tx>
            <c:strRef>
              <c:f>Comparaison_nvx_eau!$E$3</c:f>
              <c:strCache>
                <c:ptCount val="1"/>
                <c:pt idx="0">
                  <c:v>Layer 3</c:v>
                </c:pt>
              </c:strCache>
            </c:strRef>
          </c:tx>
          <c:spPr>
            <a:ln w="19050" cap="rnd">
              <a:solidFill>
                <a:srgbClr val="3C237B"/>
              </a:solidFill>
              <a:round/>
            </a:ln>
            <a:effectLst/>
          </c:spPr>
          <c:marker>
            <c:symbol val="circle"/>
            <c:size val="5"/>
            <c:spPr>
              <a:pattFill prst="dkUpDiag">
                <a:fgClr>
                  <a:srgbClr val="3C237B"/>
                </a:fgClr>
                <a:bgClr>
                  <a:schemeClr val="bg1"/>
                </a:bgClr>
              </a:pattFill>
              <a:ln w="9525">
                <a:solidFill>
                  <a:srgbClr val="3C237B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Comparaison_nvx_eau!$E$4:$E$33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-1E-3</c:v>
                </c:pt>
                <c:pt idx="3">
                  <c:v>-2E-3</c:v>
                </c:pt>
                <c:pt idx="4">
                  <c:v>-3.0000000000000001E-3</c:v>
                </c:pt>
                <c:pt idx="5">
                  <c:v>-4.1000000000000002E-2</c:v>
                </c:pt>
                <c:pt idx="6">
                  <c:v>-8.1000000000000003E-2</c:v>
                </c:pt>
                <c:pt idx="7">
                  <c:v>-0.107</c:v>
                </c:pt>
                <c:pt idx="8">
                  <c:v>-0.127</c:v>
                </c:pt>
                <c:pt idx="9">
                  <c:v>-0.14899999999999999</c:v>
                </c:pt>
                <c:pt idx="10">
                  <c:v>-0.16400000000000001</c:v>
                </c:pt>
                <c:pt idx="11">
                  <c:v>-0.17699999999999999</c:v>
                </c:pt>
                <c:pt idx="12">
                  <c:v>-0.184</c:v>
                </c:pt>
                <c:pt idx="13">
                  <c:v>-0.192</c:v>
                </c:pt>
                <c:pt idx="14">
                  <c:v>-0.2</c:v>
                </c:pt>
                <c:pt idx="15">
                  <c:v>-0.20399999999999999</c:v>
                </c:pt>
                <c:pt idx="16">
                  <c:v>-0.20799999999999999</c:v>
                </c:pt>
                <c:pt idx="17">
                  <c:v>-0.21299999999999999</c:v>
                </c:pt>
                <c:pt idx="18">
                  <c:v>-0.214</c:v>
                </c:pt>
                <c:pt idx="19">
                  <c:v>-0.216</c:v>
                </c:pt>
                <c:pt idx="20">
                  <c:v>-0.217</c:v>
                </c:pt>
                <c:pt idx="21">
                  <c:v>-0.215</c:v>
                </c:pt>
                <c:pt idx="22">
                  <c:v>-0.21199999999999999</c:v>
                </c:pt>
                <c:pt idx="23">
                  <c:v>-0.21199999999999999</c:v>
                </c:pt>
                <c:pt idx="24">
                  <c:v>-0.21199999999999999</c:v>
                </c:pt>
                <c:pt idx="25">
                  <c:v>-0.214</c:v>
                </c:pt>
                <c:pt idx="26">
                  <c:v>-0.215</c:v>
                </c:pt>
                <c:pt idx="27">
                  <c:v>-0.222</c:v>
                </c:pt>
                <c:pt idx="28">
                  <c:v>-0.22900000000000001</c:v>
                </c:pt>
                <c:pt idx="29">
                  <c:v>-0.23499999999999999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FC-4208-A510-C007212CBBD5}"/>
            </c:ext>
          </c:extLst>
        </c:ser>
        <c:ser>
          <c:idx val="4"/>
          <c:order val="3"/>
          <c:tx>
            <c:strRef>
              <c:f>Comparaison_nvx_eau!$F$3</c:f>
              <c:strCache>
                <c:ptCount val="1"/>
                <c:pt idx="0">
                  <c:v>Layer 4</c:v>
                </c:pt>
              </c:strCache>
            </c:strRef>
          </c:tx>
          <c:spPr>
            <a:ln w="19050" cap="rnd">
              <a:solidFill>
                <a:srgbClr val="666C2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6C2E"/>
              </a:solidFill>
              <a:ln w="9525">
                <a:solidFill>
                  <a:srgbClr val="666C2E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Comparaison_nvx_eau!$F$4:$F$33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-1E-3</c:v>
                </c:pt>
                <c:pt idx="3">
                  <c:v>-2E-3</c:v>
                </c:pt>
                <c:pt idx="4">
                  <c:v>-2E-3</c:v>
                </c:pt>
                <c:pt idx="5">
                  <c:v>-0.03</c:v>
                </c:pt>
                <c:pt idx="6">
                  <c:v>-5.5E-2</c:v>
                </c:pt>
                <c:pt idx="7">
                  <c:v>-6.4000000000000001E-2</c:v>
                </c:pt>
                <c:pt idx="8">
                  <c:v>-6.8000000000000005E-2</c:v>
                </c:pt>
                <c:pt idx="9">
                  <c:v>-7.4999999999999997E-2</c:v>
                </c:pt>
                <c:pt idx="10">
                  <c:v>-7.6999999999999999E-2</c:v>
                </c:pt>
                <c:pt idx="11">
                  <c:v>-7.6999999999999999E-2</c:v>
                </c:pt>
                <c:pt idx="12">
                  <c:v>-7.3999999999999996E-2</c:v>
                </c:pt>
                <c:pt idx="13">
                  <c:v>-7.2999999999999995E-2</c:v>
                </c:pt>
                <c:pt idx="14">
                  <c:v>-7.2999999999999995E-2</c:v>
                </c:pt>
                <c:pt idx="15">
                  <c:v>-6.9000000000000006E-2</c:v>
                </c:pt>
                <c:pt idx="16">
                  <c:v>-6.7000000000000004E-2</c:v>
                </c:pt>
                <c:pt idx="17">
                  <c:v>-6.6000000000000003E-2</c:v>
                </c:pt>
                <c:pt idx="18">
                  <c:v>-6.2E-2</c:v>
                </c:pt>
                <c:pt idx="19">
                  <c:v>-0.06</c:v>
                </c:pt>
                <c:pt idx="20">
                  <c:v>-5.6000000000000001E-2</c:v>
                </c:pt>
                <c:pt idx="21">
                  <c:v>-0.05</c:v>
                </c:pt>
                <c:pt idx="22">
                  <c:v>-4.3999999999999997E-2</c:v>
                </c:pt>
                <c:pt idx="23">
                  <c:v>-4.1000000000000002E-2</c:v>
                </c:pt>
                <c:pt idx="24">
                  <c:v>-3.9E-2</c:v>
                </c:pt>
                <c:pt idx="25">
                  <c:v>-3.7999999999999999E-2</c:v>
                </c:pt>
                <c:pt idx="26">
                  <c:v>-3.7999999999999999E-2</c:v>
                </c:pt>
                <c:pt idx="27">
                  <c:v>-4.2000000000000003E-2</c:v>
                </c:pt>
                <c:pt idx="28">
                  <c:v>-4.8000000000000001E-2</c:v>
                </c:pt>
                <c:pt idx="29">
                  <c:v>-5.0999999999999997E-2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7FC-4208-A510-C007212CBBD5}"/>
            </c:ext>
          </c:extLst>
        </c:ser>
        <c:ser>
          <c:idx val="5"/>
          <c:order val="4"/>
          <c:tx>
            <c:strRef>
              <c:f>Comparaison_nvx_eau!$G$3</c:f>
              <c:strCache>
                <c:ptCount val="1"/>
                <c:pt idx="0">
                  <c:v>Layer 5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Comparaison_nvx_eau!$G$4:$G$33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-1E-3</c:v>
                </c:pt>
                <c:pt idx="4">
                  <c:v>0</c:v>
                </c:pt>
                <c:pt idx="5">
                  <c:v>-5.0000000000000001E-3</c:v>
                </c:pt>
                <c:pt idx="6">
                  <c:v>-2.1000000000000001E-2</c:v>
                </c:pt>
                <c:pt idx="7">
                  <c:v>-2.7E-2</c:v>
                </c:pt>
                <c:pt idx="8">
                  <c:v>-0.03</c:v>
                </c:pt>
                <c:pt idx="9">
                  <c:v>-3.5999999999999997E-2</c:v>
                </c:pt>
                <c:pt idx="10">
                  <c:v>-3.6999999999999998E-2</c:v>
                </c:pt>
                <c:pt idx="11">
                  <c:v>-3.6999999999999998E-2</c:v>
                </c:pt>
                <c:pt idx="12">
                  <c:v>-3.5999999999999997E-2</c:v>
                </c:pt>
                <c:pt idx="13">
                  <c:v>-3.5999999999999997E-2</c:v>
                </c:pt>
                <c:pt idx="14">
                  <c:v>-3.5000000000000003E-2</c:v>
                </c:pt>
                <c:pt idx="15">
                  <c:v>-3.1E-2</c:v>
                </c:pt>
                <c:pt idx="16">
                  <c:v>-0.03</c:v>
                </c:pt>
                <c:pt idx="17">
                  <c:v>-2.9000000000000001E-2</c:v>
                </c:pt>
                <c:pt idx="18">
                  <c:v>-2.5000000000000001E-2</c:v>
                </c:pt>
                <c:pt idx="19">
                  <c:v>-2.1999999999999999E-2</c:v>
                </c:pt>
                <c:pt idx="20">
                  <c:v>-1.9E-2</c:v>
                </c:pt>
                <c:pt idx="21">
                  <c:v>-1.2999999999999999E-2</c:v>
                </c:pt>
                <c:pt idx="22">
                  <c:v>-7.0000000000000001E-3</c:v>
                </c:pt>
                <c:pt idx="23">
                  <c:v>-4.0000000000000001E-3</c:v>
                </c:pt>
                <c:pt idx="24">
                  <c:v>-2E-3</c:v>
                </c:pt>
                <c:pt idx="25">
                  <c:v>-1E-3</c:v>
                </c:pt>
                <c:pt idx="26">
                  <c:v>-1E-3</c:v>
                </c:pt>
                <c:pt idx="27">
                  <c:v>-4.0000000000000001E-3</c:v>
                </c:pt>
                <c:pt idx="28">
                  <c:v>-8.0000000000000002E-3</c:v>
                </c:pt>
                <c:pt idx="29">
                  <c:v>-1.0999999999999999E-2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7FC-4208-A510-C007212CBBD5}"/>
            </c:ext>
          </c:extLst>
        </c:ser>
        <c:ser>
          <c:idx val="6"/>
          <c:order val="5"/>
          <c:tx>
            <c:strRef>
              <c:f>Comparaison_nvx_eau!$H$3</c:f>
              <c:strCache>
                <c:ptCount val="1"/>
                <c:pt idx="0">
                  <c:v>Layer 6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Comparaison_nvx_eau!$H$4:$H$33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-1.2999999999999999E-2</c:v>
                </c:pt>
                <c:pt idx="7">
                  <c:v>-1.6E-2</c:v>
                </c:pt>
                <c:pt idx="8">
                  <c:v>-1.7000000000000001E-2</c:v>
                </c:pt>
                <c:pt idx="9">
                  <c:v>-2.3E-2</c:v>
                </c:pt>
                <c:pt idx="10">
                  <c:v>-2.3E-2</c:v>
                </c:pt>
                <c:pt idx="11">
                  <c:v>-2.3E-2</c:v>
                </c:pt>
                <c:pt idx="12">
                  <c:v>-2.1999999999999999E-2</c:v>
                </c:pt>
                <c:pt idx="13">
                  <c:v>-2.1000000000000001E-2</c:v>
                </c:pt>
                <c:pt idx="14">
                  <c:v>-2.1000000000000001E-2</c:v>
                </c:pt>
                <c:pt idx="15">
                  <c:v>-1.7999999999999999E-2</c:v>
                </c:pt>
                <c:pt idx="16">
                  <c:v>-1.6E-2</c:v>
                </c:pt>
                <c:pt idx="17">
                  <c:v>-1.4999999999999999E-2</c:v>
                </c:pt>
                <c:pt idx="18">
                  <c:v>-1.0999999999999999E-2</c:v>
                </c:pt>
                <c:pt idx="19">
                  <c:v>-8.9999999999999993E-3</c:v>
                </c:pt>
                <c:pt idx="20">
                  <c:v>-5.0000000000000001E-3</c:v>
                </c:pt>
                <c:pt idx="21">
                  <c:v>0</c:v>
                </c:pt>
                <c:pt idx="22">
                  <c:v>6.0000000000000001E-3</c:v>
                </c:pt>
                <c:pt idx="23">
                  <c:v>8.9999999999999993E-3</c:v>
                </c:pt>
                <c:pt idx="24">
                  <c:v>1.0999999999999999E-2</c:v>
                </c:pt>
                <c:pt idx="25">
                  <c:v>1.0999999999999999E-2</c:v>
                </c:pt>
                <c:pt idx="26">
                  <c:v>1.0999999999999999E-2</c:v>
                </c:pt>
                <c:pt idx="27">
                  <c:v>8.0000000000000002E-3</c:v>
                </c:pt>
                <c:pt idx="28">
                  <c:v>5.0000000000000001E-3</c:v>
                </c:pt>
                <c:pt idx="29">
                  <c:v>3.0000000000000001E-3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7FC-4208-A510-C007212CBBD5}"/>
            </c:ext>
          </c:extLst>
        </c:ser>
        <c:ser>
          <c:idx val="7"/>
          <c:order val="6"/>
          <c:tx>
            <c:strRef>
              <c:f>Comparaison_nvx_eau!$I$3</c:f>
              <c:strCache>
                <c:ptCount val="1"/>
                <c:pt idx="0">
                  <c:v>Layer 7</c:v>
                </c:pt>
              </c:strCache>
            </c:strRef>
          </c:tx>
          <c:spPr>
            <a:ln w="19050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rgbClr val="CC00CC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Comparaison_nvx_eau!$I$4:$I$33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-1.2E-2</c:v>
                </c:pt>
                <c:pt idx="7">
                  <c:v>-1.6E-2</c:v>
                </c:pt>
                <c:pt idx="8">
                  <c:v>-1.7000000000000001E-2</c:v>
                </c:pt>
                <c:pt idx="9">
                  <c:v>-2.1999999999999999E-2</c:v>
                </c:pt>
                <c:pt idx="10">
                  <c:v>-2.1999999999999999E-2</c:v>
                </c:pt>
                <c:pt idx="11">
                  <c:v>-2.1999999999999999E-2</c:v>
                </c:pt>
                <c:pt idx="12">
                  <c:v>-2.1000000000000001E-2</c:v>
                </c:pt>
                <c:pt idx="13">
                  <c:v>-2.1000000000000001E-2</c:v>
                </c:pt>
                <c:pt idx="14">
                  <c:v>-2.1000000000000001E-2</c:v>
                </c:pt>
                <c:pt idx="15">
                  <c:v>-1.7000000000000001E-2</c:v>
                </c:pt>
                <c:pt idx="16">
                  <c:v>-1.6E-2</c:v>
                </c:pt>
                <c:pt idx="17">
                  <c:v>-1.4999999999999999E-2</c:v>
                </c:pt>
                <c:pt idx="18">
                  <c:v>-1.0999999999999999E-2</c:v>
                </c:pt>
                <c:pt idx="19">
                  <c:v>-8.9999999999999993E-3</c:v>
                </c:pt>
                <c:pt idx="20">
                  <c:v>-5.0000000000000001E-3</c:v>
                </c:pt>
                <c:pt idx="21">
                  <c:v>0</c:v>
                </c:pt>
                <c:pt idx="22">
                  <c:v>6.0000000000000001E-3</c:v>
                </c:pt>
                <c:pt idx="23">
                  <c:v>8.9999999999999993E-3</c:v>
                </c:pt>
                <c:pt idx="24">
                  <c:v>0.01</c:v>
                </c:pt>
                <c:pt idx="25">
                  <c:v>1.0999999999999999E-2</c:v>
                </c:pt>
                <c:pt idx="26">
                  <c:v>1.0999999999999999E-2</c:v>
                </c:pt>
                <c:pt idx="27">
                  <c:v>8.0000000000000002E-3</c:v>
                </c:pt>
                <c:pt idx="28">
                  <c:v>5.0000000000000001E-3</c:v>
                </c:pt>
                <c:pt idx="29">
                  <c:v>3.0000000000000001E-3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E7FC-4208-A510-C007212CBBD5}"/>
            </c:ext>
          </c:extLst>
        </c:ser>
        <c:ser>
          <c:idx val="8"/>
          <c:order val="7"/>
          <c:tx>
            <c:strRef>
              <c:f>Comparaison_nvx_eau!$J$3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rgbClr val="F07F3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07F3C"/>
              </a:solidFill>
              <a:ln w="9525">
                <a:solidFill>
                  <a:srgbClr val="F07F3C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Comparaison_nvx_eau!$J$4:$J$33</c:f>
              <c:numCache>
                <c:formatCode>General</c:formatCode>
                <c:ptCount val="30"/>
                <c:pt idx="0">
                  <c:v>0</c:v>
                </c:pt>
                <c:pt idx="1">
                  <c:v>1E-3</c:v>
                </c:pt>
                <c:pt idx="2">
                  <c:v>-1E-3</c:v>
                </c:pt>
                <c:pt idx="3">
                  <c:v>-6.0000000000000001E-3</c:v>
                </c:pt>
                <c:pt idx="4">
                  <c:v>-7.0000000000000001E-3</c:v>
                </c:pt>
                <c:pt idx="5">
                  <c:v>-0.16700000000000001</c:v>
                </c:pt>
                <c:pt idx="6">
                  <c:v>-0.35500000000000004</c:v>
                </c:pt>
                <c:pt idx="7">
                  <c:v>-0.45300000000000007</c:v>
                </c:pt>
                <c:pt idx="8">
                  <c:v>-0.52300000000000002</c:v>
                </c:pt>
                <c:pt idx="9">
                  <c:v>-0.61099999999999999</c:v>
                </c:pt>
                <c:pt idx="10">
                  <c:v>-0.65700000000000003</c:v>
                </c:pt>
                <c:pt idx="11">
                  <c:v>-0.69599999999999995</c:v>
                </c:pt>
                <c:pt idx="12">
                  <c:v>-0.71500000000000008</c:v>
                </c:pt>
                <c:pt idx="13">
                  <c:v>-0.7370000000000001</c:v>
                </c:pt>
                <c:pt idx="14">
                  <c:v>-0.77300000000000002</c:v>
                </c:pt>
                <c:pt idx="15">
                  <c:v>-0.76400000000000001</c:v>
                </c:pt>
                <c:pt idx="16">
                  <c:v>-0.77200000000000002</c:v>
                </c:pt>
                <c:pt idx="17">
                  <c:v>-0.78100000000000003</c:v>
                </c:pt>
                <c:pt idx="18">
                  <c:v>-0.77000000000000013</c:v>
                </c:pt>
                <c:pt idx="19">
                  <c:v>-0.76700000000000013</c:v>
                </c:pt>
                <c:pt idx="20">
                  <c:v>-0.755</c:v>
                </c:pt>
                <c:pt idx="21">
                  <c:v>-0.72700000000000009</c:v>
                </c:pt>
                <c:pt idx="22">
                  <c:v>-0.69300000000000006</c:v>
                </c:pt>
                <c:pt idx="23">
                  <c:v>-0.68200000000000005</c:v>
                </c:pt>
                <c:pt idx="24">
                  <c:v>-0.67500000000000004</c:v>
                </c:pt>
                <c:pt idx="25">
                  <c:v>-0.67600000000000005</c:v>
                </c:pt>
                <c:pt idx="26">
                  <c:v>-0.68</c:v>
                </c:pt>
                <c:pt idx="27">
                  <c:v>-0.71199999999999997</c:v>
                </c:pt>
                <c:pt idx="28">
                  <c:v>-0.752</c:v>
                </c:pt>
                <c:pt idx="29">
                  <c:v>-0.78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E7FC-4208-A510-C007212CB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464800"/>
        <c:axId val="511465344"/>
      </c:scatterChart>
      <c:scatterChart>
        <c:scatterStyle val="smoothMarker"/>
        <c:varyColors val="0"/>
        <c:ser>
          <c:idx val="0"/>
          <c:order val="8"/>
          <c:tx>
            <c:strRef>
              <c:f>Comparaison_nvx_eau!$C$35</c:f>
              <c:strCache>
                <c:ptCount val="1"/>
                <c:pt idx="0">
                  <c:v>Layer 1</c:v>
                </c:pt>
              </c:strCache>
            </c:strRef>
          </c:tx>
          <c:spPr>
            <a:ln w="19050" cap="rnd" cmpd="sng">
              <a:solidFill>
                <a:srgbClr val="3333FF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Comparaison_nvx_eau!$C$36:$C$65</c:f>
              <c:numCache>
                <c:formatCode>General</c:formatCode>
                <c:ptCount val="30"/>
                <c:pt idx="0">
                  <c:v>18.516999999999999</c:v>
                </c:pt>
                <c:pt idx="1">
                  <c:v>18.620999999999999</c:v>
                </c:pt>
                <c:pt idx="2">
                  <c:v>18.690000000000001</c:v>
                </c:pt>
                <c:pt idx="3">
                  <c:v>18.728999999999999</c:v>
                </c:pt>
                <c:pt idx="4">
                  <c:v>18.748999999999999</c:v>
                </c:pt>
                <c:pt idx="5">
                  <c:v>18.291</c:v>
                </c:pt>
                <c:pt idx="6">
                  <c:v>18.244</c:v>
                </c:pt>
                <c:pt idx="7">
                  <c:v>18.286999999999999</c:v>
                </c:pt>
                <c:pt idx="8">
                  <c:v>18.34</c:v>
                </c:pt>
                <c:pt idx="9">
                  <c:v>18.344999999999999</c:v>
                </c:pt>
                <c:pt idx="10">
                  <c:v>18.545000000000002</c:v>
                </c:pt>
                <c:pt idx="11">
                  <c:v>18.579000000000001</c:v>
                </c:pt>
                <c:pt idx="12">
                  <c:v>18.37</c:v>
                </c:pt>
                <c:pt idx="13">
                  <c:v>18.311</c:v>
                </c:pt>
                <c:pt idx="14">
                  <c:v>17.922000000000001</c:v>
                </c:pt>
                <c:pt idx="15">
                  <c:v>18.247</c:v>
                </c:pt>
                <c:pt idx="16">
                  <c:v>18.295000000000002</c:v>
                </c:pt>
                <c:pt idx="17">
                  <c:v>18.294</c:v>
                </c:pt>
                <c:pt idx="18">
                  <c:v>18.239999999999998</c:v>
                </c:pt>
                <c:pt idx="19">
                  <c:v>18.254000000000001</c:v>
                </c:pt>
                <c:pt idx="20">
                  <c:v>18.259</c:v>
                </c:pt>
                <c:pt idx="21">
                  <c:v>18.259</c:v>
                </c:pt>
                <c:pt idx="22">
                  <c:v>18.271999999999998</c:v>
                </c:pt>
                <c:pt idx="23">
                  <c:v>18.248999999999999</c:v>
                </c:pt>
                <c:pt idx="24">
                  <c:v>18.222000000000001</c:v>
                </c:pt>
                <c:pt idx="25">
                  <c:v>18.228000000000002</c:v>
                </c:pt>
                <c:pt idx="26">
                  <c:v>18.41</c:v>
                </c:pt>
                <c:pt idx="27">
                  <c:v>18.370999999999999</c:v>
                </c:pt>
                <c:pt idx="28">
                  <c:v>18.242000000000001</c:v>
                </c:pt>
                <c:pt idx="29">
                  <c:v>18.225000000000001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E7FC-4208-A510-C007212CBBD5}"/>
            </c:ext>
          </c:extLst>
        </c:ser>
        <c:ser>
          <c:idx val="9"/>
          <c:order val="9"/>
          <c:tx>
            <c:strRef>
              <c:f>Comparaison_nvx_eau!$D$35</c:f>
              <c:strCache>
                <c:ptCount val="1"/>
                <c:pt idx="0">
                  <c:v>Layer 2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Comparaison_nvx_eau!$D$36:$D$65</c:f>
              <c:numCache>
                <c:formatCode>General</c:formatCode>
                <c:ptCount val="30"/>
                <c:pt idx="0">
                  <c:v>18.562000000000001</c:v>
                </c:pt>
                <c:pt idx="1">
                  <c:v>18.675000000000001</c:v>
                </c:pt>
                <c:pt idx="2">
                  <c:v>18.75</c:v>
                </c:pt>
                <c:pt idx="3">
                  <c:v>18.792000000000002</c:v>
                </c:pt>
                <c:pt idx="4">
                  <c:v>18.814</c:v>
                </c:pt>
                <c:pt idx="5">
                  <c:v>18.32</c:v>
                </c:pt>
                <c:pt idx="6">
                  <c:v>18.268999999999998</c:v>
                </c:pt>
                <c:pt idx="7">
                  <c:v>18.315999999999999</c:v>
                </c:pt>
                <c:pt idx="8">
                  <c:v>18.373000000000001</c:v>
                </c:pt>
                <c:pt idx="9">
                  <c:v>18.379000000000001</c:v>
                </c:pt>
                <c:pt idx="10">
                  <c:v>18.594000000000001</c:v>
                </c:pt>
                <c:pt idx="11">
                  <c:v>18.632000000000001</c:v>
                </c:pt>
                <c:pt idx="12">
                  <c:v>18.405000000000001</c:v>
                </c:pt>
                <c:pt idx="13">
                  <c:v>18.341999999999999</c:v>
                </c:pt>
                <c:pt idx="14">
                  <c:v>17.925000000000001</c:v>
                </c:pt>
                <c:pt idx="15">
                  <c:v>18.274000000000001</c:v>
                </c:pt>
                <c:pt idx="16">
                  <c:v>18.324999999999999</c:v>
                </c:pt>
                <c:pt idx="17">
                  <c:v>18.324000000000002</c:v>
                </c:pt>
                <c:pt idx="18">
                  <c:v>18.265999999999998</c:v>
                </c:pt>
                <c:pt idx="19">
                  <c:v>18.280999999999999</c:v>
                </c:pt>
                <c:pt idx="20">
                  <c:v>18.286999999999999</c:v>
                </c:pt>
                <c:pt idx="21">
                  <c:v>18.286000000000001</c:v>
                </c:pt>
                <c:pt idx="22">
                  <c:v>18.3</c:v>
                </c:pt>
                <c:pt idx="23">
                  <c:v>18.276</c:v>
                </c:pt>
                <c:pt idx="24">
                  <c:v>18.245999999999999</c:v>
                </c:pt>
                <c:pt idx="25">
                  <c:v>18.253</c:v>
                </c:pt>
                <c:pt idx="26">
                  <c:v>18.449000000000002</c:v>
                </c:pt>
                <c:pt idx="27">
                  <c:v>18.405999999999999</c:v>
                </c:pt>
                <c:pt idx="28">
                  <c:v>18.268000000000001</c:v>
                </c:pt>
                <c:pt idx="29">
                  <c:v>18.248999999999999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E7FC-4208-A510-C007212CBBD5}"/>
            </c:ext>
          </c:extLst>
        </c:ser>
        <c:ser>
          <c:idx val="10"/>
          <c:order val="10"/>
          <c:tx>
            <c:strRef>
              <c:f>Comparaison_nvx_eau!$E$35</c:f>
              <c:strCache>
                <c:ptCount val="1"/>
                <c:pt idx="0">
                  <c:v>Layer 3</c:v>
                </c:pt>
              </c:strCache>
            </c:strRef>
          </c:tx>
          <c:spPr>
            <a:ln w="19050" cap="rnd">
              <a:solidFill>
                <a:srgbClr val="3C237B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Comparaison_nvx_eau!$E$36:$E$64</c:f>
              <c:numCache>
                <c:formatCode>General</c:formatCode>
                <c:ptCount val="29"/>
                <c:pt idx="0">
                  <c:v>19.015999999999998</c:v>
                </c:pt>
                <c:pt idx="1">
                  <c:v>19.04</c:v>
                </c:pt>
                <c:pt idx="2">
                  <c:v>19</c:v>
                </c:pt>
                <c:pt idx="3">
                  <c:v>18.965</c:v>
                </c:pt>
                <c:pt idx="4">
                  <c:v>18.922000000000001</c:v>
                </c:pt>
                <c:pt idx="5">
                  <c:v>17.071999999999999</c:v>
                </c:pt>
                <c:pt idx="6">
                  <c:v>15.538</c:v>
                </c:pt>
                <c:pt idx="7">
                  <c:v>14.398999999999999</c:v>
                </c:pt>
                <c:pt idx="8">
                  <c:v>13.494999999999999</c:v>
                </c:pt>
                <c:pt idx="9">
                  <c:v>12.73</c:v>
                </c:pt>
                <c:pt idx="10">
                  <c:v>12.092000000000001</c:v>
                </c:pt>
                <c:pt idx="11">
                  <c:v>11.518000000000001</c:v>
                </c:pt>
                <c:pt idx="12">
                  <c:v>11.156000000000001</c:v>
                </c:pt>
                <c:pt idx="13">
                  <c:v>10.804</c:v>
                </c:pt>
                <c:pt idx="14">
                  <c:v>10.423</c:v>
                </c:pt>
                <c:pt idx="15">
                  <c:v>10.141999999999999</c:v>
                </c:pt>
                <c:pt idx="16">
                  <c:v>9.8889999999999993</c:v>
                </c:pt>
                <c:pt idx="17">
                  <c:v>9.6539999999999999</c:v>
                </c:pt>
                <c:pt idx="18">
                  <c:v>9.4339999999999993</c:v>
                </c:pt>
                <c:pt idx="19">
                  <c:v>9.2040000000000006</c:v>
                </c:pt>
                <c:pt idx="20">
                  <c:v>9.0020000000000007</c:v>
                </c:pt>
                <c:pt idx="21">
                  <c:v>8.8550000000000004</c:v>
                </c:pt>
                <c:pt idx="22">
                  <c:v>8.7240000000000002</c:v>
                </c:pt>
                <c:pt idx="23">
                  <c:v>8.6010000000000009</c:v>
                </c:pt>
                <c:pt idx="24">
                  <c:v>8.51</c:v>
                </c:pt>
                <c:pt idx="25">
                  <c:v>8.4309999999999992</c:v>
                </c:pt>
                <c:pt idx="26">
                  <c:v>8.3819999999999997</c:v>
                </c:pt>
                <c:pt idx="27">
                  <c:v>8.2379999999999995</c:v>
                </c:pt>
                <c:pt idx="28">
                  <c:v>8.0310000000000006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E7FC-4208-A510-C007212CBBD5}"/>
            </c:ext>
          </c:extLst>
        </c:ser>
        <c:ser>
          <c:idx val="11"/>
          <c:order val="11"/>
          <c:tx>
            <c:strRef>
              <c:f>Comparaison_nvx_eau!$F$35</c:f>
              <c:strCache>
                <c:ptCount val="1"/>
                <c:pt idx="0">
                  <c:v>Layer 4</c:v>
                </c:pt>
              </c:strCache>
            </c:strRef>
          </c:tx>
          <c:spPr>
            <a:ln w="19050" cap="rnd">
              <a:solidFill>
                <a:srgbClr val="666C2E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Comparaison_nvx_eau!$F$36:$F$65</c:f>
              <c:numCache>
                <c:formatCode>General</c:formatCode>
                <c:ptCount val="30"/>
                <c:pt idx="0">
                  <c:v>19.385999999999999</c:v>
                </c:pt>
                <c:pt idx="1">
                  <c:v>19.465</c:v>
                </c:pt>
                <c:pt idx="2">
                  <c:v>18.97</c:v>
                </c:pt>
                <c:pt idx="3">
                  <c:v>18.780999999999999</c:v>
                </c:pt>
                <c:pt idx="4">
                  <c:v>18.556999999999999</c:v>
                </c:pt>
                <c:pt idx="5">
                  <c:v>4.3710000000000004</c:v>
                </c:pt>
                <c:pt idx="6">
                  <c:v>-0.872</c:v>
                </c:pt>
                <c:pt idx="7">
                  <c:v>-2.85</c:v>
                </c:pt>
                <c:pt idx="8">
                  <c:v>-3.7890000000000001</c:v>
                </c:pt>
                <c:pt idx="9">
                  <c:v>-4.3280000000000003</c:v>
                </c:pt>
                <c:pt idx="10">
                  <c:v>-4.6589999999999998</c:v>
                </c:pt>
                <c:pt idx="11">
                  <c:v>-4.9180000000000001</c:v>
                </c:pt>
                <c:pt idx="12">
                  <c:v>-3.6120000000000001</c:v>
                </c:pt>
                <c:pt idx="13">
                  <c:v>-3.3660000000000001</c:v>
                </c:pt>
                <c:pt idx="14">
                  <c:v>-3.2829999999999999</c:v>
                </c:pt>
                <c:pt idx="15">
                  <c:v>-3.2610000000000001</c:v>
                </c:pt>
                <c:pt idx="16">
                  <c:v>-3.1850000000000001</c:v>
                </c:pt>
                <c:pt idx="17">
                  <c:v>-3.16</c:v>
                </c:pt>
                <c:pt idx="18">
                  <c:v>-3.1539999999999999</c:v>
                </c:pt>
                <c:pt idx="19">
                  <c:v>-3.444</c:v>
                </c:pt>
                <c:pt idx="20">
                  <c:v>-3.536</c:v>
                </c:pt>
                <c:pt idx="21">
                  <c:v>-3.3290000000000002</c:v>
                </c:pt>
                <c:pt idx="22">
                  <c:v>-3.2719999999999998</c:v>
                </c:pt>
                <c:pt idx="23">
                  <c:v>-3.2469999999999999</c:v>
                </c:pt>
                <c:pt idx="24">
                  <c:v>-3.0459999999999998</c:v>
                </c:pt>
                <c:pt idx="25">
                  <c:v>-2.9649999999999999</c:v>
                </c:pt>
                <c:pt idx="26">
                  <c:v>-2.9239999999999999</c:v>
                </c:pt>
                <c:pt idx="27">
                  <c:v>-3.5830000000000002</c:v>
                </c:pt>
                <c:pt idx="28">
                  <c:v>-4.3319999999999999</c:v>
                </c:pt>
                <c:pt idx="29">
                  <c:v>-4.8979999999999997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E7FC-4208-A510-C007212CBBD5}"/>
            </c:ext>
          </c:extLst>
        </c:ser>
        <c:ser>
          <c:idx val="12"/>
          <c:order val="12"/>
          <c:tx>
            <c:strRef>
              <c:f>Comparaison_nvx_eau!$G$35</c:f>
              <c:strCache>
                <c:ptCount val="1"/>
                <c:pt idx="0">
                  <c:v>Layer 5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Comparaison_nvx_eau!$G$36:$G$65</c:f>
              <c:numCache>
                <c:formatCode>General</c:formatCode>
                <c:ptCount val="30"/>
                <c:pt idx="0">
                  <c:v>18.655999999999999</c:v>
                </c:pt>
                <c:pt idx="1">
                  <c:v>18.667999999999999</c:v>
                </c:pt>
                <c:pt idx="2">
                  <c:v>18.556000000000001</c:v>
                </c:pt>
                <c:pt idx="3">
                  <c:v>18.448</c:v>
                </c:pt>
                <c:pt idx="4">
                  <c:v>18.343</c:v>
                </c:pt>
                <c:pt idx="5">
                  <c:v>14.734</c:v>
                </c:pt>
                <c:pt idx="6">
                  <c:v>11.404999999999999</c:v>
                </c:pt>
                <c:pt idx="7">
                  <c:v>9.1969999999999992</c:v>
                </c:pt>
                <c:pt idx="8">
                  <c:v>7.8380000000000001</c:v>
                </c:pt>
                <c:pt idx="9">
                  <c:v>6.9390000000000001</c:v>
                </c:pt>
                <c:pt idx="10">
                  <c:v>6.4039999999999999</c:v>
                </c:pt>
                <c:pt idx="11">
                  <c:v>6.0750000000000002</c:v>
                </c:pt>
                <c:pt idx="12">
                  <c:v>6.25</c:v>
                </c:pt>
                <c:pt idx="13">
                  <c:v>6.4089999999999998</c:v>
                </c:pt>
                <c:pt idx="14">
                  <c:v>6.5090000000000003</c:v>
                </c:pt>
                <c:pt idx="15">
                  <c:v>6.63</c:v>
                </c:pt>
                <c:pt idx="16">
                  <c:v>6.7320000000000002</c:v>
                </c:pt>
                <c:pt idx="17">
                  <c:v>6.81</c:v>
                </c:pt>
                <c:pt idx="18">
                  <c:v>6.9130000000000003</c:v>
                </c:pt>
                <c:pt idx="19">
                  <c:v>6.9370000000000003</c:v>
                </c:pt>
                <c:pt idx="20">
                  <c:v>6.99</c:v>
                </c:pt>
                <c:pt idx="21">
                  <c:v>7.1619999999999999</c:v>
                </c:pt>
                <c:pt idx="22">
                  <c:v>7.367</c:v>
                </c:pt>
                <c:pt idx="23">
                  <c:v>7.52</c:v>
                </c:pt>
                <c:pt idx="24">
                  <c:v>7.6760000000000002</c:v>
                </c:pt>
                <c:pt idx="25">
                  <c:v>7.7869999999999999</c:v>
                </c:pt>
                <c:pt idx="26">
                  <c:v>7.8470000000000004</c:v>
                </c:pt>
                <c:pt idx="27">
                  <c:v>7.6639999999999997</c:v>
                </c:pt>
                <c:pt idx="28">
                  <c:v>7.3209999999999997</c:v>
                </c:pt>
                <c:pt idx="29">
                  <c:v>6.9790000000000001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E7FC-4208-A510-C007212CBBD5}"/>
            </c:ext>
          </c:extLst>
        </c:ser>
        <c:ser>
          <c:idx val="13"/>
          <c:order val="13"/>
          <c:tx>
            <c:strRef>
              <c:f>Comparaison_nvx_eau!$H$35</c:f>
              <c:strCache>
                <c:ptCount val="1"/>
                <c:pt idx="0">
                  <c:v>Layer 6</c:v>
                </c:pt>
              </c:strCache>
            </c:strRef>
          </c:tx>
          <c:spPr>
            <a:ln w="19050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Comparaison_nvx_eau!$H$36:$H$65</c:f>
              <c:numCache>
                <c:formatCode>General</c:formatCode>
                <c:ptCount val="30"/>
                <c:pt idx="0">
                  <c:v>17.93</c:v>
                </c:pt>
                <c:pt idx="1">
                  <c:v>17.896000000000001</c:v>
                </c:pt>
                <c:pt idx="2">
                  <c:v>17.923999999999999</c:v>
                </c:pt>
                <c:pt idx="3">
                  <c:v>17.902999999999999</c:v>
                </c:pt>
                <c:pt idx="4">
                  <c:v>17.920999999999999</c:v>
                </c:pt>
                <c:pt idx="5">
                  <c:v>17.911000000000001</c:v>
                </c:pt>
                <c:pt idx="6">
                  <c:v>17.044</c:v>
                </c:pt>
                <c:pt idx="7">
                  <c:v>16.82</c:v>
                </c:pt>
                <c:pt idx="8">
                  <c:v>16.722999999999999</c:v>
                </c:pt>
                <c:pt idx="9">
                  <c:v>16.376999999999999</c:v>
                </c:pt>
                <c:pt idx="10">
                  <c:v>16.356999999999999</c:v>
                </c:pt>
                <c:pt idx="11">
                  <c:v>16.367999999999999</c:v>
                </c:pt>
                <c:pt idx="12">
                  <c:v>16.414000000000001</c:v>
                </c:pt>
                <c:pt idx="13">
                  <c:v>16.452999999999999</c:v>
                </c:pt>
                <c:pt idx="14">
                  <c:v>16.457000000000001</c:v>
                </c:pt>
                <c:pt idx="15">
                  <c:v>16.713999999999999</c:v>
                </c:pt>
                <c:pt idx="16">
                  <c:v>16.806000000000001</c:v>
                </c:pt>
                <c:pt idx="17">
                  <c:v>16.89</c:v>
                </c:pt>
                <c:pt idx="18">
                  <c:v>17.137</c:v>
                </c:pt>
                <c:pt idx="19">
                  <c:v>17.318999999999999</c:v>
                </c:pt>
                <c:pt idx="20">
                  <c:v>17.574000000000002</c:v>
                </c:pt>
                <c:pt idx="21">
                  <c:v>17.946000000000002</c:v>
                </c:pt>
                <c:pt idx="22">
                  <c:v>18.363</c:v>
                </c:pt>
                <c:pt idx="23">
                  <c:v>18.54</c:v>
                </c:pt>
                <c:pt idx="24">
                  <c:v>18.657</c:v>
                </c:pt>
                <c:pt idx="25">
                  <c:v>18.710999999999999</c:v>
                </c:pt>
                <c:pt idx="26">
                  <c:v>18.686</c:v>
                </c:pt>
                <c:pt idx="27">
                  <c:v>18.497</c:v>
                </c:pt>
                <c:pt idx="28">
                  <c:v>18.245000000000001</c:v>
                </c:pt>
                <c:pt idx="29">
                  <c:v>18.126999999999999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E7FC-4208-A510-C007212CBBD5}"/>
            </c:ext>
          </c:extLst>
        </c:ser>
        <c:ser>
          <c:idx val="14"/>
          <c:order val="14"/>
          <c:tx>
            <c:strRef>
              <c:f>Comparaison_nvx_eau!$I$35</c:f>
              <c:strCache>
                <c:ptCount val="1"/>
                <c:pt idx="0">
                  <c:v>Layer 7</c:v>
                </c:pt>
              </c:strCache>
            </c:strRef>
          </c:tx>
          <c:spPr>
            <a:ln w="19050" cap="rnd">
              <a:solidFill>
                <a:srgbClr val="CC00CC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Comparaison_nvx_eau!$I$36:$I$65</c:f>
              <c:numCache>
                <c:formatCode>General</c:formatCode>
                <c:ptCount val="30"/>
                <c:pt idx="0">
                  <c:v>17.928999999999998</c:v>
                </c:pt>
                <c:pt idx="1">
                  <c:v>17.896000000000001</c:v>
                </c:pt>
                <c:pt idx="2">
                  <c:v>17.923999999999999</c:v>
                </c:pt>
                <c:pt idx="3">
                  <c:v>17.902000000000001</c:v>
                </c:pt>
                <c:pt idx="4">
                  <c:v>17.920999999999999</c:v>
                </c:pt>
                <c:pt idx="5">
                  <c:v>17.911999999999999</c:v>
                </c:pt>
                <c:pt idx="6">
                  <c:v>17.045999999999999</c:v>
                </c:pt>
                <c:pt idx="7">
                  <c:v>16.823</c:v>
                </c:pt>
                <c:pt idx="8">
                  <c:v>16.727</c:v>
                </c:pt>
                <c:pt idx="9">
                  <c:v>16.38</c:v>
                </c:pt>
                <c:pt idx="10">
                  <c:v>16.361000000000001</c:v>
                </c:pt>
                <c:pt idx="11">
                  <c:v>16.372</c:v>
                </c:pt>
                <c:pt idx="12">
                  <c:v>16.417000000000002</c:v>
                </c:pt>
                <c:pt idx="13">
                  <c:v>16.456</c:v>
                </c:pt>
                <c:pt idx="14">
                  <c:v>16.46</c:v>
                </c:pt>
                <c:pt idx="15">
                  <c:v>16.718</c:v>
                </c:pt>
                <c:pt idx="16">
                  <c:v>16.809999999999999</c:v>
                </c:pt>
                <c:pt idx="17">
                  <c:v>16.893999999999998</c:v>
                </c:pt>
                <c:pt idx="18">
                  <c:v>17.140999999999998</c:v>
                </c:pt>
                <c:pt idx="19">
                  <c:v>17.323</c:v>
                </c:pt>
                <c:pt idx="20">
                  <c:v>17.577999999999999</c:v>
                </c:pt>
                <c:pt idx="21">
                  <c:v>17.95</c:v>
                </c:pt>
                <c:pt idx="22">
                  <c:v>18.367000000000001</c:v>
                </c:pt>
                <c:pt idx="23">
                  <c:v>18.544</c:v>
                </c:pt>
                <c:pt idx="24">
                  <c:v>18.661000000000001</c:v>
                </c:pt>
                <c:pt idx="25">
                  <c:v>18.713999999999999</c:v>
                </c:pt>
                <c:pt idx="26">
                  <c:v>18.690000000000001</c:v>
                </c:pt>
                <c:pt idx="27">
                  <c:v>18.501000000000001</c:v>
                </c:pt>
                <c:pt idx="28">
                  <c:v>18.248000000000001</c:v>
                </c:pt>
                <c:pt idx="29">
                  <c:v>18.131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E7FC-4208-A510-C007212CB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494784"/>
        <c:axId val="511465888"/>
      </c:scatterChart>
      <c:valAx>
        <c:axId val="51146480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1465344"/>
        <c:crossesAt val="0.1"/>
        <c:crossBetween val="midCat"/>
      </c:valAx>
      <c:valAx>
        <c:axId val="51146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Compaction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464800"/>
        <c:crosses val="autoZero"/>
        <c:crossBetween val="midCat"/>
      </c:valAx>
      <c:valAx>
        <c:axId val="5114658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Water level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494784"/>
        <c:crosses val="max"/>
        <c:crossBetween val="midCat"/>
      </c:valAx>
      <c:valAx>
        <c:axId val="475494784"/>
        <c:scaling>
          <c:orientation val="minMax"/>
          <c:max val="2020"/>
          <c:min val="199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465888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 w="15875">
                  <a:solidFill>
                    <a:srgbClr val="F07F3C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2375FD1-5E51-4CFB-BA71-3B2A79E450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66C1D0-0557-48AB-9136-7D12796EF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54CB-7EE3-40D4-ACE7-82BA9E4DF850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774DD-9FD5-4BCB-B5D7-E8A7BF0A53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6389CF-BF5D-4ADD-A775-0091AA211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029BB-11B7-49F3-A07C-C1FC20E0C6C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876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S4038_ULiege-place du 20 Août-bâtiment-exterieur-OM-2017 (3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002" y="2"/>
            <a:ext cx="30275213" cy="42803763"/>
          </a:xfrm>
          <a:prstGeom prst="rect">
            <a:avLst/>
          </a:prstGeom>
        </p:spPr>
      </p:pic>
      <p:sp>
        <p:nvSpPr>
          <p:cNvPr id="11" name="Triangle rectangle 10"/>
          <p:cNvSpPr/>
          <p:nvPr/>
        </p:nvSpPr>
        <p:spPr>
          <a:xfrm rot="10800000" flipV="1">
            <a:off x="8111123" y="17642893"/>
            <a:ext cx="23123065" cy="14437673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7" name="Triangle rectangle 6"/>
          <p:cNvSpPr/>
          <p:nvPr/>
        </p:nvSpPr>
        <p:spPr>
          <a:xfrm>
            <a:off x="0" y="16753288"/>
            <a:ext cx="27494456" cy="15853208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10" name="Triangle rectangle 9"/>
          <p:cNvSpPr/>
          <p:nvPr/>
        </p:nvSpPr>
        <p:spPr>
          <a:xfrm rot="10800000" flipH="1">
            <a:off x="-5322982" y="-1188747"/>
            <a:ext cx="23124756" cy="1443767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pic>
        <p:nvPicPr>
          <p:cNvPr id="3" name="Image 2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100" y="1854970"/>
            <a:ext cx="5866244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6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82" userDrawn="1">
          <p15:clr>
            <a:srgbClr val="FBAE40"/>
          </p15:clr>
        </p15:guide>
        <p15:guide id="2" pos="95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Image 5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3045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5" y="1704226"/>
            <a:ext cx="8830271" cy="7252860"/>
          </a:xfrm>
        </p:spPr>
        <p:txBody>
          <a:bodyPr anchor="b"/>
          <a:lstStyle>
            <a:lvl1pPr algn="l">
              <a:defRPr sz="6612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01798" y="1704226"/>
            <a:ext cx="15180559" cy="36531827"/>
          </a:xfrm>
        </p:spPr>
        <p:txBody>
          <a:bodyPr/>
          <a:lstStyle>
            <a:lvl1pPr>
              <a:buSzPct val="70000"/>
              <a:defRPr sz="10579"/>
            </a:lvl1pPr>
            <a:lvl2pPr>
              <a:defRPr sz="9258"/>
            </a:lvl2pPr>
            <a:lvl3pPr>
              <a:defRPr sz="7934"/>
            </a:lvl3pPr>
            <a:lvl4pPr>
              <a:defRPr sz="6612"/>
            </a:lvl4pPr>
            <a:lvl5pPr>
              <a:defRPr sz="6612"/>
            </a:lvl5pPr>
            <a:lvl6pPr>
              <a:defRPr sz="6612"/>
            </a:lvl6pPr>
            <a:lvl7pPr>
              <a:defRPr sz="6612"/>
            </a:lvl7pPr>
            <a:lvl8pPr>
              <a:defRPr sz="6612"/>
            </a:lvl8pPr>
            <a:lvl9pPr>
              <a:defRPr sz="6612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3762" y="8957089"/>
            <a:ext cx="8830274" cy="29278966"/>
          </a:xfrm>
        </p:spPr>
        <p:txBody>
          <a:bodyPr/>
          <a:lstStyle>
            <a:lvl1pPr marL="0" indent="0">
              <a:buNone/>
              <a:defRPr sz="4629">
                <a:solidFill>
                  <a:schemeClr val="tx2"/>
                </a:solidFill>
              </a:defRPr>
            </a:lvl1pPr>
            <a:lvl2pPr marL="1511581" indent="0">
              <a:buNone/>
              <a:defRPr sz="3967"/>
            </a:lvl2pPr>
            <a:lvl3pPr marL="3023162" indent="0">
              <a:buNone/>
              <a:defRPr sz="3307"/>
            </a:lvl3pPr>
            <a:lvl4pPr marL="4534745" indent="0">
              <a:buNone/>
              <a:defRPr sz="2976"/>
            </a:lvl4pPr>
            <a:lvl5pPr marL="6046326" indent="0">
              <a:buNone/>
              <a:defRPr sz="2976"/>
            </a:lvl5pPr>
            <a:lvl6pPr marL="7557908" indent="0">
              <a:buNone/>
              <a:defRPr sz="2976"/>
            </a:lvl6pPr>
            <a:lvl7pPr marL="9069489" indent="0">
              <a:buNone/>
              <a:defRPr sz="2976"/>
            </a:lvl7pPr>
            <a:lvl8pPr marL="10581070" indent="0">
              <a:buNone/>
              <a:defRPr sz="2976"/>
            </a:lvl8pPr>
            <a:lvl9pPr marL="12092653" indent="0">
              <a:buNone/>
              <a:defRPr sz="2976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0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4154" y="29962634"/>
            <a:ext cx="18165128" cy="3537258"/>
          </a:xfrm>
        </p:spPr>
        <p:txBody>
          <a:bodyPr anchor="b"/>
          <a:lstStyle>
            <a:lvl1pPr algn="l">
              <a:defRPr sz="6612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934154" y="3824595"/>
            <a:ext cx="18165128" cy="25682258"/>
          </a:xfrm>
        </p:spPr>
        <p:txBody>
          <a:bodyPr/>
          <a:lstStyle>
            <a:lvl1pPr marL="0" indent="0">
              <a:buNone/>
              <a:defRPr sz="10579"/>
            </a:lvl1pPr>
            <a:lvl2pPr marL="1511581" indent="0">
              <a:buNone/>
              <a:defRPr sz="9258"/>
            </a:lvl2pPr>
            <a:lvl3pPr marL="3023162" indent="0">
              <a:buNone/>
              <a:defRPr sz="7934"/>
            </a:lvl3pPr>
            <a:lvl4pPr marL="4534745" indent="0">
              <a:buNone/>
              <a:defRPr sz="6612"/>
            </a:lvl4pPr>
            <a:lvl5pPr marL="6046326" indent="0">
              <a:buNone/>
              <a:defRPr sz="6612"/>
            </a:lvl5pPr>
            <a:lvl6pPr marL="7557908" indent="0">
              <a:buNone/>
              <a:defRPr sz="6612"/>
            </a:lvl6pPr>
            <a:lvl7pPr marL="9069489" indent="0">
              <a:buNone/>
              <a:defRPr sz="6612"/>
            </a:lvl7pPr>
            <a:lvl8pPr marL="10581070" indent="0">
              <a:buNone/>
              <a:defRPr sz="6612"/>
            </a:lvl8pPr>
            <a:lvl9pPr marL="12092653" indent="0">
              <a:buNone/>
              <a:defRPr sz="6612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4154" y="33499892"/>
            <a:ext cx="18165128" cy="5023493"/>
          </a:xfrm>
        </p:spPr>
        <p:txBody>
          <a:bodyPr/>
          <a:lstStyle>
            <a:lvl1pPr marL="0" indent="0">
              <a:buNone/>
              <a:defRPr sz="4629">
                <a:solidFill>
                  <a:schemeClr val="tx2"/>
                </a:solidFill>
              </a:defRPr>
            </a:lvl1pPr>
            <a:lvl2pPr marL="1511581" indent="0">
              <a:buNone/>
              <a:defRPr sz="3967"/>
            </a:lvl2pPr>
            <a:lvl3pPr marL="3023162" indent="0">
              <a:buNone/>
              <a:defRPr sz="3307"/>
            </a:lvl3pPr>
            <a:lvl4pPr marL="4534745" indent="0">
              <a:buNone/>
              <a:defRPr sz="2976"/>
            </a:lvl4pPr>
            <a:lvl5pPr marL="6046326" indent="0">
              <a:buNone/>
              <a:defRPr sz="2976"/>
            </a:lvl5pPr>
            <a:lvl6pPr marL="7557908" indent="0">
              <a:buNone/>
              <a:defRPr sz="2976"/>
            </a:lvl6pPr>
            <a:lvl7pPr marL="9069489" indent="0">
              <a:buNone/>
              <a:defRPr sz="2976"/>
            </a:lvl7pPr>
            <a:lvl8pPr marL="10581070" indent="0">
              <a:buNone/>
              <a:defRPr sz="2976"/>
            </a:lvl8pPr>
            <a:lvl9pPr marL="12092653" indent="0">
              <a:buNone/>
              <a:defRPr sz="2976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9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39492" y="35367230"/>
            <a:ext cx="5080172" cy="29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8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0458510" y="1626822"/>
            <a:ext cx="6111514" cy="3652191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39016" y="1626822"/>
            <a:ext cx="18792166" cy="3652191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39492" y="35367230"/>
            <a:ext cx="5080172" cy="29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7152145" y="19079335"/>
            <a:ext cx="23123065" cy="23724438"/>
          </a:xfrm>
          <a:prstGeom prst="rtTriangle">
            <a:avLst/>
          </a:prstGeom>
          <a:solidFill>
            <a:srgbClr val="5FA4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2" y="23562580"/>
            <a:ext cx="20307728" cy="19241196"/>
          </a:xfrm>
          <a:prstGeom prst="rtTriangle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8" name="Triangle isocèle 7"/>
          <p:cNvSpPr/>
          <p:nvPr userDrawn="1"/>
        </p:nvSpPr>
        <p:spPr>
          <a:xfrm>
            <a:off x="7162167" y="36329097"/>
            <a:ext cx="13162904" cy="6474666"/>
          </a:xfrm>
          <a:prstGeom prst="triangle">
            <a:avLst>
              <a:gd name="adj" fmla="val 47947"/>
            </a:avLst>
          </a:prstGeom>
          <a:solidFill>
            <a:srgbClr val="0C5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 dirty="0"/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46" y="12976255"/>
            <a:ext cx="11202328" cy="102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7152145" y="19079335"/>
            <a:ext cx="23123065" cy="23724438"/>
          </a:xfrm>
          <a:prstGeom prst="rtTriangle">
            <a:avLst/>
          </a:prstGeom>
          <a:solidFill>
            <a:srgbClr val="C6C0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2" y="23562580"/>
            <a:ext cx="20307728" cy="19241196"/>
          </a:xfrm>
          <a:prstGeom prst="rtTriangle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8" name="Triangle isocèle 7"/>
          <p:cNvSpPr/>
          <p:nvPr userDrawn="1"/>
        </p:nvSpPr>
        <p:spPr>
          <a:xfrm>
            <a:off x="7162167" y="36329097"/>
            <a:ext cx="13162904" cy="6474666"/>
          </a:xfrm>
          <a:prstGeom prst="triangle">
            <a:avLst>
              <a:gd name="adj" fmla="val 47947"/>
            </a:avLst>
          </a:prstGeom>
          <a:solidFill>
            <a:srgbClr val="006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 dirty="0"/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46" y="12976255"/>
            <a:ext cx="11202328" cy="102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S1068_20170421_Centre_ville_Philosophie_Bibliothèque_Histoire_A4_BB (18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658" y="-5284570"/>
            <a:ext cx="24979134" cy="31395736"/>
          </a:xfrm>
          <a:prstGeom prst="rect">
            <a:avLst/>
          </a:prstGeom>
        </p:spPr>
      </p:pic>
      <p:sp>
        <p:nvSpPr>
          <p:cNvPr id="3" name="Pentagone 2"/>
          <p:cNvSpPr/>
          <p:nvPr userDrawn="1"/>
        </p:nvSpPr>
        <p:spPr>
          <a:xfrm>
            <a:off x="-616412" y="-385624"/>
            <a:ext cx="31160776" cy="44270432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4203050"/>
                </a:moveTo>
                <a:lnTo>
                  <a:pt x="6313069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4203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14" name="Triangle isocèle 13"/>
          <p:cNvSpPr/>
          <p:nvPr userDrawn="1"/>
        </p:nvSpPr>
        <p:spPr>
          <a:xfrm rot="5400000">
            <a:off x="-1030493" y="19925869"/>
            <a:ext cx="23908392" cy="21847407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290">
                <a:solidFill>
                  <a:schemeClr val="tx2"/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06616" y="27805650"/>
            <a:ext cx="27247692" cy="3927236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206614" y="33175576"/>
            <a:ext cx="27247688" cy="41308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3" name="Image 12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507" y="1634866"/>
            <a:ext cx="4008830" cy="36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S1068_20170421_Centre_ville_Philosophie_Bibliothèque_Histoire_A4_BB (18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1261" y="-3201236"/>
            <a:ext cx="22196211" cy="27897942"/>
          </a:xfrm>
          <a:prstGeom prst="rect">
            <a:avLst/>
          </a:prstGeom>
        </p:spPr>
      </p:pic>
      <p:sp>
        <p:nvSpPr>
          <p:cNvPr id="13" name="Pentagone 2"/>
          <p:cNvSpPr/>
          <p:nvPr userDrawn="1"/>
        </p:nvSpPr>
        <p:spPr>
          <a:xfrm>
            <a:off x="-616412" y="-385624"/>
            <a:ext cx="31160776" cy="44270432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4203050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3975095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3975095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3975095"/>
                </a:moveTo>
                <a:lnTo>
                  <a:pt x="5979302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3975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17" name="Triangle isocèle 16"/>
          <p:cNvSpPr/>
          <p:nvPr userDrawn="1"/>
        </p:nvSpPr>
        <p:spPr>
          <a:xfrm rot="5400000">
            <a:off x="-1030493" y="19925869"/>
            <a:ext cx="23908392" cy="21847407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9212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8768" y="22514926"/>
            <a:ext cx="24596697" cy="4592255"/>
          </a:xfrm>
        </p:spPr>
        <p:txBody>
          <a:bodyPr anchor="t">
            <a:normAutofit/>
          </a:bodyPr>
          <a:lstStyle>
            <a:lvl1pPr algn="l">
              <a:defRPr sz="10579" b="0" cap="none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28771" y="27181922"/>
            <a:ext cx="24596697" cy="6639546"/>
          </a:xfrm>
        </p:spPr>
        <p:txBody>
          <a:bodyPr anchor="t"/>
          <a:lstStyle>
            <a:lvl1pPr marL="0" indent="0" algn="l">
              <a:buNone/>
              <a:defRPr sz="6612">
                <a:solidFill>
                  <a:schemeClr val="tx2"/>
                </a:solidFill>
              </a:defRPr>
            </a:lvl1pPr>
            <a:lvl2pPr marL="1511581" indent="0">
              <a:buNone/>
              <a:defRPr sz="5951">
                <a:solidFill>
                  <a:schemeClr val="tx1">
                    <a:tint val="75000"/>
                  </a:schemeClr>
                </a:solidFill>
              </a:defRPr>
            </a:lvl2pPr>
            <a:lvl3pPr marL="3023162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3pPr>
            <a:lvl4pPr marL="4534745" indent="0">
              <a:buNone/>
              <a:defRPr sz="4629">
                <a:solidFill>
                  <a:schemeClr val="tx1">
                    <a:tint val="75000"/>
                  </a:schemeClr>
                </a:solidFill>
              </a:defRPr>
            </a:lvl4pPr>
            <a:lvl5pPr marL="6046326" indent="0">
              <a:buNone/>
              <a:defRPr sz="4629">
                <a:solidFill>
                  <a:schemeClr val="tx1">
                    <a:tint val="75000"/>
                  </a:schemeClr>
                </a:solidFill>
              </a:defRPr>
            </a:lvl5pPr>
            <a:lvl6pPr marL="7557908" indent="0">
              <a:buNone/>
              <a:defRPr sz="4629">
                <a:solidFill>
                  <a:schemeClr val="tx1">
                    <a:tint val="75000"/>
                  </a:schemeClr>
                </a:solidFill>
              </a:defRPr>
            </a:lvl6pPr>
            <a:lvl7pPr marL="9069489" indent="0">
              <a:buNone/>
              <a:defRPr sz="4629">
                <a:solidFill>
                  <a:schemeClr val="tx1">
                    <a:tint val="75000"/>
                  </a:schemeClr>
                </a:solidFill>
              </a:defRPr>
            </a:lvl7pPr>
            <a:lvl8pPr marL="10581070" indent="0">
              <a:buNone/>
              <a:defRPr sz="4629">
                <a:solidFill>
                  <a:schemeClr val="tx1">
                    <a:tint val="75000"/>
                  </a:schemeClr>
                </a:solidFill>
              </a:defRPr>
            </a:lvl8pPr>
            <a:lvl9pPr marL="12092653" indent="0">
              <a:buNone/>
              <a:defRPr sz="46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507" y="1634866"/>
            <a:ext cx="4008830" cy="36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2" y="1714137"/>
            <a:ext cx="23803804" cy="7133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3762" y="9987550"/>
            <a:ext cx="23803804" cy="28248505"/>
          </a:xfrm>
        </p:spPr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13762" y="9987550"/>
            <a:ext cx="11323407" cy="28248505"/>
          </a:xfrm>
        </p:spPr>
        <p:txBody>
          <a:bodyPr/>
          <a:lstStyle>
            <a:lvl1pPr>
              <a:defRPr sz="9258"/>
            </a:lvl1pPr>
            <a:lvl2pPr>
              <a:defRPr sz="7934"/>
            </a:lvl2pPr>
            <a:lvl3pPr>
              <a:defRPr sz="6612"/>
            </a:lvl3pPr>
            <a:lvl4pPr>
              <a:defRPr sz="5951"/>
            </a:lvl4pPr>
            <a:lvl5pPr>
              <a:defRPr sz="5951"/>
            </a:lvl5pPr>
            <a:lvl6pPr>
              <a:defRPr sz="5951"/>
            </a:lvl6pPr>
            <a:lvl7pPr>
              <a:defRPr sz="5951"/>
            </a:lvl7pPr>
            <a:lvl8pPr>
              <a:defRPr sz="5951"/>
            </a:lvl8pPr>
            <a:lvl9pPr>
              <a:defRPr sz="5951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4029107" y="9987550"/>
            <a:ext cx="11323407" cy="28248505"/>
          </a:xfrm>
        </p:spPr>
        <p:txBody>
          <a:bodyPr/>
          <a:lstStyle>
            <a:lvl1pPr>
              <a:defRPr sz="9258"/>
            </a:lvl1pPr>
            <a:lvl2pPr>
              <a:defRPr sz="7934"/>
            </a:lvl2pPr>
            <a:lvl3pPr>
              <a:defRPr sz="6612"/>
            </a:lvl3pPr>
            <a:lvl4pPr>
              <a:defRPr sz="5951"/>
            </a:lvl4pPr>
            <a:lvl5pPr>
              <a:defRPr sz="5951"/>
            </a:lvl5pPr>
            <a:lvl6pPr>
              <a:defRPr sz="5951"/>
            </a:lvl6pPr>
            <a:lvl7pPr>
              <a:defRPr sz="5951"/>
            </a:lvl7pPr>
            <a:lvl8pPr>
              <a:defRPr sz="5951"/>
            </a:lvl8pPr>
            <a:lvl9pPr>
              <a:defRPr sz="5951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762" y="9581308"/>
            <a:ext cx="11323407" cy="4044450"/>
          </a:xfrm>
        </p:spPr>
        <p:txBody>
          <a:bodyPr anchor="b"/>
          <a:lstStyle>
            <a:lvl1pPr marL="0" indent="0">
              <a:buNone/>
              <a:defRPr sz="7934" b="1"/>
            </a:lvl1pPr>
            <a:lvl2pPr marL="1511581" indent="0">
              <a:buNone/>
              <a:defRPr sz="6612" b="1"/>
            </a:lvl2pPr>
            <a:lvl3pPr marL="3023162" indent="0">
              <a:buNone/>
              <a:defRPr sz="5951" b="1"/>
            </a:lvl3pPr>
            <a:lvl4pPr marL="4534745" indent="0">
              <a:buNone/>
              <a:defRPr sz="5290" b="1"/>
            </a:lvl4pPr>
            <a:lvl5pPr marL="6046326" indent="0">
              <a:buNone/>
              <a:defRPr sz="5290" b="1"/>
            </a:lvl5pPr>
            <a:lvl6pPr marL="7557908" indent="0">
              <a:buNone/>
              <a:defRPr sz="5290" b="1"/>
            </a:lvl6pPr>
            <a:lvl7pPr marL="9069489" indent="0">
              <a:buNone/>
              <a:defRPr sz="5290" b="1"/>
            </a:lvl7pPr>
            <a:lvl8pPr marL="10581070" indent="0">
              <a:buNone/>
              <a:defRPr sz="5290" b="1"/>
            </a:lvl8pPr>
            <a:lvl9pPr marL="12092653" indent="0">
              <a:buNone/>
              <a:defRPr sz="529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13762" y="13574341"/>
            <a:ext cx="11323407" cy="24661708"/>
          </a:xfrm>
        </p:spPr>
        <p:txBody>
          <a:bodyPr/>
          <a:lstStyle>
            <a:lvl1pPr>
              <a:defRPr sz="7934"/>
            </a:lvl1pPr>
            <a:lvl2pPr>
              <a:defRPr sz="6612"/>
            </a:lvl2pPr>
            <a:lvl3pPr>
              <a:defRPr sz="5951"/>
            </a:lvl3pPr>
            <a:lvl4pPr>
              <a:defRPr sz="5290"/>
            </a:lvl4pPr>
            <a:lvl5pPr>
              <a:defRPr sz="5290"/>
            </a:lvl5pPr>
            <a:lvl6pPr>
              <a:defRPr sz="5290"/>
            </a:lvl6pPr>
            <a:lvl7pPr>
              <a:defRPr sz="5290"/>
            </a:lvl7pPr>
            <a:lvl8pPr>
              <a:defRPr sz="5290"/>
            </a:lvl8pPr>
            <a:lvl9pPr>
              <a:defRPr sz="529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4029107" y="9632726"/>
            <a:ext cx="11323407" cy="3993034"/>
          </a:xfrm>
        </p:spPr>
        <p:txBody>
          <a:bodyPr anchor="b"/>
          <a:lstStyle>
            <a:lvl1pPr marL="0" indent="0">
              <a:buNone/>
              <a:defRPr sz="7934" b="1"/>
            </a:lvl1pPr>
            <a:lvl2pPr marL="1511581" indent="0">
              <a:buNone/>
              <a:defRPr sz="6612" b="1"/>
            </a:lvl2pPr>
            <a:lvl3pPr marL="3023162" indent="0">
              <a:buNone/>
              <a:defRPr sz="5951" b="1"/>
            </a:lvl3pPr>
            <a:lvl4pPr marL="4534745" indent="0">
              <a:buNone/>
              <a:defRPr sz="5290" b="1"/>
            </a:lvl4pPr>
            <a:lvl5pPr marL="6046326" indent="0">
              <a:buNone/>
              <a:defRPr sz="5290" b="1"/>
            </a:lvl5pPr>
            <a:lvl6pPr marL="7557908" indent="0">
              <a:buNone/>
              <a:defRPr sz="5290" b="1"/>
            </a:lvl6pPr>
            <a:lvl7pPr marL="9069489" indent="0">
              <a:buNone/>
              <a:defRPr sz="5290" b="1"/>
            </a:lvl7pPr>
            <a:lvl8pPr marL="10581070" indent="0">
              <a:buNone/>
              <a:defRPr sz="5290" b="1"/>
            </a:lvl8pPr>
            <a:lvl9pPr marL="12092653" indent="0">
              <a:buNone/>
              <a:defRPr sz="529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4029107" y="13574341"/>
            <a:ext cx="11323407" cy="24661708"/>
          </a:xfrm>
        </p:spPr>
        <p:txBody>
          <a:bodyPr/>
          <a:lstStyle>
            <a:lvl1pPr>
              <a:defRPr sz="7934"/>
            </a:lvl1pPr>
            <a:lvl2pPr>
              <a:defRPr sz="6612"/>
            </a:lvl2pPr>
            <a:lvl3pPr>
              <a:defRPr sz="5951"/>
            </a:lvl3pPr>
            <a:lvl4pPr>
              <a:defRPr sz="5290"/>
            </a:lvl4pPr>
            <a:lvl5pPr>
              <a:defRPr sz="5290"/>
            </a:lvl5pPr>
            <a:lvl6pPr>
              <a:defRPr sz="5290"/>
            </a:lvl6pPr>
            <a:lvl7pPr>
              <a:defRPr sz="5290"/>
            </a:lvl7pPr>
            <a:lvl8pPr>
              <a:defRPr sz="5290"/>
            </a:lvl8pPr>
            <a:lvl9pPr>
              <a:defRPr sz="529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Image 10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513" y="42985"/>
            <a:ext cx="2694915" cy="55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3760" y="1714137"/>
            <a:ext cx="23838750" cy="713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n-IN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760" y="9987550"/>
            <a:ext cx="23838750" cy="28248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n-IN" dirty="0"/>
              <a:t>Cliquez pour modifier les styles du texte du masque</a:t>
            </a:r>
          </a:p>
          <a:p>
            <a:pPr lvl="1"/>
            <a:r>
              <a:rPr lang="bn-IN" dirty="0"/>
              <a:t>Deuxième niveau</a:t>
            </a:r>
          </a:p>
          <a:p>
            <a:pPr lvl="2"/>
            <a:r>
              <a:rPr lang="bn-IN" dirty="0"/>
              <a:t>Troisième niveau</a:t>
            </a:r>
          </a:p>
          <a:p>
            <a:pPr lvl="3"/>
            <a:r>
              <a:rPr lang="bn-IN" dirty="0"/>
              <a:t>Quatrième niveau</a:t>
            </a:r>
          </a:p>
          <a:p>
            <a:pPr lvl="4"/>
            <a:r>
              <a:rPr lang="bn-IN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513762" y="39672750"/>
            <a:ext cx="7064217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8916-E6E8-4346-AB9B-377CDB8FFF0D}" type="datetimeFigureOut">
              <a:rPr lang="fr-BE" smtClean="0"/>
              <a:t>12-04-23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344032" y="39672750"/>
            <a:ext cx="9587150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1697238" y="39672750"/>
            <a:ext cx="7064217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30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l" defTabSz="1511581" rtl="0" eaLnBrk="1" latinLnBrk="0" hangingPunct="1">
        <a:spcBef>
          <a:spcPct val="0"/>
        </a:spcBef>
        <a:buNone/>
        <a:defRPr sz="11903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69593" indent="-1469593" algn="l" defTabSz="1511581" rtl="0" eaLnBrk="1" latinLnBrk="0" hangingPunct="1">
        <a:spcBef>
          <a:spcPct val="20000"/>
        </a:spcBef>
        <a:buClr>
          <a:schemeClr val="accent1"/>
        </a:buClr>
        <a:buSzPct val="75000"/>
        <a:buFont typeface="Franklin Gothic Book" panose="020B0503020102020204" pitchFamily="34" charset="0"/>
        <a:buChar char="►"/>
        <a:defRPr sz="9258" kern="1200">
          <a:solidFill>
            <a:schemeClr val="tx1"/>
          </a:solidFill>
          <a:latin typeface="+mn-lt"/>
          <a:ea typeface="+mn-ea"/>
          <a:cs typeface="+mn-cs"/>
        </a:defRPr>
      </a:lvl1pPr>
      <a:lvl2pPr marL="2456321" indent="-944738" algn="l" defTabSz="1511581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7934" kern="1200">
          <a:solidFill>
            <a:schemeClr val="tx1"/>
          </a:solidFill>
          <a:latin typeface="+mn-lt"/>
          <a:ea typeface="+mn-ea"/>
          <a:cs typeface="+mn-cs"/>
        </a:defRPr>
      </a:lvl2pPr>
      <a:lvl3pPr marL="3778955" indent="-755791" algn="l" defTabSz="1511581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Ø"/>
        <a:defRPr sz="6612" kern="1200">
          <a:solidFill>
            <a:schemeClr val="tx1"/>
          </a:solidFill>
          <a:latin typeface="+mn-lt"/>
          <a:ea typeface="+mn-ea"/>
          <a:cs typeface="+mn-cs"/>
        </a:defRPr>
      </a:lvl3pPr>
      <a:lvl4pPr marL="5290536" indent="-755791" algn="l" defTabSz="151158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5951" kern="1200">
          <a:solidFill>
            <a:schemeClr val="tx1"/>
          </a:solidFill>
          <a:latin typeface="+mn-lt"/>
          <a:ea typeface="+mn-ea"/>
          <a:cs typeface="+mn-cs"/>
        </a:defRPr>
      </a:lvl4pPr>
      <a:lvl5pPr marL="6802117" indent="-755791" algn="l" defTabSz="1511581" rtl="0" eaLnBrk="1" latinLnBrk="0" hangingPunct="1">
        <a:spcBef>
          <a:spcPct val="20000"/>
        </a:spcBef>
        <a:buClr>
          <a:schemeClr val="accent1"/>
        </a:buClr>
        <a:buSzPct val="85000"/>
        <a:buFont typeface="Wingdings" panose="05000000000000000000" pitchFamily="2" charset="2"/>
        <a:buChar char="v"/>
        <a:defRPr sz="5951" kern="1200">
          <a:solidFill>
            <a:schemeClr val="tx1"/>
          </a:solidFill>
          <a:latin typeface="+mn-lt"/>
          <a:ea typeface="+mn-ea"/>
          <a:cs typeface="+mn-cs"/>
        </a:defRPr>
      </a:lvl5pPr>
      <a:lvl6pPr marL="8313698" indent="-755791" algn="l" defTabSz="1511581" rtl="0" eaLnBrk="1" latinLnBrk="0" hangingPunct="1">
        <a:spcBef>
          <a:spcPct val="20000"/>
        </a:spcBef>
        <a:buFont typeface="Arial"/>
        <a:buChar char="•"/>
        <a:defRPr sz="6612" kern="1200">
          <a:solidFill>
            <a:schemeClr val="tx1"/>
          </a:solidFill>
          <a:latin typeface="+mn-lt"/>
          <a:ea typeface="+mn-ea"/>
          <a:cs typeface="+mn-cs"/>
        </a:defRPr>
      </a:lvl6pPr>
      <a:lvl7pPr marL="9825279" indent="-755791" algn="l" defTabSz="1511581" rtl="0" eaLnBrk="1" latinLnBrk="0" hangingPunct="1">
        <a:spcBef>
          <a:spcPct val="20000"/>
        </a:spcBef>
        <a:buFont typeface="Arial"/>
        <a:buChar char="•"/>
        <a:defRPr sz="6612" kern="1200">
          <a:solidFill>
            <a:schemeClr val="tx1"/>
          </a:solidFill>
          <a:latin typeface="+mn-lt"/>
          <a:ea typeface="+mn-ea"/>
          <a:cs typeface="+mn-cs"/>
        </a:defRPr>
      </a:lvl7pPr>
      <a:lvl8pPr marL="11336862" indent="-755791" algn="l" defTabSz="1511581" rtl="0" eaLnBrk="1" latinLnBrk="0" hangingPunct="1">
        <a:spcBef>
          <a:spcPct val="20000"/>
        </a:spcBef>
        <a:buFont typeface="Arial"/>
        <a:buChar char="•"/>
        <a:defRPr sz="6612" kern="1200">
          <a:solidFill>
            <a:schemeClr val="tx1"/>
          </a:solidFill>
          <a:latin typeface="+mn-lt"/>
          <a:ea typeface="+mn-ea"/>
          <a:cs typeface="+mn-cs"/>
        </a:defRPr>
      </a:lvl8pPr>
      <a:lvl9pPr marL="12848443" indent="-755791" algn="l" defTabSz="1511581" rtl="0" eaLnBrk="1" latinLnBrk="0" hangingPunct="1">
        <a:spcBef>
          <a:spcPct val="20000"/>
        </a:spcBef>
        <a:buFont typeface="Arial"/>
        <a:buChar char="•"/>
        <a:defRPr sz="66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1pPr>
      <a:lvl2pPr marL="1511581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2pPr>
      <a:lvl3pPr marL="3023162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3pPr>
      <a:lvl4pPr marL="4534745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4pPr>
      <a:lvl5pPr marL="6046326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5pPr>
      <a:lvl6pPr marL="7557908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6pPr>
      <a:lvl7pPr marL="9069489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7pPr>
      <a:lvl8pPr marL="10581070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8pPr>
      <a:lvl9pPr marL="12092653" algn="l" defTabSz="1511581" rtl="0" eaLnBrk="1" latinLnBrk="0" hangingPunct="1">
        <a:defRPr sz="59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hart" Target="../charts/chart1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tiff"/><Relationship Id="rId2" Type="http://schemas.openxmlformats.org/officeDocument/2006/relationships/image" Target="../media/image5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ADD4774-6F93-4370-B740-EEEF3D651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1" y="8264300"/>
            <a:ext cx="1354022" cy="1209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C3C53F-7D40-4E6B-8D34-96E07FF9B56B}"/>
              </a:ext>
            </a:extLst>
          </p:cNvPr>
          <p:cNvSpPr/>
          <p:nvPr/>
        </p:nvSpPr>
        <p:spPr>
          <a:xfrm>
            <a:off x="-10809" y="-1"/>
            <a:ext cx="30302972" cy="5692415"/>
          </a:xfrm>
          <a:prstGeom prst="rect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BE" sz="1162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C72DC60-CBD3-4C2D-96E1-7AD3B20B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1" y="137517"/>
            <a:ext cx="28346398" cy="64399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Modeling land subsidence caused by groundwater extraction and revealed by geodetic </a:t>
            </a:r>
            <a:r>
              <a:rPr lang="en-US" sz="6000" b="1" dirty="0" err="1">
                <a:solidFill>
                  <a:schemeClr val="bg1"/>
                </a:solidFill>
              </a:rPr>
              <a:t>InSAR</a:t>
            </a:r>
            <a:r>
              <a:rPr lang="en-US" sz="6000" b="1" dirty="0">
                <a:solidFill>
                  <a:schemeClr val="bg1"/>
                </a:solidFill>
              </a:rPr>
              <a:t> measurements in the Leuven area</a:t>
            </a:r>
          </a:p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000" i="1" dirty="0">
                <a:solidFill>
                  <a:schemeClr val="bg1"/>
                </a:solidFill>
              </a:rPr>
              <a:t>In the </a:t>
            </a:r>
            <a:r>
              <a:rPr lang="fr-BE" altLang="fr-FR" sz="4000" i="1" dirty="0" err="1">
                <a:solidFill>
                  <a:schemeClr val="bg1"/>
                </a:solidFill>
              </a:rPr>
              <a:t>framework</a:t>
            </a:r>
            <a:r>
              <a:rPr lang="fr-BE" altLang="fr-FR" sz="4000" i="1" dirty="0">
                <a:solidFill>
                  <a:schemeClr val="bg1"/>
                </a:solidFill>
              </a:rPr>
              <a:t> of the LASUGEO </a:t>
            </a:r>
            <a:r>
              <a:rPr lang="fr-BE" altLang="fr-FR" sz="4000" i="1" dirty="0" err="1">
                <a:solidFill>
                  <a:schemeClr val="bg1"/>
                </a:solidFill>
              </a:rPr>
              <a:t>project</a:t>
            </a:r>
            <a:r>
              <a:rPr lang="fr-BE" altLang="fr-FR" sz="4000" i="1" dirty="0">
                <a:solidFill>
                  <a:schemeClr val="bg1"/>
                </a:solidFill>
              </a:rPr>
              <a:t>: « monitoring Land Subsidence </a:t>
            </a:r>
            <a:r>
              <a:rPr lang="fr-BE" altLang="fr-FR" sz="4000" i="1" dirty="0" err="1">
                <a:solidFill>
                  <a:schemeClr val="bg1"/>
                </a:solidFill>
              </a:rPr>
              <a:t>caused</a:t>
            </a:r>
            <a:r>
              <a:rPr lang="fr-BE" altLang="fr-FR" sz="4000" i="1" dirty="0">
                <a:solidFill>
                  <a:schemeClr val="bg1"/>
                </a:solidFill>
              </a:rPr>
              <a:t> by </a:t>
            </a:r>
            <a:r>
              <a:rPr lang="fr-BE" altLang="fr-FR" sz="4000" i="1" dirty="0" err="1">
                <a:solidFill>
                  <a:schemeClr val="bg1"/>
                </a:solidFill>
              </a:rPr>
              <a:t>Groundwater</a:t>
            </a:r>
            <a:r>
              <a:rPr lang="fr-BE" altLang="fr-FR" sz="4000" i="1" dirty="0">
                <a:solidFill>
                  <a:schemeClr val="bg1"/>
                </a:solidFill>
              </a:rPr>
              <a:t> exploitation </a:t>
            </a:r>
            <a:r>
              <a:rPr lang="fr-BE" altLang="fr-FR" sz="4000" i="1" dirty="0" err="1">
                <a:solidFill>
                  <a:schemeClr val="bg1"/>
                </a:solidFill>
              </a:rPr>
              <a:t>through</a:t>
            </a:r>
            <a:r>
              <a:rPr lang="fr-BE" altLang="fr-FR" sz="4000" i="1" dirty="0">
                <a:solidFill>
                  <a:schemeClr val="bg1"/>
                </a:solidFill>
              </a:rPr>
              <a:t> </a:t>
            </a:r>
            <a:r>
              <a:rPr lang="fr-BE" altLang="fr-FR" sz="4000" i="1" dirty="0" err="1">
                <a:solidFill>
                  <a:schemeClr val="bg1"/>
                </a:solidFill>
              </a:rPr>
              <a:t>gEOdetic</a:t>
            </a:r>
            <a:r>
              <a:rPr lang="fr-BE" altLang="fr-FR" sz="4000" i="1" dirty="0">
                <a:solidFill>
                  <a:schemeClr val="bg1"/>
                </a:solidFill>
              </a:rPr>
              <a:t> </a:t>
            </a:r>
            <a:r>
              <a:rPr lang="fr-BE" altLang="fr-FR" sz="4000" i="1" dirty="0" err="1">
                <a:solidFill>
                  <a:schemeClr val="bg1"/>
                </a:solidFill>
              </a:rPr>
              <a:t>measurements</a:t>
            </a:r>
            <a:r>
              <a:rPr lang="fr-BE" altLang="fr-FR" sz="4000" i="1" dirty="0">
                <a:solidFill>
                  <a:schemeClr val="bg1"/>
                </a:solidFill>
              </a:rPr>
              <a:t> »</a:t>
            </a:r>
            <a:r>
              <a:rPr lang="fr-BE" altLang="fr-FR" sz="4400" i="1" dirty="0">
                <a:solidFill>
                  <a:schemeClr val="bg1"/>
                </a:solidFill>
              </a:rPr>
              <a:t> </a:t>
            </a:r>
          </a:p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4400" i="1" dirty="0">
              <a:solidFill>
                <a:schemeClr val="bg1"/>
              </a:solidFill>
            </a:endParaRPr>
          </a:p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5400" dirty="0">
                <a:solidFill>
                  <a:schemeClr val="bg1"/>
                </a:solidFill>
              </a:rPr>
              <a:t>Aline Moreau, Alain </a:t>
            </a:r>
            <a:r>
              <a:rPr lang="fr-FR" altLang="fr-FR" sz="5400" dirty="0" err="1">
                <a:solidFill>
                  <a:schemeClr val="bg1"/>
                </a:solidFill>
              </a:rPr>
              <a:t>Dassargues</a:t>
            </a:r>
            <a:r>
              <a:rPr lang="fr-FR" altLang="fr-FR" sz="5400" dirty="0">
                <a:solidFill>
                  <a:schemeClr val="bg1"/>
                </a:solidFill>
              </a:rPr>
              <a:t>, Philippe </a:t>
            </a:r>
            <a:r>
              <a:rPr lang="fr-FR" altLang="fr-FR" sz="5400" dirty="0" err="1">
                <a:solidFill>
                  <a:schemeClr val="bg1"/>
                </a:solidFill>
              </a:rPr>
              <a:t>Orban</a:t>
            </a:r>
            <a:r>
              <a:rPr lang="fr-FR" altLang="fr-FR" sz="5400" dirty="0">
                <a:solidFill>
                  <a:schemeClr val="bg1"/>
                </a:solidFill>
              </a:rPr>
              <a:t>, Xavier </a:t>
            </a:r>
            <a:r>
              <a:rPr lang="fr-FR" altLang="fr-FR" sz="5400" dirty="0" err="1">
                <a:solidFill>
                  <a:schemeClr val="bg1"/>
                </a:solidFill>
              </a:rPr>
              <a:t>Devleeschouwer</a:t>
            </a:r>
            <a:r>
              <a:rPr lang="fr-FR" altLang="fr-FR" sz="5400" dirty="0">
                <a:solidFill>
                  <a:schemeClr val="bg1"/>
                </a:solidFill>
              </a:rPr>
              <a:t>, Pierre-Yves </a:t>
            </a:r>
            <a:r>
              <a:rPr lang="fr-FR" altLang="fr-FR" sz="5400" dirty="0" err="1">
                <a:solidFill>
                  <a:schemeClr val="bg1"/>
                </a:solidFill>
              </a:rPr>
              <a:t>Declerq</a:t>
            </a:r>
            <a:endParaRPr lang="fr-FR" altLang="fr-FR" sz="5400" dirty="0">
              <a:solidFill>
                <a:schemeClr val="bg1"/>
              </a:solidFill>
            </a:endParaRPr>
          </a:p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5400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C564852-5CC1-4FB1-BB84-BBE24B9D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6480" y="5839979"/>
            <a:ext cx="14603839" cy="82675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524" b="1" i="1" dirty="0">
                <a:solidFill>
                  <a:srgbClr val="F07F3C"/>
                </a:solidFill>
              </a:rPr>
              <a:t>aline.moreau@uliege.be  </a:t>
            </a:r>
            <a:endParaRPr lang="fr-BE" sz="4524" b="1" i="1" dirty="0">
              <a:solidFill>
                <a:srgbClr val="F07F3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77C55-D8D1-468F-9161-BEEB58FA9F82}"/>
              </a:ext>
            </a:extLst>
          </p:cNvPr>
          <p:cNvSpPr/>
          <p:nvPr/>
        </p:nvSpPr>
        <p:spPr>
          <a:xfrm>
            <a:off x="883921" y="11768394"/>
            <a:ext cx="14299468" cy="11872656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62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39B299C-1D3B-4E3A-B67F-0FA3C942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162380"/>
            <a:ext cx="7636172" cy="82675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fr-BE" altLang="fr-FR" sz="452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InSAR</a:t>
            </a: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452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measurements</a:t>
            </a:r>
            <a:endParaRPr lang="fr-BE" altLang="fr-FR" sz="311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65E1C2E-E4C8-47D6-9B61-DA305772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99" y="20271396"/>
            <a:ext cx="13700566" cy="30851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Identification of the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two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ground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deformation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zones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located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North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of Leuven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using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InSAR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data </a:t>
            </a:r>
            <a:r>
              <a:rPr lang="fr-BE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from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the ERS1/2 (</a:t>
            </a: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), ENVISAT (</a:t>
            </a: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B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) and Sentinel-1A (</a:t>
            </a: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</a:t>
            </a:r>
            <a:r>
              <a:rPr lang="fr-BE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) satellites</a:t>
            </a: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en-US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dataset used in this study includes data from ERS1/2, ENVISAT, and Sentinel-1A, spanning distinct time periods from 1992 to 2001, 2003 to 2010, and 2016 to 2022, respectively</a:t>
            </a:r>
            <a:endParaRPr lang="fr-BE" altLang="fr-FR" sz="32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997CF-7124-437D-B284-7F2105D1A0D1}"/>
              </a:ext>
            </a:extLst>
          </p:cNvPr>
          <p:cNvSpPr/>
          <p:nvPr/>
        </p:nvSpPr>
        <p:spPr>
          <a:xfrm>
            <a:off x="15612490" y="11763665"/>
            <a:ext cx="13617829" cy="11877385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62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32AC4195-C5CD-43A9-ADE7-744B9FBA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8463" y="12162380"/>
            <a:ext cx="13025881" cy="152169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5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fr-BE" altLang="fr-FR" sz="452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Steady</a:t>
            </a:r>
            <a:r>
              <a:rPr lang="fr-BE" altLang="fr-FR" sz="45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state &amp; </a:t>
            </a:r>
            <a:r>
              <a:rPr lang="fr-BE" altLang="fr-FR" sz="452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transient</a:t>
            </a:r>
            <a:r>
              <a:rPr lang="fr-BE" altLang="fr-FR" sz="45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452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groundwater</a:t>
            </a:r>
            <a:r>
              <a:rPr lang="fr-BE" altLang="fr-FR" sz="45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flow </a:t>
            </a:r>
            <a:r>
              <a:rPr lang="fr-BE" altLang="fr-FR" sz="452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models</a:t>
            </a:r>
            <a:endParaRPr lang="fr-BE" altLang="fr-FR" sz="452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D3BA4E-70BB-45D1-8B96-9625A4430CDF}"/>
              </a:ext>
            </a:extLst>
          </p:cNvPr>
          <p:cNvSpPr/>
          <p:nvPr/>
        </p:nvSpPr>
        <p:spPr>
          <a:xfrm>
            <a:off x="883921" y="23953221"/>
            <a:ext cx="14299467" cy="15513031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62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7CE3747A-6EB1-47D3-8771-040F536B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4410389"/>
            <a:ext cx="10136856" cy="82675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fr-BE" altLang="fr-FR" sz="452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Geology</a:t>
            </a: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</a:t>
            </a:r>
            <a:r>
              <a:rPr lang="fr-BE" altLang="fr-FR" sz="452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hydrogeology</a:t>
            </a:r>
            <a:endParaRPr lang="fr-BE" altLang="fr-FR" sz="452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5CDA30C-B3D9-4F9A-90F9-2C125446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705" y="30234987"/>
            <a:ext cx="13715897" cy="4998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Geological cross section of the Leuven </a:t>
            </a:r>
            <a:r>
              <a:rPr lang="en-US" altLang="fr-F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area </a:t>
            </a:r>
            <a:endParaRPr lang="en-US" altLang="fr-FR" sz="2400" i="1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FD1A28A1-07C4-4B4E-A6A1-6DA49BD6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1" y="6672728"/>
            <a:ext cx="9391498" cy="82675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PARTNERS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798F667-3E95-4E8D-8E2F-0F752EAC0A9E}"/>
              </a:ext>
            </a:extLst>
          </p:cNvPr>
          <p:cNvCxnSpPr/>
          <p:nvPr/>
        </p:nvCxnSpPr>
        <p:spPr>
          <a:xfrm>
            <a:off x="883921" y="7726929"/>
            <a:ext cx="7385192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4">
            <a:extLst>
              <a:ext uri="{FF2B5EF4-FFF2-40B4-BE49-F238E27FC236}">
                <a16:creationId xmlns:a16="http://schemas.microsoft.com/office/drawing/2014/main" id="{3D59EC54-7E72-433F-8F88-AE282CDE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3040" y="6744549"/>
            <a:ext cx="9691345" cy="82675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ABSTRACT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B54F80A8-B17B-49B4-9BDC-DBCCD7BC1E27}"/>
              </a:ext>
            </a:extLst>
          </p:cNvPr>
          <p:cNvCxnSpPr>
            <a:cxnSpLocks/>
          </p:cNvCxnSpPr>
          <p:nvPr/>
        </p:nvCxnSpPr>
        <p:spPr>
          <a:xfrm>
            <a:off x="9220200" y="7726929"/>
            <a:ext cx="1982724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id="{266ADAD8-7040-4B56-9BC3-AB2E59681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666" y="8021936"/>
            <a:ext cx="20149653" cy="35776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the Synthetic Aperture Radar Interferometry (</a:t>
            </a:r>
            <a:r>
              <a:rPr lang="en-US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InSAR</a:t>
            </a:r>
            <a:r>
              <a:rPr lang="en-US" alt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technique on data acquired by satellite ERS 1/2, ENVISAT and Sentinel-1A, from 1992 to 2022, localized vertical ground motion have been detected throughout Belgium. In the Leuven area, two subsidence bowls related to the Quaternary valley of the </a:t>
            </a:r>
            <a:r>
              <a:rPr lang="en-US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Dyle</a:t>
            </a:r>
            <a:r>
              <a:rPr lang="en-US" alt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river are identified. One of the assumption to explain vertical ground motion is anthropic groundwater pressure variation induced by </a:t>
            </a:r>
            <a:r>
              <a:rPr lang="en-US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pumping </a:t>
            </a:r>
            <a:r>
              <a:rPr lang="en-US" alt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upper aquifers. A general methodology is developed to identify consolidation and elastic rebound processes occurring in confined and unconfined conditions using 3D regional groundwater flow models coupled with 1D </a:t>
            </a:r>
            <a:r>
              <a:rPr lang="en-US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geomechanical</a:t>
            </a:r>
            <a:r>
              <a:rPr lang="en-US" altLang="fr-F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models.</a:t>
            </a:r>
            <a:endParaRPr lang="fr-BE" altLang="fr-FR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48F4931-308B-4327-AEB8-DB1CEE9114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1" y="10034652"/>
            <a:ext cx="1358169" cy="1260771"/>
          </a:xfrm>
          <a:prstGeom prst="rect">
            <a:avLst/>
          </a:prstGeom>
        </p:spPr>
      </p:pic>
      <p:pic>
        <p:nvPicPr>
          <p:cNvPr id="42" name="Image 41" descr="uLIEGE_Logo_Compact_CMJN_pos@2x.png">
            <a:extLst>
              <a:ext uri="{FF2B5EF4-FFF2-40B4-BE49-F238E27FC236}">
                <a16:creationId xmlns:a16="http://schemas.microsoft.com/office/drawing/2014/main" id="{0AA3280B-2A05-473E-93AB-18432654F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89" y="8235333"/>
            <a:ext cx="2491570" cy="12097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78B533A-CD1A-4F86-B458-C3F0C88FDD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31632" r="9418" b="28399"/>
          <a:stretch/>
        </p:blipFill>
        <p:spPr>
          <a:xfrm>
            <a:off x="2587850" y="10080588"/>
            <a:ext cx="3191248" cy="97014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769A4DC-1FFF-488D-AD39-DDF740B54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43" y="8143196"/>
            <a:ext cx="2491570" cy="104131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CE5029E-3A12-4D42-BDC3-FF66147912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0" r="18298" b="10510"/>
          <a:stretch/>
        </p:blipFill>
        <p:spPr>
          <a:xfrm>
            <a:off x="5893497" y="9617097"/>
            <a:ext cx="2011945" cy="1562774"/>
          </a:xfrm>
          <a:prstGeom prst="rect">
            <a:avLst/>
          </a:prstGeom>
        </p:spPr>
      </p:pic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A2874DB-4AF1-49C6-823B-5BD08D291FED}"/>
              </a:ext>
            </a:extLst>
          </p:cNvPr>
          <p:cNvCxnSpPr>
            <a:cxnSpLocks/>
          </p:cNvCxnSpPr>
          <p:nvPr/>
        </p:nvCxnSpPr>
        <p:spPr>
          <a:xfrm flipV="1">
            <a:off x="883921" y="40005000"/>
            <a:ext cx="28346398" cy="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71" y="25308331"/>
            <a:ext cx="13700566" cy="4949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Rectangle 4">
            <a:extLst>
              <a:ext uri="{FF2B5EF4-FFF2-40B4-BE49-F238E27FC236}">
                <a16:creationId xmlns:a16="http://schemas.microsoft.com/office/drawing/2014/main" id="{35CDA30C-B3D9-4F9A-90F9-2C125446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160" y="30905650"/>
            <a:ext cx="9882479" cy="85020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 Leuven,  the (hydro)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geological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layers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are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nearly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horizontal and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consist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in a succession of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sandy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aquifers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and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clayey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aquitards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.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From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top:  </a:t>
            </a:r>
          </a:p>
          <a:p>
            <a:pPr marL="180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Quaternary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Aquifer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endParaRPr lang="fr-FR" altLang="fr-FR" sz="32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marL="180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Brussel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Aquifer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endParaRPr lang="fr-FR" altLang="fr-FR" sz="32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marL="180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Ypresian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Aquitard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endParaRPr lang="fr-FR" altLang="fr-FR" sz="32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marL="180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Paleocene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Aquifer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: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it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contains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the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two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sandy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formations of Hannut and Heers. The base of the Hannut Formation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clayey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. This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aquifer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divided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into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3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layers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in the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numerical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model</a:t>
            </a:r>
          </a:p>
          <a:p>
            <a:pPr marL="180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he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chalk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aquifer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 the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North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of Leuven,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under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the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Quaternary</a:t>
            </a:r>
            <a:r>
              <a:rPr lang="fr-FR" alt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deposits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, 3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additional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(hydro)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geological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formations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appear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as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indicated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between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black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lines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on the log.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Their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lithologies are </a:t>
            </a:r>
            <a:r>
              <a:rPr lang="fr-FR" altLang="fr-FR" sz="32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mainly</a:t>
            </a:r>
            <a:r>
              <a:rPr lang="fr-FR" altLang="fr-FR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FR" altLang="fr-FR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clayey</a:t>
            </a:r>
            <a:endParaRPr lang="fr-FR" altLang="fr-FR" sz="32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32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76997CF-7124-437D-B284-7F2105D1A0D1}"/>
              </a:ext>
            </a:extLst>
          </p:cNvPr>
          <p:cNvSpPr/>
          <p:nvPr/>
        </p:nvSpPr>
        <p:spPr>
          <a:xfrm>
            <a:off x="15612491" y="23953220"/>
            <a:ext cx="13617828" cy="15513031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620"/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32AC4195-C5CD-43A9-ADE7-744B9FBA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3199" y="24412477"/>
            <a:ext cx="11865766" cy="82675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</a:t>
            </a:r>
            <a:r>
              <a:rPr lang="fr-BE" altLang="fr-FR" sz="452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Geomechanical</a:t>
            </a:r>
            <a:r>
              <a:rPr lang="fr-BE" altLang="fr-FR" sz="452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452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approach</a:t>
            </a:r>
            <a:endParaRPr lang="fr-BE" altLang="fr-FR" sz="452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42" y="31217821"/>
            <a:ext cx="3684821" cy="74157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3372876" y="25403143"/>
            <a:ext cx="147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DOV - 2023</a:t>
            </a:r>
            <a:endParaRPr lang="en-US" sz="18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3490397" y="38264190"/>
            <a:ext cx="147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DOV - 2023</a:t>
            </a:r>
            <a:endParaRPr lang="en-US" sz="18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56" r="40233" b="1"/>
          <a:stretch/>
        </p:blipFill>
        <p:spPr>
          <a:xfrm>
            <a:off x="883963" y="40005000"/>
            <a:ext cx="8847405" cy="242286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0" t="-5889" b="-1"/>
          <a:stretch/>
        </p:blipFill>
        <p:spPr>
          <a:xfrm>
            <a:off x="23856836" y="40042576"/>
            <a:ext cx="5373483" cy="238528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999" y="13017339"/>
            <a:ext cx="13700567" cy="7242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904" b="5472"/>
          <a:stretch/>
        </p:blipFill>
        <p:spPr>
          <a:xfrm>
            <a:off x="15927187" y="13638975"/>
            <a:ext cx="4461695" cy="572504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4" name="Graphique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407400"/>
              </p:ext>
            </p:extLst>
          </p:nvPr>
        </p:nvGraphicFramePr>
        <p:xfrm>
          <a:off x="15903198" y="25308331"/>
          <a:ext cx="11865767" cy="7015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65" name="Image 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62720" y="13644622"/>
            <a:ext cx="3648659" cy="5187561"/>
          </a:xfrm>
          <a:prstGeom prst="rect">
            <a:avLst/>
          </a:prstGeom>
          <a:ln>
            <a:solidFill>
              <a:srgbClr val="F07F3C"/>
            </a:solidFill>
          </a:ln>
        </p:spPr>
      </p:pic>
      <p:cxnSp>
        <p:nvCxnSpPr>
          <p:cNvPr id="67" name="Connecteur droit 66"/>
          <p:cNvCxnSpPr/>
          <p:nvPr/>
        </p:nvCxnSpPr>
        <p:spPr>
          <a:xfrm flipV="1">
            <a:off x="18158034" y="13638976"/>
            <a:ext cx="3604686" cy="2518425"/>
          </a:xfrm>
          <a:prstGeom prst="line">
            <a:avLst/>
          </a:prstGeom>
          <a:ln w="28575" cap="flat" cmpd="sng" algn="ctr">
            <a:solidFill>
              <a:srgbClr val="F07F3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18158034" y="17256274"/>
            <a:ext cx="3604686" cy="1544389"/>
          </a:xfrm>
          <a:prstGeom prst="line">
            <a:avLst/>
          </a:prstGeom>
          <a:ln w="28575" cap="flat" cmpd="sng" algn="ctr">
            <a:solidFill>
              <a:srgbClr val="F07F3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0" name="Image 7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44708" y="15313876"/>
            <a:ext cx="783049" cy="1840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3" name="Rectangle 4">
            <a:extLst>
              <a:ext uri="{FF2B5EF4-FFF2-40B4-BE49-F238E27FC236}">
                <a16:creationId xmlns:a16="http://schemas.microsoft.com/office/drawing/2014/main" id="{4CDB4B47-080C-4BD0-83AA-5EFE29F5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4779" y="14060805"/>
            <a:ext cx="3089053" cy="419319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This image shows the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groundwater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heads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 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computed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in the Hannut Formation in 2015 by the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transient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local </a:t>
            </a:r>
            <a:r>
              <a:rPr lang="fr-BE" altLang="fr-F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model. </a:t>
            </a:r>
            <a:r>
              <a:rPr lang="en-US" sz="2400" i="1" dirty="0" smtClean="0"/>
              <a:t>The </a:t>
            </a:r>
            <a:r>
              <a:rPr lang="en-US" sz="2400" i="1" dirty="0"/>
              <a:t>two main subsidence areas  correspond to   </a:t>
            </a:r>
            <a:r>
              <a:rPr lang="en-US" sz="2400" i="1" dirty="0" err="1"/>
              <a:t>piezometric</a:t>
            </a:r>
            <a:r>
              <a:rPr lang="en-US" sz="2400" i="1" dirty="0"/>
              <a:t> (head) depressions</a:t>
            </a:r>
            <a:endParaRPr lang="fr-BE" altLang="fr-FR" sz="2400" i="1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16"/>
          <a:srcRect l="13829" r="14252"/>
          <a:stretch/>
        </p:blipFill>
        <p:spPr>
          <a:xfrm>
            <a:off x="27972103" y="25308331"/>
            <a:ext cx="1055077" cy="7015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7" name="Rectangle 4">
            <a:extLst>
              <a:ext uri="{FF2B5EF4-FFF2-40B4-BE49-F238E27FC236}">
                <a16:creationId xmlns:a16="http://schemas.microsoft.com/office/drawing/2014/main" id="{4CDB4B47-080C-4BD0-83AA-5EFE29F5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8160" y="33607987"/>
            <a:ext cx="13289281" cy="573207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algn="just" defTabSz="12927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vertical displacement were computed using the SUB package of MODFLOW:  </a:t>
            </a: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trend of the total compaction curve is similar to the estimates from </a:t>
            </a:r>
            <a:r>
              <a:rPr lang="en-US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InSAR</a:t>
            </a: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measurements and shows a significant subsidence over 30 years</a:t>
            </a: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However absolute values of subsidence are different. This may be due to uncertainties related to the parameterization, conceptualization and calibration of the models (3D groundwater flow and 1D </a:t>
            </a:r>
            <a:r>
              <a:rPr lang="en-US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geomechanical</a:t>
            </a: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models). This can also come from inaccuracies in the coupling of the models because the SUB uses parameters with constant values</a:t>
            </a: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At this stage, the results are less conclusive for the deformation zone located north of Leuven. There, we observe a lack of data on existing pumping wells and therefore a lack of data about actual groundwater pumping and potential induced changes in groundwater pressure in the aquifers</a:t>
            </a: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en-US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More works are going on to fully understand the results</a:t>
            </a:r>
            <a:endParaRPr lang="fr-BE" altLang="fr-FR" sz="28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27834162" y="32053996"/>
            <a:ext cx="1330958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DOV - 2023</a:t>
            </a:r>
            <a:endParaRPr lang="en-US" sz="1400" b="1" dirty="0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4CDB4B47-080C-4BD0-83AA-5EFE29F5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8160" y="19466254"/>
            <a:ext cx="13289280" cy="40085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29280" tIns="64640" rIns="129280" bIns="6464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two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step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approach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was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followed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to model the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groundwater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flows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:</a:t>
            </a:r>
          </a:p>
          <a:p>
            <a:pPr marL="144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First 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regional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model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was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developped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to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simulate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regional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behaviour</a:t>
            </a:r>
          </a:p>
          <a:p>
            <a:pPr marL="1440000" lvl="1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 local model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was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developped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for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geomechanical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computation.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Boundary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conditions for the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steady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-state 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and transient local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models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are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prescribed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using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groundwater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heads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calculated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in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regional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model</a:t>
            </a:r>
            <a:endParaRPr lang="fr-BE" altLang="fr-FR" sz="28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transient model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simulates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period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between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1990 and 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2020, </a:t>
            </a:r>
            <a:r>
              <a:rPr lang="fr-BE" altLang="fr-F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integrating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temporal variation of the recharge and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pumping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rates </a:t>
            </a:r>
            <a:endParaRPr lang="fr-BE" altLang="fr-FR" sz="2800" dirty="0" smtClean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marL="457200" indent="-457200" algn="just" defTabSz="1292779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®"/>
            </a:pP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effects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of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pumping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wells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are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very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visible in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simulated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heads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of the </a:t>
            </a:r>
            <a:r>
              <a:rPr lang="fr-BE" alt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Ypresian</a:t>
            </a:r>
            <a:r>
              <a:rPr lang="fr-BE" altLang="fr-FR" sz="28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and Hannut </a:t>
            </a:r>
            <a:r>
              <a:rPr lang="fr-BE" alt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Formations</a:t>
            </a:r>
            <a:endParaRPr lang="fr-BE" altLang="fr-FR" sz="28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88B3A5-7BCA-45C8-B10E-78421851FB15}"/>
              </a:ext>
            </a:extLst>
          </p:cNvPr>
          <p:cNvSpPr txBox="1"/>
          <p:nvPr/>
        </p:nvSpPr>
        <p:spPr>
          <a:xfrm>
            <a:off x="15903198" y="32324197"/>
            <a:ext cx="13072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graph shows the first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results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of compaction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calculated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by the SUB package in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each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layer of the </a:t>
            </a:r>
            <a:r>
              <a:rPr lang="fr-BE" altLang="fr-F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model, 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 the zone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near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the center of Leuven </a:t>
            </a:r>
            <a:r>
              <a:rPr lang="fr-BE" altLang="fr-F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(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color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is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linked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to the local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geological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formations as </a:t>
            </a:r>
            <a:r>
              <a:rPr lang="fr-BE" altLang="fr-F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described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fr-BE" altLang="fr-F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 </a:t>
            </a:r>
            <a:r>
              <a:rPr lang="fr-BE" altLang="fr-FR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log on the right)</a:t>
            </a:r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559048973"/>
      </p:ext>
    </p:extLst>
  </p:cSld>
  <p:clrMapOvr>
    <a:masterClrMapping/>
  </p:clrMapOvr>
</p:sld>
</file>

<file path=ppt/theme/theme1.xml><?xml version="1.0" encoding="utf-8"?>
<a:theme xmlns:a="http://schemas.openxmlformats.org/drawingml/2006/main" name="ULiège_Droit CG">
  <a:themeElements>
    <a:clrScheme name="ULiège_Droit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00707F"/>
      </a:accent1>
      <a:accent2>
        <a:srgbClr val="5FA4B0"/>
      </a:accent2>
      <a:accent3>
        <a:srgbClr val="5B257D"/>
      </a:accent3>
      <a:accent4>
        <a:srgbClr val="A8589E"/>
      </a:accent4>
      <a:accent5>
        <a:srgbClr val="E62D31"/>
      </a:accent5>
      <a:accent6>
        <a:srgbClr val="FFD000"/>
      </a:accent6>
      <a:hlink>
        <a:srgbClr val="005CA9"/>
      </a:hlink>
      <a:folHlink>
        <a:srgbClr val="7DB928"/>
      </a:folHlink>
    </a:clrScheme>
    <a:fontScheme name="Droit_ULièg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Liège_Droit CG" id="{BEB2A208-D4BE-4D13-AE83-21D98275568F}" vid="{5261F897-011A-4FA9-ACD4-11F2CEFF49A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ULiège_Droit CG</Template>
  <TotalTime>0</TotalTime>
  <Words>695</Words>
  <Application>Microsoft Office PowerPoint</Application>
  <PresentationFormat>Personnalisé</PresentationFormat>
  <Paragraphs>41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Franklin Gothic Book</vt:lpstr>
      <vt:lpstr>Source Sans Pro</vt:lpstr>
      <vt:lpstr>Symbol</vt:lpstr>
      <vt:lpstr>Wingdings</vt:lpstr>
      <vt:lpstr>ULiège_Droit CG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Cordier;hello@caregraphic.be</dc:creator>
  <cp:lastModifiedBy>Aline Moreau</cp:lastModifiedBy>
  <cp:revision>123</cp:revision>
  <cp:lastPrinted>2017-12-06T19:44:52Z</cp:lastPrinted>
  <dcterms:created xsi:type="dcterms:W3CDTF">2017-12-06T19:38:45Z</dcterms:created>
  <dcterms:modified xsi:type="dcterms:W3CDTF">2023-04-12T11:49:56Z</dcterms:modified>
</cp:coreProperties>
</file>