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4"/>
  </p:sldMasterIdLst>
  <p:sldIdLst>
    <p:sldId id="258" r:id="rId5"/>
    <p:sldId id="259" r:id="rId6"/>
    <p:sldId id="260" r:id="rId7"/>
    <p:sldId id="261" r:id="rId8"/>
  </p:sldIdLst>
  <p:sldSz cx="42803763" cy="30275213"/>
  <p:notesSz cx="9144000" cy="6858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5" userDrawn="1">
          <p15:clr>
            <a:srgbClr val="A4A3A4"/>
          </p15:clr>
        </p15:guide>
        <p15:guide id="2" pos="13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B47"/>
    <a:srgbClr val="E2FE13"/>
    <a:srgbClr val="66F162"/>
    <a:srgbClr val="BFEF11"/>
    <a:srgbClr val="16AEA7"/>
    <a:srgbClr val="9AC64D"/>
    <a:srgbClr val="E58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B5EA6-6B42-40FA-A94D-90B79C7F88B7}" v="49" dt="2023-03-06T17:09:47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7" autoAdjust="0"/>
    <p:restoredTop sz="96236" autoAdjust="0"/>
  </p:normalViewPr>
  <p:slideViewPr>
    <p:cSldViewPr snapToGrid="0">
      <p:cViewPr varScale="1">
        <p:scale>
          <a:sx n="35" d="100"/>
          <a:sy n="35" d="100"/>
        </p:scale>
        <p:origin x="24" y="24"/>
      </p:cViewPr>
      <p:guideLst>
        <p:guide orient="horz" pos="9535"/>
        <p:guide pos="134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50050" y="14916676"/>
            <a:ext cx="22450093" cy="15358539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24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5335" y="4954767"/>
            <a:ext cx="21806273" cy="1017670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126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5337" y="15667569"/>
            <a:ext cx="17656545" cy="8636152"/>
          </a:xfrm>
        </p:spPr>
        <p:txBody>
          <a:bodyPr>
            <a:normAutofit/>
          </a:bodyPr>
          <a:lstStyle>
            <a:lvl1pPr marL="0" indent="0" algn="l">
              <a:buNone/>
              <a:defRPr sz="7022"/>
            </a:lvl1pPr>
            <a:lvl2pPr marL="1605138" indent="0" algn="ctr">
              <a:buNone/>
              <a:defRPr sz="7022"/>
            </a:lvl2pPr>
            <a:lvl3pPr marL="3210276" indent="0" algn="ctr">
              <a:buNone/>
              <a:defRPr sz="6319"/>
            </a:lvl3pPr>
            <a:lvl4pPr marL="4815413" indent="0" algn="ctr">
              <a:buNone/>
              <a:defRPr sz="5617"/>
            </a:lvl4pPr>
            <a:lvl5pPr marL="6420551" indent="0" algn="ctr">
              <a:buNone/>
              <a:defRPr sz="5617"/>
            </a:lvl5pPr>
            <a:lvl6pPr marL="8025689" indent="0" algn="ctr">
              <a:buNone/>
              <a:defRPr sz="5617"/>
            </a:lvl6pPr>
            <a:lvl7pPr marL="9630827" indent="0" algn="ctr">
              <a:buNone/>
              <a:defRPr sz="5617"/>
            </a:lvl7pPr>
            <a:lvl8pPr marL="11235964" indent="0" algn="ctr">
              <a:buNone/>
              <a:defRPr sz="5617"/>
            </a:lvl8pPr>
            <a:lvl9pPr marL="12841102" indent="0" algn="ctr">
              <a:buNone/>
              <a:defRPr sz="561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3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29" y="4135767"/>
            <a:ext cx="35948343" cy="4210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56030" y="9445869"/>
            <a:ext cx="35948343" cy="16235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052918" y="4772948"/>
            <a:ext cx="8808085" cy="204563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5329" y="4772948"/>
            <a:ext cx="26351067" cy="204563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1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22062319" y="14916676"/>
            <a:ext cx="20741446" cy="15358539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242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2" y="0"/>
            <a:ext cx="10265092" cy="6529734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24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30" y="7547783"/>
            <a:ext cx="22663784" cy="13161083"/>
          </a:xfrm>
        </p:spPr>
        <p:txBody>
          <a:bodyPr anchor="b">
            <a:normAutofit/>
          </a:bodyPr>
          <a:lstStyle>
            <a:lvl1pPr>
              <a:defRPr sz="168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5330" y="21010117"/>
            <a:ext cx="18948740" cy="4219229"/>
          </a:xfrm>
        </p:spPr>
        <p:txBody>
          <a:bodyPr>
            <a:normAutofit/>
          </a:bodyPr>
          <a:lstStyle>
            <a:lvl1pPr marL="0" indent="0">
              <a:buNone/>
              <a:defRPr sz="7022">
                <a:solidFill>
                  <a:schemeClr val="tx1"/>
                </a:solidFill>
              </a:defRPr>
            </a:lvl1pPr>
            <a:lvl2pPr marL="1605138" indent="0">
              <a:buNone/>
              <a:defRPr sz="7022">
                <a:solidFill>
                  <a:schemeClr val="tx1">
                    <a:tint val="75000"/>
                  </a:schemeClr>
                </a:solidFill>
              </a:defRPr>
            </a:lvl2pPr>
            <a:lvl3pPr marL="3210276" indent="0">
              <a:buNone/>
              <a:defRPr sz="6319">
                <a:solidFill>
                  <a:schemeClr val="tx1">
                    <a:tint val="75000"/>
                  </a:schemeClr>
                </a:solidFill>
              </a:defRPr>
            </a:lvl3pPr>
            <a:lvl4pPr marL="4815413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4pPr>
            <a:lvl5pPr marL="6420551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5pPr>
            <a:lvl6pPr marL="8025689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6pPr>
            <a:lvl7pPr marL="9630827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7pPr>
            <a:lvl8pPr marL="11235964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8pPr>
            <a:lvl9pPr marL="12841102" indent="0">
              <a:buNone/>
              <a:defRPr sz="56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28" y="4135767"/>
            <a:ext cx="35432742" cy="42100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5330" y="9347182"/>
            <a:ext cx="16885165" cy="16599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92908" y="9347182"/>
            <a:ext cx="16885165" cy="16599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2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29" y="4252493"/>
            <a:ext cx="35446866" cy="40437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5333" y="8296271"/>
            <a:ext cx="16639921" cy="2569804"/>
          </a:xfrm>
        </p:spPr>
        <p:txBody>
          <a:bodyPr anchor="b">
            <a:noAutofit/>
          </a:bodyPr>
          <a:lstStyle>
            <a:lvl1pPr marL="0" indent="0">
              <a:buNone/>
              <a:defRPr sz="4915" b="1" cap="all" spc="878" baseline="0"/>
            </a:lvl1pPr>
            <a:lvl2pPr marL="1605138" indent="0">
              <a:buNone/>
              <a:defRPr sz="7022" b="1"/>
            </a:lvl2pPr>
            <a:lvl3pPr marL="3210276" indent="0">
              <a:buNone/>
              <a:defRPr sz="6319" b="1"/>
            </a:lvl3pPr>
            <a:lvl4pPr marL="4815413" indent="0">
              <a:buNone/>
              <a:defRPr sz="5617" b="1"/>
            </a:lvl4pPr>
            <a:lvl5pPr marL="6420551" indent="0">
              <a:buNone/>
              <a:defRPr sz="5617" b="1"/>
            </a:lvl5pPr>
            <a:lvl6pPr marL="8025689" indent="0">
              <a:buNone/>
              <a:defRPr sz="5617" b="1"/>
            </a:lvl6pPr>
            <a:lvl7pPr marL="9630827" indent="0">
              <a:buNone/>
              <a:defRPr sz="5617" b="1"/>
            </a:lvl7pPr>
            <a:lvl8pPr marL="11235964" indent="0">
              <a:buNone/>
              <a:defRPr sz="5617" b="1"/>
            </a:lvl8pPr>
            <a:lvl9pPr marL="12841102" indent="0">
              <a:buNone/>
              <a:defRPr sz="5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5333" y="11058865"/>
            <a:ext cx="16639921" cy="1496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470325" y="8296271"/>
            <a:ext cx="16721870" cy="2569804"/>
          </a:xfrm>
        </p:spPr>
        <p:txBody>
          <a:bodyPr anchor="b">
            <a:noAutofit/>
          </a:bodyPr>
          <a:lstStyle>
            <a:lvl1pPr marL="0" indent="0">
              <a:buNone/>
              <a:defRPr sz="4915" b="1" cap="all" spc="878" baseline="0"/>
            </a:lvl1pPr>
            <a:lvl2pPr marL="1605138" indent="0">
              <a:buNone/>
              <a:defRPr sz="7022" b="1"/>
            </a:lvl2pPr>
            <a:lvl3pPr marL="3210276" indent="0">
              <a:buNone/>
              <a:defRPr sz="6319" b="1"/>
            </a:lvl3pPr>
            <a:lvl4pPr marL="4815413" indent="0">
              <a:buNone/>
              <a:defRPr sz="5617" b="1"/>
            </a:lvl4pPr>
            <a:lvl5pPr marL="6420551" indent="0">
              <a:buNone/>
              <a:defRPr sz="5617" b="1"/>
            </a:lvl5pPr>
            <a:lvl6pPr marL="8025689" indent="0">
              <a:buNone/>
              <a:defRPr sz="5617" b="1"/>
            </a:lvl6pPr>
            <a:lvl7pPr marL="9630827" indent="0">
              <a:buNone/>
              <a:defRPr sz="5617" b="1"/>
            </a:lvl7pPr>
            <a:lvl8pPr marL="11235964" indent="0">
              <a:buNone/>
              <a:defRPr sz="5617" b="1"/>
            </a:lvl8pPr>
            <a:lvl9pPr marL="12841102" indent="0">
              <a:buNone/>
              <a:defRPr sz="5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470325" y="11058865"/>
            <a:ext cx="16721870" cy="1496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3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29" y="5991576"/>
            <a:ext cx="31200138" cy="460475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96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7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31" y="3401995"/>
            <a:ext cx="13008331" cy="5680571"/>
          </a:xfrm>
        </p:spPr>
        <p:txBody>
          <a:bodyPr anchor="b">
            <a:normAutofit/>
          </a:bodyPr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7175" y="4747562"/>
            <a:ext cx="20995021" cy="21050371"/>
          </a:xfrm>
        </p:spPr>
        <p:txBody>
          <a:bodyPr/>
          <a:lstStyle>
            <a:lvl1pPr>
              <a:defRPr sz="11235"/>
            </a:lvl1pPr>
            <a:lvl2pPr>
              <a:defRPr sz="9830"/>
            </a:lvl2pPr>
            <a:lvl3pPr>
              <a:defRPr sz="8426"/>
            </a:lvl3pPr>
            <a:lvl4pPr>
              <a:defRPr sz="7022"/>
            </a:lvl4pPr>
            <a:lvl5pPr>
              <a:defRPr sz="7022"/>
            </a:lvl5pPr>
            <a:lvl6pPr>
              <a:defRPr sz="7022"/>
            </a:lvl6pPr>
            <a:lvl7pPr>
              <a:defRPr sz="7022"/>
            </a:lvl7pPr>
            <a:lvl8pPr>
              <a:defRPr sz="7022"/>
            </a:lvl8pPr>
            <a:lvl9pPr>
              <a:defRPr sz="70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5331" y="9082566"/>
            <a:ext cx="13008331" cy="16826573"/>
          </a:xfrm>
        </p:spPr>
        <p:txBody>
          <a:bodyPr/>
          <a:lstStyle>
            <a:lvl1pPr marL="0" indent="0">
              <a:buNone/>
              <a:defRPr sz="5617"/>
            </a:lvl1pPr>
            <a:lvl2pPr marL="1605138" indent="0">
              <a:buNone/>
              <a:defRPr sz="4915"/>
            </a:lvl2pPr>
            <a:lvl3pPr marL="3210276" indent="0">
              <a:buNone/>
              <a:defRPr sz="4213"/>
            </a:lvl3pPr>
            <a:lvl4pPr marL="4815413" indent="0">
              <a:buNone/>
              <a:defRPr sz="3511"/>
            </a:lvl4pPr>
            <a:lvl5pPr marL="6420551" indent="0">
              <a:buNone/>
              <a:defRPr sz="3511"/>
            </a:lvl5pPr>
            <a:lvl6pPr marL="8025689" indent="0">
              <a:buNone/>
              <a:defRPr sz="3511"/>
            </a:lvl6pPr>
            <a:lvl7pPr marL="9630827" indent="0">
              <a:buNone/>
              <a:defRPr sz="3511"/>
            </a:lvl7pPr>
            <a:lvl8pPr marL="11235964" indent="0">
              <a:buNone/>
              <a:defRPr sz="3511"/>
            </a:lvl8pPr>
            <a:lvl9pPr marL="12841102" indent="0">
              <a:buNone/>
              <a:defRPr sz="35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7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31" y="3452771"/>
            <a:ext cx="13008331" cy="5629795"/>
          </a:xfrm>
        </p:spPr>
        <p:txBody>
          <a:bodyPr anchor="b">
            <a:normAutofit/>
          </a:bodyPr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197175" y="5045870"/>
            <a:ext cx="20995021" cy="20183475"/>
          </a:xfrm>
        </p:spPr>
        <p:txBody>
          <a:bodyPr/>
          <a:lstStyle>
            <a:lvl1pPr marL="0" indent="0">
              <a:buNone/>
              <a:defRPr sz="11235"/>
            </a:lvl1pPr>
            <a:lvl2pPr marL="1605138" indent="0">
              <a:buNone/>
              <a:defRPr sz="9830"/>
            </a:lvl2pPr>
            <a:lvl3pPr marL="3210276" indent="0">
              <a:buNone/>
              <a:defRPr sz="8426"/>
            </a:lvl3pPr>
            <a:lvl4pPr marL="4815413" indent="0">
              <a:buNone/>
              <a:defRPr sz="7022"/>
            </a:lvl4pPr>
            <a:lvl5pPr marL="6420551" indent="0">
              <a:buNone/>
              <a:defRPr sz="7022"/>
            </a:lvl5pPr>
            <a:lvl6pPr marL="8025689" indent="0">
              <a:buNone/>
              <a:defRPr sz="7022"/>
            </a:lvl6pPr>
            <a:lvl7pPr marL="9630827" indent="0">
              <a:buNone/>
              <a:defRPr sz="7022"/>
            </a:lvl7pPr>
            <a:lvl8pPr marL="11235964" indent="0">
              <a:buNone/>
              <a:defRPr sz="7022"/>
            </a:lvl8pPr>
            <a:lvl9pPr marL="12841102" indent="0">
              <a:buNone/>
              <a:defRPr sz="7022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5331" y="9082564"/>
            <a:ext cx="13008331" cy="16146780"/>
          </a:xfrm>
        </p:spPr>
        <p:txBody>
          <a:bodyPr/>
          <a:lstStyle>
            <a:lvl1pPr marL="0" indent="0">
              <a:buNone/>
              <a:defRPr sz="5617"/>
            </a:lvl1pPr>
            <a:lvl2pPr marL="1605138" indent="0">
              <a:buNone/>
              <a:defRPr sz="4915"/>
            </a:lvl2pPr>
            <a:lvl3pPr marL="3210276" indent="0">
              <a:buNone/>
              <a:defRPr sz="4213"/>
            </a:lvl3pPr>
            <a:lvl4pPr marL="4815413" indent="0">
              <a:buNone/>
              <a:defRPr sz="3511"/>
            </a:lvl4pPr>
            <a:lvl5pPr marL="6420551" indent="0">
              <a:buNone/>
              <a:defRPr sz="3511"/>
            </a:lvl5pPr>
            <a:lvl6pPr marL="8025689" indent="0">
              <a:buNone/>
              <a:defRPr sz="3511"/>
            </a:lvl6pPr>
            <a:lvl7pPr marL="9630827" indent="0">
              <a:buNone/>
              <a:defRPr sz="3511"/>
            </a:lvl7pPr>
            <a:lvl8pPr marL="11235964" indent="0">
              <a:buNone/>
              <a:defRPr sz="3511"/>
            </a:lvl8pPr>
            <a:lvl9pPr marL="12841102" indent="0">
              <a:buNone/>
              <a:defRPr sz="35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329" y="4135767"/>
            <a:ext cx="31200138" cy="42100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6030" y="9445869"/>
            <a:ext cx="31189437" cy="16235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35584971" y="20603390"/>
            <a:ext cx="11714132" cy="1281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6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30165" y="27893311"/>
            <a:ext cx="963084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6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861005" y="27893311"/>
            <a:ext cx="216159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17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33" r:id="rId6"/>
    <p:sldLayoutId id="2147483829" r:id="rId7"/>
    <p:sldLayoutId id="2147483830" r:id="rId8"/>
    <p:sldLayoutId id="2147483831" r:id="rId9"/>
    <p:sldLayoutId id="2147483832" r:id="rId10"/>
    <p:sldLayoutId id="2147483834" r:id="rId11"/>
  </p:sldLayoutIdLst>
  <p:txStyles>
    <p:titleStyle>
      <a:lvl1pPr algn="l" defTabSz="3210276" rtl="0" eaLnBrk="1" latinLnBrk="0" hangingPunct="1">
        <a:lnSpc>
          <a:spcPct val="90000"/>
        </a:lnSpc>
        <a:spcBef>
          <a:spcPct val="0"/>
        </a:spcBef>
        <a:buNone/>
        <a:defRPr sz="11235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2569" indent="-802569" algn="l" defTabSz="3210276" rtl="0" eaLnBrk="1" latinLnBrk="0" hangingPunct="1">
        <a:lnSpc>
          <a:spcPct val="120000"/>
        </a:lnSpc>
        <a:spcBef>
          <a:spcPts val="3511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1pPr>
      <a:lvl2pPr marL="1926165" indent="-802569" algn="l" defTabSz="3210276" rtl="0" eaLnBrk="1" latinLnBrk="0" hangingPunct="1">
        <a:lnSpc>
          <a:spcPct val="120000"/>
        </a:lnSpc>
        <a:spcBef>
          <a:spcPts val="1755"/>
        </a:spcBef>
        <a:buFont typeface="Neue Haas Grotesk Text Pro" panose="020B0504020202020204" pitchFamily="34" charset="0"/>
        <a:buChar char="–"/>
        <a:defRPr sz="5617" kern="1200">
          <a:solidFill>
            <a:schemeClr val="tx1"/>
          </a:solidFill>
          <a:latin typeface="+mn-lt"/>
          <a:ea typeface="+mn-ea"/>
          <a:cs typeface="+mn-cs"/>
        </a:defRPr>
      </a:lvl2pPr>
      <a:lvl3pPr marL="2728734" indent="-802569" algn="l" defTabSz="3210276" rtl="0" eaLnBrk="1" latinLnBrk="0" hangingPunct="1">
        <a:lnSpc>
          <a:spcPct val="120000"/>
        </a:lnSpc>
        <a:spcBef>
          <a:spcPts val="1755"/>
        </a:spcBef>
        <a:buFont typeface="Arial" panose="020B0604020202020204" pitchFamily="34" charset="0"/>
        <a:buChar char="•"/>
        <a:defRPr sz="4915" kern="1200">
          <a:solidFill>
            <a:schemeClr val="tx1"/>
          </a:solidFill>
          <a:latin typeface="+mn-lt"/>
          <a:ea typeface="+mn-ea"/>
          <a:cs typeface="+mn-cs"/>
        </a:defRPr>
      </a:lvl3pPr>
      <a:lvl4pPr marL="3210276" indent="-802569" algn="l" defTabSz="3210276" rtl="0" eaLnBrk="1" latinLnBrk="0" hangingPunct="1">
        <a:lnSpc>
          <a:spcPct val="120000"/>
        </a:lnSpc>
        <a:spcBef>
          <a:spcPts val="1755"/>
        </a:spcBef>
        <a:buFont typeface="Neue Haas Grotesk Text Pro" panose="020B0504020202020204" pitchFamily="34" charset="0"/>
        <a:buChar char="–"/>
        <a:defRPr sz="4213" kern="1200">
          <a:solidFill>
            <a:schemeClr val="tx1"/>
          </a:solidFill>
          <a:latin typeface="+mn-lt"/>
          <a:ea typeface="+mn-ea"/>
          <a:cs typeface="+mn-cs"/>
        </a:defRPr>
      </a:lvl4pPr>
      <a:lvl5pPr marL="3852331" indent="-802569" algn="l" defTabSz="3210276" rtl="0" eaLnBrk="1" latinLnBrk="0" hangingPunct="1">
        <a:lnSpc>
          <a:spcPct val="120000"/>
        </a:lnSpc>
        <a:spcBef>
          <a:spcPts val="1755"/>
        </a:spcBef>
        <a:buFont typeface="Arial" panose="020B0604020202020204" pitchFamily="34" charset="0"/>
        <a:buChar char="•"/>
        <a:defRPr sz="4213" kern="1200">
          <a:solidFill>
            <a:schemeClr val="tx1"/>
          </a:solidFill>
          <a:latin typeface="+mn-lt"/>
          <a:ea typeface="+mn-ea"/>
          <a:cs typeface="+mn-cs"/>
        </a:defRPr>
      </a:lvl5pPr>
      <a:lvl6pPr marL="8828258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6pPr>
      <a:lvl7pPr marL="10433395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7pPr>
      <a:lvl8pPr marL="12038533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8pPr>
      <a:lvl9pPr marL="13643671" indent="-802569" algn="l" defTabSz="3210276" rtl="0" eaLnBrk="1" latinLnBrk="0" hangingPunct="1">
        <a:lnSpc>
          <a:spcPct val="90000"/>
        </a:lnSpc>
        <a:spcBef>
          <a:spcPts val="1755"/>
        </a:spcBef>
        <a:buFont typeface="Arial" panose="020B0604020202020204" pitchFamily="34" charset="0"/>
        <a:buChar char="•"/>
        <a:defRPr sz="63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1pPr>
      <a:lvl2pPr marL="1605138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2pPr>
      <a:lvl3pPr marL="3210276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3pPr>
      <a:lvl4pPr marL="4815413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4pPr>
      <a:lvl5pPr marL="6420551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5pPr>
      <a:lvl6pPr marL="8025689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6pPr>
      <a:lvl7pPr marL="9630827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7pPr>
      <a:lvl8pPr marL="11235964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8pPr>
      <a:lvl9pPr marL="12841102" algn="l" defTabSz="3210276" rtl="0" eaLnBrk="1" latinLnBrk="0" hangingPunct="1">
        <a:defRPr sz="63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17.png"/><Relationship Id="rId4" Type="http://schemas.openxmlformats.org/officeDocument/2006/relationships/image" Target="../media/image4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694AC96-5103-1FB3-F35E-0CEAC14E6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8" t="32960" r="6303"/>
          <a:stretch/>
        </p:blipFill>
        <p:spPr>
          <a:xfrm>
            <a:off x="5" y="0"/>
            <a:ext cx="42803758" cy="302752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0ADF3-4A59-6D40-FDE9-16838B2AFFCD}"/>
              </a:ext>
            </a:extLst>
          </p:cNvPr>
          <p:cNvSpPr/>
          <p:nvPr/>
        </p:nvSpPr>
        <p:spPr>
          <a:xfrm flipH="1">
            <a:off x="7" y="0"/>
            <a:ext cx="42803757" cy="302752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45000">
                <a:schemeClr val="tx1">
                  <a:alpha val="90000"/>
                </a:schemeClr>
              </a:gs>
              <a:gs pos="80000">
                <a:schemeClr val="tx1">
                  <a:alpha val="90000"/>
                </a:schemeClr>
              </a:gs>
              <a:gs pos="100000">
                <a:schemeClr val="tx1">
                  <a:alpha val="95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6D3A378B-30F2-677E-ADE3-D9979347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4931971" y="90955363"/>
            <a:ext cx="41126060" cy="5658983"/>
          </a:xfrm>
        </p:spPr>
        <p:txBody>
          <a:bodyPr/>
          <a:lstStyle/>
          <a:p>
            <a:pPr>
              <a:spcAft>
                <a:spcPts val="600"/>
              </a:spcAft>
            </a:pPr>
            <a:fld id="{6B1D78EF-5956-4716-AF4F-EFA2E1A44271}" type="datetime1">
              <a:rPr lang="en-US" smtClean="0"/>
              <a:pPr>
                <a:spcAft>
                  <a:spcPts val="600"/>
                </a:spcAft>
              </a:pPr>
              <a:t>4/17/2023</a:t>
            </a:fld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9C23378E-16EF-7D77-ECA0-65A9A9CB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32280" y="123137323"/>
            <a:ext cx="33812019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EE0CB3F7-D607-DD27-6318-D95A7FBB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4299" y="123137323"/>
            <a:ext cx="7588926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B8AAA-EA69-3AA9-A27E-16DF9263B72B}"/>
              </a:ext>
            </a:extLst>
          </p:cNvPr>
          <p:cNvSpPr/>
          <p:nvPr/>
        </p:nvSpPr>
        <p:spPr>
          <a:xfrm>
            <a:off x="0" y="-1"/>
            <a:ext cx="42803743" cy="302752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4661647-AF56-3B80-A9CC-6717B1676525}"/>
              </a:ext>
            </a:extLst>
          </p:cNvPr>
          <p:cNvSpPr/>
          <p:nvPr/>
        </p:nvSpPr>
        <p:spPr>
          <a:xfrm>
            <a:off x="466952" y="480068"/>
            <a:ext cx="41902323" cy="3052306"/>
          </a:xfrm>
          <a:prstGeom prst="roundRect">
            <a:avLst>
              <a:gd name="adj" fmla="val 34697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  <a:cs typeface="Arial" panose="020B0604020202020204" pitchFamily="34" charset="0"/>
              </a:rPr>
              <a:t>High Specificity in Disordered Domains of The Glycoprotein in The Family </a:t>
            </a:r>
            <a:r>
              <a:rPr lang="en-US" sz="6000" i="1" dirty="0">
                <a:latin typeface="+mj-lt"/>
                <a:cs typeface="Arial" panose="020B0604020202020204" pitchFamily="34" charset="0"/>
              </a:rPr>
              <a:t>Rhabdoviridae</a:t>
            </a:r>
            <a:endParaRPr lang="en-US" sz="60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Nikolay Simankov</a:t>
            </a:r>
            <a:r>
              <a:rPr lang="en-US" sz="4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en-US" sz="4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Hélène Soyeurt 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Sébastien Massart 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Rachid Tahzima 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1,3</a:t>
            </a:r>
          </a:p>
          <a:p>
            <a:pPr algn="ctr"/>
            <a:endParaRPr lang="fr-BE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Laboratory of Plant Pathology – TERRA - Gembloux </a:t>
            </a:r>
            <a:r>
              <a:rPr lang="en-US" sz="2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Agro-BioTech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– University of Liège (</a:t>
            </a:r>
            <a:r>
              <a:rPr lang="en-US" sz="2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ULiège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) - 5030 Gembloux, Belgium. </a:t>
            </a:r>
            <a:r>
              <a:rPr lang="en-US" sz="24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Statistics, Computer Science and Modeling applied to bioengineering (</a:t>
            </a:r>
            <a:r>
              <a:rPr lang="en-US" sz="2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SIMa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) – TERRA –  University of Liège (</a:t>
            </a:r>
            <a:r>
              <a:rPr lang="en-US" sz="2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ULiège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) 5030 Gembloux, Belgium.  </a:t>
            </a:r>
            <a:r>
              <a:rPr lang="en-US" sz="24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Flanders Research Institute for Agriculture, Plant Sciences, Fisheries and Food (ILVO), 9820 </a:t>
            </a:r>
            <a:r>
              <a:rPr lang="en-US" sz="2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Merelbeke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Belgium. </a:t>
            </a:r>
            <a:endParaRPr lang="fr-BE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A86CFDC-49B9-DB04-1102-067DE702192F}"/>
              </a:ext>
            </a:extLst>
          </p:cNvPr>
          <p:cNvSpPr/>
          <p:nvPr/>
        </p:nvSpPr>
        <p:spPr>
          <a:xfrm>
            <a:off x="16944232" y="18596761"/>
            <a:ext cx="25392581" cy="11198384"/>
          </a:xfrm>
          <a:prstGeom prst="roundRect">
            <a:avLst>
              <a:gd name="adj" fmla="val 9111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66EE5B6-CE24-0D30-CA28-BFD7B6551AAF}"/>
              </a:ext>
            </a:extLst>
          </p:cNvPr>
          <p:cNvSpPr/>
          <p:nvPr/>
        </p:nvSpPr>
        <p:spPr>
          <a:xfrm>
            <a:off x="22168311" y="4012442"/>
            <a:ext cx="20200964" cy="14104253"/>
          </a:xfrm>
          <a:prstGeom prst="roundRect">
            <a:avLst>
              <a:gd name="adj" fmla="val 6718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64EA74C-132A-5989-E8B2-2BD0D21A17D3}"/>
              </a:ext>
            </a:extLst>
          </p:cNvPr>
          <p:cNvSpPr/>
          <p:nvPr/>
        </p:nvSpPr>
        <p:spPr>
          <a:xfrm>
            <a:off x="466953" y="18631061"/>
            <a:ext cx="15991234" cy="11164084"/>
          </a:xfrm>
          <a:prstGeom prst="roundRect">
            <a:avLst>
              <a:gd name="adj" fmla="val 10257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5B06D69E-FFB1-5CF9-5336-F015C6AE1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1"/>
          <a:stretch/>
        </p:blipFill>
        <p:spPr>
          <a:xfrm rot="7387414">
            <a:off x="4264642" y="168928"/>
            <a:ext cx="15129097" cy="1596832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schemeClr val="bg1">
                <a:alpha val="0"/>
              </a:schemeClr>
            </a:outerShdw>
          </a:effec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25A3203-F9E2-324C-C0C6-B96261500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38208" y="23453361"/>
            <a:ext cx="8361817" cy="6300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39A5D6A-765D-4B93-FBCC-9D6D309DD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99844" y="5657166"/>
            <a:ext cx="18475650" cy="1247816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D62A263-83E5-B22E-E91D-70193B63E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293783" y="23453407"/>
            <a:ext cx="8407636" cy="63000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5819485-4B82-04DF-6787-E48C00FB9277}"/>
              </a:ext>
            </a:extLst>
          </p:cNvPr>
          <p:cNvSpPr/>
          <p:nvPr/>
        </p:nvSpPr>
        <p:spPr>
          <a:xfrm>
            <a:off x="22624570" y="4483075"/>
            <a:ext cx="19226198" cy="101386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6100" indent="-369888" algn="just">
              <a:buFont typeface="Arial" panose="020B0604020202020204" pitchFamily="34" charset="0"/>
              <a:buChar char="•"/>
            </a:pPr>
            <a:r>
              <a:rPr lang="en-US" sz="3100" dirty="0">
                <a:cs typeface="Arial" panose="020B0604020202020204" pitchFamily="34" charset="0"/>
              </a:rPr>
              <a:t>A foretaste of the relevance of the structural features and disorder regions of the </a:t>
            </a:r>
            <a:r>
              <a:rPr lang="en-US" sz="3100" dirty="0" err="1">
                <a:cs typeface="Arial" panose="020B0604020202020204" pitchFamily="34" charset="0"/>
              </a:rPr>
              <a:t>rhabdoviral</a:t>
            </a:r>
            <a:r>
              <a:rPr lang="en-US" sz="3100" dirty="0">
                <a:cs typeface="Arial" panose="020B0604020202020204" pitchFamily="34" charset="0"/>
              </a:rPr>
              <a:t> </a:t>
            </a:r>
            <a:r>
              <a:rPr lang="en-US" sz="3100" dirty="0" err="1">
                <a:cs typeface="Arial" panose="020B0604020202020204" pitchFamily="34" charset="0"/>
              </a:rPr>
              <a:t>Gp</a:t>
            </a:r>
            <a:r>
              <a:rPr lang="en-US" sz="3100" dirty="0">
                <a:cs typeface="Arial" panose="020B0604020202020204" pitchFamily="34" charset="0"/>
              </a:rPr>
              <a:t>.</a:t>
            </a:r>
            <a:endParaRPr lang="fr-BE" sz="3100" dirty="0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23B9B16-090D-2B59-77D6-35AC5BE6D3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046911" y="23453406"/>
            <a:ext cx="8442000" cy="6300000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F8154BD-28A7-3664-76AC-B4AE6E46AE81}"/>
              </a:ext>
            </a:extLst>
          </p:cNvPr>
          <p:cNvSpPr/>
          <p:nvPr/>
        </p:nvSpPr>
        <p:spPr>
          <a:xfrm>
            <a:off x="17416130" y="19091307"/>
            <a:ext cx="24434638" cy="4201831"/>
          </a:xfrm>
          <a:prstGeom prst="roundRect">
            <a:avLst>
              <a:gd name="adj" fmla="val 16132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Before training vector classifiers, a random forest-based sequential feature selection is applied to the data to promote parsimonious, hence more </a:t>
            </a:r>
            <a:r>
              <a:rPr lang="en-US" sz="3200" dirty="0" err="1"/>
              <a:t>generalisable</a:t>
            </a:r>
            <a:r>
              <a:rPr lang="en-US" sz="3200" dirty="0"/>
              <a:t>, models and to reduce over-fitting risks.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BE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BE" sz="3200" dirty="0"/>
              <a:t>Shapley Scores are </a:t>
            </a:r>
            <a:r>
              <a:rPr lang="fr-BE" sz="3200" dirty="0" err="1"/>
              <a:t>used</a:t>
            </a:r>
            <a:r>
              <a:rPr lang="fr-BE" sz="3200" dirty="0"/>
              <a:t> to </a:t>
            </a:r>
            <a:r>
              <a:rPr lang="fr-BE" sz="3200" dirty="0" err="1"/>
              <a:t>facilitate</a:t>
            </a:r>
            <a:r>
              <a:rPr lang="fr-BE" sz="3200" dirty="0"/>
              <a:t> the un</a:t>
            </a:r>
            <a:r>
              <a:rPr lang="en-US" sz="3200" dirty="0" err="1"/>
              <a:t>derstanding</a:t>
            </a:r>
            <a:r>
              <a:rPr lang="en-US" sz="3200" dirty="0"/>
              <a:t> of the black box models and, therefore, pave novel avenues for a better biological understanding of viral proteomics.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The classifiers are validated on an independent test-set or by cross-validation when the data is limited.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71B4303-0838-0999-A424-82E13709C463}"/>
              </a:ext>
            </a:extLst>
          </p:cNvPr>
          <p:cNvSpPr/>
          <p:nvPr/>
        </p:nvSpPr>
        <p:spPr>
          <a:xfrm>
            <a:off x="466952" y="13167416"/>
            <a:ext cx="21266890" cy="4924604"/>
          </a:xfrm>
          <a:prstGeom prst="roundRect">
            <a:avLst>
              <a:gd name="adj" fmla="val 21802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3200" dirty="0">
                <a:cs typeface="Arial" panose="020B0604020202020204" pitchFamily="34" charset="0"/>
              </a:rPr>
              <a:t>The glycoprotein (</a:t>
            </a:r>
            <a:r>
              <a:rPr lang="en-US" sz="3200" dirty="0" err="1">
                <a:cs typeface="Arial" panose="020B0604020202020204" pitchFamily="34" charset="0"/>
              </a:rPr>
              <a:t>Gp</a:t>
            </a:r>
            <a:r>
              <a:rPr lang="en-US" sz="3200" dirty="0">
                <a:cs typeface="Arial" panose="020B0604020202020204" pitchFamily="34" charset="0"/>
              </a:rPr>
              <a:t>) is essential for virion attachment and penetration of insect (vector) host cells. The structural variation within </a:t>
            </a:r>
            <a:r>
              <a:rPr lang="en-US" sz="3200" dirty="0" err="1">
                <a:cs typeface="Arial" panose="020B0604020202020204" pitchFamily="34" charset="0"/>
              </a:rPr>
              <a:t>Gp</a:t>
            </a:r>
            <a:r>
              <a:rPr lang="en-US" sz="3200" dirty="0">
                <a:cs typeface="Arial" panose="020B0604020202020204" pitchFamily="34" charset="0"/>
              </a:rPr>
              <a:t> may impact the outcome of the virus/vector/host interactions.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sz="3200" dirty="0"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It is still hypothesized that plant-pathogenic rhabdoviruses are derived from arthropod-borne viruses, while the essential plant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rhabdoviral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Gp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is still PFAM-unassigned and poorly characterized</a:t>
            </a:r>
            <a:r>
              <a:rPr lang="en-US" sz="3200" dirty="0"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sz="3200" dirty="0"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3200" dirty="0">
                <a:cs typeface="Arial" panose="020B0604020202020204" pitchFamily="34" charset="0"/>
              </a:rPr>
              <a:t>The </a:t>
            </a:r>
            <a:r>
              <a:rPr lang="en-US" sz="3200" dirty="0" err="1">
                <a:cs typeface="Arial" panose="020B0604020202020204" pitchFamily="34" charset="0"/>
              </a:rPr>
              <a:t>characterisation</a:t>
            </a:r>
            <a:r>
              <a:rPr lang="en-US" sz="3200" dirty="0">
                <a:cs typeface="Arial" panose="020B0604020202020204" pitchFamily="34" charset="0"/>
              </a:rPr>
              <a:t> of </a:t>
            </a:r>
            <a:r>
              <a:rPr lang="en-US" sz="3200" dirty="0" err="1">
                <a:cs typeface="Arial" panose="020B0604020202020204" pitchFamily="34" charset="0"/>
              </a:rPr>
              <a:t>Gp</a:t>
            </a:r>
            <a:r>
              <a:rPr lang="en-US" sz="3200" dirty="0">
                <a:cs typeface="Arial" panose="020B0604020202020204" pitchFamily="34" charset="0"/>
              </a:rPr>
              <a:t> structural features and disorder regions could help explain the observed vector-specific transmission differences and, ultimately, viral population structures.</a:t>
            </a:r>
            <a:endParaRPr lang="fr-BE" sz="3200" dirty="0"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5135C66-86D8-741E-7A6F-D455982AEB0B}"/>
              </a:ext>
            </a:extLst>
          </p:cNvPr>
          <p:cNvSpPr/>
          <p:nvPr/>
        </p:nvSpPr>
        <p:spPr>
          <a:xfrm>
            <a:off x="952995" y="19091306"/>
            <a:ext cx="14994637" cy="2876586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The ready-to-use classifiers applied to vector-unsigned viruses encoding the </a:t>
            </a:r>
            <a:r>
              <a:rPr lang="en-US" sz="3200" dirty="0" err="1"/>
              <a:t>Gp</a:t>
            </a:r>
            <a:r>
              <a:rPr lang="en-US" sz="3200" dirty="0"/>
              <a:t> 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A detailed probability </a:t>
            </a:r>
            <a:r>
              <a:rPr lang="fr-BE" sz="3200" dirty="0"/>
              <a:t>visualisation of the </a:t>
            </a:r>
            <a:r>
              <a:rPr lang="fr-BE" sz="3200" dirty="0" err="1"/>
              <a:t>prediction</a:t>
            </a:r>
            <a:r>
              <a:rPr lang="fr-BE" sz="3200" dirty="0"/>
              <a:t> </a:t>
            </a:r>
            <a:r>
              <a:rPr lang="fr-BE" sz="3200" dirty="0" err="1"/>
              <a:t>represents</a:t>
            </a:r>
            <a:r>
              <a:rPr lang="fr-BE" sz="3200" dirty="0"/>
              <a:t> an </a:t>
            </a:r>
            <a:r>
              <a:rPr lang="fr-BE" sz="3200" dirty="0" err="1"/>
              <a:t>extremely</a:t>
            </a:r>
            <a:r>
              <a:rPr lang="fr-BE" sz="3200" dirty="0"/>
              <a:t> </a:t>
            </a:r>
            <a:r>
              <a:rPr lang="en-US" sz="3200" dirty="0"/>
              <a:t>powerful tool for virologists.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EA3C3A3-B4F6-153F-85D9-A764FA8E7F8D}"/>
              </a:ext>
            </a:extLst>
          </p:cNvPr>
          <p:cNvSpPr/>
          <p:nvPr/>
        </p:nvSpPr>
        <p:spPr>
          <a:xfrm>
            <a:off x="915885" y="24034140"/>
            <a:ext cx="2291574" cy="1045006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N Terminal</a:t>
            </a:r>
            <a:endParaRPr lang="fr-BE" sz="2800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57D71DF-1DC5-5E96-D1F6-3AF2E189EBB9}"/>
              </a:ext>
            </a:extLst>
          </p:cNvPr>
          <p:cNvSpPr/>
          <p:nvPr/>
        </p:nvSpPr>
        <p:spPr>
          <a:xfrm>
            <a:off x="915885" y="26066735"/>
            <a:ext cx="2291574" cy="1045006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 </a:t>
            </a:r>
            <a:r>
              <a:rPr lang="en-US" sz="3200" dirty="0"/>
              <a:t>Core</a:t>
            </a:r>
            <a:endParaRPr lang="fr-BE" sz="32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21D0CC2-AF81-E531-9556-6FCF46895268}"/>
              </a:ext>
            </a:extLst>
          </p:cNvPr>
          <p:cNvSpPr/>
          <p:nvPr/>
        </p:nvSpPr>
        <p:spPr>
          <a:xfrm>
            <a:off x="915885" y="27976028"/>
            <a:ext cx="2291574" cy="1045006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 Terminal</a:t>
            </a:r>
            <a:endParaRPr lang="fr-BE" sz="2800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3377A-9DA9-66F4-6135-159C9C6B97E9}"/>
              </a:ext>
            </a:extLst>
          </p:cNvPr>
          <p:cNvSpPr/>
          <p:nvPr/>
        </p:nvSpPr>
        <p:spPr>
          <a:xfrm>
            <a:off x="3207461" y="22281932"/>
            <a:ext cx="12740153" cy="82321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Whitefly prediction for </a:t>
            </a:r>
            <a:r>
              <a:rPr lang="en-US" sz="3200" i="1" dirty="0"/>
              <a:t>Passionfruit-associated rhabdovirus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6DC11A-ED9E-B2B6-09AE-1C91005A9B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1395" y="23249864"/>
            <a:ext cx="12590953" cy="290753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04854E4-D8BA-59E4-6FA8-7E225F167F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07749" y="25022807"/>
            <a:ext cx="12708099" cy="291908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3D54A0C-D72D-0600-5746-9FEDBD6FEB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61395" y="26671625"/>
            <a:ext cx="13015907" cy="2989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222528-8277-3243-0C31-5FCFBDDC0A44}"/>
              </a:ext>
            </a:extLst>
          </p:cNvPr>
          <p:cNvSpPr txBox="1"/>
          <p:nvPr/>
        </p:nvSpPr>
        <p:spPr>
          <a:xfrm>
            <a:off x="31363802" y="29809697"/>
            <a:ext cx="109730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Cette communication bénéficie du soutien de la Région wallonne dans le cadre du financement d’une bourse FRIA.</a:t>
            </a:r>
            <a:endParaRPr lang="fr-BE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8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694AC96-5103-1FB3-F35E-0CEAC14E6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8" t="32960" r="6303"/>
          <a:stretch/>
        </p:blipFill>
        <p:spPr>
          <a:xfrm flipH="1">
            <a:off x="5" y="0"/>
            <a:ext cx="42803758" cy="302752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0ADF3-4A59-6D40-FDE9-16838B2AFFCD}"/>
              </a:ext>
            </a:extLst>
          </p:cNvPr>
          <p:cNvSpPr/>
          <p:nvPr/>
        </p:nvSpPr>
        <p:spPr>
          <a:xfrm>
            <a:off x="-20" y="-2"/>
            <a:ext cx="42803757" cy="302752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47000">
                <a:schemeClr val="tx1">
                  <a:alpha val="92000"/>
                </a:schemeClr>
              </a:gs>
              <a:gs pos="83000">
                <a:schemeClr val="tx1">
                  <a:alpha val="92000"/>
                </a:schemeClr>
              </a:gs>
              <a:gs pos="100000">
                <a:schemeClr val="tx1">
                  <a:alpha val="92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6D3A378B-30F2-677E-ADE3-D9979347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4931971" y="90955363"/>
            <a:ext cx="41126060" cy="5658983"/>
          </a:xfrm>
        </p:spPr>
        <p:txBody>
          <a:bodyPr/>
          <a:lstStyle/>
          <a:p>
            <a:pPr>
              <a:spcAft>
                <a:spcPts val="600"/>
              </a:spcAft>
            </a:pPr>
            <a:fld id="{6B1D78EF-5956-4716-AF4F-EFA2E1A44271}" type="datetime1">
              <a:rPr lang="en-US" smtClean="0"/>
              <a:pPr>
                <a:spcAft>
                  <a:spcPts val="600"/>
                </a:spcAft>
              </a:pPr>
              <a:t>4/17/2023</a:t>
            </a:fld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9C23378E-16EF-7D77-ECA0-65A9A9CB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32280" y="123137323"/>
            <a:ext cx="33812019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EE0CB3F7-D607-DD27-6318-D95A7FBB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4299" y="123137323"/>
            <a:ext cx="7588926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B8AAA-EA69-3AA9-A27E-16DF9263B72B}"/>
              </a:ext>
            </a:extLst>
          </p:cNvPr>
          <p:cNvSpPr/>
          <p:nvPr/>
        </p:nvSpPr>
        <p:spPr>
          <a:xfrm>
            <a:off x="0" y="-1"/>
            <a:ext cx="42803743" cy="302752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9A5D6A-765D-4B93-FBCC-9D6D309DD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070" y="14043843"/>
            <a:ext cx="22572905" cy="1513141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B29D061-EC6E-7283-1F1E-162D0D9D1B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1"/>
          <a:stretch/>
        </p:blipFill>
        <p:spPr>
          <a:xfrm rot="5808466">
            <a:off x="28006797" y="534240"/>
            <a:ext cx="11722000" cy="12372232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schemeClr val="bg1">
                <a:alpha val="0"/>
              </a:schemeClr>
            </a:outerShdw>
          </a:effectLst>
        </p:spPr>
      </p:pic>
      <p:pic>
        <p:nvPicPr>
          <p:cNvPr id="5" name="Graphic 4" descr="Back with solid fill">
            <a:extLst>
              <a:ext uri="{FF2B5EF4-FFF2-40B4-BE49-F238E27FC236}">
                <a16:creationId xmlns:a16="http://schemas.microsoft.com/office/drawing/2014/main" id="{9B78F944-5466-42AD-1479-24429979A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07669" flipH="1" flipV="1">
            <a:off x="24331250" y="20018475"/>
            <a:ext cx="4198820" cy="41988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F0C392-ED4A-64CB-AC37-810F06E099ED}"/>
              </a:ext>
            </a:extLst>
          </p:cNvPr>
          <p:cNvSpPr/>
          <p:nvPr/>
        </p:nvSpPr>
        <p:spPr>
          <a:xfrm>
            <a:off x="860611" y="1237129"/>
            <a:ext cx="25309324" cy="9681883"/>
          </a:xfrm>
          <a:prstGeom prst="roundRect">
            <a:avLst>
              <a:gd name="adj" fmla="val 21802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80975" algn="l"/>
              </a:tabLst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Rhabdoviral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Glycoprotein</a:t>
            </a:r>
          </a:p>
          <a:p>
            <a:pPr algn="ctr">
              <a:tabLst>
                <a:tab pos="180975" algn="l"/>
              </a:tabLs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 glycoprotein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is essential for virion attachment and penetration of insect (vector) host cells. The structural variation within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may impact the outcome of the virus/vector/host interactions.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still hypothesized that plant-pathogenic rhabdoviruses are derived from arthropod-borne viruses, while the essential plant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rhabdoviral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still PFAM-unassigned and poorly characterized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structural features and disorder regions could help explain the observed vector-specific transmission differences and, ultimately, viral population structures.</a:t>
            </a:r>
            <a:endParaRPr lang="fr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5045A5-2F1F-922B-9479-E9913789060A}"/>
              </a:ext>
            </a:extLst>
          </p:cNvPr>
          <p:cNvSpPr/>
          <p:nvPr/>
        </p:nvSpPr>
        <p:spPr>
          <a:xfrm>
            <a:off x="860611" y="13581529"/>
            <a:ext cx="23043825" cy="16056040"/>
          </a:xfrm>
          <a:prstGeom prst="roundRect">
            <a:avLst>
              <a:gd name="adj" fmla="val 6718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Graphic 5" descr="Back with solid fill">
            <a:extLst>
              <a:ext uri="{FF2B5EF4-FFF2-40B4-BE49-F238E27FC236}">
                <a16:creationId xmlns:a16="http://schemas.microsoft.com/office/drawing/2014/main" id="{03E6AA81-A441-5736-5100-A06BBAD32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608735">
            <a:off x="35475642" y="10895470"/>
            <a:ext cx="5372119" cy="5372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0A0C8-74C5-0D5A-E766-4BEDF99368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551" y="12685877"/>
            <a:ext cx="4896410" cy="164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4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694AC96-5103-1FB3-F35E-0CEAC14E6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8" t="32960" r="6303"/>
          <a:stretch/>
        </p:blipFill>
        <p:spPr>
          <a:xfrm>
            <a:off x="5" y="0"/>
            <a:ext cx="42803758" cy="302752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0ADF3-4A59-6D40-FDE9-16838B2AFFCD}"/>
              </a:ext>
            </a:extLst>
          </p:cNvPr>
          <p:cNvSpPr/>
          <p:nvPr/>
        </p:nvSpPr>
        <p:spPr>
          <a:xfrm flipH="1">
            <a:off x="-22975" y="-25401"/>
            <a:ext cx="42803757" cy="302752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47000">
                <a:schemeClr val="tx1">
                  <a:alpha val="92000"/>
                </a:schemeClr>
              </a:gs>
              <a:gs pos="83000">
                <a:schemeClr val="tx1">
                  <a:alpha val="92000"/>
                </a:schemeClr>
              </a:gs>
              <a:gs pos="100000">
                <a:schemeClr val="tx1">
                  <a:alpha val="92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6D3A378B-30F2-677E-ADE3-D9979347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4931971" y="90955363"/>
            <a:ext cx="41126060" cy="5658983"/>
          </a:xfrm>
        </p:spPr>
        <p:txBody>
          <a:bodyPr/>
          <a:lstStyle/>
          <a:p>
            <a:pPr>
              <a:spcAft>
                <a:spcPts val="600"/>
              </a:spcAft>
            </a:pPr>
            <a:fld id="{6B1D78EF-5956-4716-AF4F-EFA2E1A44271}" type="datetime1">
              <a:rPr lang="en-US" smtClean="0"/>
              <a:pPr>
                <a:spcAft>
                  <a:spcPts val="600"/>
                </a:spcAft>
              </a:pPr>
              <a:t>4/17/2023</a:t>
            </a:fld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9C23378E-16EF-7D77-ECA0-65A9A9CB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32280" y="123137323"/>
            <a:ext cx="33812019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EE0CB3F7-D607-DD27-6318-D95A7FBB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4299" y="123137323"/>
            <a:ext cx="7588926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25A3203-F9E2-324C-C0C6-B96261500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9538" y="18334231"/>
            <a:ext cx="13860000" cy="1044246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D62A263-83E5-B22E-E91D-70193B63E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40430" y="18362684"/>
            <a:ext cx="13860000" cy="1038556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23B9B16-090D-2B59-77D6-35AC5BE6D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1322" y="18428903"/>
            <a:ext cx="13860000" cy="1034328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B9FAB8-5527-EF34-8374-EA0C4219450C}"/>
              </a:ext>
            </a:extLst>
          </p:cNvPr>
          <p:cNvSpPr/>
          <p:nvPr/>
        </p:nvSpPr>
        <p:spPr>
          <a:xfrm>
            <a:off x="3207145" y="636200"/>
            <a:ext cx="34742178" cy="5906456"/>
          </a:xfrm>
          <a:prstGeom prst="roundRect">
            <a:avLst>
              <a:gd name="adj" fmla="val 16132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/>
              <a:t>Before training vector classifiers, a random forest-based sequential feature selection is applied to the data to promote parsimonious, hence more </a:t>
            </a:r>
            <a:r>
              <a:rPr lang="en-US" sz="4800" dirty="0" err="1"/>
              <a:t>generalisable</a:t>
            </a:r>
            <a:r>
              <a:rPr lang="en-US" sz="4800" dirty="0"/>
              <a:t>, models and to reduce over-fitting risks.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BE" sz="4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BE" sz="4800" dirty="0"/>
              <a:t>Shapley Scores are </a:t>
            </a:r>
            <a:r>
              <a:rPr lang="fr-BE" sz="4800" dirty="0" err="1"/>
              <a:t>used</a:t>
            </a:r>
            <a:r>
              <a:rPr lang="fr-BE" sz="4800" dirty="0"/>
              <a:t> to </a:t>
            </a:r>
            <a:r>
              <a:rPr lang="fr-BE" sz="4800" dirty="0" err="1"/>
              <a:t>facilitate</a:t>
            </a:r>
            <a:r>
              <a:rPr lang="fr-BE" sz="4800" dirty="0"/>
              <a:t> the un</a:t>
            </a:r>
            <a:r>
              <a:rPr lang="en-US" sz="4800" dirty="0" err="1"/>
              <a:t>derstanding</a:t>
            </a:r>
            <a:r>
              <a:rPr lang="en-US" sz="4800" dirty="0"/>
              <a:t> of the black box models and, therefore, pave novel avenues for a better biological understanding of viral proteomics.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/>
              <a:t>The classifiers are validated on an independent test-set or by cross-validation when the data is limited.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1324B6-093A-7F46-64A8-A0AC217E771B}"/>
              </a:ext>
            </a:extLst>
          </p:cNvPr>
          <p:cNvSpPr/>
          <p:nvPr/>
        </p:nvSpPr>
        <p:spPr>
          <a:xfrm>
            <a:off x="271322" y="17947099"/>
            <a:ext cx="42198216" cy="10825088"/>
          </a:xfrm>
          <a:prstGeom prst="roundRect">
            <a:avLst>
              <a:gd name="adj" fmla="val 9111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04CC13-FAB9-FC8E-53D2-3612333F463E}"/>
              </a:ext>
            </a:extLst>
          </p:cNvPr>
          <p:cNvSpPr/>
          <p:nvPr/>
        </p:nvSpPr>
        <p:spPr>
          <a:xfrm>
            <a:off x="11300058" y="9604899"/>
            <a:ext cx="17779014" cy="6360620"/>
          </a:xfrm>
          <a:prstGeom prst="roundRect">
            <a:avLst>
              <a:gd name="adj" fmla="val 6718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Graphic 9" descr="Priorities with solid fill">
            <a:extLst>
              <a:ext uri="{FF2B5EF4-FFF2-40B4-BE49-F238E27FC236}">
                <a16:creationId xmlns:a16="http://schemas.microsoft.com/office/drawing/2014/main" id="{9603B473-4079-F6D2-5009-9E7118186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602213" y="10483609"/>
            <a:ext cx="3637197" cy="3637197"/>
          </a:xfrm>
          <a:prstGeom prst="rect">
            <a:avLst/>
          </a:prstGeom>
        </p:spPr>
      </p:pic>
      <p:pic>
        <p:nvPicPr>
          <p:cNvPr id="11" name="Graphic 10" descr="Speedometer Middle with solid fill">
            <a:extLst>
              <a:ext uri="{FF2B5EF4-FFF2-40B4-BE49-F238E27FC236}">
                <a16:creationId xmlns:a16="http://schemas.microsoft.com/office/drawing/2014/main" id="{821F4475-7123-CB19-A1D8-3F15368400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753033" y="10367521"/>
            <a:ext cx="3869371" cy="3869371"/>
          </a:xfrm>
          <a:prstGeom prst="rect">
            <a:avLst/>
          </a:prstGeom>
        </p:spPr>
      </p:pic>
      <p:pic>
        <p:nvPicPr>
          <p:cNvPr id="12" name="Graphic 11" descr="Bar chart with solid fill">
            <a:extLst>
              <a:ext uri="{FF2B5EF4-FFF2-40B4-BE49-F238E27FC236}">
                <a16:creationId xmlns:a16="http://schemas.microsoft.com/office/drawing/2014/main" id="{360BC197-8AB1-8234-50A8-342097B535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07145" y="10266296"/>
            <a:ext cx="4071819" cy="4071819"/>
          </a:xfrm>
          <a:prstGeom prst="rect">
            <a:avLst/>
          </a:prstGeom>
        </p:spPr>
      </p:pic>
      <p:pic>
        <p:nvPicPr>
          <p:cNvPr id="13" name="Graphic 12" descr="Decision chart with solid fill">
            <a:extLst>
              <a:ext uri="{FF2B5EF4-FFF2-40B4-BE49-F238E27FC236}">
                <a16:creationId xmlns:a16="http://schemas.microsoft.com/office/drawing/2014/main" id="{999E521F-E731-F7C9-387B-D791C08832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442032" y="10551232"/>
            <a:ext cx="3300724" cy="3300724"/>
          </a:xfrm>
          <a:prstGeom prst="rect">
            <a:avLst/>
          </a:prstGeom>
        </p:spPr>
      </p:pic>
      <p:pic>
        <p:nvPicPr>
          <p:cNvPr id="14" name="Graphic 13" descr="Bar chart with solid fill">
            <a:extLst>
              <a:ext uri="{FF2B5EF4-FFF2-40B4-BE49-F238E27FC236}">
                <a16:creationId xmlns:a16="http://schemas.microsoft.com/office/drawing/2014/main" id="{3B747E56-AFC4-A4FE-31DB-7B5FDB8D77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344406" y="7685994"/>
            <a:ext cx="4071819" cy="40718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C2C4F7-61E5-EAC7-9B86-1EEFDAC32821}"/>
              </a:ext>
            </a:extLst>
          </p:cNvPr>
          <p:cNvSpPr txBox="1"/>
          <p:nvPr/>
        </p:nvSpPr>
        <p:spPr>
          <a:xfrm>
            <a:off x="10739593" y="14063816"/>
            <a:ext cx="1044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Random</a:t>
            </a:r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Forest-</a:t>
            </a:r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Based</a:t>
            </a:r>
            <a:endParaRPr lang="fr-BE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Sequential</a:t>
            </a:r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Feature</a:t>
            </a:r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Selector</a:t>
            </a:r>
            <a:endParaRPr lang="fr-BE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5610AB-DE4B-3182-C072-CD5C5CCD1E8B}"/>
              </a:ext>
            </a:extLst>
          </p:cNvPr>
          <p:cNvSpPr txBox="1"/>
          <p:nvPr/>
        </p:nvSpPr>
        <p:spPr>
          <a:xfrm>
            <a:off x="586445" y="14073121"/>
            <a:ext cx="951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New </a:t>
            </a:r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Proteomic</a:t>
            </a:r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Data</a:t>
            </a:r>
          </a:p>
        </p:txBody>
      </p:sp>
      <p:pic>
        <p:nvPicPr>
          <p:cNvPr id="23" name="Graphic 22" descr="Back with solid fill">
            <a:extLst>
              <a:ext uri="{FF2B5EF4-FFF2-40B4-BE49-F238E27FC236}">
                <a16:creationId xmlns:a16="http://schemas.microsoft.com/office/drawing/2014/main" id="{387A946F-0AE1-2546-BE29-1AF40D698B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2413592" flipH="1" flipV="1">
            <a:off x="7604397" y="10706479"/>
            <a:ext cx="3142630" cy="3142630"/>
          </a:xfrm>
          <a:prstGeom prst="rect">
            <a:avLst/>
          </a:prstGeom>
        </p:spPr>
      </p:pic>
      <p:pic>
        <p:nvPicPr>
          <p:cNvPr id="24" name="Graphic 23" descr="Back with solid fill">
            <a:extLst>
              <a:ext uri="{FF2B5EF4-FFF2-40B4-BE49-F238E27FC236}">
                <a16:creationId xmlns:a16="http://schemas.microsoft.com/office/drawing/2014/main" id="{2CF16184-83F2-AE27-3F68-A1D6A65959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2413592" flipH="1" flipV="1">
            <a:off x="19782189" y="10700017"/>
            <a:ext cx="3142630" cy="31426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CEE4E50-23B8-8540-2BDB-0522745784A5}"/>
              </a:ext>
            </a:extLst>
          </p:cNvPr>
          <p:cNvSpPr txBox="1"/>
          <p:nvPr/>
        </p:nvSpPr>
        <p:spPr>
          <a:xfrm>
            <a:off x="31652144" y="11657589"/>
            <a:ext cx="951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Relevant </a:t>
            </a:r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Proteomic</a:t>
            </a:r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8F24FC-8C50-38DC-04C6-F96D5BD73CDD}"/>
              </a:ext>
            </a:extLst>
          </p:cNvPr>
          <p:cNvSpPr txBox="1"/>
          <p:nvPr/>
        </p:nvSpPr>
        <p:spPr>
          <a:xfrm>
            <a:off x="31570545" y="16475034"/>
            <a:ext cx="951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Parcimonious</a:t>
            </a:r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3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Models</a:t>
            </a:r>
            <a:endParaRPr lang="fr-BE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8119CA-DA4F-AECC-F7CE-EBE55084B00D}"/>
              </a:ext>
            </a:extLst>
          </p:cNvPr>
          <p:cNvSpPr txBox="1"/>
          <p:nvPr/>
        </p:nvSpPr>
        <p:spPr>
          <a:xfrm>
            <a:off x="20467534" y="13854134"/>
            <a:ext cx="1044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Model Training</a:t>
            </a:r>
          </a:p>
        </p:txBody>
      </p:sp>
      <p:pic>
        <p:nvPicPr>
          <p:cNvPr id="35" name="Graphic 34" descr="Back with solid fill">
            <a:extLst>
              <a:ext uri="{FF2B5EF4-FFF2-40B4-BE49-F238E27FC236}">
                <a16:creationId xmlns:a16="http://schemas.microsoft.com/office/drawing/2014/main" id="{F94B239B-FED9-DE3D-AEA3-F45029DAD9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4005592" flipH="1" flipV="1">
            <a:off x="30053049" y="12245437"/>
            <a:ext cx="3142630" cy="3142630"/>
          </a:xfrm>
          <a:prstGeom prst="rect">
            <a:avLst/>
          </a:prstGeom>
        </p:spPr>
      </p:pic>
      <p:pic>
        <p:nvPicPr>
          <p:cNvPr id="36" name="Graphic 35" descr="Back with solid fill">
            <a:extLst>
              <a:ext uri="{FF2B5EF4-FFF2-40B4-BE49-F238E27FC236}">
                <a16:creationId xmlns:a16="http://schemas.microsoft.com/office/drawing/2014/main" id="{80D06E61-B6E5-19BD-EF0B-815BF209FF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7720391" flipH="1">
            <a:off x="30051361" y="10137467"/>
            <a:ext cx="3142630" cy="3142630"/>
          </a:xfrm>
          <a:prstGeom prst="rect">
            <a:avLst/>
          </a:prstGeom>
        </p:spPr>
      </p:pic>
      <p:pic>
        <p:nvPicPr>
          <p:cNvPr id="39" name="Graphic 38" descr="Decision chart with solid fill">
            <a:extLst>
              <a:ext uri="{FF2B5EF4-FFF2-40B4-BE49-F238E27FC236}">
                <a16:creationId xmlns:a16="http://schemas.microsoft.com/office/drawing/2014/main" id="{1FF155E8-EAED-4193-24B5-7705006517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729953" y="12944262"/>
            <a:ext cx="3300724" cy="33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9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694AC96-5103-1FB3-F35E-0CEAC14E6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8" t="32960" r="6303"/>
          <a:stretch/>
        </p:blipFill>
        <p:spPr>
          <a:xfrm>
            <a:off x="5" y="0"/>
            <a:ext cx="42803758" cy="302752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0ADF3-4A59-6D40-FDE9-16838B2AFFCD}"/>
              </a:ext>
            </a:extLst>
          </p:cNvPr>
          <p:cNvSpPr/>
          <p:nvPr/>
        </p:nvSpPr>
        <p:spPr>
          <a:xfrm flipH="1">
            <a:off x="7" y="0"/>
            <a:ext cx="42803757" cy="302752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47000">
                <a:schemeClr val="tx1">
                  <a:alpha val="92000"/>
                </a:schemeClr>
              </a:gs>
              <a:gs pos="83000">
                <a:schemeClr val="tx1">
                  <a:alpha val="92000"/>
                </a:schemeClr>
              </a:gs>
              <a:gs pos="100000">
                <a:schemeClr val="tx1">
                  <a:alpha val="92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6D3A378B-30F2-677E-ADE3-D9979347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4931971" y="90955363"/>
            <a:ext cx="41126060" cy="5658983"/>
          </a:xfrm>
        </p:spPr>
        <p:txBody>
          <a:bodyPr/>
          <a:lstStyle/>
          <a:p>
            <a:pPr>
              <a:spcAft>
                <a:spcPts val="600"/>
              </a:spcAft>
            </a:pPr>
            <a:fld id="{6B1D78EF-5956-4716-AF4F-EFA2E1A44271}" type="datetime1">
              <a:rPr lang="en-US" smtClean="0"/>
              <a:pPr>
                <a:spcAft>
                  <a:spcPts val="600"/>
                </a:spcAft>
              </a:pPr>
              <a:t>4/17/2023</a:t>
            </a:fld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9C23378E-16EF-7D77-ECA0-65A9A9CB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32280" y="123137323"/>
            <a:ext cx="33812019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EE0CB3F7-D607-DD27-6318-D95A7FBB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4299" y="123137323"/>
            <a:ext cx="7588926" cy="7115757"/>
          </a:xfrm>
        </p:spPr>
        <p:txBody>
          <a:bodyPr/>
          <a:lstStyle/>
          <a:p>
            <a:pPr>
              <a:spcAft>
                <a:spcPts val="600"/>
              </a:spcAft>
            </a:pPr>
            <a:fld id="{5E84AC6A-A0EF-437B-BCEE-4772B0214A5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B8AAA-EA69-3AA9-A27E-16DF9263B72B}"/>
              </a:ext>
            </a:extLst>
          </p:cNvPr>
          <p:cNvSpPr/>
          <p:nvPr/>
        </p:nvSpPr>
        <p:spPr>
          <a:xfrm>
            <a:off x="0" y="-1"/>
            <a:ext cx="42803743" cy="302752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5135C66-86D8-741E-7A6F-D455982AEB0B}"/>
              </a:ext>
            </a:extLst>
          </p:cNvPr>
          <p:cNvSpPr/>
          <p:nvPr/>
        </p:nvSpPr>
        <p:spPr>
          <a:xfrm>
            <a:off x="21131186" y="3024933"/>
            <a:ext cx="18276298" cy="5425595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/>
              <a:t>The ready-to-use classifiers applied to vector-unsigned viruses encoding the </a:t>
            </a:r>
            <a:r>
              <a:rPr lang="en-US" sz="4800" dirty="0" err="1"/>
              <a:t>Gp</a:t>
            </a:r>
            <a:r>
              <a:rPr lang="en-US" sz="4800" dirty="0"/>
              <a:t> 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/>
              <a:t>A detailed probability </a:t>
            </a:r>
            <a:r>
              <a:rPr lang="fr-BE" sz="4800" dirty="0"/>
              <a:t>visualisation of the </a:t>
            </a:r>
            <a:r>
              <a:rPr lang="fr-BE" sz="4800" dirty="0" err="1"/>
              <a:t>prediction</a:t>
            </a:r>
            <a:r>
              <a:rPr lang="fr-BE" sz="4800" dirty="0"/>
              <a:t> </a:t>
            </a:r>
            <a:r>
              <a:rPr lang="fr-BE" sz="4800" dirty="0" err="1"/>
              <a:t>represents</a:t>
            </a:r>
            <a:r>
              <a:rPr lang="fr-BE" sz="4800" dirty="0"/>
              <a:t> an </a:t>
            </a:r>
            <a:r>
              <a:rPr lang="fr-BE" sz="4800" dirty="0" err="1"/>
              <a:t>extremely</a:t>
            </a:r>
            <a:r>
              <a:rPr lang="fr-BE" sz="4800" dirty="0"/>
              <a:t> </a:t>
            </a:r>
            <a:r>
              <a:rPr lang="en-US" sz="4800" dirty="0"/>
              <a:t>powerful tool for virologists.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EA3C3A3-B4F6-153F-85D9-A764FA8E7F8D}"/>
              </a:ext>
            </a:extLst>
          </p:cNvPr>
          <p:cNvSpPr/>
          <p:nvPr/>
        </p:nvSpPr>
        <p:spPr>
          <a:xfrm>
            <a:off x="3830431" y="14926186"/>
            <a:ext cx="4030246" cy="2219145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N Terminal</a:t>
            </a:r>
            <a:endParaRPr lang="fr-BE" sz="4800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53377A-9DA9-66F4-6135-159C9C6B97E9}"/>
              </a:ext>
            </a:extLst>
          </p:cNvPr>
          <p:cNvSpPr/>
          <p:nvPr/>
        </p:nvSpPr>
        <p:spPr>
          <a:xfrm>
            <a:off x="12809206" y="11476916"/>
            <a:ext cx="18276298" cy="145537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Whitefly prediction for </a:t>
            </a:r>
            <a:r>
              <a:rPr lang="en-US" sz="4800" i="1" dirty="0"/>
              <a:t>Passionfruit-associated rhabdovirus</a:t>
            </a:r>
          </a:p>
        </p:txBody>
      </p:sp>
      <p:pic>
        <p:nvPicPr>
          <p:cNvPr id="4" name="Picture 3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9AD48A69-E223-A154-4F86-34773E621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60" y="1216520"/>
            <a:ext cx="13514485" cy="90424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D04862-3D1E-0ADE-C5C0-BF40077EFA4A}"/>
              </a:ext>
            </a:extLst>
          </p:cNvPr>
          <p:cNvSpPr/>
          <p:nvPr/>
        </p:nvSpPr>
        <p:spPr>
          <a:xfrm>
            <a:off x="3830431" y="20026928"/>
            <a:ext cx="4030246" cy="2219145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Core</a:t>
            </a:r>
            <a:endParaRPr lang="fr-BE" sz="4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A536D1-BA55-3604-88D8-88C66334D0BB}"/>
              </a:ext>
            </a:extLst>
          </p:cNvPr>
          <p:cNvSpPr/>
          <p:nvPr/>
        </p:nvSpPr>
        <p:spPr>
          <a:xfrm>
            <a:off x="3830431" y="24808928"/>
            <a:ext cx="4030246" cy="2219145"/>
          </a:xfrm>
          <a:prstGeom prst="roundRect">
            <a:avLst>
              <a:gd name="adj" fmla="val 29323"/>
            </a:avLst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 C Terminal</a:t>
            </a:r>
            <a:endParaRPr lang="fr-BE" sz="4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0102C6-1FF0-7922-F2C6-E1D3C39ACBDA}"/>
              </a:ext>
            </a:extLst>
          </p:cNvPr>
          <p:cNvSpPr/>
          <p:nvPr/>
        </p:nvSpPr>
        <p:spPr>
          <a:xfrm>
            <a:off x="3396258" y="11097941"/>
            <a:ext cx="36011226" cy="17960752"/>
          </a:xfrm>
          <a:prstGeom prst="roundRect">
            <a:avLst>
              <a:gd name="adj" fmla="val 9111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6ED3DA-F7A2-0705-3E99-42F347633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4694" y="13181714"/>
            <a:ext cx="29594658" cy="6834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200488E-515D-67B5-3B90-15F9C3802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7404" y="17676649"/>
            <a:ext cx="30185927" cy="693379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A3A2F9A-4FC1-6FAE-D5F6-0C7C6BEC97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04694" y="22030098"/>
            <a:ext cx="29594659" cy="67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75440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548353F3D51459118A6E43B91E48B" ma:contentTypeVersion="2" ma:contentTypeDescription="Crée un document." ma:contentTypeScope="" ma:versionID="fe05148b962c8d580fd7450eb6a31266">
  <xsd:schema xmlns:xsd="http://www.w3.org/2001/XMLSchema" xmlns:xs="http://www.w3.org/2001/XMLSchema" xmlns:p="http://schemas.microsoft.com/office/2006/metadata/properties" xmlns:ns2="257f5e48-9662-4655-b50c-d69880ae26cc" targetNamespace="http://schemas.microsoft.com/office/2006/metadata/properties" ma:root="true" ma:fieldsID="632a095f1c60d82cc5aad32d279c4ae6" ns2:_="">
    <xsd:import namespace="257f5e48-9662-4655-b50c-d69880ae26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7f5e48-9662-4655-b50c-d69880ae26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696E4D-1226-4F15-9F96-551F6E4299A5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57f5e48-9662-4655-b50c-d69880ae26c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2F81F3-557E-44C0-8DF7-0D1AF08150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89D617-6039-4E72-9D74-29A614684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7f5e48-9662-4655-b50c-d69880ae2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Custom</PresentationFormat>
  <Paragraphs>60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Neue Haas Grotesk Text Pro</vt:lpstr>
      <vt:lpstr>SwellVTI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Simankov Nikolay</dc:creator>
  <cp:lastModifiedBy>Nikolay Simankov</cp:lastModifiedBy>
  <cp:revision>17</cp:revision>
  <dcterms:created xsi:type="dcterms:W3CDTF">2023-03-02T15:23:11Z</dcterms:created>
  <dcterms:modified xsi:type="dcterms:W3CDTF">2023-04-17T10:05:00Z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0x010100471548353F3D51459118A6E43B91E48B</vt:lpwstr>
  </property>
</Properties>
</file>