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91"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8E8331-95F5-45A1-AD8B-1CCC5B3D3D53}" type="datetimeFigureOut">
              <a:rPr lang="fr-BE" smtClean="0"/>
              <a:t>10-02-23</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4427E-DB5A-41E6-8F47-A8602AD7C41C}" type="slidenum">
              <a:rPr lang="fr-BE" smtClean="0"/>
              <a:t>‹N°›</a:t>
            </a:fld>
            <a:endParaRPr lang="fr-BE"/>
          </a:p>
        </p:txBody>
      </p:sp>
    </p:spTree>
    <p:extLst>
      <p:ext uri="{BB962C8B-B14F-4D97-AF65-F5344CB8AC3E}">
        <p14:creationId xmlns:p14="http://schemas.microsoft.com/office/powerpoint/2010/main" val="415920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fr-FR"/>
              <a:t>Modifiez le style du titre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E3F9431-34A3-4018-B32D-595E995BA7FA}" type="datetimeFigureOut">
              <a:rPr lang="fr-BE" smtClean="0"/>
              <a:t>10-02-23</a:t>
            </a:fld>
            <a:endParaRPr lang="fr-BE"/>
          </a:p>
        </p:txBody>
      </p:sp>
      <p:sp>
        <p:nvSpPr>
          <p:cNvPr id="5" name="Footer Placeholder 4"/>
          <p:cNvSpPr>
            <a:spLocks noGrp="1"/>
          </p:cNvSpPr>
          <p:nvPr>
            <p:ph type="ftr" sz="quarter" idx="11"/>
          </p:nvPr>
        </p:nvSpPr>
        <p:spPr>
          <a:xfrm>
            <a:off x="1127124" y="329307"/>
            <a:ext cx="5943668" cy="309201"/>
          </a:xfrm>
        </p:spPr>
        <p:txBody>
          <a:bodyPr/>
          <a:lstStyle/>
          <a:p>
            <a:endParaRPr lang="fr-BE"/>
          </a:p>
        </p:txBody>
      </p:sp>
      <p:sp>
        <p:nvSpPr>
          <p:cNvPr id="6" name="Slide Number Placeholder 5"/>
          <p:cNvSpPr>
            <a:spLocks noGrp="1"/>
          </p:cNvSpPr>
          <p:nvPr>
            <p:ph type="sldNum" sz="quarter" idx="12"/>
          </p:nvPr>
        </p:nvSpPr>
        <p:spPr>
          <a:xfrm>
            <a:off x="9924392" y="134930"/>
            <a:ext cx="811019" cy="503578"/>
          </a:xfrm>
        </p:spPr>
        <p:txBody>
          <a:bodyPr/>
          <a:lstStyle/>
          <a:p>
            <a:fld id="{9FA30DC2-E5CF-4A0A-AD8A-1829D6B7765C}" type="slidenum">
              <a:rPr lang="fr-BE" smtClean="0"/>
              <a:t>‹N°›</a:t>
            </a:fld>
            <a:endParaRPr lang="fr-B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416347088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E3F9431-34A3-4018-B32D-595E995BA7FA}" type="datetimeFigureOut">
              <a:rPr lang="fr-BE" smtClean="0"/>
              <a:t>10-02-23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9FA30DC2-E5CF-4A0A-AD8A-1829D6B7765C}" type="slidenum">
              <a:rPr lang="fr-BE" smtClean="0"/>
              <a:t>‹N°›</a:t>
            </a:fld>
            <a:endParaRPr lang="fr-BE"/>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35790862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E3F9431-34A3-4018-B32D-595E995BA7FA}" type="datetimeFigureOut">
              <a:rPr lang="fr-BE" smtClean="0"/>
              <a:t>10-02-23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9FA30DC2-E5CF-4A0A-AD8A-1829D6B7765C}" type="slidenum">
              <a:rPr lang="fr-BE" smtClean="0"/>
              <a:t>‹N°›</a:t>
            </a:fld>
            <a:endParaRPr lang="fr-BE"/>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394436836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sz="1200"/>
            </a:lvl1pPr>
          </a:lstStyle>
          <a:p>
            <a:fld id="{FE3F9431-34A3-4018-B32D-595E995BA7FA}" type="datetimeFigureOut">
              <a:rPr lang="fr-BE" smtClean="0"/>
              <a:t>10-02-23</a:t>
            </a:fld>
            <a:endParaRPr lang="fr-BE"/>
          </a:p>
        </p:txBody>
      </p:sp>
      <p:sp>
        <p:nvSpPr>
          <p:cNvPr id="5" name="Footer Placeholder 4"/>
          <p:cNvSpPr>
            <a:spLocks noGrp="1"/>
          </p:cNvSpPr>
          <p:nvPr>
            <p:ph type="ftr" sz="quarter" idx="11"/>
          </p:nvPr>
        </p:nvSpPr>
        <p:spPr/>
        <p:txBody>
          <a:bodyPr/>
          <a:lstStyle>
            <a:lvl1pPr>
              <a:defRPr sz="1200"/>
            </a:lvl1pPr>
          </a:lstStyle>
          <a:p>
            <a:endParaRPr lang="fr-BE"/>
          </a:p>
        </p:txBody>
      </p:sp>
      <p:sp>
        <p:nvSpPr>
          <p:cNvPr id="6" name="Slide Number Placeholder 5"/>
          <p:cNvSpPr>
            <a:spLocks noGrp="1"/>
          </p:cNvSpPr>
          <p:nvPr>
            <p:ph type="sldNum" sz="quarter" idx="12"/>
          </p:nvPr>
        </p:nvSpPr>
        <p:spPr/>
        <p:txBody>
          <a:bodyPr/>
          <a:lstStyle/>
          <a:p>
            <a:fld id="{9FA30DC2-E5CF-4A0A-AD8A-1829D6B7765C}" type="slidenum">
              <a:rPr lang="fr-BE" smtClean="0"/>
              <a:t>‹N°›</a:t>
            </a:fld>
            <a:endParaRPr lang="fr-BE"/>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47730633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fr-FR"/>
              <a:t>Modifiez le style du titre</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E3F9431-34A3-4018-B32D-595E995BA7FA}" type="datetimeFigureOut">
              <a:rPr lang="fr-BE" smtClean="0"/>
              <a:t>10-02-23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9FA30DC2-E5CF-4A0A-AD8A-1829D6B7765C}" type="slidenum">
              <a:rPr lang="fr-BE" smtClean="0"/>
              <a:t>‹N°›</a:t>
            </a:fld>
            <a:endParaRPr lang="fr-B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40570649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E3F9431-34A3-4018-B32D-595E995BA7FA}" type="datetimeFigureOut">
              <a:rPr lang="fr-BE" smtClean="0"/>
              <a:t>10-02-23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9FA30DC2-E5CF-4A0A-AD8A-1829D6B7765C}" type="slidenum">
              <a:rPr lang="fr-BE" smtClean="0"/>
              <a:t>‹N°›</a:t>
            </a:fld>
            <a:endParaRPr lang="fr-B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24293748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29166" y="2974448"/>
            <a:ext cx="4645152" cy="24938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094337" y="2971669"/>
            <a:ext cx="4645152" cy="248719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E3F9431-34A3-4018-B32D-595E995BA7FA}" type="datetimeFigureOut">
              <a:rPr lang="fr-BE" smtClean="0"/>
              <a:t>10-02-23</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9FA30DC2-E5CF-4A0A-AD8A-1829D6B7765C}" type="slidenum">
              <a:rPr lang="fr-BE" smtClean="0"/>
              <a:t>‹N°›</a:t>
            </a:fld>
            <a:endParaRPr lang="fr-BE"/>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11704222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E3F9431-34A3-4018-B32D-595E995BA7FA}" type="datetimeFigureOut">
              <a:rPr lang="fr-BE" smtClean="0"/>
              <a:t>10-02-23</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9FA30DC2-E5CF-4A0A-AD8A-1829D6B7765C}" type="slidenum">
              <a:rPr lang="fr-BE" smtClean="0"/>
              <a:t>‹N°›</a:t>
            </a:fld>
            <a:endParaRPr lang="fr-BE"/>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83653626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F9431-34A3-4018-B32D-595E995BA7FA}" type="datetimeFigureOut">
              <a:rPr lang="fr-BE" smtClean="0"/>
              <a:t>10-02-23</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9FA30DC2-E5CF-4A0A-AD8A-1829D6B7765C}" type="slidenum">
              <a:rPr lang="fr-BE" smtClean="0"/>
              <a:t>‹N°›</a:t>
            </a:fld>
            <a:endParaRPr lang="fr-BE"/>
          </a:p>
        </p:txBody>
      </p:sp>
    </p:spTree>
    <p:extLst>
      <p:ext uri="{BB962C8B-B14F-4D97-AF65-F5344CB8AC3E}">
        <p14:creationId xmlns:p14="http://schemas.microsoft.com/office/powerpoint/2010/main" val="314029666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E3F9431-34A3-4018-B32D-595E995BA7FA}" type="datetimeFigureOut">
              <a:rPr lang="fr-BE" smtClean="0"/>
              <a:t>10-02-23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9FA30DC2-E5CF-4A0A-AD8A-1829D6B7765C}" type="slidenum">
              <a:rPr lang="fr-BE" smtClean="0"/>
              <a:t>‹N°›</a:t>
            </a:fld>
            <a:endParaRPr lang="fr-B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407998941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FE3F9431-34A3-4018-B32D-595E995BA7FA}" type="datetimeFigureOut">
              <a:rPr lang="fr-BE" smtClean="0"/>
              <a:t>10-02-23</a:t>
            </a:fld>
            <a:endParaRPr lang="fr-BE"/>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9FA30DC2-E5CF-4A0A-AD8A-1829D6B7765C}" type="slidenum">
              <a:rPr lang="fr-BE" smtClean="0"/>
              <a:t>‹N°›</a:t>
            </a:fld>
            <a:endParaRPr lang="fr-BE"/>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246023782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E3F9431-34A3-4018-B32D-595E995BA7FA}" type="datetimeFigureOut">
              <a:rPr lang="fr-BE" smtClean="0"/>
              <a:t>10-02-23</a:t>
            </a:fld>
            <a:endParaRPr lang="fr-BE"/>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9FA30DC2-E5CF-4A0A-AD8A-1829D6B7765C}" type="slidenum">
              <a:rPr lang="fr-BE" smtClean="0"/>
              <a:t>‹N°›</a:t>
            </a:fld>
            <a:endParaRPr lang="fr-BE"/>
          </a:p>
        </p:txBody>
      </p:sp>
    </p:spTree>
    <p:extLst>
      <p:ext uri="{BB962C8B-B14F-4D97-AF65-F5344CB8AC3E}">
        <p14:creationId xmlns:p14="http://schemas.microsoft.com/office/powerpoint/2010/main" val="274458686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hyperlink" Target="mailto:antoine.leclere@Uliege.be" TargetMode="External"/><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12.jpe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2.xml"/><Relationship Id="rId7" Type="http://schemas.openxmlformats.org/officeDocument/2006/relationships/image" Target="../media/image13.jpe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hyperlink" Target="mailto:antoine.leclere@uliege.be" TargetMode="External"/><Relationship Id="rId5" Type="http://schemas.openxmlformats.org/officeDocument/2006/relationships/slideLayout" Target="../slideLayouts/slideLayout2.xml"/><Relationship Id="rId4" Type="http://schemas.openxmlformats.org/officeDocument/2006/relationships/tags" Target="../tags/tag43.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9.xml"/><Relationship Id="rId7"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7.jpe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8.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2.xml"/><Relationship Id="rId5" Type="http://schemas.openxmlformats.org/officeDocument/2006/relationships/tags" Target="../tags/tag20.xml"/><Relationship Id="rId4" Type="http://schemas.openxmlformats.org/officeDocument/2006/relationships/tags" Target="../tags/tag19.xml"/></Relationships>
</file>

<file path=ppt/slides/_rels/slide6.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9.jp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2.xml"/><Relationship Id="rId5" Type="http://schemas.openxmlformats.org/officeDocument/2006/relationships/tags" Target="../tags/tag25.xml"/><Relationship Id="rId4" Type="http://schemas.openxmlformats.org/officeDocument/2006/relationships/tags" Target="../tags/tag24.xml"/></Relationships>
</file>

<file path=ppt/slides/_rels/slide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0.jpg"/><Relationship Id="rId5" Type="http://schemas.openxmlformats.org/officeDocument/2006/relationships/slideLayout" Target="../slideLayouts/slideLayout2.xml"/><Relationship Id="rId4" Type="http://schemas.openxmlformats.org/officeDocument/2006/relationships/tags" Target="../tags/tag29.xml"/></Relationships>
</file>

<file path=ppt/slides/_rels/slide8.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11.jpe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Layout" Target="../slideLayouts/slideLayout2.xml"/><Relationship Id="rId4" Type="http://schemas.openxmlformats.org/officeDocument/2006/relationships/tags" Target="../tags/tag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88747D-564B-6CE7-51FB-4F60F556F93C}"/>
              </a:ext>
            </a:extLst>
          </p:cNvPr>
          <p:cNvSpPr>
            <a:spLocks noGrp="1"/>
          </p:cNvSpPr>
          <p:nvPr>
            <p:ph type="ctrTitle"/>
            <p:custDataLst>
              <p:tags r:id="rId1"/>
            </p:custDataLst>
          </p:nvPr>
        </p:nvSpPr>
        <p:spPr/>
        <p:txBody>
          <a:bodyPr>
            <a:normAutofit fontScale="90000"/>
          </a:bodyPr>
          <a:lstStyle/>
          <a:p>
            <a:r>
              <a:rPr lang="fr-BE" dirty="0"/>
              <a:t>Velbrück : ses origines, ses projets et ses limites.</a:t>
            </a:r>
          </a:p>
        </p:txBody>
      </p:sp>
      <p:sp>
        <p:nvSpPr>
          <p:cNvPr id="3" name="Sous-titre 2">
            <a:extLst>
              <a:ext uri="{FF2B5EF4-FFF2-40B4-BE49-F238E27FC236}">
                <a16:creationId xmlns:a16="http://schemas.microsoft.com/office/drawing/2014/main" id="{E7C7EB7C-9B80-2AD0-BF70-1CE831FD4B5F}"/>
              </a:ext>
            </a:extLst>
          </p:cNvPr>
          <p:cNvSpPr>
            <a:spLocks noGrp="1"/>
          </p:cNvSpPr>
          <p:nvPr>
            <p:ph type="subTitle" idx="1"/>
            <p:custDataLst>
              <p:tags r:id="rId2"/>
            </p:custDataLst>
          </p:nvPr>
        </p:nvSpPr>
        <p:spPr>
          <a:xfrm>
            <a:off x="278654" y="3724275"/>
            <a:ext cx="9865471" cy="1276350"/>
          </a:xfrm>
        </p:spPr>
        <p:txBody>
          <a:bodyPr>
            <a:normAutofit fontScale="70000" lnSpcReduction="20000"/>
          </a:bodyPr>
          <a:lstStyle/>
          <a:p>
            <a:r>
              <a:rPr lang="fr-BE" dirty="0"/>
              <a:t>Conférence donnée pour la Société littéraire de Liège (10/02/2023)</a:t>
            </a:r>
          </a:p>
          <a:p>
            <a:r>
              <a:rPr lang="fr-BE" dirty="0"/>
              <a:t>Contact : </a:t>
            </a:r>
            <a:r>
              <a:rPr lang="fr-BE" dirty="0">
                <a:hlinkClick r:id="rId6"/>
              </a:rPr>
              <a:t>antoine.leclere@Uliege.be</a:t>
            </a:r>
            <a:r>
              <a:rPr lang="fr-BE" dirty="0"/>
              <a:t> </a:t>
            </a:r>
          </a:p>
          <a:p>
            <a:r>
              <a:rPr lang="fr-BE" dirty="0"/>
              <a:t>Antoine Leclère, doctorant en histoire (ULiège) – UR Groupe Étude sur le 18</a:t>
            </a:r>
            <a:r>
              <a:rPr lang="fr-BE" baseline="30000" dirty="0"/>
              <a:t>e</a:t>
            </a:r>
            <a:r>
              <a:rPr lang="fr-BE" dirty="0"/>
              <a:t> s., les Lumières et les Révolutions – Centre Liégeois d’histoire du droit</a:t>
            </a:r>
          </a:p>
        </p:txBody>
      </p:sp>
      <p:pic>
        <p:nvPicPr>
          <p:cNvPr id="4" name="Image 3">
            <a:extLst>
              <a:ext uri="{FF2B5EF4-FFF2-40B4-BE49-F238E27FC236}">
                <a16:creationId xmlns:a16="http://schemas.microsoft.com/office/drawing/2014/main" id="{0BA31A40-C0AF-6DE5-58BF-2021ED62A1E4}"/>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4452524" y="4663548"/>
            <a:ext cx="1419224" cy="1419224"/>
          </a:xfrm>
          <a:prstGeom prst="rect">
            <a:avLst/>
          </a:prstGeom>
        </p:spPr>
      </p:pic>
      <p:pic>
        <p:nvPicPr>
          <p:cNvPr id="5" name="Image 4">
            <a:extLst>
              <a:ext uri="{FF2B5EF4-FFF2-40B4-BE49-F238E27FC236}">
                <a16:creationId xmlns:a16="http://schemas.microsoft.com/office/drawing/2014/main" id="{4F8BEB4F-8A1D-6247-C552-63C089F388BF}"/>
              </a:ext>
            </a:extLst>
          </p:cNvPr>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6286087" y="4104862"/>
            <a:ext cx="2734087" cy="2734087"/>
          </a:xfrm>
          <a:prstGeom prst="rect">
            <a:avLst/>
          </a:prstGeom>
        </p:spPr>
      </p:pic>
    </p:spTree>
    <p:extLst>
      <p:ext uri="{BB962C8B-B14F-4D97-AF65-F5344CB8AC3E}">
        <p14:creationId xmlns:p14="http://schemas.microsoft.com/office/powerpoint/2010/main" val="411807468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DEEBA0-46BD-D45E-F6BD-BB010374A97C}"/>
              </a:ext>
            </a:extLst>
          </p:cNvPr>
          <p:cNvSpPr>
            <a:spLocks noGrp="1"/>
          </p:cNvSpPr>
          <p:nvPr>
            <p:ph type="title"/>
            <p:custDataLst>
              <p:tags r:id="rId1"/>
            </p:custDataLst>
          </p:nvPr>
        </p:nvSpPr>
        <p:spPr>
          <a:xfrm>
            <a:off x="66675" y="844925"/>
            <a:ext cx="3095625" cy="1049235"/>
          </a:xfrm>
        </p:spPr>
        <p:txBody>
          <a:bodyPr/>
          <a:lstStyle/>
          <a:p>
            <a:r>
              <a:rPr lang="fr-BE" dirty="0"/>
              <a:t>Conclusions</a:t>
            </a:r>
          </a:p>
        </p:txBody>
      </p:sp>
      <p:sp>
        <p:nvSpPr>
          <p:cNvPr id="3" name="Espace réservé du contenu 2">
            <a:extLst>
              <a:ext uri="{FF2B5EF4-FFF2-40B4-BE49-F238E27FC236}">
                <a16:creationId xmlns:a16="http://schemas.microsoft.com/office/drawing/2014/main" id="{58A0ADBE-56C2-4DBE-007D-AEC3E5A53AF7}"/>
              </a:ext>
            </a:extLst>
          </p:cNvPr>
          <p:cNvSpPr>
            <a:spLocks noGrp="1"/>
          </p:cNvSpPr>
          <p:nvPr>
            <p:ph idx="1"/>
            <p:custDataLst>
              <p:tags r:id="rId2"/>
            </p:custDataLst>
          </p:nvPr>
        </p:nvSpPr>
        <p:spPr>
          <a:xfrm>
            <a:off x="66675" y="1369541"/>
            <a:ext cx="3581400" cy="4643533"/>
          </a:xfrm>
        </p:spPr>
        <p:txBody>
          <a:bodyPr>
            <a:normAutofit fontScale="92500" lnSpcReduction="20000"/>
          </a:bodyPr>
          <a:lstStyle/>
          <a:p>
            <a:pPr lvl="0" algn="just"/>
            <a:r>
              <a:rPr lang="fr-BE" sz="1800" dirty="0">
                <a:latin typeface="Garamond" panose="02020404030301010803" pitchFamily="18" charset="0"/>
                <a:ea typeface="Calibri" panose="020F0502020204030204" pitchFamily="34" charset="0"/>
                <a:cs typeface="Times New Roman" panose="02020603050405020304" pitchFamily="18" charset="0"/>
              </a:rPr>
              <a:t>A</a:t>
            </a:r>
            <a:r>
              <a:rPr lang="fr-BE" sz="1800" dirty="0">
                <a:effectLst/>
                <a:latin typeface="Garamond" panose="02020404030301010803" pitchFamily="18" charset="0"/>
                <a:ea typeface="Calibri" panose="020F0502020204030204" pitchFamily="34" charset="0"/>
                <a:cs typeface="Times New Roman" panose="02020603050405020304" pitchFamily="18" charset="0"/>
              </a:rPr>
              <a:t>ttachement à la France</a:t>
            </a:r>
          </a:p>
          <a:p>
            <a:pPr lvl="1" algn="just">
              <a:buFont typeface="Wingdings" panose="05000000000000000000" pitchFamily="2" charset="2"/>
              <a:buChar char="Ø"/>
            </a:pPr>
            <a:r>
              <a:rPr lang="fr-BE" sz="1600" dirty="0">
                <a:effectLst/>
                <a:latin typeface="Garamond" panose="02020404030301010803" pitchFamily="18" charset="0"/>
                <a:ea typeface="Calibri" panose="020F0502020204030204" pitchFamily="34" charset="0"/>
                <a:cs typeface="Times New Roman" panose="02020603050405020304" pitchFamily="18" charset="0"/>
              </a:rPr>
              <a:t>Formé par l’Autriche et peu soutenu par Versailles</a:t>
            </a:r>
          </a:p>
          <a:p>
            <a:pPr lvl="1" algn="just">
              <a:buFont typeface="Wingdings" panose="05000000000000000000" pitchFamily="2" charset="2"/>
              <a:buChar char="Ø"/>
            </a:pPr>
            <a:r>
              <a:rPr lang="fr-BE" sz="1600" dirty="0">
                <a:latin typeface="Garamond" panose="02020404030301010803" pitchFamily="18" charset="0"/>
                <a:ea typeface="Calibri" panose="020F0502020204030204" pitchFamily="34" charset="0"/>
                <a:cs typeface="Times New Roman" panose="02020603050405020304" pitchFamily="18" charset="0"/>
              </a:rPr>
              <a:t>Accède aux multiples demandes en 1772 en affaiblissant son État</a:t>
            </a:r>
            <a:endParaRPr lang="fr-BE" sz="1600" dirty="0">
              <a:effectLst/>
              <a:latin typeface="Garamond" panose="02020404030301010803" pitchFamily="18" charset="0"/>
              <a:ea typeface="Calibri" panose="020F0502020204030204" pitchFamily="34" charset="0"/>
              <a:cs typeface="Times New Roman" panose="02020603050405020304" pitchFamily="18" charset="0"/>
            </a:endParaRPr>
          </a:p>
          <a:p>
            <a:pPr lvl="0" algn="just"/>
            <a:r>
              <a:rPr lang="fr-BE" sz="1800" dirty="0">
                <a:latin typeface="Garamond" panose="02020404030301010803" pitchFamily="18" charset="0"/>
                <a:ea typeface="Calibri" panose="020F0502020204030204" pitchFamily="34" charset="0"/>
                <a:cs typeface="Times New Roman" panose="02020603050405020304" pitchFamily="18" charset="0"/>
              </a:rPr>
              <a:t>I</a:t>
            </a:r>
            <a:r>
              <a:rPr lang="fr-BE" sz="1800" dirty="0">
                <a:effectLst/>
                <a:latin typeface="Garamond" panose="02020404030301010803" pitchFamily="18" charset="0"/>
                <a:ea typeface="Calibri" panose="020F0502020204030204" pitchFamily="34" charset="0"/>
                <a:cs typeface="Times New Roman" panose="02020603050405020304" pitchFamily="18" charset="0"/>
              </a:rPr>
              <a:t>ncapacité à lutter contre les institutions</a:t>
            </a:r>
          </a:p>
          <a:p>
            <a:pPr lvl="1" algn="just">
              <a:buFont typeface="Wingdings" panose="05000000000000000000" pitchFamily="2" charset="2"/>
              <a:buChar char="Ø"/>
            </a:pPr>
            <a:r>
              <a:rPr lang="fr-BE" sz="1600" dirty="0">
                <a:latin typeface="Garamond" panose="02020404030301010803" pitchFamily="18" charset="0"/>
                <a:ea typeface="Calibri" panose="020F0502020204030204" pitchFamily="34" charset="0"/>
                <a:cs typeface="Times New Roman" panose="02020603050405020304" pitchFamily="18" charset="0"/>
              </a:rPr>
              <a:t>Blocage de la noblesse aux États</a:t>
            </a:r>
          </a:p>
          <a:p>
            <a:pPr lvl="1" algn="just">
              <a:buFont typeface="Wingdings" panose="05000000000000000000" pitchFamily="2" charset="2"/>
              <a:buChar char="Ø"/>
            </a:pPr>
            <a:r>
              <a:rPr lang="fr-BE" sz="1600" dirty="0">
                <a:latin typeface="Garamond" panose="02020404030301010803" pitchFamily="18" charset="0"/>
                <a:ea typeface="Calibri" panose="020F0502020204030204" pitchFamily="34" charset="0"/>
                <a:cs typeface="Times New Roman" panose="02020603050405020304" pitchFamily="18" charset="0"/>
              </a:rPr>
              <a:t>Échec des tentatives de déblocage</a:t>
            </a:r>
            <a:endParaRPr lang="fr-BE" sz="1600" dirty="0">
              <a:effectLst/>
              <a:latin typeface="Garamond" panose="02020404030301010803" pitchFamily="18" charset="0"/>
              <a:ea typeface="Calibri" panose="020F0502020204030204" pitchFamily="34" charset="0"/>
              <a:cs typeface="Times New Roman" panose="02020603050405020304" pitchFamily="18" charset="0"/>
            </a:endParaRPr>
          </a:p>
          <a:p>
            <a:pPr lvl="0" algn="just"/>
            <a:r>
              <a:rPr lang="fr-BE" sz="1800" dirty="0">
                <a:latin typeface="Garamond" panose="02020404030301010803" pitchFamily="18" charset="0"/>
                <a:ea typeface="Calibri" panose="020F0502020204030204" pitchFamily="34" charset="0"/>
                <a:cs typeface="Times New Roman" panose="02020603050405020304" pitchFamily="18" charset="0"/>
              </a:rPr>
              <a:t>A</a:t>
            </a:r>
            <a:r>
              <a:rPr lang="fr-BE" sz="1800" dirty="0">
                <a:effectLst/>
                <a:latin typeface="Garamond" panose="02020404030301010803" pitchFamily="18" charset="0"/>
                <a:ea typeface="Calibri" panose="020F0502020204030204" pitchFamily="34" charset="0"/>
                <a:cs typeface="Times New Roman" panose="02020603050405020304" pitchFamily="18" charset="0"/>
              </a:rPr>
              <a:t>ction déterminante pour la révolution liégeoise</a:t>
            </a:r>
          </a:p>
          <a:p>
            <a:pPr lvl="1" algn="just">
              <a:buFont typeface="Wingdings" panose="05000000000000000000" pitchFamily="2" charset="2"/>
              <a:buChar char="Ø"/>
            </a:pPr>
            <a:r>
              <a:rPr lang="fr-BE" sz="1600" dirty="0">
                <a:latin typeface="Garamond" panose="02020404030301010803" pitchFamily="18" charset="0"/>
                <a:ea typeface="Calibri" panose="020F0502020204030204" pitchFamily="34" charset="0"/>
                <a:cs typeface="Times New Roman" panose="02020603050405020304" pitchFamily="18" charset="0"/>
              </a:rPr>
              <a:t>Germes de l’obstruction institutionnelle qui forme la base de la révolution liégeoise</a:t>
            </a:r>
          </a:p>
          <a:p>
            <a:pPr lvl="1" algn="just">
              <a:buFont typeface="Wingdings" panose="05000000000000000000" pitchFamily="2" charset="2"/>
              <a:buChar char="Ø"/>
            </a:pPr>
            <a:r>
              <a:rPr lang="fr-BE" sz="1600" dirty="0">
                <a:effectLst/>
                <a:latin typeface="Garamond" panose="02020404030301010803" pitchFamily="18" charset="0"/>
                <a:ea typeface="Calibri" panose="020F0502020204030204" pitchFamily="34" charset="0"/>
                <a:cs typeface="Times New Roman" panose="02020603050405020304" pitchFamily="18" charset="0"/>
              </a:rPr>
              <a:t>Apparition de nouveaux concepts constitutionnels intéressants</a:t>
            </a:r>
          </a:p>
        </p:txBody>
      </p:sp>
      <p:pic>
        <p:nvPicPr>
          <p:cNvPr id="5" name="Image 4">
            <a:extLst>
              <a:ext uri="{FF2B5EF4-FFF2-40B4-BE49-F238E27FC236}">
                <a16:creationId xmlns:a16="http://schemas.microsoft.com/office/drawing/2014/main" id="{064E81C4-C22C-C010-A022-3DA52F2E4620}"/>
              </a:ext>
            </a:extLst>
          </p:cNvPr>
          <p:cNvPicPr>
            <a:picLocks noChangeAspect="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3783701" y="111036"/>
            <a:ext cx="8408299" cy="5944996"/>
          </a:xfrm>
          <a:prstGeom prst="rect">
            <a:avLst/>
          </a:prstGeom>
        </p:spPr>
      </p:pic>
    </p:spTree>
    <p:extLst>
      <p:ext uri="{BB962C8B-B14F-4D97-AF65-F5344CB8AC3E}">
        <p14:creationId xmlns:p14="http://schemas.microsoft.com/office/powerpoint/2010/main" val="187859341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DFC5A9-8551-B55B-7A66-1632B8FC6DE9}"/>
              </a:ext>
            </a:extLst>
          </p:cNvPr>
          <p:cNvSpPr>
            <a:spLocks noGrp="1"/>
          </p:cNvSpPr>
          <p:nvPr>
            <p:ph type="title"/>
            <p:custDataLst>
              <p:tags r:id="rId1"/>
            </p:custDataLst>
          </p:nvPr>
        </p:nvSpPr>
        <p:spPr>
          <a:xfrm>
            <a:off x="0" y="953324"/>
            <a:ext cx="7347928" cy="5085526"/>
          </a:xfrm>
        </p:spPr>
        <p:txBody>
          <a:bodyPr>
            <a:normAutofit/>
          </a:bodyPr>
          <a:lstStyle/>
          <a:p>
            <a:pPr algn="ctr"/>
            <a:r>
              <a:rPr lang="fr-BE" dirty="0"/>
              <a:t>Merci de votre attention !</a:t>
            </a:r>
            <a:br>
              <a:rPr lang="fr-BE" dirty="0"/>
            </a:br>
            <a:br>
              <a:rPr lang="fr-BE" dirty="0"/>
            </a:br>
            <a:r>
              <a:rPr lang="fr-BE" sz="1400" dirty="0"/>
              <a:t>Contact : </a:t>
            </a:r>
            <a:r>
              <a:rPr lang="fr-BE" sz="1400" dirty="0">
                <a:hlinkClick r:id="rId6"/>
              </a:rPr>
              <a:t>antoine.leclere@uliege.be</a:t>
            </a:r>
            <a:br>
              <a:rPr lang="fr-BE" sz="1400" dirty="0"/>
            </a:br>
            <a:br>
              <a:rPr lang="fr-BE" dirty="0"/>
            </a:br>
            <a:r>
              <a:rPr lang="fr-BE" sz="2000" dirty="0"/>
              <a:t>N’hésitez pas à vous inscrire à la journée d’étude interdisciplinaire en histoire et histoire du droit coorganisée par l’UR Groupe étude 18</a:t>
            </a:r>
            <a:r>
              <a:rPr lang="fr-BE" sz="2000" baseline="30000" dirty="0"/>
              <a:t>e</a:t>
            </a:r>
            <a:r>
              <a:rPr lang="fr-BE" sz="2000" dirty="0"/>
              <a:t>s., Lumières et Révolutions, le Centre liégeois d’histoire du droit et les Archives de l’État en Belgique</a:t>
            </a:r>
            <a:br>
              <a:rPr lang="fr-BE" sz="2000" dirty="0"/>
            </a:br>
            <a:br>
              <a:rPr lang="fr-BE" sz="2000" dirty="0"/>
            </a:br>
            <a:endParaRPr lang="fr-BE" sz="2000" dirty="0"/>
          </a:p>
        </p:txBody>
      </p:sp>
      <p:pic>
        <p:nvPicPr>
          <p:cNvPr id="3074" name="Picture 2" descr="Peut être une image de texte qui dit ’JOURNÉE LA PRINCIPAUTÉ DE LIÈGE: UNE HISTOIRE FINIE ? BILAN ET PERSPECTIVES DANS LE CHAMP DES DISCIPLINES HISTORIQUE ETJURIDIQUE 19 AVRIL 2023 F8 ምማች DE9HÀ16H CONFÉRENCESET DISCUSSIONS SALLE CONSEIL, B31 PLACE DES ORATEURS 3 4000 4000ÈGE REPAS P MIDI OFFERT VERRE Entrée libre Inscription souhaitée Jusqu'au 12/04/23 auprès des organisateurs ou via e QR Code COMITÉ ORGANISATEUR Mri-pSia:ilanli.be mssilan@uliege.be Leclère Avec| soutien université Cité’">
            <a:extLst>
              <a:ext uri="{FF2B5EF4-FFF2-40B4-BE49-F238E27FC236}">
                <a16:creationId xmlns:a16="http://schemas.microsoft.com/office/drawing/2014/main" id="{343BE73D-9A41-CD1D-6DBD-547D34ECF859}"/>
              </a:ext>
            </a:extLst>
          </p:cNvPr>
          <p:cNvPicPr>
            <a:picLocks noGrp="1" noChangeAspect="1" noChangeArrowheads="1"/>
          </p:cNvPicPr>
          <p:nvPr>
            <p:ph idx="1"/>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7347928" y="9878"/>
            <a:ext cx="4844072" cy="6848122"/>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97183045-0752-975B-AEFE-E320A8F64936}"/>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161924" y="3809999"/>
            <a:ext cx="2228851" cy="2228851"/>
          </a:xfrm>
          <a:prstGeom prst="rect">
            <a:avLst/>
          </a:prstGeom>
        </p:spPr>
      </p:pic>
      <p:pic>
        <p:nvPicPr>
          <p:cNvPr id="13" name="Image 12">
            <a:extLst>
              <a:ext uri="{FF2B5EF4-FFF2-40B4-BE49-F238E27FC236}">
                <a16:creationId xmlns:a16="http://schemas.microsoft.com/office/drawing/2014/main" id="{1EE1B2D7-80BD-5779-DB7D-04C660EB1AFA}"/>
              </a:ext>
            </a:extLst>
          </p:cNvPr>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4257675" y="2896012"/>
            <a:ext cx="3676650" cy="3676650"/>
          </a:xfrm>
          <a:prstGeom prst="rect">
            <a:avLst/>
          </a:prstGeom>
        </p:spPr>
      </p:pic>
    </p:spTree>
    <p:extLst>
      <p:ext uri="{BB962C8B-B14F-4D97-AF65-F5344CB8AC3E}">
        <p14:creationId xmlns:p14="http://schemas.microsoft.com/office/powerpoint/2010/main" val="54733563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349850-58B0-E5B8-CACF-0A89BC8A5467}"/>
              </a:ext>
            </a:extLst>
          </p:cNvPr>
          <p:cNvSpPr>
            <a:spLocks noGrp="1"/>
          </p:cNvSpPr>
          <p:nvPr>
            <p:ph type="title"/>
            <p:custDataLst>
              <p:tags r:id="rId1"/>
            </p:custDataLst>
          </p:nvPr>
        </p:nvSpPr>
        <p:spPr/>
        <p:txBody>
          <a:bodyPr/>
          <a:lstStyle/>
          <a:p>
            <a:r>
              <a:rPr lang="fr-BE" dirty="0"/>
              <a:t>Plan</a:t>
            </a:r>
          </a:p>
        </p:txBody>
      </p:sp>
      <p:sp>
        <p:nvSpPr>
          <p:cNvPr id="3" name="Espace réservé du contenu 2">
            <a:extLst>
              <a:ext uri="{FF2B5EF4-FFF2-40B4-BE49-F238E27FC236}">
                <a16:creationId xmlns:a16="http://schemas.microsoft.com/office/drawing/2014/main" id="{E60DF873-9A72-E301-99AD-67DF8CE8070F}"/>
              </a:ext>
            </a:extLst>
          </p:cNvPr>
          <p:cNvSpPr>
            <a:spLocks noGrp="1"/>
          </p:cNvSpPr>
          <p:nvPr>
            <p:ph idx="1"/>
            <p:custDataLst>
              <p:tags r:id="rId2"/>
            </p:custDataLst>
          </p:nvPr>
        </p:nvSpPr>
        <p:spPr/>
        <p:txBody>
          <a:bodyPr>
            <a:normAutofit/>
          </a:bodyPr>
          <a:lstStyle/>
          <a:p>
            <a:pPr marL="342900" lvl="0" indent="-342900" algn="just">
              <a:buFont typeface="+mj-lt"/>
              <a:buAutoNum type="arabicParenR"/>
            </a:pPr>
            <a:r>
              <a:rPr lang="fr-BE" sz="2800" dirty="0">
                <a:latin typeface="Garamond" panose="02020404030301010803" pitchFamily="18" charset="0"/>
                <a:ea typeface="Calibri" panose="020F0502020204030204" pitchFamily="34" charset="0"/>
                <a:cs typeface="Times New Roman" panose="02020603050405020304" pitchFamily="18" charset="0"/>
              </a:rPr>
              <a:t>S</a:t>
            </a:r>
            <a:r>
              <a:rPr lang="fr-BE" sz="2800" dirty="0">
                <a:effectLst/>
                <a:latin typeface="Garamond" panose="02020404030301010803" pitchFamily="18" charset="0"/>
                <a:ea typeface="Calibri" panose="020F0502020204030204" pitchFamily="34" charset="0"/>
                <a:cs typeface="Times New Roman" panose="02020603050405020304" pitchFamily="18" charset="0"/>
              </a:rPr>
              <a:t>es origines familiales et politiques</a:t>
            </a:r>
          </a:p>
          <a:p>
            <a:pPr marL="342900" lvl="0" indent="-342900" algn="just">
              <a:buFont typeface="+mj-lt"/>
              <a:buAutoNum type="arabicParenR"/>
            </a:pPr>
            <a:r>
              <a:rPr lang="fr-BE" sz="2800" dirty="0">
                <a:latin typeface="Garamond" panose="02020404030301010803" pitchFamily="18" charset="0"/>
                <a:ea typeface="Calibri" panose="020F0502020204030204" pitchFamily="34" charset="0"/>
                <a:cs typeface="Times New Roman" panose="02020603050405020304" pitchFamily="18" charset="0"/>
              </a:rPr>
              <a:t>S</a:t>
            </a:r>
            <a:r>
              <a:rPr lang="fr-BE" sz="2800" dirty="0">
                <a:effectLst/>
                <a:latin typeface="Garamond" panose="02020404030301010803" pitchFamily="18" charset="0"/>
                <a:ea typeface="Calibri" panose="020F0502020204030204" pitchFamily="34" charset="0"/>
                <a:cs typeface="Times New Roman" panose="02020603050405020304" pitchFamily="18" charset="0"/>
              </a:rPr>
              <a:t>on projet diplomatique avec la France par le traité de 1772 </a:t>
            </a:r>
          </a:p>
          <a:p>
            <a:pPr marL="342900" lvl="0" indent="-342900" algn="just">
              <a:buFont typeface="+mj-lt"/>
              <a:buAutoNum type="arabicParenR"/>
            </a:pPr>
            <a:r>
              <a:rPr lang="fr-BE" sz="2800" dirty="0">
                <a:latin typeface="Garamond" panose="02020404030301010803" pitchFamily="18" charset="0"/>
                <a:ea typeface="Calibri" panose="020F0502020204030204" pitchFamily="34" charset="0"/>
                <a:cs typeface="Times New Roman" panose="02020603050405020304" pitchFamily="18" charset="0"/>
              </a:rPr>
              <a:t>S</a:t>
            </a:r>
            <a:r>
              <a:rPr lang="fr-BE" sz="2800" dirty="0">
                <a:effectLst/>
                <a:latin typeface="Garamond" panose="02020404030301010803" pitchFamily="18" charset="0"/>
                <a:ea typeface="Calibri" panose="020F0502020204030204" pitchFamily="34" charset="0"/>
                <a:cs typeface="Times New Roman" panose="02020603050405020304" pitchFamily="18" charset="0"/>
              </a:rPr>
              <a:t>es ambitions de réforme en matière fiscale</a:t>
            </a:r>
          </a:p>
          <a:p>
            <a:pPr marL="342900" lvl="0" indent="-342900" algn="just">
              <a:buFont typeface="+mj-lt"/>
              <a:buAutoNum type="arabicParenR"/>
            </a:pPr>
            <a:r>
              <a:rPr lang="fr-BE" sz="2800" dirty="0">
                <a:latin typeface="Garamond" panose="02020404030301010803" pitchFamily="18" charset="0"/>
                <a:ea typeface="Calibri" panose="020F0502020204030204" pitchFamily="34" charset="0"/>
                <a:cs typeface="Times New Roman" panose="02020603050405020304" pitchFamily="18" charset="0"/>
              </a:rPr>
              <a:t>Conclusion</a:t>
            </a:r>
            <a:endParaRPr lang="fr-BE" sz="2800" dirty="0">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216077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03A306-D267-E755-1901-9B6430342C25}"/>
              </a:ext>
            </a:extLst>
          </p:cNvPr>
          <p:cNvSpPr>
            <a:spLocks noGrp="1"/>
          </p:cNvSpPr>
          <p:nvPr>
            <p:ph type="title"/>
            <p:custDataLst>
              <p:tags r:id="rId1"/>
            </p:custDataLst>
          </p:nvPr>
        </p:nvSpPr>
        <p:spPr>
          <a:xfrm>
            <a:off x="8804" y="1174216"/>
            <a:ext cx="5241954" cy="1049235"/>
          </a:xfrm>
        </p:spPr>
        <p:txBody>
          <a:bodyPr>
            <a:normAutofit fontScale="90000"/>
          </a:bodyPr>
          <a:lstStyle/>
          <a:p>
            <a:r>
              <a:rPr lang="fr-BE" sz="3200" dirty="0">
                <a:latin typeface="Garamond" panose="02020404030301010803" pitchFamily="18" charset="0"/>
                <a:ea typeface="Calibri" panose="020F0502020204030204" pitchFamily="34" charset="0"/>
                <a:cs typeface="Times New Roman" panose="02020603050405020304" pitchFamily="18" charset="0"/>
              </a:rPr>
              <a:t>S</a:t>
            </a:r>
            <a:r>
              <a:rPr lang="fr-BE" sz="3200" dirty="0">
                <a:effectLst/>
                <a:latin typeface="Garamond" panose="02020404030301010803" pitchFamily="18" charset="0"/>
                <a:ea typeface="Calibri" panose="020F0502020204030204" pitchFamily="34" charset="0"/>
                <a:cs typeface="Times New Roman" panose="02020603050405020304" pitchFamily="18" charset="0"/>
              </a:rPr>
              <a:t>es origines familiales et politiques</a:t>
            </a:r>
            <a:br>
              <a:rPr lang="fr-BE" sz="3200" dirty="0">
                <a:effectLst/>
                <a:latin typeface="Garamond" panose="02020404030301010803" pitchFamily="18" charset="0"/>
                <a:ea typeface="Calibri" panose="020F0502020204030204" pitchFamily="34" charset="0"/>
                <a:cs typeface="Times New Roman" panose="02020603050405020304" pitchFamily="18" charset="0"/>
              </a:rPr>
            </a:br>
            <a:r>
              <a:rPr lang="fr-BE" sz="3200" dirty="0">
                <a:effectLst/>
                <a:latin typeface="Garamond" panose="02020404030301010803" pitchFamily="18" charset="0"/>
                <a:ea typeface="Calibri" panose="020F0502020204030204" pitchFamily="34" charset="0"/>
                <a:cs typeface="Times New Roman" panose="02020603050405020304" pitchFamily="18" charset="0"/>
              </a:rPr>
              <a:t>I – Famille et instruction</a:t>
            </a:r>
            <a:endParaRPr lang="fr-BE" dirty="0"/>
          </a:p>
        </p:txBody>
      </p:sp>
      <p:sp>
        <p:nvSpPr>
          <p:cNvPr id="3" name="Espace réservé du contenu 2">
            <a:extLst>
              <a:ext uri="{FF2B5EF4-FFF2-40B4-BE49-F238E27FC236}">
                <a16:creationId xmlns:a16="http://schemas.microsoft.com/office/drawing/2014/main" id="{2E3A3CAF-7AF3-7594-BABA-96E381B75699}"/>
              </a:ext>
            </a:extLst>
          </p:cNvPr>
          <p:cNvSpPr>
            <a:spLocks noGrp="1"/>
          </p:cNvSpPr>
          <p:nvPr>
            <p:ph idx="1"/>
            <p:custDataLst>
              <p:tags r:id="rId2"/>
            </p:custDataLst>
          </p:nvPr>
        </p:nvSpPr>
        <p:spPr>
          <a:xfrm>
            <a:off x="150477" y="2223451"/>
            <a:ext cx="5027440" cy="2057331"/>
          </a:xfrm>
        </p:spPr>
        <p:txBody>
          <a:bodyPr>
            <a:noAutofit/>
          </a:bodyPr>
          <a:lstStyle/>
          <a:p>
            <a:r>
              <a:rPr lang="fr-BE" dirty="0"/>
              <a:t>Noble bavarois</a:t>
            </a:r>
          </a:p>
          <a:p>
            <a:r>
              <a:rPr lang="fr-BE" dirty="0"/>
              <a:t>Fils du chancelier de Juliers &amp; de Berg</a:t>
            </a:r>
          </a:p>
          <a:p>
            <a:r>
              <a:rPr lang="fr-BE" dirty="0"/>
              <a:t>Reçu à la Cour du Grand-Duc de Toscane (François I</a:t>
            </a:r>
            <a:r>
              <a:rPr lang="fr-BE" baseline="30000" dirty="0"/>
              <a:t>er</a:t>
            </a:r>
            <a:r>
              <a:rPr lang="fr-BE" dirty="0"/>
              <a:t>)</a:t>
            </a:r>
          </a:p>
          <a:p>
            <a:r>
              <a:rPr lang="fr-BE" dirty="0"/>
              <a:t>Instruction militaire déçue par la résignation de son frère</a:t>
            </a:r>
          </a:p>
          <a:p>
            <a:r>
              <a:rPr lang="fr-BE" dirty="0"/>
              <a:t>Formé par l’Autriche et pour l’Autriche</a:t>
            </a:r>
          </a:p>
        </p:txBody>
      </p:sp>
      <p:pic>
        <p:nvPicPr>
          <p:cNvPr id="1030" name="Picture 6" descr="Photo">
            <a:extLst>
              <a:ext uri="{FF2B5EF4-FFF2-40B4-BE49-F238E27FC236}">
                <a16:creationId xmlns:a16="http://schemas.microsoft.com/office/drawing/2014/main" id="{3C8EE9AA-71B2-8000-BA57-9AC9F7142815}"/>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8077201" y="103759"/>
            <a:ext cx="3840544" cy="2557863"/>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C249DC08-693B-77AA-572F-EF03D10A7D03}"/>
              </a:ext>
            </a:extLst>
          </p:cNvPr>
          <p:cNvSpPr txBox="1"/>
          <p:nvPr>
            <p:custDataLst>
              <p:tags r:id="rId4"/>
            </p:custDataLst>
          </p:nvPr>
        </p:nvSpPr>
        <p:spPr>
          <a:xfrm>
            <a:off x="8646271" y="2661622"/>
            <a:ext cx="3623900" cy="253916"/>
          </a:xfrm>
          <a:prstGeom prst="rect">
            <a:avLst/>
          </a:prstGeom>
          <a:noFill/>
        </p:spPr>
        <p:txBody>
          <a:bodyPr wrap="square" rtlCol="0">
            <a:spAutoFit/>
          </a:bodyPr>
          <a:lstStyle/>
          <a:p>
            <a:pPr algn="ctr"/>
            <a:r>
              <a:rPr lang="fr-BE" sz="1050" dirty="0"/>
              <a:t>Château de </a:t>
            </a:r>
            <a:r>
              <a:rPr lang="fr-BE" sz="1050" dirty="0" err="1"/>
              <a:t>Garath</a:t>
            </a:r>
            <a:r>
              <a:rPr lang="fr-BE" sz="1050" dirty="0"/>
              <a:t> (Google image)</a:t>
            </a:r>
          </a:p>
        </p:txBody>
      </p:sp>
      <p:pic>
        <p:nvPicPr>
          <p:cNvPr id="1034" name="Picture 10">
            <a:extLst>
              <a:ext uri="{FF2B5EF4-FFF2-40B4-BE49-F238E27FC236}">
                <a16:creationId xmlns:a16="http://schemas.microsoft.com/office/drawing/2014/main" id="{39103D19-AE40-6AC5-548F-22B58150CD0E}"/>
              </a:ext>
            </a:extLst>
          </p:cNvPr>
          <p:cNvPicPr>
            <a:picLocks noChangeAspect="1" noChangeArrowheads="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5212333" y="1698834"/>
            <a:ext cx="3365106" cy="4341619"/>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EB11BA04-BC67-1976-32B1-10E25F992020}"/>
              </a:ext>
            </a:extLst>
          </p:cNvPr>
          <p:cNvSpPr txBox="1"/>
          <p:nvPr>
            <p:custDataLst>
              <p:tags r:id="rId6"/>
            </p:custDataLst>
          </p:nvPr>
        </p:nvSpPr>
        <p:spPr>
          <a:xfrm>
            <a:off x="8516698" y="5219485"/>
            <a:ext cx="3623900" cy="415498"/>
          </a:xfrm>
          <a:prstGeom prst="rect">
            <a:avLst/>
          </a:prstGeom>
          <a:noFill/>
        </p:spPr>
        <p:txBody>
          <a:bodyPr wrap="square" rtlCol="0">
            <a:spAutoFit/>
          </a:bodyPr>
          <a:lstStyle/>
          <a:p>
            <a:pPr algn="ctr"/>
            <a:r>
              <a:rPr lang="fr-BE" sz="1050" dirty="0"/>
              <a:t>Portrait de la famille impériale (c.a. 1747) par Franz-Karl </a:t>
            </a:r>
            <a:r>
              <a:rPr lang="fr-BE" sz="1050" dirty="0" err="1"/>
              <a:t>Palko</a:t>
            </a:r>
            <a:endParaRPr lang="fr-BE" sz="1050" dirty="0"/>
          </a:p>
        </p:txBody>
      </p:sp>
    </p:spTree>
    <p:extLst>
      <p:ext uri="{BB962C8B-B14F-4D97-AF65-F5344CB8AC3E}">
        <p14:creationId xmlns:p14="http://schemas.microsoft.com/office/powerpoint/2010/main" val="72242626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0A99F2-9BE7-08B7-EB68-75306A0EF690}"/>
              </a:ext>
            </a:extLst>
          </p:cNvPr>
          <p:cNvSpPr>
            <a:spLocks noGrp="1"/>
          </p:cNvSpPr>
          <p:nvPr>
            <p:ph type="title"/>
            <p:custDataLst>
              <p:tags r:id="rId1"/>
            </p:custDataLst>
          </p:nvPr>
        </p:nvSpPr>
        <p:spPr>
          <a:xfrm>
            <a:off x="266142" y="1113138"/>
            <a:ext cx="3468726" cy="1049235"/>
          </a:xfrm>
        </p:spPr>
        <p:txBody>
          <a:bodyPr>
            <a:normAutofit fontScale="90000"/>
          </a:bodyPr>
          <a:lstStyle/>
          <a:p>
            <a:r>
              <a:rPr lang="fr-BE" sz="3200" dirty="0">
                <a:latin typeface="Garamond" panose="02020404030301010803" pitchFamily="18" charset="0"/>
                <a:ea typeface="Calibri" panose="020F0502020204030204" pitchFamily="34" charset="0"/>
                <a:cs typeface="Times New Roman" panose="02020603050405020304" pitchFamily="18" charset="0"/>
              </a:rPr>
              <a:t>S</a:t>
            </a:r>
            <a:r>
              <a:rPr lang="fr-BE" sz="3200" dirty="0">
                <a:effectLst/>
                <a:latin typeface="Garamond" panose="02020404030301010803" pitchFamily="18" charset="0"/>
                <a:ea typeface="Calibri" panose="020F0502020204030204" pitchFamily="34" charset="0"/>
                <a:cs typeface="Times New Roman" panose="02020603050405020304" pitchFamily="18" charset="0"/>
              </a:rPr>
              <a:t>es origines familiales et politiques</a:t>
            </a:r>
            <a:br>
              <a:rPr lang="fr-BE" sz="3200" dirty="0">
                <a:effectLst/>
                <a:latin typeface="Garamond" panose="02020404030301010803" pitchFamily="18" charset="0"/>
                <a:ea typeface="Calibri" panose="020F0502020204030204" pitchFamily="34" charset="0"/>
                <a:cs typeface="Times New Roman" panose="02020603050405020304" pitchFamily="18" charset="0"/>
              </a:rPr>
            </a:br>
            <a:r>
              <a:rPr lang="fr-BE" sz="3200" dirty="0">
                <a:effectLst/>
                <a:latin typeface="Garamond" panose="02020404030301010803" pitchFamily="18" charset="0"/>
                <a:ea typeface="Calibri" panose="020F0502020204030204" pitchFamily="34" charset="0"/>
                <a:cs typeface="Times New Roman" panose="02020603050405020304" pitchFamily="18" charset="0"/>
              </a:rPr>
              <a:t>II – Parcours politique &amp; fonction</a:t>
            </a:r>
            <a:endParaRPr lang="fr-BE" dirty="0"/>
          </a:p>
        </p:txBody>
      </p:sp>
      <p:sp>
        <p:nvSpPr>
          <p:cNvPr id="3" name="Espace réservé du contenu 2">
            <a:extLst>
              <a:ext uri="{FF2B5EF4-FFF2-40B4-BE49-F238E27FC236}">
                <a16:creationId xmlns:a16="http://schemas.microsoft.com/office/drawing/2014/main" id="{40151AB1-C052-9E7A-625C-B76C188FD838}"/>
              </a:ext>
            </a:extLst>
          </p:cNvPr>
          <p:cNvSpPr>
            <a:spLocks noGrp="1"/>
          </p:cNvSpPr>
          <p:nvPr>
            <p:ph idx="1"/>
            <p:custDataLst>
              <p:tags r:id="rId2"/>
            </p:custDataLst>
          </p:nvPr>
        </p:nvSpPr>
        <p:spPr>
          <a:xfrm>
            <a:off x="122711" y="3085592"/>
            <a:ext cx="3755589" cy="2895675"/>
          </a:xfrm>
        </p:spPr>
        <p:txBody>
          <a:bodyPr>
            <a:normAutofit fontScale="85000" lnSpcReduction="20000"/>
          </a:bodyPr>
          <a:lstStyle/>
          <a:p>
            <a:r>
              <a:rPr lang="fr-BE" dirty="0"/>
              <a:t>Chanoine pour l’élection de 1743</a:t>
            </a:r>
          </a:p>
          <a:p>
            <a:r>
              <a:rPr lang="fr-BE" dirty="0"/>
              <a:t>Sacrifice des intérêts allemands au profit de la France</a:t>
            </a:r>
          </a:p>
          <a:p>
            <a:r>
              <a:rPr lang="fr-BE" dirty="0"/>
              <a:t>La principauté représente un enjeu important</a:t>
            </a:r>
          </a:p>
          <a:p>
            <a:r>
              <a:rPr lang="fr-BE" dirty="0"/>
              <a:t>Premier ministre en 1759 et diplomate pour Jean-Théodore de Bavière</a:t>
            </a:r>
          </a:p>
        </p:txBody>
      </p:sp>
      <p:pic>
        <p:nvPicPr>
          <p:cNvPr id="7" name="Image 6">
            <a:extLst>
              <a:ext uri="{FF2B5EF4-FFF2-40B4-BE49-F238E27FC236}">
                <a16:creationId xmlns:a16="http://schemas.microsoft.com/office/drawing/2014/main" id="{00337ED3-0271-E978-6E5D-FDAE2C2DCAE8}"/>
              </a:ext>
            </a:extLst>
          </p:cNvPr>
          <p:cNvPicPr>
            <a:picLocks noChangeAspect="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3878301" y="189919"/>
            <a:ext cx="8190988" cy="5791348"/>
          </a:xfrm>
          <a:prstGeom prst="rect">
            <a:avLst/>
          </a:prstGeom>
        </p:spPr>
      </p:pic>
    </p:spTree>
    <p:extLst>
      <p:ext uri="{BB962C8B-B14F-4D97-AF65-F5344CB8AC3E}">
        <p14:creationId xmlns:p14="http://schemas.microsoft.com/office/powerpoint/2010/main" val="239781044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0E770E-3432-5FF3-63BA-05B9B53238F6}"/>
              </a:ext>
            </a:extLst>
          </p:cNvPr>
          <p:cNvSpPr>
            <a:spLocks noGrp="1"/>
          </p:cNvSpPr>
          <p:nvPr>
            <p:ph type="title"/>
            <p:custDataLst>
              <p:tags r:id="rId1"/>
            </p:custDataLst>
          </p:nvPr>
        </p:nvSpPr>
        <p:spPr>
          <a:xfrm>
            <a:off x="158720" y="1114427"/>
            <a:ext cx="3679855" cy="904874"/>
          </a:xfrm>
        </p:spPr>
        <p:txBody>
          <a:bodyPr>
            <a:noAutofit/>
          </a:bodyPr>
          <a:lstStyle/>
          <a:p>
            <a:r>
              <a:rPr lang="fr-BE" sz="2400" dirty="0">
                <a:latin typeface="Garamond" panose="02020404030301010803" pitchFamily="18" charset="0"/>
                <a:ea typeface="Calibri" panose="020F0502020204030204" pitchFamily="34" charset="0"/>
                <a:cs typeface="Times New Roman" panose="02020603050405020304" pitchFamily="18" charset="0"/>
              </a:rPr>
              <a:t>S</a:t>
            </a:r>
            <a:r>
              <a:rPr lang="fr-BE" sz="2400" dirty="0">
                <a:effectLst/>
                <a:latin typeface="Garamond" panose="02020404030301010803" pitchFamily="18" charset="0"/>
                <a:ea typeface="Calibri" panose="020F0502020204030204" pitchFamily="34" charset="0"/>
                <a:cs typeface="Times New Roman" panose="02020603050405020304" pitchFamily="18" charset="0"/>
              </a:rPr>
              <a:t>es origines familiales et politiques</a:t>
            </a:r>
            <a:br>
              <a:rPr lang="fr-BE" sz="2400" dirty="0">
                <a:effectLst/>
                <a:latin typeface="Garamond" panose="02020404030301010803" pitchFamily="18" charset="0"/>
                <a:ea typeface="Calibri" panose="020F0502020204030204" pitchFamily="34" charset="0"/>
                <a:cs typeface="Times New Roman" panose="02020603050405020304" pitchFamily="18" charset="0"/>
              </a:rPr>
            </a:br>
            <a:r>
              <a:rPr lang="fr-BE" sz="2400" dirty="0">
                <a:effectLst/>
                <a:latin typeface="Garamond" panose="02020404030301010803" pitchFamily="18" charset="0"/>
                <a:ea typeface="Calibri" panose="020F0502020204030204" pitchFamily="34" charset="0"/>
                <a:cs typeface="Times New Roman" panose="02020603050405020304" pitchFamily="18" charset="0"/>
              </a:rPr>
              <a:t>III – Exil et électio</a:t>
            </a:r>
            <a:r>
              <a:rPr lang="fr-BE" sz="2400" dirty="0">
                <a:latin typeface="Garamond" panose="02020404030301010803" pitchFamily="18" charset="0"/>
                <a:ea typeface="Calibri" panose="020F0502020204030204" pitchFamily="34" charset="0"/>
                <a:cs typeface="Times New Roman" panose="02020603050405020304" pitchFamily="18" charset="0"/>
              </a:rPr>
              <a:t>n</a:t>
            </a:r>
            <a:endParaRPr lang="fr-BE" sz="2400" dirty="0"/>
          </a:p>
        </p:txBody>
      </p:sp>
      <p:sp>
        <p:nvSpPr>
          <p:cNvPr id="3" name="Espace réservé du contenu 2">
            <a:extLst>
              <a:ext uri="{FF2B5EF4-FFF2-40B4-BE49-F238E27FC236}">
                <a16:creationId xmlns:a16="http://schemas.microsoft.com/office/drawing/2014/main" id="{059639E9-CCA9-54BF-A5F5-7F8FB4936406}"/>
              </a:ext>
            </a:extLst>
          </p:cNvPr>
          <p:cNvSpPr>
            <a:spLocks noGrp="1"/>
          </p:cNvSpPr>
          <p:nvPr>
            <p:ph idx="1"/>
            <p:custDataLst>
              <p:tags r:id="rId2"/>
            </p:custDataLst>
          </p:nvPr>
        </p:nvSpPr>
        <p:spPr>
          <a:xfrm>
            <a:off x="158721" y="2116858"/>
            <a:ext cx="3219450" cy="3474317"/>
          </a:xfrm>
        </p:spPr>
        <p:txBody>
          <a:bodyPr>
            <a:normAutofit lnSpcReduction="10000"/>
          </a:bodyPr>
          <a:lstStyle/>
          <a:p>
            <a:r>
              <a:rPr lang="fr-BE" sz="1800" dirty="0"/>
              <a:t>Surprenante élection de Charles-Nicolas d’Oultremont (1763)</a:t>
            </a:r>
          </a:p>
          <a:p>
            <a:r>
              <a:rPr lang="fr-BE" sz="1800" dirty="0"/>
              <a:t>Rupture des canaux diplomatiques entre Liège et Paris</a:t>
            </a:r>
          </a:p>
          <a:p>
            <a:r>
              <a:rPr lang="fr-BE" sz="1800" dirty="0"/>
              <a:t>Faiblement soutenu en 1772</a:t>
            </a:r>
          </a:p>
          <a:p>
            <a:r>
              <a:rPr lang="fr-BE" sz="1800" dirty="0"/>
              <a:t>Réticence impériale face au parti français</a:t>
            </a:r>
          </a:p>
        </p:txBody>
      </p:sp>
      <p:sp>
        <p:nvSpPr>
          <p:cNvPr id="4" name="ZoneTexte 3">
            <a:extLst>
              <a:ext uri="{FF2B5EF4-FFF2-40B4-BE49-F238E27FC236}">
                <a16:creationId xmlns:a16="http://schemas.microsoft.com/office/drawing/2014/main" id="{A0C7C636-5FF9-D594-684A-7780B5FAEA30}"/>
              </a:ext>
            </a:extLst>
          </p:cNvPr>
          <p:cNvSpPr txBox="1"/>
          <p:nvPr>
            <p:custDataLst>
              <p:tags r:id="rId3"/>
            </p:custDataLst>
          </p:nvPr>
        </p:nvSpPr>
        <p:spPr>
          <a:xfrm>
            <a:off x="6967537" y="872576"/>
            <a:ext cx="5314950" cy="5363007"/>
          </a:xfrm>
          <a:prstGeom prst="rect">
            <a:avLst/>
          </a:prstGeom>
          <a:noFill/>
        </p:spPr>
        <p:txBody>
          <a:bodyPr wrap="square" rtlCol="0">
            <a:spAutoFit/>
          </a:bodyPr>
          <a:lstStyle/>
          <a:p>
            <a:pPr algn="ctr"/>
            <a:r>
              <a:rPr lang="fr-BE" sz="1700" dirty="0">
                <a:effectLst/>
                <a:ea typeface="Calibri" panose="020F0502020204030204" pitchFamily="34" charset="0"/>
                <a:cs typeface="Times New Roman" panose="02020603050405020304" pitchFamily="18" charset="0"/>
              </a:rPr>
              <a:t>« La situation de la Principauté de Liège et ses diverses liaisons avec plusieurs provinces de France ne permettent pas au Roi de voir avec indifférence l’élection qui doit disposer de ce siège vacant par la mort du </a:t>
            </a:r>
            <a:r>
              <a:rPr lang="fr-BE" sz="1700" dirty="0" err="1">
                <a:effectLst/>
                <a:ea typeface="Calibri" panose="020F0502020204030204" pitchFamily="34" charset="0"/>
                <a:cs typeface="Times New Roman" panose="02020603050405020304" pitchFamily="18" charset="0"/>
              </a:rPr>
              <a:t>C</a:t>
            </a:r>
            <a:r>
              <a:rPr lang="fr-BE" sz="1700" baseline="30000" dirty="0" err="1">
                <a:effectLst/>
                <a:ea typeface="Calibri" panose="020F0502020204030204" pitchFamily="34" charset="0"/>
                <a:cs typeface="Times New Roman" panose="02020603050405020304" pitchFamily="18" charset="0"/>
              </a:rPr>
              <a:t>te</a:t>
            </a:r>
            <a:r>
              <a:rPr lang="fr-BE" sz="1700" dirty="0">
                <a:effectLst/>
                <a:ea typeface="Calibri" panose="020F0502020204030204" pitchFamily="34" charset="0"/>
                <a:cs typeface="Times New Roman" panose="02020603050405020304" pitchFamily="18" charset="0"/>
              </a:rPr>
              <a:t>. d’Oultremont arrivée le 22. Du mois d’octobre der. S.M. est d’ailleurs sur le point de conclure avec cet État un traité concernant les limites et les communications, dont les stipulations doivent consolider et perpétuer l’union réciproque et mettre l’État de Liège dans la dépendance de la France par les avantages qu’elles lui procureront surtout en affranchissant le commerce des Liégeois de toutes entraves étrangères […] ».</a:t>
            </a:r>
          </a:p>
          <a:p>
            <a:pPr algn="ctr"/>
            <a:endParaRPr lang="fr-BE" sz="1700" dirty="0">
              <a:effectLst/>
              <a:ea typeface="Calibri" panose="020F0502020204030204" pitchFamily="34" charset="0"/>
              <a:cs typeface="Times New Roman" panose="02020603050405020304" pitchFamily="18" charset="0"/>
            </a:endParaRPr>
          </a:p>
          <a:p>
            <a:pPr algn="ctr"/>
            <a:r>
              <a:rPr lang="fr-BE" sz="1050" dirty="0">
                <a:effectLst/>
                <a:ea typeface="Times New Roman" panose="02020603050405020304" pitchFamily="18" charset="0"/>
                <a:cs typeface="Times New Roman" panose="02020603050405020304" pitchFamily="18" charset="0"/>
              </a:rPr>
              <a:t>Mémoire pour servir d’instruction au S</a:t>
            </a:r>
            <a:r>
              <a:rPr lang="fr-BE" sz="1050" baseline="30000" dirty="0">
                <a:effectLst/>
                <a:ea typeface="Times New Roman" panose="02020603050405020304" pitchFamily="18" charset="0"/>
                <a:cs typeface="Times New Roman" panose="02020603050405020304" pitchFamily="18" charset="0"/>
              </a:rPr>
              <a:t>r</a:t>
            </a:r>
            <a:r>
              <a:rPr lang="fr-BE" sz="1050" dirty="0">
                <a:effectLst/>
                <a:ea typeface="Times New Roman" panose="02020603050405020304" pitchFamily="18" charset="0"/>
                <a:cs typeface="Times New Roman" panose="02020603050405020304" pitchFamily="18" charset="0"/>
              </a:rPr>
              <a:t>. Comte de Flavigny, Maréchal de Camp des armées du Roi, allant à Liège en qualité de Ministre plénipotentiaire de sa Majesté auprès du Doyen et Chapitre de l’Église cathédrale pendant la vacance du siège », in </a:t>
            </a:r>
            <a:r>
              <a:rPr lang="fr-BE" sz="1050" cap="small" dirty="0">
                <a:effectLst/>
                <a:ea typeface="Times New Roman" panose="02020603050405020304" pitchFamily="18" charset="0"/>
                <a:cs typeface="Times New Roman" panose="02020603050405020304" pitchFamily="18" charset="0"/>
              </a:rPr>
              <a:t>Demoulin B.</a:t>
            </a:r>
            <a:r>
              <a:rPr lang="fr-BE" sz="1050" dirty="0">
                <a:effectLst/>
                <a:ea typeface="Times New Roman" panose="02020603050405020304" pitchFamily="18" charset="0"/>
                <a:cs typeface="Times New Roman" panose="02020603050405020304" pitchFamily="18" charset="0"/>
              </a:rPr>
              <a:t>, </a:t>
            </a:r>
            <a:r>
              <a:rPr lang="fr-BE" sz="1050" i="1" dirty="0">
                <a:effectLst/>
                <a:ea typeface="Times New Roman" panose="02020603050405020304" pitchFamily="18" charset="0"/>
                <a:cs typeface="Times New Roman" panose="02020603050405020304" pitchFamily="18" charset="0"/>
              </a:rPr>
              <a:t>Instructions pour les ambassadeurs de France : Liège</a:t>
            </a:r>
            <a:r>
              <a:rPr lang="fr-BE" sz="1050" dirty="0">
                <a:effectLst/>
                <a:ea typeface="Times New Roman" panose="02020603050405020304" pitchFamily="18" charset="0"/>
                <a:cs typeface="Times New Roman" panose="02020603050405020304" pitchFamily="18" charset="0"/>
              </a:rPr>
              <a:t>, Paris, Ministère des Affaires étrangères, 1998, p. 344-345.</a:t>
            </a:r>
            <a:endParaRPr lang="fr-BE" sz="1050" dirty="0">
              <a:effectLst/>
              <a:ea typeface="Calibri" panose="020F0502020204030204" pitchFamily="34" charset="0"/>
              <a:cs typeface="Times New Roman" panose="02020603050405020304" pitchFamily="18" charset="0"/>
            </a:endParaRPr>
          </a:p>
          <a:p>
            <a:endParaRPr lang="fr-BE" dirty="0"/>
          </a:p>
        </p:txBody>
      </p:sp>
      <p:pic>
        <p:nvPicPr>
          <p:cNvPr id="2052" name="Picture 4" descr="DE VELBRÜCK François-Charles | Connaître la Wallonie">
            <a:extLst>
              <a:ext uri="{FF2B5EF4-FFF2-40B4-BE49-F238E27FC236}">
                <a16:creationId xmlns:a16="http://schemas.microsoft.com/office/drawing/2014/main" id="{2EE40F1E-6D60-B116-33E9-EF26769A9CC2}"/>
              </a:ext>
            </a:extLst>
          </p:cNvPr>
          <p:cNvPicPr>
            <a:picLocks noChangeAspect="1" noChangeArrowheads="1"/>
          </p:cNvPicPr>
          <p:nvPr>
            <p:custDataLst>
              <p:tags r:id="rId4"/>
            </p:custDataLst>
          </p:nvPr>
        </p:nvPicPr>
        <p:blipFill rotWithShape="1">
          <a:blip r:embed="rId7">
            <a:extLst>
              <a:ext uri="{28A0092B-C50C-407E-A947-70E740481C1C}">
                <a14:useLocalDpi xmlns:a14="http://schemas.microsoft.com/office/drawing/2010/main" val="0"/>
              </a:ext>
            </a:extLst>
          </a:blip>
          <a:srcRect l="11415" t="15421" r="11415" b="16355"/>
          <a:stretch/>
        </p:blipFill>
        <p:spPr bwMode="auto">
          <a:xfrm>
            <a:off x="3287683" y="872576"/>
            <a:ext cx="3679855" cy="4477157"/>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D190C717-989E-8508-7C7C-8E584FB2BFD5}"/>
              </a:ext>
            </a:extLst>
          </p:cNvPr>
          <p:cNvSpPr txBox="1"/>
          <p:nvPr>
            <p:custDataLst>
              <p:tags r:id="rId5"/>
            </p:custDataLst>
          </p:nvPr>
        </p:nvSpPr>
        <p:spPr>
          <a:xfrm>
            <a:off x="3128964" y="5447290"/>
            <a:ext cx="3838572" cy="415498"/>
          </a:xfrm>
          <a:prstGeom prst="rect">
            <a:avLst/>
          </a:prstGeom>
          <a:noFill/>
        </p:spPr>
        <p:txBody>
          <a:bodyPr wrap="square" rtlCol="0">
            <a:spAutoFit/>
          </a:bodyPr>
          <a:lstStyle/>
          <a:p>
            <a:r>
              <a:rPr lang="fr-BE" sz="1050" dirty="0"/>
              <a:t>Portrait de François-Charles de Velbrück (Palais des prince-évêques – Liège)</a:t>
            </a:r>
          </a:p>
        </p:txBody>
      </p:sp>
    </p:spTree>
    <p:extLst>
      <p:ext uri="{BB962C8B-B14F-4D97-AF65-F5344CB8AC3E}">
        <p14:creationId xmlns:p14="http://schemas.microsoft.com/office/powerpoint/2010/main" val="277922652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02368C-48CA-CDCD-100F-562DBFEDD14E}"/>
              </a:ext>
            </a:extLst>
          </p:cNvPr>
          <p:cNvSpPr>
            <a:spLocks noGrp="1"/>
          </p:cNvSpPr>
          <p:nvPr>
            <p:ph type="title"/>
            <p:custDataLst>
              <p:tags r:id="rId1"/>
            </p:custDataLst>
          </p:nvPr>
        </p:nvSpPr>
        <p:spPr>
          <a:xfrm>
            <a:off x="292071" y="991424"/>
            <a:ext cx="2955954" cy="1049235"/>
          </a:xfrm>
        </p:spPr>
        <p:txBody>
          <a:bodyPr>
            <a:noAutofit/>
          </a:bodyPr>
          <a:lstStyle/>
          <a:p>
            <a:r>
              <a:rPr lang="fr-BE" sz="2000" dirty="0">
                <a:latin typeface="Garamond" panose="02020404030301010803" pitchFamily="18" charset="0"/>
                <a:ea typeface="Calibri" panose="020F0502020204030204" pitchFamily="34" charset="0"/>
                <a:cs typeface="Times New Roman" panose="02020603050405020304" pitchFamily="18" charset="0"/>
              </a:rPr>
              <a:t>S</a:t>
            </a:r>
            <a:r>
              <a:rPr lang="fr-BE" sz="2000" dirty="0">
                <a:effectLst/>
                <a:latin typeface="Garamond" panose="02020404030301010803" pitchFamily="18" charset="0"/>
                <a:ea typeface="Calibri" panose="020F0502020204030204" pitchFamily="34" charset="0"/>
                <a:cs typeface="Times New Roman" panose="02020603050405020304" pitchFamily="18" charset="0"/>
              </a:rPr>
              <a:t>on projet diplomatique avec la France par le traité de 1772 </a:t>
            </a:r>
            <a:br>
              <a:rPr lang="fr-BE" sz="2000" dirty="0">
                <a:effectLst/>
                <a:latin typeface="Garamond" panose="02020404030301010803" pitchFamily="18" charset="0"/>
                <a:ea typeface="Calibri" panose="020F0502020204030204" pitchFamily="34" charset="0"/>
                <a:cs typeface="Times New Roman" panose="02020603050405020304" pitchFamily="18" charset="0"/>
              </a:rPr>
            </a:br>
            <a:r>
              <a:rPr lang="fr-BE" sz="2000" dirty="0">
                <a:effectLst/>
                <a:latin typeface="Garamond" panose="02020404030301010803" pitchFamily="18" charset="0"/>
                <a:ea typeface="Calibri" panose="020F0502020204030204" pitchFamily="34" charset="0"/>
                <a:cs typeface="Times New Roman" panose="02020603050405020304" pitchFamily="18" charset="0"/>
              </a:rPr>
              <a:t>I – Les stipulations du traité</a:t>
            </a:r>
            <a:endParaRPr lang="fr-BE" sz="2000" dirty="0"/>
          </a:p>
        </p:txBody>
      </p:sp>
      <p:sp>
        <p:nvSpPr>
          <p:cNvPr id="4" name="ZoneTexte 3">
            <a:extLst>
              <a:ext uri="{FF2B5EF4-FFF2-40B4-BE49-F238E27FC236}">
                <a16:creationId xmlns:a16="http://schemas.microsoft.com/office/drawing/2014/main" id="{E1342AB4-33FB-3725-F08E-DB642EC39781}"/>
              </a:ext>
            </a:extLst>
          </p:cNvPr>
          <p:cNvSpPr txBox="1"/>
          <p:nvPr>
            <p:custDataLst>
              <p:tags r:id="rId2"/>
            </p:custDataLst>
          </p:nvPr>
        </p:nvSpPr>
        <p:spPr>
          <a:xfrm>
            <a:off x="7048500" y="991424"/>
            <a:ext cx="4851429" cy="4570482"/>
          </a:xfrm>
          <a:prstGeom prst="rect">
            <a:avLst/>
          </a:prstGeom>
          <a:noFill/>
        </p:spPr>
        <p:txBody>
          <a:bodyPr wrap="square" rtlCol="0">
            <a:spAutoFit/>
          </a:bodyPr>
          <a:lstStyle/>
          <a:p>
            <a:pPr algn="ctr"/>
            <a:r>
              <a:rPr lang="fr-BE" sz="1800" dirty="0">
                <a:effectLst/>
                <a:latin typeface="Garamond" panose="02020404030301010803" pitchFamily="18" charset="0"/>
                <a:ea typeface="Calibri" panose="020F0502020204030204" pitchFamily="34" charset="0"/>
                <a:cs typeface="Times New Roman" panose="02020603050405020304" pitchFamily="18" charset="0"/>
              </a:rPr>
              <a:t>«</a:t>
            </a:r>
            <a:r>
              <a:rPr lang="fr-BE" sz="1800" dirty="0">
                <a:effectLst/>
                <a:latin typeface="Times New Roman" panose="02020603050405020304" pitchFamily="18" charset="0"/>
                <a:ea typeface="Calibri" panose="020F0502020204030204" pitchFamily="34" charset="0"/>
              </a:rPr>
              <a:t> </a:t>
            </a:r>
            <a:r>
              <a:rPr lang="fr-BE" sz="1800" dirty="0">
                <a:effectLst/>
                <a:latin typeface="Garamond" panose="02020404030301010803" pitchFamily="18" charset="0"/>
                <a:ea typeface="Calibri" panose="020F0502020204030204" pitchFamily="34" charset="0"/>
                <a:cs typeface="Times New Roman" panose="02020603050405020304" pitchFamily="18" charset="0"/>
              </a:rPr>
              <a:t>[…] La </a:t>
            </a:r>
            <a:r>
              <a:rPr lang="fr-BE" sz="1800" dirty="0" err="1">
                <a:effectLst/>
                <a:latin typeface="Garamond" panose="02020404030301010803" pitchFamily="18" charset="0"/>
                <a:ea typeface="Calibri" panose="020F0502020204030204" pitchFamily="34" charset="0"/>
                <a:cs typeface="Times New Roman" panose="02020603050405020304" pitchFamily="18" charset="0"/>
              </a:rPr>
              <a:t>vüe</a:t>
            </a:r>
            <a:r>
              <a:rPr lang="fr-BE" sz="1800" dirty="0">
                <a:effectLst/>
                <a:latin typeface="Garamond" panose="02020404030301010803" pitchFamily="18" charset="0"/>
                <a:ea typeface="Calibri" panose="020F0502020204030204" pitchFamily="34" charset="0"/>
                <a:cs typeface="Times New Roman" panose="02020603050405020304" pitchFamily="18" charset="0"/>
              </a:rPr>
              <a:t> plus importante d’ouvrir une route directe libre et indépendante au commerce très </a:t>
            </a:r>
            <a:r>
              <a:rPr lang="fr-BE" sz="1800" dirty="0" err="1">
                <a:effectLst/>
                <a:latin typeface="Garamond" panose="02020404030301010803" pitchFamily="18" charset="0"/>
                <a:ea typeface="Calibri" panose="020F0502020204030204" pitchFamily="34" charset="0"/>
                <a:cs typeface="Times New Roman" panose="02020603050405020304" pitchFamily="18" charset="0"/>
              </a:rPr>
              <a:t>considerable</a:t>
            </a:r>
            <a:r>
              <a:rPr lang="fr-BE" sz="1800" dirty="0">
                <a:effectLst/>
                <a:latin typeface="Garamond" panose="02020404030301010803" pitchFamily="18" charset="0"/>
                <a:ea typeface="Calibri" panose="020F0502020204030204" pitchFamily="34" charset="0"/>
                <a:cs typeface="Times New Roman" panose="02020603050405020304" pitchFamily="18" charset="0"/>
              </a:rPr>
              <a:t> que le Royaume fait avec le </a:t>
            </a:r>
            <a:r>
              <a:rPr lang="fr-BE" sz="1800" dirty="0" err="1">
                <a:effectLst/>
                <a:latin typeface="Garamond" panose="02020404030301010803" pitchFamily="18" charset="0"/>
                <a:ea typeface="Calibri" panose="020F0502020204030204" pitchFamily="34" charset="0"/>
                <a:cs typeface="Times New Roman" panose="02020603050405020304" pitchFamily="18" charset="0"/>
              </a:rPr>
              <a:t>païs</a:t>
            </a:r>
            <a:r>
              <a:rPr lang="fr-BE" sz="1800" dirty="0">
                <a:effectLst/>
                <a:latin typeface="Garamond" panose="02020404030301010803" pitchFamily="18" charset="0"/>
                <a:ea typeface="Calibri" panose="020F0502020204030204" pitchFamily="34" charset="0"/>
                <a:cs typeface="Times New Roman" panose="02020603050405020304" pitchFamily="18" charset="0"/>
              </a:rPr>
              <a:t> de </a:t>
            </a:r>
            <a:r>
              <a:rPr lang="fr-BE" sz="1800" dirty="0" err="1">
                <a:effectLst/>
                <a:latin typeface="Garamond" panose="02020404030301010803" pitchFamily="18" charset="0"/>
                <a:ea typeface="Calibri" panose="020F0502020204030204" pitchFamily="34" charset="0"/>
                <a:cs typeface="Times New Roman" panose="02020603050405020304" pitchFamily="18" charset="0"/>
              </a:rPr>
              <a:t>Liege</a:t>
            </a:r>
            <a:r>
              <a:rPr lang="fr-BE" sz="1800" dirty="0">
                <a:effectLst/>
                <a:latin typeface="Garamond" panose="02020404030301010803" pitchFamily="18" charset="0"/>
                <a:ea typeface="Calibri" panose="020F0502020204030204" pitchFamily="34" charset="0"/>
                <a:cs typeface="Times New Roman" panose="02020603050405020304" pitchFamily="18" charset="0"/>
              </a:rPr>
              <a:t> et par ce Pays avec la Hollande et la basse Allemagne, </a:t>
            </a:r>
            <a:r>
              <a:rPr lang="fr-BE" sz="1800" dirty="0" err="1">
                <a:effectLst/>
                <a:latin typeface="Garamond" panose="02020404030301010803" pitchFamily="18" charset="0"/>
                <a:ea typeface="Calibri" panose="020F0502020204030204" pitchFamily="34" charset="0"/>
                <a:cs typeface="Times New Roman" panose="02020603050405020304" pitchFamily="18" charset="0"/>
              </a:rPr>
              <a:t>occupoit</a:t>
            </a:r>
            <a:r>
              <a:rPr lang="fr-BE" sz="1800" dirty="0">
                <a:effectLst/>
                <a:latin typeface="Garamond" panose="02020404030301010803" pitchFamily="18" charset="0"/>
                <a:ea typeface="Calibri" panose="020F0502020204030204" pitchFamily="34" charset="0"/>
                <a:cs typeface="Times New Roman" panose="02020603050405020304" pitchFamily="18" charset="0"/>
              </a:rPr>
              <a:t> encore plus </a:t>
            </a:r>
            <a:r>
              <a:rPr lang="fr-BE" sz="1800" dirty="0" err="1">
                <a:effectLst/>
                <a:latin typeface="Garamond" panose="02020404030301010803" pitchFamily="18" charset="0"/>
                <a:ea typeface="Calibri" panose="020F0502020204030204" pitchFamily="34" charset="0"/>
                <a:cs typeface="Times New Roman" panose="02020603050405020304" pitchFamily="18" charset="0"/>
              </a:rPr>
              <a:t>essentiellem</a:t>
            </a:r>
            <a:r>
              <a:rPr lang="fr-BE" sz="1800" dirty="0">
                <a:effectLst/>
                <a:latin typeface="Garamond" panose="02020404030301010803" pitchFamily="18" charset="0"/>
                <a:ea typeface="Calibri" panose="020F0502020204030204" pitchFamily="34" charset="0"/>
                <a:cs typeface="Times New Roman" panose="02020603050405020304" pitchFamily="18" charset="0"/>
              </a:rPr>
              <a:t>. Sa </a:t>
            </a:r>
            <a:r>
              <a:rPr lang="fr-BE" sz="1800" dirty="0" err="1">
                <a:effectLst/>
                <a:latin typeface="Garamond" panose="02020404030301010803" pitchFamily="18" charset="0"/>
                <a:ea typeface="Calibri" panose="020F0502020204030204" pitchFamily="34" charset="0"/>
                <a:cs typeface="Times New Roman" panose="02020603050405020304" pitchFamily="18" charset="0"/>
              </a:rPr>
              <a:t>Majté</a:t>
            </a:r>
            <a:r>
              <a:rPr lang="fr-BE" sz="1800" dirty="0">
                <a:effectLst/>
                <a:latin typeface="Garamond" panose="02020404030301010803" pitchFamily="18" charset="0"/>
                <a:ea typeface="Calibri" panose="020F0502020204030204" pitchFamily="34" charset="0"/>
                <a:cs typeface="Times New Roman" panose="02020603050405020304" pitchFamily="18" charset="0"/>
              </a:rPr>
              <a:t>. et Elle a fait </a:t>
            </a:r>
            <a:r>
              <a:rPr lang="fr-BE" sz="1800" dirty="0" err="1">
                <a:effectLst/>
                <a:latin typeface="Garamond" panose="02020404030301010803" pitchFamily="18" charset="0"/>
                <a:ea typeface="Calibri" panose="020F0502020204030204" pitchFamily="34" charset="0"/>
                <a:cs typeface="Times New Roman" panose="02020603050405020304" pitchFamily="18" charset="0"/>
              </a:rPr>
              <a:t>regler</a:t>
            </a:r>
            <a:r>
              <a:rPr lang="fr-BE" sz="1800" dirty="0">
                <a:effectLst/>
                <a:latin typeface="Garamond" panose="02020404030301010803" pitchFamily="18" charset="0"/>
                <a:ea typeface="Calibri" panose="020F0502020204030204" pitchFamily="34" charset="0"/>
                <a:cs typeface="Times New Roman" panose="02020603050405020304" pitchFamily="18" charset="0"/>
              </a:rPr>
              <a:t> cet objet par la même Convention en conformité des stipulations qu’Elle s’</a:t>
            </a:r>
            <a:r>
              <a:rPr lang="fr-BE" sz="1800" dirty="0" err="1">
                <a:effectLst/>
                <a:latin typeface="Garamond" panose="02020404030301010803" pitchFamily="18" charset="0"/>
                <a:ea typeface="Calibri" panose="020F0502020204030204" pitchFamily="34" charset="0"/>
                <a:cs typeface="Times New Roman" panose="02020603050405020304" pitchFamily="18" charset="0"/>
              </a:rPr>
              <a:t>etoit</a:t>
            </a:r>
            <a:r>
              <a:rPr lang="fr-BE" sz="1800" dirty="0">
                <a:effectLst/>
                <a:latin typeface="Garamond" panose="02020404030301010803" pitchFamily="18" charset="0"/>
                <a:ea typeface="Calibri" panose="020F0502020204030204" pitchFamily="34" charset="0"/>
                <a:cs typeface="Times New Roman" panose="02020603050405020304" pitchFamily="18" charset="0"/>
              </a:rPr>
              <a:t> </a:t>
            </a:r>
            <a:r>
              <a:rPr lang="fr-BE" sz="1800" dirty="0" err="1">
                <a:effectLst/>
                <a:latin typeface="Garamond" panose="02020404030301010803" pitchFamily="18" charset="0"/>
                <a:ea typeface="Calibri" panose="020F0502020204030204" pitchFamily="34" charset="0"/>
                <a:cs typeface="Times New Roman" panose="02020603050405020304" pitchFamily="18" charset="0"/>
              </a:rPr>
              <a:t>menagée</a:t>
            </a:r>
            <a:r>
              <a:rPr lang="fr-BE" sz="1800" dirty="0">
                <a:effectLst/>
                <a:latin typeface="Garamond" panose="02020404030301010803" pitchFamily="18" charset="0"/>
                <a:ea typeface="Calibri" panose="020F0502020204030204" pitchFamily="34" charset="0"/>
                <a:cs typeface="Times New Roman" panose="02020603050405020304" pitchFamily="18" charset="0"/>
              </a:rPr>
              <a:t> à cet effet dans celle du 16 </a:t>
            </a:r>
            <a:r>
              <a:rPr lang="fr-BE" sz="1800" dirty="0" err="1">
                <a:effectLst/>
                <a:latin typeface="Garamond" panose="02020404030301010803" pitchFamily="18" charset="0"/>
                <a:ea typeface="Calibri" panose="020F0502020204030204" pitchFamily="34" charset="0"/>
                <a:cs typeface="Times New Roman" panose="02020603050405020304" pitchFamily="18" charset="0"/>
              </a:rPr>
              <a:t>may</a:t>
            </a:r>
            <a:r>
              <a:rPr lang="fr-BE" sz="1800" dirty="0">
                <a:effectLst/>
                <a:latin typeface="Garamond" panose="02020404030301010803" pitchFamily="18" charset="0"/>
                <a:ea typeface="Calibri" panose="020F0502020204030204" pitchFamily="34" charset="0"/>
                <a:cs typeface="Times New Roman" panose="02020603050405020304" pitchFamily="18" charset="0"/>
              </a:rPr>
              <a:t> 1769. Enfin, on a pourvu en même tems à la liberté de Commerce </a:t>
            </a:r>
            <a:r>
              <a:rPr lang="fr-BE" sz="1800" dirty="0" err="1">
                <a:effectLst/>
                <a:latin typeface="Garamond" panose="02020404030301010803" pitchFamily="18" charset="0"/>
                <a:ea typeface="Calibri" panose="020F0502020204030204" pitchFamily="34" charset="0"/>
                <a:cs typeface="Times New Roman" panose="02020603050405020304" pitchFamily="18" charset="0"/>
              </a:rPr>
              <a:t>reciproque</a:t>
            </a:r>
            <a:r>
              <a:rPr lang="fr-BE" sz="1800" dirty="0">
                <a:effectLst/>
                <a:latin typeface="Garamond" panose="02020404030301010803" pitchFamily="18" charset="0"/>
                <a:ea typeface="Calibri" panose="020F0502020204030204" pitchFamily="34" charset="0"/>
                <a:cs typeface="Times New Roman" panose="02020603050405020304" pitchFamily="18" charset="0"/>
              </a:rPr>
              <a:t> et on a cherché à l’encourager en </a:t>
            </a:r>
            <a:r>
              <a:rPr lang="fr-BE" sz="1800" dirty="0" err="1">
                <a:effectLst/>
                <a:latin typeface="Garamond" panose="02020404030301010803" pitchFamily="18" charset="0"/>
                <a:ea typeface="Calibri" panose="020F0502020204030204" pitchFamily="34" charset="0"/>
                <a:cs typeface="Times New Roman" panose="02020603050405020304" pitchFamily="18" charset="0"/>
              </a:rPr>
              <a:t>luy</a:t>
            </a:r>
            <a:r>
              <a:rPr lang="fr-BE" sz="1800" dirty="0">
                <a:effectLst/>
                <a:latin typeface="Garamond" panose="02020404030301010803" pitchFamily="18" charset="0"/>
                <a:ea typeface="Calibri" panose="020F0502020204030204" pitchFamily="34" charset="0"/>
                <a:cs typeface="Times New Roman" panose="02020603050405020304" pitchFamily="18" charset="0"/>
              </a:rPr>
              <a:t> accordant toutes les facilités et toutes les faveurs compatibles avec les principes respectivement reçus et avec les </a:t>
            </a:r>
            <a:r>
              <a:rPr lang="fr-BE" sz="1800" dirty="0" err="1">
                <a:effectLst/>
                <a:latin typeface="Garamond" panose="02020404030301010803" pitchFamily="18" charset="0"/>
                <a:ea typeface="Calibri" panose="020F0502020204030204" pitchFamily="34" charset="0"/>
                <a:cs typeface="Times New Roman" panose="02020603050405020304" pitchFamily="18" charset="0"/>
              </a:rPr>
              <a:t>interets</a:t>
            </a:r>
            <a:r>
              <a:rPr lang="fr-BE" sz="1800" dirty="0">
                <a:effectLst/>
                <a:latin typeface="Garamond" panose="02020404030301010803" pitchFamily="18" charset="0"/>
                <a:ea typeface="Calibri" panose="020F0502020204030204" pitchFamily="34" charset="0"/>
                <a:cs typeface="Times New Roman" panose="02020603050405020304" pitchFamily="18" charset="0"/>
              </a:rPr>
              <a:t> des deux États</a:t>
            </a:r>
            <a:r>
              <a:rPr lang="fr-BE" sz="1800" dirty="0">
                <a:effectLst/>
                <a:latin typeface="Times New Roman" panose="02020603050405020304" pitchFamily="18" charset="0"/>
                <a:ea typeface="Calibri" panose="020F0502020204030204" pitchFamily="34" charset="0"/>
              </a:rPr>
              <a:t> </a:t>
            </a:r>
            <a:r>
              <a:rPr lang="fr-BE" sz="1800" dirty="0">
                <a:effectLst/>
                <a:latin typeface="Garamond" panose="02020404030301010803" pitchFamily="18" charset="0"/>
                <a:ea typeface="Calibri" panose="020F0502020204030204" pitchFamily="34" charset="0"/>
                <a:cs typeface="Times New Roman" panose="02020603050405020304" pitchFamily="18" charset="0"/>
              </a:rPr>
              <a:t>».</a:t>
            </a:r>
          </a:p>
          <a:p>
            <a:pPr algn="ctr"/>
            <a:endParaRPr lang="fr-BE" sz="1800" dirty="0">
              <a:effectLst/>
              <a:latin typeface="Garamond" panose="02020404030301010803" pitchFamily="18" charset="0"/>
              <a:ea typeface="Calibri" panose="020F0502020204030204" pitchFamily="34" charset="0"/>
              <a:cs typeface="Times New Roman" panose="02020603050405020304" pitchFamily="18" charset="0"/>
            </a:endParaRPr>
          </a:p>
          <a:p>
            <a:pPr algn="ctr"/>
            <a:r>
              <a:rPr lang="fr-BE" sz="1050" dirty="0">
                <a:effectLst/>
                <a:latin typeface="Garamond" panose="02020404030301010803" pitchFamily="18" charset="0"/>
                <a:ea typeface="Times New Roman" panose="02020603050405020304" pitchFamily="18" charset="0"/>
                <a:cs typeface="Times New Roman" panose="02020603050405020304" pitchFamily="18" charset="0"/>
              </a:rPr>
              <a:t>« Mémoire pour servir d’instructions au S</a:t>
            </a:r>
            <a:r>
              <a:rPr lang="fr-BE" sz="1050" baseline="30000" dirty="0">
                <a:effectLst/>
                <a:latin typeface="Garamond" panose="02020404030301010803" pitchFamily="18" charset="0"/>
                <a:ea typeface="Times New Roman" panose="02020603050405020304" pitchFamily="18" charset="0"/>
                <a:cs typeface="Times New Roman" panose="02020603050405020304" pitchFamily="18" charset="0"/>
              </a:rPr>
              <a:t>r</a:t>
            </a:r>
            <a:r>
              <a:rPr lang="fr-BE" sz="1050" dirty="0">
                <a:effectLst/>
                <a:latin typeface="Garamond" panose="02020404030301010803" pitchFamily="18" charset="0"/>
                <a:ea typeface="Times New Roman" panose="02020603050405020304" pitchFamily="18" charset="0"/>
                <a:cs typeface="Times New Roman" panose="02020603050405020304" pitchFamily="18" charset="0"/>
              </a:rPr>
              <a:t> </a:t>
            </a:r>
            <a:r>
              <a:rPr lang="fr-BE" sz="1050" dirty="0" err="1">
                <a:effectLst/>
                <a:latin typeface="Garamond" panose="02020404030301010803" pitchFamily="18" charset="0"/>
                <a:ea typeface="Times New Roman" panose="02020603050405020304" pitchFamily="18" charset="0"/>
                <a:cs typeface="Times New Roman" panose="02020603050405020304" pitchFamily="18" charset="0"/>
              </a:rPr>
              <a:t>Taboureau</a:t>
            </a:r>
            <a:r>
              <a:rPr lang="fr-BE" sz="1050" dirty="0">
                <a:effectLst/>
                <a:latin typeface="Garamond" panose="02020404030301010803" pitchFamily="18" charset="0"/>
                <a:ea typeface="Times New Roman" panose="02020603050405020304" pitchFamily="18" charset="0"/>
                <a:cs typeface="Times New Roman" panose="02020603050405020304" pitchFamily="18" charset="0"/>
              </a:rPr>
              <a:t> des </a:t>
            </a:r>
            <a:r>
              <a:rPr lang="fr-BE" sz="1050" dirty="0" err="1">
                <a:effectLst/>
                <a:latin typeface="Garamond" panose="02020404030301010803" pitchFamily="18" charset="0"/>
                <a:ea typeface="Times New Roman" panose="02020603050405020304" pitchFamily="18" charset="0"/>
                <a:cs typeface="Times New Roman" panose="02020603050405020304" pitchFamily="18" charset="0"/>
              </a:rPr>
              <a:t>Reaux</a:t>
            </a:r>
            <a:r>
              <a:rPr lang="fr-BE" sz="1050" dirty="0">
                <a:effectLst/>
                <a:latin typeface="Garamond" panose="02020404030301010803" pitchFamily="18" charset="0"/>
                <a:ea typeface="Times New Roman" panose="02020603050405020304" pitchFamily="18" charset="0"/>
                <a:cs typeface="Times New Roman" panose="02020603050405020304" pitchFamily="18" charset="0"/>
              </a:rPr>
              <a:t>, conseiller d’État, intendant du </a:t>
            </a:r>
            <a:r>
              <a:rPr lang="fr-BE" sz="1050" dirty="0" err="1">
                <a:effectLst/>
                <a:latin typeface="Garamond" panose="02020404030301010803" pitchFamily="18" charset="0"/>
                <a:ea typeface="Times New Roman" panose="02020603050405020304" pitchFamily="18" charset="0"/>
                <a:cs typeface="Times New Roman" panose="02020603050405020304" pitchFamily="18" charset="0"/>
              </a:rPr>
              <a:t>Haynault</a:t>
            </a:r>
            <a:r>
              <a:rPr lang="fr-BE" sz="1050" dirty="0">
                <a:effectLst/>
                <a:latin typeface="Garamond" panose="02020404030301010803" pitchFamily="18" charset="0"/>
                <a:ea typeface="Times New Roman" panose="02020603050405020304" pitchFamily="18" charset="0"/>
                <a:cs typeface="Times New Roman" panose="02020603050405020304" pitchFamily="18" charset="0"/>
              </a:rPr>
              <a:t>, </a:t>
            </a:r>
            <a:r>
              <a:rPr lang="fr-BE" sz="1050" dirty="0" err="1">
                <a:effectLst/>
                <a:latin typeface="Garamond" panose="02020404030301010803" pitchFamily="18" charset="0"/>
                <a:ea typeface="Times New Roman" panose="02020603050405020304" pitchFamily="18" charset="0"/>
                <a:cs typeface="Times New Roman" panose="02020603050405020304" pitchFamily="18" charset="0"/>
              </a:rPr>
              <a:t>Commiss</a:t>
            </a:r>
            <a:r>
              <a:rPr lang="fr-BE" sz="1050" baseline="30000" dirty="0" err="1">
                <a:effectLst/>
                <a:latin typeface="Garamond" panose="02020404030301010803" pitchFamily="18" charset="0"/>
                <a:ea typeface="Times New Roman" panose="02020603050405020304" pitchFamily="18" charset="0"/>
                <a:cs typeface="Times New Roman" panose="02020603050405020304" pitchFamily="18" charset="0"/>
              </a:rPr>
              <a:t>re</a:t>
            </a:r>
            <a:r>
              <a:rPr lang="fr-BE" sz="1050" dirty="0">
                <a:effectLst/>
                <a:latin typeface="Garamond" panose="02020404030301010803" pitchFamily="18" charset="0"/>
                <a:ea typeface="Times New Roman" panose="02020603050405020304" pitchFamily="18" charset="0"/>
                <a:cs typeface="Times New Roman" panose="02020603050405020304" pitchFamily="18" charset="0"/>
              </a:rPr>
              <a:t> du Roy, … », in </a:t>
            </a:r>
            <a:r>
              <a:rPr lang="fr-BE" sz="1050" cap="small" dirty="0">
                <a:effectLst/>
                <a:latin typeface="Garamond" panose="02020404030301010803" pitchFamily="18" charset="0"/>
                <a:ea typeface="Times New Roman" panose="02020603050405020304" pitchFamily="18" charset="0"/>
                <a:cs typeface="Times New Roman" panose="02020603050405020304" pitchFamily="18" charset="0"/>
              </a:rPr>
              <a:t>Demoulin B., </a:t>
            </a:r>
            <a:r>
              <a:rPr lang="fr-BE" sz="1050" i="1" dirty="0">
                <a:effectLst/>
                <a:latin typeface="Garamond" panose="02020404030301010803" pitchFamily="18" charset="0"/>
                <a:ea typeface="Times New Roman" panose="02020603050405020304" pitchFamily="18" charset="0"/>
                <a:cs typeface="Times New Roman" panose="02020603050405020304" pitchFamily="18" charset="0"/>
              </a:rPr>
              <a:t>op. </a:t>
            </a:r>
            <a:r>
              <a:rPr lang="fr-BE" sz="1050" i="1" dirty="0" err="1">
                <a:effectLst/>
                <a:latin typeface="Garamond" panose="02020404030301010803" pitchFamily="18" charset="0"/>
                <a:ea typeface="Times New Roman" panose="02020603050405020304" pitchFamily="18" charset="0"/>
                <a:cs typeface="Times New Roman" panose="02020603050405020304" pitchFamily="18" charset="0"/>
              </a:rPr>
              <a:t>cit</a:t>
            </a:r>
            <a:r>
              <a:rPr lang="fr-BE" sz="1050" i="1" dirty="0">
                <a:effectLst/>
                <a:latin typeface="Garamond" panose="02020404030301010803" pitchFamily="18" charset="0"/>
                <a:ea typeface="Times New Roman" panose="02020603050405020304" pitchFamily="18" charset="0"/>
                <a:cs typeface="Times New Roman" panose="02020603050405020304" pitchFamily="18" charset="0"/>
              </a:rPr>
              <a:t>.</a:t>
            </a:r>
            <a:r>
              <a:rPr lang="fr-BE" sz="1050" dirty="0">
                <a:effectLst/>
                <a:latin typeface="Garamond" panose="02020404030301010803" pitchFamily="18" charset="0"/>
                <a:ea typeface="Times New Roman" panose="02020603050405020304" pitchFamily="18" charset="0"/>
                <a:cs typeface="Times New Roman" panose="02020603050405020304" pitchFamily="18" charset="0"/>
              </a:rPr>
              <a:t>, p. 358-359.</a:t>
            </a:r>
            <a:endParaRPr lang="fr-BE" sz="1050" dirty="0"/>
          </a:p>
        </p:txBody>
      </p:sp>
      <p:sp>
        <p:nvSpPr>
          <p:cNvPr id="14" name="Espace réservé du contenu 13">
            <a:extLst>
              <a:ext uri="{FF2B5EF4-FFF2-40B4-BE49-F238E27FC236}">
                <a16:creationId xmlns:a16="http://schemas.microsoft.com/office/drawing/2014/main" id="{6CCD68CF-E0C4-CB89-BE32-B6639EC3319F}"/>
              </a:ext>
            </a:extLst>
          </p:cNvPr>
          <p:cNvSpPr>
            <a:spLocks noGrp="1"/>
          </p:cNvSpPr>
          <p:nvPr>
            <p:ph idx="1"/>
            <p:custDataLst>
              <p:tags r:id="rId3"/>
            </p:custDataLst>
          </p:nvPr>
        </p:nvSpPr>
        <p:spPr>
          <a:xfrm>
            <a:off x="114300" y="2267330"/>
            <a:ext cx="3305175" cy="3599246"/>
          </a:xfrm>
        </p:spPr>
        <p:txBody>
          <a:bodyPr>
            <a:normAutofit/>
          </a:bodyPr>
          <a:lstStyle/>
          <a:p>
            <a:pPr marL="285750" indent="-285750">
              <a:buFont typeface="Arial" panose="020B0604020202020204" pitchFamily="34" charset="0"/>
              <a:buChar char="•"/>
            </a:pPr>
            <a:r>
              <a:rPr lang="fr-BE" sz="2000" dirty="0"/>
              <a:t>Multiples échanges territoriaux</a:t>
            </a:r>
          </a:p>
          <a:p>
            <a:pPr marL="285750" indent="-285750">
              <a:buFont typeface="Arial" panose="020B0604020202020204" pitchFamily="34" charset="0"/>
              <a:buChar char="•"/>
            </a:pPr>
            <a:r>
              <a:rPr lang="fr-BE" sz="2000" dirty="0"/>
              <a:t>Nouvelles règles fiscales</a:t>
            </a:r>
          </a:p>
          <a:p>
            <a:pPr marL="285750" indent="-285750">
              <a:buFont typeface="Arial" panose="020B0604020202020204" pitchFamily="34" charset="0"/>
              <a:buChar char="•"/>
            </a:pPr>
            <a:r>
              <a:rPr lang="fr-BE" dirty="0"/>
              <a:t>Restructuration du commerce</a:t>
            </a:r>
          </a:p>
          <a:p>
            <a:pPr marL="285750" indent="-285750">
              <a:buFont typeface="Arial" panose="020B0604020202020204" pitchFamily="34" charset="0"/>
              <a:buChar char="•"/>
            </a:pPr>
            <a:r>
              <a:rPr lang="fr-BE" sz="2000" dirty="0"/>
              <a:t>Co</a:t>
            </a:r>
            <a:r>
              <a:rPr lang="fr-BE" dirty="0"/>
              <a:t>ût financier pénible pour la principauté</a:t>
            </a:r>
            <a:endParaRPr lang="fr-BE" sz="2000" dirty="0"/>
          </a:p>
          <a:p>
            <a:endParaRPr lang="fr-BE" dirty="0"/>
          </a:p>
        </p:txBody>
      </p:sp>
      <p:pic>
        <p:nvPicPr>
          <p:cNvPr id="15" name="Espace réservé du contenu 5">
            <a:extLst>
              <a:ext uri="{FF2B5EF4-FFF2-40B4-BE49-F238E27FC236}">
                <a16:creationId xmlns:a16="http://schemas.microsoft.com/office/drawing/2014/main" id="{EC5B36E6-C79D-1E57-BAC7-6693BD0A989D}"/>
              </a:ext>
            </a:extLst>
          </p:cNvPr>
          <p:cNvPicPr>
            <a:picLocks noChangeAspect="1"/>
          </p:cNvPicPr>
          <p:nvPr>
            <p:custDataLst>
              <p:tags r:id="rId4"/>
            </p:custDataLst>
          </p:nvPr>
        </p:nvPicPr>
        <p:blipFill rotWithShape="1">
          <a:blip r:embed="rId7">
            <a:extLst>
              <a:ext uri="{28A0092B-C50C-407E-A947-70E740481C1C}">
                <a14:useLocalDpi xmlns:a14="http://schemas.microsoft.com/office/drawing/2010/main" val="0"/>
              </a:ext>
            </a:extLst>
          </a:blip>
          <a:srcRect t="12023" r="34489" b="28507"/>
          <a:stretch/>
        </p:blipFill>
        <p:spPr>
          <a:xfrm>
            <a:off x="3462621" y="530920"/>
            <a:ext cx="3542732" cy="4958089"/>
          </a:xfrm>
          <a:prstGeom prst="rect">
            <a:avLst/>
          </a:prstGeom>
        </p:spPr>
      </p:pic>
      <p:sp>
        <p:nvSpPr>
          <p:cNvPr id="16" name="ZoneTexte 15">
            <a:extLst>
              <a:ext uri="{FF2B5EF4-FFF2-40B4-BE49-F238E27FC236}">
                <a16:creationId xmlns:a16="http://schemas.microsoft.com/office/drawing/2014/main" id="{5A6DC4C5-09BA-6F2F-A50B-DC5492D3658E}"/>
              </a:ext>
            </a:extLst>
          </p:cNvPr>
          <p:cNvSpPr txBox="1"/>
          <p:nvPr>
            <p:custDataLst>
              <p:tags r:id="rId5"/>
            </p:custDataLst>
          </p:nvPr>
        </p:nvSpPr>
        <p:spPr>
          <a:xfrm>
            <a:off x="3414996" y="5516166"/>
            <a:ext cx="3633504" cy="577081"/>
          </a:xfrm>
          <a:prstGeom prst="rect">
            <a:avLst/>
          </a:prstGeom>
          <a:noFill/>
        </p:spPr>
        <p:txBody>
          <a:bodyPr wrap="square" rtlCol="0">
            <a:spAutoFit/>
          </a:bodyPr>
          <a:lstStyle/>
          <a:p>
            <a:r>
              <a:rPr lang="fr-BE" sz="1050" dirty="0"/>
              <a:t>Traité des limites (Archives du ministère des Affaires étrangères – 1772 – Archives diplomatiques de la Courneuve)</a:t>
            </a:r>
          </a:p>
        </p:txBody>
      </p:sp>
    </p:spTree>
    <p:extLst>
      <p:ext uri="{BB962C8B-B14F-4D97-AF65-F5344CB8AC3E}">
        <p14:creationId xmlns:p14="http://schemas.microsoft.com/office/powerpoint/2010/main" val="78917874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34F145-C1F7-A03A-004D-6324706A6778}"/>
              </a:ext>
            </a:extLst>
          </p:cNvPr>
          <p:cNvSpPr>
            <a:spLocks noGrp="1"/>
          </p:cNvSpPr>
          <p:nvPr>
            <p:ph type="title"/>
            <p:custDataLst>
              <p:tags r:id="rId1"/>
            </p:custDataLst>
          </p:nvPr>
        </p:nvSpPr>
        <p:spPr>
          <a:xfrm>
            <a:off x="149194" y="943799"/>
            <a:ext cx="3794155" cy="1049235"/>
          </a:xfrm>
        </p:spPr>
        <p:txBody>
          <a:bodyPr>
            <a:noAutofit/>
          </a:bodyPr>
          <a:lstStyle/>
          <a:p>
            <a:r>
              <a:rPr lang="fr-BE" sz="2400" dirty="0">
                <a:latin typeface="Garamond" panose="02020404030301010803" pitchFamily="18" charset="0"/>
                <a:ea typeface="Calibri" panose="020F0502020204030204" pitchFamily="34" charset="0"/>
                <a:cs typeface="Times New Roman" panose="02020603050405020304" pitchFamily="18" charset="0"/>
              </a:rPr>
              <a:t>S</a:t>
            </a:r>
            <a:r>
              <a:rPr lang="fr-BE" sz="2400" dirty="0">
                <a:effectLst/>
                <a:latin typeface="Garamond" panose="02020404030301010803" pitchFamily="18" charset="0"/>
                <a:ea typeface="Calibri" panose="020F0502020204030204" pitchFamily="34" charset="0"/>
                <a:cs typeface="Times New Roman" panose="02020603050405020304" pitchFamily="18" charset="0"/>
              </a:rPr>
              <a:t>on projet diplomatique avec la France par le traité de 1772 </a:t>
            </a:r>
            <a:br>
              <a:rPr lang="fr-BE" sz="2400" dirty="0">
                <a:effectLst/>
                <a:latin typeface="Garamond" panose="02020404030301010803" pitchFamily="18" charset="0"/>
                <a:ea typeface="Calibri" panose="020F0502020204030204" pitchFamily="34" charset="0"/>
                <a:cs typeface="Times New Roman" panose="02020603050405020304" pitchFamily="18" charset="0"/>
              </a:rPr>
            </a:br>
            <a:r>
              <a:rPr lang="fr-BE" sz="2400" dirty="0">
                <a:effectLst/>
                <a:latin typeface="Garamond" panose="02020404030301010803" pitchFamily="18" charset="0"/>
                <a:ea typeface="Calibri" panose="020F0502020204030204" pitchFamily="34" charset="0"/>
                <a:cs typeface="Times New Roman" panose="02020603050405020304" pitchFamily="18" charset="0"/>
              </a:rPr>
              <a:t>II – Gouvernement &amp; fiscalité</a:t>
            </a:r>
            <a:endParaRPr lang="fr-BE" sz="2400" dirty="0"/>
          </a:p>
        </p:txBody>
      </p:sp>
      <p:sp>
        <p:nvSpPr>
          <p:cNvPr id="3" name="Espace réservé du contenu 2">
            <a:extLst>
              <a:ext uri="{FF2B5EF4-FFF2-40B4-BE49-F238E27FC236}">
                <a16:creationId xmlns:a16="http://schemas.microsoft.com/office/drawing/2014/main" id="{265FC4B3-665D-C605-A2D1-A8264429CF86}"/>
              </a:ext>
            </a:extLst>
          </p:cNvPr>
          <p:cNvSpPr>
            <a:spLocks noGrp="1"/>
          </p:cNvSpPr>
          <p:nvPr>
            <p:ph idx="1"/>
            <p:custDataLst>
              <p:tags r:id="rId2"/>
            </p:custDataLst>
          </p:nvPr>
        </p:nvSpPr>
        <p:spPr>
          <a:xfrm>
            <a:off x="106330" y="2164484"/>
            <a:ext cx="3879881" cy="4026766"/>
          </a:xfrm>
        </p:spPr>
        <p:txBody>
          <a:bodyPr>
            <a:normAutofit fontScale="92500" lnSpcReduction="10000"/>
          </a:bodyPr>
          <a:lstStyle/>
          <a:p>
            <a:r>
              <a:rPr lang="fr-BE" dirty="0"/>
              <a:t>Confirmation des anciens conseillers autrichiens</a:t>
            </a:r>
          </a:p>
          <a:p>
            <a:r>
              <a:rPr lang="fr-BE" dirty="0"/>
              <a:t>Noyau français au gouvernement</a:t>
            </a:r>
          </a:p>
          <a:p>
            <a:r>
              <a:rPr lang="fr-BE" dirty="0"/>
              <a:t>Opposition avec la noblesse de sang</a:t>
            </a:r>
          </a:p>
          <a:p>
            <a:r>
              <a:rPr lang="fr-BE" dirty="0"/>
              <a:t>Blocage aux États</a:t>
            </a:r>
          </a:p>
          <a:p>
            <a:r>
              <a:rPr lang="fr-BE" dirty="0"/>
              <a:t>Grande limite dans l’exécution de la politique princière</a:t>
            </a:r>
          </a:p>
        </p:txBody>
      </p:sp>
      <p:sp>
        <p:nvSpPr>
          <p:cNvPr id="6" name="ZoneTexte 5">
            <a:extLst>
              <a:ext uri="{FF2B5EF4-FFF2-40B4-BE49-F238E27FC236}">
                <a16:creationId xmlns:a16="http://schemas.microsoft.com/office/drawing/2014/main" id="{C31A31FD-2BAD-463C-EFC0-595BA3816F45}"/>
              </a:ext>
            </a:extLst>
          </p:cNvPr>
          <p:cNvSpPr txBox="1"/>
          <p:nvPr>
            <p:custDataLst>
              <p:tags r:id="rId3"/>
            </p:custDataLst>
          </p:nvPr>
        </p:nvSpPr>
        <p:spPr>
          <a:xfrm>
            <a:off x="9667875" y="4543425"/>
            <a:ext cx="2045998" cy="1384995"/>
          </a:xfrm>
          <a:prstGeom prst="rect">
            <a:avLst/>
          </a:prstGeom>
          <a:noFill/>
        </p:spPr>
        <p:txBody>
          <a:bodyPr wrap="square" rtlCol="0">
            <a:spAutoFit/>
          </a:bodyPr>
          <a:lstStyle/>
          <a:p>
            <a:r>
              <a:rPr lang="fr-BE" sz="1050" dirty="0"/>
              <a:t>Tableau des chanoines pensionnés dressé par l’Ambassade de France à Liège (Archives du ministère des Affaires étrangères – 1772 – Archives diplomatiques de la Courneuve)</a:t>
            </a:r>
          </a:p>
        </p:txBody>
      </p:sp>
      <p:pic>
        <p:nvPicPr>
          <p:cNvPr id="8" name="Image 7">
            <a:extLst>
              <a:ext uri="{FF2B5EF4-FFF2-40B4-BE49-F238E27FC236}">
                <a16:creationId xmlns:a16="http://schemas.microsoft.com/office/drawing/2014/main" id="{449FD533-3E29-8419-1347-FDDDDB5B0884}"/>
              </a:ext>
            </a:extLst>
          </p:cNvPr>
          <p:cNvPicPr>
            <a:picLocks noChangeAspect="1"/>
          </p:cNvPicPr>
          <p:nvPr>
            <p:custDataLst>
              <p:tags r:id="rId4"/>
            </p:custDataLst>
          </p:nvPr>
        </p:nvPicPr>
        <p:blipFill rotWithShape="1">
          <a:blip r:embed="rId6">
            <a:extLst>
              <a:ext uri="{28A0092B-C50C-407E-A947-70E740481C1C}">
                <a14:useLocalDpi xmlns:a14="http://schemas.microsoft.com/office/drawing/2010/main" val="0"/>
              </a:ext>
            </a:extLst>
          </a:blip>
          <a:srcRect t="6111" r="14113" b="2501"/>
          <a:stretch/>
        </p:blipFill>
        <p:spPr>
          <a:xfrm>
            <a:off x="4538627" y="69434"/>
            <a:ext cx="5129248" cy="5950365"/>
          </a:xfrm>
          <a:prstGeom prst="rect">
            <a:avLst/>
          </a:prstGeom>
        </p:spPr>
      </p:pic>
    </p:spTree>
    <p:extLst>
      <p:ext uri="{BB962C8B-B14F-4D97-AF65-F5344CB8AC3E}">
        <p14:creationId xmlns:p14="http://schemas.microsoft.com/office/powerpoint/2010/main" val="160830802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C3D0B6-1D65-6E2D-4797-0048627E7626}"/>
              </a:ext>
            </a:extLst>
          </p:cNvPr>
          <p:cNvSpPr>
            <a:spLocks noGrp="1"/>
          </p:cNvSpPr>
          <p:nvPr>
            <p:ph type="title"/>
            <p:custDataLst>
              <p:tags r:id="rId1"/>
            </p:custDataLst>
          </p:nvPr>
        </p:nvSpPr>
        <p:spPr>
          <a:xfrm>
            <a:off x="253971" y="1093890"/>
            <a:ext cx="3298856" cy="1049235"/>
          </a:xfrm>
        </p:spPr>
        <p:txBody>
          <a:bodyPr>
            <a:noAutofit/>
          </a:bodyPr>
          <a:lstStyle/>
          <a:p>
            <a:r>
              <a:rPr lang="fr-BE" sz="2400" dirty="0">
                <a:latin typeface="Garamond" panose="02020404030301010803" pitchFamily="18" charset="0"/>
                <a:ea typeface="Calibri" panose="020F0502020204030204" pitchFamily="34" charset="0"/>
                <a:cs typeface="Times New Roman" panose="02020603050405020304" pitchFamily="18" charset="0"/>
              </a:rPr>
              <a:t>S</a:t>
            </a:r>
            <a:r>
              <a:rPr lang="fr-BE" sz="2400" dirty="0">
                <a:effectLst/>
                <a:latin typeface="Garamond" panose="02020404030301010803" pitchFamily="18" charset="0"/>
                <a:ea typeface="Calibri" panose="020F0502020204030204" pitchFamily="34" charset="0"/>
                <a:cs typeface="Times New Roman" panose="02020603050405020304" pitchFamily="18" charset="0"/>
              </a:rPr>
              <a:t>es ambitions de réforme en matière fiscale</a:t>
            </a:r>
            <a:br>
              <a:rPr lang="fr-BE" sz="2400" dirty="0">
                <a:effectLst/>
                <a:latin typeface="Garamond" panose="02020404030301010803" pitchFamily="18" charset="0"/>
                <a:ea typeface="Calibri" panose="020F0502020204030204" pitchFamily="34" charset="0"/>
                <a:cs typeface="Times New Roman" panose="02020603050405020304" pitchFamily="18" charset="0"/>
              </a:rPr>
            </a:br>
            <a:r>
              <a:rPr lang="fr-BE" sz="2400" dirty="0">
                <a:effectLst/>
                <a:latin typeface="Garamond" panose="02020404030301010803" pitchFamily="18" charset="0"/>
                <a:ea typeface="Calibri" panose="020F0502020204030204" pitchFamily="34" charset="0"/>
                <a:cs typeface="Times New Roman" panose="02020603050405020304" pitchFamily="18" charset="0"/>
              </a:rPr>
              <a:t>I – Taxe noble</a:t>
            </a:r>
            <a:endParaRPr lang="fr-BE" sz="2400" dirty="0"/>
          </a:p>
        </p:txBody>
      </p:sp>
      <p:sp>
        <p:nvSpPr>
          <p:cNvPr id="3" name="Espace réservé du contenu 2">
            <a:extLst>
              <a:ext uri="{FF2B5EF4-FFF2-40B4-BE49-F238E27FC236}">
                <a16:creationId xmlns:a16="http://schemas.microsoft.com/office/drawing/2014/main" id="{9A200C1B-74C8-4E9B-94D0-E4EF9F4BF6CC}"/>
              </a:ext>
            </a:extLst>
          </p:cNvPr>
          <p:cNvSpPr>
            <a:spLocks noGrp="1"/>
          </p:cNvSpPr>
          <p:nvPr>
            <p:ph idx="1"/>
            <p:custDataLst>
              <p:tags r:id="rId2"/>
            </p:custDataLst>
          </p:nvPr>
        </p:nvSpPr>
        <p:spPr>
          <a:xfrm>
            <a:off x="149195" y="2276475"/>
            <a:ext cx="3298855" cy="3487635"/>
          </a:xfrm>
        </p:spPr>
        <p:txBody>
          <a:bodyPr>
            <a:normAutofit lnSpcReduction="10000"/>
          </a:bodyPr>
          <a:lstStyle/>
          <a:p>
            <a:r>
              <a:rPr lang="fr-BE" dirty="0"/>
              <a:t>Taxe perçue par la noblesse et liée à la détention foncière</a:t>
            </a:r>
          </a:p>
          <a:p>
            <a:r>
              <a:rPr lang="fr-BE" dirty="0"/>
              <a:t>Principale source de revenus des nobles</a:t>
            </a:r>
          </a:p>
          <a:p>
            <a:r>
              <a:rPr lang="fr-BE" dirty="0"/>
              <a:t>Conflit entre les nobles et le clergé</a:t>
            </a:r>
          </a:p>
          <a:p>
            <a:r>
              <a:rPr lang="fr-BE" dirty="0"/>
              <a:t>Ambiguïté sur le statut épiscopal et princier</a:t>
            </a:r>
          </a:p>
        </p:txBody>
      </p:sp>
      <p:pic>
        <p:nvPicPr>
          <p:cNvPr id="5" name="Image 4">
            <a:extLst>
              <a:ext uri="{FF2B5EF4-FFF2-40B4-BE49-F238E27FC236}">
                <a16:creationId xmlns:a16="http://schemas.microsoft.com/office/drawing/2014/main" id="{975A622A-6A12-D8DC-ACF5-9D70788D016A}"/>
              </a:ext>
            </a:extLst>
          </p:cNvPr>
          <p:cNvPicPr>
            <a:picLocks noChangeAspect="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3650958" y="36615"/>
            <a:ext cx="8541042" cy="6038850"/>
          </a:xfrm>
          <a:prstGeom prst="rect">
            <a:avLst/>
          </a:prstGeom>
        </p:spPr>
      </p:pic>
    </p:spTree>
    <p:extLst>
      <p:ext uri="{BB962C8B-B14F-4D97-AF65-F5344CB8AC3E}">
        <p14:creationId xmlns:p14="http://schemas.microsoft.com/office/powerpoint/2010/main" val="72752577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391A8A-3143-5F7F-A8A1-6A9CDD0A3474}"/>
              </a:ext>
            </a:extLst>
          </p:cNvPr>
          <p:cNvSpPr>
            <a:spLocks noGrp="1"/>
          </p:cNvSpPr>
          <p:nvPr>
            <p:ph type="title"/>
            <p:custDataLst>
              <p:tags r:id="rId1"/>
            </p:custDataLst>
          </p:nvPr>
        </p:nvSpPr>
        <p:spPr>
          <a:xfrm>
            <a:off x="187295" y="828937"/>
            <a:ext cx="3575080" cy="1049235"/>
          </a:xfrm>
        </p:spPr>
        <p:txBody>
          <a:bodyPr>
            <a:noAutofit/>
          </a:bodyPr>
          <a:lstStyle/>
          <a:p>
            <a:r>
              <a:rPr lang="fr-BE" sz="2400" dirty="0">
                <a:latin typeface="Garamond" panose="02020404030301010803" pitchFamily="18" charset="0"/>
                <a:ea typeface="Calibri" panose="020F0502020204030204" pitchFamily="34" charset="0"/>
                <a:cs typeface="Times New Roman" panose="02020603050405020304" pitchFamily="18" charset="0"/>
              </a:rPr>
              <a:t>S</a:t>
            </a:r>
            <a:r>
              <a:rPr lang="fr-BE" sz="2400" dirty="0">
                <a:effectLst/>
                <a:latin typeface="Garamond" panose="02020404030301010803" pitchFamily="18" charset="0"/>
                <a:ea typeface="Calibri" panose="020F0502020204030204" pitchFamily="34" charset="0"/>
                <a:cs typeface="Times New Roman" panose="02020603050405020304" pitchFamily="18" charset="0"/>
              </a:rPr>
              <a:t>es ambitions de réforme en matière fiscale</a:t>
            </a:r>
            <a:br>
              <a:rPr lang="fr-BE" sz="2400" dirty="0">
                <a:effectLst/>
                <a:latin typeface="Garamond" panose="02020404030301010803" pitchFamily="18" charset="0"/>
                <a:ea typeface="Calibri" panose="020F0502020204030204" pitchFamily="34" charset="0"/>
                <a:cs typeface="Times New Roman" panose="02020603050405020304" pitchFamily="18" charset="0"/>
              </a:rPr>
            </a:br>
            <a:r>
              <a:rPr lang="fr-BE" sz="2400" dirty="0">
                <a:effectLst/>
                <a:latin typeface="Garamond" panose="02020404030301010803" pitchFamily="18" charset="0"/>
                <a:ea typeface="Calibri" panose="020F0502020204030204" pitchFamily="34" charset="0"/>
                <a:cs typeface="Times New Roman" panose="02020603050405020304" pitchFamily="18" charset="0"/>
              </a:rPr>
              <a:t>II – Conflit institutionnel et prémisses révolutionnaires</a:t>
            </a:r>
            <a:endParaRPr lang="fr-BE" sz="2400" dirty="0"/>
          </a:p>
        </p:txBody>
      </p:sp>
      <p:sp>
        <p:nvSpPr>
          <p:cNvPr id="3" name="Espace réservé du contenu 2">
            <a:extLst>
              <a:ext uri="{FF2B5EF4-FFF2-40B4-BE49-F238E27FC236}">
                <a16:creationId xmlns:a16="http://schemas.microsoft.com/office/drawing/2014/main" id="{DF2D7C4B-13E7-A732-3F68-446FAC9D1E63}"/>
              </a:ext>
            </a:extLst>
          </p:cNvPr>
          <p:cNvSpPr>
            <a:spLocks noGrp="1"/>
          </p:cNvSpPr>
          <p:nvPr>
            <p:ph idx="1"/>
            <p:custDataLst>
              <p:tags r:id="rId2"/>
            </p:custDataLst>
          </p:nvPr>
        </p:nvSpPr>
        <p:spPr>
          <a:xfrm>
            <a:off x="0" y="2286069"/>
            <a:ext cx="4460905" cy="3742994"/>
          </a:xfrm>
        </p:spPr>
        <p:txBody>
          <a:bodyPr/>
          <a:lstStyle/>
          <a:p>
            <a:r>
              <a:rPr lang="fr-BE" dirty="0"/>
              <a:t>Multiples procès devant les tribunaux d’Empire</a:t>
            </a:r>
          </a:p>
          <a:p>
            <a:r>
              <a:rPr lang="fr-BE" dirty="0"/>
              <a:t>Récit téméraire de la noblesse</a:t>
            </a:r>
          </a:p>
          <a:p>
            <a:r>
              <a:rPr lang="fr-BE" dirty="0"/>
              <a:t>Germes de la révolution liégeoise (1789-1795)</a:t>
            </a:r>
          </a:p>
          <a:p>
            <a:r>
              <a:rPr lang="fr-BE" dirty="0"/>
              <a:t>Références constitutionnelles intéressantes</a:t>
            </a:r>
          </a:p>
          <a:p>
            <a:r>
              <a:rPr lang="fr-BE" dirty="0"/>
              <a:t>Réaction ferme du prince</a:t>
            </a:r>
          </a:p>
        </p:txBody>
      </p:sp>
      <p:sp>
        <p:nvSpPr>
          <p:cNvPr id="4" name="ZoneTexte 3">
            <a:extLst>
              <a:ext uri="{FF2B5EF4-FFF2-40B4-BE49-F238E27FC236}">
                <a16:creationId xmlns:a16="http://schemas.microsoft.com/office/drawing/2014/main" id="{27D5406A-7469-2462-907F-8752CD8A1BC0}"/>
              </a:ext>
            </a:extLst>
          </p:cNvPr>
          <p:cNvSpPr txBox="1"/>
          <p:nvPr>
            <p:custDataLst>
              <p:tags r:id="rId3"/>
            </p:custDataLst>
          </p:nvPr>
        </p:nvSpPr>
        <p:spPr>
          <a:xfrm>
            <a:off x="3964782" y="975470"/>
            <a:ext cx="4262437" cy="4809009"/>
          </a:xfrm>
          <a:prstGeom prst="rect">
            <a:avLst/>
          </a:prstGeom>
          <a:noFill/>
        </p:spPr>
        <p:txBody>
          <a:bodyPr wrap="square" rtlCol="0">
            <a:spAutoFit/>
          </a:bodyPr>
          <a:lstStyle/>
          <a:p>
            <a:pPr algn="ctr"/>
            <a:r>
              <a:rPr lang="fr-BE" sz="1400" dirty="0">
                <a:effectLst/>
                <a:latin typeface="Garamond" panose="02020404030301010803" pitchFamily="18" charset="0"/>
                <a:ea typeface="Calibri" panose="020F0502020204030204" pitchFamily="34" charset="0"/>
                <a:cs typeface="Times New Roman" panose="02020603050405020304" pitchFamily="18" charset="0"/>
              </a:rPr>
              <a:t>«</a:t>
            </a:r>
            <a:r>
              <a:rPr lang="fr-BE" sz="1400" dirty="0">
                <a:effectLst/>
                <a:latin typeface="Times New Roman" panose="02020603050405020304" pitchFamily="18" charset="0"/>
                <a:ea typeface="Calibri" panose="020F0502020204030204" pitchFamily="34" charset="0"/>
              </a:rPr>
              <a:t> </a:t>
            </a:r>
            <a:r>
              <a:rPr lang="fr-BE" sz="1400" dirty="0">
                <a:effectLst/>
                <a:latin typeface="Garamond" panose="02020404030301010803" pitchFamily="18" charset="0"/>
                <a:ea typeface="Calibri" panose="020F0502020204030204" pitchFamily="34" charset="0"/>
                <a:cs typeface="Times New Roman" panose="02020603050405020304" pitchFamily="18" charset="0"/>
              </a:rPr>
              <a:t>[…] Ils ne peuvent, </a:t>
            </a:r>
            <a:r>
              <a:rPr lang="fr-BE" sz="1400" i="1" dirty="0">
                <a:effectLst/>
                <a:latin typeface="Garamond" panose="02020404030301010803" pitchFamily="18" charset="0"/>
                <a:ea typeface="Calibri" panose="020F0502020204030204" pitchFamily="34" charset="0"/>
                <a:cs typeface="Times New Roman" panose="02020603050405020304" pitchFamily="18" charset="0"/>
              </a:rPr>
              <a:t>ex </a:t>
            </a:r>
            <a:r>
              <a:rPr lang="fr-BE" sz="1400" i="1" dirty="0" err="1">
                <a:effectLst/>
                <a:latin typeface="Garamond" panose="02020404030301010803" pitchFamily="18" charset="0"/>
                <a:ea typeface="Calibri" panose="020F0502020204030204" pitchFamily="34" charset="0"/>
                <a:cs typeface="Times New Roman" panose="02020603050405020304" pitchFamily="18" charset="0"/>
              </a:rPr>
              <a:t>confessis</a:t>
            </a:r>
            <a:r>
              <a:rPr lang="fr-BE" sz="1400" i="1" dirty="0">
                <a:effectLst/>
                <a:latin typeface="Garamond" panose="02020404030301010803" pitchFamily="18" charset="0"/>
                <a:ea typeface="Calibri" panose="020F0502020204030204" pitchFamily="34" charset="0"/>
                <a:cs typeface="Times New Roman" panose="02020603050405020304" pitchFamily="18" charset="0"/>
              </a:rPr>
              <a:t> et </a:t>
            </a:r>
            <a:r>
              <a:rPr lang="fr-BE" sz="1400" i="1" dirty="0" err="1">
                <a:effectLst/>
                <a:latin typeface="Garamond" panose="02020404030301010803" pitchFamily="18" charset="0"/>
                <a:ea typeface="Calibri" panose="020F0502020204030204" pitchFamily="34" charset="0"/>
                <a:cs typeface="Times New Roman" panose="02020603050405020304" pitchFamily="18" charset="0"/>
              </a:rPr>
              <a:t>probatis</a:t>
            </a:r>
            <a:r>
              <a:rPr lang="fr-BE" sz="1400" dirty="0">
                <a:effectLst/>
                <a:latin typeface="Garamond" panose="02020404030301010803" pitchFamily="18" charset="0"/>
                <a:ea typeface="Calibri" panose="020F0502020204030204" pitchFamily="34" charset="0"/>
                <a:cs typeface="Times New Roman" panose="02020603050405020304" pitchFamily="18" charset="0"/>
              </a:rPr>
              <a:t>, rien faire, échanger ou innover sans le consentement des États. Il est clair, il est manifeste qu’ils peuvent encore moins, sans ce consentement, faire passer la République à un nouveau maître, lui faire perdre ses franchises, ses privilèges, la soumettre à de nouveaux usages, à de nouveaux juges, à de nouvelles lois, à de nouvelles coutumes, à de nouvelles charges, enfin à une nouvelle forme de gouvernement, ce qu’ils </a:t>
            </a:r>
            <a:r>
              <a:rPr lang="fr-BE" sz="1400" dirty="0" err="1">
                <a:effectLst/>
                <a:latin typeface="Garamond" panose="02020404030301010803" pitchFamily="18" charset="0"/>
                <a:ea typeface="Calibri" panose="020F0502020204030204" pitchFamily="34" charset="0"/>
                <a:cs typeface="Times New Roman" panose="02020603050405020304" pitchFamily="18" charset="0"/>
              </a:rPr>
              <a:t>feroient</a:t>
            </a:r>
            <a:r>
              <a:rPr lang="fr-BE" sz="1400" dirty="0">
                <a:effectLst/>
                <a:latin typeface="Garamond" panose="02020404030301010803" pitchFamily="18" charset="0"/>
                <a:ea typeface="Calibri" panose="020F0502020204030204" pitchFamily="34" charset="0"/>
                <a:cs typeface="Times New Roman" panose="02020603050405020304" pitchFamily="18" charset="0"/>
              </a:rPr>
              <a:t> cependant tout à la fois par un seul acte d’aliénation, qu’ils ne peuvent conséquemment faire sans outrepasser au-delà de toutes mesures les bornes de leur puissance limitée. Quant à chacun de ces objets en particulier, et quant à tous en général, et sans saper ainsi par les fondements, sans renverser de fond en comble la constitution originaire et fondamentale, tous les pactes, toutes les paix, toutes les </a:t>
            </a:r>
            <a:r>
              <a:rPr lang="fr-BE" sz="1400" dirty="0" err="1">
                <a:effectLst/>
                <a:latin typeface="Garamond" panose="02020404030301010803" pitchFamily="18" charset="0"/>
                <a:ea typeface="Calibri" panose="020F0502020204030204" pitchFamily="34" charset="0"/>
                <a:cs typeface="Times New Roman" panose="02020603050405020304" pitchFamily="18" charset="0"/>
              </a:rPr>
              <a:t>loix</a:t>
            </a:r>
            <a:r>
              <a:rPr lang="fr-BE" sz="1400" dirty="0">
                <a:effectLst/>
                <a:latin typeface="Garamond" panose="02020404030301010803" pitchFamily="18" charset="0"/>
                <a:ea typeface="Calibri" panose="020F0502020204030204" pitchFamily="34" charset="0"/>
                <a:cs typeface="Times New Roman" panose="02020603050405020304" pitchFamily="18" charset="0"/>
              </a:rPr>
              <a:t> du </a:t>
            </a:r>
            <a:r>
              <a:rPr lang="fr-BE" sz="1400" dirty="0" err="1">
                <a:effectLst/>
                <a:latin typeface="Garamond" panose="02020404030301010803" pitchFamily="18" charset="0"/>
                <a:ea typeface="Calibri" panose="020F0502020204030204" pitchFamily="34" charset="0"/>
                <a:cs typeface="Times New Roman" panose="02020603050405020304" pitchFamily="18" charset="0"/>
              </a:rPr>
              <a:t>Paÿs</a:t>
            </a:r>
            <a:r>
              <a:rPr lang="fr-BE" sz="1400" dirty="0">
                <a:effectLst/>
                <a:latin typeface="Garamond" panose="02020404030301010803" pitchFamily="18" charset="0"/>
                <a:ea typeface="Calibri" panose="020F0502020204030204" pitchFamily="34" charset="0"/>
                <a:cs typeface="Times New Roman" panose="02020603050405020304" pitchFamily="18" charset="0"/>
              </a:rPr>
              <a:t>, en un mot sans bouleverser entièrement la forme du gouvernement ; qu’il est certain, qu’il est notoire ne pouvoir être changé la moindre chose sans le consentement exprès des trois États</a:t>
            </a:r>
            <a:r>
              <a:rPr lang="fr-BE" sz="1400" dirty="0">
                <a:effectLst/>
                <a:latin typeface="Times New Roman" panose="02020603050405020304" pitchFamily="18" charset="0"/>
                <a:ea typeface="Calibri" panose="020F0502020204030204" pitchFamily="34" charset="0"/>
              </a:rPr>
              <a:t> </a:t>
            </a:r>
            <a:r>
              <a:rPr lang="fr-BE" sz="1400" dirty="0">
                <a:effectLst/>
                <a:latin typeface="Garamond" panose="02020404030301010803" pitchFamily="18" charset="0"/>
                <a:ea typeface="Calibri" panose="020F0502020204030204" pitchFamily="34" charset="0"/>
                <a:cs typeface="Times New Roman" panose="02020603050405020304" pitchFamily="18" charset="0"/>
              </a:rPr>
              <a:t>».</a:t>
            </a:r>
          </a:p>
          <a:p>
            <a:pPr algn="ctr"/>
            <a:endParaRPr lang="fr-BE" sz="1600" dirty="0">
              <a:latin typeface="Garamond" panose="02020404030301010803" pitchFamily="18" charset="0"/>
              <a:ea typeface="Calibri" panose="020F0502020204030204" pitchFamily="34" charset="0"/>
              <a:cs typeface="Times New Roman" panose="02020603050405020304" pitchFamily="18" charset="0"/>
            </a:endParaRPr>
          </a:p>
          <a:p>
            <a:pPr algn="ctr"/>
            <a:r>
              <a:rPr lang="fr-BE" sz="1050" dirty="0">
                <a:effectLst/>
                <a:latin typeface="Garamond" panose="02020404030301010803" pitchFamily="18" charset="0"/>
                <a:ea typeface="Calibri" panose="020F0502020204030204" pitchFamily="34" charset="0"/>
                <a:cs typeface="Times New Roman" panose="02020603050405020304" pitchFamily="18" charset="0"/>
              </a:rPr>
              <a:t>Fonds des États, AEL, 178</a:t>
            </a:r>
            <a:r>
              <a:rPr lang="fr-BE" sz="1050" dirty="0">
                <a:latin typeface="Garamond" panose="02020404030301010803" pitchFamily="18" charset="0"/>
                <a:ea typeface="Calibri" panose="020F0502020204030204" pitchFamily="34" charset="0"/>
                <a:cs typeface="Times New Roman" panose="02020603050405020304" pitchFamily="18" charset="0"/>
              </a:rPr>
              <a:t>1.</a:t>
            </a:r>
            <a:endParaRPr lang="fr-BE" sz="1050" dirty="0">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5AD0E6F2-555E-90C1-BFED-91642EF7BB98}"/>
              </a:ext>
            </a:extLst>
          </p:cNvPr>
          <p:cNvSpPr txBox="1"/>
          <p:nvPr>
            <p:custDataLst>
              <p:tags r:id="rId4"/>
            </p:custDataLst>
          </p:nvPr>
        </p:nvSpPr>
        <p:spPr>
          <a:xfrm>
            <a:off x="8227219" y="1353554"/>
            <a:ext cx="3777486" cy="3754874"/>
          </a:xfrm>
          <a:prstGeom prst="rect">
            <a:avLst/>
          </a:prstGeom>
          <a:noFill/>
        </p:spPr>
        <p:txBody>
          <a:bodyPr wrap="square">
            <a:spAutoFit/>
          </a:bodyPr>
          <a:lstStyle/>
          <a:p>
            <a:pPr algn="ctr">
              <a:spcAft>
                <a:spcPts val="0"/>
              </a:spcAft>
            </a:pPr>
            <a:r>
              <a:rPr lang="fr-BE" sz="1400" dirty="0">
                <a:effectLst/>
                <a:latin typeface="Garamond" panose="02020404030301010803" pitchFamily="18" charset="0"/>
                <a:ea typeface="Calibri" panose="020F0502020204030204" pitchFamily="34" charset="0"/>
                <a:cs typeface="Times New Roman" panose="02020603050405020304" pitchFamily="18" charset="0"/>
              </a:rPr>
              <a:t>«</a:t>
            </a:r>
            <a:r>
              <a:rPr lang="fr-BE"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fr-BE" sz="1400" dirty="0">
                <a:effectLst/>
                <a:latin typeface="Garamond" panose="02020404030301010803" pitchFamily="18" charset="0"/>
                <a:ea typeface="Calibri" panose="020F0502020204030204" pitchFamily="34" charset="0"/>
                <a:cs typeface="Times New Roman" panose="02020603050405020304" pitchFamily="18" charset="0"/>
              </a:rPr>
              <a:t>[…] Nous n’avons </a:t>
            </a:r>
            <a:r>
              <a:rPr lang="fr-BE" sz="1400" dirty="0" err="1">
                <a:effectLst/>
                <a:latin typeface="Garamond" panose="02020404030301010803" pitchFamily="18" charset="0"/>
                <a:ea typeface="Calibri" panose="020F0502020204030204" pitchFamily="34" charset="0"/>
                <a:cs typeface="Times New Roman" panose="02020603050405020304" pitchFamily="18" charset="0"/>
              </a:rPr>
              <a:t>pû</a:t>
            </a:r>
            <a:r>
              <a:rPr lang="fr-BE" sz="1400" dirty="0">
                <a:effectLst/>
                <a:latin typeface="Garamond" panose="02020404030301010803" pitchFamily="18" charset="0"/>
                <a:ea typeface="Calibri" panose="020F0502020204030204" pitchFamily="34" charset="0"/>
                <a:cs typeface="Times New Roman" panose="02020603050405020304" pitchFamily="18" charset="0"/>
              </a:rPr>
              <a:t> qu’être étonné du </a:t>
            </a:r>
            <a:r>
              <a:rPr lang="fr-BE" sz="1400" dirty="0" err="1">
                <a:effectLst/>
                <a:latin typeface="Garamond" panose="02020404030301010803" pitchFamily="18" charset="0"/>
                <a:ea typeface="Calibri" panose="020F0502020204030204" pitchFamily="34" charset="0"/>
                <a:cs typeface="Times New Roman" panose="02020603050405020304" pitchFamily="18" charset="0"/>
              </a:rPr>
              <a:t>sÿstème</a:t>
            </a:r>
            <a:r>
              <a:rPr lang="fr-BE" sz="1400" dirty="0">
                <a:effectLst/>
                <a:latin typeface="Garamond" panose="02020404030301010803" pitchFamily="18" charset="0"/>
                <a:ea typeface="Calibri" panose="020F0502020204030204" pitchFamily="34" charset="0"/>
                <a:cs typeface="Times New Roman" panose="02020603050405020304" pitchFamily="18" charset="0"/>
              </a:rPr>
              <a:t> qu’on ose ÿ avancer contre notre Supériorité territoriale en préjudice des anciennes donations faites à notre Église et en mépris des droits régaliens et de Souveraineté dont sommes seuls investi par Sa Sacrée Majesté Impériale, comme Chef Suprême de l’Empire […] En observant, néanmoins, comme nous l’avons toujours fait, envers nos États provinciaux, tout ce qui est de la Constitution fondamentale et des Paix du </a:t>
            </a:r>
            <a:r>
              <a:rPr lang="fr-BE" sz="1400" dirty="0" err="1">
                <a:effectLst/>
                <a:latin typeface="Garamond" panose="02020404030301010803" pitchFamily="18" charset="0"/>
                <a:ea typeface="Calibri" panose="020F0502020204030204" pitchFamily="34" charset="0"/>
                <a:cs typeface="Times New Roman" panose="02020603050405020304" pitchFamily="18" charset="0"/>
              </a:rPr>
              <a:t>Paÿs</a:t>
            </a:r>
            <a:r>
              <a:rPr lang="fr-BE" sz="1400" dirty="0">
                <a:effectLst/>
                <a:latin typeface="Garamond" panose="02020404030301010803" pitchFamily="18" charset="0"/>
                <a:ea typeface="Calibri" panose="020F0502020204030204" pitchFamily="34" charset="0"/>
                <a:cs typeface="Times New Roman" panose="02020603050405020304" pitchFamily="18" charset="0"/>
              </a:rPr>
              <a:t>, nous déclarons de mettre à néant ledit Recès, comme contraire non seulement à notre Souveraineté et aux droits de notre Église, mais encore aux droits mêmes de Sa Majesté Impériale et du Saint Empire Romain […]</a:t>
            </a:r>
            <a:r>
              <a:rPr lang="fr-BE"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fr-BE" sz="1400" dirty="0">
                <a:effectLst/>
                <a:latin typeface="Garamond" panose="02020404030301010803" pitchFamily="18" charset="0"/>
                <a:ea typeface="Calibri" panose="020F0502020204030204" pitchFamily="34" charset="0"/>
                <a:cs typeface="Times New Roman" panose="02020603050405020304" pitchFamily="18" charset="0"/>
              </a:rPr>
              <a:t>».</a:t>
            </a:r>
          </a:p>
          <a:p>
            <a:pPr algn="ctr">
              <a:spcAft>
                <a:spcPts val="0"/>
              </a:spcAft>
            </a:pPr>
            <a:endParaRPr lang="fr-BE" sz="1400" dirty="0">
              <a:latin typeface="Garamond" panose="02020404030301010803" pitchFamily="18" charset="0"/>
              <a:ea typeface="Calibri" panose="020F0502020204030204" pitchFamily="34" charset="0"/>
              <a:cs typeface="Times New Roman" panose="02020603050405020304" pitchFamily="18" charset="0"/>
            </a:endParaRPr>
          </a:p>
          <a:p>
            <a:pPr algn="ctr">
              <a:spcAft>
                <a:spcPts val="0"/>
              </a:spcAft>
            </a:pPr>
            <a:r>
              <a:rPr lang="fr-BE" sz="1050" dirty="0">
                <a:effectLst/>
                <a:latin typeface="Garamond" panose="02020404030301010803" pitchFamily="18" charset="0"/>
                <a:ea typeface="Calibri" panose="020F0502020204030204" pitchFamily="34" charset="0"/>
                <a:cs typeface="Times New Roman" panose="02020603050405020304" pitchFamily="18" charset="0"/>
              </a:rPr>
              <a:t>Fonds du Conseil privé, AEL, 1783.</a:t>
            </a:r>
          </a:p>
        </p:txBody>
      </p:sp>
    </p:spTree>
    <p:extLst>
      <p:ext uri="{BB962C8B-B14F-4D97-AF65-F5344CB8AC3E}">
        <p14:creationId xmlns:p14="http://schemas.microsoft.com/office/powerpoint/2010/main" val="118937693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erie">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TM10001114[[fn=Galerie]]</Template>
  <TotalTime>1120</TotalTime>
  <Words>1256</Words>
  <Application>Microsoft Office PowerPoint</Application>
  <PresentationFormat>Grand écran</PresentationFormat>
  <Paragraphs>75</Paragraphs>
  <Slides>11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Arial</vt:lpstr>
      <vt:lpstr>Calibri</vt:lpstr>
      <vt:lpstr>Century Gothic</vt:lpstr>
      <vt:lpstr>Garamond</vt:lpstr>
      <vt:lpstr>Times New Roman</vt:lpstr>
      <vt:lpstr>Wingdings</vt:lpstr>
      <vt:lpstr>Galerie</vt:lpstr>
      <vt:lpstr>Velbrück : ses origines, ses projets et ses limites.</vt:lpstr>
      <vt:lpstr>Plan</vt:lpstr>
      <vt:lpstr>Ses origines familiales et politiques I – Famille et instruction</vt:lpstr>
      <vt:lpstr>Ses origines familiales et politiques II – Parcours politique &amp; fonction</vt:lpstr>
      <vt:lpstr>Ses origines familiales et politiques III – Exil et élection</vt:lpstr>
      <vt:lpstr>Son projet diplomatique avec la France par le traité de 1772  I – Les stipulations du traité</vt:lpstr>
      <vt:lpstr>Son projet diplomatique avec la France par le traité de 1772  II – Gouvernement &amp; fiscalité</vt:lpstr>
      <vt:lpstr>Ses ambitions de réforme en matière fiscale I – Taxe noble</vt:lpstr>
      <vt:lpstr>Ses ambitions de réforme en matière fiscale II – Conflit institutionnel et prémisses révolutionnaires</vt:lpstr>
      <vt:lpstr>Conclusions</vt:lpstr>
      <vt:lpstr>Merci de votre attention !  Contact : antoine.leclere@uliege.be  N’hésitez pas à vous inscrire à la journée d’étude interdisciplinaire en histoire et histoire du droit coorganisée par l’UR Groupe étude 18es., Lumières et Révolutions, le Centre liégeois d’histoire du droit et les Archives de l’État en Belgique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Velbrück : ses origines, ses projets et ses limites.</dc:title>
  <dc:creator>Antoine Leclère</dc:creator>
  <cp:lastModifiedBy>Antoine Leclère</cp:lastModifiedBy>
  <cp:revision>31</cp:revision>
  <dcterms:created xsi:type="dcterms:W3CDTF">2023-02-08T16:32:22Z</dcterms:created>
  <dcterms:modified xsi:type="dcterms:W3CDTF">2023-02-10T10:10:15Z</dcterms:modified>
</cp:coreProperties>
</file>