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4" r:id="rId4"/>
    <p:sldId id="263" r:id="rId5"/>
    <p:sldId id="295" r:id="rId6"/>
    <p:sldId id="296" r:id="rId7"/>
    <p:sldId id="297" r:id="rId8"/>
    <p:sldId id="301" r:id="rId9"/>
    <p:sldId id="298" r:id="rId10"/>
    <p:sldId id="299" r:id="rId11"/>
    <p:sldId id="300" r:id="rId12"/>
    <p:sldId id="302" r:id="rId13"/>
    <p:sldId id="303" r:id="rId14"/>
    <p:sldId id="304" r:id="rId15"/>
    <p:sldId id="305" r:id="rId16"/>
    <p:sldId id="306" r:id="rId17"/>
    <p:sldId id="310" r:id="rId18"/>
    <p:sldId id="307" r:id="rId19"/>
    <p:sldId id="30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en-US"/>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a:p>
        </p:txBody>
      </p:sp>
      <p:sp>
        <p:nvSpPr>
          <p:cNvPr id="4" name="Espace réservé de la date 3"/>
          <p:cNvSpPr>
            <a:spLocks noGrp="1"/>
          </p:cNvSpPr>
          <p:nvPr>
            <p:ph type="dt" sz="half" idx="10"/>
          </p:nvPr>
        </p:nvSpPr>
        <p:spPr/>
        <p:txBody>
          <a:bodyPr/>
          <a:lstStyle/>
          <a:p>
            <a:fld id="{C6E9D139-9602-475D-8B46-BB5DC8395BB6}" type="datetimeFigureOut">
              <a:rPr lang="en-US" smtClean="0"/>
              <a:t>10/13/2022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3138783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C6E9D139-9602-475D-8B46-BB5DC8395BB6}" type="datetimeFigureOut">
              <a:rPr lang="en-US" smtClean="0"/>
              <a:t>10/13/2022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2241732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C6E9D139-9602-475D-8B46-BB5DC8395BB6}" type="datetimeFigureOut">
              <a:rPr lang="en-US" smtClean="0"/>
              <a:t>10/13/2022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3857320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C6E9D139-9602-475D-8B46-BB5DC8395BB6}" type="datetimeFigureOut">
              <a:rPr lang="en-US" smtClean="0"/>
              <a:t>10/13/2022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3811620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en-US"/>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C6E9D139-9602-475D-8B46-BB5DC8395BB6}" type="datetimeFigureOut">
              <a:rPr lang="en-US" smtClean="0"/>
              <a:t>10/13/2022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2772642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C6E9D139-9602-475D-8B46-BB5DC8395BB6}" type="datetimeFigureOut">
              <a:rPr lang="en-US" smtClean="0"/>
              <a:t>10/13/2022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3738620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en-US"/>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C6E9D139-9602-475D-8B46-BB5DC8395BB6}" type="datetimeFigureOut">
              <a:rPr lang="en-US" smtClean="0"/>
              <a:t>10/13/2022</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802309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C6E9D139-9602-475D-8B46-BB5DC8395BB6}" type="datetimeFigureOut">
              <a:rPr lang="en-US" smtClean="0"/>
              <a:t>10/13/2022</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3720619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6E9D139-9602-475D-8B46-BB5DC8395BB6}" type="datetimeFigureOut">
              <a:rPr lang="en-US" smtClean="0"/>
              <a:t>10/13/2022</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377058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6E9D139-9602-475D-8B46-BB5DC8395BB6}" type="datetimeFigureOut">
              <a:rPr lang="en-US" smtClean="0"/>
              <a:t>10/13/2022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1381169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6E9D139-9602-475D-8B46-BB5DC8395BB6}" type="datetimeFigureOut">
              <a:rPr lang="en-US" smtClean="0"/>
              <a:t>10/13/2022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9151AA82-629C-4E70-A95E-DA4239C68ABA}" type="slidenum">
              <a:rPr lang="en-US" smtClean="0"/>
              <a:t>‹N°›</a:t>
            </a:fld>
            <a:endParaRPr lang="en-US"/>
          </a:p>
        </p:txBody>
      </p:sp>
    </p:spTree>
    <p:extLst>
      <p:ext uri="{BB962C8B-B14F-4D97-AF65-F5344CB8AC3E}">
        <p14:creationId xmlns:p14="http://schemas.microsoft.com/office/powerpoint/2010/main" val="493761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9D139-9602-475D-8B46-BB5DC8395BB6}" type="datetimeFigureOut">
              <a:rPr lang="en-US" smtClean="0"/>
              <a:t>10/13/2022</a:t>
            </a:fld>
            <a:endParaRPr lang="en-US"/>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51AA82-629C-4E70-A95E-DA4239C68ABA}" type="slidenum">
              <a:rPr lang="en-US" smtClean="0"/>
              <a:t>‹N°›</a:t>
            </a:fld>
            <a:endParaRPr lang="en-US"/>
          </a:p>
        </p:txBody>
      </p:sp>
    </p:spTree>
    <p:extLst>
      <p:ext uri="{BB962C8B-B14F-4D97-AF65-F5344CB8AC3E}">
        <p14:creationId xmlns:p14="http://schemas.microsoft.com/office/powerpoint/2010/main" val="2772353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828799"/>
            <a:ext cx="9144000" cy="1681163"/>
          </a:xfrm>
        </p:spPr>
        <p:txBody>
          <a:bodyPr>
            <a:normAutofit/>
          </a:bodyPr>
          <a:lstStyle/>
          <a:p>
            <a:r>
              <a:rPr lang="fr-BE" sz="3200" b="1" dirty="0" smtClean="0">
                <a:solidFill>
                  <a:srgbClr val="FF0000"/>
                </a:solidFill>
              </a:rPr>
              <a:t>Apports  des théories féministes et de genre aux débats et développements méthodologiques en sciences humaines</a:t>
            </a:r>
            <a:endParaRPr lang="en-US" sz="3200" b="1" dirty="0">
              <a:solidFill>
                <a:srgbClr val="FF0000"/>
              </a:solidFill>
            </a:endParaRPr>
          </a:p>
        </p:txBody>
      </p:sp>
      <p:sp>
        <p:nvSpPr>
          <p:cNvPr id="3" name="Sous-titre 2"/>
          <p:cNvSpPr>
            <a:spLocks noGrp="1"/>
          </p:cNvSpPr>
          <p:nvPr>
            <p:ph type="subTitle" idx="1"/>
          </p:nvPr>
        </p:nvSpPr>
        <p:spPr/>
        <p:txBody>
          <a:bodyPr/>
          <a:lstStyle/>
          <a:p>
            <a:r>
              <a:rPr lang="fr-BE" dirty="0" smtClean="0"/>
              <a:t>Claire Gavray</a:t>
            </a:r>
          </a:p>
          <a:p>
            <a:r>
              <a:rPr lang="fr-BE" dirty="0" smtClean="0"/>
              <a:t>FERULIEGE</a:t>
            </a:r>
            <a:endParaRPr lang="en-US" dirty="0"/>
          </a:p>
        </p:txBody>
      </p:sp>
    </p:spTree>
    <p:extLst>
      <p:ext uri="{BB962C8B-B14F-4D97-AF65-F5344CB8AC3E}">
        <p14:creationId xmlns:p14="http://schemas.microsoft.com/office/powerpoint/2010/main" val="1640435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1509857"/>
          </a:xfrm>
        </p:spPr>
        <p:txBody>
          <a:bodyPr>
            <a:normAutofit fontScale="90000"/>
          </a:bodyPr>
          <a:lstStyle/>
          <a:p>
            <a:r>
              <a:rPr lang="fr-BE" dirty="0" smtClean="0"/>
              <a:t>Reconnaissance progressive de travaux de recherche démontrant et illustrant </a:t>
            </a:r>
            <a:r>
              <a:rPr lang="fr-BE" i="1" dirty="0" smtClean="0"/>
              <a:t>la valeur différentielle des sexes </a:t>
            </a:r>
            <a:endParaRPr lang="en-US" i="1" dirty="0"/>
          </a:p>
        </p:txBody>
      </p:sp>
      <p:pic>
        <p:nvPicPr>
          <p:cNvPr id="2050" name="Picture 2" descr="Masculin/féminin. [1], La pensée de la différenc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99000" y="2119962"/>
            <a:ext cx="2794000" cy="427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2397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Avènement du terme et du concept de ‘genre’ au tournant entre le 20</a:t>
            </a:r>
            <a:r>
              <a:rPr lang="fr-BE" baseline="30000" dirty="0" smtClean="0"/>
              <a:t>ème</a:t>
            </a:r>
            <a:r>
              <a:rPr lang="fr-BE" dirty="0" smtClean="0"/>
              <a:t> et le 21</a:t>
            </a:r>
            <a:r>
              <a:rPr lang="fr-BE" baseline="30000" dirty="0" smtClean="0"/>
              <a:t>ème</a:t>
            </a:r>
            <a:r>
              <a:rPr lang="fr-BE" dirty="0" smtClean="0"/>
              <a:t> siècles </a:t>
            </a:r>
            <a:endParaRPr lang="en-US" dirty="0"/>
          </a:p>
        </p:txBody>
      </p:sp>
      <p:sp>
        <p:nvSpPr>
          <p:cNvPr id="3" name="Espace réservé du contenu 2"/>
          <p:cNvSpPr>
            <a:spLocks noGrp="1"/>
          </p:cNvSpPr>
          <p:nvPr>
            <p:ph idx="1"/>
          </p:nvPr>
        </p:nvSpPr>
        <p:spPr/>
        <p:txBody>
          <a:bodyPr/>
          <a:lstStyle/>
          <a:p>
            <a:endParaRPr lang="fr-BE" dirty="0" smtClean="0"/>
          </a:p>
          <a:p>
            <a:r>
              <a:rPr lang="fr-BE" dirty="0" smtClean="0"/>
              <a:t>Le genre comme objet d’étude </a:t>
            </a:r>
          </a:p>
          <a:p>
            <a:pPr marL="0" indent="0">
              <a:buNone/>
            </a:pPr>
            <a:endParaRPr lang="fr-BE" dirty="0" smtClean="0"/>
          </a:p>
          <a:p>
            <a:r>
              <a:rPr lang="fr-BE" dirty="0" smtClean="0"/>
              <a:t>Le genre comme ‘paire de lunettes’  dans l’examen d’un objet de recherche</a:t>
            </a:r>
            <a:endParaRPr lang="en-US" dirty="0"/>
          </a:p>
        </p:txBody>
      </p:sp>
    </p:spTree>
    <p:extLst>
      <p:ext uri="{BB962C8B-B14F-4D97-AF65-F5344CB8AC3E}">
        <p14:creationId xmlns:p14="http://schemas.microsoft.com/office/powerpoint/2010/main" val="4137457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dirty="0"/>
          </a:p>
        </p:txBody>
      </p:sp>
      <p:pic>
        <p:nvPicPr>
          <p:cNvPr id="3074" name="Picture 2" descr="Introduction aux études sur le genre | De Boeck Supérieu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53754" y="1825625"/>
            <a:ext cx="3084492"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3652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Espace réservé du contenu 2"/>
          <p:cNvSpPr>
            <a:spLocks noGrp="1"/>
          </p:cNvSpPr>
          <p:nvPr>
            <p:ph idx="1"/>
          </p:nvPr>
        </p:nvSpPr>
        <p:spPr/>
        <p:txBody>
          <a:bodyPr/>
          <a:lstStyle/>
          <a:p>
            <a:r>
              <a:rPr lang="fr-BE" dirty="0" smtClean="0"/>
              <a:t>Le genre est une construction sociale</a:t>
            </a:r>
          </a:p>
          <a:p>
            <a:r>
              <a:rPr lang="fr-BE" dirty="0" smtClean="0"/>
              <a:t>C’est un processus relationnel</a:t>
            </a:r>
          </a:p>
          <a:p>
            <a:r>
              <a:rPr lang="fr-BE" dirty="0" smtClean="0"/>
              <a:t>Le genre est un rapport de pouvoir…imbriqué dans d’autres rapports de pouvoir</a:t>
            </a:r>
          </a:p>
          <a:p>
            <a:r>
              <a:rPr lang="fr-BE" dirty="0" smtClean="0"/>
              <a:t> Il est historiquement ancré et évolutif</a:t>
            </a:r>
          </a:p>
          <a:p>
            <a:r>
              <a:rPr lang="fr-BE" dirty="0" smtClean="0"/>
              <a:t>Il s’exerce le plus souvent en dehors de la conscience des acteurs  </a:t>
            </a:r>
            <a:endParaRPr lang="fr-BE" dirty="0"/>
          </a:p>
          <a:p>
            <a:endParaRPr lang="en-US" dirty="0"/>
          </a:p>
        </p:txBody>
      </p:sp>
    </p:spTree>
    <p:extLst>
      <p:ext uri="{BB962C8B-B14F-4D97-AF65-F5344CB8AC3E}">
        <p14:creationId xmlns:p14="http://schemas.microsoft.com/office/powerpoint/2010/main" val="278572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Regain d’intérêt pour les questions du subjectif, de la transmission et  de la conscience</a:t>
            </a:r>
            <a:endParaRPr lang="en-US" dirty="0"/>
          </a:p>
        </p:txBody>
      </p:sp>
      <p:sp>
        <p:nvSpPr>
          <p:cNvPr id="3" name="Espace réservé du contenu 2"/>
          <p:cNvSpPr>
            <a:spLocks noGrp="1"/>
          </p:cNvSpPr>
          <p:nvPr>
            <p:ph idx="1"/>
          </p:nvPr>
        </p:nvSpPr>
        <p:spPr/>
        <p:txBody>
          <a:bodyPr/>
          <a:lstStyle/>
          <a:p>
            <a:r>
              <a:rPr lang="fr-BE" dirty="0" smtClean="0"/>
              <a:t>Les études féministes  et de genre ont insisté sur l’inscription du brouillage  dans un moment et un contexte particulier !</a:t>
            </a:r>
          </a:p>
          <a:p>
            <a:r>
              <a:rPr lang="fr-BE" dirty="0" smtClean="0"/>
              <a:t>Rejet de l’idée de sujets ‘aliénés’, dépossédés d’eux-mêmes</a:t>
            </a:r>
          </a:p>
          <a:p>
            <a:r>
              <a:rPr lang="fr-BE" dirty="0" smtClean="0"/>
              <a:t>Complicité et stratégies du sujet assujetti</a:t>
            </a:r>
          </a:p>
          <a:p>
            <a:r>
              <a:rPr lang="fr-BE" dirty="0" smtClean="0"/>
              <a:t>La question du choix des  femmes : une fausse question</a:t>
            </a:r>
            <a:endParaRPr lang="en-US" dirty="0"/>
          </a:p>
        </p:txBody>
      </p:sp>
    </p:spTree>
    <p:extLst>
      <p:ext uri="{BB962C8B-B14F-4D97-AF65-F5344CB8AC3E}">
        <p14:creationId xmlns:p14="http://schemas.microsoft.com/office/powerpoint/2010/main" val="70817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pPr marL="0" indent="0" algn="just">
              <a:buNone/>
            </a:pPr>
            <a:endParaRPr lang="fr-BE" i="1" dirty="0" smtClean="0"/>
          </a:p>
          <a:p>
            <a:pPr marL="0" indent="0" algn="just">
              <a:buNone/>
            </a:pPr>
            <a:endParaRPr lang="fr-BE" i="1" dirty="0"/>
          </a:p>
          <a:p>
            <a:pPr marL="0" indent="0" algn="just">
              <a:buNone/>
            </a:pPr>
            <a:endParaRPr lang="fr-BE" i="1" dirty="0" smtClean="0"/>
          </a:p>
          <a:p>
            <a:pPr marL="0" indent="0" algn="just">
              <a:buNone/>
            </a:pPr>
            <a:endParaRPr lang="fr-BE" i="1" dirty="0" smtClean="0"/>
          </a:p>
          <a:p>
            <a:pPr marL="0" indent="0" algn="just">
              <a:buNone/>
            </a:pPr>
            <a:r>
              <a:rPr lang="fr-BE" i="1" dirty="0" smtClean="0"/>
              <a:t>Ce qui définit la situation féminine c’est précisément cette </a:t>
            </a:r>
            <a:r>
              <a:rPr lang="fr-BE" i="1" dirty="0" err="1" smtClean="0"/>
              <a:t>ambiguité</a:t>
            </a:r>
            <a:r>
              <a:rPr lang="fr-BE" i="1" dirty="0" smtClean="0"/>
              <a:t>, cette indécidabilité dans le partage entre le expressions de domination et les expression de liberté individuelle qu’un récit  parvient à mettre en lumière. Des liens se tissent entre oppression et vie choisie et désirée qui obligent à prendre d’autres critères pour s’orienter, de prendre en compte la multiplicité des raisons qu’une personne pour pouvoir comprendre sa situation. </a:t>
            </a:r>
            <a:endParaRPr lang="en-US" i="1" dirty="0" smtClean="0"/>
          </a:p>
          <a:p>
            <a:endParaRPr lang="en-US" dirty="0"/>
          </a:p>
        </p:txBody>
      </p:sp>
      <p:pic>
        <p:nvPicPr>
          <p:cNvPr id="3076" name="Picture 4" descr="https://static.fnac-static.com/multimedia/Images/FR/NR/75/87/01/100213/1507-1/tsp20220703060412/Le-deuxieme-sex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0216" y="73225"/>
            <a:ext cx="2254104" cy="370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9677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méthodes mixtes : une opportunité pour les </a:t>
            </a:r>
            <a:r>
              <a:rPr lang="fr-BE" dirty="0" err="1" smtClean="0"/>
              <a:t>chercheur.e.s</a:t>
            </a:r>
            <a:r>
              <a:rPr lang="fr-BE" dirty="0" smtClean="0"/>
              <a:t> en genre ?</a:t>
            </a:r>
            <a:endParaRPr lang="en-US" dirty="0"/>
          </a:p>
        </p:txBody>
      </p:sp>
      <p:sp>
        <p:nvSpPr>
          <p:cNvPr id="3" name="Espace réservé du contenu 2"/>
          <p:cNvSpPr>
            <a:spLocks noGrp="1"/>
          </p:cNvSpPr>
          <p:nvPr>
            <p:ph idx="1"/>
          </p:nvPr>
        </p:nvSpPr>
        <p:spPr/>
        <p:txBody>
          <a:bodyPr/>
          <a:lstStyle/>
          <a:p>
            <a:endParaRPr lang="fr-BE" dirty="0" smtClean="0"/>
          </a:p>
          <a:p>
            <a:r>
              <a:rPr lang="fr-BE" dirty="0" smtClean="0"/>
              <a:t>Des pratiques variées</a:t>
            </a:r>
          </a:p>
          <a:p>
            <a:r>
              <a:rPr lang="fr-BE" dirty="0" smtClean="0"/>
              <a:t>Des apports incontestables même si pas toujours documentés</a:t>
            </a:r>
          </a:p>
          <a:p>
            <a:r>
              <a:rPr lang="fr-BE" dirty="0" smtClean="0"/>
              <a:t>Des risques potentiels de marginalisation des approches les plus interprétatives et critiques, de valeurs illustrative des données qualitatives</a:t>
            </a:r>
          </a:p>
          <a:p>
            <a:r>
              <a:rPr lang="fr-BE" dirty="0" smtClean="0"/>
              <a:t>Vers un abandon de la mission critique des </a:t>
            </a:r>
            <a:r>
              <a:rPr lang="fr-BE" dirty="0" err="1" smtClean="0"/>
              <a:t>chercheur.e.s</a:t>
            </a:r>
            <a:r>
              <a:rPr lang="fr-BE" dirty="0" smtClean="0"/>
              <a:t> féministes ? de la revendication de changement de la culture scientifique ?</a:t>
            </a:r>
            <a:endParaRPr lang="en-US" dirty="0"/>
          </a:p>
        </p:txBody>
      </p:sp>
    </p:spTree>
    <p:extLst>
      <p:ext uri="{BB962C8B-B14F-4D97-AF65-F5344CB8AC3E}">
        <p14:creationId xmlns:p14="http://schemas.microsoft.com/office/powerpoint/2010/main" val="3982866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2154555"/>
          </a:xfrm>
        </p:spPr>
        <p:txBody>
          <a:bodyPr>
            <a:normAutofit fontScale="90000"/>
          </a:bodyPr>
          <a:lstStyle/>
          <a:p>
            <a:r>
              <a:rPr lang="fr-BE" sz="3100" b="1" dirty="0" smtClean="0"/>
              <a:t/>
            </a:r>
            <a:br>
              <a:rPr lang="fr-BE" sz="3100" b="1" dirty="0" smtClean="0"/>
            </a:br>
            <a:r>
              <a:rPr lang="fr-BE" sz="3100" b="1" dirty="0"/>
              <a:t/>
            </a:r>
            <a:br>
              <a:rPr lang="fr-BE" sz="3100" b="1" dirty="0"/>
            </a:br>
            <a:r>
              <a:rPr lang="fr-BE" sz="3100" b="1" dirty="0" smtClean="0"/>
              <a:t>Ce </a:t>
            </a:r>
            <a:r>
              <a:rPr lang="fr-BE" sz="3100" dirty="0" smtClean="0"/>
              <a:t>ne </a:t>
            </a:r>
            <a:r>
              <a:rPr lang="fr-BE" sz="3100" dirty="0"/>
              <a:t>sont pas les méthodes ou les méthodologies qui sont « féministes » ou « non féministes » (voire « antiféministes ») dans leur essence, mais bien des questionnements spécifiques émanant de certains projets et de certaines valeurs dites ‘féministes’ et elles-mêmes situées</a:t>
            </a:r>
            <a:r>
              <a:rPr lang="en-US" sz="3100" dirty="0"/>
              <a:t/>
            </a:r>
            <a:br>
              <a:rPr lang="en-US" sz="3100" dirty="0"/>
            </a:br>
            <a:r>
              <a:rPr lang="fr-BE" sz="3100" b="1" dirty="0" smtClean="0"/>
              <a:t/>
            </a:r>
            <a:br>
              <a:rPr lang="fr-BE" sz="3100" b="1" dirty="0" smtClean="0"/>
            </a:br>
            <a:r>
              <a:rPr lang="fr-BE" b="1" dirty="0" smtClean="0"/>
              <a:t> </a:t>
            </a:r>
            <a:endParaRPr lang="en-US" b="1" dirty="0"/>
          </a:p>
        </p:txBody>
      </p:sp>
      <p:sp>
        <p:nvSpPr>
          <p:cNvPr id="3" name="Espace réservé du contenu 2"/>
          <p:cNvSpPr>
            <a:spLocks noGrp="1"/>
          </p:cNvSpPr>
          <p:nvPr>
            <p:ph idx="1"/>
          </p:nvPr>
        </p:nvSpPr>
        <p:spPr/>
        <p:txBody>
          <a:bodyPr/>
          <a:lstStyle/>
          <a:p>
            <a:pPr marL="0" indent="0">
              <a:buNone/>
            </a:pPr>
            <a:endParaRPr lang="fr-BE" dirty="0" smtClean="0"/>
          </a:p>
          <a:p>
            <a:pPr marL="0" indent="0">
              <a:buNone/>
            </a:pPr>
            <a:endParaRPr lang="fr-BE" dirty="0"/>
          </a:p>
          <a:p>
            <a:pPr marL="0" indent="0">
              <a:buNone/>
            </a:pPr>
            <a:endParaRPr lang="fr-BE" dirty="0" smtClean="0"/>
          </a:p>
          <a:p>
            <a:pPr marL="0" indent="0">
              <a:buNone/>
            </a:pPr>
            <a:endParaRPr lang="fr-BE" dirty="0"/>
          </a:p>
        </p:txBody>
      </p:sp>
      <p:pic>
        <p:nvPicPr>
          <p:cNvPr id="5126" name="Picture 6" descr="Ethique du care ou éthique de la sollicitude – Carol Gilligan – La Talvè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4103" y="2116322"/>
            <a:ext cx="2720892" cy="44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4282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Au tournant post-moderne</a:t>
            </a:r>
            <a:endParaRPr lang="en-US" dirty="0"/>
          </a:p>
        </p:txBody>
      </p:sp>
      <p:sp>
        <p:nvSpPr>
          <p:cNvPr id="3" name="Espace réservé du contenu 2"/>
          <p:cNvSpPr>
            <a:spLocks noGrp="1"/>
          </p:cNvSpPr>
          <p:nvPr>
            <p:ph idx="1"/>
          </p:nvPr>
        </p:nvSpPr>
        <p:spPr/>
        <p:txBody>
          <a:bodyPr/>
          <a:lstStyle/>
          <a:p>
            <a:r>
              <a:rPr lang="fr-BE" dirty="0" smtClean="0"/>
              <a:t>Perspective partielle entre sciences et féminisme</a:t>
            </a:r>
          </a:p>
          <a:p>
            <a:r>
              <a:rPr lang="fr-BE" dirty="0" smtClean="0"/>
              <a:t>Interrogation du ‘nous féministe’</a:t>
            </a:r>
          </a:p>
          <a:p>
            <a:r>
              <a:rPr lang="fr-BE" dirty="0" smtClean="0"/>
              <a:t>Proposition d’élargir le cadre d’analyse et de promouvoir  des savoirs partiels, localisables  et critiques  … à l’écoute des résonnances plus que des dichotomies</a:t>
            </a:r>
            <a:endParaRPr lang="en-US" dirty="0"/>
          </a:p>
        </p:txBody>
      </p:sp>
    </p:spTree>
    <p:extLst>
      <p:ext uri="{BB962C8B-B14F-4D97-AF65-F5344CB8AC3E}">
        <p14:creationId xmlns:p14="http://schemas.microsoft.com/office/powerpoint/2010/main" val="829088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Que retenir ?</a:t>
            </a:r>
            <a:endParaRPr lang="en-US" dirty="0"/>
          </a:p>
        </p:txBody>
      </p:sp>
      <p:sp>
        <p:nvSpPr>
          <p:cNvPr id="3" name="Espace réservé du contenu 2"/>
          <p:cNvSpPr>
            <a:spLocks noGrp="1"/>
          </p:cNvSpPr>
          <p:nvPr>
            <p:ph idx="1"/>
          </p:nvPr>
        </p:nvSpPr>
        <p:spPr/>
        <p:txBody>
          <a:bodyPr>
            <a:normAutofit lnSpcReduction="10000"/>
          </a:bodyPr>
          <a:lstStyle/>
          <a:p>
            <a:r>
              <a:rPr lang="fr-BE" i="1" dirty="0"/>
              <a:t>L’intérêt d’une épistémologie féministe à été de questionner tout savoir certifié et de mettre les vérités </a:t>
            </a:r>
            <a:r>
              <a:rPr lang="fr-BE" i="1" dirty="0" err="1"/>
              <a:t>soit-disant</a:t>
            </a:r>
            <a:r>
              <a:rPr lang="fr-BE" i="1" dirty="0"/>
              <a:t> incontestables à l’épreuve de nouveaux outils critiques pour offrir une vision plus juste. Elle nous rappelle sans cesse de la nécessité de prendre en compte un monde social et historique, d’un savoir proche du monde de la vie, de l’interconnexion et du besoin de dialogue entre les êtres vivants ; que la parole contenue dans l’expression écrite et orale n’a pas de signification universelle mais un sens particulier qui lui est donné par les locuteurs comme les auditeurs selon la situation dans laquelle le langage est utilisé et c’est ce sens que l’analyse doit rapporter.</a:t>
            </a:r>
            <a:endParaRPr lang="en-US" i="1" dirty="0"/>
          </a:p>
          <a:p>
            <a:r>
              <a:rPr lang="fr-BE" dirty="0"/>
              <a:t> </a:t>
            </a:r>
            <a:endParaRPr lang="en-US" dirty="0"/>
          </a:p>
          <a:p>
            <a:endParaRPr lang="en-US" dirty="0"/>
          </a:p>
        </p:txBody>
      </p:sp>
    </p:spTree>
    <p:extLst>
      <p:ext uri="{BB962C8B-B14F-4D97-AF65-F5344CB8AC3E}">
        <p14:creationId xmlns:p14="http://schemas.microsoft.com/office/powerpoint/2010/main" val="2672975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2573" y="190464"/>
            <a:ext cx="10515600" cy="1928812"/>
          </a:xfrm>
        </p:spPr>
        <p:txBody>
          <a:bodyPr>
            <a:normAutofit/>
          </a:bodyPr>
          <a:lstStyle/>
          <a:p>
            <a:r>
              <a:rPr lang="fr-BE" dirty="0" smtClean="0"/>
              <a:t>Historiquement des discussions récurrentes sur la légitimité du savoir et de l’accès au savoir des femmes</a:t>
            </a:r>
            <a:endParaRPr lang="en-US" dirty="0"/>
          </a:p>
        </p:txBody>
      </p:sp>
      <p:pic>
        <p:nvPicPr>
          <p:cNvPr id="1028" name="Picture 4" descr="Culture, le magazine culturel de l'Université de Liège - La « Querelle des  femmes », un débat qui ne date pas d'hi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7735" y="2460624"/>
            <a:ext cx="2857500" cy="300037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undefin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50186" y="2293937"/>
            <a:ext cx="2457416" cy="38520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http://www.elianeviennot.fr/Couvertures/Q1-couv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5198" y="2358592"/>
            <a:ext cx="2105025"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1094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200" dirty="0" smtClean="0"/>
              <a:t>1960’ :arrivée significative de femmes chercheures et notamment liées au mouvement féministe dans les universités</a:t>
            </a:r>
            <a:endParaRPr lang="en-US" sz="3200" dirty="0"/>
          </a:p>
        </p:txBody>
      </p:sp>
      <p:sp>
        <p:nvSpPr>
          <p:cNvPr id="3" name="Espace réservé du contenu 2"/>
          <p:cNvSpPr>
            <a:spLocks noGrp="1"/>
          </p:cNvSpPr>
          <p:nvPr>
            <p:ph idx="1"/>
          </p:nvPr>
        </p:nvSpPr>
        <p:spPr/>
        <p:txBody>
          <a:bodyPr/>
          <a:lstStyle/>
          <a:p>
            <a:r>
              <a:rPr lang="fr-BE" dirty="0" smtClean="0"/>
              <a:t>Constatation de l’existence de distinctions et hiérarchies entre chercheurs et chercheuses  mais plus largement -au niveau de la recherche et des savoirs produits-   entre la place dévolue aux hommes et  aux femmes  et entre ce qui est placé symboliquement du côté du masculin et du féminin  </a:t>
            </a:r>
          </a:p>
          <a:p>
            <a:endParaRPr lang="fr-BE" dirty="0"/>
          </a:p>
          <a:p>
            <a:r>
              <a:rPr lang="fr-BE" dirty="0" smtClean="0"/>
              <a:t>Dénonciation des présupposés </a:t>
            </a:r>
            <a:r>
              <a:rPr lang="fr-BE" dirty="0" err="1" smtClean="0"/>
              <a:t>androcentrés</a:t>
            </a:r>
            <a:r>
              <a:rPr lang="fr-BE" dirty="0" smtClean="0"/>
              <a:t> et d’objectivité en recherche; de la position neutre supposée du chercheur</a:t>
            </a:r>
            <a:endParaRPr lang="en-US" dirty="0"/>
          </a:p>
        </p:txBody>
      </p:sp>
    </p:spTree>
    <p:extLst>
      <p:ext uri="{BB962C8B-B14F-4D97-AF65-F5344CB8AC3E}">
        <p14:creationId xmlns:p14="http://schemas.microsoft.com/office/powerpoint/2010/main" val="2796288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072" y="-220501"/>
            <a:ext cx="10515600" cy="1926012"/>
          </a:xfrm>
        </p:spPr>
        <p:txBody>
          <a:bodyPr>
            <a:normAutofit/>
          </a:bodyPr>
          <a:lstStyle/>
          <a:p>
            <a:r>
              <a:rPr lang="fr-BE" sz="2400" dirty="0" smtClean="0"/>
              <a:t>T</a:t>
            </a:r>
            <a:br>
              <a:rPr lang="fr-BE" sz="2400" dirty="0" smtClean="0"/>
            </a:br>
            <a:r>
              <a:rPr lang="fr-BE" sz="2400" dirty="0" smtClean="0"/>
              <a:t>Tout objet de recherche, toute épistémologie, tout processus de recherche, tout chercheur </a:t>
            </a:r>
            <a:r>
              <a:rPr lang="fr-BE" sz="2400" b="1" dirty="0" smtClean="0">
                <a:solidFill>
                  <a:srgbClr val="FF0000"/>
                </a:solidFill>
              </a:rPr>
              <a:t>est situé </a:t>
            </a:r>
            <a:r>
              <a:rPr lang="fr-BE" sz="2400" dirty="0" smtClean="0"/>
              <a:t>dans un contexte qu’on ne peut ignorer et neutraliser. </a:t>
            </a:r>
            <a:endParaRPr lang="en-US" sz="2400" dirty="0"/>
          </a:p>
        </p:txBody>
      </p:sp>
      <p:pic>
        <p:nvPicPr>
          <p:cNvPr id="5" name="Image 4" descr="C:\Users\gavray\AppData\Local\Microsoft\Windows\INetCache\Content.MSO\86E1E78F.t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97301" y="1705511"/>
            <a:ext cx="5017924" cy="5152489"/>
          </a:xfrm>
          <a:prstGeom prst="rect">
            <a:avLst/>
          </a:prstGeom>
          <a:noFill/>
          <a:ln>
            <a:noFill/>
          </a:ln>
        </p:spPr>
      </p:pic>
    </p:spTree>
    <p:extLst>
      <p:ext uri="{BB962C8B-B14F-4D97-AF65-F5344CB8AC3E}">
        <p14:creationId xmlns:p14="http://schemas.microsoft.com/office/powerpoint/2010/main" val="1887473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BE" i="1" dirty="0"/>
              <a:t>Faire le choix d’utiliser une perspective féministe en recherche implique d’interroger le processus de production des connaissances lui-même, à tous les niveaux, et son ancrage dans les réalités sociales des femmes comme groupe historiquement négligé, </a:t>
            </a:r>
            <a:r>
              <a:rPr lang="fr-BE" i="1" dirty="0" err="1"/>
              <a:t>invisibilisé</a:t>
            </a:r>
            <a:r>
              <a:rPr lang="fr-BE" i="1" dirty="0"/>
              <a:t> et dominé par les approches masculines de la production de connaissances scientifiques (</a:t>
            </a:r>
            <a:r>
              <a:rPr lang="fr-BE" i="1" dirty="0" err="1"/>
              <a:t>Landman</a:t>
            </a:r>
            <a:r>
              <a:rPr lang="fr-BE" i="1" dirty="0"/>
              <a:t> 2006; Charron 2013).</a:t>
            </a:r>
            <a:endParaRPr lang="en-US" dirty="0"/>
          </a:p>
          <a:p>
            <a:endParaRPr lang="en-US" dirty="0"/>
          </a:p>
        </p:txBody>
      </p:sp>
    </p:spTree>
    <p:extLst>
      <p:ext uri="{BB962C8B-B14F-4D97-AF65-F5344CB8AC3E}">
        <p14:creationId xmlns:p14="http://schemas.microsoft.com/office/powerpoint/2010/main" val="1415917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Critique de l’approche déductive et promotion de l’approche inductive en sciences sociales</a:t>
            </a:r>
            <a:endParaRPr lang="en-US" dirty="0"/>
          </a:p>
        </p:txBody>
      </p:sp>
      <p:sp>
        <p:nvSpPr>
          <p:cNvPr id="3" name="Espace réservé du contenu 2"/>
          <p:cNvSpPr>
            <a:spLocks noGrp="1"/>
          </p:cNvSpPr>
          <p:nvPr>
            <p:ph idx="1"/>
          </p:nvPr>
        </p:nvSpPr>
        <p:spPr/>
        <p:txBody>
          <a:bodyPr>
            <a:normAutofit/>
          </a:bodyPr>
          <a:lstStyle/>
          <a:p>
            <a:r>
              <a:rPr lang="fr-BE" dirty="0" smtClean="0"/>
              <a:t>Donner la parole au(x) groupe(s) de(s) femmes auxquelles on accorde le privilège épistémologique</a:t>
            </a:r>
          </a:p>
          <a:p>
            <a:pPr marL="0" indent="0">
              <a:buNone/>
            </a:pPr>
            <a:r>
              <a:rPr lang="fr-BE" dirty="0"/>
              <a:t>	</a:t>
            </a:r>
            <a:r>
              <a:rPr lang="fr-BE" dirty="0" smtClean="0"/>
              <a:t>! La conscience n’est pas vue comme une donnée ou condition de départ  mais comme un processus et  un but collectif</a:t>
            </a:r>
          </a:p>
          <a:p>
            <a:r>
              <a:rPr lang="fr-BE" dirty="0" smtClean="0"/>
              <a:t>Idée que les groupes minorisés sont les mieux placés pour produire du savoir de qualité &gt; l’objectivité change de camp</a:t>
            </a:r>
          </a:p>
          <a:p>
            <a:r>
              <a:rPr lang="fr-BE" dirty="0" smtClean="0"/>
              <a:t>Volonté de changer le statut du/de la chercheure : offrir de la transparence de abandonner les rapports hiérarchiques entretenus avec les informateurs </a:t>
            </a:r>
            <a:endParaRPr lang="en-US" dirty="0"/>
          </a:p>
        </p:txBody>
      </p:sp>
    </p:spTree>
    <p:extLst>
      <p:ext uri="{BB962C8B-B14F-4D97-AF65-F5344CB8AC3E}">
        <p14:creationId xmlns:p14="http://schemas.microsoft.com/office/powerpoint/2010/main" val="3555723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651759"/>
            <a:ext cx="10515600" cy="3525203"/>
          </a:xfrm>
        </p:spPr>
        <p:txBody>
          <a:bodyPr/>
          <a:lstStyle/>
          <a:p>
            <a:endParaRPr lang="fr-BE" dirty="0" smtClean="0"/>
          </a:p>
          <a:p>
            <a:r>
              <a:rPr lang="fr-BE" dirty="0" smtClean="0"/>
              <a:t>Réactions négatives dans le monde universitaire &gt; on ignore les points de vues avancés et  on marginalise les chercheuses</a:t>
            </a:r>
          </a:p>
          <a:p>
            <a:pPr marL="0" indent="0">
              <a:buNone/>
            </a:pPr>
            <a:endParaRPr lang="fr-BE" dirty="0" smtClean="0"/>
          </a:p>
          <a:p>
            <a:r>
              <a:rPr lang="fr-BE" dirty="0" smtClean="0"/>
              <a:t>Réflexions critiques de divers ordres au sein même des cercles de chercheures féministes</a:t>
            </a:r>
            <a:endParaRPr lang="en-US" dirty="0"/>
          </a:p>
        </p:txBody>
      </p:sp>
      <p:pic>
        <p:nvPicPr>
          <p:cNvPr id="4110" name="Picture 14" descr="Comment se forment les éclairs dans le ciel ? - Allo Cult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5735" y="167759"/>
            <a:ext cx="3728312" cy="248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5627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764" y="164387"/>
            <a:ext cx="10515600" cy="1815367"/>
          </a:xfrm>
        </p:spPr>
        <p:txBody>
          <a:bodyPr>
            <a:noAutofit/>
          </a:bodyPr>
          <a:lstStyle/>
          <a:p>
            <a:r>
              <a:rPr lang="fr-BE" sz="2400" dirty="0" smtClean="0"/>
              <a:t>Importance de lier différents  niveaux d’intelligibilité du social et </a:t>
            </a:r>
            <a:r>
              <a:rPr lang="fr-BE" sz="2400" u="sng" dirty="0" smtClean="0"/>
              <a:t>du genre </a:t>
            </a:r>
            <a:r>
              <a:rPr lang="fr-BE" sz="2400" dirty="0"/>
              <a:t/>
            </a:r>
            <a:br>
              <a:rPr lang="fr-BE" sz="2400" dirty="0"/>
            </a:br>
            <a:r>
              <a:rPr lang="fr-BE" sz="2400" dirty="0" smtClean="0"/>
              <a:t>Claudine </a:t>
            </a:r>
            <a:r>
              <a:rPr lang="fr-BE" sz="2400" dirty="0" err="1" smtClean="0"/>
              <a:t>Drion</a:t>
            </a:r>
            <a:r>
              <a:rPr lang="fr-BE" sz="2400" dirty="0" smtClean="0"/>
              <a:t> (l Monde selon les femmes)</a:t>
            </a:r>
            <a:r>
              <a:rPr lang="en-US" sz="2400" dirty="0"/>
              <a:t/>
            </a:r>
            <a:br>
              <a:rPr lang="en-US" sz="2400" dirty="0"/>
            </a:br>
            <a:r>
              <a:rPr lang="fr-BE" sz="2400" dirty="0" smtClean="0"/>
              <a:t/>
            </a:r>
            <a:br>
              <a:rPr lang="fr-BE" sz="2400" dirty="0" smtClean="0"/>
            </a:br>
            <a:endParaRPr lang="en-US" sz="2400" dirty="0"/>
          </a:p>
        </p:txBody>
      </p:sp>
      <p:pic>
        <p:nvPicPr>
          <p:cNvPr id="2050" name="Picture 2" descr="Genre et niveaux d'intelligibilité du social 1 - PDF Free Downloa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0667" y="1979754"/>
            <a:ext cx="7658100" cy="4962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9864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en-US" dirty="0"/>
          </a:p>
        </p:txBody>
      </p:sp>
      <p:sp>
        <p:nvSpPr>
          <p:cNvPr id="3" name="Espace réservé du contenu 2"/>
          <p:cNvSpPr>
            <a:spLocks noGrp="1"/>
          </p:cNvSpPr>
          <p:nvPr>
            <p:ph idx="1"/>
          </p:nvPr>
        </p:nvSpPr>
        <p:spPr/>
        <p:txBody>
          <a:bodyPr/>
          <a:lstStyle/>
          <a:p>
            <a:r>
              <a:rPr lang="fr-BE" dirty="0"/>
              <a:t>Les recherches féministes n’ont pas renié pour autant l’approche et les méthodes </a:t>
            </a:r>
            <a:r>
              <a:rPr lang="fr-BE" dirty="0" smtClean="0"/>
              <a:t>qualitatives ou les </a:t>
            </a:r>
            <a:r>
              <a:rPr lang="fr-BE" dirty="0"/>
              <a:t>analyses de </a:t>
            </a:r>
            <a:r>
              <a:rPr lang="fr-BE" dirty="0" smtClean="0"/>
              <a:t>causalité </a:t>
            </a:r>
          </a:p>
          <a:p>
            <a:endParaRPr lang="fr-BE" dirty="0"/>
          </a:p>
          <a:p>
            <a:pPr marL="914400" lvl="2" indent="0">
              <a:buNone/>
            </a:pPr>
            <a:r>
              <a:rPr lang="fr-BE" dirty="0" smtClean="0"/>
              <a:t> Le disposition de données  comparatives H/F  est et reste importantes </a:t>
            </a:r>
          </a:p>
          <a:p>
            <a:pPr marL="0" indent="0">
              <a:buNone/>
            </a:pPr>
            <a:r>
              <a:rPr lang="fr-BE" dirty="0" smtClean="0"/>
              <a:t>	MAIS ! Décrire, ce n’est pas expliquer</a:t>
            </a:r>
          </a:p>
          <a:p>
            <a:endParaRPr lang="en-US" dirty="0"/>
          </a:p>
        </p:txBody>
      </p:sp>
    </p:spTree>
    <p:extLst>
      <p:ext uri="{BB962C8B-B14F-4D97-AF65-F5344CB8AC3E}">
        <p14:creationId xmlns:p14="http://schemas.microsoft.com/office/powerpoint/2010/main" val="140013634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5810</TotalTime>
  <Words>887</Words>
  <Application>Microsoft Office PowerPoint</Application>
  <PresentationFormat>Grand écran</PresentationFormat>
  <Paragraphs>61</Paragraphs>
  <Slides>19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Arial</vt:lpstr>
      <vt:lpstr>Calibri</vt:lpstr>
      <vt:lpstr>Calibri Light</vt:lpstr>
      <vt:lpstr>Thème Office</vt:lpstr>
      <vt:lpstr>Apports  des théories féministes et de genre aux débats et développements méthodologiques en sciences humaines</vt:lpstr>
      <vt:lpstr>Historiquement des discussions récurrentes sur la légitimité du savoir et de l’accès au savoir des femmes</vt:lpstr>
      <vt:lpstr>1960’ :arrivée significative de femmes chercheures et notamment liées au mouvement féministe dans les universités</vt:lpstr>
      <vt:lpstr>T Tout objet de recherche, toute épistémologie, tout processus de recherche, tout chercheur est situé dans un contexte qu’on ne peut ignorer et neutraliser. </vt:lpstr>
      <vt:lpstr>Présentation PowerPoint</vt:lpstr>
      <vt:lpstr>Critique de l’approche déductive et promotion de l’approche inductive en sciences sociales</vt:lpstr>
      <vt:lpstr>Présentation PowerPoint</vt:lpstr>
      <vt:lpstr>Importance de lier différents  niveaux d’intelligibilité du social et du genre  Claudine Drion (l Monde selon les femmes)  </vt:lpstr>
      <vt:lpstr>Présentation PowerPoint</vt:lpstr>
      <vt:lpstr>Reconnaissance progressive de travaux de recherche démontrant et illustrant la valeur différentielle des sexes </vt:lpstr>
      <vt:lpstr>Avènement du terme et du concept de ‘genre’ au tournant entre le 20ème et le 21ème siècles </vt:lpstr>
      <vt:lpstr>Présentation PowerPoint</vt:lpstr>
      <vt:lpstr>Présentation PowerPoint</vt:lpstr>
      <vt:lpstr>Regain d’intérêt pour les questions du subjectif, de la transmission et  de la conscience</vt:lpstr>
      <vt:lpstr>Présentation PowerPoint</vt:lpstr>
      <vt:lpstr>Les méthodes mixtes : une opportunité pour les chercheur.e.s en genre ?</vt:lpstr>
      <vt:lpstr>  Ce ne sont pas les méthodes ou les méthodologies qui sont « féministes » ou « non féministes » (voire « antiféministes ») dans leur essence, mais bien des questionnements spécifiques émanant de certains projets et de certaines valeurs dites ‘féministes’ et elles-mêmes situées   </vt:lpstr>
      <vt:lpstr>Au tournant post-moderne</vt:lpstr>
      <vt:lpstr>Que retenir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Quels apports méthodologiques des études féministes</dc:title>
  <dc:creator>Claire Gavray</dc:creator>
  <cp:lastModifiedBy>Claire Gavray</cp:lastModifiedBy>
  <cp:revision>96</cp:revision>
  <dcterms:created xsi:type="dcterms:W3CDTF">2022-10-04T08:16:02Z</dcterms:created>
  <dcterms:modified xsi:type="dcterms:W3CDTF">2022-10-13T08:26:21Z</dcterms:modified>
</cp:coreProperties>
</file>