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74" r:id="rId3"/>
    <p:sldId id="261" r:id="rId4"/>
    <p:sldId id="263" r:id="rId5"/>
    <p:sldId id="264" r:id="rId6"/>
    <p:sldId id="265" r:id="rId7"/>
    <p:sldId id="266" r:id="rId8"/>
    <p:sldId id="275" r:id="rId9"/>
    <p:sldId id="267" r:id="rId10"/>
    <p:sldId id="276" r:id="rId11"/>
    <p:sldId id="278" r:id="rId12"/>
    <p:sldId id="260" r:id="rId13"/>
    <p:sldId id="259" r:id="rId14"/>
    <p:sldId id="269" r:id="rId15"/>
    <p:sldId id="270" r:id="rId16"/>
    <p:sldId id="277" r:id="rId17"/>
    <p:sldId id="257" r:id="rId18"/>
    <p:sldId id="271"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A4B0"/>
    <a:srgbClr val="6F39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4"/>
    <p:restoredTop sz="92402"/>
  </p:normalViewPr>
  <p:slideViewPr>
    <p:cSldViewPr snapToGrid="0" snapToObjects="1" showGuides="1">
      <p:cViewPr>
        <p:scale>
          <a:sx n="72" d="100"/>
          <a:sy n="72" d="100"/>
        </p:scale>
        <p:origin x="2016" y="272"/>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39" d="100"/>
          <a:sy n="139" d="100"/>
        </p:scale>
        <p:origin x="47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642877-4296-A347-A12A-074FE642DF8D}" type="datetimeFigureOut">
              <a:rPr lang="fr-FR" smtClean="0"/>
              <a:t>05/12/2022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355824-33CF-CB40-849B-0C2765721E52}" type="slidenum">
              <a:rPr lang="fr-FR" smtClean="0"/>
              <a:t>‹N°›</a:t>
            </a:fld>
            <a:endParaRPr lang="fr-FR"/>
          </a:p>
        </p:txBody>
      </p:sp>
    </p:spTree>
    <p:extLst>
      <p:ext uri="{BB962C8B-B14F-4D97-AF65-F5344CB8AC3E}">
        <p14:creationId xmlns:p14="http://schemas.microsoft.com/office/powerpoint/2010/main" val="5788607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3:28:53.03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0 975 16383,'73'-21'0,"7"-14"0,-33 10 0,32-18 0,-20 18 0,19-10 0,-13 2 0,1 7 0,0-5 0,0 13 0,0-6 0,-10 8 0,7-7 0,-17 6 0,18-7 0,-19 3 0,1 5 0,-5-5 0,-14 9 0,6-2 0,-14 7 0,-3-3 0,-5 9 0,-1-12 0,16 10 0,3-12 0,14 13 0,1-4 0,-1 6 0,0-7 0,11 6 0,-16-6 0,13 1 0,-24 4 0,14-4 0,-14 6 0,6-6 0,-8 5 0,8-5 0,-6 1 0,14 4 0,-5-5 0,-1 6 0,6-6 0,-14 4 0,6-4 0,-8 6 0,8 0 0,-6 0 0,6 0 0,-8 0 0,19-7 0,-14 5 0,14-4 0,-19 6 0,0 0 0,0-6 0,8 5 0,-13-4 0,12 5 0,-14 0 0,7-6 0,0 5 0,-6-5 0,4 6 0,-5-5 0,7 3 0,0-3 0,0 5 0,19 0 0,-14 0 0,14 0 0,-11-7 0,-6 6 0,6-6 0,0 7 0,-6 0 0,6 0 0,-8 0 0,0 0 0,0 0 0,0 0 0,0 0 0,8 0 0,-6-5 0,33 3 0,-28-3 0,29-2 0,-26 6 0,8-12 0,1 5 0,-1 0 0,1-5 0,9 4 0,3-7 0,10 0 0,0-1 0,-1 0 0,1 1 0,0-1 0,12 8 0,-19-5 0,16 13 0,-19-6 0,0 1 0,27 4 0,-33-4 0,15 6 0,-24 0 0,-14 0 0,14 0 0,-14 0 0,6 0 0,-8 0 0,0 0 0,8 0 0,-6 0 0,6 0 0,-8 0 0,8 0 0,-6 0 0,6 0 0,0 0 0,22-7 0,-7 5 0,7-4 0,-14 6 0,-6 0 0,0 0 0,7 0 0,-7 0 0,0 0 0,6 0 0,-14 0 0,14 0 0,-14 0 0,7 0 0,-10 0 0,1 0 0,0 0 0,0 0 0,11 0 0,-8 0 0,8 0 0,-12 0 0,1 0 0,0 0 0,8 0 0,-6-5 0,6 3 0,-8-3 0,0 5 0,0-6 0,0 5 0,0-5 0,0 1 0,-7 3 0,5-3 0,-4-1 0,10 5 0,-9-9 0,8 8 0,-9-8 0,-1 9 0,5-5 0,-4 6 0,6 0 0,8 0 0,-6 0 0,6 0 0,-8 0 0,8 0 0,-6 0 0,6 0 0,-15 0 0,17 0 0,-14 0 0,45 0 0,-6 7 0,11 1 0,-20 1 0,2 2 0,42 11 0,-44-12 0,4 1 0,19 3 0,-3-1 0,9 3 0,-26-5 0,-4-1 0,-3-2 0,-14-2 0,-8 0 0,-7-5 0,5 10 0,-4-10 0,6 5 0,0-1 0,-7-3 0,5 3 0,-11-5 0,5 0 0,6 4 0,-3 2 0,10 11 0,3 4 0,13 11 0,-8-4 0,6-1 0,-19-4 0,8-8 0,-11 8 0,10-8 0,-13 8 0,-1-10 0,-1 4 0,-6-7 0,-1 0 0,6 5 0,-9-3 0,2 3 0,-5-1 0,-3 4 0,3 5 0,2 1 0,2 29 0,4-22 0,-4 30 0,4 4 0,-10-23 0,4 22 0,-6-46 0,0 5 0,0-6 0,0 1 0,0 0 0,0-7 0,0 9 0,0-1 0,0 10 0,0-10 0,0 28 0,0-24 0,0 21 0,0-21 0,0 2 0,0-9 0,0 6 0,0-11 0,0 8 0,0-2 0,0 13 0,0 5 0,0 48 0,7 11 0,1-1 0,0-9 0,4-38 0,-11-17 0,9-1 0,-8-13 0,8 3 0,-9-1 0,5 25 0,0-11 0,-4 24 0,4-12 0,1 19 0,-6-22 0,13 30 0,-6-13 0,9 11 0,-9 7 0,13 10 0,-10-14 0,12 14 0,1 10 0,1-3 0,-12-42 0,-1 0 0,12 35 0,-8 0 0,1-15 0,-2 24 0,1-36 0,-8-3 0,4-11 0,-11-23 0,9 6 0,-8-12 0,2-3 0,2 9 0,1 9 0,0-9 0,3 18 0,-9-22 0,4 6 0,-1-8 0,-3 0 0,9 3 0,-3 5 0,6 29 0,1-12 0,-6 22 0,4-27 0,-5 6 0,7 5 0,1 0 0,5 19 0,-5-27 0,-2 6 0,3-8 0,-7-9 0,3 9 0,-2-13 0,-4-5 0,0-3 0,8-5 0,-8 5 0,9-4 0,-5 10 0,1 8 0,2-2 0,-2 14 0,-4-22 0,-2 3 0,0-7 0,-4-4 0,12 8 0,0 10 0,5 4 0,7 24 0,-9-11 0,3 0 0,0-2 0,-6-17 0,9 7 0,-9-16 0,2-3 0,-9 0 0,6-8 0,4-18 0,1-16 0,4-9 0,4-19 0,-10 25 0,15-25 0,3 6 0,1-4 0,6 4 0,9-28 0,-24 41 0,2-8 0,3-5 0,24-28 0,-5 5 0,3-9 0,-19 35 0,-1 4 0,-1-4 0,1 3 0,0 4 0,-14 20 0,3-7 0,-9 14 0,15-15 0,-7 12 0,10-14 0,8 4 0,-2-4 0,15-8 0,-15 15 0,19-15 0,-6 14 0,0-4 0,-5 13 0,4-4 0,-17 10 0,25-12 0,-18 7 0,-9 1 0,25-7 0,-31 11 0,32-15 0,-34 21 0,7-14 0,-8 10 0,-7-4 0,13 4 0,-3-15 0,12 11 0,8-19 0,4 8 0,-14 3 0,-1 1 0,-20 11 0,3 1 0,3 5 0,-7 0 0,6 14 0,-6 5 0,0 9 0,2 21 0,-5-15 0,3 9 0,-10-20 0,4-4 0,-1-7 0,-3 22 0,4-4 0,1 9 0,-5 41 0,5-36 0,-6 41 0,0-41 0,0-2 0,0-14 0,0-2 0,0-15 0,0 9 0,0 9 0,0-10 0,0 20 0,0-15 0,0 7 0,0-2 0,-7 15 0,0-4 0,-13 26 0,12-25 0,-9 3 0,11-15 0,-1 8 0,3-11 0,-2 12 0,5-24 0,-5 11 0,6-13 0,0 20 0,0 9 0,0-1 0,0 32 0,0-41 0,0 32 0,0-37 0,0 3 0,0-9 0,0-9 0,4 8 0,6-8 0,1 3 0,4-4 0,6 5 0,-3 2 0,5 6 0,-3-2 0,-7-3 0,2-3 0,-5-5 0,4 0 0,23 7 0,17 3 0,25 14 0,-20-11 0,6 8 0,-38-18 0,4-1 0,-11-7 0,-13-1 0,6 9 0,-48-1 0,21 1 0,-34-8 0,32-5 0,1 0 0,1 0 0,-1 0 0,-4 0 0,4 0 0,54 0 0,-9 0 0,39-6 0,-34 0 0,-7-1 0,-7-2 0,-5 8 0,-1-4 0,7 5 0,-14 0 0,8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3:28:59.73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6767 16383,'91'0'0,"-21"0"0,-3 0 0,3 0 0,-11 0 0,4 0 0,-2 0 0,-1 0 0,-3 1 0,0-2 0,13-3 0,-1-1 0,28-5 0,-38-3 0,-1-3 0,40-5 0,-44 6 0,1 1 0,-1 4 0,-1 1 0,39-10 0,-11 2 0,-3-1 0,7 9 0,-14-6 0,4 13 0,-12-5 0,-17 7 0,17 0 0,-17 0 0,8 0 0,-19 0 0,-2 0 0,0 0 0,-6 0 0,6 0 0,-8 0 0,0 0 0,0 0 0,0 0 0,-1 0 0,-5 0 0,-2 0 0,-2 0 0,1 0 0,1 0 0,4 0 0,-2 0 0,14 0 0,-6 0 0,14 0 0,-6 0 0,9 0 0,-1 0 0,1 6 0,-1 2 0,0 7 0,-8-2 0,7-5 0,-7 4 0,8-4 0,-7 0 0,5 4 0,-14-10 0,6 4 0,-15-1 0,6-4 0,-12 8 0,5-7 0,-2 7 0,1-8 0,0 4 0,5-5 0,-9 4 0,11-3 0,-4 4 0,6-5 0,-1 0 0,-5 0 0,-2 5 0,0-4 0,-5 3 0,9-4 0,-14-19 0,3 3 0,-6-10 0,9 3 0,5 4 0,7-6 0,0 0 0,-7 7 0,6 0 0,-11 1 0,10 3 0,-10-3 0,10 5 0,-10 1 0,3 4 0,0-7 0,-5 7 0,5-3 0,-2-4 0,4 7 0,5-9 0,1 4 0,10-8 0,1 5 0,0-11 0,6 10 0,-14-2 0,15 4 0,-16 1 0,8 0 0,-10 6 0,-5-3 0,4 9 0,-4-10 0,-1 5 0,5 0 0,-10-4 0,10 9 0,-5-9 0,12 9 0,-10-5 0,1 1 0,-10 4 0,3-3 0,1-5 0,15 7 0,-7-18 0,10 18 0,-8-15 0,0 10 0,-6-4 0,-3 4 0,-5-2 0,4 7 0,0-15 0,7 8 0,1-16 0,10 11 0,21-25 0,-14 21 0,13-20 0,-28 24 0,-7-3 0,4 6 0,-11 5 0,5-4 0,0-2 0,-3-6 0,11-7 0,-11 6 0,5-4 0,-7 4 0,1 1 0,-1 1 0,17-11 0,-12 7 0,20-23 0,-22 17 0,25-28 0,-16 25 0,11-25 0,2 9 0,-17-1 0,11 8 0,-17 13 0,-1 1 0,1-3 0,0-8 0,1 3 0,-3 15 0,1-5 0,-1 10 0,-4-3 0,6 1 0,-4-11 0,7 1 0,-3-8 0,0 8 0,29-33 0,-14 17 0,24-27 0,-25 33 0,13-20 0,-12 24 0,11-16 0,-14 23 0,-6-1 0,-2 6 0,1-4 0,11-6 0,4-4 0,-3 3 0,-8 8 0,-12 12 0,1-1 0,4 1 0,-3-1 0,4-10 0,-5 2 0,1-4 0,-1 6 0,1 0 0,-2 5 0,6-9 0,-9 10 0,3-4 0,-10-17 0,6 2 0,-4-21 0,4 15 0,2-34 0,-7 17 0,7-22 0,-8 19 0,0 26 0,0-4 0,0 22 0,0-4 0,0-18 0,0 3 0,0-31 0,0 6 0,0-10 0,0-19 0,0 14 0,0 10 0,0 1 0,0 38 0,0-15 0,0 18 0,0 2 0,0-5 0,0-31 0,0 22 0,0-30 0,0 40 0,-6-15 0,5 23 0,-9-9 0,5 12 0,-6 0 0,1-6 0,-2-3 0,-12-25 0,8 6 0,-14-8 0,2-15 0,1 30 0,0-22 0,-2 17 0,3-2 0,0-1 0,3 9 0,1 2 0,3 9 0,-15-10 0,14 11 0,-8-5 0,5 6 0,-2-2 0,-5 1 0,1-4 0,3 7 0,-8-13 0,8 15 0,-8-9 0,15 9 0,-3-3 0,6 5 0,4 0 0,-5 0 0,-4 0 0,7 1 0,-13 4 0,4-9 0,3 8 0,-7-4 0,-3 0 0,9 10 0,-24-10 0,30 9 0,-19-3 0,16-1 0,-12 0 0,11-1 0,-13-4 0,19 9 0,-15-3 0,11 0 0,-7-2 0,7 1 0,-4-4 0,3 9 0,-3-9 0,-3 4 0,-10-6 0,6 0 0,-27-2 0,26 7 0,-23-6 0,6 5 0,0-6 0,-9-1 0,1 1 0,16 0 0,-25 1 0,34 6 0,-35-4 0,35 4 0,-26-6 0,28 7 0,-9 0 0,-8 0 0,14 4 0,-14-4 0,9 0 0,7 5 0,-8-5 0,1 6 0,3 0 0,-5 0 0,7 0 0,-5 0 0,14 0 0,-25-5 0,32 3 0,-20-3 0,11 5 0,-8-6 0,7 5 0,3-9 0,11 9 0,0-11 0,-4-3 0,3-1 0,-4-9 0,5 2 0,-2 4 0,1-14 0,0 9 0,4 0 0,-3-3 0,9 16 0,-4-10 0,0 4 0,4-1 0,-8-8 0,3 2 0,0-1 0,-4-3 0,0 12 0,2-3 0,-6 4 0,4 0 0,-13-2 0,6 5 0,-5-3 0,7 5 0,-1-7 0,-11-5 0,9 10 0,-3-7 0,11 17 0,-1-12 0,-7 13 0,6-3 0,-17 4 0,16 0 0,-26 0 0,25 0 0,-31 0 0,15 0 0,-27 0 0,20 0 0,-27 0 0,27 0 0,-37 0 0,-3 0 0,7 0 0,-2-7 0,9-7 0,4-8 0,-6 0 0,8 3 0,2-1 0,14 11 0,-13-14 0,26 21 0,-12-20 0,14 20 0,-3-14 0,10 10 0,-4-1 0,0-8 0,-12 3 0,3-6 0,-6-3 0,18 9 0,-12-10 0,8 5 0,-7-2 0,-3-8 0,15 13 0,-20-19 0,13 14 0,-10-6 0,-5 2 0,20 10 0,-43-16 0,30 13 0,-34-14 0,24 14 0,-5-7 0,-6 1 0,4-3 0,4 4 0,7-1 0,14 14 0,-6-12 0,12 13 0,-4-8 0,13 10 0,-4-5 0,0 5 0,4-6 0,-13 1 0,11 0 0,-11-1 0,8 1 0,-11-1 0,3-1 0,-4 1 0,-1-6 0,7 5 0,0 1 0,-4 2 0,17 3 0,-15-4 0,17 0 0,-7 5 0,4-12 0,1 10 0,-1-11 0,-4 8 0,3 0 0,-3 0 0,-1 0 0,4 0 0,-3 0 0,4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3:29:03.31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3031 5225 16383,'-29'-36'0,"7"6"0,-1 13 0,10-2 0,-10-5 0,3-1 0,-6-8 0,6 6 0,-5-6 0,4 0 0,1 7 0,-5-7 0,11 0 0,-5-2 0,5 0 0,0-7 0,2 16 0,-2-16 0,0 7 0,1 0 0,-1-6 0,0 6 0,1 0 0,-1-6 0,6 6 0,-4-8 0,5 8 0,-7-6 0,0 6 0,1 0 0,5 2 0,-4 0 0,6 12 0,-2-10 0,4 19 0,-1 0 0,0-6 0,-5 11 0,0-18 0,-2 0 0,-2-20 0,-7-1 0,3-17 0,-17-12 0,18 22 0,-11-17 0,15 43 0,5 0 0,-2 11 0,9 6 0,-16-4 0,3-4 0,-8-12 0,-3-5 0,3-9 0,-5 9 0,5-6 0,-2 14 0,10-6 0,-3 15 0,4-5 0,8 11 0,-6 0 0,2-1 0,-9 5 0,-4-13 0,-3 2 0,0-6 0,-8-2 0,-2 0 0,0 0 0,2 1 0,0-1 0,7 8 0,-7-6 0,14 12 0,-4-10 0,5 10 0,-7-5 0,-5-5 0,4 8 0,-4-14 0,5 15 0,0-4 0,0 6 0,7 1 0,1-1 0,1 1 0,4 1 0,-5 3 0,0-3 0,5 4 0,-11-1 0,11-2 0,-11 8 0,11-8 0,-11 8 0,4-9 0,1 8 0,-5-9 0,5 10 0,-1-5 0,-4 1 0,-6 4 0,1-5 0,-7 6 0,10 0 0,0 0 0,7 0 0,-5 0 0,4 0 0,-5 0 0,-1 0 0,6 0 0,3 0 0,1 0 0,-1 0 0,0 0 0,-9 0 0,13-4 0,-16 2 0,10-8 0,-7 4 0,-8-8 0,13 7 0,-11-5 0,12 6 0,-5-1 0,5-3 0,3 4 0,-1 0 0,5-3 0,-10-1 0,11 3 0,-10-8 0,9 9 0,-5-5 0,6 0 0,1 1 0,-7-1 0,5-6 0,-12 3 0,11-3 0,-4 0 0,0-2 0,4 1 0,-5-5 0,8 11 0,-2-11 0,1 11 0,-6-16 0,6 15 0,0-15 0,0 10 0,5-7 0,-7 0 0,0-8 0,0-2 0,-1 0 0,0-6 0,1 6 0,-2-8 0,2 8 0,-1-6 0,7 14 0,-6-14 0,6 14 0,-1-6 0,-3-3 0,4 9 0,0-9 0,2 18 0,5 1 0,-5 2 0,4-1 0,-3 1 0,4-4 0,0 2 0,0 0 0,0-19 0,0 21 0,0-21 0,0 18 0,4 0 0,-2 1 0,2 0 0,0 6 0,4-21 0,2 19 0,4-19 0,-1-4 0,0 7 0,2-23 0,-3 32 0,7-31 0,-11 35 0,9-20 0,-16 25 0,8-4 0,-3-7 0,6-2 0,0-14 0,1 11 0,0-6 0,-1 9 0,1-1 0,-1 6 0,-6 3 0,-1 5 0,4-4 0,-6-3 0,11-5 0,-6-9 0,5 5 0,8-34 0,-13 36 0,11-25 0,-18 38 0,9-5 0,-8 2 0,7 0 0,-2-7 0,-1 6 0,4-1 0,-4 2 0,0 4 0,3-9 0,-8 9 0,8-4 0,2 1 0,2-4 0,3-5 0,-4-2 0,0 7 0,0-10 0,-1 15 0,-5-8 0,9 4 0,-7 6 0,8-6 0,-5 0 0,5-6 0,-3 4 0,3-2 0,-1 10 0,2 6 0,-2 0 0,3 5 0,-3-9 0,0 7 0,4-7 0,-4 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5T13:29:08.18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0 16383,'7'53'0,"22"33"0,6-31 0,5 35 0,2-6 0,-30-30 0,10-5 0,-1 1 0,-6 12 0,6-10 0,3 2 0,-5-5 0,-1-2 0,14 48 0,-6-50 0,-1-1 0,5 37 0,-7-28 0,1 0 0,12 31 0,-17-32 0,1-1 0,13 18 0,4 21 0,-6-31 0,4 16 0,-13-29 0,8 7 0,-14-9 0,11-1 0,-11 0 0,5 1 0,-2-9 0,-3 6 0,2-14 0,-6 0 0,1-4 0,2-6 0,-2 1 0,-3-3 0,0-4 0,0 4 0,8-3 0,-1 4 0,0-9 0,-7 2 0,5-8 0,2 8 0,-1-7 0,-1 7 0,2-8 0,2 9 0,6-3 0,0 6 0,-1-6 0,-5 3 0,-2-9 0,-7 8 0,6-8 0,0 9 0,7-4 0,0 6 0,10 1 0,-6 0 0,6 0 0,0 1 0,-6-1 0,6 0 0,0-6 0,-6 4 0,6-4 0,0 0 0,-6 4 0,15-3 0,-7 5 0,8 2 0,1-1 0,-1-6 0,0 5 0,1-5 0,-9 0 0,-2 4 0,0-10 0,2 10 0,9-11 0,18 19 0,-13-11 0,13 12 0,-18-13 0,-9 4 0,6-4 0,-6 6 0,9 0 0,-9 0 0,6 0 0,4 1 0,1-1 0,18 3 0,-19-3 0,19 3 0,-8-9 0,10 7 0,0-6 0,-1 8 0,-9-2 0,37 9 0,-40-7 0,30 5 0,-30-6 0,-7-1 0,-1-1 0,-3 0 0,-15-1 0,6-5 0,-8 3 0,-7-10 0,-1 5 0,-2-2 0,-3-2 0,9 8 0,-2-9 0,-1 5 0,6-1 0,-6-3 0,15 10 0,-6-11 0,15 12 0,-15-11 0,14 11 0,-6-5 0,8 0 0,1 5 0,-1-12 0,1 12 0,-1-5 0,10 8 0,-7-2 0,8 2 0,-11-2 0,0 7 0,1-5 0,19 18 0,-15-10 0,14 12 0,-18-8 0,9 3 0,-15-9 0,13 7 0,-24-15 0,0 5 0,-10-7 0,-7-2 0,5 1 0,-3-6 0,3 5 0,-5 0 0,1 5 0,-2 1 0,2-1 0,4 0 0,-8-4 0,7 5 0,-8-1 0,4-8 0,9 2 0,0-9 0,16 0 0,10 0 0,37 0 0,-10 0 0,-21 0 0,1 0 0,29 0 0,12-16 0,-1 4 0,-11-22 0,-3 15 0,-23-10 0,-1 12 0,-19-3 0,-4 8 0,-13 5 0,4-3 0,-3 9 0,5-10 0,9 3 0,3-5 0,7-1 0,10-2 0,3 1 0,10-2 0,12 0 0,-19 8 0,16-7 0,-29 14 0,7-5 0,-9 7 0,-1 0 0,11 0 0,-9 0 0,5 0 0,5 0 0,-3 0 0,3 0 0,16 0 0,1 0 0,-15 0 0,-1 0 0,3 4 0,-1 1 0,40 7 0,-44-3 0,1 1 0,6 0 0,-2 1 0,37 7 0,-2 1 0,-16-2 0,-22-1 0,-3 0 0,-18-8 0,-8-2 0,-10-6 0,-6 5 0,12-4 0,-9 4 0,16-5 0,-12 0 0,35 0 0,-13 0 0,14 0 0,-13 0 0,-20 0 0,10 0 0,-14 0 0,1 0 0,12 0 0,-16 0 0,18 0 0,-14 0 0,1 0 0,-2 0 0,0 0 0,9 0 0,1 0 0,6 0 0,-8 0 0,0 0 0,-6 0 0,22 0 0,-18 0 0,20 0 0,-7 0 0,-15 0 0,22 6 0,-14 2 0,6 0 0,6 5 0,-14-6 0,36 8 0,-20 4 0,22-3 0,-27 3 0,-11-7 0,14 9 0,-7-1 0,20 4 0,-10 5 0,20 2 0,-33-5 0,22 1 0,-24-10 0,-8-4 0,32 7 0,-19-3 0,12-1 0,-10 2 0,-6-6 0,-6-1 0,-1-1 0,-9 0 0,1 1 0,10 0 0,-6 0 0,23 8 0,-20-6 0,7 4 0,-12-11 0,-2 4 0,-3-4 0,2 4 0,3 1 0,1 5 0,12 3 0,-11-1 0,3-2 0,-7-1 0,-3-3 0,-2 3 0,4 6 0,0-1 0,4 9 0,5-5 0,-5 0 0,5-2 0,-12-5 0,-1-2 0,1 6 0,3-2 0,16 15 0,45 32 0,-13-13 0,-22-19 0,-1-1 0,13 6 0,-20-14 0,-4-5 0,-6-4 0,-7-6 0,-8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3:05:29.621"/>
    </inkml:context>
    <inkml:brush xml:id="br0">
      <inkml:brushProperty name="width" value="0.05" units="cm"/>
      <inkml:brushProperty name="height" value="0.05" units="cm"/>
      <inkml:brushProperty name="color" value="#E71224"/>
    </inkml:brush>
  </inkml:definitions>
  <inkml:trace contextRef="#ctx0" brushRef="#br0">1 0 24575,'21'6'0,"1"1"0,13 14 0,4 11 0,7 0 0,5 17 0,6-14 0,-4 14 0,18 7 0,-9-9 0,3 14 0,-9-27 0,-16 4 0,-6-10 0,-14-9 0,-3-2 0,-6-6 0,0-5 0,0 4 0,-9-9 0,-3 0 0,-9-7 0,-7-12 0,9 11 0,-3-5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3:05:29.622"/>
    </inkml:context>
    <inkml:brush xml:id="br0">
      <inkml:brushProperty name="width" value="0.05" units="cm"/>
      <inkml:brushProperty name="height" value="0.05" units="cm"/>
      <inkml:brushProperty name="color" value="#E71224"/>
    </inkml:brush>
  </inkml:definitions>
  <inkml:trace contextRef="#ctx0" brushRef="#br0">511 1 24575,'0'14'0,"-6"7"0,-2 7 0,-11 0 0,3 6 0,-10 1 0,-4-5 0,-14 27 0,4-14 0,-12 19 0,19-16 0,-13-5 0,14 3 0,-4-14 0,9 4 0,1-8 0,6-7 0,2-1 0,12-7 0,-3-1 0,7 1 0,-3 0 0,1-6 0,3 0 0,-3-5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6T13:05:38.775"/>
    </inkml:context>
    <inkml:brush xml:id="br0">
      <inkml:brushProperty name="width" value="0.05" units="cm"/>
      <inkml:brushProperty name="height" value="0.05" units="cm"/>
      <inkml:brushProperty name="color" value="#E71224"/>
    </inkml:brush>
  </inkml:definitions>
  <inkml:trace contextRef="#ctx0" brushRef="#br0">1 1 24575,'21'0'0,"10"0"0,5 0 0,1 0 0,-3 0 0,-8 0 0,0 0 0,-7 0 0,-1 0 0,-7 0 0,0 0 0,-1 0 0,0 0 0,-1 0 0,-4 4 0,3-3 0,-2 3 0,-1 0 0,4-3 0,-8 7 0,9-7 0,-5 3 0,1 1 0,3-4 0,-3 4 0,5-5 0,6 6 0,11-5 0,0 11 0,15-11 0,-6 5 0,0 0 0,6-5 0,-15 5 0,6-6 0,-8 5 0,9-3 0,-14 4 0,12-6 0,-14 0 0,7 5 0,-7-3 0,-1 3 0,-7-5 0,-1 0 0,1 0 0,0 0 0,0 0 0,-1 0 0,-4 5 0,2-4 0,-3 3 0,0 1 0,4-4 0,-3 4 0,4-5 0,1 0 0,6 0 0,-4 0 0,11 0 0,-5 0 0,0 0 0,6 0 0,-6 0 0,0 0 0,5 0 0,-11 0 0,11 0 0,-5 0 0,0 0 0,6 0 0,-13 0 0,6 0 0,-7 4 0,-1-2 0,1 2 0,0-4 0,0 0 0,-1 0 0,-4 5 0,3-4 0,-4 3 0,6-4 0,-1 0 0,1 0 0,15 0 0,-5 0 0,14 0 0,-9 0 0,0 0 0,-1 6 0,10-5 0,-7 5 0,7-6 0,-10 5 0,1-3 0,0 4 0,9-6 0,-7 0 0,6 0 0,-8 0 0,0 0 0,0 0 0,0 0 0,0 0 0,-7 0 0,5 5 0,-5-3 0,1 3 0,4-5 0,-5 0 0,0 0 0,5 0 0,-11 0 0,23 0 0,-14 0 0,8 0 0,-5 0 0,-6 0 0,7 0 0,0 0 0,0 0 0,-1 0 0,-5 0 0,4 0 0,-5 6 0,7-4 0,0 3 0,0-5 0,0 0 0,4 0 0,-3 0 0,-3 5 0,1-4 0,-13 4 0,12-5 0,-11 0 0,4 0 0,-6 0 0,0 0 0,-5 5 0,3-4 0,-4 8 0,1-4 0,2 0 0,-7 4 0,7-8 0,-7 8 0,8-8 0,-3 3 0,5-4 0,0 0 0,6 0 0,2 6 0,1-5 0,4 5 0,-12-6 0,6 0 0,-7 0 0,0 0 0,-5 5 0,3-4 0,-4 4 0,5-5 0,0 0 0,7 0 0,2 0 0,7 0 0,0 0 0,0 0 0,0 0 0,8 0 0,-13 0 0,12 0 0,-14 0 0,7 0 0,0 0 0,0 0 0,0 0 0,-7 0 0,5 0 0,-4 0 0,6 0 0,-1 0 0,1 0 0,0 0 0,0 0 0,-7 0 0,6 0 0,-13 0 0,6 0 0,-8 0 0,1 0 0,0 0 0,5 0 0,-4 0 0,4 0 0,-6 0 0,-1 0 0,1 4 0,0-3 0,0 3 0,7-4 0,3 0 0,-1 0 0,5 0 0,-11 0 0,4 5 0,-6-4 0,0 4 0,0-5 0,-1 4 0,0-2 0,0 2 0,0-4 0,1 0 0,0 0 0,0 5 0,0-4 0,0 4 0,-1-5 0,1 0 0,0 0 0,-1 4 0,0-3 0,1 4 0,-1-5 0,7 0 0,-4 0 0,11 0 0,-12 0 0,6 0 0,-7 0 0,0 0 0,0 0 0,-5-8 0,-2 1 0,-4-7 0,0-4 0,0 5 0,0-5 0,0 7 0,0 0 0,0 0 0,0 0 0,0 0 0,0 0 0,0 1 0,0 0 0,0 0 0,0 0 0,4 5 0,2 1 0,3 4 0,1 0 0,0 0 0,1 0 0,6 0 0,11 0 0,0 0 0,0 0 0,-4 0 0,-11 0 0,4 0 0,-6 0 0,0 0 0,0 0 0,-1 0 0,0 0 0,0 4 0,6-2 0,-3 7 0,11-2 0,-5 0 0,7 4 0,-7-10 0,-1 5 0,-7-1 0,-1-4 0,1 9 0,0-9 0,-6 8 0,0-4 0,-1 1 0,-2 2 0,7-7 0,-4 8 0,5-8 0,1 8 0,6-8 0,-4 9 0,11-9 0,-5 10 0,1-10 0,4 11 0,-5-5 0,7 0 0,-7 3 0,5-8 0,-11 7 0,11-8 0,-5 10 0,7-4 0,-7 0 0,6 5 0,-6-11 0,0 10 0,5-10 0,-11 4 0,11 0 0,-12-3 0,13 4 0,-13-6 0,6 4 0,-1-2 0,-4 2 0,4-4 0,-6 5 0,7-4 0,-6 4 0,6-5 0,-7 5 0,6-4 0,0 4 0,9-5 0,-9 5 0,1-4 0,-1 4 0,-4-5 0,4 5 0,1-4 0,-6 4 0,6-5 0,-7 0 0,6 6 0,-4-5 0,4 5 0,1-1 0,-6-3 0,13 4 0,-13-2 0,6-2 0,-1 2 0,-4-4 0,4 5 0,-1-4 0,-4 4 0,10 1 0,-9-5 0,4 5 0,-6-6 0,0 0 0,0 5 0,0-4 0,0 4 0,0-5 0,-1 5 0,1-4 0,0 4 0,5 0 0,-4-4 0,4 4 0,-6-5 0,1 0 0,0 0 0,0 0 0,0 0 0,0 0 0,0 0 0,-1 0 0,1 0 0,0 5 0,0-4 0,0 4 0,6-5 0,-4 0 0,4 0 0,1 0 0,-6 0 0,17 0 0,-15 0 0,9 0 0,-13 0 0,1 0 0,0 0 0,7 0 0,-6 0 0,6 0 0,-7 0 0,-1 0 0,8 0 0,-6 0 0,6 0 0,0 0 0,-6 0 0,12 0 0,-11 0 0,4-5 0,1 3 0,-1-7 0,9 7 0,-9-7 0,1 7 0,-8-2 0,1-1 0,7 3 0,-6-2 0,6 4 0,-7 0 0,0 0 0,-1 0 0,1 0 0,0 0 0,0 0 0,0 0 0,0 0 0,0 0 0,-1 0 0,0 0 0,-1 0 0,1 0 0,0 0 0,1 4 0,-1-2 0,1 2 0,0 1 0,0-4 0,-1 9 0,1-9 0,-6 7 0,3-7 0,-2 3 0,4 1 0,1-4 0,0 4 0,0-5 0,-5 5 0,4-4 0,-4 4 0,4-5 0,0 4 0,0-2 0,1 2 0,0-4 0,0 0 0,-1 0 0,1 0 0,7 6 0,1-5 0,0 5 0,5-6 0,-11 5 0,4-4 0,1 4 0,-6-5 0,6 0 0,0 5 0,-6-3 0,12 4 0,-11-6 0,4 0 0,1 0 0,-6 4 0,13-2 0,-13 2 0,12-4 0,0 5 0,-3-4 0,8 10 0,-17-10 0,6 5 0,-7-6 0,6 0 0,-4 5 0,4-4 0,-6 4 0,0-5 0,0 0 0,0 0 0,-5 5 0,3-4 0,-8 8 0,8-8 0,-3 3 0,5-4 0,-1 0 0,1 0 0,0 5 0,-1-4 0,1 4 0,0-1 0,0-2 0,0 2 0,0-4 0,0 0 0,-1 5 0,1-3 0,-1 2 0,-5 0 0,0 1 0,0 5 0,1-5 0,4 4 0,1-8 0,-1 8 0,0-8 0,1 8 0,0-8 0,-1 4 0,-4 0 0,4-4 0,-4 4 0,0-1 0,-2 1 0,-4 4 0,0 0 0,0 0 0,0 1 0,0-1 0,0 1 0,0 0 0,0-1 0,0 1 0,0 0 0,0 0 0,0-1 0,0 1 0,0 5 0,-6 4 0,5 5 0,-5 2 0,6-1 0,-6 1 0,5 0 0,-5-7 0,6-1 0,0-7 0,0 0 0,0-1 0,0 1 0,0-1 0,0 1 0,0 6 0,0 2 0,0 7 0,0 0 0,0-7 0,0 6 0,0-13 0,0 6 0,0-7 0,0-1 0,0 1 0,0 0 0,0 7 0,0 1 0,0 7 0,0-7 0,0-2 0,0-6 0,0 0 0,0 0 0,0 0 0,0 0 0,-4-5 0,3-5 0,-4-7 0,5-3 0,0-1 0,4 5 0,2 1 0,4 4 0,8 0 0,-6 0 0,6 0 0,-7 0 0,0 0 0,-1 0 0,1 0 0,-2 0 0,1 0 0,-1 0 0,1 0 0,0 0 0,1 0 0,0 0 0,0 0 0,0 0 0,-1 0 0,1 0 0,0 0 0,-1 0 0,-4 4 0,3-2 0,-3 7 0,5-8 0,-1 3 0,1 1 0,0-4 0,-1 4 0,1 0 0,0-4 0,-2 4 0,1-1 0,0-3 0,0 4 0,1-5 0,-5 4 0,4-2 0,-5 3 0,5-5 0,0 0 0,-1 0 0,1 0 0,1 0 0,-1 4 0,-5 1 0,0 4 0,-5 0 0,0 0 0,0 1 0,0-1 0,0 0 0,0 1 0,0-1 0,0 1 0,0-1 0,0 1 0,0-1 0,0 1 0,0 0 0,0 15 0,0-3 0,0 12 0,0-8 0,0 0 0,0 0 0,0-7 0,0-1 0,0-7 0,0-1 0,0 1 0,0-1 0,0 0 0,0 0 0,0-1 0,0 16 0,0-4 0,0 13 0,0 1 0,0-14 0,0 12 0,0-14 0,0 1 0,0-3 0,0-6 0,0 0 0,0-1 0,0 7 0,0 2 0,0 7 0,0 8 0,0-6 0,0 0 0,-5-10 0,4-1 0,-4-4 0,5 4 0,0-6 0,0-1 0,0 7 0,-6 3 0,5 5 0,-5 1 0,6-6 0,0 4 0,0-12 0,0 6 0,-5-7 0,4 0 0,-4 6 0,5 2 0,-6 7 0,4 0 0,-3 0 0,5-7 0,-5-1 0,4-1 0,-4 11 0,5 0 0,-5 0 0,4-4 0,-4-11 0,5 4 0,-5-6 0,4 0 0,-4 0 0,5-1 0,-5-4 0,0-2 0,-4-4 0,4-4 0,0-1 0,5-4 0,0 0 0,-4 4 0,3-4 0,-3 4 0,4-5 0,0 1 0,0 0 0,0-1 0,0 1 0,0-1 0,0 0 0,0 0 0,0-1 0,0 2 0,0-2 0,0 1 0,0 0 0,0 0 0,0 1 0,0-1 0,0 5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47069-7F1D-6E4E-B4E1-0C2030C0DB15}" type="datetimeFigureOut">
              <a:rPr lang="fr-FR" smtClean="0"/>
              <a:t>05/12/2022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8C82C-2A83-B54A-9AB4-A46F83E92AC0}" type="slidenum">
              <a:rPr lang="fr-FR" smtClean="0"/>
              <a:t>‹N°›</a:t>
            </a:fld>
            <a:endParaRPr lang="fr-FR"/>
          </a:p>
        </p:txBody>
      </p:sp>
    </p:spTree>
    <p:extLst>
      <p:ext uri="{BB962C8B-B14F-4D97-AF65-F5344CB8AC3E}">
        <p14:creationId xmlns:p14="http://schemas.microsoft.com/office/powerpoint/2010/main" val="812359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a:t>Pop : +/- 1,2 million, répartie sur le territoire: 73% </a:t>
            </a:r>
            <a:r>
              <a:rPr lang="fr-FR" sz="1200" noProof="0" dirty="0" err="1"/>
              <a:t>RoC</a:t>
            </a:r>
            <a:r>
              <a:rPr lang="fr-FR" sz="1200" noProof="0" dirty="0"/>
              <a:t> (CHG); 26% TNRC (CHT, and </a:t>
            </a:r>
            <a:r>
              <a:rPr lang="fr-FR" sz="1200" noProof="0" dirty="0" err="1"/>
              <a:t>Turkish</a:t>
            </a:r>
            <a:r>
              <a:rPr lang="fr-FR" sz="1200" noProof="0" dirty="0"/>
              <a:t> “</a:t>
            </a:r>
            <a:r>
              <a:rPr lang="fr-FR" sz="1200" noProof="0" dirty="0" err="1"/>
              <a:t>settlers</a:t>
            </a:r>
            <a:r>
              <a:rPr lang="fr-FR" sz="1200" noProof="0" dirty="0"/>
              <a:t>”)</a:t>
            </a:r>
          </a:p>
          <a:p>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2</a:t>
            </a:fld>
            <a:endParaRPr lang="fr-FR"/>
          </a:p>
        </p:txBody>
      </p:sp>
    </p:spTree>
    <p:extLst>
      <p:ext uri="{BB962C8B-B14F-4D97-AF65-F5344CB8AC3E}">
        <p14:creationId xmlns:p14="http://schemas.microsoft.com/office/powerpoint/2010/main" val="188863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a:t>Pop : +/- 1,2 million, répartie sur le territoire: 73% </a:t>
            </a:r>
            <a:r>
              <a:rPr lang="fr-FR" sz="1200" noProof="0" dirty="0" err="1"/>
              <a:t>RoC</a:t>
            </a:r>
            <a:r>
              <a:rPr lang="fr-FR" sz="1200" noProof="0" dirty="0"/>
              <a:t> (CHG); 26% TNRC (CHT, and </a:t>
            </a:r>
            <a:r>
              <a:rPr lang="fr-FR" sz="1200" noProof="0" dirty="0" err="1"/>
              <a:t>Turkish</a:t>
            </a:r>
            <a:r>
              <a:rPr lang="fr-FR" sz="1200" noProof="0" dirty="0"/>
              <a:t> “</a:t>
            </a:r>
            <a:r>
              <a:rPr lang="fr-FR" sz="1200" noProof="0" dirty="0" err="1"/>
              <a:t>settlers</a:t>
            </a:r>
            <a:r>
              <a:rPr lang="fr-FR" sz="1200" noProof="0" dirty="0"/>
              <a:t>”)</a:t>
            </a:r>
          </a:p>
          <a:p>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3</a:t>
            </a:fld>
            <a:endParaRPr lang="fr-FR"/>
          </a:p>
        </p:txBody>
      </p:sp>
    </p:spTree>
    <p:extLst>
      <p:ext uri="{BB962C8B-B14F-4D97-AF65-F5344CB8AC3E}">
        <p14:creationId xmlns:p14="http://schemas.microsoft.com/office/powerpoint/2010/main" val="325385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=&gt; </a:t>
            </a:r>
            <a:r>
              <a:rPr lang="fr-FR" sz="1200" noProof="0" dirty="0"/>
              <a:t>Clivage ethno-national (linguistique; religieux) : question constitutionnelle</a:t>
            </a:r>
          </a:p>
          <a:p>
            <a:endParaRPr lang="fr-FR" dirty="0"/>
          </a:p>
          <a:p>
            <a:endParaRPr lang="fr-FR" dirty="0"/>
          </a:p>
          <a:p>
            <a:r>
              <a:rPr lang="fr-FR" dirty="0"/>
              <a:t>Source carte: https://</a:t>
            </a:r>
            <a:r>
              <a:rPr lang="fr-FR" dirty="0" err="1"/>
              <a:t>www.militaryhistories.co.uk</a:t>
            </a:r>
            <a:r>
              <a:rPr lang="fr-FR" dirty="0"/>
              <a:t>/</a:t>
            </a:r>
            <a:r>
              <a:rPr lang="fr-FR" dirty="0" err="1"/>
              <a:t>greenline</a:t>
            </a:r>
            <a:r>
              <a:rPr lang="fr-FR" dirty="0"/>
              <a:t>/line2</a:t>
            </a:r>
          </a:p>
          <a:p>
            <a:endParaRPr lang="fr-FR" dirty="0"/>
          </a:p>
          <a:p>
            <a:endParaRPr lang="fr-FR" dirty="0"/>
          </a:p>
          <a:p>
            <a:endParaRPr lang="fr-FR" dirty="0"/>
          </a:p>
          <a:p>
            <a:r>
              <a:rPr lang="fr-FR" dirty="0"/>
              <a:t>Evènements violents dégénèrent pendant le mois de décembre 1963 =&gt; UN décide de </a:t>
            </a:r>
            <a:r>
              <a:rPr lang="fr-FR" dirty="0" err="1"/>
              <a:t>decision</a:t>
            </a:r>
            <a:r>
              <a:rPr lang="fr-FR" dirty="0"/>
              <a:t> une ligne de cessez-le-feu : la green line fin décembre 1963. </a:t>
            </a:r>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4</a:t>
            </a:fld>
            <a:endParaRPr lang="fr-FR"/>
          </a:p>
        </p:txBody>
      </p:sp>
    </p:spTree>
    <p:extLst>
      <p:ext uri="{BB962C8B-B14F-4D97-AF65-F5344CB8AC3E}">
        <p14:creationId xmlns:p14="http://schemas.microsoft.com/office/powerpoint/2010/main" val="56007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Tx/>
              <a:buChar char="-"/>
            </a:pPr>
            <a:r>
              <a:rPr lang="fr-FR" sz="1200" noProof="0" dirty="0"/>
              <a:t>Division marquée par la </a:t>
            </a:r>
            <a:r>
              <a:rPr lang="fr-FR" sz="1200" i="1" noProof="0" dirty="0"/>
              <a:t>buffer zone </a:t>
            </a:r>
          </a:p>
          <a:p>
            <a:pPr marL="285750" indent="-285750">
              <a:buFontTx/>
              <a:buChar char="-"/>
            </a:pPr>
            <a:r>
              <a:rPr lang="fr-FR" sz="1200" noProof="0" dirty="0"/>
              <a:t>Partition « normalisée » </a:t>
            </a:r>
          </a:p>
          <a:p>
            <a:pPr marL="285750" indent="-285750">
              <a:buFontTx/>
              <a:buChar char="-"/>
            </a:pPr>
            <a:r>
              <a:rPr lang="fr-FR" sz="1200" noProof="0" dirty="0"/>
              <a:t>Restriction de la mobilité (checkpoints); </a:t>
            </a:r>
            <a:r>
              <a:rPr lang="fr-FR" sz="1200" i="0" noProof="0" dirty="0"/>
              <a:t>isolement des communautés jusqu’en 2003</a:t>
            </a:r>
            <a:endParaRPr lang="fr-FR" sz="1200" noProof="0" dirty="0"/>
          </a:p>
          <a:p>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5</a:t>
            </a:fld>
            <a:endParaRPr lang="fr-FR"/>
          </a:p>
        </p:txBody>
      </p:sp>
    </p:spTree>
    <p:extLst>
      <p:ext uri="{BB962C8B-B14F-4D97-AF65-F5344CB8AC3E}">
        <p14:creationId xmlns:p14="http://schemas.microsoft.com/office/powerpoint/2010/main" val="271654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Premier </a:t>
            </a:r>
            <a:r>
              <a:rPr lang="fr-FR" i="1" dirty="0" err="1"/>
              <a:t>crossing</a:t>
            </a:r>
            <a:r>
              <a:rPr lang="fr-FR" i="1" dirty="0"/>
              <a:t> point </a:t>
            </a:r>
            <a:r>
              <a:rPr lang="fr-FR" i="0" dirty="0"/>
              <a:t>ouvert à </a:t>
            </a:r>
            <a:r>
              <a:rPr lang="fr-FR" i="0" dirty="0" err="1"/>
              <a:t>Ledra</a:t>
            </a:r>
            <a:r>
              <a:rPr lang="fr-FR" i="0" dirty="0"/>
              <a:t> Palace, Avril 2003</a:t>
            </a:r>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6</a:t>
            </a:fld>
            <a:endParaRPr lang="fr-FR"/>
          </a:p>
        </p:txBody>
      </p:sp>
    </p:spTree>
    <p:extLst>
      <p:ext uri="{BB962C8B-B14F-4D97-AF65-F5344CB8AC3E}">
        <p14:creationId xmlns:p14="http://schemas.microsoft.com/office/powerpoint/2010/main" val="401475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9</a:t>
            </a:fld>
            <a:endParaRPr lang="fr-FR"/>
          </a:p>
        </p:txBody>
      </p:sp>
    </p:spTree>
    <p:extLst>
      <p:ext uri="{BB962C8B-B14F-4D97-AF65-F5344CB8AC3E}">
        <p14:creationId xmlns:p14="http://schemas.microsoft.com/office/powerpoint/2010/main" val="213510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Dover had a peaceful protest yesterday.</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Yeah, you’d probably seen the burning flag</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I’ll show you the picture of it, will you (…) So there was like a flag, a “united Ireland flag » got up here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elle</a:t>
            </a:r>
            <a:r>
              <a:rPr lang="en-US" sz="1200" dirty="0">
                <a:effectLst/>
                <a:latin typeface="Calibri" panose="020F0502020204030204" pitchFamily="34" charset="0"/>
                <a:ea typeface="Calibri" panose="020F0502020204030204" pitchFamily="34" charset="0"/>
                <a:cs typeface="Times New Roman" panose="02020603050405020304" pitchFamily="18" charset="0"/>
              </a:rPr>
              <a:t> me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montre</a:t>
            </a:r>
            <a:r>
              <a:rPr lang="en-US" sz="1200" dirty="0">
                <a:effectLst/>
                <a:latin typeface="Calibri" panose="020F0502020204030204" pitchFamily="34" charset="0"/>
                <a:ea typeface="Calibri" panose="020F0502020204030204" pitchFamily="34" charset="0"/>
                <a:cs typeface="Times New Roman" panose="02020603050405020304" pitchFamily="18" charset="0"/>
              </a:rPr>
              <a:t> Divis tower)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(…)They want a United Ireland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yeah, and they had like a big flag…</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Protestants don't want a united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ireland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They had like a big poster on the thing, they did have a big poster and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 don't like the poster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like the protestants…stole it and burned it last night.</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'cause</a:t>
            </a:r>
            <a:r>
              <a:rPr lang="en-US" sz="1200" dirty="0">
                <a:effectLst/>
                <a:latin typeface="Calibri" panose="020F0502020204030204" pitchFamily="34" charset="0"/>
                <a:ea typeface="Calibri" panose="020F0502020204030204" pitchFamily="34" charset="0"/>
                <a:cs typeface="Times New Roman" panose="02020603050405020304" pitchFamily="18" charset="0"/>
              </a:rPr>
              <a:t> we don't want to have united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ireland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 So so, so who was protesting?</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(all together): the protestants, so like us.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yeah?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Together: so like…so.</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Cause we don’t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wanna</a:t>
            </a:r>
            <a:r>
              <a:rPr lang="en-US" sz="1200" dirty="0">
                <a:effectLst/>
                <a:latin typeface="Calibri" panose="020F0502020204030204" pitchFamily="34" charset="0"/>
                <a:ea typeface="Calibri" panose="020F0502020204030204" pitchFamily="34" charset="0"/>
                <a:cs typeface="Times New Roman" panose="02020603050405020304" pitchFamily="18" charset="0"/>
              </a:rPr>
              <a:t> a united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ireland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…We don't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wanna</a:t>
            </a:r>
            <a:r>
              <a:rPr lang="en-US" sz="1200" dirty="0">
                <a:effectLst/>
                <a:latin typeface="Calibri" panose="020F0502020204030204" pitchFamily="34" charset="0"/>
                <a:ea typeface="Calibri" panose="020F0502020204030204" pitchFamily="34" charset="0"/>
                <a:cs typeface="Times New Roman" panose="02020603050405020304" pitchFamily="18" charset="0"/>
              </a:rPr>
              <a:t> unite because it's not. It's not good for us,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it's not good for protestants but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catholics</a:t>
            </a:r>
            <a:r>
              <a:rPr lang="en-US" sz="1200" dirty="0">
                <a:effectLst/>
                <a:latin typeface="Calibri" panose="020F0502020204030204" pitchFamily="34" charset="0"/>
                <a:ea typeface="Calibri" panose="020F0502020204030204" pitchFamily="34" charset="0"/>
                <a:cs typeface="Times New Roman" panose="02020603050405020304" pitchFamily="18" charset="0"/>
              </a:rPr>
              <a:t> want it.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Catholics want it</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So they just burned it right there?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Yeah right there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Where there's the playground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was also a fire there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ok</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So them flag like, there was like a big big poster on this and like united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ireland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everyone (she shows Divis tower).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Oh on the block?</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but like we didn't want this so… the light up like over here, they light up. So like the Protestants lit up on fire last night,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That was like packed in here. </a:t>
            </a:r>
            <a:r>
              <a:rPr lang="fr-BE" sz="1200" dirty="0">
                <a:effectLst/>
                <a:latin typeface="Calibri" panose="020F0502020204030204" pitchFamily="34" charset="0"/>
                <a:ea typeface="Calibri" panose="020F0502020204030204" pitchFamily="34" charset="0"/>
                <a:cs typeface="Times New Roman" panose="02020603050405020304" pitchFamily="18" charset="0"/>
              </a:rPr>
              <a:t>(les photos montrent énormément de gens, de tous les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ages</a:t>
            </a:r>
            <a:r>
              <a:rPr lang="fr-BE" sz="1200" dirty="0">
                <a:effectLst/>
                <a:latin typeface="Calibri" panose="020F0502020204030204" pitchFamily="34" charset="0"/>
                <a:ea typeface="Calibri" panose="020F0502020204030204" pitchFamily="34" charset="0"/>
                <a:cs typeface="Times New Roman" panose="02020603050405020304" pitchFamily="18" charset="0"/>
              </a:rPr>
              <a:t>, certains cagoulés et d’autres pas).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OK.</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There were like a hundred people.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They walk from like up Woodvale, like at the top of the Shankill like right down like a peaceful protestant and then they got down here. And light up down here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OK, I'm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gonna</a:t>
            </a:r>
            <a:r>
              <a:rPr lang="en-US" sz="1200" dirty="0">
                <a:effectLst/>
                <a:latin typeface="Calibri" panose="020F0502020204030204" pitchFamily="34" charset="0"/>
                <a:ea typeface="Calibri" panose="020F0502020204030204" pitchFamily="34" charset="0"/>
                <a:cs typeface="Times New Roman" panose="02020603050405020304" pitchFamily="18" charset="0"/>
              </a:rPr>
              <a:t> take a picture of the site, if it's fine.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fr-BE" sz="1200" dirty="0">
                <a:effectLst/>
                <a:latin typeface="Calibri" panose="020F0502020204030204" pitchFamily="34" charset="0"/>
                <a:ea typeface="Calibri" panose="020F0502020204030204" pitchFamily="34" charset="0"/>
                <a:cs typeface="Times New Roman" panose="02020603050405020304" pitchFamily="18" charset="0"/>
              </a:rPr>
              <a:t>(elles vont remuer les cendres pour regarder les restes brulés, on voit le montant en fil de fer du drapeau)</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I got it.</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Did you show the mountains?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I don’t know what they wrote up there…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Yeah I could, I I Looked at it earlier but I couldn't see what it was written.</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You know what it says?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Probably something in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irish</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So so you you're saying were you here last night, girls?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Yes, I was in.</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I was in my house.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so when there's an event like this in the community, would you just come and see what's going on?</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sometimes</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err="1">
                <a:effectLst/>
                <a:latin typeface="Calibri" panose="020F0502020204030204" pitchFamily="34" charset="0"/>
                <a:ea typeface="Calibri" panose="020F0502020204030204" pitchFamily="34" charset="0"/>
                <a:cs typeface="Times New Roman" panose="02020603050405020304" pitchFamily="18" charset="0"/>
              </a:rPr>
              <a:t>'cause</a:t>
            </a:r>
            <a:r>
              <a:rPr lang="en-US" sz="1200" dirty="0">
                <a:effectLst/>
                <a:latin typeface="Calibri" panose="020F0502020204030204" pitchFamily="34" charset="0"/>
                <a:ea typeface="Calibri" panose="020F0502020204030204" pitchFamily="34" charset="0"/>
                <a:cs typeface="Times New Roman" panose="02020603050405020304" pitchFamily="18" charset="0"/>
              </a:rPr>
              <a:t> you needs to hear like,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What’s going on,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 points of view as well.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Cause obviously cause of the fact being protestants? It can affects us as well. Like also on the fact like, order people are doing fact there, so you still have to know.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So you yeah, you feel like you have to keep up with what's going on because it's your future,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So you can see all the burns are there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right there.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so this is like the protestants side here, but see like, over that thing this is like Catholics.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So that’s why it’s called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peacewall</a:t>
            </a:r>
            <a:r>
              <a:rPr lang="en-US" sz="1200" dirty="0">
                <a:effectLst/>
                <a:latin typeface="Calibri" panose="020F0502020204030204" pitchFamily="34" charset="0"/>
                <a:ea typeface="Calibri" panose="020F0502020204030204" pitchFamily="34" charset="0"/>
                <a:cs typeface="Times New Roman" panose="02020603050405020304" pitchFamily="18" charset="0"/>
              </a:rPr>
              <a:t>, cause it keeps everyone from fighting.</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like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So that got them…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J: OK. And you've always been used to the peace wall being there since you’re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sure.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 it’s been there since I was younger so…</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It was like before I was born really</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Yeah</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 J: OK</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so the burnt that flag here last night.</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That’s it there</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12</a:t>
            </a:fld>
            <a:endParaRPr lang="fr-FR"/>
          </a:p>
        </p:txBody>
      </p:sp>
    </p:spTree>
    <p:extLst>
      <p:ext uri="{BB962C8B-B14F-4D97-AF65-F5344CB8AC3E}">
        <p14:creationId xmlns:p14="http://schemas.microsoft.com/office/powerpoint/2010/main" val="217518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58C82C-2A83-B54A-9AB4-A46F83E92AC0}" type="slidenum">
              <a:rPr lang="fr-FR" smtClean="0"/>
              <a:t>15</a:t>
            </a:fld>
            <a:endParaRPr lang="fr-FR"/>
          </a:p>
        </p:txBody>
      </p:sp>
    </p:spTree>
    <p:extLst>
      <p:ext uri="{BB962C8B-B14F-4D97-AF65-F5344CB8AC3E}">
        <p14:creationId xmlns:p14="http://schemas.microsoft.com/office/powerpoint/2010/main" val="1526200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532150" y="2098160"/>
            <a:ext cx="9144000" cy="1198563"/>
          </a:xfrm>
          <a:prstGeom prst="rect">
            <a:avLst/>
          </a:prstGeom>
        </p:spPr>
        <p:txBody>
          <a:bodyPr anchor="b">
            <a:normAutofit/>
          </a:bodyPr>
          <a:lstStyle>
            <a:lvl1pPr algn="l">
              <a:defRPr sz="4000" baseline="0">
                <a:solidFill>
                  <a:schemeClr val="bg1">
                    <a:lumMod val="95000"/>
                  </a:schemeClr>
                </a:solidFill>
                <a:latin typeface="Source Sans Pro Bold" charset="0"/>
              </a:defRPr>
            </a:lvl1pPr>
          </a:lstStyle>
          <a:p>
            <a:r>
              <a:rPr lang="fr-FR" dirty="0"/>
              <a:t>Cliquez et modifiez le titre</a:t>
            </a:r>
          </a:p>
        </p:txBody>
      </p:sp>
      <p:sp>
        <p:nvSpPr>
          <p:cNvPr id="3" name="Sous-titre 2"/>
          <p:cNvSpPr>
            <a:spLocks noGrp="1"/>
          </p:cNvSpPr>
          <p:nvPr>
            <p:ph type="subTitle" idx="1"/>
          </p:nvPr>
        </p:nvSpPr>
        <p:spPr>
          <a:xfrm>
            <a:off x="532150" y="3503564"/>
            <a:ext cx="9144000" cy="1655762"/>
          </a:xfrm>
          <a:prstGeom prst="rect">
            <a:avLst/>
          </a:prstGeom>
        </p:spPr>
        <p:txBody>
          <a:bodyPr>
            <a:normAutofit/>
          </a:bodyPr>
          <a:lstStyle>
            <a:lvl1pPr marL="0" indent="0" algn="l">
              <a:spcBef>
                <a:spcPts val="600"/>
              </a:spcBef>
              <a:buNone/>
              <a:defRPr sz="3000" baseline="0">
                <a:solidFill>
                  <a:schemeClr val="bg1">
                    <a:lumMod val="95000"/>
                  </a:schemeClr>
                </a:solidFill>
                <a:latin typeface="Source Sans Pro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style </a:t>
            </a:r>
          </a:p>
          <a:p>
            <a:r>
              <a:rPr lang="fr-FR" dirty="0"/>
              <a:t>des sous-titres du masque</a:t>
            </a:r>
          </a:p>
        </p:txBody>
      </p:sp>
      <p:sp>
        <p:nvSpPr>
          <p:cNvPr id="4" name="Espace réservé de la date 3"/>
          <p:cNvSpPr>
            <a:spLocks noGrp="1"/>
          </p:cNvSpPr>
          <p:nvPr>
            <p:ph type="dt" sz="half" idx="10"/>
          </p:nvPr>
        </p:nvSpPr>
        <p:spPr>
          <a:xfrm>
            <a:off x="532150" y="847725"/>
            <a:ext cx="2743200" cy="365125"/>
          </a:xfrm>
          <a:prstGeom prst="rect">
            <a:avLst/>
          </a:prstGeom>
        </p:spPr>
        <p:txBody>
          <a:bodyPr/>
          <a:lstStyle>
            <a:lvl1pPr>
              <a:defRPr sz="2000" baseline="0">
                <a:solidFill>
                  <a:srgbClr val="5FA4B0"/>
                </a:solidFill>
                <a:latin typeface="Source Sans Pro" charset="0"/>
              </a:defRPr>
            </a:lvl1pPr>
          </a:lstStyle>
          <a:p>
            <a:r>
              <a:rPr lang="fr-FR" dirty="0"/>
              <a:t>Février / 2019</a:t>
            </a:r>
          </a:p>
        </p:txBody>
      </p:sp>
      <p:sp>
        <p:nvSpPr>
          <p:cNvPr id="5" name="Espace réservé du pied de page 4"/>
          <p:cNvSpPr>
            <a:spLocks noGrp="1"/>
          </p:cNvSpPr>
          <p:nvPr>
            <p:ph type="ftr" sz="quarter" idx="11"/>
          </p:nvPr>
        </p:nvSpPr>
        <p:spPr>
          <a:xfrm>
            <a:off x="532150" y="5826100"/>
            <a:ext cx="4114800" cy="365125"/>
          </a:xfrm>
          <a:prstGeom prst="rect">
            <a:avLst/>
          </a:prstGeom>
        </p:spPr>
        <p:txBody>
          <a:bodyPr/>
          <a:lstStyle>
            <a:lvl1pPr algn="l">
              <a:defRPr sz="800" baseline="0"/>
            </a:lvl1pPr>
          </a:lstStyle>
          <a:p>
            <a:r>
              <a:rPr lang="fr-FR" dirty="0">
                <a:solidFill>
                  <a:schemeClr val="bg1"/>
                </a:solidFill>
                <a:latin typeface="Source Sans Pro Light" charset="0"/>
                <a:ea typeface="Source Sans Pro Light" charset="0"/>
                <a:cs typeface="Source Sans Pro Light" charset="0"/>
              </a:rPr>
              <a:t>Unité de Recherche Cité </a:t>
            </a:r>
          </a:p>
          <a:p>
            <a:r>
              <a:rPr lang="fr-FR" dirty="0">
                <a:solidFill>
                  <a:schemeClr val="bg1"/>
                </a:solidFill>
                <a:latin typeface="Source Sans Pro Light" charset="0"/>
                <a:ea typeface="Source Sans Pro Light" charset="0"/>
                <a:cs typeface="Source Sans Pro Light" charset="0"/>
              </a:rPr>
              <a:t>Gouvernance, Justice et Société</a:t>
            </a:r>
          </a:p>
          <a:p>
            <a:r>
              <a:rPr lang="fr-FR" dirty="0">
                <a:solidFill>
                  <a:schemeClr val="bg1"/>
                </a:solidFill>
                <a:latin typeface="Source Sans Pro Light" charset="0"/>
                <a:ea typeface="Source Sans Pro Light" charset="0"/>
                <a:cs typeface="Source Sans Pro Light" charset="0"/>
              </a:rPr>
              <a:t>Université de Liège, Place des Orateurs 3</a:t>
            </a:r>
          </a:p>
          <a:p>
            <a:r>
              <a:rPr lang="fr-FR" dirty="0">
                <a:solidFill>
                  <a:schemeClr val="bg1"/>
                </a:solidFill>
                <a:latin typeface="Source Sans Pro Light" charset="0"/>
                <a:ea typeface="Source Sans Pro Light" charset="0"/>
                <a:cs typeface="Source Sans Pro Light" charset="0"/>
              </a:rPr>
              <a:t>4000 Liège, Belgique</a:t>
            </a:r>
          </a:p>
        </p:txBody>
      </p:sp>
    </p:spTree>
    <p:extLst>
      <p:ext uri="{BB962C8B-B14F-4D97-AF65-F5344CB8AC3E}">
        <p14:creationId xmlns:p14="http://schemas.microsoft.com/office/powerpoint/2010/main" val="46727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532150" y="6356350"/>
            <a:ext cx="2743200" cy="365125"/>
          </a:xfrm>
          <a:prstGeom prst="rect">
            <a:avLst/>
          </a:prstGeom>
        </p:spPr>
        <p:txBody>
          <a:bodyPr/>
          <a:lstStyle>
            <a:lvl1pPr>
              <a:defRPr baseline="0">
                <a:solidFill>
                  <a:srgbClr val="5FA4B0"/>
                </a:solidFill>
                <a:latin typeface="Source Sans Pro" charset="0"/>
              </a:defRPr>
            </a:lvl1pPr>
          </a:lstStyle>
          <a:p>
            <a:fld id="{99036C84-B137-DA46-A8A1-A42AD63AE419}" type="datetimeFigureOut">
              <a:rPr lang="fr-FR" smtClean="0"/>
              <a:pPr/>
              <a:t>05/12/2022</a:t>
            </a:fld>
            <a:endParaRPr lang="fr-FR" dirty="0"/>
          </a:p>
        </p:txBody>
      </p:sp>
      <p:sp>
        <p:nvSpPr>
          <p:cNvPr id="5" name="Espace réservé du pied de page 4"/>
          <p:cNvSpPr>
            <a:spLocks noGrp="1"/>
          </p:cNvSpPr>
          <p:nvPr>
            <p:ph type="ftr" sz="quarter" idx="11"/>
          </p:nvPr>
        </p:nvSpPr>
        <p:spPr>
          <a:xfrm>
            <a:off x="3732550" y="6356350"/>
            <a:ext cx="4114800" cy="365125"/>
          </a:xfrm>
          <a:prstGeom prst="rect">
            <a:avLst/>
          </a:prstGeom>
        </p:spPr>
        <p:txBody>
          <a:bodyPr/>
          <a:lstStyle>
            <a:lvl1pPr>
              <a:defRPr baseline="0">
                <a:solidFill>
                  <a:srgbClr val="5FA4B0"/>
                </a:solidFill>
                <a:latin typeface="Source Sans Pro" charset="0"/>
              </a:defRPr>
            </a:lvl1pPr>
          </a:lstStyle>
          <a:p>
            <a:endParaRPr lang="fr-FR" dirty="0"/>
          </a:p>
        </p:txBody>
      </p:sp>
      <p:sp>
        <p:nvSpPr>
          <p:cNvPr id="6" name="Espace réservé du numéro de diapositive 5"/>
          <p:cNvSpPr>
            <a:spLocks noGrp="1"/>
          </p:cNvSpPr>
          <p:nvPr>
            <p:ph type="sldNum" sz="quarter" idx="12"/>
          </p:nvPr>
        </p:nvSpPr>
        <p:spPr>
          <a:xfrm>
            <a:off x="8304550" y="6356350"/>
            <a:ext cx="3309112" cy="365125"/>
          </a:xfrm>
          <a:prstGeom prst="rect">
            <a:avLst/>
          </a:prstGeom>
        </p:spPr>
        <p:txBody>
          <a:bodyPr/>
          <a:lstStyle>
            <a:lvl1pPr>
              <a:defRPr baseline="0">
                <a:solidFill>
                  <a:srgbClr val="5FA4B0"/>
                </a:solidFill>
                <a:latin typeface="Source Sans Pro" charset="0"/>
              </a:defRPr>
            </a:lvl1pPr>
          </a:lstStyle>
          <a:p>
            <a:fld id="{A96295AA-E393-1849-ABD9-937E1AFAD5F8}" type="slidenum">
              <a:rPr lang="fr-FR" smtClean="0"/>
              <a:pPr/>
              <a:t>‹N°›</a:t>
            </a:fld>
            <a:endParaRPr lang="fr-FR" dirty="0"/>
          </a:p>
        </p:txBody>
      </p:sp>
      <p:sp>
        <p:nvSpPr>
          <p:cNvPr id="10" name="Espace réservé du titre 18"/>
          <p:cNvSpPr>
            <a:spLocks noGrp="1"/>
          </p:cNvSpPr>
          <p:nvPr>
            <p:ph type="title"/>
          </p:nvPr>
        </p:nvSpPr>
        <p:spPr>
          <a:xfrm>
            <a:off x="532150" y="602853"/>
            <a:ext cx="10515600" cy="619919"/>
          </a:xfrm>
          <a:prstGeom prst="rect">
            <a:avLst/>
          </a:prstGeom>
        </p:spPr>
        <p:txBody>
          <a:bodyPr vert="horz" lIns="91440" tIns="45720" rIns="91440" bIns="45720" rtlCol="0" anchor="ctr">
            <a:normAutofit/>
          </a:bodyPr>
          <a:lstStyle/>
          <a:p>
            <a:r>
              <a:rPr lang="fr-FR" dirty="0"/>
              <a:t>Cliquez et modifiez le titre</a:t>
            </a:r>
          </a:p>
        </p:txBody>
      </p:sp>
      <p:sp>
        <p:nvSpPr>
          <p:cNvPr id="11" name="Espace réservé du texte 20"/>
          <p:cNvSpPr>
            <a:spLocks noGrp="1"/>
          </p:cNvSpPr>
          <p:nvPr>
            <p:ph idx="1"/>
          </p:nvPr>
        </p:nvSpPr>
        <p:spPr>
          <a:xfrm>
            <a:off x="532150" y="1613892"/>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3951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Imag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Espace réservé de la date 3"/>
          <p:cNvSpPr>
            <a:spLocks noGrp="1"/>
          </p:cNvSpPr>
          <p:nvPr>
            <p:ph type="dt" sz="half" idx="2"/>
          </p:nvPr>
        </p:nvSpPr>
        <p:spPr>
          <a:xfrm>
            <a:off x="532150" y="6356350"/>
            <a:ext cx="2743200" cy="365125"/>
          </a:xfrm>
          <a:prstGeom prst="rect">
            <a:avLst/>
          </a:prstGeom>
        </p:spPr>
        <p:txBody>
          <a:bodyPr/>
          <a:lstStyle>
            <a:lvl1pPr>
              <a:defRPr baseline="0">
                <a:solidFill>
                  <a:srgbClr val="5FA4B0"/>
                </a:solidFill>
                <a:latin typeface="Source Sans Pro" charset="0"/>
              </a:defRPr>
            </a:lvl1pPr>
          </a:lstStyle>
          <a:p>
            <a:fld id="{99036C84-B137-DA46-A8A1-A42AD63AE419}" type="datetimeFigureOut">
              <a:rPr lang="fr-FR" smtClean="0"/>
              <a:pPr/>
              <a:t>05/12/2022</a:t>
            </a:fld>
            <a:endParaRPr lang="fr-FR" dirty="0"/>
          </a:p>
        </p:txBody>
      </p:sp>
      <p:sp>
        <p:nvSpPr>
          <p:cNvPr id="16" name="Espace réservé du pied de page 4"/>
          <p:cNvSpPr>
            <a:spLocks noGrp="1"/>
          </p:cNvSpPr>
          <p:nvPr>
            <p:ph type="ftr" sz="quarter" idx="3"/>
          </p:nvPr>
        </p:nvSpPr>
        <p:spPr>
          <a:xfrm>
            <a:off x="3732550" y="6356350"/>
            <a:ext cx="4114800" cy="365125"/>
          </a:xfrm>
          <a:prstGeom prst="rect">
            <a:avLst/>
          </a:prstGeom>
        </p:spPr>
        <p:txBody>
          <a:bodyPr/>
          <a:lstStyle>
            <a:lvl1pPr>
              <a:defRPr baseline="0">
                <a:solidFill>
                  <a:srgbClr val="5FA4B0"/>
                </a:solidFill>
                <a:latin typeface="Source Sans Pro" charset="0"/>
              </a:defRPr>
            </a:lvl1pPr>
          </a:lstStyle>
          <a:p>
            <a:endParaRPr lang="fr-FR"/>
          </a:p>
        </p:txBody>
      </p:sp>
      <p:sp>
        <p:nvSpPr>
          <p:cNvPr id="17" name="Espace réservé du numéro de diapositive 5"/>
          <p:cNvSpPr>
            <a:spLocks noGrp="1"/>
          </p:cNvSpPr>
          <p:nvPr>
            <p:ph type="sldNum" sz="quarter" idx="4"/>
          </p:nvPr>
        </p:nvSpPr>
        <p:spPr>
          <a:xfrm>
            <a:off x="8304550" y="6356350"/>
            <a:ext cx="3309112" cy="365125"/>
          </a:xfrm>
          <a:prstGeom prst="rect">
            <a:avLst/>
          </a:prstGeom>
        </p:spPr>
        <p:txBody>
          <a:bodyPr/>
          <a:lstStyle>
            <a:lvl1pPr>
              <a:defRPr baseline="0">
                <a:solidFill>
                  <a:srgbClr val="5FA4B0"/>
                </a:solidFill>
                <a:latin typeface="Source Sans Pro" charset="0"/>
              </a:defRPr>
            </a:lvl1pPr>
          </a:lstStyle>
          <a:p>
            <a:fld id="{A96295AA-E393-1849-ABD9-937E1AFAD5F8}" type="slidenum">
              <a:rPr lang="fr-FR" smtClean="0"/>
              <a:pPr/>
              <a:t>‹N°›</a:t>
            </a:fld>
            <a:endParaRPr lang="fr-FR" dirty="0"/>
          </a:p>
        </p:txBody>
      </p:sp>
      <p:sp>
        <p:nvSpPr>
          <p:cNvPr id="19" name="Espace réservé du titre 18"/>
          <p:cNvSpPr>
            <a:spLocks noGrp="1"/>
          </p:cNvSpPr>
          <p:nvPr>
            <p:ph type="title"/>
          </p:nvPr>
        </p:nvSpPr>
        <p:spPr>
          <a:xfrm>
            <a:off x="532150" y="602853"/>
            <a:ext cx="10515600" cy="619919"/>
          </a:xfrm>
          <a:prstGeom prst="rect">
            <a:avLst/>
          </a:prstGeom>
        </p:spPr>
        <p:txBody>
          <a:bodyPr vert="horz" lIns="91440" tIns="45720" rIns="91440" bIns="45720" rtlCol="0" anchor="ctr">
            <a:normAutofit/>
          </a:bodyPr>
          <a:lstStyle/>
          <a:p>
            <a:r>
              <a:rPr lang="fr-FR" dirty="0"/>
              <a:t>Cliquez et modifiez le titre</a:t>
            </a:r>
          </a:p>
        </p:txBody>
      </p:sp>
      <p:sp>
        <p:nvSpPr>
          <p:cNvPr id="21" name="Espace réservé du texte 20"/>
          <p:cNvSpPr>
            <a:spLocks noGrp="1"/>
          </p:cNvSpPr>
          <p:nvPr>
            <p:ph type="body" idx="1"/>
          </p:nvPr>
        </p:nvSpPr>
        <p:spPr>
          <a:xfrm>
            <a:off x="532150" y="1613892"/>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fontAlgn="t" latinLnBrk="0" hangingPunct="1">
        <a:lnSpc>
          <a:spcPct val="90000"/>
        </a:lnSpc>
        <a:spcBef>
          <a:spcPct val="0"/>
        </a:spcBef>
        <a:buNone/>
        <a:defRPr sz="4000" kern="1200" baseline="0">
          <a:solidFill>
            <a:srgbClr val="6F3990"/>
          </a:solidFill>
          <a:latin typeface="Source Sans Pro 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3000" kern="1200" baseline="0">
          <a:solidFill>
            <a:srgbClr val="5FA4B0"/>
          </a:solidFill>
          <a:latin typeface="source sans 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1">
              <a:lumMod val="75000"/>
              <a:lumOff val="25000"/>
            </a:schemeClr>
          </a:solidFill>
          <a:latin typeface="source sans 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lumMod val="75000"/>
              <a:lumOff val="25000"/>
            </a:schemeClr>
          </a:solidFill>
          <a:latin typeface="source sans 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source sans 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source sans 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9.jpeg"/><Relationship Id="rId7" Type="http://schemas.openxmlformats.org/officeDocument/2006/relationships/customXml" Target="../ink/ink6.xml"/><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1.jpg"/><Relationship Id="rId5" Type="http://schemas.openxmlformats.org/officeDocument/2006/relationships/customXml" Target="../ink/ink5.xml"/><Relationship Id="rId10"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customXml" Target="../ink/ink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customXml" Target="../ink/ink2.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customXml" Target="../ink/ink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6457369" y="2382675"/>
            <a:ext cx="4395295" cy="2572122"/>
          </a:xfrm>
        </p:spPr>
        <p:txBody>
          <a:bodyPr anchor="t">
            <a:normAutofit/>
          </a:bodyPr>
          <a:lstStyle/>
          <a:p>
            <a:pPr algn="ctr"/>
            <a:r>
              <a:rPr lang="fr-BE" sz="2400" b="1" i="1" dirty="0">
                <a:solidFill>
                  <a:schemeClr val="tx2"/>
                </a:solidFill>
                <a:effectLst/>
                <a:latin typeface="Calibri" panose="020F0502020204030204" pitchFamily="34" charset="0"/>
              </a:rPr>
              <a:t>Entre drapeaux, peintures murales et murs de division : chacun à sa place. Regard analytique sur les pratiques d'appropriation de l'espace urbain à Belfast et à Nicosie </a:t>
            </a:r>
            <a:endParaRPr lang="fr-FR" sz="2400" b="1" dirty="0">
              <a:solidFill>
                <a:schemeClr val="tx2"/>
              </a:solidFill>
            </a:endParaRPr>
          </a:p>
        </p:txBody>
      </p:sp>
      <p:sp>
        <p:nvSpPr>
          <p:cNvPr id="12" name="Freeform: Shape 11">
            <a:extLst>
              <a:ext uri="{FF2B5EF4-FFF2-40B4-BE49-F238E27FC236}">
                <a16:creationId xmlns:a16="http://schemas.microsoft.com/office/drawing/2014/main" id="{FA6F8ABB-6C5D-4349-9E1B-198D1ABFA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4493" y="1333265"/>
            <a:ext cx="4840399" cy="429045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 name="Sous-titre 2"/>
          <p:cNvSpPr>
            <a:spLocks noGrp="1"/>
          </p:cNvSpPr>
          <p:nvPr>
            <p:ph type="subTitle" idx="1"/>
          </p:nvPr>
        </p:nvSpPr>
        <p:spPr>
          <a:xfrm>
            <a:off x="497071" y="2888357"/>
            <a:ext cx="5570437" cy="2326662"/>
          </a:xfrm>
        </p:spPr>
        <p:txBody>
          <a:bodyPr anchor="b">
            <a:normAutofit fontScale="92500" lnSpcReduction="10000"/>
          </a:bodyPr>
          <a:lstStyle/>
          <a:p>
            <a:r>
              <a:rPr lang="fr-FR" sz="2000" b="1" dirty="0">
                <a:solidFill>
                  <a:schemeClr val="tx2"/>
                </a:solidFill>
              </a:rPr>
              <a:t>Le 8 décembre 2022 – 4</a:t>
            </a:r>
            <a:r>
              <a:rPr lang="fr-FR" sz="2000" b="1" baseline="30000" dirty="0">
                <a:solidFill>
                  <a:schemeClr val="tx2"/>
                </a:solidFill>
              </a:rPr>
              <a:t>ème</a:t>
            </a:r>
            <a:r>
              <a:rPr lang="fr-FR" sz="2000" b="1" dirty="0">
                <a:solidFill>
                  <a:schemeClr val="tx2"/>
                </a:solidFill>
              </a:rPr>
              <a:t> Biennale de la sociologie de l’urbain et des Territoires – </a:t>
            </a:r>
            <a:r>
              <a:rPr lang="fr-FR" sz="2000" b="1" i="1" dirty="0">
                <a:solidFill>
                  <a:schemeClr val="tx2"/>
                </a:solidFill>
              </a:rPr>
              <a:t>« À qui appartient la ville? »</a:t>
            </a:r>
            <a:endParaRPr lang="fr-FR" sz="2000" b="1" dirty="0">
              <a:solidFill>
                <a:schemeClr val="tx2"/>
              </a:solidFill>
            </a:endParaRPr>
          </a:p>
          <a:p>
            <a:r>
              <a:rPr lang="fr-FR" sz="2000" b="1" dirty="0">
                <a:solidFill>
                  <a:schemeClr val="tx2"/>
                </a:solidFill>
              </a:rPr>
              <a:t>Panel : « Travail d’appropriation #2 : lieux, formes et matérialités de l’appropriation »</a:t>
            </a:r>
          </a:p>
          <a:p>
            <a:endParaRPr lang="fr-FR" sz="2000" b="1" dirty="0">
              <a:solidFill>
                <a:schemeClr val="tx2"/>
              </a:solidFill>
            </a:endParaRPr>
          </a:p>
          <a:p>
            <a:r>
              <a:rPr lang="fr-FR" sz="2000" b="1" dirty="0">
                <a:solidFill>
                  <a:schemeClr val="tx2"/>
                </a:solidFill>
              </a:rPr>
              <a:t>Juliette </a:t>
            </a:r>
            <a:r>
              <a:rPr lang="fr-FR" sz="2000" b="1" cap="small" dirty="0">
                <a:solidFill>
                  <a:schemeClr val="tx2"/>
                </a:solidFill>
              </a:rPr>
              <a:t>Renard</a:t>
            </a:r>
            <a:r>
              <a:rPr lang="fr-FR" sz="2000" b="1" dirty="0">
                <a:solidFill>
                  <a:schemeClr val="tx2"/>
                </a:solidFill>
              </a:rPr>
              <a:t>, Aspirante FNRS – Institut de la décision publique, </a:t>
            </a:r>
          </a:p>
          <a:p>
            <a:r>
              <a:rPr lang="fr-FR" sz="2000" b="1" dirty="0" err="1">
                <a:solidFill>
                  <a:schemeClr val="tx2"/>
                </a:solidFill>
              </a:rPr>
              <a:t>ULiège</a:t>
            </a:r>
            <a:r>
              <a:rPr lang="fr-FR" sz="2000" b="1" dirty="0">
                <a:solidFill>
                  <a:schemeClr val="tx2"/>
                </a:solidFill>
              </a:rPr>
              <a:t>  - </a:t>
            </a:r>
            <a:r>
              <a:rPr lang="fr-FR" sz="2000" b="1" dirty="0" err="1">
                <a:solidFill>
                  <a:schemeClr val="tx2"/>
                </a:solidFill>
              </a:rPr>
              <a:t>juliette.renard@uliege.be</a:t>
            </a:r>
            <a:endParaRPr lang="fr-FR" sz="1600" b="1" dirty="0">
              <a:solidFill>
                <a:schemeClr val="tx2"/>
              </a:solidFill>
            </a:endParaRPr>
          </a:p>
        </p:txBody>
      </p:sp>
      <p:grpSp>
        <p:nvGrpSpPr>
          <p:cNvPr id="14" name="Group 13">
            <a:extLst>
              <a:ext uri="{FF2B5EF4-FFF2-40B4-BE49-F238E27FC236}">
                <a16:creationId xmlns:a16="http://schemas.microsoft.com/office/drawing/2014/main" id="{5CA4BCD1-F813-4A68-8727-7A3DE67AC5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31480" y="1075612"/>
            <a:ext cx="1128382" cy="847206"/>
            <a:chOff x="7393391" y="1075612"/>
            <a:chExt cx="1128382" cy="847206"/>
          </a:xfrm>
        </p:grpSpPr>
        <p:sp>
          <p:nvSpPr>
            <p:cNvPr id="15"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5" name="Image 4">
            <a:extLst>
              <a:ext uri="{FF2B5EF4-FFF2-40B4-BE49-F238E27FC236}">
                <a16:creationId xmlns:a16="http://schemas.microsoft.com/office/drawing/2014/main" id="{999D0E14-E4F4-F34B-8696-FD25A89C524B}"/>
              </a:ext>
            </a:extLst>
          </p:cNvPr>
          <p:cNvPicPr>
            <a:picLocks noChangeAspect="1"/>
          </p:cNvPicPr>
          <p:nvPr/>
        </p:nvPicPr>
        <p:blipFill>
          <a:blip r:embed="rId2"/>
          <a:stretch>
            <a:fillRect/>
          </a:stretch>
        </p:blipFill>
        <p:spPr>
          <a:xfrm>
            <a:off x="10133158" y="795762"/>
            <a:ext cx="1777437" cy="1127056"/>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4BF9F4F8-DC3E-A740-9A2E-E812D2913595}"/>
              </a:ext>
            </a:extLst>
          </p:cNvPr>
          <p:cNvPicPr>
            <a:picLocks noChangeAspect="1"/>
          </p:cNvPicPr>
          <p:nvPr/>
        </p:nvPicPr>
        <p:blipFill>
          <a:blip r:embed="rId3"/>
          <a:stretch>
            <a:fillRect/>
          </a:stretch>
        </p:blipFill>
        <p:spPr>
          <a:xfrm>
            <a:off x="8167131" y="5457817"/>
            <a:ext cx="3932053" cy="1406801"/>
          </a:xfrm>
          <a:prstGeom prst="rect">
            <a:avLst/>
          </a:prstGeom>
        </p:spPr>
      </p:pic>
    </p:spTree>
    <p:extLst>
      <p:ext uri="{BB962C8B-B14F-4D97-AF65-F5344CB8AC3E}">
        <p14:creationId xmlns:p14="http://schemas.microsoft.com/office/powerpoint/2010/main" val="494516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4C4CD-39EA-E244-ADC2-DEE744C1CA09}"/>
              </a:ext>
            </a:extLst>
          </p:cNvPr>
          <p:cNvSpPr>
            <a:spLocks noGrp="1"/>
          </p:cNvSpPr>
          <p:nvPr>
            <p:ph type="title"/>
          </p:nvPr>
        </p:nvSpPr>
        <p:spPr/>
        <p:txBody>
          <a:bodyPr>
            <a:normAutofit fontScale="90000"/>
          </a:bodyPr>
          <a:lstStyle/>
          <a:p>
            <a:r>
              <a:rPr lang="fr-FR" b="1" dirty="0">
                <a:solidFill>
                  <a:schemeClr val="tx2"/>
                </a:solidFill>
                <a:latin typeface="+mj-lt"/>
              </a:rPr>
              <a:t>Irlande du Nord, le </a:t>
            </a:r>
            <a:r>
              <a:rPr lang="fr-FR" b="1" i="1" dirty="0" err="1">
                <a:solidFill>
                  <a:schemeClr val="tx2"/>
                </a:solidFill>
                <a:latin typeface="+mj-lt"/>
              </a:rPr>
              <a:t>Brexit</a:t>
            </a:r>
            <a:r>
              <a:rPr lang="fr-FR" b="1" dirty="0">
                <a:solidFill>
                  <a:schemeClr val="tx2"/>
                </a:solidFill>
                <a:latin typeface="+mj-lt"/>
              </a:rPr>
              <a:t> (2021) </a:t>
            </a:r>
            <a:endParaRPr lang="fr-FR" dirty="0"/>
          </a:p>
        </p:txBody>
      </p:sp>
      <p:sp>
        <p:nvSpPr>
          <p:cNvPr id="3" name="Espace réservé du contenu 2">
            <a:extLst>
              <a:ext uri="{FF2B5EF4-FFF2-40B4-BE49-F238E27FC236}">
                <a16:creationId xmlns:a16="http://schemas.microsoft.com/office/drawing/2014/main" id="{BCF7E3A8-8FE3-A444-A195-B3349049F3D4}"/>
              </a:ext>
            </a:extLst>
          </p:cNvPr>
          <p:cNvSpPr>
            <a:spLocks noGrp="1"/>
          </p:cNvSpPr>
          <p:nvPr>
            <p:ph idx="1"/>
          </p:nvPr>
        </p:nvSpPr>
        <p:spPr>
          <a:xfrm>
            <a:off x="532151" y="1613892"/>
            <a:ext cx="4470156" cy="4351338"/>
          </a:xfrm>
        </p:spPr>
        <p:txBody>
          <a:bodyPr/>
          <a:lstStyle/>
          <a:p>
            <a:pPr marL="285750" indent="-285750">
              <a:buFont typeface="Wingdings" pitchFamily="2" charset="2"/>
              <a:buChar char="Ø"/>
            </a:pPr>
            <a:r>
              <a:rPr lang="fr-FR" sz="2000" dirty="0">
                <a:solidFill>
                  <a:schemeClr val="tx1"/>
                </a:solidFill>
                <a:latin typeface="+mn-lt"/>
              </a:rPr>
              <a:t>Vote pour le référendum pour le </a:t>
            </a:r>
            <a:r>
              <a:rPr lang="fr-FR" sz="2000" dirty="0" err="1">
                <a:solidFill>
                  <a:schemeClr val="tx1"/>
                </a:solidFill>
                <a:latin typeface="+mn-lt"/>
              </a:rPr>
              <a:t>Brexit</a:t>
            </a:r>
            <a:r>
              <a:rPr lang="fr-FR" sz="2000" dirty="0">
                <a:solidFill>
                  <a:schemeClr val="tx1"/>
                </a:solidFill>
                <a:latin typeface="+mn-lt"/>
              </a:rPr>
              <a:t> : majorité vote </a:t>
            </a:r>
            <a:r>
              <a:rPr lang="fr-FR" sz="2000" i="1" dirty="0" err="1">
                <a:solidFill>
                  <a:schemeClr val="tx1"/>
                </a:solidFill>
                <a:latin typeface="+mn-lt"/>
              </a:rPr>
              <a:t>Remain</a:t>
            </a:r>
            <a:r>
              <a:rPr lang="fr-FR" sz="2000" i="1" dirty="0">
                <a:solidFill>
                  <a:schemeClr val="tx1"/>
                </a:solidFill>
                <a:latin typeface="+mn-lt"/>
              </a:rPr>
              <a:t> </a:t>
            </a:r>
            <a:r>
              <a:rPr lang="fr-FR" sz="2000" dirty="0">
                <a:solidFill>
                  <a:schemeClr val="tx1"/>
                </a:solidFill>
                <a:latin typeface="+mn-lt"/>
              </a:rPr>
              <a:t>même si vote communautaire</a:t>
            </a:r>
          </a:p>
          <a:p>
            <a:pPr marL="742950" lvl="1" indent="-285750">
              <a:buFont typeface="Wingdings" pitchFamily="2" charset="2"/>
              <a:buChar char="Ø"/>
            </a:pPr>
            <a:r>
              <a:rPr lang="fr-FR" sz="1800" dirty="0">
                <a:solidFill>
                  <a:schemeClr val="tx1"/>
                </a:solidFill>
                <a:latin typeface="+mn-lt"/>
              </a:rPr>
              <a:t>partis politique catholique nationaliste font campagne pour </a:t>
            </a:r>
            <a:r>
              <a:rPr lang="fr-FR" sz="1800" dirty="0" err="1">
                <a:solidFill>
                  <a:schemeClr val="tx1"/>
                </a:solidFill>
                <a:latin typeface="+mn-lt"/>
              </a:rPr>
              <a:t>Remain</a:t>
            </a:r>
            <a:endParaRPr lang="fr-FR" sz="1800" dirty="0">
              <a:solidFill>
                <a:schemeClr val="tx1"/>
              </a:solidFill>
              <a:latin typeface="+mn-lt"/>
            </a:endParaRPr>
          </a:p>
          <a:p>
            <a:pPr marL="742950" lvl="1" indent="-285750">
              <a:buFont typeface="Wingdings" pitchFamily="2" charset="2"/>
              <a:buChar char="Ø"/>
            </a:pPr>
            <a:r>
              <a:rPr lang="fr-FR" sz="1800" dirty="0">
                <a:solidFill>
                  <a:schemeClr val="tx1"/>
                </a:solidFill>
                <a:latin typeface="+mn-lt"/>
              </a:rPr>
              <a:t>Partis politiques protestants unionistes font campagne pour </a:t>
            </a:r>
            <a:r>
              <a:rPr lang="fr-FR" sz="1800" dirty="0" err="1">
                <a:solidFill>
                  <a:schemeClr val="tx1"/>
                </a:solidFill>
                <a:latin typeface="+mn-lt"/>
              </a:rPr>
              <a:t>Leave</a:t>
            </a:r>
            <a:endParaRPr lang="fr-FR" sz="1800" dirty="0">
              <a:solidFill>
                <a:schemeClr val="tx1"/>
              </a:solidFill>
              <a:latin typeface="+mn-lt"/>
            </a:endParaRPr>
          </a:p>
          <a:p>
            <a:pPr marL="285750" indent="-285750">
              <a:buFont typeface="Wingdings" pitchFamily="2" charset="2"/>
              <a:buChar char="Ø"/>
            </a:pPr>
            <a:r>
              <a:rPr lang="fr-FR" sz="2000" dirty="0">
                <a:solidFill>
                  <a:schemeClr val="tx1"/>
                </a:solidFill>
                <a:latin typeface="+mn-lt"/>
                <a:sym typeface="Wingdings" pitchFamily="2" charset="2"/>
              </a:rPr>
              <a:t>Protocole d’Irlande du Nord: frontière dans la Mer d’Irlande </a:t>
            </a:r>
          </a:p>
          <a:p>
            <a:pPr marL="285750" indent="-285750">
              <a:buFont typeface="Wingdings" pitchFamily="2" charset="2"/>
              <a:buChar char="Ø"/>
            </a:pPr>
            <a:r>
              <a:rPr lang="fr-FR" sz="2000" dirty="0">
                <a:solidFill>
                  <a:schemeClr val="tx1"/>
                </a:solidFill>
                <a:latin typeface="+mn-lt"/>
                <a:sym typeface="Wingdings" pitchFamily="2" charset="2"/>
              </a:rPr>
              <a:t>Rejeté par la communauté protestante unioniste</a:t>
            </a:r>
          </a:p>
          <a:p>
            <a:pPr marL="0" indent="0">
              <a:buNone/>
            </a:pPr>
            <a:endParaRPr lang="fr-FR" dirty="0"/>
          </a:p>
        </p:txBody>
      </p:sp>
      <p:pic>
        <p:nvPicPr>
          <p:cNvPr id="5" name="Image 4" descr="Une image contenant texte&#10;&#10;Description générée automatiquement">
            <a:extLst>
              <a:ext uri="{FF2B5EF4-FFF2-40B4-BE49-F238E27FC236}">
                <a16:creationId xmlns:a16="http://schemas.microsoft.com/office/drawing/2014/main" id="{8F921BB5-7B88-9146-9F08-8FAB44D1C6EF}"/>
              </a:ext>
            </a:extLst>
          </p:cNvPr>
          <p:cNvPicPr>
            <a:picLocks noChangeAspect="1"/>
          </p:cNvPicPr>
          <p:nvPr/>
        </p:nvPicPr>
        <p:blipFill rotWithShape="1">
          <a:blip r:embed="rId2"/>
          <a:srcRect l="1804" t="21699" r="32840"/>
          <a:stretch/>
        </p:blipFill>
        <p:spPr>
          <a:xfrm>
            <a:off x="5136672" y="1520178"/>
            <a:ext cx="6924596" cy="4734969"/>
          </a:xfrm>
          <a:prstGeom prst="rect">
            <a:avLst/>
          </a:prstGeom>
        </p:spPr>
      </p:pic>
    </p:spTree>
    <p:extLst>
      <p:ext uri="{BB962C8B-B14F-4D97-AF65-F5344CB8AC3E}">
        <p14:creationId xmlns:p14="http://schemas.microsoft.com/office/powerpoint/2010/main" val="167507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1712256"/>
            <a:ext cx="12188824" cy="34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444A9B9-B25E-FC49-AD82-B2F1E3F7D310}"/>
              </a:ext>
            </a:extLst>
          </p:cNvPr>
          <p:cNvSpPr>
            <a:spLocks noGrp="1"/>
          </p:cNvSpPr>
          <p:nvPr>
            <p:ph type="title"/>
          </p:nvPr>
        </p:nvSpPr>
        <p:spPr>
          <a:xfrm>
            <a:off x="795338" y="1875822"/>
            <a:ext cx="10601325" cy="1857374"/>
          </a:xfrm>
        </p:spPr>
        <p:txBody>
          <a:bodyPr vert="horz" lIns="91440" tIns="45720" rIns="91440" bIns="45720" rtlCol="0" anchor="b">
            <a:normAutofit/>
          </a:bodyPr>
          <a:lstStyle/>
          <a:p>
            <a:pPr algn="ctr"/>
            <a:r>
              <a:rPr lang="en-US" dirty="0">
                <a:solidFill>
                  <a:schemeClr val="tx2"/>
                </a:solidFill>
                <a:latin typeface="+mj-lt"/>
              </a:rPr>
              <a:t>D</a:t>
            </a:r>
            <a:r>
              <a:rPr lang="en-US" kern="1200" dirty="0">
                <a:solidFill>
                  <a:schemeClr val="tx2"/>
                </a:solidFill>
                <a:latin typeface="+mj-lt"/>
                <a:ea typeface="+mj-ea"/>
                <a:cs typeface="+mj-cs"/>
              </a:rPr>
              <a:t>eux </a:t>
            </a:r>
            <a:r>
              <a:rPr lang="en-US" kern="1200" dirty="0" err="1">
                <a:solidFill>
                  <a:schemeClr val="tx2"/>
                </a:solidFill>
                <a:latin typeface="+mj-lt"/>
                <a:ea typeface="+mj-ea"/>
                <a:cs typeface="+mj-cs"/>
              </a:rPr>
              <a:t>exemples</a:t>
            </a:r>
            <a:r>
              <a:rPr lang="en-US" kern="1200" dirty="0">
                <a:solidFill>
                  <a:schemeClr val="tx2"/>
                </a:solidFill>
                <a:latin typeface="+mj-lt"/>
                <a:ea typeface="+mj-ea"/>
                <a:cs typeface="+mj-cs"/>
              </a:rPr>
              <a:t> </a:t>
            </a:r>
            <a:r>
              <a:rPr lang="en-US" kern="1200" dirty="0" err="1">
                <a:solidFill>
                  <a:schemeClr val="tx2"/>
                </a:solidFill>
                <a:latin typeface="+mj-lt"/>
                <a:ea typeface="+mj-ea"/>
                <a:cs typeface="+mj-cs"/>
              </a:rPr>
              <a:t>d’appropriation</a:t>
            </a:r>
            <a:r>
              <a:rPr lang="en-US" kern="1200" dirty="0">
                <a:solidFill>
                  <a:schemeClr val="tx2"/>
                </a:solidFill>
                <a:latin typeface="+mj-lt"/>
                <a:ea typeface="+mj-ea"/>
                <a:cs typeface="+mj-cs"/>
              </a:rPr>
              <a:t> de </a:t>
            </a:r>
            <a:r>
              <a:rPr lang="en-US" kern="1200" dirty="0" err="1">
                <a:solidFill>
                  <a:schemeClr val="tx2"/>
                </a:solidFill>
                <a:latin typeface="+mj-lt"/>
                <a:ea typeface="+mj-ea"/>
                <a:cs typeface="+mj-cs"/>
              </a:rPr>
              <a:t>l’espace</a:t>
            </a:r>
            <a:endParaRPr lang="en-US" kern="1200" dirty="0">
              <a:solidFill>
                <a:schemeClr val="tx2"/>
              </a:solidFill>
              <a:latin typeface="+mj-lt"/>
              <a:ea typeface="+mj-ea"/>
              <a:cs typeface="+mj-cs"/>
            </a:endParaRPr>
          </a:p>
        </p:txBody>
      </p:sp>
      <p:cxnSp>
        <p:nvCxnSpPr>
          <p:cNvPr id="14" name="Straight Connector 13">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54EEF01-190A-468F-A13C-CD98AC1C7D6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5123318"/>
            <a:ext cx="9144001" cy="911681"/>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873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A28BD0-C735-B447-B525-80A125C7F821}"/>
              </a:ext>
            </a:extLst>
          </p:cNvPr>
          <p:cNvSpPr>
            <a:spLocks noGrp="1"/>
          </p:cNvSpPr>
          <p:nvPr>
            <p:ph type="title"/>
          </p:nvPr>
        </p:nvSpPr>
        <p:spPr>
          <a:xfrm>
            <a:off x="430907" y="378250"/>
            <a:ext cx="10515600" cy="619919"/>
          </a:xfrm>
        </p:spPr>
        <p:txBody>
          <a:bodyPr>
            <a:normAutofit fontScale="90000"/>
          </a:bodyPr>
          <a:lstStyle/>
          <a:p>
            <a:r>
              <a:rPr lang="fr-FR" dirty="0"/>
              <a:t> </a:t>
            </a:r>
          </a:p>
        </p:txBody>
      </p:sp>
      <p:pic>
        <p:nvPicPr>
          <p:cNvPr id="4" name="Espace réservé du contenu 3">
            <a:extLst>
              <a:ext uri="{FF2B5EF4-FFF2-40B4-BE49-F238E27FC236}">
                <a16:creationId xmlns:a16="http://schemas.microsoft.com/office/drawing/2014/main" id="{6BD805EC-5449-364E-9C12-DE65244EA1F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0907" y="82429"/>
            <a:ext cx="4206044" cy="3156854"/>
          </a:xfrm>
          <a:prstGeom prst="rect">
            <a:avLst/>
          </a:prstGeom>
        </p:spPr>
      </p:pic>
      <p:pic>
        <p:nvPicPr>
          <p:cNvPr id="5" name="Image 4">
            <a:extLst>
              <a:ext uri="{FF2B5EF4-FFF2-40B4-BE49-F238E27FC236}">
                <a16:creationId xmlns:a16="http://schemas.microsoft.com/office/drawing/2014/main" id="{1A4858AB-BF21-B140-9DA4-8770697ED4E7}"/>
              </a:ext>
            </a:extLst>
          </p:cNvPr>
          <p:cNvPicPr>
            <a:picLocks noChangeAspect="1"/>
          </p:cNvPicPr>
          <p:nvPr/>
        </p:nvPicPr>
        <p:blipFill>
          <a:blip r:embed="rId4"/>
          <a:stretch>
            <a:fillRect/>
          </a:stretch>
        </p:blipFill>
        <p:spPr>
          <a:xfrm>
            <a:off x="6191003" y="2835882"/>
            <a:ext cx="4484914" cy="3596161"/>
          </a:xfrm>
          <a:prstGeom prst="rect">
            <a:avLst/>
          </a:prstGeom>
        </p:spPr>
      </p:pic>
      <p:grpSp>
        <p:nvGrpSpPr>
          <p:cNvPr id="6" name="Groupe 5">
            <a:extLst>
              <a:ext uri="{FF2B5EF4-FFF2-40B4-BE49-F238E27FC236}">
                <a16:creationId xmlns:a16="http://schemas.microsoft.com/office/drawing/2014/main" id="{5663248A-DD31-5744-B041-C37AC68E1AAD}"/>
              </a:ext>
            </a:extLst>
          </p:cNvPr>
          <p:cNvGrpSpPr/>
          <p:nvPr/>
        </p:nvGrpSpPr>
        <p:grpSpPr>
          <a:xfrm>
            <a:off x="7890021" y="3771422"/>
            <a:ext cx="261000" cy="239040"/>
            <a:chOff x="9209295" y="955485"/>
            <a:chExt cx="261000" cy="239040"/>
          </a:xfrm>
        </p:grpSpPr>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CB8ED8EA-45E1-7A4A-9D2A-0FC1FC2A2BDA}"/>
                    </a:ext>
                  </a:extLst>
                </p14:cNvPr>
                <p14:cNvContentPartPr/>
                <p14:nvPr/>
              </p14:nvContentPartPr>
              <p14:xfrm>
                <a:off x="9209295" y="968085"/>
                <a:ext cx="261000" cy="201600"/>
              </p14:xfrm>
            </p:contentPart>
          </mc:Choice>
          <mc:Fallback xmlns="">
            <p:pic>
              <p:nvPicPr>
                <p:cNvPr id="7" name="Encre 6">
                  <a:extLst>
                    <a:ext uri="{FF2B5EF4-FFF2-40B4-BE49-F238E27FC236}">
                      <a16:creationId xmlns:a16="http://schemas.microsoft.com/office/drawing/2014/main" id="{CB8ED8EA-45E1-7A4A-9D2A-0FC1FC2A2BDA}"/>
                    </a:ext>
                  </a:extLst>
                </p:cNvPr>
                <p:cNvPicPr/>
                <p:nvPr/>
              </p:nvPicPr>
              <p:blipFill>
                <a:blip r:embed="rId6"/>
                <a:stretch>
                  <a:fillRect/>
                </a:stretch>
              </p:blipFill>
              <p:spPr>
                <a:xfrm>
                  <a:off x="9200655" y="959085"/>
                  <a:ext cx="27864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Encre 7">
                  <a:extLst>
                    <a:ext uri="{FF2B5EF4-FFF2-40B4-BE49-F238E27FC236}">
                      <a16:creationId xmlns:a16="http://schemas.microsoft.com/office/drawing/2014/main" id="{97C82B7A-B613-3B42-904F-E5C052ABC63C}"/>
                    </a:ext>
                  </a:extLst>
                </p14:cNvPr>
                <p14:cNvContentPartPr/>
                <p14:nvPr/>
              </p14:nvContentPartPr>
              <p14:xfrm>
                <a:off x="9265815" y="955485"/>
                <a:ext cx="183960" cy="239040"/>
              </p14:xfrm>
            </p:contentPart>
          </mc:Choice>
          <mc:Fallback xmlns="">
            <p:pic>
              <p:nvPicPr>
                <p:cNvPr id="8" name="Encre 7">
                  <a:extLst>
                    <a:ext uri="{FF2B5EF4-FFF2-40B4-BE49-F238E27FC236}">
                      <a16:creationId xmlns:a16="http://schemas.microsoft.com/office/drawing/2014/main" id="{97C82B7A-B613-3B42-904F-E5C052ABC63C}"/>
                    </a:ext>
                  </a:extLst>
                </p:cNvPr>
                <p:cNvPicPr/>
                <p:nvPr/>
              </p:nvPicPr>
              <p:blipFill>
                <a:blip r:embed="rId8"/>
                <a:stretch>
                  <a:fillRect/>
                </a:stretch>
              </p:blipFill>
              <p:spPr>
                <a:xfrm>
                  <a:off x="9257175" y="946845"/>
                  <a:ext cx="201600" cy="256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9" name="Encre 8">
                <a:extLst>
                  <a:ext uri="{FF2B5EF4-FFF2-40B4-BE49-F238E27FC236}">
                    <a16:creationId xmlns:a16="http://schemas.microsoft.com/office/drawing/2014/main" id="{47376C4F-7DCA-FB47-9D1C-61F5C2E0F44F}"/>
                  </a:ext>
                </a:extLst>
              </p14:cNvPr>
              <p14:cNvContentPartPr/>
              <p14:nvPr/>
            </p14:nvContentPartPr>
            <p14:xfrm>
              <a:off x="6771279" y="4262489"/>
              <a:ext cx="2973240" cy="1085760"/>
            </p14:xfrm>
          </p:contentPart>
        </mc:Choice>
        <mc:Fallback xmlns="">
          <p:pic>
            <p:nvPicPr>
              <p:cNvPr id="9" name="Encre 8">
                <a:extLst>
                  <a:ext uri="{FF2B5EF4-FFF2-40B4-BE49-F238E27FC236}">
                    <a16:creationId xmlns:a16="http://schemas.microsoft.com/office/drawing/2014/main" id="{47376C4F-7DCA-FB47-9D1C-61F5C2E0F44F}"/>
                  </a:ext>
                </a:extLst>
              </p:cNvPr>
              <p:cNvPicPr/>
              <p:nvPr/>
            </p:nvPicPr>
            <p:blipFill>
              <a:blip r:embed="rId10"/>
              <a:stretch>
                <a:fillRect/>
              </a:stretch>
            </p:blipFill>
            <p:spPr>
              <a:xfrm>
                <a:off x="6762279" y="4253486"/>
                <a:ext cx="2990880" cy="1103406"/>
              </a:xfrm>
              <a:prstGeom prst="rect">
                <a:avLst/>
              </a:prstGeom>
            </p:spPr>
          </p:pic>
        </mc:Fallback>
      </mc:AlternateContent>
      <p:sp>
        <p:nvSpPr>
          <p:cNvPr id="11" name="ZoneTexte 10">
            <a:extLst>
              <a:ext uri="{FF2B5EF4-FFF2-40B4-BE49-F238E27FC236}">
                <a16:creationId xmlns:a16="http://schemas.microsoft.com/office/drawing/2014/main" id="{31DE491E-5347-FB4F-A499-BA64BDC991AF}"/>
              </a:ext>
            </a:extLst>
          </p:cNvPr>
          <p:cNvSpPr txBox="1"/>
          <p:nvPr/>
        </p:nvSpPr>
        <p:spPr>
          <a:xfrm>
            <a:off x="430907" y="3028208"/>
            <a:ext cx="4206044" cy="211075"/>
          </a:xfrm>
          <a:prstGeom prst="rect">
            <a:avLst/>
          </a:prstGeom>
          <a:solidFill>
            <a:srgbClr val="000000">
              <a:alpha val="50000"/>
            </a:srgbClr>
          </a:solidFill>
          <a:ln>
            <a:noFill/>
          </a:ln>
        </p:spPr>
        <p:txBody>
          <a:bodyPr wrap="square" rtlCol="0" anchor="ctr">
            <a:noAutofit/>
          </a:bodyPr>
          <a:lstStyle/>
          <a:p>
            <a:pPr algn="ctr">
              <a:spcAft>
                <a:spcPts val="600"/>
              </a:spcAft>
            </a:pPr>
            <a:r>
              <a:rPr lang="fr-FR" sz="1300" dirty="0">
                <a:solidFill>
                  <a:srgbClr val="FFFFFF"/>
                </a:solidFill>
              </a:rPr>
              <a:t>© Juliette Renard</a:t>
            </a:r>
          </a:p>
        </p:txBody>
      </p:sp>
      <p:pic>
        <p:nvPicPr>
          <p:cNvPr id="10" name="Espace réservé du contenu 4" descr="Une image contenant extérieur&#10;&#10;Description générée automatiquement">
            <a:extLst>
              <a:ext uri="{FF2B5EF4-FFF2-40B4-BE49-F238E27FC236}">
                <a16:creationId xmlns:a16="http://schemas.microsoft.com/office/drawing/2014/main" id="{388EFADA-8426-6A43-8361-8F47A1F42EBA}"/>
              </a:ext>
            </a:extLst>
          </p:cNvPr>
          <p:cNvPicPr>
            <a:picLocks noChangeAspect="1"/>
          </p:cNvPicPr>
          <p:nvPr/>
        </p:nvPicPr>
        <p:blipFill>
          <a:blip r:embed="rId11"/>
          <a:stretch>
            <a:fillRect/>
          </a:stretch>
        </p:blipFill>
        <p:spPr>
          <a:xfrm>
            <a:off x="181409" y="3262457"/>
            <a:ext cx="4705040" cy="3513114"/>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4EB1F4D2-8490-964D-976C-9370108D2884}"/>
              </a:ext>
            </a:extLst>
          </p:cNvPr>
          <p:cNvPicPr>
            <a:picLocks noChangeAspect="1"/>
          </p:cNvPicPr>
          <p:nvPr/>
        </p:nvPicPr>
        <p:blipFill>
          <a:blip r:embed="rId12"/>
          <a:stretch>
            <a:fillRect/>
          </a:stretch>
        </p:blipFill>
        <p:spPr>
          <a:xfrm>
            <a:off x="5067839" y="499576"/>
            <a:ext cx="2246328" cy="2322559"/>
          </a:xfrm>
          <a:prstGeom prst="rect">
            <a:avLst/>
          </a:prstGeom>
        </p:spPr>
      </p:pic>
      <p:sp>
        <p:nvSpPr>
          <p:cNvPr id="14" name="ZoneTexte 13">
            <a:extLst>
              <a:ext uri="{FF2B5EF4-FFF2-40B4-BE49-F238E27FC236}">
                <a16:creationId xmlns:a16="http://schemas.microsoft.com/office/drawing/2014/main" id="{D5C862F4-D6DC-E044-9C82-5538464A217D}"/>
              </a:ext>
            </a:extLst>
          </p:cNvPr>
          <p:cNvSpPr txBox="1"/>
          <p:nvPr/>
        </p:nvSpPr>
        <p:spPr>
          <a:xfrm>
            <a:off x="181409" y="6541572"/>
            <a:ext cx="4705040" cy="233999"/>
          </a:xfrm>
          <a:prstGeom prst="rect">
            <a:avLst/>
          </a:prstGeom>
          <a:solidFill>
            <a:srgbClr val="000000">
              <a:alpha val="50000"/>
            </a:srgbClr>
          </a:solidFill>
          <a:ln>
            <a:noFill/>
          </a:ln>
        </p:spPr>
        <p:txBody>
          <a:bodyPr wrap="square" rtlCol="0" anchor="ctr">
            <a:noAutofit/>
          </a:bodyPr>
          <a:lstStyle/>
          <a:p>
            <a:pPr algn="ctr">
              <a:spcAft>
                <a:spcPts val="600"/>
              </a:spcAft>
            </a:pPr>
            <a:r>
              <a:rPr lang="fr-FR" sz="1300" dirty="0">
                <a:solidFill>
                  <a:srgbClr val="FFFFFF"/>
                </a:solidFill>
              </a:rPr>
              <a:t>© Juliette Renard</a:t>
            </a:r>
          </a:p>
        </p:txBody>
      </p:sp>
      <p:sp>
        <p:nvSpPr>
          <p:cNvPr id="15" name="ZoneTexte 14">
            <a:extLst>
              <a:ext uri="{FF2B5EF4-FFF2-40B4-BE49-F238E27FC236}">
                <a16:creationId xmlns:a16="http://schemas.microsoft.com/office/drawing/2014/main" id="{01C5F50E-06B6-534F-BF28-77AA23EEA997}"/>
              </a:ext>
            </a:extLst>
          </p:cNvPr>
          <p:cNvSpPr txBox="1"/>
          <p:nvPr/>
        </p:nvSpPr>
        <p:spPr>
          <a:xfrm>
            <a:off x="5067839" y="2683672"/>
            <a:ext cx="2246328" cy="138463"/>
          </a:xfrm>
          <a:prstGeom prst="rect">
            <a:avLst/>
          </a:prstGeom>
          <a:solidFill>
            <a:srgbClr val="000000">
              <a:alpha val="50000"/>
            </a:srgbClr>
          </a:solidFill>
          <a:ln>
            <a:noFill/>
          </a:ln>
        </p:spPr>
        <p:txBody>
          <a:bodyPr wrap="square" rtlCol="0" anchor="ctr">
            <a:noAutofit/>
          </a:bodyPr>
          <a:lstStyle/>
          <a:p>
            <a:pPr algn="ctr">
              <a:spcAft>
                <a:spcPts val="600"/>
              </a:spcAft>
            </a:pPr>
            <a:r>
              <a:rPr lang="fr-FR" sz="1300">
                <a:solidFill>
                  <a:srgbClr val="FFFFFF"/>
                </a:solidFill>
              </a:rPr>
              <a:t>© Irish News </a:t>
            </a:r>
          </a:p>
        </p:txBody>
      </p:sp>
      <p:sp>
        <p:nvSpPr>
          <p:cNvPr id="16" name="ZoneTexte 15">
            <a:extLst>
              <a:ext uri="{FF2B5EF4-FFF2-40B4-BE49-F238E27FC236}">
                <a16:creationId xmlns:a16="http://schemas.microsoft.com/office/drawing/2014/main" id="{63FC2AFB-0C1F-E040-A39F-DDF40F2E19C4}"/>
              </a:ext>
            </a:extLst>
          </p:cNvPr>
          <p:cNvSpPr txBox="1"/>
          <p:nvPr/>
        </p:nvSpPr>
        <p:spPr>
          <a:xfrm>
            <a:off x="7832290" y="969601"/>
            <a:ext cx="2843627" cy="1200329"/>
          </a:xfrm>
          <a:prstGeom prst="rect">
            <a:avLst/>
          </a:prstGeom>
          <a:noFill/>
        </p:spPr>
        <p:txBody>
          <a:bodyPr wrap="square" rtlCol="0" anchor="ctr">
            <a:spAutoFit/>
          </a:bodyPr>
          <a:lstStyle/>
          <a:p>
            <a:pPr algn="ctr"/>
            <a:r>
              <a:rPr lang="en-US" sz="2400" b="1" kern="1200" dirty="0">
                <a:solidFill>
                  <a:schemeClr val="tx2">
                    <a:lumMod val="75000"/>
                  </a:schemeClr>
                </a:solidFill>
                <a:latin typeface="+mj-lt"/>
                <a:ea typeface="Source Sans Pro" panose="020B0503030403020204" pitchFamily="34" charset="0"/>
              </a:rPr>
              <a:t>Dover Park</a:t>
            </a:r>
          </a:p>
          <a:p>
            <a:pPr algn="ctr"/>
            <a:r>
              <a:rPr lang="en-US" sz="2400" b="1" dirty="0">
                <a:solidFill>
                  <a:schemeClr val="tx2">
                    <a:lumMod val="75000"/>
                  </a:schemeClr>
                </a:solidFill>
                <a:latin typeface="+mj-lt"/>
                <a:ea typeface="Source Sans Pro" panose="020B0503030403020204" pitchFamily="34" charset="0"/>
              </a:rPr>
              <a:t>Shankill, Belfast</a:t>
            </a:r>
            <a:endParaRPr lang="en-US" sz="2400" b="1" kern="1200" dirty="0">
              <a:solidFill>
                <a:schemeClr val="tx2">
                  <a:lumMod val="75000"/>
                </a:schemeClr>
              </a:solidFill>
              <a:latin typeface="+mj-lt"/>
              <a:ea typeface="Source Sans Pro" panose="020B0503030403020204" pitchFamily="34" charset="0"/>
            </a:endParaRPr>
          </a:p>
          <a:p>
            <a:pPr algn="ctr"/>
            <a:r>
              <a:rPr lang="en-US" sz="2400" b="1" kern="1200" dirty="0">
                <a:solidFill>
                  <a:schemeClr val="tx2">
                    <a:lumMod val="75000"/>
                  </a:schemeClr>
                </a:solidFill>
                <a:latin typeface="+mj-lt"/>
                <a:ea typeface="Source Sans Pro" panose="020B0503030403020204" pitchFamily="34" charset="0"/>
              </a:rPr>
              <a:t>11 </a:t>
            </a:r>
            <a:r>
              <a:rPr lang="en-US" sz="2400" b="1" kern="1200" dirty="0" err="1">
                <a:solidFill>
                  <a:schemeClr val="tx2">
                    <a:lumMod val="75000"/>
                  </a:schemeClr>
                </a:solidFill>
                <a:latin typeface="+mj-lt"/>
                <a:ea typeface="Source Sans Pro" panose="020B0503030403020204" pitchFamily="34" charset="0"/>
              </a:rPr>
              <a:t>juin</a:t>
            </a:r>
            <a:r>
              <a:rPr lang="en-US" sz="2400" b="1" kern="1200" dirty="0">
                <a:solidFill>
                  <a:schemeClr val="tx2">
                    <a:lumMod val="75000"/>
                  </a:schemeClr>
                </a:solidFill>
                <a:latin typeface="+mj-lt"/>
                <a:ea typeface="Source Sans Pro" panose="020B0503030403020204" pitchFamily="34" charset="0"/>
              </a:rPr>
              <a:t> 2021</a:t>
            </a:r>
          </a:p>
        </p:txBody>
      </p:sp>
      <p:sp>
        <p:nvSpPr>
          <p:cNvPr id="17" name="Rectangle 16">
            <a:extLst>
              <a:ext uri="{FF2B5EF4-FFF2-40B4-BE49-F238E27FC236}">
                <a16:creationId xmlns:a16="http://schemas.microsoft.com/office/drawing/2014/main" id="{CB0903CF-207A-C54B-B353-1E104A29D90E}"/>
              </a:ext>
            </a:extLst>
          </p:cNvPr>
          <p:cNvSpPr/>
          <p:nvPr/>
        </p:nvSpPr>
        <p:spPr>
          <a:xfrm>
            <a:off x="7890021" y="895595"/>
            <a:ext cx="2785896" cy="1288942"/>
          </a:xfrm>
          <a:prstGeom prst="rect">
            <a:avLst/>
          </a:prstGeom>
          <a:noFill/>
          <a:ln w="38100">
            <a:solidFill>
              <a:srgbClr val="5FA4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60000"/>
                  <a:lumOff val="40000"/>
                </a:schemeClr>
              </a:solidFill>
            </a:endParaRPr>
          </a:p>
        </p:txBody>
      </p:sp>
    </p:spTree>
    <p:extLst>
      <p:ext uri="{BB962C8B-B14F-4D97-AF65-F5344CB8AC3E}">
        <p14:creationId xmlns:p14="http://schemas.microsoft.com/office/powerpoint/2010/main" val="3625385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881" y="463139"/>
            <a:ext cx="10845869" cy="759634"/>
          </a:xfrm>
        </p:spPr>
        <p:txBody>
          <a:bodyPr>
            <a:normAutofit/>
          </a:bodyPr>
          <a:lstStyle/>
          <a:p>
            <a:r>
              <a:rPr lang="fr-FR" b="1" dirty="0">
                <a:solidFill>
                  <a:schemeClr val="tx2">
                    <a:lumMod val="75000"/>
                  </a:schemeClr>
                </a:solidFill>
                <a:latin typeface="+mj-lt"/>
              </a:rPr>
              <a:t> </a:t>
            </a:r>
          </a:p>
        </p:txBody>
      </p:sp>
      <p:pic>
        <p:nvPicPr>
          <p:cNvPr id="5" name="Espace réservé du contenu 4" descr="Une image contenant carte&#10;&#10;Description générée automatiquement">
            <a:extLst>
              <a:ext uri="{FF2B5EF4-FFF2-40B4-BE49-F238E27FC236}">
                <a16:creationId xmlns:a16="http://schemas.microsoft.com/office/drawing/2014/main" id="{0108BEC4-C2B1-564C-B7A3-0638EB12C89C}"/>
              </a:ext>
            </a:extLst>
          </p:cNvPr>
          <p:cNvPicPr>
            <a:picLocks noGrp="1" noChangeAspect="1"/>
          </p:cNvPicPr>
          <p:nvPr>
            <p:ph idx="1"/>
          </p:nvPr>
        </p:nvPicPr>
        <p:blipFill>
          <a:blip r:embed="rId2"/>
          <a:stretch>
            <a:fillRect/>
          </a:stretch>
        </p:blipFill>
        <p:spPr>
          <a:xfrm>
            <a:off x="6942854" y="552727"/>
            <a:ext cx="4762257" cy="2338474"/>
          </a:xfrm>
        </p:spPr>
      </p:pic>
      <p:pic>
        <p:nvPicPr>
          <p:cNvPr id="6" name="Image 5" descr="Une image contenant montagne, ciel, extérieur, jour&#10;&#10;Description générée automatiquement">
            <a:extLst>
              <a:ext uri="{FF2B5EF4-FFF2-40B4-BE49-F238E27FC236}">
                <a16:creationId xmlns:a16="http://schemas.microsoft.com/office/drawing/2014/main" id="{D2E517FE-930D-2843-BF81-79B24BAA3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63" y="119512"/>
            <a:ext cx="6285001" cy="4192381"/>
          </a:xfrm>
          <a:prstGeom prst="rect">
            <a:avLst/>
          </a:prstGeom>
        </p:spPr>
      </p:pic>
      <p:pic>
        <p:nvPicPr>
          <p:cNvPr id="7" name="Image 6" descr="Une image contenant ciel, montagne, extérieur, cité&#10;&#10;Description générée automatiquement">
            <a:extLst>
              <a:ext uri="{FF2B5EF4-FFF2-40B4-BE49-F238E27FC236}">
                <a16:creationId xmlns:a16="http://schemas.microsoft.com/office/drawing/2014/main" id="{9E6CCBAC-3F47-B541-A50E-97C87E2AF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67" y="4459771"/>
            <a:ext cx="2778125" cy="1852930"/>
          </a:xfrm>
          <a:prstGeom prst="rect">
            <a:avLst/>
          </a:prstGeom>
        </p:spPr>
      </p:pic>
      <p:sp>
        <p:nvSpPr>
          <p:cNvPr id="10" name="ZoneTexte 9">
            <a:extLst>
              <a:ext uri="{FF2B5EF4-FFF2-40B4-BE49-F238E27FC236}">
                <a16:creationId xmlns:a16="http://schemas.microsoft.com/office/drawing/2014/main" id="{3C7ACC38-5639-944F-8BBF-EA7176E17C66}"/>
              </a:ext>
            </a:extLst>
          </p:cNvPr>
          <p:cNvSpPr txBox="1"/>
          <p:nvPr/>
        </p:nvSpPr>
        <p:spPr>
          <a:xfrm>
            <a:off x="185363" y="4144488"/>
            <a:ext cx="6285001" cy="162692"/>
          </a:xfrm>
          <a:prstGeom prst="rect">
            <a:avLst/>
          </a:prstGeom>
          <a:solidFill>
            <a:srgbClr val="000000">
              <a:alpha val="50000"/>
            </a:srgbClr>
          </a:solidFill>
          <a:ln>
            <a:noFill/>
          </a:ln>
        </p:spPr>
        <p:txBody>
          <a:bodyPr wrap="square" rtlCol="0" anchor="ctr">
            <a:noAutofit/>
          </a:bodyPr>
          <a:lstStyle/>
          <a:p>
            <a:pPr algn="ctr">
              <a:spcAft>
                <a:spcPts val="600"/>
              </a:spcAft>
            </a:pPr>
            <a:r>
              <a:rPr lang="fr-FR" sz="1300" dirty="0">
                <a:solidFill>
                  <a:srgbClr val="FFFFFF"/>
                </a:solidFill>
              </a:rPr>
              <a:t>© Juliette Renard</a:t>
            </a:r>
          </a:p>
        </p:txBody>
      </p:sp>
      <p:sp>
        <p:nvSpPr>
          <p:cNvPr id="11" name="ZoneTexte 10">
            <a:extLst>
              <a:ext uri="{FF2B5EF4-FFF2-40B4-BE49-F238E27FC236}">
                <a16:creationId xmlns:a16="http://schemas.microsoft.com/office/drawing/2014/main" id="{75819E25-5031-DA40-B58A-99173ABA3C8A}"/>
              </a:ext>
            </a:extLst>
          </p:cNvPr>
          <p:cNvSpPr txBox="1"/>
          <p:nvPr/>
        </p:nvSpPr>
        <p:spPr>
          <a:xfrm>
            <a:off x="430166" y="6187044"/>
            <a:ext cx="2778125" cy="125657"/>
          </a:xfrm>
          <a:prstGeom prst="rect">
            <a:avLst/>
          </a:prstGeom>
          <a:solidFill>
            <a:srgbClr val="000000">
              <a:alpha val="50000"/>
            </a:srgbClr>
          </a:solidFill>
          <a:ln>
            <a:noFill/>
          </a:ln>
        </p:spPr>
        <p:txBody>
          <a:bodyPr wrap="square" rtlCol="0" anchor="ctr">
            <a:noAutofit/>
          </a:bodyPr>
          <a:lstStyle/>
          <a:p>
            <a:pPr algn="ctr">
              <a:spcAft>
                <a:spcPts val="600"/>
              </a:spcAft>
            </a:pPr>
            <a:r>
              <a:rPr lang="fr-FR" sz="1100" dirty="0">
                <a:solidFill>
                  <a:srgbClr val="FFFFFF"/>
                </a:solidFill>
              </a:rPr>
              <a:t>© Juliette Renard</a:t>
            </a:r>
          </a:p>
        </p:txBody>
      </p:sp>
      <p:pic>
        <p:nvPicPr>
          <p:cNvPr id="9" name="Image 8" descr="Une image contenant carte&#10;&#10;Description générée automatiquement">
            <a:extLst>
              <a:ext uri="{FF2B5EF4-FFF2-40B4-BE49-F238E27FC236}">
                <a16:creationId xmlns:a16="http://schemas.microsoft.com/office/drawing/2014/main" id="{7A3C284D-FE04-EB43-AA80-69174BDE4935}"/>
              </a:ext>
            </a:extLst>
          </p:cNvPr>
          <p:cNvPicPr>
            <a:picLocks noChangeAspect="1"/>
          </p:cNvPicPr>
          <p:nvPr/>
        </p:nvPicPr>
        <p:blipFill>
          <a:blip r:embed="rId5"/>
          <a:stretch>
            <a:fillRect/>
          </a:stretch>
        </p:blipFill>
        <p:spPr>
          <a:xfrm>
            <a:off x="6470365" y="3304149"/>
            <a:ext cx="5572518" cy="3237318"/>
          </a:xfrm>
          <a:prstGeom prst="rect">
            <a:avLst/>
          </a:prstGeom>
        </p:spPr>
      </p:pic>
      <p:sp>
        <p:nvSpPr>
          <p:cNvPr id="12" name="ZoneTexte 11">
            <a:extLst>
              <a:ext uri="{FF2B5EF4-FFF2-40B4-BE49-F238E27FC236}">
                <a16:creationId xmlns:a16="http://schemas.microsoft.com/office/drawing/2014/main" id="{2D4B6DCE-4572-244B-B07A-34F4B252FCF2}"/>
              </a:ext>
            </a:extLst>
          </p:cNvPr>
          <p:cNvSpPr txBox="1"/>
          <p:nvPr/>
        </p:nvSpPr>
        <p:spPr>
          <a:xfrm>
            <a:off x="3450759" y="4849420"/>
            <a:ext cx="2777138" cy="1569660"/>
          </a:xfrm>
          <a:prstGeom prst="rect">
            <a:avLst/>
          </a:prstGeom>
          <a:noFill/>
        </p:spPr>
        <p:txBody>
          <a:bodyPr wrap="square" rtlCol="0">
            <a:spAutoFit/>
          </a:bodyPr>
          <a:lstStyle/>
          <a:p>
            <a:pPr algn="ctr"/>
            <a:r>
              <a:rPr lang="fr-BE" sz="2400" b="1" i="1" dirty="0" err="1">
                <a:solidFill>
                  <a:schemeClr val="tx2">
                    <a:lumMod val="75000"/>
                  </a:schemeClr>
                </a:solidFill>
                <a:effectLst/>
                <a:latin typeface="+mj-lt"/>
                <a:ea typeface="Calibri" panose="020F0502020204030204" pitchFamily="34" charset="0"/>
                <a:cs typeface="Times New Roman" panose="02020603050405020304" pitchFamily="18" charset="0"/>
              </a:rPr>
              <a:t>Pentadactylos</a:t>
            </a:r>
            <a:r>
              <a:rPr lang="fr-BE" sz="2400" b="1" i="1" dirty="0">
                <a:solidFill>
                  <a:schemeClr val="tx2">
                    <a:lumMod val="75000"/>
                  </a:schemeClr>
                </a:solidFill>
                <a:effectLst/>
                <a:latin typeface="+mj-lt"/>
                <a:ea typeface="Calibri" panose="020F0502020204030204" pitchFamily="34" charset="0"/>
                <a:cs typeface="Times New Roman" panose="02020603050405020304" pitchFamily="18" charset="0"/>
              </a:rPr>
              <a:t> </a:t>
            </a:r>
            <a:r>
              <a:rPr lang="fr-BE" sz="2400" b="1" i="1" dirty="0" err="1">
                <a:solidFill>
                  <a:schemeClr val="tx2">
                    <a:lumMod val="75000"/>
                  </a:schemeClr>
                </a:solidFill>
                <a:effectLst/>
                <a:latin typeface="+mj-lt"/>
                <a:ea typeface="Calibri" panose="020F0502020204030204" pitchFamily="34" charset="0"/>
                <a:cs typeface="Times New Roman" panose="02020603050405020304" pitchFamily="18" charset="0"/>
              </a:rPr>
              <a:t>mountains</a:t>
            </a:r>
            <a:r>
              <a:rPr lang="fr-FR" sz="2400" b="1" dirty="0">
                <a:solidFill>
                  <a:schemeClr val="tx2">
                    <a:lumMod val="75000"/>
                  </a:schemeClr>
                </a:solidFill>
                <a:latin typeface="+mj-lt"/>
              </a:rPr>
              <a:t>, Chypre, Octobre 2021</a:t>
            </a:r>
            <a:endParaRPr lang="fr-FR" sz="2400" dirty="0"/>
          </a:p>
        </p:txBody>
      </p:sp>
      <p:sp>
        <p:nvSpPr>
          <p:cNvPr id="13" name="Rectangle 12">
            <a:extLst>
              <a:ext uri="{FF2B5EF4-FFF2-40B4-BE49-F238E27FC236}">
                <a16:creationId xmlns:a16="http://schemas.microsoft.com/office/drawing/2014/main" id="{DFAC536E-0E1B-4D4F-BAD4-B8203381759A}"/>
              </a:ext>
            </a:extLst>
          </p:cNvPr>
          <p:cNvSpPr/>
          <p:nvPr/>
        </p:nvSpPr>
        <p:spPr>
          <a:xfrm>
            <a:off x="3450758" y="4833257"/>
            <a:ext cx="2855039" cy="1561604"/>
          </a:xfrm>
          <a:prstGeom prst="rect">
            <a:avLst/>
          </a:prstGeom>
          <a:noFill/>
          <a:ln w="28575">
            <a:solidFill>
              <a:srgbClr val="5FA4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8461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6A1F5-2E9E-EC4E-B4F6-0CF06B5C262C}"/>
              </a:ext>
            </a:extLst>
          </p:cNvPr>
          <p:cNvSpPr>
            <a:spLocks noGrp="1"/>
          </p:cNvSpPr>
          <p:nvPr>
            <p:ph type="title"/>
          </p:nvPr>
        </p:nvSpPr>
        <p:spPr/>
        <p:txBody>
          <a:bodyPr>
            <a:normAutofit fontScale="90000"/>
          </a:bodyPr>
          <a:lstStyle/>
          <a:p>
            <a:r>
              <a:rPr lang="fr-FR" b="1" dirty="0">
                <a:solidFill>
                  <a:schemeClr val="tx2"/>
                </a:solidFill>
                <a:latin typeface="+mj-lt"/>
              </a:rPr>
              <a:t>Analyse </a:t>
            </a:r>
          </a:p>
        </p:txBody>
      </p:sp>
      <p:sp>
        <p:nvSpPr>
          <p:cNvPr id="3" name="Espace réservé du contenu 2">
            <a:extLst>
              <a:ext uri="{FF2B5EF4-FFF2-40B4-BE49-F238E27FC236}">
                <a16:creationId xmlns:a16="http://schemas.microsoft.com/office/drawing/2014/main" id="{65D310D3-CC27-D54D-AC07-40C522F75914}"/>
              </a:ext>
            </a:extLst>
          </p:cNvPr>
          <p:cNvSpPr>
            <a:spLocks noGrp="1"/>
          </p:cNvSpPr>
          <p:nvPr>
            <p:ph idx="1"/>
          </p:nvPr>
        </p:nvSpPr>
        <p:spPr/>
        <p:txBody>
          <a:bodyPr/>
          <a:lstStyle/>
          <a:p>
            <a:pPr>
              <a:buFont typeface="Wingdings" pitchFamily="2" charset="2"/>
              <a:buChar char="v"/>
            </a:pPr>
            <a:r>
              <a:rPr lang="fr-FR" dirty="0">
                <a:solidFill>
                  <a:schemeClr val="tx1"/>
                </a:solidFill>
                <a:latin typeface="+mn-lt"/>
              </a:rPr>
              <a:t>Marquage du territoire </a:t>
            </a:r>
          </a:p>
          <a:p>
            <a:pPr lvl="1">
              <a:buFont typeface="Wingdings" pitchFamily="2" charset="2"/>
              <a:buChar char="v"/>
            </a:pPr>
            <a:r>
              <a:rPr lang="fr-FR" dirty="0">
                <a:solidFill>
                  <a:schemeClr val="tx1"/>
                </a:solidFill>
                <a:latin typeface="+mn-lt"/>
              </a:rPr>
              <a:t>Logique inclusion/exclusion</a:t>
            </a:r>
          </a:p>
          <a:p>
            <a:pPr>
              <a:buFont typeface="Wingdings" pitchFamily="2" charset="2"/>
              <a:buChar char="v"/>
            </a:pPr>
            <a:r>
              <a:rPr lang="fr-FR" dirty="0">
                <a:solidFill>
                  <a:schemeClr val="tx1"/>
                </a:solidFill>
                <a:latin typeface="+mn-lt"/>
              </a:rPr>
              <a:t>Les symboles font frontière (</a:t>
            </a:r>
            <a:r>
              <a:rPr lang="fr-FR" i="1" dirty="0" err="1">
                <a:solidFill>
                  <a:schemeClr val="tx1"/>
                </a:solidFill>
                <a:latin typeface="+mn-lt"/>
              </a:rPr>
              <a:t>boundary-making</a:t>
            </a:r>
            <a:r>
              <a:rPr lang="fr-FR" dirty="0">
                <a:solidFill>
                  <a:schemeClr val="tx1"/>
                </a:solidFill>
                <a:latin typeface="+mn-lt"/>
              </a:rPr>
              <a:t>, (</a:t>
            </a:r>
            <a:r>
              <a:rPr lang="fr-FR" dirty="0" err="1">
                <a:solidFill>
                  <a:schemeClr val="tx1"/>
                </a:solidFill>
                <a:latin typeface="+mn-lt"/>
              </a:rPr>
              <a:t>MacGinty</a:t>
            </a:r>
            <a:r>
              <a:rPr lang="fr-FR" dirty="0">
                <a:solidFill>
                  <a:schemeClr val="tx1"/>
                </a:solidFill>
                <a:latin typeface="+mn-lt"/>
              </a:rPr>
              <a:t>, 2017))</a:t>
            </a:r>
          </a:p>
          <a:p>
            <a:pPr>
              <a:buFont typeface="Wingdings" pitchFamily="2" charset="2"/>
              <a:buChar char="v"/>
            </a:pPr>
            <a:r>
              <a:rPr lang="fr-FR" dirty="0">
                <a:solidFill>
                  <a:schemeClr val="tx1"/>
                </a:solidFill>
                <a:latin typeface="+mn-lt"/>
              </a:rPr>
              <a:t>Territorialisation du conflit et </a:t>
            </a:r>
            <a:r>
              <a:rPr lang="fr-FR" i="1" dirty="0">
                <a:solidFill>
                  <a:schemeClr val="tx1"/>
                </a:solidFill>
                <a:latin typeface="+mn-lt"/>
              </a:rPr>
              <a:t>cultural </a:t>
            </a:r>
            <a:r>
              <a:rPr lang="fr-FR" i="1" dirty="0" err="1">
                <a:solidFill>
                  <a:schemeClr val="tx1"/>
                </a:solidFill>
                <a:latin typeface="+mn-lt"/>
              </a:rPr>
              <a:t>war</a:t>
            </a:r>
            <a:r>
              <a:rPr lang="fr-FR" i="1" dirty="0">
                <a:solidFill>
                  <a:schemeClr val="tx1"/>
                </a:solidFill>
                <a:latin typeface="+mn-lt"/>
              </a:rPr>
              <a:t> </a:t>
            </a:r>
            <a:r>
              <a:rPr lang="fr-FR" dirty="0">
                <a:solidFill>
                  <a:schemeClr val="tx1"/>
                </a:solidFill>
                <a:latin typeface="+mn-lt"/>
              </a:rPr>
              <a:t>(à Belfast) (Hugues, 2007)</a:t>
            </a:r>
          </a:p>
          <a:p>
            <a:pPr>
              <a:buFont typeface="Wingdings" pitchFamily="2" charset="2"/>
              <a:buChar char="v"/>
            </a:pPr>
            <a:r>
              <a:rPr lang="fr-FR" i="1" dirty="0">
                <a:solidFill>
                  <a:schemeClr val="tx1"/>
                </a:solidFill>
                <a:latin typeface="+mn-lt"/>
              </a:rPr>
              <a:t>Visual </a:t>
            </a:r>
            <a:r>
              <a:rPr lang="fr-FR" i="1" dirty="0" err="1">
                <a:solidFill>
                  <a:schemeClr val="tx1"/>
                </a:solidFill>
                <a:latin typeface="+mn-lt"/>
              </a:rPr>
              <a:t>storytelling</a:t>
            </a:r>
            <a:r>
              <a:rPr lang="fr-FR" dirty="0">
                <a:solidFill>
                  <a:schemeClr val="tx1"/>
                </a:solidFill>
                <a:latin typeface="+mn-lt"/>
              </a:rPr>
              <a:t> </a:t>
            </a:r>
          </a:p>
          <a:p>
            <a:pPr>
              <a:buFont typeface="Wingdings" pitchFamily="2" charset="2"/>
              <a:buChar char="v"/>
            </a:pPr>
            <a:r>
              <a:rPr lang="fr-FR" i="1" dirty="0">
                <a:solidFill>
                  <a:schemeClr val="tx1"/>
                </a:solidFill>
                <a:latin typeface="+mn-lt"/>
              </a:rPr>
              <a:t>Particularité à Belfast </a:t>
            </a:r>
            <a:r>
              <a:rPr lang="fr-FR" dirty="0">
                <a:solidFill>
                  <a:schemeClr val="tx1"/>
                </a:solidFill>
                <a:latin typeface="+mn-lt"/>
              </a:rPr>
              <a:t>: interaction  </a:t>
            </a:r>
            <a:endParaRPr lang="fr-FR" i="1" dirty="0">
              <a:solidFill>
                <a:schemeClr val="tx1"/>
              </a:solidFill>
              <a:latin typeface="+mn-lt"/>
            </a:endParaRPr>
          </a:p>
        </p:txBody>
      </p:sp>
    </p:spTree>
    <p:extLst>
      <p:ext uri="{BB962C8B-B14F-4D97-AF65-F5344CB8AC3E}">
        <p14:creationId xmlns:p14="http://schemas.microsoft.com/office/powerpoint/2010/main" val="578924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248E9ED-4201-774C-9755-01DE7251B578}"/>
              </a:ext>
            </a:extLst>
          </p:cNvPr>
          <p:cNvSpPr>
            <a:spLocks noGrp="1"/>
          </p:cNvSpPr>
          <p:nvPr>
            <p:ph type="title"/>
          </p:nvPr>
        </p:nvSpPr>
        <p:spPr>
          <a:xfrm>
            <a:off x="1356919" y="2945524"/>
            <a:ext cx="6457183" cy="2577452"/>
          </a:xfrm>
        </p:spPr>
        <p:txBody>
          <a:bodyPr vert="horz" lIns="91440" tIns="45720" rIns="91440" bIns="45720" rtlCol="0" anchor="t">
            <a:normAutofit/>
          </a:bodyPr>
          <a:lstStyle/>
          <a:p>
            <a:r>
              <a:rPr lang="en-US" sz="4400" b="1" kern="1200" dirty="0">
                <a:solidFill>
                  <a:schemeClr val="tx2"/>
                </a:solidFill>
                <a:latin typeface="+mj-lt"/>
                <a:ea typeface="+mj-ea"/>
                <a:cs typeface="+mj-cs"/>
              </a:rPr>
              <a:t>Conclusion</a:t>
            </a:r>
            <a:endParaRPr lang="en-US" sz="3600" b="1" kern="1200" dirty="0">
              <a:solidFill>
                <a:schemeClr val="tx2"/>
              </a:solidFill>
              <a:latin typeface="+mj-lt"/>
              <a:ea typeface="+mj-ea"/>
              <a:cs typeface="+mj-cs"/>
            </a:endParaRPr>
          </a:p>
        </p:txBody>
      </p:sp>
      <p:sp>
        <p:nvSpPr>
          <p:cNvPr id="3" name="Espace réservé du contenu 2">
            <a:extLst>
              <a:ext uri="{FF2B5EF4-FFF2-40B4-BE49-F238E27FC236}">
                <a16:creationId xmlns:a16="http://schemas.microsoft.com/office/drawing/2014/main" id="{EED772E4-ED01-B647-B760-678752A67DA5}"/>
              </a:ext>
            </a:extLst>
          </p:cNvPr>
          <p:cNvSpPr>
            <a:spLocks noGrp="1"/>
          </p:cNvSpPr>
          <p:nvPr>
            <p:ph idx="1"/>
          </p:nvPr>
        </p:nvSpPr>
        <p:spPr>
          <a:xfrm>
            <a:off x="1100599" y="3496669"/>
            <a:ext cx="7899965" cy="2019545"/>
          </a:xfrm>
        </p:spPr>
        <p:txBody>
          <a:bodyPr vert="horz" lIns="91440" tIns="45720" rIns="91440" bIns="45720" rtlCol="0" anchor="b">
            <a:normAutofit/>
          </a:bodyPr>
          <a:lstStyle/>
          <a:p>
            <a:pPr marL="0" indent="0">
              <a:buNone/>
            </a:pPr>
            <a:r>
              <a:rPr lang="en-US" sz="2400" dirty="0">
                <a:solidFill>
                  <a:schemeClr val="tx1"/>
                </a:solidFill>
                <a:latin typeface="+mn-lt"/>
              </a:rPr>
              <a:t>Je </a:t>
            </a:r>
            <a:r>
              <a:rPr lang="en-US" sz="2400" dirty="0" err="1">
                <a:solidFill>
                  <a:schemeClr val="tx1"/>
                </a:solidFill>
                <a:latin typeface="+mn-lt"/>
              </a:rPr>
              <a:t>q</a:t>
            </a:r>
            <a:r>
              <a:rPr lang="en-US" sz="2400" kern="1200" dirty="0" err="1">
                <a:solidFill>
                  <a:schemeClr val="tx1"/>
                </a:solidFill>
                <a:latin typeface="+mn-lt"/>
                <a:ea typeface="+mn-ea"/>
                <a:cs typeface="+mn-cs"/>
              </a:rPr>
              <a:t>uestionne</a:t>
            </a:r>
            <a:r>
              <a:rPr lang="en-US" sz="2400" kern="1200" dirty="0">
                <a:solidFill>
                  <a:schemeClr val="tx1"/>
                </a:solidFill>
                <a:latin typeface="+mn-lt"/>
                <a:ea typeface="+mn-ea"/>
                <a:cs typeface="+mn-cs"/>
              </a:rPr>
              <a:t> le </a:t>
            </a:r>
            <a:r>
              <a:rPr lang="en-US" sz="2400" kern="1200" dirty="0" err="1">
                <a:solidFill>
                  <a:schemeClr val="tx1"/>
                </a:solidFill>
                <a:latin typeface="+mn-lt"/>
                <a:ea typeface="+mn-ea"/>
                <a:cs typeface="+mn-cs"/>
              </a:rPr>
              <a:t>rôle</a:t>
            </a:r>
            <a:r>
              <a:rPr lang="en-US" sz="2400" kern="1200" dirty="0">
                <a:solidFill>
                  <a:schemeClr val="tx1"/>
                </a:solidFill>
                <a:latin typeface="+mn-lt"/>
                <a:ea typeface="+mn-ea"/>
                <a:cs typeface="+mn-cs"/>
              </a:rPr>
              <a:t> du </a:t>
            </a:r>
            <a:r>
              <a:rPr lang="en-US" sz="2400" kern="1200" dirty="0" err="1">
                <a:solidFill>
                  <a:schemeClr val="tx1"/>
                </a:solidFill>
                <a:latin typeface="+mn-lt"/>
                <a:ea typeface="+mn-ea"/>
                <a:cs typeface="+mn-cs"/>
              </a:rPr>
              <a:t>territoire</a:t>
            </a:r>
            <a:r>
              <a:rPr lang="en-US" sz="2400" kern="1200" dirty="0">
                <a:solidFill>
                  <a:schemeClr val="tx1"/>
                </a:solidFill>
                <a:latin typeface="+mn-lt"/>
                <a:ea typeface="+mn-ea"/>
                <a:cs typeface="+mn-cs"/>
              </a:rPr>
              <a:t> et de </a:t>
            </a:r>
            <a:r>
              <a:rPr lang="en-US" sz="2400" kern="1200" dirty="0" err="1">
                <a:solidFill>
                  <a:schemeClr val="tx1"/>
                </a:solidFill>
                <a:latin typeface="+mn-lt"/>
                <a:ea typeface="+mn-ea"/>
                <a:cs typeface="+mn-cs"/>
              </a:rPr>
              <a:t>l’espace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urbain</a:t>
            </a:r>
            <a:r>
              <a:rPr lang="en-US" sz="2400" kern="1200" dirty="0">
                <a:solidFill>
                  <a:schemeClr val="tx1"/>
                </a:solidFill>
                <a:latin typeface="+mn-lt"/>
                <a:ea typeface="+mn-ea"/>
                <a:cs typeface="+mn-cs"/>
              </a:rPr>
              <a:t> dans le </a:t>
            </a:r>
            <a:r>
              <a:rPr lang="en-US" sz="2400" kern="1200" dirty="0" err="1">
                <a:solidFill>
                  <a:schemeClr val="tx1"/>
                </a:solidFill>
                <a:latin typeface="+mn-lt"/>
                <a:ea typeface="+mn-ea"/>
                <a:cs typeface="+mn-cs"/>
              </a:rPr>
              <a:t>maintien</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d’une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logique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conflictuelle</a:t>
            </a:r>
            <a:r>
              <a:rPr lang="en-US" sz="2400" kern="1200" dirty="0">
                <a:solidFill>
                  <a:schemeClr val="tx1"/>
                </a:solidFill>
                <a:latin typeface="+mn-lt"/>
                <a:ea typeface="+mn-ea"/>
                <a:cs typeface="+mn-cs"/>
              </a:rPr>
              <a:t> dans les deux </a:t>
            </a:r>
            <a:r>
              <a:rPr lang="en-US" sz="2400" kern="1200" dirty="0" err="1">
                <a:solidFill>
                  <a:schemeClr val="tx1"/>
                </a:solidFill>
                <a:latin typeface="+mn-lt"/>
                <a:ea typeface="+mn-ea"/>
                <a:cs typeface="+mn-cs"/>
              </a:rPr>
              <a:t>sociétés</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divisées</a:t>
            </a:r>
            <a:r>
              <a:rPr lang="en-US" sz="2400" kern="1200" dirty="0">
                <a:solidFill>
                  <a:schemeClr val="tx1"/>
                </a:solidFill>
                <a:latin typeface="+mn-lt"/>
                <a:ea typeface="+mn-ea"/>
                <a:cs typeface="+mn-cs"/>
              </a:rPr>
              <a:t> que </a:t>
            </a:r>
            <a:r>
              <a:rPr lang="en-US" sz="2400" kern="1200" dirty="0" err="1">
                <a:solidFill>
                  <a:schemeClr val="tx1"/>
                </a:solidFill>
                <a:latin typeface="+mn-lt"/>
                <a:ea typeface="+mn-ea"/>
                <a:cs typeface="+mn-cs"/>
              </a:rPr>
              <a:t>sont</a:t>
            </a:r>
            <a:r>
              <a:rPr lang="en-US" sz="2400" kern="1200" dirty="0">
                <a:solidFill>
                  <a:schemeClr val="tx1"/>
                </a:solidFill>
                <a:latin typeface="+mn-lt"/>
                <a:ea typeface="+mn-ea"/>
                <a:cs typeface="+mn-cs"/>
              </a:rPr>
              <a:t> Chypre et </a:t>
            </a:r>
            <a:r>
              <a:rPr lang="en-US" sz="2400" kern="1200" dirty="0" err="1">
                <a:solidFill>
                  <a:schemeClr val="tx1"/>
                </a:solidFill>
                <a:latin typeface="+mn-lt"/>
                <a:ea typeface="+mn-ea"/>
                <a:cs typeface="+mn-cs"/>
              </a:rPr>
              <a:t>l’Irlande</a:t>
            </a:r>
            <a:r>
              <a:rPr lang="en-US" sz="2400" kern="1200" dirty="0">
                <a:solidFill>
                  <a:schemeClr val="tx1"/>
                </a:solidFill>
                <a:latin typeface="+mn-lt"/>
                <a:ea typeface="+mn-ea"/>
                <a:cs typeface="+mn-cs"/>
              </a:rPr>
              <a:t> du Nord. </a:t>
            </a:r>
          </a:p>
        </p:txBody>
      </p:sp>
      <p:sp>
        <p:nvSpPr>
          <p:cNvPr id="21" name="Freeform: Shape 20">
            <a:extLst>
              <a:ext uri="{FF2B5EF4-FFF2-40B4-BE49-F238E27FC236}">
                <a16:creationId xmlns:a16="http://schemas.microsoft.com/office/drawing/2014/main" id="{FA6F8ABB-6C5D-4349-9E1B-198D1ABFA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7904" y="1333265"/>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5"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17587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029FDFCC-ACF9-BD4D-8B2D-6BE371DD115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latin typeface="+mj-lt"/>
              </a:rPr>
              <a:t>Merci pour </a:t>
            </a:r>
            <a:r>
              <a:rPr lang="en-US" sz="5400" dirty="0" err="1">
                <a:solidFill>
                  <a:schemeClr val="bg1">
                    <a:lumMod val="95000"/>
                    <a:lumOff val="5000"/>
                  </a:schemeClr>
                </a:solidFill>
                <a:latin typeface="+mj-lt"/>
              </a:rPr>
              <a:t>votre</a:t>
            </a:r>
            <a:r>
              <a:rPr lang="en-US" sz="5400" dirty="0">
                <a:solidFill>
                  <a:schemeClr val="bg1">
                    <a:lumMod val="95000"/>
                    <a:lumOff val="5000"/>
                  </a:schemeClr>
                </a:solidFill>
                <a:latin typeface="+mj-lt"/>
              </a:rPr>
              <a:t> attention ! </a:t>
            </a:r>
          </a:p>
        </p:txBody>
      </p:sp>
    </p:spTree>
    <p:extLst>
      <p:ext uri="{BB962C8B-B14F-4D97-AF65-F5344CB8AC3E}">
        <p14:creationId xmlns:p14="http://schemas.microsoft.com/office/powerpoint/2010/main" val="24890270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5FA4B0"/>
                </a:solidFill>
                <a:latin typeface="+mj-lt"/>
                <a:ea typeface="+mj-ea"/>
                <a:cs typeface="+mj-cs"/>
              </a:rPr>
              <a:t> </a:t>
            </a:r>
          </a:p>
        </p:txBody>
      </p:sp>
      <p:graphicFrame>
        <p:nvGraphicFramePr>
          <p:cNvPr id="5" name="Tableau 4">
            <a:extLst>
              <a:ext uri="{FF2B5EF4-FFF2-40B4-BE49-F238E27FC236}">
                <a16:creationId xmlns:a16="http://schemas.microsoft.com/office/drawing/2014/main" id="{AEC52F44-A5F5-7946-8323-05D01B38FB08}"/>
              </a:ext>
            </a:extLst>
          </p:cNvPr>
          <p:cNvGraphicFramePr>
            <a:graphicFrameLocks noGrp="1"/>
          </p:cNvGraphicFramePr>
          <p:nvPr>
            <p:extLst>
              <p:ext uri="{D42A27DB-BD31-4B8C-83A1-F6EECF244321}">
                <p14:modId xmlns:p14="http://schemas.microsoft.com/office/powerpoint/2010/main" val="2102933515"/>
              </p:ext>
            </p:extLst>
          </p:nvPr>
        </p:nvGraphicFramePr>
        <p:xfrm>
          <a:off x="3982741" y="987251"/>
          <a:ext cx="7683335" cy="4883498"/>
        </p:xfrm>
        <a:graphic>
          <a:graphicData uri="http://schemas.openxmlformats.org/drawingml/2006/table">
            <a:tbl>
              <a:tblPr firstRow="1" bandRow="1">
                <a:tableStyleId>{21E4AEA4-8DFA-4A89-87EB-49C32662AFE0}</a:tableStyleId>
              </a:tblPr>
              <a:tblGrid>
                <a:gridCol w="3819830">
                  <a:extLst>
                    <a:ext uri="{9D8B030D-6E8A-4147-A177-3AD203B41FA5}">
                      <a16:colId xmlns:a16="http://schemas.microsoft.com/office/drawing/2014/main" val="3335451804"/>
                    </a:ext>
                  </a:extLst>
                </a:gridCol>
                <a:gridCol w="3863505">
                  <a:extLst>
                    <a:ext uri="{9D8B030D-6E8A-4147-A177-3AD203B41FA5}">
                      <a16:colId xmlns:a16="http://schemas.microsoft.com/office/drawing/2014/main" val="3102077806"/>
                    </a:ext>
                  </a:extLst>
                </a:gridCol>
              </a:tblGrid>
              <a:tr h="387130">
                <a:tc>
                  <a:txBody>
                    <a:bodyPr/>
                    <a:lstStyle/>
                    <a:p>
                      <a:pPr algn="ctr"/>
                      <a:r>
                        <a:rPr lang="fr-FR" sz="1600" noProof="0" dirty="0"/>
                        <a:t>Chypre</a:t>
                      </a:r>
                    </a:p>
                  </a:txBody>
                  <a:tcPr marL="66099" marR="66099" marT="33050" marB="33050">
                    <a:solidFill>
                      <a:schemeClr val="tx2">
                        <a:lumMod val="40000"/>
                        <a:lumOff val="60000"/>
                      </a:schemeClr>
                    </a:solidFill>
                  </a:tcPr>
                </a:tc>
                <a:tc>
                  <a:txBody>
                    <a:bodyPr/>
                    <a:lstStyle/>
                    <a:p>
                      <a:pPr algn="ctr"/>
                      <a:r>
                        <a:rPr lang="fr-FR" sz="1600" noProof="0" dirty="0"/>
                        <a:t>Irlande du Nord </a:t>
                      </a:r>
                    </a:p>
                  </a:txBody>
                  <a:tcPr marL="66099" marR="66099" marT="33050" marB="33050">
                    <a:solidFill>
                      <a:schemeClr val="tx2">
                        <a:lumMod val="40000"/>
                        <a:lumOff val="60000"/>
                      </a:schemeClr>
                    </a:solidFill>
                  </a:tcPr>
                </a:tc>
                <a:extLst>
                  <a:ext uri="{0D108BD9-81ED-4DB2-BD59-A6C34878D82A}">
                    <a16:rowId xmlns:a16="http://schemas.microsoft.com/office/drawing/2014/main" val="1003722647"/>
                  </a:ext>
                </a:extLst>
              </a:tr>
              <a:tr h="3089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noProof="0" dirty="0"/>
                        <a:t>Pop : +/- 1,2 million, répartie sur le territoire: 73% </a:t>
                      </a:r>
                      <a:r>
                        <a:rPr lang="fr-FR" sz="1600" noProof="0" dirty="0" err="1"/>
                        <a:t>RoC</a:t>
                      </a:r>
                      <a:r>
                        <a:rPr lang="fr-FR" sz="1600" noProof="0" dirty="0"/>
                        <a:t> (CHG); 26% TNRC (CHT, and </a:t>
                      </a:r>
                      <a:r>
                        <a:rPr lang="fr-FR" sz="1600" noProof="0" dirty="0" err="1"/>
                        <a:t>Turkish</a:t>
                      </a:r>
                      <a:r>
                        <a:rPr lang="fr-FR" sz="1600" noProof="0" dirty="0"/>
                        <a:t> “</a:t>
                      </a:r>
                      <a:r>
                        <a:rPr lang="fr-FR" sz="1600" noProof="0" dirty="0" err="1"/>
                        <a:t>settlers</a:t>
                      </a:r>
                      <a:r>
                        <a:rPr lang="fr-FR" sz="1600" noProof="0" dirty="0"/>
                        <a:t>”)</a:t>
                      </a:r>
                    </a:p>
                    <a:p>
                      <a:endParaRPr lang="fr-FR" sz="1600" noProof="0" dirty="0"/>
                    </a:p>
                    <a:p>
                      <a:pPr marL="285750" indent="-285750">
                        <a:buFont typeface="Wingdings" pitchFamily="2" charset="2"/>
                        <a:buChar char="Ø"/>
                      </a:pPr>
                      <a:r>
                        <a:rPr lang="fr-FR" sz="1600" noProof="0" dirty="0"/>
                        <a:t>Indépendance en 1960 </a:t>
                      </a:r>
                    </a:p>
                    <a:p>
                      <a:pPr marL="285750" indent="-285750">
                        <a:buFont typeface="Wingdings" pitchFamily="2" charset="2"/>
                        <a:buChar char="Ø"/>
                      </a:pPr>
                      <a:r>
                        <a:rPr lang="fr-FR" sz="1600" noProof="0" dirty="0"/>
                        <a:t>Conflit violent (63-64 ; 74) </a:t>
                      </a:r>
                      <a:r>
                        <a:rPr lang="fr-FR" sz="1600" noProof="0" dirty="0">
                          <a:sym typeface="Wingdings" pitchFamily="2" charset="2"/>
                        </a:rPr>
                        <a:t> UNFICYP; pas d’accord de paix </a:t>
                      </a:r>
                    </a:p>
                    <a:p>
                      <a:pPr marL="285750" indent="-285750">
                        <a:buFont typeface="Wingdings" pitchFamily="2" charset="2"/>
                        <a:buChar char="Ø"/>
                      </a:pPr>
                      <a:r>
                        <a:rPr lang="fr-FR" sz="1600" noProof="0" dirty="0">
                          <a:sym typeface="Wingdings" pitchFamily="2" charset="2"/>
                        </a:rPr>
                        <a:t>1983 création TRNC </a:t>
                      </a:r>
                      <a:endParaRPr lang="fr-FR" sz="1600" noProof="0" dirty="0"/>
                    </a:p>
                    <a:p>
                      <a:pPr marL="285750" indent="-285750">
                        <a:buFont typeface="Wingdings" pitchFamily="2" charset="2"/>
                        <a:buChar char="Ø"/>
                      </a:pPr>
                      <a:r>
                        <a:rPr lang="fr-FR" sz="1600" noProof="0" dirty="0"/>
                        <a:t>Clivage ethno-national (linguistique; religieux) : question constitutionnelle</a:t>
                      </a:r>
                    </a:p>
                    <a:p>
                      <a:pPr marL="285750" indent="-285750">
                        <a:buFont typeface="Wingdings" pitchFamily="2" charset="2"/>
                        <a:buChar char="Ø"/>
                      </a:pPr>
                      <a:r>
                        <a:rPr lang="fr-FR" sz="1600" noProof="0" dirty="0"/>
                        <a:t>Membre de l’UE dès 2004</a:t>
                      </a:r>
                    </a:p>
                  </a:txBody>
                  <a:tcPr marL="66099" marR="66099" marT="33050" marB="33050">
                    <a:solidFill>
                      <a:schemeClr val="tx2">
                        <a:lumMod val="40000"/>
                        <a:lumOff val="60000"/>
                      </a:schemeClr>
                    </a:solidFill>
                  </a:tcPr>
                </a:tc>
                <a:tc>
                  <a:txBody>
                    <a:bodyPr/>
                    <a:lstStyle/>
                    <a:p>
                      <a:r>
                        <a:rPr lang="fr-FR" sz="1600" noProof="0" dirty="0"/>
                        <a:t>Pop +/- 1,9 million (3% du Royaume-Uni): 42% catholique; 38% protestant; 19% athée – 29% irish </a:t>
                      </a:r>
                      <a:r>
                        <a:rPr lang="fr-FR" sz="1600" noProof="0" dirty="0" err="1"/>
                        <a:t>only</a:t>
                      </a:r>
                      <a:r>
                        <a:rPr lang="fr-FR" sz="1600" noProof="0" dirty="0"/>
                        <a:t>; 32% british </a:t>
                      </a:r>
                      <a:r>
                        <a:rPr lang="fr-FR" sz="1600" noProof="0" dirty="0" err="1"/>
                        <a:t>only</a:t>
                      </a:r>
                      <a:r>
                        <a:rPr lang="fr-FR" sz="1600" noProof="0" dirty="0"/>
                        <a:t>; 20% </a:t>
                      </a:r>
                      <a:r>
                        <a:rPr lang="fr-FR" sz="1600" noProof="0" dirty="0" err="1"/>
                        <a:t>northern</a:t>
                      </a:r>
                      <a:r>
                        <a:rPr lang="fr-FR" sz="1600" noProof="0" dirty="0"/>
                        <a:t> irish </a:t>
                      </a:r>
                      <a:r>
                        <a:rPr lang="fr-FR" sz="1600" noProof="0" dirty="0" err="1"/>
                        <a:t>only</a:t>
                      </a:r>
                      <a:r>
                        <a:rPr lang="fr-FR" sz="1600" noProof="0" dirty="0"/>
                        <a:t> </a:t>
                      </a:r>
                    </a:p>
                    <a:p>
                      <a:endParaRPr lang="fr-FR" sz="1600" i="1" noProof="0" dirty="0"/>
                    </a:p>
                    <a:p>
                      <a:pPr marL="285750" indent="-285750">
                        <a:buFont typeface="Wingdings" pitchFamily="2" charset="2"/>
                        <a:buChar char="Ø"/>
                      </a:pPr>
                      <a:r>
                        <a:rPr lang="fr-FR" sz="1600" i="0" noProof="0" dirty="0"/>
                        <a:t>Conflit violent (</a:t>
                      </a:r>
                      <a:r>
                        <a:rPr lang="fr-FR" sz="1600" i="1" noProof="0" dirty="0"/>
                        <a:t>Troubles) </a:t>
                      </a:r>
                      <a:r>
                        <a:rPr lang="fr-FR" sz="1600" i="0" noProof="0" dirty="0"/>
                        <a:t>1969-1998</a:t>
                      </a:r>
                    </a:p>
                    <a:p>
                      <a:pPr marL="285750" indent="-285750">
                        <a:buFont typeface="Wingdings" pitchFamily="2" charset="2"/>
                        <a:buChar char="Ø"/>
                      </a:pPr>
                      <a:r>
                        <a:rPr lang="fr-FR" sz="1600" i="0" noProof="0" dirty="0"/>
                        <a:t>Accord de paix du Vendredi Saint 1998 </a:t>
                      </a:r>
                    </a:p>
                    <a:p>
                      <a:pPr marL="285750" indent="-285750">
                        <a:buFont typeface="Wingdings" pitchFamily="2" charset="2"/>
                        <a:buChar char="Ø"/>
                      </a:pPr>
                      <a:r>
                        <a:rPr lang="fr-FR" sz="1600" i="0" noProof="0" dirty="0"/>
                        <a:t>Clivage ethno-national (religieux); question constitutionnelle</a:t>
                      </a:r>
                    </a:p>
                    <a:p>
                      <a:pPr marL="285750" indent="-285750">
                        <a:buFont typeface="Wingdings" pitchFamily="2" charset="2"/>
                        <a:buChar char="Ø"/>
                      </a:pPr>
                      <a:r>
                        <a:rPr lang="fr-FR" sz="1600" i="0" noProof="0" dirty="0"/>
                        <a:t>Sortie UE en 2021</a:t>
                      </a:r>
                    </a:p>
                    <a:p>
                      <a:endParaRPr lang="fr-FR" sz="1600" i="1" noProof="0" dirty="0"/>
                    </a:p>
                  </a:txBody>
                  <a:tcPr marL="66099" marR="66099" marT="33050" marB="33050">
                    <a:solidFill>
                      <a:schemeClr val="tx2">
                        <a:lumMod val="40000"/>
                        <a:lumOff val="60000"/>
                      </a:schemeClr>
                    </a:solidFill>
                  </a:tcPr>
                </a:tc>
                <a:extLst>
                  <a:ext uri="{0D108BD9-81ED-4DB2-BD59-A6C34878D82A}">
                    <a16:rowId xmlns:a16="http://schemas.microsoft.com/office/drawing/2014/main" val="2615369872"/>
                  </a:ext>
                </a:extLst>
              </a:tr>
              <a:tr h="1406568">
                <a:tc>
                  <a:txBody>
                    <a:bodyPr/>
                    <a:lstStyle/>
                    <a:p>
                      <a:pPr marL="285750" indent="-285750">
                        <a:buFontTx/>
                        <a:buChar char="-"/>
                      </a:pPr>
                      <a:r>
                        <a:rPr lang="fr-FR" sz="1600" noProof="0" dirty="0"/>
                        <a:t>Division marquée par la </a:t>
                      </a:r>
                      <a:r>
                        <a:rPr lang="fr-FR" sz="1600" i="1" noProof="0" dirty="0"/>
                        <a:t>buffer zone </a:t>
                      </a:r>
                    </a:p>
                    <a:p>
                      <a:pPr marL="285750" indent="-285750">
                        <a:buFontTx/>
                        <a:buChar char="-"/>
                      </a:pPr>
                      <a:r>
                        <a:rPr lang="fr-FR" sz="1600" noProof="0" dirty="0"/>
                        <a:t>Partition « normalisée » </a:t>
                      </a:r>
                    </a:p>
                    <a:p>
                      <a:pPr marL="285750" indent="-285750">
                        <a:buFontTx/>
                        <a:buChar char="-"/>
                      </a:pPr>
                      <a:r>
                        <a:rPr lang="fr-FR" sz="1600" noProof="0" dirty="0"/>
                        <a:t>Restriction de la mobilité (checkpoints); </a:t>
                      </a:r>
                      <a:r>
                        <a:rPr lang="fr-FR" sz="1600" i="0" noProof="0" dirty="0"/>
                        <a:t>isolement des communautés jusqu’en 2003</a:t>
                      </a:r>
                      <a:endParaRPr lang="fr-FR" sz="1600" noProof="0" dirty="0"/>
                    </a:p>
                  </a:txBody>
                  <a:tcPr marL="66099" marR="66099" marT="33050" marB="33050">
                    <a:solidFill>
                      <a:schemeClr val="tx2">
                        <a:lumMod val="40000"/>
                        <a:lumOff val="60000"/>
                      </a:schemeClr>
                    </a:solidFill>
                  </a:tcPr>
                </a:tc>
                <a:tc>
                  <a:txBody>
                    <a:bodyPr/>
                    <a:lstStyle/>
                    <a:p>
                      <a:pPr marL="285750" indent="-285750">
                        <a:buFontTx/>
                        <a:buChar char="-"/>
                      </a:pPr>
                      <a:r>
                        <a:rPr lang="fr-FR" sz="1600" noProof="0" dirty="0"/>
                        <a:t>Murs de division  ; </a:t>
                      </a:r>
                    </a:p>
                    <a:p>
                      <a:pPr marL="285750" indent="-285750">
                        <a:buFontTx/>
                        <a:buChar char="-"/>
                      </a:pPr>
                      <a:r>
                        <a:rPr lang="fr-FR" sz="1600" noProof="0" dirty="0"/>
                        <a:t>« Ségrégation », </a:t>
                      </a:r>
                      <a:r>
                        <a:rPr lang="fr-FR" sz="1600" noProof="0" dirty="0" err="1"/>
                        <a:t>sectarianisme</a:t>
                      </a:r>
                      <a:r>
                        <a:rPr lang="fr-FR" sz="1600" noProof="0" dirty="0"/>
                        <a:t> normalisé (résidentiel et scolaire)</a:t>
                      </a:r>
                    </a:p>
                  </a:txBody>
                  <a:tcPr marL="66099" marR="66099" marT="33050" marB="33050">
                    <a:solidFill>
                      <a:schemeClr val="tx2">
                        <a:lumMod val="40000"/>
                        <a:lumOff val="60000"/>
                      </a:schemeClr>
                    </a:solidFill>
                  </a:tcPr>
                </a:tc>
                <a:extLst>
                  <a:ext uri="{0D108BD9-81ED-4DB2-BD59-A6C34878D82A}">
                    <a16:rowId xmlns:a16="http://schemas.microsoft.com/office/drawing/2014/main" val="3793250119"/>
                  </a:ext>
                </a:extLst>
              </a:tr>
            </a:tbl>
          </a:graphicData>
        </a:graphic>
      </p:graphicFrame>
      <p:sp>
        <p:nvSpPr>
          <p:cNvPr id="7" name="ZoneTexte 6">
            <a:extLst>
              <a:ext uri="{FF2B5EF4-FFF2-40B4-BE49-F238E27FC236}">
                <a16:creationId xmlns:a16="http://schemas.microsoft.com/office/drawing/2014/main" id="{F8055071-0536-894D-938A-C66442FFD833}"/>
              </a:ext>
            </a:extLst>
          </p:cNvPr>
          <p:cNvSpPr txBox="1"/>
          <p:nvPr/>
        </p:nvSpPr>
        <p:spPr>
          <a:xfrm>
            <a:off x="525924" y="3196473"/>
            <a:ext cx="2975266" cy="461665"/>
          </a:xfrm>
          <a:prstGeom prst="rect">
            <a:avLst/>
          </a:prstGeom>
          <a:noFill/>
        </p:spPr>
        <p:txBody>
          <a:bodyPr wrap="square" rtlCol="0" anchor="ctr">
            <a:spAutoFit/>
          </a:bodyPr>
          <a:lstStyle/>
          <a:p>
            <a:pPr algn="ctr"/>
            <a:r>
              <a:rPr lang="fr-FR" sz="2400" b="1" dirty="0">
                <a:solidFill>
                  <a:schemeClr val="bg2">
                    <a:lumMod val="75000"/>
                  </a:schemeClr>
                </a:solidFill>
              </a:rPr>
              <a:t>Contextualisation</a:t>
            </a:r>
            <a:endParaRPr lang="fr-FR" b="1" dirty="0">
              <a:solidFill>
                <a:schemeClr val="bg2">
                  <a:lumMod val="75000"/>
                </a:schemeClr>
              </a:solidFill>
            </a:endParaRPr>
          </a:p>
        </p:txBody>
      </p:sp>
    </p:spTree>
    <p:extLst>
      <p:ext uri="{BB962C8B-B14F-4D97-AF65-F5344CB8AC3E}">
        <p14:creationId xmlns:p14="http://schemas.microsoft.com/office/powerpoint/2010/main" val="201935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AAB076-3CCF-7842-AD25-5E9872D99EB7}"/>
              </a:ext>
            </a:extLst>
          </p:cNvPr>
          <p:cNvSpPr>
            <a:spLocks noGrp="1"/>
          </p:cNvSpPr>
          <p:nvPr>
            <p:ph type="title"/>
          </p:nvPr>
        </p:nvSpPr>
        <p:spPr/>
        <p:txBody>
          <a:bodyPr>
            <a:normAutofit fontScale="90000"/>
          </a:bodyPr>
          <a:lstStyle/>
          <a:p>
            <a:r>
              <a:rPr lang="fr-FR" dirty="0"/>
              <a:t> </a:t>
            </a:r>
          </a:p>
        </p:txBody>
      </p:sp>
      <p:pic>
        <p:nvPicPr>
          <p:cNvPr id="5" name="Image 4">
            <a:extLst>
              <a:ext uri="{FF2B5EF4-FFF2-40B4-BE49-F238E27FC236}">
                <a16:creationId xmlns:a16="http://schemas.microsoft.com/office/drawing/2014/main" id="{766B3928-ED4E-5F43-9035-507BE89EF871}"/>
              </a:ext>
            </a:extLst>
          </p:cNvPr>
          <p:cNvPicPr>
            <a:picLocks noChangeAspect="1"/>
          </p:cNvPicPr>
          <p:nvPr/>
        </p:nvPicPr>
        <p:blipFill>
          <a:blip r:embed="rId2"/>
          <a:stretch>
            <a:fillRect/>
          </a:stretch>
        </p:blipFill>
        <p:spPr>
          <a:xfrm>
            <a:off x="3861365" y="540587"/>
            <a:ext cx="7798485" cy="5196192"/>
          </a:xfrm>
          <a:prstGeom prst="rect">
            <a:avLst/>
          </a:prstGeom>
        </p:spPr>
      </p:pic>
      <p:sp>
        <p:nvSpPr>
          <p:cNvPr id="7" name="Espace réservé du contenu 6">
            <a:extLst>
              <a:ext uri="{FF2B5EF4-FFF2-40B4-BE49-F238E27FC236}">
                <a16:creationId xmlns:a16="http://schemas.microsoft.com/office/drawing/2014/main" id="{7C04A773-9C55-554B-8EE8-01072DA038C5}"/>
              </a:ext>
            </a:extLst>
          </p:cNvPr>
          <p:cNvSpPr>
            <a:spLocks noGrp="1"/>
          </p:cNvSpPr>
          <p:nvPr>
            <p:ph idx="1"/>
          </p:nvPr>
        </p:nvSpPr>
        <p:spPr>
          <a:xfrm>
            <a:off x="709571" y="1121221"/>
            <a:ext cx="10515600" cy="4351338"/>
          </a:xfrm>
        </p:spPr>
        <p:txBody>
          <a:bodyPr/>
          <a:lstStyle/>
          <a:p>
            <a:pPr marL="0" indent="0">
              <a:buNone/>
            </a:pPr>
            <a:r>
              <a:rPr lang="fr-FR" dirty="0"/>
              <a:t> </a:t>
            </a:r>
          </a:p>
        </p:txBody>
      </p:sp>
      <p:sp>
        <p:nvSpPr>
          <p:cNvPr id="8" name="ZoneTexte 7">
            <a:extLst>
              <a:ext uri="{FF2B5EF4-FFF2-40B4-BE49-F238E27FC236}">
                <a16:creationId xmlns:a16="http://schemas.microsoft.com/office/drawing/2014/main" id="{0630A060-EFF0-984D-A7F0-64D80040B1F0}"/>
              </a:ext>
            </a:extLst>
          </p:cNvPr>
          <p:cNvSpPr txBox="1"/>
          <p:nvPr/>
        </p:nvSpPr>
        <p:spPr>
          <a:xfrm>
            <a:off x="532150" y="602853"/>
            <a:ext cx="2838847" cy="2585323"/>
          </a:xfrm>
          <a:prstGeom prst="rect">
            <a:avLst/>
          </a:prstGeom>
          <a:noFill/>
        </p:spPr>
        <p:txBody>
          <a:bodyPr wrap="square" rtlCol="0">
            <a:spAutoFit/>
          </a:bodyPr>
          <a:lstStyle/>
          <a:p>
            <a:r>
              <a:rPr lang="fr-FR" sz="3600" b="1" dirty="0">
                <a:solidFill>
                  <a:schemeClr val="tx2"/>
                </a:solidFill>
                <a:latin typeface="+mj-lt"/>
              </a:rPr>
              <a:t>Irlande du Nord,</a:t>
            </a:r>
          </a:p>
          <a:p>
            <a:r>
              <a:rPr lang="fr-FR" sz="3600" b="1" dirty="0">
                <a:solidFill>
                  <a:schemeClr val="tx2"/>
                </a:solidFill>
                <a:latin typeface="+mj-lt"/>
              </a:rPr>
              <a:t>Belfast </a:t>
            </a:r>
          </a:p>
          <a:p>
            <a:r>
              <a:rPr lang="fr-FR" dirty="0">
                <a:solidFill>
                  <a:schemeClr val="tx2"/>
                </a:solidFill>
                <a:latin typeface="+mj-lt"/>
              </a:rPr>
              <a:t>Représentation des décès par localité pendant les </a:t>
            </a:r>
            <a:r>
              <a:rPr lang="fr-FR" i="1" dirty="0">
                <a:solidFill>
                  <a:schemeClr val="tx2"/>
                </a:solidFill>
                <a:latin typeface="+mj-lt"/>
              </a:rPr>
              <a:t>Troubles (1969-1998)</a:t>
            </a:r>
            <a:endParaRPr lang="fr-FR" dirty="0">
              <a:solidFill>
                <a:schemeClr val="tx2"/>
              </a:solidFill>
              <a:latin typeface="+mj-lt"/>
            </a:endParaRPr>
          </a:p>
        </p:txBody>
      </p:sp>
    </p:spTree>
    <p:extLst>
      <p:ext uri="{BB962C8B-B14F-4D97-AF65-F5344CB8AC3E}">
        <p14:creationId xmlns:p14="http://schemas.microsoft.com/office/powerpoint/2010/main" val="222550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FEAD4-22AD-4449-81C1-BAD92E533D3B}"/>
              </a:ext>
            </a:extLst>
          </p:cNvPr>
          <p:cNvSpPr>
            <a:spLocks noGrp="1"/>
          </p:cNvSpPr>
          <p:nvPr>
            <p:ph type="title"/>
          </p:nvPr>
        </p:nvSpPr>
        <p:spPr>
          <a:xfrm>
            <a:off x="1147370" y="0"/>
            <a:ext cx="4948630" cy="1457002"/>
          </a:xfrm>
        </p:spPr>
        <p:txBody>
          <a:bodyPr vert="horz" lIns="91440" tIns="45720" rIns="91440" bIns="45720" rtlCol="0" anchor="b">
            <a:normAutofit/>
          </a:bodyPr>
          <a:lstStyle/>
          <a:p>
            <a:r>
              <a:rPr lang="en-US" b="1" kern="1200" dirty="0">
                <a:solidFill>
                  <a:schemeClr val="tx2"/>
                </a:solidFill>
                <a:latin typeface="+mj-lt"/>
                <a:ea typeface="+mj-ea"/>
                <a:cs typeface="+mj-cs"/>
              </a:rPr>
              <a:t>Chypre </a:t>
            </a:r>
            <a:r>
              <a:rPr lang="en-US" b="1" kern="1200" dirty="0" err="1">
                <a:solidFill>
                  <a:schemeClr val="tx2"/>
                </a:solidFill>
                <a:latin typeface="+mj-lt"/>
                <a:ea typeface="+mj-ea"/>
                <a:cs typeface="+mj-cs"/>
              </a:rPr>
              <a:t>avant</a:t>
            </a:r>
            <a:r>
              <a:rPr lang="en-US" b="1" kern="1200" dirty="0">
                <a:solidFill>
                  <a:schemeClr val="tx2"/>
                </a:solidFill>
                <a:latin typeface="+mj-lt"/>
                <a:ea typeface="+mj-ea"/>
                <a:cs typeface="+mj-cs"/>
              </a:rPr>
              <a:t> 1960</a:t>
            </a:r>
          </a:p>
        </p:txBody>
      </p:sp>
      <p:sp>
        <p:nvSpPr>
          <p:cNvPr id="9" name="Content Placeholder 8">
            <a:extLst>
              <a:ext uri="{FF2B5EF4-FFF2-40B4-BE49-F238E27FC236}">
                <a16:creationId xmlns:a16="http://schemas.microsoft.com/office/drawing/2014/main" id="{C9A2E7D9-CBC7-E607-E480-66FC98540759}"/>
              </a:ext>
            </a:extLst>
          </p:cNvPr>
          <p:cNvSpPr>
            <a:spLocks noGrp="1"/>
          </p:cNvSpPr>
          <p:nvPr>
            <p:ph idx="1"/>
          </p:nvPr>
        </p:nvSpPr>
        <p:spPr>
          <a:xfrm>
            <a:off x="1147370" y="2327663"/>
            <a:ext cx="3801148" cy="3890798"/>
          </a:xfrm>
        </p:spPr>
        <p:txBody>
          <a:bodyPr vert="horz" lIns="91440" tIns="45720" rIns="91440" bIns="45720" rtlCol="0" anchor="t">
            <a:normAutofit/>
          </a:bodyPr>
          <a:lstStyle/>
          <a:p>
            <a:pPr marL="0" indent="0">
              <a:buNone/>
            </a:pPr>
            <a:endParaRPr lang="fr-FR" sz="2000" dirty="0">
              <a:solidFill>
                <a:schemeClr val="tx1"/>
              </a:solidFill>
              <a:latin typeface="+mn-lt"/>
            </a:endParaRPr>
          </a:p>
          <a:p>
            <a:pPr>
              <a:buFont typeface="Wingdings" pitchFamily="2" charset="2"/>
              <a:buChar char="Ø"/>
            </a:pPr>
            <a:r>
              <a:rPr lang="fr-FR" sz="2000" dirty="0">
                <a:solidFill>
                  <a:schemeClr val="tx1"/>
                </a:solidFill>
                <a:latin typeface="+mn-lt"/>
              </a:rPr>
              <a:t>Lutte pour l’indépendance contre le pouvoir colonial anglais</a:t>
            </a:r>
          </a:p>
          <a:p>
            <a:pPr>
              <a:buFont typeface="Wingdings" pitchFamily="2" charset="2"/>
              <a:buChar char="Ø"/>
            </a:pPr>
            <a:r>
              <a:rPr lang="fr-FR" sz="2000" dirty="0">
                <a:solidFill>
                  <a:schemeClr val="tx1"/>
                </a:solidFill>
                <a:latin typeface="+mn-lt"/>
              </a:rPr>
              <a:t>Discours nationalistes antagonistes:</a:t>
            </a:r>
          </a:p>
          <a:p>
            <a:pPr>
              <a:buFont typeface="Wingdings" pitchFamily="2" charset="2"/>
              <a:buChar char="Ø"/>
            </a:pPr>
            <a:r>
              <a:rPr lang="fr-FR" sz="2000" dirty="0">
                <a:solidFill>
                  <a:schemeClr val="tx1"/>
                </a:solidFill>
                <a:latin typeface="+mn-lt"/>
              </a:rPr>
              <a:t>Chypriotes grecs veulent </a:t>
            </a:r>
            <a:r>
              <a:rPr lang="fr-FR" sz="2000" i="1" dirty="0" err="1">
                <a:solidFill>
                  <a:schemeClr val="tx1"/>
                </a:solidFill>
                <a:latin typeface="+mn-lt"/>
              </a:rPr>
              <a:t>enosis</a:t>
            </a:r>
            <a:r>
              <a:rPr lang="fr-FR" sz="2000" dirty="0">
                <a:solidFill>
                  <a:schemeClr val="tx1"/>
                </a:solidFill>
                <a:latin typeface="+mn-lt"/>
              </a:rPr>
              <a:t>, rattachement à la Grèce</a:t>
            </a:r>
          </a:p>
          <a:p>
            <a:pPr>
              <a:buFont typeface="Wingdings" pitchFamily="2" charset="2"/>
              <a:buChar char="Ø"/>
            </a:pPr>
            <a:r>
              <a:rPr lang="fr-FR" sz="2000" dirty="0">
                <a:solidFill>
                  <a:schemeClr val="tx1"/>
                </a:solidFill>
                <a:latin typeface="+mn-lt"/>
              </a:rPr>
              <a:t>Chypriotes turcs veulent </a:t>
            </a:r>
            <a:r>
              <a:rPr lang="fr-FR" sz="2000" i="1" dirty="0" err="1">
                <a:solidFill>
                  <a:schemeClr val="tx1"/>
                </a:solidFill>
                <a:latin typeface="+mn-lt"/>
              </a:rPr>
              <a:t>taksim</a:t>
            </a:r>
            <a:r>
              <a:rPr lang="fr-FR" sz="2000" dirty="0">
                <a:solidFill>
                  <a:schemeClr val="tx1"/>
                </a:solidFill>
                <a:latin typeface="+mn-lt"/>
              </a:rPr>
              <a:t>, la partition de l’île</a:t>
            </a:r>
          </a:p>
          <a:p>
            <a:pPr lvl="1">
              <a:buFont typeface="Wingdings" pitchFamily="2" charset="2"/>
              <a:buChar char="Ø"/>
            </a:pPr>
            <a:endParaRPr lang="fr-FR" sz="1400" dirty="0">
              <a:solidFill>
                <a:schemeClr val="tx1"/>
              </a:solidFill>
              <a:latin typeface="+mn-lt"/>
            </a:endParaRPr>
          </a:p>
        </p:txBody>
      </p:sp>
      <p:pic>
        <p:nvPicPr>
          <p:cNvPr id="4" name="Image 3">
            <a:extLst>
              <a:ext uri="{FF2B5EF4-FFF2-40B4-BE49-F238E27FC236}">
                <a16:creationId xmlns:a16="http://schemas.microsoft.com/office/drawing/2014/main" id="{4BC69C60-4DBE-A34A-9741-7917ACF15636}"/>
              </a:ext>
            </a:extLst>
          </p:cNvPr>
          <p:cNvPicPr>
            <a:picLocks noChangeAspect="1"/>
          </p:cNvPicPr>
          <p:nvPr/>
        </p:nvPicPr>
        <p:blipFill>
          <a:blip r:embed="rId3"/>
          <a:stretch>
            <a:fillRect/>
          </a:stretch>
        </p:blipFill>
        <p:spPr>
          <a:xfrm>
            <a:off x="5712124" y="2268361"/>
            <a:ext cx="5332506" cy="4009403"/>
          </a:xfrm>
          <a:prstGeom prst="rect">
            <a:avLst/>
          </a:prstGeom>
        </p:spPr>
      </p:pic>
    </p:spTree>
    <p:extLst>
      <p:ext uri="{BB962C8B-B14F-4D97-AF65-F5344CB8AC3E}">
        <p14:creationId xmlns:p14="http://schemas.microsoft.com/office/powerpoint/2010/main" val="2680590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0AFEAD4-22AD-4449-81C1-BAD92E533D3B}"/>
              </a:ext>
            </a:extLst>
          </p:cNvPr>
          <p:cNvSpPr>
            <a:spLocks noGrp="1"/>
          </p:cNvSpPr>
          <p:nvPr>
            <p:ph type="title"/>
          </p:nvPr>
        </p:nvSpPr>
        <p:spPr>
          <a:xfrm>
            <a:off x="1147372" y="1003955"/>
            <a:ext cx="3058621" cy="1457002"/>
          </a:xfrm>
        </p:spPr>
        <p:txBody>
          <a:bodyPr vert="horz" lIns="91440" tIns="45720" rIns="91440" bIns="45720" rtlCol="0" anchor="b">
            <a:normAutofit/>
          </a:bodyPr>
          <a:lstStyle/>
          <a:p>
            <a:r>
              <a:rPr lang="en-US" b="1" kern="1200" dirty="0">
                <a:solidFill>
                  <a:schemeClr val="tx2"/>
                </a:solidFill>
                <a:latin typeface="+mj-lt"/>
                <a:ea typeface="+mj-ea"/>
                <a:cs typeface="+mj-cs"/>
              </a:rPr>
              <a:t>Chypre, 1960</a:t>
            </a:r>
          </a:p>
        </p:txBody>
      </p:sp>
      <p:grpSp>
        <p:nvGrpSpPr>
          <p:cNvPr id="14" name="Group 13">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5"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9" name="Content Placeholder 8">
            <a:extLst>
              <a:ext uri="{FF2B5EF4-FFF2-40B4-BE49-F238E27FC236}">
                <a16:creationId xmlns:a16="http://schemas.microsoft.com/office/drawing/2014/main" id="{C9A2E7D9-CBC7-E607-E480-66FC98540759}"/>
              </a:ext>
            </a:extLst>
          </p:cNvPr>
          <p:cNvSpPr>
            <a:spLocks noGrp="1"/>
          </p:cNvSpPr>
          <p:nvPr>
            <p:ph idx="1"/>
          </p:nvPr>
        </p:nvSpPr>
        <p:spPr>
          <a:xfrm>
            <a:off x="1049911" y="2369810"/>
            <a:ext cx="3522089" cy="3717715"/>
          </a:xfrm>
        </p:spPr>
        <p:txBody>
          <a:bodyPr vert="horz" lIns="91440" tIns="45720" rIns="91440" bIns="45720" rtlCol="0" anchor="t">
            <a:normAutofit/>
          </a:bodyPr>
          <a:lstStyle/>
          <a:p>
            <a:pPr marL="0" indent="0">
              <a:buNone/>
            </a:pPr>
            <a:endParaRPr lang="en-US" sz="2000" dirty="0">
              <a:solidFill>
                <a:schemeClr val="tx1"/>
              </a:solidFill>
              <a:latin typeface="+mn-lt"/>
            </a:endParaRPr>
          </a:p>
          <a:p>
            <a:pPr>
              <a:buFont typeface="Wingdings" pitchFamily="2" charset="2"/>
              <a:buChar char="Ø"/>
            </a:pPr>
            <a:r>
              <a:rPr lang="en-US" sz="2000" dirty="0" err="1">
                <a:solidFill>
                  <a:schemeClr val="tx1"/>
                </a:solidFill>
                <a:latin typeface="+mn-lt"/>
              </a:rPr>
              <a:t>Indépendance</a:t>
            </a:r>
            <a:r>
              <a:rPr lang="en-US" sz="2000" dirty="0">
                <a:solidFill>
                  <a:schemeClr val="tx1"/>
                </a:solidFill>
                <a:latin typeface="+mn-lt"/>
              </a:rPr>
              <a:t> </a:t>
            </a:r>
            <a:r>
              <a:rPr lang="en-US" sz="2000" dirty="0" err="1">
                <a:solidFill>
                  <a:schemeClr val="tx1"/>
                </a:solidFill>
                <a:latin typeface="+mn-lt"/>
              </a:rPr>
              <a:t>en</a:t>
            </a:r>
            <a:r>
              <a:rPr lang="en-US" sz="2000" dirty="0">
                <a:solidFill>
                  <a:schemeClr val="tx1"/>
                </a:solidFill>
                <a:latin typeface="+mn-lt"/>
              </a:rPr>
              <a:t> 1960</a:t>
            </a:r>
          </a:p>
          <a:p>
            <a:pPr>
              <a:buFont typeface="Wingdings" pitchFamily="2" charset="2"/>
              <a:buChar char="Ø"/>
            </a:pPr>
            <a:r>
              <a:rPr lang="en-US" sz="2000" dirty="0">
                <a:solidFill>
                  <a:schemeClr val="tx1"/>
                </a:solidFill>
                <a:latin typeface="+mn-lt"/>
              </a:rPr>
              <a:t>Partage de </a:t>
            </a:r>
            <a:r>
              <a:rPr lang="en-US" sz="2000" dirty="0" err="1">
                <a:solidFill>
                  <a:schemeClr val="tx1"/>
                </a:solidFill>
                <a:latin typeface="+mn-lt"/>
              </a:rPr>
              <a:t>pouvoir</a:t>
            </a:r>
            <a:r>
              <a:rPr lang="en-US" sz="2000" dirty="0">
                <a:solidFill>
                  <a:schemeClr val="tx1"/>
                </a:solidFill>
                <a:latin typeface="+mn-lt"/>
              </a:rPr>
              <a:t> entre </a:t>
            </a:r>
            <a:r>
              <a:rPr lang="en-US" sz="2000" dirty="0" err="1">
                <a:solidFill>
                  <a:schemeClr val="tx1"/>
                </a:solidFill>
                <a:latin typeface="+mn-lt"/>
              </a:rPr>
              <a:t>Chypriotes</a:t>
            </a:r>
            <a:r>
              <a:rPr lang="en-US" sz="2000" dirty="0">
                <a:solidFill>
                  <a:schemeClr val="tx1"/>
                </a:solidFill>
                <a:latin typeface="+mn-lt"/>
              </a:rPr>
              <a:t> </a:t>
            </a:r>
            <a:r>
              <a:rPr lang="fr-FR" sz="2000" dirty="0">
                <a:solidFill>
                  <a:schemeClr val="tx1"/>
                </a:solidFill>
                <a:latin typeface="+mn-lt"/>
              </a:rPr>
              <a:t>turcs</a:t>
            </a:r>
            <a:r>
              <a:rPr lang="en-US" sz="2000" dirty="0">
                <a:solidFill>
                  <a:schemeClr val="tx1"/>
                </a:solidFill>
                <a:latin typeface="+mn-lt"/>
              </a:rPr>
              <a:t> et </a:t>
            </a:r>
            <a:r>
              <a:rPr lang="en-US" sz="2000" dirty="0" err="1">
                <a:solidFill>
                  <a:schemeClr val="tx1"/>
                </a:solidFill>
                <a:latin typeface="+mn-lt"/>
              </a:rPr>
              <a:t>Chypriotes</a:t>
            </a:r>
            <a:r>
              <a:rPr lang="en-US" sz="2000" dirty="0">
                <a:solidFill>
                  <a:schemeClr val="tx1"/>
                </a:solidFill>
                <a:latin typeface="+mn-lt"/>
              </a:rPr>
              <a:t> </a:t>
            </a:r>
            <a:r>
              <a:rPr lang="en-US" sz="2000" dirty="0" err="1">
                <a:solidFill>
                  <a:schemeClr val="tx1"/>
                </a:solidFill>
                <a:latin typeface="+mn-lt"/>
              </a:rPr>
              <a:t>grecs</a:t>
            </a:r>
            <a:endParaRPr lang="en-US" sz="2000" dirty="0">
              <a:solidFill>
                <a:schemeClr val="tx1"/>
              </a:solidFill>
              <a:latin typeface="+mn-lt"/>
            </a:endParaRPr>
          </a:p>
          <a:p>
            <a:pPr>
              <a:buFont typeface="Wingdings" pitchFamily="2" charset="2"/>
              <a:buChar char="Ø"/>
            </a:pPr>
            <a:r>
              <a:rPr lang="en-US" sz="2000" dirty="0">
                <a:solidFill>
                  <a:schemeClr val="tx1"/>
                </a:solidFill>
                <a:latin typeface="+mn-lt"/>
              </a:rPr>
              <a:t>“</a:t>
            </a:r>
            <a:r>
              <a:rPr lang="en-US" sz="2000" dirty="0" err="1">
                <a:solidFill>
                  <a:schemeClr val="tx1"/>
                </a:solidFill>
                <a:latin typeface="+mn-lt"/>
              </a:rPr>
              <a:t>Pouvoirs</a:t>
            </a:r>
            <a:r>
              <a:rPr lang="en-US" sz="2000" dirty="0">
                <a:solidFill>
                  <a:schemeClr val="tx1"/>
                </a:solidFill>
                <a:latin typeface="+mn-lt"/>
              </a:rPr>
              <a:t> </a:t>
            </a:r>
            <a:r>
              <a:rPr lang="en-US" sz="2000" dirty="0" err="1">
                <a:solidFill>
                  <a:schemeClr val="tx1"/>
                </a:solidFill>
                <a:latin typeface="+mn-lt"/>
              </a:rPr>
              <a:t>guarantisseurs</a:t>
            </a:r>
            <a:r>
              <a:rPr lang="en-US" sz="2000" dirty="0">
                <a:solidFill>
                  <a:schemeClr val="tx1"/>
                </a:solidFill>
                <a:latin typeface="+mn-lt"/>
              </a:rPr>
              <a:t>” : </a:t>
            </a:r>
            <a:r>
              <a:rPr lang="en-US" sz="2000" dirty="0" err="1">
                <a:solidFill>
                  <a:schemeClr val="tx1"/>
                </a:solidFill>
                <a:latin typeface="+mn-lt"/>
              </a:rPr>
              <a:t>Grèce</a:t>
            </a:r>
            <a:r>
              <a:rPr lang="en-US" sz="2000" dirty="0">
                <a:solidFill>
                  <a:schemeClr val="tx1"/>
                </a:solidFill>
                <a:latin typeface="+mn-lt"/>
              </a:rPr>
              <a:t>, </a:t>
            </a:r>
            <a:r>
              <a:rPr lang="en-US" sz="2000" dirty="0" err="1">
                <a:solidFill>
                  <a:schemeClr val="tx1"/>
                </a:solidFill>
                <a:latin typeface="+mn-lt"/>
              </a:rPr>
              <a:t>Turquie</a:t>
            </a:r>
            <a:r>
              <a:rPr lang="en-US" sz="2000" dirty="0">
                <a:solidFill>
                  <a:schemeClr val="tx1"/>
                </a:solidFill>
                <a:latin typeface="+mn-lt"/>
              </a:rPr>
              <a:t>, UK </a:t>
            </a:r>
          </a:p>
        </p:txBody>
      </p:sp>
      <p:pic>
        <p:nvPicPr>
          <p:cNvPr id="7" name="Image 6">
            <a:extLst>
              <a:ext uri="{FF2B5EF4-FFF2-40B4-BE49-F238E27FC236}">
                <a16:creationId xmlns:a16="http://schemas.microsoft.com/office/drawing/2014/main" id="{F3C79974-34A9-F74C-A888-63FE204D55A1}"/>
              </a:ext>
            </a:extLst>
          </p:cNvPr>
          <p:cNvPicPr>
            <a:picLocks noChangeAspect="1"/>
          </p:cNvPicPr>
          <p:nvPr/>
        </p:nvPicPr>
        <p:blipFill>
          <a:blip r:embed="rId3"/>
          <a:stretch>
            <a:fillRect/>
          </a:stretch>
        </p:blipFill>
        <p:spPr>
          <a:xfrm>
            <a:off x="5590911" y="221055"/>
            <a:ext cx="5216171" cy="6415889"/>
          </a:xfrm>
          <a:prstGeom prst="rect">
            <a:avLst/>
          </a:prstGeom>
        </p:spPr>
      </p:pic>
    </p:spTree>
    <p:extLst>
      <p:ext uri="{BB962C8B-B14F-4D97-AF65-F5344CB8AC3E}">
        <p14:creationId xmlns:p14="http://schemas.microsoft.com/office/powerpoint/2010/main" val="372145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FEAD4-22AD-4449-81C1-BAD92E533D3B}"/>
              </a:ext>
            </a:extLst>
          </p:cNvPr>
          <p:cNvSpPr>
            <a:spLocks noGrp="1"/>
          </p:cNvSpPr>
          <p:nvPr>
            <p:ph type="title"/>
          </p:nvPr>
        </p:nvSpPr>
        <p:spPr>
          <a:xfrm>
            <a:off x="482952" y="1090726"/>
            <a:ext cx="3058621" cy="1457002"/>
          </a:xfrm>
        </p:spPr>
        <p:txBody>
          <a:bodyPr vert="horz" lIns="91440" tIns="45720" rIns="91440" bIns="45720" rtlCol="0" anchor="b">
            <a:normAutofit/>
          </a:bodyPr>
          <a:lstStyle/>
          <a:p>
            <a:r>
              <a:rPr lang="en-US" b="1" kern="1200" dirty="0">
                <a:solidFill>
                  <a:schemeClr val="tx2"/>
                </a:solidFill>
                <a:latin typeface="+mj-lt"/>
                <a:ea typeface="+mj-ea"/>
                <a:cs typeface="+mj-cs"/>
              </a:rPr>
              <a:t>Chypre, 1963-4</a:t>
            </a:r>
          </a:p>
        </p:txBody>
      </p:sp>
      <p:sp>
        <p:nvSpPr>
          <p:cNvPr id="9" name="Content Placeholder 8">
            <a:extLst>
              <a:ext uri="{FF2B5EF4-FFF2-40B4-BE49-F238E27FC236}">
                <a16:creationId xmlns:a16="http://schemas.microsoft.com/office/drawing/2014/main" id="{C9A2E7D9-CBC7-E607-E480-66FC98540759}"/>
              </a:ext>
            </a:extLst>
          </p:cNvPr>
          <p:cNvSpPr>
            <a:spLocks noGrp="1"/>
          </p:cNvSpPr>
          <p:nvPr>
            <p:ph idx="1"/>
          </p:nvPr>
        </p:nvSpPr>
        <p:spPr>
          <a:xfrm>
            <a:off x="99892" y="2547728"/>
            <a:ext cx="3432575" cy="3791622"/>
          </a:xfrm>
        </p:spPr>
        <p:txBody>
          <a:bodyPr vert="horz" lIns="91440" tIns="45720" rIns="91440" bIns="45720" rtlCol="0" anchor="t">
            <a:normAutofit/>
          </a:bodyPr>
          <a:lstStyle/>
          <a:p>
            <a:pPr marL="0" indent="0">
              <a:buNone/>
            </a:pPr>
            <a:endParaRPr lang="en-US" sz="2000" dirty="0">
              <a:solidFill>
                <a:schemeClr val="tx1"/>
              </a:solidFill>
              <a:latin typeface="+mn-lt"/>
            </a:endParaRPr>
          </a:p>
          <a:p>
            <a:pPr>
              <a:buFont typeface="Wingdings" pitchFamily="2" charset="2"/>
              <a:buChar char="Ø"/>
            </a:pPr>
            <a:r>
              <a:rPr lang="en-US" sz="2000" dirty="0" err="1">
                <a:solidFill>
                  <a:schemeClr val="tx1"/>
                </a:solidFill>
                <a:latin typeface="+mn-lt"/>
              </a:rPr>
              <a:t>Conflit</a:t>
            </a:r>
            <a:r>
              <a:rPr lang="en-US" sz="2000" dirty="0">
                <a:solidFill>
                  <a:schemeClr val="tx1"/>
                </a:solidFill>
                <a:latin typeface="+mn-lt"/>
              </a:rPr>
              <a:t> </a:t>
            </a:r>
            <a:r>
              <a:rPr lang="en-US" sz="2000" dirty="0" err="1">
                <a:solidFill>
                  <a:schemeClr val="tx1"/>
                </a:solidFill>
                <a:latin typeface="+mn-lt"/>
              </a:rPr>
              <a:t>intercommunautaire</a:t>
            </a:r>
            <a:r>
              <a:rPr lang="en-US" sz="2000" dirty="0">
                <a:solidFill>
                  <a:schemeClr val="tx1"/>
                </a:solidFill>
                <a:latin typeface="+mn-lt"/>
              </a:rPr>
              <a:t> entre </a:t>
            </a:r>
            <a:r>
              <a:rPr lang="en-US" sz="2000" dirty="0" err="1">
                <a:solidFill>
                  <a:schemeClr val="tx1"/>
                </a:solidFill>
                <a:latin typeface="+mn-lt"/>
              </a:rPr>
              <a:t>chypriotes</a:t>
            </a:r>
            <a:r>
              <a:rPr lang="en-US" sz="2000" dirty="0">
                <a:solidFill>
                  <a:schemeClr val="tx1"/>
                </a:solidFill>
                <a:latin typeface="+mn-lt"/>
              </a:rPr>
              <a:t> </a:t>
            </a:r>
            <a:r>
              <a:rPr lang="en-US" sz="2000" dirty="0" err="1">
                <a:solidFill>
                  <a:schemeClr val="tx1"/>
                </a:solidFill>
                <a:latin typeface="+mn-lt"/>
              </a:rPr>
              <a:t>turcs</a:t>
            </a:r>
            <a:r>
              <a:rPr lang="en-US" sz="2000" dirty="0">
                <a:solidFill>
                  <a:schemeClr val="tx1"/>
                </a:solidFill>
                <a:latin typeface="+mn-lt"/>
              </a:rPr>
              <a:t> (CHT) &gt;&lt; </a:t>
            </a:r>
            <a:r>
              <a:rPr lang="en-US" sz="2000" dirty="0" err="1">
                <a:solidFill>
                  <a:schemeClr val="tx1"/>
                </a:solidFill>
                <a:latin typeface="+mn-lt"/>
              </a:rPr>
              <a:t>chypriotes</a:t>
            </a:r>
            <a:r>
              <a:rPr lang="en-US" sz="2000" dirty="0">
                <a:solidFill>
                  <a:schemeClr val="tx1"/>
                </a:solidFill>
                <a:latin typeface="+mn-lt"/>
              </a:rPr>
              <a:t> </a:t>
            </a:r>
            <a:r>
              <a:rPr lang="en-US" sz="2000" dirty="0" err="1">
                <a:solidFill>
                  <a:schemeClr val="tx1"/>
                </a:solidFill>
                <a:latin typeface="+mn-lt"/>
              </a:rPr>
              <a:t>grecs</a:t>
            </a:r>
            <a:r>
              <a:rPr lang="en-US" sz="2000" dirty="0">
                <a:solidFill>
                  <a:schemeClr val="tx1"/>
                </a:solidFill>
                <a:latin typeface="+mn-lt"/>
              </a:rPr>
              <a:t> (CHG)</a:t>
            </a:r>
          </a:p>
          <a:p>
            <a:pPr>
              <a:buFont typeface="Wingdings" pitchFamily="2" charset="2"/>
              <a:buChar char="Ø"/>
            </a:pPr>
            <a:r>
              <a:rPr lang="en-US" sz="2000" dirty="0">
                <a:solidFill>
                  <a:schemeClr val="tx1"/>
                </a:solidFill>
                <a:latin typeface="+mn-lt"/>
              </a:rPr>
              <a:t>Mission de </a:t>
            </a:r>
            <a:r>
              <a:rPr lang="en-US" sz="2000" dirty="0" err="1">
                <a:solidFill>
                  <a:schemeClr val="tx1"/>
                </a:solidFill>
                <a:latin typeface="+mn-lt"/>
              </a:rPr>
              <a:t>maintien</a:t>
            </a:r>
            <a:r>
              <a:rPr lang="en-US" sz="2000" dirty="0">
                <a:solidFill>
                  <a:schemeClr val="tx1"/>
                </a:solidFill>
                <a:latin typeface="+mn-lt"/>
              </a:rPr>
              <a:t> de la </a:t>
            </a:r>
            <a:r>
              <a:rPr lang="en-US" sz="2000" dirty="0" err="1">
                <a:solidFill>
                  <a:schemeClr val="tx1"/>
                </a:solidFill>
                <a:latin typeface="+mn-lt"/>
              </a:rPr>
              <a:t>paix</a:t>
            </a:r>
            <a:r>
              <a:rPr lang="en-US" sz="2000" dirty="0">
                <a:solidFill>
                  <a:schemeClr val="tx1"/>
                </a:solidFill>
                <a:latin typeface="+mn-lt"/>
              </a:rPr>
              <a:t> </a:t>
            </a:r>
            <a:r>
              <a:rPr lang="en-US" sz="2000" dirty="0" err="1">
                <a:solidFill>
                  <a:schemeClr val="tx1"/>
                </a:solidFill>
                <a:latin typeface="+mn-lt"/>
              </a:rPr>
              <a:t>onusienne</a:t>
            </a:r>
            <a:r>
              <a:rPr lang="en-US" sz="2000" dirty="0">
                <a:solidFill>
                  <a:schemeClr val="tx1"/>
                </a:solidFill>
                <a:latin typeface="+mn-lt"/>
              </a:rPr>
              <a:t>: UNFICYP (1964)</a:t>
            </a:r>
          </a:p>
          <a:p>
            <a:pPr>
              <a:buFont typeface="Wingdings" pitchFamily="2" charset="2"/>
              <a:buChar char="Ø"/>
            </a:pPr>
            <a:r>
              <a:rPr lang="en-US" sz="2000" dirty="0" err="1">
                <a:solidFill>
                  <a:schemeClr val="tx1"/>
                </a:solidFill>
                <a:latin typeface="+mn-lt"/>
              </a:rPr>
              <a:t>Ligne</a:t>
            </a:r>
            <a:r>
              <a:rPr lang="en-US" sz="2000" dirty="0">
                <a:solidFill>
                  <a:schemeClr val="tx1"/>
                </a:solidFill>
                <a:latin typeface="+mn-lt"/>
              </a:rPr>
              <a:t> </a:t>
            </a:r>
            <a:r>
              <a:rPr lang="en-US" sz="2000" dirty="0" err="1">
                <a:solidFill>
                  <a:schemeClr val="tx1"/>
                </a:solidFill>
                <a:latin typeface="+mn-lt"/>
              </a:rPr>
              <a:t>Verte</a:t>
            </a:r>
            <a:r>
              <a:rPr lang="en-US" sz="2000" dirty="0">
                <a:solidFill>
                  <a:schemeClr val="tx1"/>
                </a:solidFill>
                <a:latin typeface="+mn-lt"/>
              </a:rPr>
              <a:t> </a:t>
            </a:r>
            <a:r>
              <a:rPr lang="en-US" sz="2000" dirty="0" err="1">
                <a:solidFill>
                  <a:schemeClr val="tx1"/>
                </a:solidFill>
                <a:latin typeface="+mn-lt"/>
              </a:rPr>
              <a:t>dessinée</a:t>
            </a:r>
            <a:r>
              <a:rPr lang="en-US" sz="2000" dirty="0">
                <a:solidFill>
                  <a:schemeClr val="tx1"/>
                </a:solidFill>
                <a:latin typeface="+mn-lt"/>
              </a:rPr>
              <a:t> par la mission ONU</a:t>
            </a:r>
          </a:p>
        </p:txBody>
      </p:sp>
      <p:pic>
        <p:nvPicPr>
          <p:cNvPr id="3" name="Image 2">
            <a:extLst>
              <a:ext uri="{FF2B5EF4-FFF2-40B4-BE49-F238E27FC236}">
                <a16:creationId xmlns:a16="http://schemas.microsoft.com/office/drawing/2014/main" id="{93DB6270-51C7-4F49-83FC-E86D5BB6F7E4}"/>
              </a:ext>
            </a:extLst>
          </p:cNvPr>
          <p:cNvPicPr>
            <a:picLocks noChangeAspect="1"/>
          </p:cNvPicPr>
          <p:nvPr/>
        </p:nvPicPr>
        <p:blipFill>
          <a:blip r:embed="rId3"/>
          <a:stretch>
            <a:fillRect/>
          </a:stretch>
        </p:blipFill>
        <p:spPr>
          <a:xfrm>
            <a:off x="4059073" y="382535"/>
            <a:ext cx="6490970" cy="997976"/>
          </a:xfrm>
          <a:prstGeom prst="rect">
            <a:avLst/>
          </a:prstGeom>
        </p:spPr>
      </p:pic>
      <p:pic>
        <p:nvPicPr>
          <p:cNvPr id="18" name="Image 17" descr="Une image contenant carte&#10;&#10;Description générée automatiquement">
            <a:extLst>
              <a:ext uri="{FF2B5EF4-FFF2-40B4-BE49-F238E27FC236}">
                <a16:creationId xmlns:a16="http://schemas.microsoft.com/office/drawing/2014/main" id="{AFB89762-F729-9B49-A457-B744AA5E1004}"/>
              </a:ext>
            </a:extLst>
          </p:cNvPr>
          <p:cNvPicPr>
            <a:picLocks noChangeAspect="1"/>
          </p:cNvPicPr>
          <p:nvPr/>
        </p:nvPicPr>
        <p:blipFill>
          <a:blip r:embed="rId4"/>
          <a:stretch>
            <a:fillRect/>
          </a:stretch>
        </p:blipFill>
        <p:spPr>
          <a:xfrm>
            <a:off x="3532467" y="1380511"/>
            <a:ext cx="8659533" cy="5145206"/>
          </a:xfrm>
          <a:prstGeom prst="rect">
            <a:avLst/>
          </a:prstGeom>
        </p:spPr>
      </p:pic>
      <mc:AlternateContent xmlns:mc="http://schemas.openxmlformats.org/markup-compatibility/2006">
        <mc:Choice xmlns:p14="http://schemas.microsoft.com/office/powerpoint/2010/main" Requires="p14">
          <p:contentPart p14:bwMode="auto" r:id="rId5">
            <p14:nvContentPartPr>
              <p14:cNvPr id="25" name="Encre 24">
                <a:extLst>
                  <a:ext uri="{FF2B5EF4-FFF2-40B4-BE49-F238E27FC236}">
                    <a16:creationId xmlns:a16="http://schemas.microsoft.com/office/drawing/2014/main" id="{87B7D381-137F-1A4B-BF66-C76B32642053}"/>
                  </a:ext>
                </a:extLst>
              </p14:cNvPr>
              <p14:cNvContentPartPr/>
              <p14:nvPr/>
            </p14:nvContentPartPr>
            <p14:xfrm>
              <a:off x="3536860" y="3876109"/>
              <a:ext cx="4190400" cy="1955880"/>
            </p14:xfrm>
          </p:contentPart>
        </mc:Choice>
        <mc:Fallback>
          <p:pic>
            <p:nvPicPr>
              <p:cNvPr id="25" name="Encre 24">
                <a:extLst>
                  <a:ext uri="{FF2B5EF4-FFF2-40B4-BE49-F238E27FC236}">
                    <a16:creationId xmlns:a16="http://schemas.microsoft.com/office/drawing/2014/main" id="{87B7D381-137F-1A4B-BF66-C76B32642053}"/>
                  </a:ext>
                </a:extLst>
              </p:cNvPr>
              <p:cNvPicPr/>
              <p:nvPr/>
            </p:nvPicPr>
            <p:blipFill>
              <a:blip r:embed="rId6"/>
              <a:stretch>
                <a:fillRect/>
              </a:stretch>
            </p:blipFill>
            <p:spPr>
              <a:xfrm>
                <a:off x="3482860" y="3768109"/>
                <a:ext cx="4298040" cy="21715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6" name="Encre 25">
                <a:extLst>
                  <a:ext uri="{FF2B5EF4-FFF2-40B4-BE49-F238E27FC236}">
                    <a16:creationId xmlns:a16="http://schemas.microsoft.com/office/drawing/2014/main" id="{0C96D4BF-6847-8547-B46E-AB675D39327C}"/>
                  </a:ext>
                </a:extLst>
              </p14:cNvPr>
              <p14:cNvContentPartPr/>
              <p14:nvPr/>
            </p14:nvContentPartPr>
            <p14:xfrm>
              <a:off x="7726540" y="3383629"/>
              <a:ext cx="2201760" cy="2436480"/>
            </p14:xfrm>
          </p:contentPart>
        </mc:Choice>
        <mc:Fallback>
          <p:pic>
            <p:nvPicPr>
              <p:cNvPr id="26" name="Encre 25">
                <a:extLst>
                  <a:ext uri="{FF2B5EF4-FFF2-40B4-BE49-F238E27FC236}">
                    <a16:creationId xmlns:a16="http://schemas.microsoft.com/office/drawing/2014/main" id="{0C96D4BF-6847-8547-B46E-AB675D39327C}"/>
                  </a:ext>
                </a:extLst>
              </p:cNvPr>
              <p:cNvPicPr/>
              <p:nvPr/>
            </p:nvPicPr>
            <p:blipFill>
              <a:blip r:embed="rId8"/>
              <a:stretch>
                <a:fillRect/>
              </a:stretch>
            </p:blipFill>
            <p:spPr>
              <a:xfrm>
                <a:off x="7672900" y="3275989"/>
                <a:ext cx="2309400" cy="2652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7" name="Encre 26">
                <a:extLst>
                  <a:ext uri="{FF2B5EF4-FFF2-40B4-BE49-F238E27FC236}">
                    <a16:creationId xmlns:a16="http://schemas.microsoft.com/office/drawing/2014/main" id="{2AC61E56-6246-E947-82BB-352418A7512B}"/>
                  </a:ext>
                </a:extLst>
              </p14:cNvPr>
              <p14:cNvContentPartPr/>
              <p14:nvPr/>
            </p14:nvContentPartPr>
            <p14:xfrm>
              <a:off x="6781900" y="1502989"/>
              <a:ext cx="1091520" cy="1881000"/>
            </p14:xfrm>
          </p:contentPart>
        </mc:Choice>
        <mc:Fallback>
          <p:pic>
            <p:nvPicPr>
              <p:cNvPr id="27" name="Encre 26">
                <a:extLst>
                  <a:ext uri="{FF2B5EF4-FFF2-40B4-BE49-F238E27FC236}">
                    <a16:creationId xmlns:a16="http://schemas.microsoft.com/office/drawing/2014/main" id="{2AC61E56-6246-E947-82BB-352418A7512B}"/>
                  </a:ext>
                </a:extLst>
              </p:cNvPr>
              <p:cNvPicPr/>
              <p:nvPr/>
            </p:nvPicPr>
            <p:blipFill>
              <a:blip r:embed="rId10"/>
              <a:stretch>
                <a:fillRect/>
              </a:stretch>
            </p:blipFill>
            <p:spPr>
              <a:xfrm>
                <a:off x="6728260" y="1394989"/>
                <a:ext cx="1199160" cy="20966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8" name="Encre 27">
                <a:extLst>
                  <a:ext uri="{FF2B5EF4-FFF2-40B4-BE49-F238E27FC236}">
                    <a16:creationId xmlns:a16="http://schemas.microsoft.com/office/drawing/2014/main" id="{C47104EF-8985-3749-8C74-B9403868E905}"/>
                  </a:ext>
                </a:extLst>
              </p14:cNvPr>
              <p14:cNvContentPartPr/>
              <p14:nvPr/>
            </p14:nvContentPartPr>
            <p14:xfrm>
              <a:off x="7816900" y="1383469"/>
              <a:ext cx="3992040" cy="1688040"/>
            </p14:xfrm>
          </p:contentPart>
        </mc:Choice>
        <mc:Fallback>
          <p:pic>
            <p:nvPicPr>
              <p:cNvPr id="28" name="Encre 27">
                <a:extLst>
                  <a:ext uri="{FF2B5EF4-FFF2-40B4-BE49-F238E27FC236}">
                    <a16:creationId xmlns:a16="http://schemas.microsoft.com/office/drawing/2014/main" id="{C47104EF-8985-3749-8C74-B9403868E905}"/>
                  </a:ext>
                </a:extLst>
              </p:cNvPr>
              <p:cNvPicPr/>
              <p:nvPr/>
            </p:nvPicPr>
            <p:blipFill>
              <a:blip r:embed="rId12"/>
              <a:stretch>
                <a:fillRect/>
              </a:stretch>
            </p:blipFill>
            <p:spPr>
              <a:xfrm>
                <a:off x="7762900" y="1275469"/>
                <a:ext cx="4099680" cy="1903680"/>
              </a:xfrm>
              <a:prstGeom prst="rect">
                <a:avLst/>
              </a:prstGeom>
            </p:spPr>
          </p:pic>
        </mc:Fallback>
      </mc:AlternateContent>
      <p:sp>
        <p:nvSpPr>
          <p:cNvPr id="29" name="ZoneTexte 28">
            <a:extLst>
              <a:ext uri="{FF2B5EF4-FFF2-40B4-BE49-F238E27FC236}">
                <a16:creationId xmlns:a16="http://schemas.microsoft.com/office/drawing/2014/main" id="{6A791346-86B4-4B44-BAB0-4A4028D89520}"/>
              </a:ext>
            </a:extLst>
          </p:cNvPr>
          <p:cNvSpPr txBox="1"/>
          <p:nvPr/>
        </p:nvSpPr>
        <p:spPr>
          <a:xfrm>
            <a:off x="4681182" y="4831307"/>
            <a:ext cx="1146412" cy="369332"/>
          </a:xfrm>
          <a:prstGeom prst="rect">
            <a:avLst/>
          </a:prstGeom>
          <a:noFill/>
        </p:spPr>
        <p:txBody>
          <a:bodyPr wrap="square" rtlCol="0">
            <a:spAutoFit/>
          </a:bodyPr>
          <a:lstStyle/>
          <a:p>
            <a:r>
              <a:rPr lang="fr-FR" dirty="0">
                <a:highlight>
                  <a:srgbClr val="FFFF00"/>
                </a:highlight>
              </a:rPr>
              <a:t>CHG</a:t>
            </a:r>
          </a:p>
        </p:txBody>
      </p:sp>
      <p:sp>
        <p:nvSpPr>
          <p:cNvPr id="30" name="ZoneTexte 29">
            <a:extLst>
              <a:ext uri="{FF2B5EF4-FFF2-40B4-BE49-F238E27FC236}">
                <a16:creationId xmlns:a16="http://schemas.microsoft.com/office/drawing/2014/main" id="{313FC885-90E4-8C40-991C-B45AE8423884}"/>
              </a:ext>
            </a:extLst>
          </p:cNvPr>
          <p:cNvSpPr txBox="1"/>
          <p:nvPr/>
        </p:nvSpPr>
        <p:spPr>
          <a:xfrm>
            <a:off x="5199797" y="2333768"/>
            <a:ext cx="764275" cy="369332"/>
          </a:xfrm>
          <a:prstGeom prst="rect">
            <a:avLst/>
          </a:prstGeom>
          <a:noFill/>
        </p:spPr>
        <p:txBody>
          <a:bodyPr wrap="square" rtlCol="0">
            <a:spAutoFit/>
          </a:bodyPr>
          <a:lstStyle/>
          <a:p>
            <a:r>
              <a:rPr lang="fr-FR" dirty="0">
                <a:highlight>
                  <a:srgbClr val="FFFF00"/>
                </a:highlight>
              </a:rPr>
              <a:t>CHT</a:t>
            </a:r>
          </a:p>
        </p:txBody>
      </p:sp>
    </p:spTree>
    <p:extLst>
      <p:ext uri="{BB962C8B-B14F-4D97-AF65-F5344CB8AC3E}">
        <p14:creationId xmlns:p14="http://schemas.microsoft.com/office/powerpoint/2010/main" val="90749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FEAD4-22AD-4449-81C1-BAD92E533D3B}"/>
              </a:ext>
            </a:extLst>
          </p:cNvPr>
          <p:cNvSpPr>
            <a:spLocks noGrp="1"/>
          </p:cNvSpPr>
          <p:nvPr>
            <p:ph type="title"/>
          </p:nvPr>
        </p:nvSpPr>
        <p:spPr>
          <a:xfrm>
            <a:off x="183591" y="-14118"/>
            <a:ext cx="3825991" cy="1568429"/>
          </a:xfrm>
        </p:spPr>
        <p:txBody>
          <a:bodyPr vert="horz" lIns="91440" tIns="45720" rIns="91440" bIns="45720" rtlCol="0" anchor="b">
            <a:normAutofit fontScale="90000"/>
          </a:bodyPr>
          <a:lstStyle/>
          <a:p>
            <a:r>
              <a:rPr lang="en-US" b="1" kern="1200" dirty="0">
                <a:solidFill>
                  <a:schemeClr val="tx2"/>
                </a:solidFill>
                <a:latin typeface="+mj-lt"/>
                <a:ea typeface="+mj-ea"/>
                <a:cs typeface="+mj-cs"/>
              </a:rPr>
              <a:t>Chypre, 1974 →</a:t>
            </a:r>
            <a:br>
              <a:rPr lang="en-US" b="1" kern="1200" dirty="0">
                <a:solidFill>
                  <a:schemeClr val="tx2"/>
                </a:solidFill>
                <a:latin typeface="+mj-lt"/>
                <a:ea typeface="+mj-ea"/>
                <a:cs typeface="+mj-cs"/>
              </a:rPr>
            </a:br>
            <a:endParaRPr lang="en-US" b="1" kern="1200" dirty="0">
              <a:solidFill>
                <a:schemeClr val="tx2"/>
              </a:solidFill>
              <a:latin typeface="+mj-lt"/>
              <a:ea typeface="+mj-ea"/>
              <a:cs typeface="+mj-cs"/>
            </a:endParaRPr>
          </a:p>
        </p:txBody>
      </p:sp>
      <p:sp>
        <p:nvSpPr>
          <p:cNvPr id="9" name="Content Placeholder 8">
            <a:extLst>
              <a:ext uri="{FF2B5EF4-FFF2-40B4-BE49-F238E27FC236}">
                <a16:creationId xmlns:a16="http://schemas.microsoft.com/office/drawing/2014/main" id="{C9A2E7D9-CBC7-E607-E480-66FC98540759}"/>
              </a:ext>
            </a:extLst>
          </p:cNvPr>
          <p:cNvSpPr>
            <a:spLocks noGrp="1"/>
          </p:cNvSpPr>
          <p:nvPr>
            <p:ph idx="1"/>
          </p:nvPr>
        </p:nvSpPr>
        <p:spPr>
          <a:xfrm>
            <a:off x="1000450" y="3067026"/>
            <a:ext cx="3058623" cy="3272324"/>
          </a:xfrm>
        </p:spPr>
        <p:txBody>
          <a:bodyPr vert="horz" lIns="91440" tIns="45720" rIns="91440" bIns="45720" rtlCol="0" anchor="t">
            <a:normAutofit/>
          </a:bodyPr>
          <a:lstStyle/>
          <a:p>
            <a:pPr marL="0" indent="0">
              <a:buNone/>
            </a:pPr>
            <a:endParaRPr lang="en-US" sz="2000" dirty="0">
              <a:solidFill>
                <a:schemeClr val="tx1"/>
              </a:solidFill>
              <a:latin typeface="+mn-lt"/>
            </a:endParaRPr>
          </a:p>
          <a:p>
            <a:pPr marL="0" indent="0">
              <a:buNone/>
            </a:pPr>
            <a:endParaRPr lang="en-US" sz="2000" dirty="0">
              <a:solidFill>
                <a:schemeClr val="tx1"/>
              </a:solidFill>
              <a:latin typeface="+mn-lt"/>
            </a:endParaRPr>
          </a:p>
        </p:txBody>
      </p:sp>
      <p:pic>
        <p:nvPicPr>
          <p:cNvPr id="10" name="Image 9" descr="Une image contenant carte&#10;&#10;Description générée automatiquement">
            <a:extLst>
              <a:ext uri="{FF2B5EF4-FFF2-40B4-BE49-F238E27FC236}">
                <a16:creationId xmlns:a16="http://schemas.microsoft.com/office/drawing/2014/main" id="{F3C091D0-3D3F-3649-96FD-A8E36AD36F43}"/>
              </a:ext>
            </a:extLst>
          </p:cNvPr>
          <p:cNvPicPr>
            <a:picLocks noChangeAspect="1"/>
          </p:cNvPicPr>
          <p:nvPr/>
        </p:nvPicPr>
        <p:blipFill>
          <a:blip r:embed="rId3"/>
          <a:stretch>
            <a:fillRect/>
          </a:stretch>
        </p:blipFill>
        <p:spPr>
          <a:xfrm>
            <a:off x="4059073" y="1610024"/>
            <a:ext cx="7240569" cy="4274820"/>
          </a:xfrm>
          <a:prstGeom prst="rect">
            <a:avLst/>
          </a:prstGeom>
        </p:spPr>
      </p:pic>
      <p:pic>
        <p:nvPicPr>
          <p:cNvPr id="3" name="Image 2">
            <a:extLst>
              <a:ext uri="{FF2B5EF4-FFF2-40B4-BE49-F238E27FC236}">
                <a16:creationId xmlns:a16="http://schemas.microsoft.com/office/drawing/2014/main" id="{93DB6270-51C7-4F49-83FC-E86D5BB6F7E4}"/>
              </a:ext>
            </a:extLst>
          </p:cNvPr>
          <p:cNvPicPr>
            <a:picLocks noChangeAspect="1"/>
          </p:cNvPicPr>
          <p:nvPr/>
        </p:nvPicPr>
        <p:blipFill>
          <a:blip r:embed="rId4"/>
          <a:stretch>
            <a:fillRect/>
          </a:stretch>
        </p:blipFill>
        <p:spPr>
          <a:xfrm>
            <a:off x="4059073" y="382535"/>
            <a:ext cx="6490970" cy="997976"/>
          </a:xfrm>
          <a:prstGeom prst="rect">
            <a:avLst/>
          </a:prstGeom>
        </p:spPr>
      </p:pic>
      <p:pic>
        <p:nvPicPr>
          <p:cNvPr id="7" name="Image 6" descr="Une image contenant carte&#10;&#10;Description générée automatiquement">
            <a:extLst>
              <a:ext uri="{FF2B5EF4-FFF2-40B4-BE49-F238E27FC236}">
                <a16:creationId xmlns:a16="http://schemas.microsoft.com/office/drawing/2014/main" id="{50B02CE5-84D4-3C4F-9699-D12686620C36}"/>
              </a:ext>
            </a:extLst>
          </p:cNvPr>
          <p:cNvPicPr>
            <a:picLocks noChangeAspect="1"/>
          </p:cNvPicPr>
          <p:nvPr/>
        </p:nvPicPr>
        <p:blipFill>
          <a:blip r:embed="rId5"/>
          <a:stretch>
            <a:fillRect/>
          </a:stretch>
        </p:blipFill>
        <p:spPr>
          <a:xfrm>
            <a:off x="3861108" y="1498597"/>
            <a:ext cx="7696200" cy="4940300"/>
          </a:xfrm>
          <a:prstGeom prst="rect">
            <a:avLst/>
          </a:prstGeom>
        </p:spPr>
      </p:pic>
      <p:sp>
        <p:nvSpPr>
          <p:cNvPr id="5" name="ZoneTexte 4">
            <a:extLst>
              <a:ext uri="{FF2B5EF4-FFF2-40B4-BE49-F238E27FC236}">
                <a16:creationId xmlns:a16="http://schemas.microsoft.com/office/drawing/2014/main" id="{3E091061-70AE-D749-A20E-4085B2245639}"/>
              </a:ext>
            </a:extLst>
          </p:cNvPr>
          <p:cNvSpPr txBox="1"/>
          <p:nvPr/>
        </p:nvSpPr>
        <p:spPr>
          <a:xfrm>
            <a:off x="306308" y="1460368"/>
            <a:ext cx="3389032" cy="5324535"/>
          </a:xfrm>
          <a:prstGeom prst="rect">
            <a:avLst/>
          </a:prstGeom>
          <a:noFill/>
        </p:spPr>
        <p:txBody>
          <a:bodyPr wrap="square" rtlCol="0">
            <a:spAutoFit/>
          </a:bodyPr>
          <a:lstStyle/>
          <a:p>
            <a:pPr marL="285750" indent="-285750">
              <a:buFont typeface="Wingdings" pitchFamily="2" charset="2"/>
              <a:buChar char="Ø"/>
            </a:pPr>
            <a:r>
              <a:rPr lang="fr-FR" sz="2000" dirty="0"/>
              <a:t>Coup d’Etat junte militaire grecque pour destituer président Makarios </a:t>
            </a:r>
          </a:p>
          <a:p>
            <a:pPr marL="285750" indent="-285750">
              <a:buFont typeface="Wingdings" pitchFamily="2" charset="2"/>
              <a:buChar char="Ø"/>
            </a:pPr>
            <a:r>
              <a:rPr lang="fr-FR" sz="2000" dirty="0"/>
              <a:t>Intervention militaire turque (juillet et aout) : occupation du territoire</a:t>
            </a:r>
          </a:p>
          <a:p>
            <a:pPr marL="285750" indent="-285750">
              <a:buFont typeface="Wingdings" pitchFamily="2" charset="2"/>
              <a:buChar char="Ø"/>
            </a:pPr>
            <a:r>
              <a:rPr lang="fr-FR" sz="2000" dirty="0"/>
              <a:t>Mouvements de population </a:t>
            </a:r>
          </a:p>
          <a:p>
            <a:pPr marL="342900" indent="-342900">
              <a:buFont typeface="Wingdings" pitchFamily="2" charset="2"/>
              <a:buChar char="à"/>
            </a:pPr>
            <a:r>
              <a:rPr lang="fr-FR" sz="2000" dirty="0">
                <a:sym typeface="Wingdings" pitchFamily="2" charset="2"/>
              </a:rPr>
              <a:t>Homogénéisation de la répartition sur le territoire </a:t>
            </a:r>
          </a:p>
          <a:p>
            <a:endParaRPr lang="fr-FR" sz="2000" dirty="0">
              <a:sym typeface="Wingdings" pitchFamily="2" charset="2"/>
            </a:endParaRPr>
          </a:p>
          <a:p>
            <a:pPr marL="342900" indent="-342900">
              <a:buFont typeface="Wingdings" pitchFamily="2" charset="2"/>
              <a:buChar char="Ø"/>
            </a:pPr>
            <a:r>
              <a:rPr lang="fr-FR" sz="2000" dirty="0">
                <a:sym typeface="Wingdings" pitchFamily="2" charset="2"/>
              </a:rPr>
              <a:t>« Ligne Verte » étendue à l’ensemble de l’île </a:t>
            </a:r>
          </a:p>
          <a:p>
            <a:pPr marL="342900" indent="-342900">
              <a:buFont typeface="Wingdings" pitchFamily="2" charset="2"/>
              <a:buChar char="Ø"/>
            </a:pPr>
            <a:r>
              <a:rPr lang="fr-FR" sz="2000" dirty="0">
                <a:sym typeface="Wingdings" pitchFamily="2" charset="2"/>
              </a:rPr>
              <a:t>1983, déclaration d’indépendance unilatérale: République Turque de chypre Nord</a:t>
            </a:r>
            <a:endParaRPr lang="fr-FR" sz="2000" dirty="0"/>
          </a:p>
        </p:txBody>
      </p:sp>
    </p:spTree>
    <p:extLst>
      <p:ext uri="{BB962C8B-B14F-4D97-AF65-F5344CB8AC3E}">
        <p14:creationId xmlns:p14="http://schemas.microsoft.com/office/powerpoint/2010/main" val="365049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FEAD4-22AD-4449-81C1-BAD92E533D3B}"/>
              </a:ext>
            </a:extLst>
          </p:cNvPr>
          <p:cNvSpPr>
            <a:spLocks noGrp="1"/>
          </p:cNvSpPr>
          <p:nvPr>
            <p:ph type="title"/>
          </p:nvPr>
        </p:nvSpPr>
        <p:spPr>
          <a:xfrm>
            <a:off x="450830" y="26056"/>
            <a:ext cx="3058623" cy="1568429"/>
          </a:xfrm>
        </p:spPr>
        <p:txBody>
          <a:bodyPr vert="horz" lIns="91440" tIns="45720" rIns="91440" bIns="45720" rtlCol="0" anchor="b">
            <a:normAutofit fontScale="90000"/>
          </a:bodyPr>
          <a:lstStyle/>
          <a:p>
            <a:r>
              <a:rPr lang="en-US" b="1" kern="1200" dirty="0">
                <a:solidFill>
                  <a:schemeClr val="tx2"/>
                </a:solidFill>
                <a:latin typeface="+mj-lt"/>
                <a:ea typeface="+mj-ea"/>
                <a:cs typeface="+mj-cs"/>
              </a:rPr>
              <a:t>Chypre, 2003</a:t>
            </a:r>
            <a:br>
              <a:rPr lang="en-US" b="1" kern="1200" dirty="0">
                <a:solidFill>
                  <a:schemeClr val="tx2"/>
                </a:solidFill>
                <a:latin typeface="+mj-lt"/>
                <a:ea typeface="+mj-ea"/>
                <a:cs typeface="+mj-cs"/>
              </a:rPr>
            </a:br>
            <a:endParaRPr lang="en-US" b="1" kern="1200" dirty="0">
              <a:solidFill>
                <a:schemeClr val="tx2"/>
              </a:solidFill>
              <a:latin typeface="+mj-lt"/>
              <a:ea typeface="+mj-ea"/>
              <a:cs typeface="+mj-cs"/>
            </a:endParaRPr>
          </a:p>
        </p:txBody>
      </p:sp>
      <p:sp>
        <p:nvSpPr>
          <p:cNvPr id="9" name="Content Placeholder 8">
            <a:extLst>
              <a:ext uri="{FF2B5EF4-FFF2-40B4-BE49-F238E27FC236}">
                <a16:creationId xmlns:a16="http://schemas.microsoft.com/office/drawing/2014/main" id="{C9A2E7D9-CBC7-E607-E480-66FC98540759}"/>
              </a:ext>
            </a:extLst>
          </p:cNvPr>
          <p:cNvSpPr>
            <a:spLocks noGrp="1"/>
          </p:cNvSpPr>
          <p:nvPr>
            <p:ph idx="1"/>
          </p:nvPr>
        </p:nvSpPr>
        <p:spPr>
          <a:xfrm>
            <a:off x="1000450" y="3067026"/>
            <a:ext cx="3058623" cy="3272324"/>
          </a:xfrm>
        </p:spPr>
        <p:txBody>
          <a:bodyPr vert="horz" lIns="91440" tIns="45720" rIns="91440" bIns="45720" rtlCol="0" anchor="t">
            <a:normAutofit/>
          </a:bodyPr>
          <a:lstStyle/>
          <a:p>
            <a:pPr marL="0" indent="0">
              <a:buNone/>
            </a:pPr>
            <a:endParaRPr lang="en-US" sz="2000" dirty="0">
              <a:solidFill>
                <a:schemeClr val="tx1"/>
              </a:solidFill>
              <a:latin typeface="+mn-lt"/>
            </a:endParaRPr>
          </a:p>
          <a:p>
            <a:pPr marL="0" indent="0">
              <a:buNone/>
            </a:pPr>
            <a:endParaRPr lang="en-US" sz="2000" dirty="0">
              <a:solidFill>
                <a:schemeClr val="tx1"/>
              </a:solidFill>
              <a:latin typeface="+mn-lt"/>
            </a:endParaRPr>
          </a:p>
        </p:txBody>
      </p:sp>
      <p:pic>
        <p:nvPicPr>
          <p:cNvPr id="3" name="Image 2">
            <a:extLst>
              <a:ext uri="{FF2B5EF4-FFF2-40B4-BE49-F238E27FC236}">
                <a16:creationId xmlns:a16="http://schemas.microsoft.com/office/drawing/2014/main" id="{93DB6270-51C7-4F49-83FC-E86D5BB6F7E4}"/>
              </a:ext>
            </a:extLst>
          </p:cNvPr>
          <p:cNvPicPr>
            <a:picLocks noChangeAspect="1"/>
          </p:cNvPicPr>
          <p:nvPr/>
        </p:nvPicPr>
        <p:blipFill>
          <a:blip r:embed="rId3"/>
          <a:stretch>
            <a:fillRect/>
          </a:stretch>
        </p:blipFill>
        <p:spPr>
          <a:xfrm>
            <a:off x="5597382" y="669659"/>
            <a:ext cx="4623476" cy="710852"/>
          </a:xfrm>
          <a:prstGeom prst="rect">
            <a:avLst/>
          </a:prstGeom>
        </p:spPr>
      </p:pic>
      <p:pic>
        <p:nvPicPr>
          <p:cNvPr id="7" name="Image 6" descr="Une image contenant carte&#10;&#10;Description générée automatiquement">
            <a:extLst>
              <a:ext uri="{FF2B5EF4-FFF2-40B4-BE49-F238E27FC236}">
                <a16:creationId xmlns:a16="http://schemas.microsoft.com/office/drawing/2014/main" id="{50B02CE5-84D4-3C4F-9699-D12686620C36}"/>
              </a:ext>
            </a:extLst>
          </p:cNvPr>
          <p:cNvPicPr>
            <a:picLocks noChangeAspect="1"/>
          </p:cNvPicPr>
          <p:nvPr/>
        </p:nvPicPr>
        <p:blipFill>
          <a:blip r:embed="rId4"/>
          <a:stretch>
            <a:fillRect/>
          </a:stretch>
        </p:blipFill>
        <p:spPr>
          <a:xfrm>
            <a:off x="5260046" y="1594485"/>
            <a:ext cx="6680141" cy="4288077"/>
          </a:xfrm>
          <a:prstGeom prst="rect">
            <a:avLst/>
          </a:prstGeom>
        </p:spPr>
      </p:pic>
      <p:sp>
        <p:nvSpPr>
          <p:cNvPr id="4" name="Double flèche verticale 3">
            <a:extLst>
              <a:ext uri="{FF2B5EF4-FFF2-40B4-BE49-F238E27FC236}">
                <a16:creationId xmlns:a16="http://schemas.microsoft.com/office/drawing/2014/main" id="{D0B92440-7479-E042-8839-CFEC96E3E946}"/>
              </a:ext>
            </a:extLst>
          </p:cNvPr>
          <p:cNvSpPr/>
          <p:nvPr/>
        </p:nvSpPr>
        <p:spPr>
          <a:xfrm>
            <a:off x="8416381" y="3574750"/>
            <a:ext cx="150126" cy="327546"/>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texte, arbre, ciel, extérieur&#10;&#10;Description générée automatiquement">
            <a:extLst>
              <a:ext uri="{FF2B5EF4-FFF2-40B4-BE49-F238E27FC236}">
                <a16:creationId xmlns:a16="http://schemas.microsoft.com/office/drawing/2014/main" id="{C39CB664-A285-AA4D-9207-49011D4A16A9}"/>
              </a:ext>
            </a:extLst>
          </p:cNvPr>
          <p:cNvPicPr>
            <a:picLocks noChangeAspect="1"/>
          </p:cNvPicPr>
          <p:nvPr/>
        </p:nvPicPr>
        <p:blipFill>
          <a:blip r:embed="rId5"/>
          <a:stretch>
            <a:fillRect/>
          </a:stretch>
        </p:blipFill>
        <p:spPr>
          <a:xfrm>
            <a:off x="133332" y="3090273"/>
            <a:ext cx="4873733" cy="3767727"/>
          </a:xfrm>
          <a:prstGeom prst="rect">
            <a:avLst/>
          </a:prstGeom>
        </p:spPr>
      </p:pic>
      <p:sp>
        <p:nvSpPr>
          <p:cNvPr id="8" name="ZoneTexte 7">
            <a:extLst>
              <a:ext uri="{FF2B5EF4-FFF2-40B4-BE49-F238E27FC236}">
                <a16:creationId xmlns:a16="http://schemas.microsoft.com/office/drawing/2014/main" id="{94BF5B54-2F54-4748-A587-FBF39C9F02E2}"/>
              </a:ext>
            </a:extLst>
          </p:cNvPr>
          <p:cNvSpPr txBox="1"/>
          <p:nvPr/>
        </p:nvSpPr>
        <p:spPr>
          <a:xfrm>
            <a:off x="168968" y="1380511"/>
            <a:ext cx="4295456" cy="1323439"/>
          </a:xfrm>
          <a:prstGeom prst="rect">
            <a:avLst/>
          </a:prstGeom>
          <a:noFill/>
        </p:spPr>
        <p:txBody>
          <a:bodyPr wrap="square" rtlCol="0">
            <a:spAutoFit/>
          </a:bodyPr>
          <a:lstStyle/>
          <a:p>
            <a:pPr marL="285750" indent="-285750">
              <a:buFont typeface="Wingdings" pitchFamily="2" charset="2"/>
              <a:buChar char="Ø"/>
            </a:pPr>
            <a:r>
              <a:rPr lang="fr-FR" sz="2000" dirty="0"/>
              <a:t>Ouverture de </a:t>
            </a:r>
            <a:r>
              <a:rPr lang="fr-FR" sz="2000" i="1" dirty="0" err="1"/>
              <a:t>crossing</a:t>
            </a:r>
            <a:r>
              <a:rPr lang="fr-FR" sz="2000" i="1" dirty="0"/>
              <a:t> point </a:t>
            </a:r>
          </a:p>
          <a:p>
            <a:pPr marL="285750" indent="-285750">
              <a:buFont typeface="Wingdings" pitchFamily="2" charset="2"/>
              <a:buChar char="Ø"/>
            </a:pPr>
            <a:r>
              <a:rPr lang="fr-FR" sz="2000" dirty="0"/>
              <a:t>Tentative d’accord de paix (Plan Annan): rejet par les CHG</a:t>
            </a:r>
          </a:p>
          <a:p>
            <a:pPr marL="285750" indent="-285750">
              <a:buFont typeface="Wingdings" pitchFamily="2" charset="2"/>
              <a:buChar char="Ø"/>
            </a:pPr>
            <a:r>
              <a:rPr lang="fr-FR" sz="2000" dirty="0"/>
              <a:t>Adhésion à l’UE, divisée en 2004</a:t>
            </a:r>
          </a:p>
        </p:txBody>
      </p:sp>
    </p:spTree>
    <p:extLst>
      <p:ext uri="{BB962C8B-B14F-4D97-AF65-F5344CB8AC3E}">
        <p14:creationId xmlns:p14="http://schemas.microsoft.com/office/powerpoint/2010/main" val="1808263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B83F0C-942E-9644-8D3D-9CC1BBC099C4}"/>
              </a:ext>
            </a:extLst>
          </p:cNvPr>
          <p:cNvSpPr>
            <a:spLocks noGrp="1"/>
          </p:cNvSpPr>
          <p:nvPr>
            <p:ph type="title"/>
          </p:nvPr>
        </p:nvSpPr>
        <p:spPr>
          <a:xfrm>
            <a:off x="532150" y="369770"/>
            <a:ext cx="5402485" cy="619919"/>
          </a:xfrm>
        </p:spPr>
        <p:txBody>
          <a:bodyPr>
            <a:normAutofit fontScale="90000"/>
          </a:bodyPr>
          <a:lstStyle/>
          <a:p>
            <a:r>
              <a:rPr lang="fr-FR" b="1" dirty="0">
                <a:solidFill>
                  <a:schemeClr val="tx2"/>
                </a:solidFill>
                <a:latin typeface="+mj-lt"/>
              </a:rPr>
              <a:t>Irlande du Nord, 1921 </a:t>
            </a:r>
          </a:p>
        </p:txBody>
      </p:sp>
      <p:pic>
        <p:nvPicPr>
          <p:cNvPr id="5" name="Espace réservé du contenu 4" descr="Une image contenant carte&#10;&#10;Description générée automatiquement">
            <a:extLst>
              <a:ext uri="{FF2B5EF4-FFF2-40B4-BE49-F238E27FC236}">
                <a16:creationId xmlns:a16="http://schemas.microsoft.com/office/drawing/2014/main" id="{46C255DC-6967-DC4B-B47D-C45A4D7D7478}"/>
              </a:ext>
            </a:extLst>
          </p:cNvPr>
          <p:cNvPicPr>
            <a:picLocks noGrp="1" noChangeAspect="1"/>
          </p:cNvPicPr>
          <p:nvPr>
            <p:ph idx="1"/>
          </p:nvPr>
        </p:nvPicPr>
        <p:blipFill>
          <a:blip r:embed="rId2"/>
          <a:stretch>
            <a:fillRect/>
          </a:stretch>
        </p:blipFill>
        <p:spPr>
          <a:xfrm>
            <a:off x="4530291" y="1420016"/>
            <a:ext cx="6702961" cy="4017968"/>
          </a:xfrm>
        </p:spPr>
      </p:pic>
      <p:sp>
        <p:nvSpPr>
          <p:cNvPr id="6" name="ZoneTexte 5">
            <a:extLst>
              <a:ext uri="{FF2B5EF4-FFF2-40B4-BE49-F238E27FC236}">
                <a16:creationId xmlns:a16="http://schemas.microsoft.com/office/drawing/2014/main" id="{32B5D17C-2A0F-5B48-9012-E6C0351005CF}"/>
              </a:ext>
            </a:extLst>
          </p:cNvPr>
          <p:cNvSpPr txBox="1"/>
          <p:nvPr/>
        </p:nvSpPr>
        <p:spPr>
          <a:xfrm>
            <a:off x="714767" y="1705451"/>
            <a:ext cx="3462785" cy="3447098"/>
          </a:xfrm>
          <a:prstGeom prst="rect">
            <a:avLst/>
          </a:prstGeom>
          <a:noFill/>
        </p:spPr>
        <p:txBody>
          <a:bodyPr wrap="square" rtlCol="0">
            <a:spAutoFit/>
          </a:bodyPr>
          <a:lstStyle/>
          <a:p>
            <a:pPr marL="285750" indent="-285750">
              <a:buFont typeface="Wingdings" pitchFamily="2" charset="2"/>
              <a:buChar char="Ø"/>
            </a:pPr>
            <a:r>
              <a:rPr lang="fr-FR" sz="2000" dirty="0"/>
              <a:t>Revendications d’indépendance irlandaise par rapport au pouvoir colonial anglais</a:t>
            </a:r>
          </a:p>
          <a:p>
            <a:pPr marL="285750" indent="-285750">
              <a:buFont typeface="Wingdings" pitchFamily="2" charset="2"/>
              <a:buChar char="Ø"/>
            </a:pPr>
            <a:r>
              <a:rPr lang="fr-FR" sz="2000" dirty="0"/>
              <a:t>Accord 1921 </a:t>
            </a:r>
            <a:r>
              <a:rPr lang="fr-FR" sz="2000" dirty="0">
                <a:sym typeface="Wingdings" pitchFamily="2" charset="2"/>
              </a:rPr>
              <a:t> Partition de l’île</a:t>
            </a:r>
          </a:p>
          <a:p>
            <a:pPr marL="285750" indent="-285750">
              <a:buFont typeface="Wingdings" pitchFamily="2" charset="2"/>
              <a:buChar char="Ø"/>
            </a:pPr>
            <a:r>
              <a:rPr lang="fr-FR" sz="2000" dirty="0">
                <a:sym typeface="Wingdings" pitchFamily="2" charset="2"/>
              </a:rPr>
              <a:t>L’Irlande du Nord reste une région du Royaume-Uni </a:t>
            </a:r>
          </a:p>
          <a:p>
            <a:endParaRPr lang="fr-FR" sz="2000" dirty="0"/>
          </a:p>
          <a:p>
            <a:endParaRPr lang="fr-FR" dirty="0"/>
          </a:p>
        </p:txBody>
      </p:sp>
    </p:spTree>
    <p:extLst>
      <p:ext uri="{BB962C8B-B14F-4D97-AF65-F5344CB8AC3E}">
        <p14:creationId xmlns:p14="http://schemas.microsoft.com/office/powerpoint/2010/main" val="106824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B83F0C-942E-9644-8D3D-9CC1BBC099C4}"/>
              </a:ext>
            </a:extLst>
          </p:cNvPr>
          <p:cNvSpPr>
            <a:spLocks noGrp="1"/>
          </p:cNvSpPr>
          <p:nvPr>
            <p:ph type="title"/>
          </p:nvPr>
        </p:nvSpPr>
        <p:spPr>
          <a:xfrm>
            <a:off x="532149" y="369770"/>
            <a:ext cx="10046203" cy="619919"/>
          </a:xfrm>
        </p:spPr>
        <p:txBody>
          <a:bodyPr>
            <a:normAutofit fontScale="90000"/>
          </a:bodyPr>
          <a:lstStyle/>
          <a:p>
            <a:r>
              <a:rPr lang="fr-FR" b="1" dirty="0">
                <a:solidFill>
                  <a:schemeClr val="tx2"/>
                </a:solidFill>
                <a:latin typeface="+mj-lt"/>
              </a:rPr>
              <a:t>Irlande du Nord, 1969- 1998 (Les </a:t>
            </a:r>
            <a:r>
              <a:rPr lang="fr-FR" b="1" i="1" dirty="0">
                <a:solidFill>
                  <a:schemeClr val="tx2"/>
                </a:solidFill>
                <a:latin typeface="+mj-lt"/>
              </a:rPr>
              <a:t>Troubles</a:t>
            </a:r>
            <a:r>
              <a:rPr lang="fr-FR" b="1" dirty="0">
                <a:solidFill>
                  <a:schemeClr val="tx2"/>
                </a:solidFill>
                <a:latin typeface="+mj-lt"/>
              </a:rPr>
              <a:t>)   </a:t>
            </a:r>
          </a:p>
        </p:txBody>
      </p:sp>
      <p:sp>
        <p:nvSpPr>
          <p:cNvPr id="4" name="Espace réservé du contenu 3">
            <a:extLst>
              <a:ext uri="{FF2B5EF4-FFF2-40B4-BE49-F238E27FC236}">
                <a16:creationId xmlns:a16="http://schemas.microsoft.com/office/drawing/2014/main" id="{A413EE12-F5DD-1440-8D25-DF4F39A14CC5}"/>
              </a:ext>
            </a:extLst>
          </p:cNvPr>
          <p:cNvSpPr>
            <a:spLocks noGrp="1"/>
          </p:cNvSpPr>
          <p:nvPr>
            <p:ph idx="1"/>
          </p:nvPr>
        </p:nvSpPr>
        <p:spPr>
          <a:xfrm>
            <a:off x="532150" y="1452281"/>
            <a:ext cx="10853026" cy="4428566"/>
          </a:xfrm>
        </p:spPr>
        <p:txBody>
          <a:bodyPr>
            <a:normAutofit/>
          </a:bodyPr>
          <a:lstStyle/>
          <a:p>
            <a:pPr>
              <a:buFont typeface="Wingdings" pitchFamily="2" charset="2"/>
              <a:buChar char="Ø"/>
            </a:pPr>
            <a:r>
              <a:rPr lang="fr-FR" sz="2000" dirty="0">
                <a:solidFill>
                  <a:schemeClr val="tx1"/>
                </a:solidFill>
                <a:latin typeface="+mn-lt"/>
              </a:rPr>
              <a:t>Dès 1921, </a:t>
            </a:r>
            <a:r>
              <a:rPr lang="fr-FR" sz="2000" dirty="0">
                <a:solidFill>
                  <a:schemeClr val="tx1"/>
                </a:solidFill>
                <a:latin typeface="+mn-lt"/>
                <a:sym typeface="Wingdings" pitchFamily="2" charset="2"/>
              </a:rPr>
              <a:t>le gouvernement local, à majorité protestante unioniste, discrimine la population catholique nationaliste.</a:t>
            </a:r>
            <a:endParaRPr lang="fr-FR" sz="2000" dirty="0">
              <a:solidFill>
                <a:schemeClr val="tx1"/>
              </a:solidFill>
              <a:latin typeface="+mn-lt"/>
            </a:endParaRPr>
          </a:p>
          <a:p>
            <a:pPr>
              <a:buFont typeface="Wingdings" pitchFamily="2" charset="2"/>
              <a:buChar char="Ø"/>
            </a:pPr>
            <a:r>
              <a:rPr lang="fr-FR" sz="2000" dirty="0">
                <a:solidFill>
                  <a:schemeClr val="tx1"/>
                </a:solidFill>
                <a:latin typeface="+mn-lt"/>
              </a:rPr>
              <a:t>Fin 1960s, mouvement social </a:t>
            </a:r>
            <a:r>
              <a:rPr lang="fr-FR" sz="2000" dirty="0">
                <a:solidFill>
                  <a:schemeClr val="tx1"/>
                </a:solidFill>
                <a:latin typeface="+mn-lt"/>
                <a:sym typeface="Wingdings" pitchFamily="2" charset="2"/>
              </a:rPr>
              <a:t> é</a:t>
            </a:r>
            <a:r>
              <a:rPr lang="fr-FR" sz="2000" dirty="0">
                <a:solidFill>
                  <a:schemeClr val="tx1"/>
                </a:solidFill>
                <a:latin typeface="+mn-lt"/>
              </a:rPr>
              <a:t>meutes violentes et début du conflit intercommunautaire qui oppose </a:t>
            </a:r>
          </a:p>
          <a:p>
            <a:pPr lvl="1">
              <a:buFont typeface="Wingdings" pitchFamily="2" charset="2"/>
              <a:buChar char="Ø"/>
            </a:pPr>
            <a:r>
              <a:rPr lang="fr-FR" sz="2000" dirty="0">
                <a:solidFill>
                  <a:schemeClr val="tx1"/>
                </a:solidFill>
                <a:latin typeface="+mn-lt"/>
              </a:rPr>
              <a:t>Protestants-unionistes-loyalistes (pour le maintien au sein du Royaume-Uni) </a:t>
            </a:r>
          </a:p>
          <a:p>
            <a:pPr lvl="1">
              <a:buFont typeface="Wingdings" pitchFamily="2" charset="2"/>
              <a:buChar char="Ø"/>
            </a:pPr>
            <a:r>
              <a:rPr lang="fr-FR" sz="2000" dirty="0">
                <a:solidFill>
                  <a:schemeClr val="tx1"/>
                </a:solidFill>
                <a:latin typeface="+mn-lt"/>
              </a:rPr>
              <a:t>Catholiques-nationalistes-républicains (pour une Irlande unie)</a:t>
            </a:r>
          </a:p>
          <a:p>
            <a:pPr lvl="1">
              <a:buFont typeface="Wingdings" pitchFamily="2" charset="2"/>
              <a:buChar char="Ø"/>
            </a:pPr>
            <a:r>
              <a:rPr lang="fr-FR" sz="2000" dirty="0">
                <a:solidFill>
                  <a:schemeClr val="tx1"/>
                </a:solidFill>
                <a:latin typeface="+mn-lt"/>
              </a:rPr>
              <a:t>L’armée britannique intervient dès 1969</a:t>
            </a:r>
          </a:p>
          <a:p>
            <a:pPr lvl="1">
              <a:buFont typeface="Wingdings" pitchFamily="2" charset="2"/>
              <a:buChar char="Ø"/>
            </a:pPr>
            <a:endParaRPr lang="fr-FR" sz="2000" dirty="0">
              <a:solidFill>
                <a:schemeClr val="tx1"/>
              </a:solidFill>
              <a:latin typeface="+mn-lt"/>
            </a:endParaRPr>
          </a:p>
          <a:p>
            <a:pPr>
              <a:buFont typeface="Wingdings" pitchFamily="2" charset="2"/>
              <a:buChar char="Ø"/>
            </a:pPr>
            <a:r>
              <a:rPr lang="fr-FR" sz="2000" dirty="0">
                <a:solidFill>
                  <a:schemeClr val="tx1"/>
                </a:solidFill>
                <a:latin typeface="+mn-lt"/>
              </a:rPr>
              <a:t>Construction de murs comme gestion de la violence politique, surtout dans les quartiers ouvriers urbains</a:t>
            </a:r>
          </a:p>
          <a:p>
            <a:pPr>
              <a:buFont typeface="Wingdings" pitchFamily="2" charset="2"/>
              <a:buChar char="Ø"/>
            </a:pPr>
            <a:r>
              <a:rPr lang="fr-FR" sz="2000" dirty="0">
                <a:solidFill>
                  <a:schemeClr val="tx1"/>
                </a:solidFill>
                <a:latin typeface="+mn-lt"/>
              </a:rPr>
              <a:t>Ségrégation résidentielle </a:t>
            </a:r>
          </a:p>
        </p:txBody>
      </p:sp>
    </p:spTree>
    <p:extLst>
      <p:ext uri="{BB962C8B-B14F-4D97-AF65-F5344CB8AC3E}">
        <p14:creationId xmlns:p14="http://schemas.microsoft.com/office/powerpoint/2010/main" val="405883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6CFD2-81F4-5B45-AF18-AAF0988AA69B}"/>
              </a:ext>
            </a:extLst>
          </p:cNvPr>
          <p:cNvSpPr>
            <a:spLocks noGrp="1"/>
          </p:cNvSpPr>
          <p:nvPr>
            <p:ph type="title"/>
          </p:nvPr>
        </p:nvSpPr>
        <p:spPr>
          <a:xfrm>
            <a:off x="532150" y="1494865"/>
            <a:ext cx="6334815" cy="1385047"/>
          </a:xfrm>
        </p:spPr>
        <p:txBody>
          <a:bodyPr>
            <a:noAutofit/>
          </a:bodyPr>
          <a:lstStyle/>
          <a:p>
            <a:r>
              <a:rPr lang="fr-FR" b="1" dirty="0">
                <a:solidFill>
                  <a:schemeClr val="tx2"/>
                </a:solidFill>
                <a:latin typeface="+mj-lt"/>
              </a:rPr>
              <a:t>Belfast, depuis 1998</a:t>
            </a:r>
            <a:br>
              <a:rPr lang="fr-FR" b="1" dirty="0">
                <a:solidFill>
                  <a:schemeClr val="tx2"/>
                </a:solidFill>
                <a:latin typeface="+mj-lt"/>
              </a:rPr>
            </a:br>
            <a:br>
              <a:rPr lang="fr-FR" b="1" dirty="0">
                <a:solidFill>
                  <a:schemeClr val="tx2"/>
                </a:solidFill>
                <a:latin typeface="+mj-lt"/>
              </a:rPr>
            </a:br>
            <a:br>
              <a:rPr lang="fr-FR" b="1" dirty="0">
                <a:solidFill>
                  <a:schemeClr val="tx2"/>
                </a:solidFill>
                <a:latin typeface="+mj-lt"/>
              </a:rPr>
            </a:br>
            <a:br>
              <a:rPr lang="fr-FR" b="1" dirty="0">
                <a:solidFill>
                  <a:schemeClr val="tx2"/>
                </a:solidFill>
                <a:latin typeface="+mj-lt"/>
              </a:rPr>
            </a:br>
            <a:br>
              <a:rPr lang="fr-FR" sz="1800" i="1" dirty="0">
                <a:solidFill>
                  <a:schemeClr val="tx2"/>
                </a:solidFill>
                <a:latin typeface="+mj-lt"/>
              </a:rPr>
            </a:br>
            <a:endParaRPr lang="fr-FR" dirty="0">
              <a:solidFill>
                <a:schemeClr val="tx2"/>
              </a:solidFill>
              <a:latin typeface="+mj-lt"/>
            </a:endParaRPr>
          </a:p>
        </p:txBody>
      </p:sp>
      <p:pic>
        <p:nvPicPr>
          <p:cNvPr id="5" name="Espace réservé du contenu 4" descr="Une image contenant texte, ciel nocturne&#10;&#10;Description générée automatiquement">
            <a:extLst>
              <a:ext uri="{FF2B5EF4-FFF2-40B4-BE49-F238E27FC236}">
                <a16:creationId xmlns:a16="http://schemas.microsoft.com/office/drawing/2014/main" id="{5382351B-DBDA-B344-BC3F-F65EA33EC087}"/>
              </a:ext>
            </a:extLst>
          </p:cNvPr>
          <p:cNvPicPr>
            <a:picLocks noGrp="1" noChangeAspect="1"/>
          </p:cNvPicPr>
          <p:nvPr>
            <p:ph idx="1"/>
          </p:nvPr>
        </p:nvPicPr>
        <p:blipFill>
          <a:blip r:embed="rId3">
            <a:alphaModFix/>
            <a:extLst>
              <a:ext uri="{BEBA8EAE-BF5A-486C-A8C5-ECC9F3942E4B}">
                <a14:imgProps xmlns:a14="http://schemas.microsoft.com/office/drawing/2010/main">
                  <a14:imgLayer r:embed="rId4">
                    <a14:imgEffect>
                      <a14:colorTemperature colorTemp="7570"/>
                    </a14:imgEffect>
                    <a14:imgEffect>
                      <a14:saturation sat="201000"/>
                    </a14:imgEffect>
                    <a14:imgEffect>
                      <a14:brightnessContrast contrast="-29000"/>
                    </a14:imgEffect>
                  </a14:imgLayer>
                </a14:imgProps>
              </a:ext>
            </a:extLst>
          </a:blip>
          <a:stretch>
            <a:fillRect/>
          </a:stretch>
        </p:blipFill>
        <p:spPr>
          <a:xfrm>
            <a:off x="4303930" y="1282890"/>
            <a:ext cx="7355920" cy="4901299"/>
          </a:xfrm>
        </p:spPr>
      </p:pic>
      <p:sp>
        <p:nvSpPr>
          <p:cNvPr id="6" name="ZoneTexte 5">
            <a:extLst>
              <a:ext uri="{FF2B5EF4-FFF2-40B4-BE49-F238E27FC236}">
                <a16:creationId xmlns:a16="http://schemas.microsoft.com/office/drawing/2014/main" id="{CFE40A53-B0FD-9E40-8608-B80790AE7EF6}"/>
              </a:ext>
            </a:extLst>
          </p:cNvPr>
          <p:cNvSpPr txBox="1"/>
          <p:nvPr/>
        </p:nvSpPr>
        <p:spPr>
          <a:xfrm>
            <a:off x="4303930" y="6184189"/>
            <a:ext cx="7708776" cy="1200329"/>
          </a:xfrm>
          <a:prstGeom prst="rect">
            <a:avLst/>
          </a:prstGeom>
          <a:noFill/>
        </p:spPr>
        <p:txBody>
          <a:bodyPr wrap="square" rtlCol="0">
            <a:spAutoFit/>
          </a:bodyPr>
          <a:lstStyle/>
          <a:p>
            <a:r>
              <a:rPr lang="fr-FR" sz="1800" dirty="0">
                <a:solidFill>
                  <a:schemeClr val="tx2"/>
                </a:solidFill>
                <a:latin typeface="+mj-lt"/>
              </a:rPr>
              <a:t>Cartographie d’une partie des </a:t>
            </a:r>
            <a:r>
              <a:rPr lang="fr-FR" sz="1800" i="1" dirty="0" err="1">
                <a:solidFill>
                  <a:schemeClr val="tx2"/>
                </a:solidFill>
                <a:latin typeface="+mj-lt"/>
              </a:rPr>
              <a:t>peacelines</a:t>
            </a:r>
            <a:r>
              <a:rPr lang="fr-FR" sz="1800" b="1" i="1" dirty="0">
                <a:solidFill>
                  <a:schemeClr val="tx2"/>
                </a:solidFill>
                <a:latin typeface="+mj-lt"/>
              </a:rPr>
              <a:t> </a:t>
            </a:r>
            <a:r>
              <a:rPr lang="fr-FR" sz="1800" i="1" dirty="0">
                <a:solidFill>
                  <a:schemeClr val="tx2"/>
                </a:solidFill>
                <a:latin typeface="+mj-lt"/>
              </a:rPr>
              <a:t>par le Belfast Interface Project en 2017</a:t>
            </a:r>
            <a:br>
              <a:rPr lang="fr-FR" sz="1800" i="1" dirty="0">
                <a:solidFill>
                  <a:schemeClr val="tx2"/>
                </a:solidFill>
                <a:latin typeface="+mj-lt"/>
              </a:rPr>
            </a:br>
            <a:br>
              <a:rPr lang="fr-FR" sz="1800" i="1" dirty="0">
                <a:solidFill>
                  <a:schemeClr val="tx2"/>
                </a:solidFill>
                <a:latin typeface="+mj-lt"/>
              </a:rPr>
            </a:br>
            <a:endParaRPr lang="fr-FR" dirty="0"/>
          </a:p>
        </p:txBody>
      </p:sp>
      <p:sp>
        <p:nvSpPr>
          <p:cNvPr id="8" name="ZoneTexte 7">
            <a:extLst>
              <a:ext uri="{FF2B5EF4-FFF2-40B4-BE49-F238E27FC236}">
                <a16:creationId xmlns:a16="http://schemas.microsoft.com/office/drawing/2014/main" id="{5982FEC9-3CCE-3C4B-BA04-A556F21DAA94}"/>
              </a:ext>
            </a:extLst>
          </p:cNvPr>
          <p:cNvSpPr txBox="1"/>
          <p:nvPr/>
        </p:nvSpPr>
        <p:spPr>
          <a:xfrm>
            <a:off x="179293" y="1494865"/>
            <a:ext cx="4124637" cy="2492990"/>
          </a:xfrm>
          <a:prstGeom prst="rect">
            <a:avLst/>
          </a:prstGeom>
          <a:noFill/>
        </p:spPr>
        <p:txBody>
          <a:bodyPr wrap="square" rtlCol="0">
            <a:spAutoFit/>
          </a:bodyPr>
          <a:lstStyle/>
          <a:p>
            <a:pPr marL="285750" indent="-285750">
              <a:buFont typeface="Wingdings" pitchFamily="2" charset="2"/>
              <a:buChar char="Ø"/>
            </a:pPr>
            <a:endParaRPr lang="fr-FR" dirty="0"/>
          </a:p>
          <a:p>
            <a:pPr marL="285750" indent="-285750">
              <a:buFont typeface="Wingdings" pitchFamily="2" charset="2"/>
              <a:buChar char="Ø"/>
            </a:pPr>
            <a:endParaRPr lang="fr-FR" dirty="0"/>
          </a:p>
          <a:p>
            <a:pPr>
              <a:buFont typeface="Wingdings" pitchFamily="2" charset="2"/>
              <a:buChar char="Ø"/>
            </a:pPr>
            <a:r>
              <a:rPr lang="fr-FR" sz="2000" dirty="0">
                <a:solidFill>
                  <a:schemeClr val="tx1"/>
                </a:solidFill>
                <a:latin typeface="+mn-lt"/>
              </a:rPr>
              <a:t> Accord de paix 1998</a:t>
            </a:r>
          </a:p>
          <a:p>
            <a:pPr>
              <a:buFont typeface="Wingdings" pitchFamily="2" charset="2"/>
              <a:buChar char="Ø"/>
            </a:pPr>
            <a:r>
              <a:rPr lang="fr-FR" sz="2000" dirty="0">
                <a:solidFill>
                  <a:schemeClr val="tx1"/>
                </a:solidFill>
                <a:latin typeface="+mn-lt"/>
              </a:rPr>
              <a:t> Système </a:t>
            </a:r>
            <a:r>
              <a:rPr lang="fr-FR" sz="2000" dirty="0" err="1">
                <a:solidFill>
                  <a:schemeClr val="tx1"/>
                </a:solidFill>
                <a:latin typeface="+mn-lt"/>
              </a:rPr>
              <a:t>consociatif</a:t>
            </a:r>
            <a:r>
              <a:rPr lang="fr-FR" sz="2000" dirty="0">
                <a:solidFill>
                  <a:schemeClr val="tx1"/>
                </a:solidFill>
                <a:latin typeface="+mn-lt"/>
              </a:rPr>
              <a:t> : partage de pouvoir et assemblée législative proportionnelle</a:t>
            </a:r>
          </a:p>
          <a:p>
            <a:pPr marL="285750" indent="-285750">
              <a:buFont typeface="Wingdings" pitchFamily="2" charset="2"/>
              <a:buChar char="Ø"/>
            </a:pPr>
            <a:r>
              <a:rPr lang="fr-FR" sz="2000" dirty="0">
                <a:sym typeface="Wingdings" pitchFamily="2" charset="2"/>
              </a:rPr>
              <a:t>Instabilité politique</a:t>
            </a:r>
            <a:endParaRPr lang="fr-FR" sz="2000" dirty="0"/>
          </a:p>
          <a:p>
            <a:pPr marL="285750" indent="-285750">
              <a:buFont typeface="Wingdings" pitchFamily="2" charset="2"/>
              <a:buChar char="Ø"/>
            </a:pPr>
            <a:endParaRPr lang="fr-FR" sz="2000" dirty="0"/>
          </a:p>
        </p:txBody>
      </p:sp>
    </p:spTree>
    <p:extLst>
      <p:ext uri="{BB962C8B-B14F-4D97-AF65-F5344CB8AC3E}">
        <p14:creationId xmlns:p14="http://schemas.microsoft.com/office/powerpoint/2010/main" val="3670409397"/>
      </p:ext>
    </p:extLst>
  </p:cSld>
  <p:clrMapOvr>
    <a:masterClrMapping/>
  </p:clrMapOvr>
</p:sld>
</file>

<file path=ppt/theme/theme1.xml><?xml version="1.0" encoding="utf-8"?>
<a:theme xmlns:a="http://schemas.openxmlformats.org/drawingml/2006/main" name="ULIEGE CITE THEM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13332</TotalTime>
  <Words>1614</Words>
  <Application>Microsoft Macintosh PowerPoint</Application>
  <PresentationFormat>Grand écran</PresentationFormat>
  <Paragraphs>200</Paragraphs>
  <Slides>18</Slides>
  <Notes>8</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vt:i4>
      </vt:variant>
    </vt:vector>
  </HeadingPairs>
  <TitlesOfParts>
    <vt:vector size="27" baseType="lpstr">
      <vt:lpstr>Arial</vt:lpstr>
      <vt:lpstr>Calibri</vt:lpstr>
      <vt:lpstr>Courier New</vt:lpstr>
      <vt:lpstr>source sans pro</vt:lpstr>
      <vt:lpstr>source sans pro</vt:lpstr>
      <vt:lpstr>Source Sans Pro Bold</vt:lpstr>
      <vt:lpstr>Source Sans Pro Light</vt:lpstr>
      <vt:lpstr>Wingdings</vt:lpstr>
      <vt:lpstr>ULIEGE CITE THEME</vt:lpstr>
      <vt:lpstr>Entre drapeaux, peintures murales et murs de division : chacun à sa place. Regard analytique sur les pratiques d'appropriation de l'espace urbain à Belfast et à Nicosie </vt:lpstr>
      <vt:lpstr>Chypre avant 1960</vt:lpstr>
      <vt:lpstr>Chypre, 1960</vt:lpstr>
      <vt:lpstr>Chypre, 1963-4</vt:lpstr>
      <vt:lpstr>Chypre, 1974 → </vt:lpstr>
      <vt:lpstr>Chypre, 2003 </vt:lpstr>
      <vt:lpstr>Irlande du Nord, 1921 </vt:lpstr>
      <vt:lpstr>Irlande du Nord, 1969- 1998 (Les Troubles)   </vt:lpstr>
      <vt:lpstr>Belfast, depuis 1998     </vt:lpstr>
      <vt:lpstr>Irlande du Nord, le Brexit (2021) </vt:lpstr>
      <vt:lpstr>Deux exemples d’appropriation de l’espace</vt:lpstr>
      <vt:lpstr> </vt:lpstr>
      <vt:lpstr> </vt:lpstr>
      <vt:lpstr>Analyse </vt:lpstr>
      <vt:lpstr>Conclusion</vt:lpstr>
      <vt:lpstr>Merci pour votre attention !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Debie</dc:creator>
  <cp:lastModifiedBy>juliette.renard@uliege.be</cp:lastModifiedBy>
  <cp:revision>36</cp:revision>
  <dcterms:created xsi:type="dcterms:W3CDTF">2019-01-14T11:19:49Z</dcterms:created>
  <dcterms:modified xsi:type="dcterms:W3CDTF">2022-12-07T10:09:50Z</dcterms:modified>
</cp:coreProperties>
</file>