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7" r:id="rId9"/>
    <p:sldId id="268" r:id="rId10"/>
    <p:sldId id="263" r:id="rId11"/>
    <p:sldId id="265" r:id="rId12"/>
    <p:sldId id="266" r:id="rId13"/>
    <p:sldId id="269" r:id="rId14"/>
    <p:sldId id="270" r:id="rId15"/>
    <p:sldId id="271" r:id="rId16"/>
    <p:sldId id="272"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F00"/>
    <a:srgbClr val="91354D"/>
    <a:srgbClr val="F4C1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298"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39919-6FE6-EBEC-E493-51404F9604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EB000EEF-60A7-3B41-324E-914EAAACE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6D249060-2443-1A9A-DCB9-99E46C2D911C}"/>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5" name="Espace réservé du pied de page 4">
            <a:extLst>
              <a:ext uri="{FF2B5EF4-FFF2-40B4-BE49-F238E27FC236}">
                <a16:creationId xmlns:a16="http://schemas.microsoft.com/office/drawing/2014/main" id="{DDD6416D-8ACE-B648-BE75-15F5CE8DCBD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E16ED0E-BFD2-281E-AB82-8B190F6FCF83}"/>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195375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08D983-A22B-B5CA-BC94-88871965F6FF}"/>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10B23E78-99CF-B58F-A911-5EB205AC9D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B8D1B83-CAB9-A746-2C6B-0454706A8B00}"/>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5" name="Espace réservé du pied de page 4">
            <a:extLst>
              <a:ext uri="{FF2B5EF4-FFF2-40B4-BE49-F238E27FC236}">
                <a16:creationId xmlns:a16="http://schemas.microsoft.com/office/drawing/2014/main" id="{F284F93A-8AED-9D6A-75F4-788578E0DC9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ABCB157-F58F-898E-1CF5-61BD76FD3F58}"/>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283057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F10A9A-C786-BF03-B1D8-8ABE7E669C4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0C04607-9EBB-7E87-36B5-F3F0B0F4BA5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1D3A49B-D74A-2318-696A-67305C4604B3}"/>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5" name="Espace réservé du pied de page 4">
            <a:extLst>
              <a:ext uri="{FF2B5EF4-FFF2-40B4-BE49-F238E27FC236}">
                <a16:creationId xmlns:a16="http://schemas.microsoft.com/office/drawing/2014/main" id="{8E1AD416-647C-60F7-51A6-32220F0121A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789311F-EFBE-6DF3-9517-4D78468A0551}"/>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119728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F2B1A-C2D9-0C52-4AE9-BD4358C82814}"/>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AA741159-9EC7-5737-0460-65C0ECB835C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A3919AB-0267-8806-D16A-E4C105A01F09}"/>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5" name="Espace réservé du pied de page 4">
            <a:extLst>
              <a:ext uri="{FF2B5EF4-FFF2-40B4-BE49-F238E27FC236}">
                <a16:creationId xmlns:a16="http://schemas.microsoft.com/office/drawing/2014/main" id="{9E9CC3D7-93E0-A12A-FFA4-09913398493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42B44A5-5747-B1E0-0D96-383239EAC841}"/>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9772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76E19-D5E5-6C49-FA59-224671667C9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D6FF2E0A-7EE0-7031-2FF2-C3881A7ABB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761342D-3CFD-5082-1030-7D39738A5D2B}"/>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5" name="Espace réservé du pied de page 4">
            <a:extLst>
              <a:ext uri="{FF2B5EF4-FFF2-40B4-BE49-F238E27FC236}">
                <a16:creationId xmlns:a16="http://schemas.microsoft.com/office/drawing/2014/main" id="{BF7D8AE3-3008-3838-FD04-E2CF7A005BC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23EB7DA-F511-5936-2B9A-EB708CDE2392}"/>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287891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CE52A-5E6E-F697-F1D2-F5A1A631259B}"/>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C140088-5109-1817-1ECA-C5B8CE653BA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D238DC0A-8874-07C6-2C3E-B2F2C4CD63B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D575168-E453-02B0-F3C4-86AE59C04A7B}"/>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6" name="Espace réservé du pied de page 5">
            <a:extLst>
              <a:ext uri="{FF2B5EF4-FFF2-40B4-BE49-F238E27FC236}">
                <a16:creationId xmlns:a16="http://schemas.microsoft.com/office/drawing/2014/main" id="{36D06DBA-DFB4-277E-4312-F90036D2BA4F}"/>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A3FF7D6-8556-EF62-1790-4FA1FAA787CB}"/>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398982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B9E0A-72D2-9CB6-B9C4-CD0F1798A4F8}"/>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EAB76284-BFD0-D8F4-78BF-BE6D0B682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2BBC857-34AE-ADF5-7EA0-EEC8298B0BE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543A4718-3F68-758C-9514-D38637C41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E4632F-8EF4-8F33-6A7E-DE8F139D3E0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DDFA9230-5D37-7F7E-0CA6-CC03D5746534}"/>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8" name="Espace réservé du pied de page 7">
            <a:extLst>
              <a:ext uri="{FF2B5EF4-FFF2-40B4-BE49-F238E27FC236}">
                <a16:creationId xmlns:a16="http://schemas.microsoft.com/office/drawing/2014/main" id="{F44E192A-5C5F-C5CE-0F44-9A65B65039F9}"/>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9D156F0C-85E7-2853-CB79-65ABAA025C02}"/>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90271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4FFA0F-CB37-FF6A-4CFB-1082051CD870}"/>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95AB08FC-1210-DB47-AA3E-6EBF8D6C48C2}"/>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4" name="Espace réservé du pied de page 3">
            <a:extLst>
              <a:ext uri="{FF2B5EF4-FFF2-40B4-BE49-F238E27FC236}">
                <a16:creationId xmlns:a16="http://schemas.microsoft.com/office/drawing/2014/main" id="{CCF5888B-DEB1-504D-146E-34856AFFF2A7}"/>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F74AE172-A160-E0E3-89ED-C8434A603131}"/>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2631200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29F3E8-FF7A-BBFE-37F9-465A89CA1F8E}"/>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3" name="Espace réservé du pied de page 2">
            <a:extLst>
              <a:ext uri="{FF2B5EF4-FFF2-40B4-BE49-F238E27FC236}">
                <a16:creationId xmlns:a16="http://schemas.microsoft.com/office/drawing/2014/main" id="{D2CED8B6-038F-BB9C-7DEF-E90BC23398C6}"/>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D829F98E-AC4E-8E5E-D36B-A4F25E633578}"/>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77210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98FD16-1E50-FF87-8B17-57F75F472D8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45F5EE9D-259A-4926-0D81-69136D17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15533EDB-E11A-D981-753B-720316198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FDBD4F-DD4D-386C-2D4F-927A2969B945}"/>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6" name="Espace réservé du pied de page 5">
            <a:extLst>
              <a:ext uri="{FF2B5EF4-FFF2-40B4-BE49-F238E27FC236}">
                <a16:creationId xmlns:a16="http://schemas.microsoft.com/office/drawing/2014/main" id="{B5636A39-7E47-720A-3D07-418267FF7FF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5CF97AF-DDB1-E266-09CA-C43D626BF148}"/>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260841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48E76D-538B-777E-7098-DC8CC75DAAC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B0C630B5-EA34-B02D-A7DC-DFE9212B3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3172CA00-9F44-0101-D9DC-CBC64FD71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E0BE1A-86DD-743E-AA0F-17EE36DC06A2}"/>
              </a:ext>
            </a:extLst>
          </p:cNvPr>
          <p:cNvSpPr>
            <a:spLocks noGrp="1"/>
          </p:cNvSpPr>
          <p:nvPr>
            <p:ph type="dt" sz="half" idx="10"/>
          </p:nvPr>
        </p:nvSpPr>
        <p:spPr/>
        <p:txBody>
          <a:bodyPr/>
          <a:lstStyle/>
          <a:p>
            <a:fld id="{88E0D800-1B44-4CA7-9B51-ED04061DD2A8}" type="datetimeFigureOut">
              <a:rPr lang="fr-BE" smtClean="0"/>
              <a:t>07-03-23</a:t>
            </a:fld>
            <a:endParaRPr lang="fr-BE"/>
          </a:p>
        </p:txBody>
      </p:sp>
      <p:sp>
        <p:nvSpPr>
          <p:cNvPr id="6" name="Espace réservé du pied de page 5">
            <a:extLst>
              <a:ext uri="{FF2B5EF4-FFF2-40B4-BE49-F238E27FC236}">
                <a16:creationId xmlns:a16="http://schemas.microsoft.com/office/drawing/2014/main" id="{B4C5091B-504C-8FB1-6948-D0ACE1984713}"/>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0463E7C3-F12C-F592-482E-FF631EEFC4FB}"/>
              </a:ext>
            </a:extLst>
          </p:cNvPr>
          <p:cNvSpPr>
            <a:spLocks noGrp="1"/>
          </p:cNvSpPr>
          <p:nvPr>
            <p:ph type="sldNum" sz="quarter" idx="12"/>
          </p:nvPr>
        </p:nvSpPr>
        <p:spPr/>
        <p:txBody>
          <a:bodyPr/>
          <a:lstStyle/>
          <a:p>
            <a:fld id="{2DA752DC-2F85-415F-847C-99638BF47243}" type="slidenum">
              <a:rPr lang="fr-BE" smtClean="0"/>
              <a:t>‹N°›</a:t>
            </a:fld>
            <a:endParaRPr lang="fr-BE"/>
          </a:p>
        </p:txBody>
      </p:sp>
    </p:spTree>
    <p:extLst>
      <p:ext uri="{BB962C8B-B14F-4D97-AF65-F5344CB8AC3E}">
        <p14:creationId xmlns:p14="http://schemas.microsoft.com/office/powerpoint/2010/main" val="341741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1852CE-45F0-487D-BCB3-74BA4514D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E83BF64D-7FCF-0EA5-7F18-4A1DB60F4D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3FE7F5C-13E2-8919-96B5-813914382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0D800-1B44-4CA7-9B51-ED04061DD2A8}" type="datetimeFigureOut">
              <a:rPr lang="fr-BE" smtClean="0"/>
              <a:t>07-03-23</a:t>
            </a:fld>
            <a:endParaRPr lang="fr-BE"/>
          </a:p>
        </p:txBody>
      </p:sp>
      <p:sp>
        <p:nvSpPr>
          <p:cNvPr id="5" name="Espace réservé du pied de page 4">
            <a:extLst>
              <a:ext uri="{FF2B5EF4-FFF2-40B4-BE49-F238E27FC236}">
                <a16:creationId xmlns:a16="http://schemas.microsoft.com/office/drawing/2014/main" id="{82A2EB21-B34D-1E2A-CE4F-0C84569D4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FDB14151-9382-ADBD-C479-7A7CAB5C6A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752DC-2F85-415F-847C-99638BF47243}" type="slidenum">
              <a:rPr lang="fr-BE" smtClean="0"/>
              <a:t>‹N°›</a:t>
            </a:fld>
            <a:endParaRPr lang="fr-BE"/>
          </a:p>
        </p:txBody>
      </p:sp>
    </p:spTree>
    <p:extLst>
      <p:ext uri="{BB962C8B-B14F-4D97-AF65-F5344CB8AC3E}">
        <p14:creationId xmlns:p14="http://schemas.microsoft.com/office/powerpoint/2010/main" val="2034040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95D5656-C94D-B452-CC78-48697EE7D477}"/>
              </a:ext>
            </a:extLst>
          </p:cNvPr>
          <p:cNvSpPr/>
          <p:nvPr/>
        </p:nvSpPr>
        <p:spPr>
          <a:xfrm>
            <a:off x="0" y="5998521"/>
            <a:ext cx="4054254" cy="859479"/>
          </a:xfrm>
          <a:prstGeom prst="rect">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 name="Image 4">
            <a:extLst>
              <a:ext uri="{FF2B5EF4-FFF2-40B4-BE49-F238E27FC236}">
                <a16:creationId xmlns:a16="http://schemas.microsoft.com/office/drawing/2014/main" id="{7E144C41-8F0B-FFAB-D824-97583E28EE4A}"/>
              </a:ext>
            </a:extLst>
          </p:cNvPr>
          <p:cNvPicPr>
            <a:picLocks noChangeAspect="1"/>
          </p:cNvPicPr>
          <p:nvPr/>
        </p:nvPicPr>
        <p:blipFill rotWithShape="1">
          <a:blip r:embed="rId2">
            <a:extLst>
              <a:ext uri="{28A0092B-C50C-407E-A947-70E740481C1C}">
                <a14:useLocalDpi xmlns:a14="http://schemas.microsoft.com/office/drawing/2010/main" val="0"/>
              </a:ext>
            </a:extLst>
          </a:blip>
          <a:srcRect l="6458"/>
          <a:stretch/>
        </p:blipFill>
        <p:spPr>
          <a:xfrm>
            <a:off x="80866" y="434552"/>
            <a:ext cx="8316776" cy="5339977"/>
          </a:xfrm>
          <a:prstGeom prst="rect">
            <a:avLst/>
          </a:prstGeom>
        </p:spPr>
      </p:pic>
      <p:sp>
        <p:nvSpPr>
          <p:cNvPr id="7" name="ZoneTexte 6">
            <a:extLst>
              <a:ext uri="{FF2B5EF4-FFF2-40B4-BE49-F238E27FC236}">
                <a16:creationId xmlns:a16="http://schemas.microsoft.com/office/drawing/2014/main" id="{B80F2E92-9058-6969-35BC-E3B522C5354C}"/>
              </a:ext>
            </a:extLst>
          </p:cNvPr>
          <p:cNvSpPr txBox="1"/>
          <p:nvPr/>
        </p:nvSpPr>
        <p:spPr>
          <a:xfrm>
            <a:off x="4444780" y="6069505"/>
            <a:ext cx="7251920" cy="707886"/>
          </a:xfrm>
          <a:prstGeom prst="rect">
            <a:avLst/>
          </a:prstGeom>
          <a:noFill/>
        </p:spPr>
        <p:txBody>
          <a:bodyPr wrap="square" rtlCol="0">
            <a:spAutoFit/>
          </a:bodyPr>
          <a:lstStyle/>
          <a:p>
            <a:pPr algn="just"/>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Faire l’expérience du </a:t>
            </a:r>
            <a:r>
              <a:rPr lang="fr-FR" sz="2000" b="1" i="0" u="none" strike="noStrike" dirty="0">
                <a:solidFill>
                  <a:srgbClr val="91354D"/>
                </a:solidFill>
                <a:effectLst/>
                <a:latin typeface="Bahnschrift SemiBold Condensed" panose="020B0502040204020203" pitchFamily="34" charset="0"/>
                <a:cs typeface="BrowalliaUPC" panose="020B0502040204020203" pitchFamily="34" charset="-34"/>
              </a:rPr>
              <a:t>rapport dialectique</a:t>
            </a:r>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 entre la vie de l’auteur et son œuvre</a:t>
            </a:r>
          </a:p>
          <a:p>
            <a:pPr algn="just"/>
            <a:r>
              <a:rPr lang="fr-FR" sz="2000" b="1" dirty="0">
                <a:solidFill>
                  <a:srgbClr val="000000"/>
                </a:solidFill>
                <a:latin typeface="Bahnschrift SemiBold Condensed" panose="020B0502040204020203" pitchFamily="34" charset="0"/>
                <a:cs typeface="BrowalliaUPC" panose="020B0502040204020203" pitchFamily="34" charset="-34"/>
              </a:rPr>
              <a:t>R</a:t>
            </a:r>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énovation d’un parcours urbain dédié à </a:t>
            </a:r>
            <a:r>
              <a:rPr lang="fr-FR" sz="2000" b="1" u="none" strike="noStrike" dirty="0">
                <a:solidFill>
                  <a:srgbClr val="91354D"/>
                </a:solidFill>
                <a:effectLst/>
                <a:latin typeface="Bahnschrift SemiBold Condensed" panose="020B0502040204020203" pitchFamily="34" charset="0"/>
                <a:cs typeface="BrowalliaUPC" panose="020B0502040204020203" pitchFamily="34" charset="-34"/>
              </a:rPr>
              <a:t>Georges Simenon</a:t>
            </a:r>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 et ses années liégeoises</a:t>
            </a:r>
            <a:endParaRPr lang="fr-BE" sz="2000" b="1" dirty="0">
              <a:latin typeface="Bahnschrift SemiBold Condensed" panose="020B0502040204020203" pitchFamily="34" charset="0"/>
              <a:cs typeface="BrowalliaUPC" panose="020B0502040204020203" pitchFamily="34" charset="-34"/>
            </a:endParaRPr>
          </a:p>
        </p:txBody>
      </p:sp>
      <p:sp>
        <p:nvSpPr>
          <p:cNvPr id="8" name="ZoneTexte 7">
            <a:extLst>
              <a:ext uri="{FF2B5EF4-FFF2-40B4-BE49-F238E27FC236}">
                <a16:creationId xmlns:a16="http://schemas.microsoft.com/office/drawing/2014/main" id="{5169719F-91EF-B80D-7FF9-728E81754215}"/>
              </a:ext>
            </a:extLst>
          </p:cNvPr>
          <p:cNvSpPr txBox="1"/>
          <p:nvPr/>
        </p:nvSpPr>
        <p:spPr>
          <a:xfrm>
            <a:off x="80866" y="6106858"/>
            <a:ext cx="4917025" cy="707886"/>
          </a:xfrm>
          <a:prstGeom prst="rect">
            <a:avLst/>
          </a:prstGeom>
          <a:noFill/>
        </p:spPr>
        <p:txBody>
          <a:bodyPr wrap="square" rtlCol="0">
            <a:spAutoFit/>
          </a:bodyPr>
          <a:lstStyle/>
          <a:p>
            <a:r>
              <a:rPr lang="fr-FR" sz="2000" b="1" dirty="0">
                <a:solidFill>
                  <a:schemeClr val="bg1"/>
                </a:solidFill>
                <a:latin typeface="Bahnschrift SemiBold Condensed" panose="020B0502040204020203" pitchFamily="34" charset="0"/>
                <a:cs typeface="BrowalliaUPC" panose="020B0502040204020203" pitchFamily="34" charset="-34"/>
              </a:rPr>
              <a:t>MESSINA Alexis – alexis.messina@uliege.be </a:t>
            </a:r>
          </a:p>
          <a:p>
            <a:r>
              <a:rPr lang="fr-FR" sz="2000" b="1" dirty="0">
                <a:solidFill>
                  <a:schemeClr val="bg1"/>
                </a:solidFill>
                <a:latin typeface="Bahnschrift SemiBold Condensed" panose="020B0502040204020203" pitchFamily="34" charset="0"/>
                <a:cs typeface="BrowalliaUPC" panose="020B0502040204020203" pitchFamily="34" charset="-34"/>
              </a:rPr>
              <a:t>RADICCHI Sarah – sarah.raddichi@uliege.be</a:t>
            </a:r>
            <a:endParaRPr lang="fr-BE" sz="2000" b="1" dirty="0">
              <a:solidFill>
                <a:schemeClr val="bg1"/>
              </a:solidFill>
              <a:latin typeface="Bahnschrift SemiBold Condensed" panose="020B0502040204020203" pitchFamily="34" charset="0"/>
              <a:cs typeface="BrowalliaUPC" panose="020B0502040204020203" pitchFamily="34" charset="-34"/>
            </a:endParaRPr>
          </a:p>
        </p:txBody>
      </p:sp>
      <p:sp>
        <p:nvSpPr>
          <p:cNvPr id="2" name="ZoneTexte 1">
            <a:extLst>
              <a:ext uri="{FF2B5EF4-FFF2-40B4-BE49-F238E27FC236}">
                <a16:creationId xmlns:a16="http://schemas.microsoft.com/office/drawing/2014/main" id="{90042EB5-6300-1A48-AEF0-0948258AEA60}"/>
              </a:ext>
            </a:extLst>
          </p:cNvPr>
          <p:cNvSpPr txBox="1"/>
          <p:nvPr/>
        </p:nvSpPr>
        <p:spPr>
          <a:xfrm>
            <a:off x="5082454" y="102223"/>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199986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4" y="591644"/>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Nouveautés du parcours - Tracé</a:t>
            </a:r>
            <a:endParaRPr lang="fr-BE" sz="2800" b="1" dirty="0">
              <a:latin typeface="Bahnschrift SemiBold Condensed" panose="020B0502040204020203" pitchFamily="34" charset="0"/>
              <a:cs typeface="BrowalliaUPC" panose="020B0502040204020203" pitchFamily="34" charset="-34"/>
            </a:endParaRPr>
          </a:p>
        </p:txBody>
      </p:sp>
      <p:sp>
        <p:nvSpPr>
          <p:cNvPr id="22" name="ZoneTexte 21">
            <a:extLst>
              <a:ext uri="{FF2B5EF4-FFF2-40B4-BE49-F238E27FC236}">
                <a16:creationId xmlns:a16="http://schemas.microsoft.com/office/drawing/2014/main" id="{6CBCD8F6-3AA1-E794-A891-4086F1A588F7}"/>
              </a:ext>
            </a:extLst>
          </p:cNvPr>
          <p:cNvSpPr txBox="1"/>
          <p:nvPr/>
        </p:nvSpPr>
        <p:spPr>
          <a:xfrm>
            <a:off x="841975" y="2626527"/>
            <a:ext cx="4484628" cy="1938992"/>
          </a:xfrm>
          <a:prstGeom prst="rect">
            <a:avLst/>
          </a:prstGeom>
          <a:noFill/>
        </p:spPr>
        <p:txBody>
          <a:bodyPr wrap="square" rtlCol="0">
            <a:spAutoFit/>
          </a:bodyPr>
          <a:lstStyle/>
          <a:p>
            <a:pPr algn="just"/>
            <a:r>
              <a:rPr lang="fr-FR" sz="2000" dirty="0">
                <a:solidFill>
                  <a:srgbClr val="000000"/>
                </a:solidFill>
                <a:latin typeface="Bahnschrift SemiBold Condensed" panose="020B0502040204020203" pitchFamily="34" charset="0"/>
                <a:cs typeface="BrowalliaUPC" panose="020B0502040204020203" pitchFamily="34" charset="-34"/>
              </a:rPr>
              <a:t>Changement de lieu de départ</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a:p>
            <a:pPr algn="just"/>
            <a:r>
              <a:rPr lang="fr-FR" sz="2000" dirty="0">
                <a:solidFill>
                  <a:srgbClr val="000000"/>
                </a:solidFill>
                <a:latin typeface="Bahnschrift SemiBold Condensed" panose="020B0502040204020203" pitchFamily="34" charset="0"/>
                <a:cs typeface="BrowalliaUPC" panose="020B0502040204020203" pitchFamily="34" charset="-34"/>
              </a:rPr>
              <a:t>Suppression de la rue Roture</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a:p>
            <a:pPr algn="just"/>
            <a:r>
              <a:rPr lang="fr-FR" sz="2000" dirty="0">
                <a:solidFill>
                  <a:srgbClr val="000000"/>
                </a:solidFill>
                <a:latin typeface="Bahnschrift SemiBold Condensed" panose="020B0502040204020203" pitchFamily="34" charset="0"/>
                <a:cs typeface="BrowalliaUPC" panose="020B0502040204020203" pitchFamily="34" charset="-34"/>
              </a:rPr>
              <a:t>Suppression de traversées dangereuses</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sp>
        <p:nvSpPr>
          <p:cNvPr id="3" name="ZoneTexte 2">
            <a:extLst>
              <a:ext uri="{FF2B5EF4-FFF2-40B4-BE49-F238E27FC236}">
                <a16:creationId xmlns:a16="http://schemas.microsoft.com/office/drawing/2014/main" id="{76615666-04A4-8ABF-0073-FE1A5878AA08}"/>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pic>
        <p:nvPicPr>
          <p:cNvPr id="8" name="Image 7">
            <a:extLst>
              <a:ext uri="{FF2B5EF4-FFF2-40B4-BE49-F238E27FC236}">
                <a16:creationId xmlns:a16="http://schemas.microsoft.com/office/drawing/2014/main" id="{23E0FFC4-FF63-E404-D044-50F2A784B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363" y="685617"/>
            <a:ext cx="5790879" cy="5246004"/>
          </a:xfrm>
          <a:prstGeom prst="rect">
            <a:avLst/>
          </a:prstGeom>
        </p:spPr>
      </p:pic>
    </p:spTree>
    <p:extLst>
      <p:ext uri="{BB962C8B-B14F-4D97-AF65-F5344CB8AC3E}">
        <p14:creationId xmlns:p14="http://schemas.microsoft.com/office/powerpoint/2010/main" val="3557513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4" y="591644"/>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Nouveautés du parcours - Contenus</a:t>
            </a:r>
            <a:endParaRPr lang="fr-BE" sz="2800" b="1" dirty="0">
              <a:latin typeface="Bahnschrift SemiBold Condensed" panose="020B0502040204020203" pitchFamily="34" charset="0"/>
              <a:cs typeface="BrowalliaUPC" panose="020B0502040204020203" pitchFamily="34" charset="-34"/>
            </a:endParaRPr>
          </a:p>
        </p:txBody>
      </p:sp>
      <p:pic>
        <p:nvPicPr>
          <p:cNvPr id="15" name="Image 14">
            <a:extLst>
              <a:ext uri="{FF2B5EF4-FFF2-40B4-BE49-F238E27FC236}">
                <a16:creationId xmlns:a16="http://schemas.microsoft.com/office/drawing/2014/main" id="{133E945D-7875-1D94-24C6-9B5034AF8116}"/>
              </a:ext>
            </a:extLst>
          </p:cNvPr>
          <p:cNvPicPr>
            <a:picLocks noChangeAspect="1"/>
          </p:cNvPicPr>
          <p:nvPr/>
        </p:nvPicPr>
        <p:blipFill rotWithShape="1">
          <a:blip r:embed="rId3">
            <a:extLst>
              <a:ext uri="{28A0092B-C50C-407E-A947-70E740481C1C}">
                <a14:useLocalDpi xmlns:a14="http://schemas.microsoft.com/office/drawing/2010/main" val="0"/>
              </a:ext>
            </a:extLst>
          </a:blip>
          <a:srcRect t="26250" b="19305"/>
          <a:stretch/>
        </p:blipFill>
        <p:spPr>
          <a:xfrm>
            <a:off x="5307720" y="390503"/>
            <a:ext cx="2884915" cy="3150548"/>
          </a:xfrm>
          <a:prstGeom prst="rect">
            <a:avLst/>
          </a:prstGeom>
        </p:spPr>
      </p:pic>
      <p:pic>
        <p:nvPicPr>
          <p:cNvPr id="17" name="Image 16" descr="Une image contenant carte&#10;&#10;Description générée automatiquement">
            <a:extLst>
              <a:ext uri="{FF2B5EF4-FFF2-40B4-BE49-F238E27FC236}">
                <a16:creationId xmlns:a16="http://schemas.microsoft.com/office/drawing/2014/main" id="{BEC915E5-D3C3-23D5-40AB-7A86CEC92452}"/>
              </a:ext>
            </a:extLst>
          </p:cNvPr>
          <p:cNvPicPr>
            <a:picLocks noChangeAspect="1"/>
          </p:cNvPicPr>
          <p:nvPr/>
        </p:nvPicPr>
        <p:blipFill rotWithShape="1">
          <a:blip r:embed="rId4">
            <a:extLst>
              <a:ext uri="{28A0092B-C50C-407E-A947-70E740481C1C}">
                <a14:useLocalDpi xmlns:a14="http://schemas.microsoft.com/office/drawing/2010/main" val="0"/>
              </a:ext>
            </a:extLst>
          </a:blip>
          <a:srcRect t="24883" b="24978"/>
          <a:stretch/>
        </p:blipFill>
        <p:spPr>
          <a:xfrm>
            <a:off x="5584074" y="3572110"/>
            <a:ext cx="2694967" cy="2645607"/>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A7A1DC25-7ED9-799B-90C3-6AB58D168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151" y="781390"/>
            <a:ext cx="3222091" cy="5519323"/>
          </a:xfrm>
          <a:prstGeom prst="rect">
            <a:avLst/>
          </a:prstGeom>
        </p:spPr>
      </p:pic>
      <p:sp>
        <p:nvSpPr>
          <p:cNvPr id="8" name="ZoneTexte 7">
            <a:extLst>
              <a:ext uri="{FF2B5EF4-FFF2-40B4-BE49-F238E27FC236}">
                <a16:creationId xmlns:a16="http://schemas.microsoft.com/office/drawing/2014/main" id="{57F77DD0-D88E-B3F8-9D2E-558EB66DE520}"/>
              </a:ext>
            </a:extLst>
          </p:cNvPr>
          <p:cNvSpPr txBox="1"/>
          <p:nvPr/>
        </p:nvSpPr>
        <p:spPr>
          <a:xfrm>
            <a:off x="841974" y="2446030"/>
            <a:ext cx="7844825" cy="2862322"/>
          </a:xfrm>
          <a:prstGeom prst="rect">
            <a:avLst/>
          </a:prstGeom>
          <a:noFill/>
        </p:spPr>
        <p:txBody>
          <a:bodyPr wrap="square" rtlCol="0">
            <a:spAutoFit/>
          </a:bodyPr>
          <a:lstStyle/>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Textes informatifs approfondis</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Extraits</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Lectures audio tournées par des </a:t>
            </a:r>
            <a:r>
              <a:rPr lang="fr-FR" sz="2000" dirty="0" err="1">
                <a:solidFill>
                  <a:srgbClr val="000000"/>
                </a:solidFill>
                <a:latin typeface="Bahnschrift SemiBold Condensed" panose="020B0502040204020203" pitchFamily="34" charset="0"/>
                <a:cs typeface="BrowalliaUPC" panose="020B0502040204020203" pitchFamily="34" charset="-34"/>
              </a:rPr>
              <a:t>comédien.nes</a:t>
            </a: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Illustrations et photos d’époque</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Dispositif interactif par transparence</a:t>
            </a:r>
          </a:p>
        </p:txBody>
      </p:sp>
      <p:sp>
        <p:nvSpPr>
          <p:cNvPr id="3" name="ZoneTexte 2">
            <a:extLst>
              <a:ext uri="{FF2B5EF4-FFF2-40B4-BE49-F238E27FC236}">
                <a16:creationId xmlns:a16="http://schemas.microsoft.com/office/drawing/2014/main" id="{039B30DB-7378-FB8E-E337-3B9514AB3177}"/>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381076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EB0DB16-D45E-AB08-1A9B-D9FA65C05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530" y="3045760"/>
            <a:ext cx="5082939" cy="2859153"/>
          </a:xfrm>
          <a:prstGeom prst="rect">
            <a:avLst/>
          </a:prstGeom>
        </p:spPr>
      </p:pic>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3">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3">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2" y="713172"/>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Réalité augmentée</a:t>
            </a:r>
            <a:endParaRPr lang="fr-BE" sz="2800" b="1" dirty="0">
              <a:latin typeface="Bahnschrift SemiBold Condensed" panose="020B0502040204020203" pitchFamily="34" charset="0"/>
              <a:cs typeface="BrowalliaUPC" panose="020B0502040204020203" pitchFamily="34" charset="-34"/>
            </a:endParaRPr>
          </a:p>
        </p:txBody>
      </p:sp>
      <p:sp>
        <p:nvSpPr>
          <p:cNvPr id="8" name="ZoneTexte 7">
            <a:extLst>
              <a:ext uri="{FF2B5EF4-FFF2-40B4-BE49-F238E27FC236}">
                <a16:creationId xmlns:a16="http://schemas.microsoft.com/office/drawing/2014/main" id="{57F77DD0-D88E-B3F8-9D2E-558EB66DE520}"/>
              </a:ext>
            </a:extLst>
          </p:cNvPr>
          <p:cNvSpPr txBox="1"/>
          <p:nvPr/>
        </p:nvSpPr>
        <p:spPr>
          <a:xfrm>
            <a:off x="841972" y="2218848"/>
            <a:ext cx="7844825" cy="1323439"/>
          </a:xfrm>
          <a:prstGeom prst="rect">
            <a:avLst/>
          </a:prstGeom>
          <a:noFill/>
        </p:spPr>
        <p:txBody>
          <a:bodyPr wrap="square" rtlCol="0">
            <a:spAutoFit/>
          </a:bodyPr>
          <a:lstStyle/>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Le Pendu de Saint-</a:t>
            </a:r>
            <a:r>
              <a:rPr lang="fr-FR" sz="2000" dirty="0" err="1">
                <a:solidFill>
                  <a:srgbClr val="000000"/>
                </a:solidFill>
                <a:latin typeface="Bahnschrift SemiBold Condensed" panose="020B0502040204020203" pitchFamily="34" charset="0"/>
                <a:cs typeface="BrowalliaUPC" panose="020B0502040204020203" pitchFamily="34" charset="-34"/>
              </a:rPr>
              <a:t>Pholien</a:t>
            </a:r>
            <a:r>
              <a:rPr lang="fr-FR" sz="2000" dirty="0">
                <a:solidFill>
                  <a:srgbClr val="000000"/>
                </a:solidFill>
                <a:latin typeface="Bahnschrift SemiBold Condensed" panose="020B0502040204020203" pitchFamily="34" charset="0"/>
                <a:cs typeface="BrowalliaUPC" panose="020B0502040204020203" pitchFamily="34" charset="-34"/>
              </a:rPr>
              <a:t>, 1931</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Les Trois Crimes de mes Amis, 1938</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sp>
        <p:nvSpPr>
          <p:cNvPr id="3" name="ZoneTexte 2">
            <a:extLst>
              <a:ext uri="{FF2B5EF4-FFF2-40B4-BE49-F238E27FC236}">
                <a16:creationId xmlns:a16="http://schemas.microsoft.com/office/drawing/2014/main" id="{DCDC68F5-13FC-CD3B-6E2D-67D9C397C7BC}"/>
              </a:ext>
            </a:extLst>
          </p:cNvPr>
          <p:cNvSpPr txBox="1"/>
          <p:nvPr/>
        </p:nvSpPr>
        <p:spPr>
          <a:xfrm>
            <a:off x="7496375" y="2170057"/>
            <a:ext cx="3845438" cy="1015663"/>
          </a:xfrm>
          <a:prstGeom prst="rect">
            <a:avLst/>
          </a:prstGeom>
          <a:noFill/>
        </p:spPr>
        <p:txBody>
          <a:bodyPr wrap="square" rtlCol="0">
            <a:spAutoFit/>
          </a:bodyPr>
          <a:lstStyle/>
          <a:p>
            <a:pPr algn="just"/>
            <a:r>
              <a:rPr lang="fr-FR" sz="2000" dirty="0">
                <a:solidFill>
                  <a:srgbClr val="000000"/>
                </a:solidFill>
                <a:latin typeface="Bahnschrift SemiBold Condensed" panose="020B0502040204020203" pitchFamily="34" charset="0"/>
                <a:cs typeface="BrowalliaUPC" panose="020B0502040204020203" pitchFamily="34" charset="-34"/>
              </a:rPr>
              <a:t>Amélioration pratique</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a:p>
            <a:pPr algn="just"/>
            <a:r>
              <a:rPr lang="fr-FR" sz="2000" dirty="0">
                <a:solidFill>
                  <a:srgbClr val="000000"/>
                </a:solidFill>
                <a:latin typeface="Bahnschrift SemiBold Condensed" panose="020B0502040204020203" pitchFamily="34" charset="0"/>
                <a:cs typeface="BrowalliaUPC" panose="020B0502040204020203" pitchFamily="34" charset="-34"/>
              </a:rPr>
              <a:t>Ambitions scientifique et de médiation</a:t>
            </a:r>
          </a:p>
        </p:txBody>
      </p:sp>
      <p:sp>
        <p:nvSpPr>
          <p:cNvPr id="4" name="ZoneTexte 3">
            <a:extLst>
              <a:ext uri="{FF2B5EF4-FFF2-40B4-BE49-F238E27FC236}">
                <a16:creationId xmlns:a16="http://schemas.microsoft.com/office/drawing/2014/main" id="{3F728B16-2D06-3871-CCC8-7B4EB1F33937}"/>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7" name="Flèche : droite 6">
            <a:extLst>
              <a:ext uri="{FF2B5EF4-FFF2-40B4-BE49-F238E27FC236}">
                <a16:creationId xmlns:a16="http://schemas.microsoft.com/office/drawing/2014/main" id="{F18294F1-58D6-B3E6-94A8-D480E2CB62E7}"/>
              </a:ext>
            </a:extLst>
          </p:cNvPr>
          <p:cNvSpPr/>
          <p:nvPr/>
        </p:nvSpPr>
        <p:spPr>
          <a:xfrm>
            <a:off x="5981602" y="2535014"/>
            <a:ext cx="542925" cy="285750"/>
          </a:xfrm>
          <a:prstGeom prst="rightArrow">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6193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2" y="713172"/>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Réalité augmentée</a:t>
            </a:r>
            <a:endParaRPr lang="fr-BE" sz="2800" b="1" dirty="0">
              <a:latin typeface="Bahnschrift SemiBold Condensed" panose="020B0502040204020203" pitchFamily="34" charset="0"/>
              <a:cs typeface="BrowalliaUPC" panose="020B0502040204020203" pitchFamily="34" charset="-34"/>
            </a:endParaRPr>
          </a:p>
        </p:txBody>
      </p:sp>
      <p:sp>
        <p:nvSpPr>
          <p:cNvPr id="4" name="ZoneTexte 3">
            <a:extLst>
              <a:ext uri="{FF2B5EF4-FFF2-40B4-BE49-F238E27FC236}">
                <a16:creationId xmlns:a16="http://schemas.microsoft.com/office/drawing/2014/main" id="{3F728B16-2D06-3871-CCC8-7B4EB1F33937}"/>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7" name="Flèche : droite 6">
            <a:extLst>
              <a:ext uri="{FF2B5EF4-FFF2-40B4-BE49-F238E27FC236}">
                <a16:creationId xmlns:a16="http://schemas.microsoft.com/office/drawing/2014/main" id="{F18294F1-58D6-B3E6-94A8-D480E2CB62E7}"/>
              </a:ext>
            </a:extLst>
          </p:cNvPr>
          <p:cNvSpPr/>
          <p:nvPr/>
        </p:nvSpPr>
        <p:spPr>
          <a:xfrm>
            <a:off x="6262905" y="3821893"/>
            <a:ext cx="542925" cy="285750"/>
          </a:xfrm>
          <a:prstGeom prst="rightArrow">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a:extLst>
              <a:ext uri="{FF2B5EF4-FFF2-40B4-BE49-F238E27FC236}">
                <a16:creationId xmlns:a16="http://schemas.microsoft.com/office/drawing/2014/main" id="{AE40AF66-4D6C-A94C-8C41-ABA868CD2F9A}"/>
              </a:ext>
            </a:extLst>
          </p:cNvPr>
          <p:cNvPicPr>
            <a:picLocks noChangeAspect="1"/>
          </p:cNvPicPr>
          <p:nvPr/>
        </p:nvPicPr>
        <p:blipFill rotWithShape="1">
          <a:blip r:embed="rId3">
            <a:extLst>
              <a:ext uri="{28A0092B-C50C-407E-A947-70E740481C1C}">
                <a14:useLocalDpi xmlns:a14="http://schemas.microsoft.com/office/drawing/2010/main" val="0"/>
              </a:ext>
            </a:extLst>
          </a:blip>
          <a:srcRect l="6976" t="32185" r="7005" b="19129"/>
          <a:stretch/>
        </p:blipFill>
        <p:spPr>
          <a:xfrm>
            <a:off x="532100" y="1738098"/>
            <a:ext cx="5402543" cy="2027117"/>
          </a:xfrm>
          <a:prstGeom prst="rect">
            <a:avLst/>
          </a:prstGeom>
        </p:spPr>
      </p:pic>
      <p:pic>
        <p:nvPicPr>
          <p:cNvPr id="10" name="Image 9">
            <a:extLst>
              <a:ext uri="{FF2B5EF4-FFF2-40B4-BE49-F238E27FC236}">
                <a16:creationId xmlns:a16="http://schemas.microsoft.com/office/drawing/2014/main" id="{961D1B10-25F9-9949-0D7C-0C15AC70A9AE}"/>
              </a:ext>
            </a:extLst>
          </p:cNvPr>
          <p:cNvPicPr>
            <a:picLocks noChangeAspect="1"/>
          </p:cNvPicPr>
          <p:nvPr/>
        </p:nvPicPr>
        <p:blipFill rotWithShape="1">
          <a:blip r:embed="rId4">
            <a:extLst>
              <a:ext uri="{28A0092B-C50C-407E-A947-70E740481C1C}">
                <a14:useLocalDpi xmlns:a14="http://schemas.microsoft.com/office/drawing/2010/main" val="0"/>
              </a:ext>
            </a:extLst>
          </a:blip>
          <a:srcRect l="5826" t="32298" r="5378" b="19905"/>
          <a:stretch/>
        </p:blipFill>
        <p:spPr>
          <a:xfrm>
            <a:off x="532100" y="4114653"/>
            <a:ext cx="5402543" cy="2018624"/>
          </a:xfrm>
          <a:prstGeom prst="rect">
            <a:avLst/>
          </a:prstGeom>
        </p:spPr>
      </p:pic>
      <p:pic>
        <p:nvPicPr>
          <p:cNvPr id="14" name="Image 13">
            <a:extLst>
              <a:ext uri="{FF2B5EF4-FFF2-40B4-BE49-F238E27FC236}">
                <a16:creationId xmlns:a16="http://schemas.microsoft.com/office/drawing/2014/main" id="{C89B4588-9F83-B73C-DC3E-46DBEED7A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214" y="3686532"/>
            <a:ext cx="4345991" cy="2444620"/>
          </a:xfrm>
          <a:prstGeom prst="rect">
            <a:avLst/>
          </a:prstGeom>
        </p:spPr>
      </p:pic>
      <p:pic>
        <p:nvPicPr>
          <p:cNvPr id="16" name="Image 15">
            <a:extLst>
              <a:ext uri="{FF2B5EF4-FFF2-40B4-BE49-F238E27FC236}">
                <a16:creationId xmlns:a16="http://schemas.microsoft.com/office/drawing/2014/main" id="{8EB0DB16-D45E-AB08-1A9B-D9FA65C052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804" y="1274483"/>
            <a:ext cx="4345991" cy="2444620"/>
          </a:xfrm>
          <a:prstGeom prst="rect">
            <a:avLst/>
          </a:prstGeom>
        </p:spPr>
      </p:pic>
    </p:spTree>
    <p:extLst>
      <p:ext uri="{BB962C8B-B14F-4D97-AF65-F5344CB8AC3E}">
        <p14:creationId xmlns:p14="http://schemas.microsoft.com/office/powerpoint/2010/main" val="279289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5" y="650070"/>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Conclusion</a:t>
            </a:r>
            <a:endParaRPr lang="fr-BE" sz="2800" b="1" dirty="0">
              <a:latin typeface="Bahnschrift SemiBold Condensed" panose="020B0502040204020203" pitchFamily="34" charset="0"/>
              <a:cs typeface="BrowalliaUPC" panose="020B0502040204020203" pitchFamily="34" charset="-34"/>
            </a:endParaRPr>
          </a:p>
        </p:txBody>
      </p:sp>
      <p:sp>
        <p:nvSpPr>
          <p:cNvPr id="22" name="ZoneTexte 21">
            <a:extLst>
              <a:ext uri="{FF2B5EF4-FFF2-40B4-BE49-F238E27FC236}">
                <a16:creationId xmlns:a16="http://schemas.microsoft.com/office/drawing/2014/main" id="{6CBCD8F6-3AA1-E794-A891-4086F1A588F7}"/>
              </a:ext>
            </a:extLst>
          </p:cNvPr>
          <p:cNvSpPr txBox="1"/>
          <p:nvPr/>
        </p:nvSpPr>
        <p:spPr>
          <a:xfrm>
            <a:off x="7296040" y="2491185"/>
            <a:ext cx="4173909" cy="707886"/>
          </a:xfrm>
          <a:prstGeom prst="rect">
            <a:avLst/>
          </a:prstGeom>
          <a:noFill/>
        </p:spPr>
        <p:txBody>
          <a:bodyPr wrap="square" rtlCol="0">
            <a:spAutoFit/>
          </a:bodyPr>
          <a:lstStyle/>
          <a:p>
            <a:pPr algn="just"/>
            <a:r>
              <a:rPr lang="fr-FR" sz="2000" dirty="0">
                <a:solidFill>
                  <a:srgbClr val="000000"/>
                </a:solidFill>
                <a:latin typeface="Bahnschrift SemiBold Condensed" panose="020B0502040204020203" pitchFamily="34" charset="0"/>
                <a:cs typeface="BrowalliaUPC" panose="020B0502040204020203" pitchFamily="34" charset="-34"/>
              </a:rPr>
              <a:t>Le tout dans une application en 4 langues : français, néerlandais, allemand, anglais</a:t>
            </a:r>
          </a:p>
        </p:txBody>
      </p:sp>
      <p:sp>
        <p:nvSpPr>
          <p:cNvPr id="3" name="ZoneTexte 2">
            <a:extLst>
              <a:ext uri="{FF2B5EF4-FFF2-40B4-BE49-F238E27FC236}">
                <a16:creationId xmlns:a16="http://schemas.microsoft.com/office/drawing/2014/main" id="{76615666-04A4-8ABF-0073-FE1A5878AA08}"/>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4" name="ZoneTexte 3">
            <a:extLst>
              <a:ext uri="{FF2B5EF4-FFF2-40B4-BE49-F238E27FC236}">
                <a16:creationId xmlns:a16="http://schemas.microsoft.com/office/drawing/2014/main" id="{287D3412-CF3E-9D3C-21A8-4EDAB553A0FB}"/>
              </a:ext>
            </a:extLst>
          </p:cNvPr>
          <p:cNvSpPr txBox="1"/>
          <p:nvPr/>
        </p:nvSpPr>
        <p:spPr>
          <a:xfrm>
            <a:off x="894804" y="1721744"/>
            <a:ext cx="5682552" cy="2246769"/>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Parcours urbain révisé</a:t>
            </a:r>
          </a:p>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Contenus informatifs et illustratifs supplémentaires</a:t>
            </a:r>
          </a:p>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Extraits des œuvres de Simenon</a:t>
            </a:r>
          </a:p>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Expérience en réalité augmentée</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sp>
        <p:nvSpPr>
          <p:cNvPr id="7" name="Flèche : droite 6">
            <a:extLst>
              <a:ext uri="{FF2B5EF4-FFF2-40B4-BE49-F238E27FC236}">
                <a16:creationId xmlns:a16="http://schemas.microsoft.com/office/drawing/2014/main" id="{5CBD77E3-69CF-4260-B556-F8EE9E866041}"/>
              </a:ext>
            </a:extLst>
          </p:cNvPr>
          <p:cNvSpPr/>
          <p:nvPr/>
        </p:nvSpPr>
        <p:spPr>
          <a:xfrm>
            <a:off x="6253064" y="2605214"/>
            <a:ext cx="542925" cy="285750"/>
          </a:xfrm>
          <a:prstGeom prst="rightArrow">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6149359E-33C1-2C60-9946-19B3B3C0811A}"/>
              </a:ext>
            </a:extLst>
          </p:cNvPr>
          <p:cNvSpPr txBox="1"/>
          <p:nvPr/>
        </p:nvSpPr>
        <p:spPr>
          <a:xfrm>
            <a:off x="7590408" y="5061196"/>
            <a:ext cx="3013254" cy="1015663"/>
          </a:xfrm>
          <a:prstGeom prst="rect">
            <a:avLst/>
          </a:prstGeom>
          <a:noFill/>
        </p:spPr>
        <p:txBody>
          <a:bodyPr wrap="square" rtlCol="0">
            <a:spAutoFit/>
          </a:bodyPr>
          <a:lstStyle/>
          <a:p>
            <a:pPr algn="just"/>
            <a:r>
              <a:rPr lang="fr-FR" sz="2000" dirty="0">
                <a:solidFill>
                  <a:schemeClr val="accent2"/>
                </a:solidFill>
                <a:latin typeface="Bahnschrift SemiBold Condensed" panose="020B0502040204020203" pitchFamily="34" charset="0"/>
                <a:cs typeface="BrowalliaUPC" panose="020B0502040204020203" pitchFamily="34" charset="-34"/>
              </a:rPr>
              <a:t>Disponible dès le 11 mars ! Inauguration à 11h00, Office du tourisme </a:t>
            </a:r>
          </a:p>
        </p:txBody>
      </p:sp>
      <p:sp>
        <p:nvSpPr>
          <p:cNvPr id="11" name="ZoneTexte 10">
            <a:extLst>
              <a:ext uri="{FF2B5EF4-FFF2-40B4-BE49-F238E27FC236}">
                <a16:creationId xmlns:a16="http://schemas.microsoft.com/office/drawing/2014/main" id="{54575C25-92AE-3D3E-3839-F0F2DA246C32}"/>
              </a:ext>
            </a:extLst>
          </p:cNvPr>
          <p:cNvSpPr txBox="1"/>
          <p:nvPr/>
        </p:nvSpPr>
        <p:spPr>
          <a:xfrm>
            <a:off x="894804" y="3982706"/>
            <a:ext cx="6695604" cy="2246769"/>
          </a:xfrm>
          <a:prstGeom prst="rect">
            <a:avLst/>
          </a:prstGeom>
          <a:noFill/>
        </p:spPr>
        <p:txBody>
          <a:bodyPr wrap="square" rtlCol="0">
            <a:spAutoFit/>
          </a:bodyPr>
          <a:lstStyle/>
          <a:p>
            <a:pPr algn="just">
              <a:lnSpc>
                <a:spcPct val="150000"/>
              </a:lnSpc>
            </a:pPr>
            <a:r>
              <a:rPr lang="fr-FR" sz="2000" dirty="0">
                <a:solidFill>
                  <a:srgbClr val="000000"/>
                </a:solidFill>
                <a:latin typeface="Bahnschrift SemiBold Condensed" panose="020B0502040204020203" pitchFamily="34" charset="0"/>
                <a:cs typeface="BrowalliaUPC" panose="020B0502040204020203" pitchFamily="34" charset="-34"/>
              </a:rPr>
              <a:t>Travail de recherche-création </a:t>
            </a:r>
            <a:r>
              <a:rPr lang="fr-FR" sz="2000" dirty="0">
                <a:solidFill>
                  <a:srgbClr val="000000"/>
                </a:solidFill>
                <a:latin typeface="Bahnschrift SemiBold Condensed" panose="020B0502040204020203" pitchFamily="34" charset="0"/>
                <a:cs typeface="BrowalliaUPC" panose="020B0502040204020203" pitchFamily="34" charset="-34"/>
                <a:sym typeface="Wingdings" panose="05000000000000000000" pitchFamily="2" charset="2"/>
              </a:rPr>
              <a:t> dispositif de médiation expérientielle</a:t>
            </a: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 Médiation documentaire</a:t>
            </a:r>
          </a:p>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Médiation patrimoniale</a:t>
            </a:r>
          </a:p>
          <a:p>
            <a:pPr marL="342900" indent="-342900" algn="just">
              <a:lnSpc>
                <a:spcPct val="150000"/>
              </a:lnSpc>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Médiation scientifique</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4065827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5" y="650070"/>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Bibliographie</a:t>
            </a:r>
            <a:endParaRPr lang="fr-BE" sz="2800" b="1" dirty="0">
              <a:latin typeface="Bahnschrift SemiBold Condensed" panose="020B0502040204020203" pitchFamily="34" charset="0"/>
              <a:cs typeface="BrowalliaUPC" panose="020B0502040204020203" pitchFamily="34" charset="-34"/>
            </a:endParaRPr>
          </a:p>
        </p:txBody>
      </p:sp>
      <p:sp>
        <p:nvSpPr>
          <p:cNvPr id="3" name="ZoneTexte 2">
            <a:extLst>
              <a:ext uri="{FF2B5EF4-FFF2-40B4-BE49-F238E27FC236}">
                <a16:creationId xmlns:a16="http://schemas.microsoft.com/office/drawing/2014/main" id="{76615666-04A4-8ABF-0073-FE1A5878AA08}"/>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4" name="ZoneTexte 3">
            <a:extLst>
              <a:ext uri="{FF2B5EF4-FFF2-40B4-BE49-F238E27FC236}">
                <a16:creationId xmlns:a16="http://schemas.microsoft.com/office/drawing/2014/main" id="{287D3412-CF3E-9D3C-21A8-4EDAB553A0FB}"/>
              </a:ext>
            </a:extLst>
          </p:cNvPr>
          <p:cNvSpPr txBox="1"/>
          <p:nvPr/>
        </p:nvSpPr>
        <p:spPr>
          <a:xfrm>
            <a:off x="921436" y="1313371"/>
            <a:ext cx="10655046" cy="5087611"/>
          </a:xfrm>
          <a:prstGeom prst="rect">
            <a:avLst/>
          </a:prstGeom>
          <a:noFill/>
        </p:spPr>
        <p:txBody>
          <a:bodyPr wrap="square" rtlCol="0">
            <a:spAutoFit/>
          </a:bodyPr>
          <a:lstStyle/>
          <a:p>
            <a:pPr algn="just">
              <a:lnSpc>
                <a:spcPct val="107000"/>
              </a:lnSpc>
            </a:pPr>
            <a:r>
              <a:rPr lang="fr-BE" sz="1400" dirty="0">
                <a:effectLst/>
                <a:latin typeface="Bahnschrift SemiBold" panose="020B0502040204020203" pitchFamily="34" charset="0"/>
                <a:ea typeface="Calibri" panose="020F0502020204030204" pitchFamily="34" charset="0"/>
                <a:cs typeface="Times New Roman" panose="02020603050405020304" pitchFamily="18" charset="0"/>
              </a:rPr>
              <a:t>Ouvrages primaires</a:t>
            </a:r>
          </a:p>
          <a:p>
            <a:pPr algn="just">
              <a:lnSpc>
                <a:spcPct val="107000"/>
              </a:lnSpc>
            </a:pPr>
            <a:endParaRPr lang="fr-BE" sz="1400" i="1"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indent="-342900" algn="just">
              <a:lnSpc>
                <a:spcPct val="107000"/>
              </a:lnSpc>
              <a:buFont typeface="Calibri" panose="020F0502020204030204" pitchFamily="34" charset="0"/>
              <a:buChar char="-"/>
            </a:pPr>
            <a:r>
              <a:rPr lang="fr-BE" sz="1400" i="1" dirty="0">
                <a:latin typeface="Bahnschrift SemiBold" panose="020B0502040204020203" pitchFamily="34" charset="0"/>
                <a:cs typeface="Times New Roman" panose="02020603050405020304" pitchFamily="18" charset="0"/>
              </a:rPr>
              <a:t>Les Trois Crimes de mes Amis</a:t>
            </a:r>
          </a:p>
          <a:p>
            <a:pPr marL="342900" lvl="0" indent="-342900" algn="just">
              <a:lnSpc>
                <a:spcPct val="107000"/>
              </a:lnSpc>
              <a:buFont typeface="Calibri" panose="020F0502020204030204" pitchFamily="34" charset="0"/>
              <a:buChar char="-"/>
            </a:pPr>
            <a:r>
              <a:rPr lang="fr-BE" sz="1400" i="1" dirty="0">
                <a:effectLst/>
                <a:latin typeface="Bahnschrift SemiBold" panose="020B0502040204020203" pitchFamily="34" charset="0"/>
                <a:ea typeface="Calibri" panose="020F0502020204030204" pitchFamily="34" charset="0"/>
                <a:cs typeface="Times New Roman" panose="02020603050405020304" pitchFamily="18" charset="0"/>
              </a:rPr>
              <a:t>Le Pendu de Saint-</a:t>
            </a:r>
            <a:r>
              <a:rPr lang="fr-BE" sz="1400" i="1" dirty="0" err="1">
                <a:effectLst/>
                <a:latin typeface="Bahnschrift SemiBold" panose="020B0502040204020203" pitchFamily="34" charset="0"/>
                <a:ea typeface="Calibri" panose="020F0502020204030204" pitchFamily="34" charset="0"/>
                <a:cs typeface="Times New Roman" panose="02020603050405020304" pitchFamily="18" charset="0"/>
              </a:rPr>
              <a:t>Pholien</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i="1" dirty="0">
                <a:effectLst/>
                <a:latin typeface="Bahnschrift SemiBold" panose="020B0502040204020203" pitchFamily="34" charset="0"/>
                <a:ea typeface="Calibri" panose="020F0502020204030204" pitchFamily="34" charset="0"/>
                <a:cs typeface="Times New Roman" panose="02020603050405020304" pitchFamily="18" charset="0"/>
              </a:rPr>
              <a:t>Je me souviens</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i="1" dirty="0">
                <a:effectLst/>
                <a:latin typeface="Bahnschrift SemiBold" panose="020B0502040204020203" pitchFamily="34" charset="0"/>
                <a:ea typeface="Calibri" panose="020F0502020204030204" pitchFamily="34" charset="0"/>
                <a:cs typeface="Times New Roman" panose="02020603050405020304" pitchFamily="18" charset="0"/>
              </a:rPr>
              <a:t>Pedigree</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i="1" dirty="0">
                <a:effectLst/>
                <a:latin typeface="Bahnschrift SemiBold" panose="020B0502040204020203" pitchFamily="34" charset="0"/>
                <a:ea typeface="Calibri" panose="020F0502020204030204" pitchFamily="34" charset="0"/>
                <a:cs typeface="Times New Roman" panose="02020603050405020304" pitchFamily="18" charset="0"/>
              </a:rPr>
              <a:t>Quand j’étais vieux</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BE" sz="1400" i="1" dirty="0">
                <a:effectLst/>
                <a:latin typeface="Bahnschrift SemiBold" panose="020B0502040204020203" pitchFamily="34" charset="0"/>
                <a:ea typeface="Calibri" panose="020F0502020204030204" pitchFamily="34" charset="0"/>
                <a:cs typeface="Times New Roman" panose="02020603050405020304" pitchFamily="18" charset="0"/>
              </a:rPr>
              <a:t>L’Âne Rouge</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BE" sz="1400" dirty="0">
                <a:effectLst/>
                <a:latin typeface="Bahnschrift SemiBold" panose="020B0502040204020203" pitchFamily="34" charset="0"/>
                <a:ea typeface="Calibri" panose="020F0502020204030204" pitchFamily="34" charset="0"/>
                <a:cs typeface="Times New Roman" panose="02020603050405020304" pitchFamily="18" charset="0"/>
              </a:rPr>
              <a:t>Ouvrages secondaires  </a:t>
            </a: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Pierre Assouline,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Simenon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coll. « Folio », Paris : Gallimard, 1996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Pierre Assouline</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a:t>
            </a:r>
            <a:r>
              <a:rPr lang="fr-BE" sz="1400" i="1"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Autodictionnaire</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Simenon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Paris : Omnibus, 2009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Alain Bertrand,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Georges Simenon : de Maigret aux romans de la destinée, </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Liège : Éditions du </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Céfal</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1994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Stanley </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Eskin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Simenon : une bibliographie</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trad. Par Christian Mari, Paris : Presses de la Cité, 1986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Jean-Louis Lahaye,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Sur les Traces de Georges Simenon par Michel Carly</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Renaissance du Livre/</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LaUne</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2017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Michel Lemoine,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Liège couleur Simenon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t. 1-3, Liège : Éditions du </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Céfal</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2002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Michel Lemoine,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Simenon, écrire l’homme</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Paris : Gallimard, 2003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Mathieu </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Rutten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a:t>
            </a: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Simenon, ses origines, son œuvre</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Nandrin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 Eugène </a:t>
            </a:r>
            <a:r>
              <a:rPr lang="fr-BE" sz="1400" dirty="0" err="1">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Wahle</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éditeur, 1986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Traces. Revue du Centre d’études Georges Simenon</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Université de Liège, Centre d’Études Georges Simenon, 1989-aujourd’hui ;</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BE" sz="1400" i="1"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Pedigree et autres romans</a:t>
            </a:r>
            <a:r>
              <a:rPr lang="fr-BE" sz="1400" dirty="0">
                <a:solidFill>
                  <a:srgbClr val="000000"/>
                </a:solidFill>
                <a:effectLst/>
                <a:latin typeface="Bahnschrift SemiBold" panose="020B0502040204020203" pitchFamily="34" charset="0"/>
                <a:ea typeface="Times New Roman" panose="02020603050405020304" pitchFamily="18" charset="0"/>
                <a:cs typeface="Calibri" panose="020F0502020204030204" pitchFamily="34" charset="0"/>
              </a:rPr>
              <a:t>, éd. Établie par Jacques Dubois et Benoît Denis, coll. « Pléiade », Paris : Gallimard, 2009.</a:t>
            </a:r>
            <a:endParaRPr lang="fr-BE" sz="1400" dirty="0">
              <a:effectLst/>
              <a:latin typeface="Bahnschrift SemiBold" panose="020B0502040204020203" pitchFamily="34" charset="0"/>
              <a:ea typeface="Calibri" panose="020F0502020204030204" pitchFamily="34" charset="0"/>
              <a:cs typeface="Times New Roman" panose="02020603050405020304" pitchFamily="18" charset="0"/>
            </a:endParaRP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sp>
        <p:nvSpPr>
          <p:cNvPr id="8" name="ZoneTexte 7">
            <a:extLst>
              <a:ext uri="{FF2B5EF4-FFF2-40B4-BE49-F238E27FC236}">
                <a16:creationId xmlns:a16="http://schemas.microsoft.com/office/drawing/2014/main" id="{84162E70-20BF-1A8E-B88E-98998FF57827}"/>
              </a:ext>
            </a:extLst>
          </p:cNvPr>
          <p:cNvSpPr txBox="1"/>
          <p:nvPr/>
        </p:nvSpPr>
        <p:spPr>
          <a:xfrm>
            <a:off x="6096000" y="1865354"/>
            <a:ext cx="5237826" cy="927049"/>
          </a:xfrm>
          <a:prstGeom prst="rect">
            <a:avLst/>
          </a:prstGeom>
          <a:noFill/>
        </p:spPr>
        <p:txBody>
          <a:bodyPr wrap="square" rtlCol="0">
            <a:spAutoFit/>
          </a:bodyPr>
          <a:lstStyle/>
          <a:p>
            <a:pPr algn="just">
              <a:lnSpc>
                <a:spcPct val="107000"/>
              </a:lnSpc>
            </a:pPr>
            <a:r>
              <a:rPr lang="fr-BE" sz="3200" dirty="0">
                <a:solidFill>
                  <a:schemeClr val="accent2"/>
                </a:solidFill>
                <a:latin typeface="Bahnschrift SemiBold" panose="020B0502040204020203" pitchFamily="34" charset="0"/>
                <a:ea typeface="Calibri" panose="020F0502020204030204" pitchFamily="34" charset="0"/>
                <a:cs typeface="Times New Roman" panose="02020603050405020304" pitchFamily="18" charset="0"/>
              </a:rPr>
              <a:t>Merci pour votre attention !</a:t>
            </a:r>
            <a:endParaRPr lang="fr-BE" sz="3200" dirty="0">
              <a:solidFill>
                <a:schemeClr val="accent2"/>
              </a:solidFill>
              <a:effectLst/>
              <a:latin typeface="Bahnschrift SemiBold" panose="020B0502040204020203" pitchFamily="34" charset="0"/>
              <a:ea typeface="Calibri" panose="020F0502020204030204" pitchFamily="34" charset="0"/>
              <a:cs typeface="Times New Roman" panose="02020603050405020304" pitchFamily="18" charset="0"/>
            </a:endParaRP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191962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3" name="ZoneTexte 2">
            <a:extLst>
              <a:ext uri="{FF2B5EF4-FFF2-40B4-BE49-F238E27FC236}">
                <a16:creationId xmlns:a16="http://schemas.microsoft.com/office/drawing/2014/main" id="{76615666-04A4-8ABF-0073-FE1A5878AA08}"/>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294860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pic>
        <p:nvPicPr>
          <p:cNvPr id="1026" name="Picture 2" descr="Sarah Radicchi">
            <a:extLst>
              <a:ext uri="{FF2B5EF4-FFF2-40B4-BE49-F238E27FC236}">
                <a16:creationId xmlns:a16="http://schemas.microsoft.com/office/drawing/2014/main" id="{62F9F6C8-C5C9-8735-15F7-732277AE5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439" y="1666875"/>
            <a:ext cx="3261563"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exis Messina">
            <a:extLst>
              <a:ext uri="{FF2B5EF4-FFF2-40B4-BE49-F238E27FC236}">
                <a16:creationId xmlns:a16="http://schemas.microsoft.com/office/drawing/2014/main" id="{19754C5C-D5EC-0B54-8B2E-76978F2AC9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33" r="12324"/>
          <a:stretch/>
        </p:blipFill>
        <p:spPr bwMode="auto">
          <a:xfrm>
            <a:off x="6358338" y="1666875"/>
            <a:ext cx="3261563" cy="35242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6AF5CF1-D836-E9A5-7702-621CD53C33B3}"/>
              </a:ext>
            </a:extLst>
          </p:cNvPr>
          <p:cNvSpPr txBox="1"/>
          <p:nvPr/>
        </p:nvSpPr>
        <p:spPr>
          <a:xfrm>
            <a:off x="2871439" y="5230319"/>
            <a:ext cx="7251920" cy="400110"/>
          </a:xfrm>
          <a:prstGeom prst="rect">
            <a:avLst/>
          </a:prstGeom>
          <a:noFill/>
        </p:spPr>
        <p:txBody>
          <a:bodyPr wrap="square" rtlCol="0">
            <a:spAutoFit/>
          </a:bodyPr>
          <a:lstStyle/>
          <a:p>
            <a:pPr algn="just"/>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Mission : rénovation du parcours urbain dédié au romancier Georges Simenon</a:t>
            </a:r>
            <a:endParaRPr lang="fr-BE" sz="2000" b="1" dirty="0">
              <a:latin typeface="Bahnschrift SemiBold Condensed" panose="020B0502040204020203" pitchFamily="34" charset="0"/>
              <a:cs typeface="BrowalliaUPC" panose="020B0502040204020203" pitchFamily="34" charset="-34"/>
            </a:endParaRPr>
          </a:p>
        </p:txBody>
      </p:sp>
      <p:sp>
        <p:nvSpPr>
          <p:cNvPr id="4" name="ZoneTexte 3">
            <a:extLst>
              <a:ext uri="{FF2B5EF4-FFF2-40B4-BE49-F238E27FC236}">
                <a16:creationId xmlns:a16="http://schemas.microsoft.com/office/drawing/2014/main" id="{B16785D6-98BB-4467-31C5-9611093DE779}"/>
              </a:ext>
            </a:extLst>
          </p:cNvPr>
          <p:cNvSpPr txBox="1"/>
          <p:nvPr/>
        </p:nvSpPr>
        <p:spPr>
          <a:xfrm>
            <a:off x="3700114" y="1227571"/>
            <a:ext cx="5110511" cy="400110"/>
          </a:xfrm>
          <a:prstGeom prst="rect">
            <a:avLst/>
          </a:prstGeom>
          <a:noFill/>
        </p:spPr>
        <p:txBody>
          <a:bodyPr wrap="square" rtlCol="0">
            <a:spAutoFit/>
          </a:bodyPr>
          <a:lstStyle/>
          <a:p>
            <a:pPr algn="just"/>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Sarah </a:t>
            </a:r>
            <a:r>
              <a:rPr lang="fr-FR" sz="2000" b="1" i="0" u="none" strike="noStrike" dirty="0" err="1">
                <a:solidFill>
                  <a:srgbClr val="000000"/>
                </a:solidFill>
                <a:effectLst/>
                <a:latin typeface="Bahnschrift SemiBold Condensed" panose="020B0502040204020203" pitchFamily="34" charset="0"/>
                <a:cs typeface="BrowalliaUPC" panose="020B0502040204020203" pitchFamily="34" charset="-34"/>
              </a:rPr>
              <a:t>Radicchi</a:t>
            </a:r>
            <a:r>
              <a:rPr lang="fr-FR" sz="2000" b="1" i="0" u="none" strike="noStrike" dirty="0">
                <a:solidFill>
                  <a:srgbClr val="000000"/>
                </a:solidFill>
                <a:effectLst/>
                <a:latin typeface="Bahnschrift SemiBold Condensed" panose="020B0502040204020203" pitchFamily="34" charset="0"/>
                <a:cs typeface="BrowalliaUPC" panose="020B0502040204020203" pitchFamily="34" charset="-34"/>
              </a:rPr>
              <a:t>			Alexis Messina</a:t>
            </a:r>
            <a:endParaRPr lang="fr-BE" sz="2000" b="1" dirty="0">
              <a:latin typeface="Bahnschrift SemiBold Condensed" panose="020B0502040204020203" pitchFamily="34" charset="0"/>
              <a:cs typeface="BrowalliaUPC" panose="020B0502040204020203" pitchFamily="34" charset="-34"/>
            </a:endParaRPr>
          </a:p>
        </p:txBody>
      </p:sp>
      <p:sp>
        <p:nvSpPr>
          <p:cNvPr id="6" name="ZoneTexte 5">
            <a:extLst>
              <a:ext uri="{FF2B5EF4-FFF2-40B4-BE49-F238E27FC236}">
                <a16:creationId xmlns:a16="http://schemas.microsoft.com/office/drawing/2014/main" id="{F56FD892-BE25-0040-5E9F-3269DA1F07C2}"/>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120200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5" y="591644"/>
            <a:ext cx="7251920"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Un nouveau « parcours Simenon » à Liège</a:t>
            </a:r>
            <a:endParaRPr lang="fr-BE" sz="2800" b="1" dirty="0">
              <a:latin typeface="Bahnschrift SemiBold Condensed" panose="020B0502040204020203" pitchFamily="34" charset="0"/>
              <a:cs typeface="BrowalliaUPC" panose="020B0502040204020203" pitchFamily="34" charset="-34"/>
            </a:endParaRPr>
          </a:p>
        </p:txBody>
      </p:sp>
      <p:sp>
        <p:nvSpPr>
          <p:cNvPr id="7" name="ZoneTexte 6">
            <a:extLst>
              <a:ext uri="{FF2B5EF4-FFF2-40B4-BE49-F238E27FC236}">
                <a16:creationId xmlns:a16="http://schemas.microsoft.com/office/drawing/2014/main" id="{76174F0D-AD64-F8C1-4BC4-47001C9810B8}"/>
              </a:ext>
            </a:extLst>
          </p:cNvPr>
          <p:cNvSpPr txBox="1"/>
          <p:nvPr/>
        </p:nvSpPr>
        <p:spPr>
          <a:xfrm>
            <a:off x="841974" y="1920722"/>
            <a:ext cx="7844825" cy="2862322"/>
          </a:xfrm>
          <a:prstGeom prst="rect">
            <a:avLst/>
          </a:prstGeom>
          <a:noFill/>
        </p:spPr>
        <p:txBody>
          <a:bodyPr wrap="square" rtlCol="0">
            <a:spAutoFit/>
          </a:bodyPr>
          <a:lstStyle/>
          <a:p>
            <a:pPr algn="just"/>
            <a:r>
              <a:rPr lang="fr-FR" sz="2400" i="0" u="none" strike="noStrike" dirty="0">
                <a:solidFill>
                  <a:srgbClr val="000000"/>
                </a:solidFill>
                <a:effectLst/>
                <a:latin typeface="Bahnschrift SemiBold Condensed" panose="020B0502040204020203" pitchFamily="34" charset="0"/>
                <a:cs typeface="BrowalliaUPC" panose="020B0502040204020203" pitchFamily="34" charset="-34"/>
              </a:rPr>
              <a:t>Rénovation du parcours de 2003</a:t>
            </a:r>
          </a:p>
          <a:p>
            <a:pPr marL="342900" indent="-342900" algn="just">
              <a:buFont typeface="Arial" panose="020B0604020202020204" pitchFamily="34" charset="0"/>
              <a:buChar char="•"/>
            </a:pPr>
            <a:endParaRPr lang="fr-FR" sz="24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400" i="0" u="none" strike="noStrike" dirty="0">
                <a:solidFill>
                  <a:srgbClr val="000000"/>
                </a:solidFill>
                <a:effectLst/>
                <a:latin typeface="Bahnschrift SemiBold Condensed" panose="020B0502040204020203" pitchFamily="34" charset="0"/>
                <a:cs typeface="BrowalliaUPC" panose="020B0502040204020203" pitchFamily="34" charset="-34"/>
              </a:rPr>
              <a:t>Actualisé</a:t>
            </a:r>
          </a:p>
          <a:p>
            <a:pPr marL="342900" indent="-342900" algn="just">
              <a:buFont typeface="Arial" panose="020B0604020202020204" pitchFamily="34" charset="0"/>
              <a:buChar char="•"/>
            </a:pPr>
            <a:r>
              <a:rPr lang="fr-FR" sz="2400" dirty="0">
                <a:solidFill>
                  <a:srgbClr val="000000"/>
                </a:solidFill>
                <a:latin typeface="Bahnschrift SemiBold Condensed" panose="020B0502040204020203" pitchFamily="34" charset="0"/>
                <a:cs typeface="BrowalliaUPC" panose="020B0502040204020203" pitchFamily="34" charset="-34"/>
              </a:rPr>
              <a:t>Pratique</a:t>
            </a:r>
          </a:p>
          <a:p>
            <a:pPr marL="342900" indent="-342900" algn="just">
              <a:buFont typeface="Arial" panose="020B0604020202020204" pitchFamily="34" charset="0"/>
              <a:buChar char="•"/>
            </a:pPr>
            <a:r>
              <a:rPr lang="fr-FR" sz="2400" dirty="0">
                <a:solidFill>
                  <a:srgbClr val="000000"/>
                </a:solidFill>
                <a:latin typeface="Bahnschrift SemiBold Condensed" panose="020B0502040204020203" pitchFamily="34" charset="0"/>
                <a:cs typeface="BrowalliaUPC" panose="020B0502040204020203" pitchFamily="34" charset="-34"/>
              </a:rPr>
              <a:t>Sourcé</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algn="just"/>
            <a:r>
              <a:rPr lang="fr-FR" sz="2000" dirty="0">
                <a:solidFill>
                  <a:srgbClr val="000000"/>
                </a:solidFill>
                <a:latin typeface="Bahnschrift SemiBold Condensed" panose="020B0502040204020203" pitchFamily="34" charset="0"/>
                <a:cs typeface="BrowalliaUPC" panose="020B0502040204020203" pitchFamily="34" charset="-34"/>
              </a:rPr>
              <a:t>	Deux exclusivités : une </a:t>
            </a:r>
            <a:r>
              <a:rPr lang="fr-FR" sz="2000" dirty="0">
                <a:solidFill>
                  <a:srgbClr val="F4AF00"/>
                </a:solidFill>
                <a:latin typeface="Bahnschrift SemiBold Condensed" panose="020B0502040204020203" pitchFamily="34" charset="0"/>
                <a:cs typeface="BrowalliaUPC" panose="020B0502040204020203" pitchFamily="34" charset="-34"/>
              </a:rPr>
              <a:t>application</a:t>
            </a:r>
            <a:r>
              <a:rPr lang="fr-FR" sz="2000" dirty="0">
                <a:solidFill>
                  <a:srgbClr val="000000"/>
                </a:solidFill>
                <a:latin typeface="Bahnschrift SemiBold Condensed" panose="020B0502040204020203" pitchFamily="34" charset="0"/>
                <a:cs typeface="BrowalliaUPC" panose="020B0502040204020203" pitchFamily="34" charset="-34"/>
              </a:rPr>
              <a:t> et une expérience en </a:t>
            </a:r>
            <a:r>
              <a:rPr lang="fr-FR" sz="2000" dirty="0">
                <a:solidFill>
                  <a:srgbClr val="F4AF00"/>
                </a:solidFill>
                <a:latin typeface="Bahnschrift SemiBold Condensed" panose="020B0502040204020203" pitchFamily="34" charset="0"/>
                <a:cs typeface="BrowalliaUPC" panose="020B0502040204020203" pitchFamily="34" charset="-34"/>
              </a:rPr>
              <a:t>réalité augmenté</a:t>
            </a:r>
            <a:endParaRPr lang="fr-BE" sz="2000" dirty="0">
              <a:solidFill>
                <a:srgbClr val="F4AF00"/>
              </a:solidFill>
              <a:latin typeface="Bahnschrift SemiBold Condensed" panose="020B0502040204020203" pitchFamily="34" charset="0"/>
              <a:cs typeface="BrowalliaUPC" panose="020B0502040204020203" pitchFamily="34" charset="-34"/>
            </a:endParaRPr>
          </a:p>
        </p:txBody>
      </p:sp>
      <p:sp>
        <p:nvSpPr>
          <p:cNvPr id="8" name="Flèche : droite 7">
            <a:extLst>
              <a:ext uri="{FF2B5EF4-FFF2-40B4-BE49-F238E27FC236}">
                <a16:creationId xmlns:a16="http://schemas.microsoft.com/office/drawing/2014/main" id="{090F602C-0FBB-B01F-E9E9-D2541560BFD9}"/>
              </a:ext>
            </a:extLst>
          </p:cNvPr>
          <p:cNvSpPr/>
          <p:nvPr/>
        </p:nvSpPr>
        <p:spPr>
          <a:xfrm>
            <a:off x="841974" y="4497294"/>
            <a:ext cx="542925" cy="285750"/>
          </a:xfrm>
          <a:prstGeom prst="rightArrow">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a:extLst>
              <a:ext uri="{FF2B5EF4-FFF2-40B4-BE49-F238E27FC236}">
                <a16:creationId xmlns:a16="http://schemas.microsoft.com/office/drawing/2014/main" id="{D9DBF8C7-8001-BF4E-C1B6-4DFB55F1C303}"/>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3640660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5" y="592843"/>
            <a:ext cx="7251920"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Origine de la rénovation</a:t>
            </a:r>
            <a:endParaRPr lang="fr-BE" sz="2800" b="1" dirty="0">
              <a:latin typeface="Bahnschrift SemiBold Condensed" panose="020B0502040204020203" pitchFamily="34" charset="0"/>
              <a:cs typeface="BrowalliaUPC" panose="020B0502040204020203" pitchFamily="34" charset="-34"/>
            </a:endParaRPr>
          </a:p>
        </p:txBody>
      </p:sp>
      <p:sp>
        <p:nvSpPr>
          <p:cNvPr id="7" name="ZoneTexte 6">
            <a:extLst>
              <a:ext uri="{FF2B5EF4-FFF2-40B4-BE49-F238E27FC236}">
                <a16:creationId xmlns:a16="http://schemas.microsoft.com/office/drawing/2014/main" id="{76174F0D-AD64-F8C1-4BC4-47001C9810B8}"/>
              </a:ext>
            </a:extLst>
          </p:cNvPr>
          <p:cNvSpPr txBox="1"/>
          <p:nvPr/>
        </p:nvSpPr>
        <p:spPr>
          <a:xfrm>
            <a:off x="6367462" y="5381442"/>
            <a:ext cx="5146759" cy="707886"/>
          </a:xfrm>
          <a:prstGeom prst="rect">
            <a:avLst/>
          </a:prstGeom>
          <a:noFill/>
        </p:spPr>
        <p:txBody>
          <a:bodyPr wrap="square" rtlCol="0">
            <a:spAutoFit/>
          </a:bodyPr>
          <a:lstStyle/>
          <a:p>
            <a:pPr algn="just"/>
            <a:r>
              <a:rPr lang="fr-BE" sz="2000" dirty="0">
                <a:latin typeface="Bahnschrift SemiBold Condensed" panose="020B0502040204020203" pitchFamily="34" charset="0"/>
                <a:cs typeface="BrowalliaUPC" panose="020B0502040204020203" pitchFamily="34" charset="-34"/>
              </a:rPr>
              <a:t>Améliorer</a:t>
            </a:r>
            <a:r>
              <a:rPr lang="fr-BE" sz="2000" dirty="0">
                <a:solidFill>
                  <a:srgbClr val="F4AF00"/>
                </a:solidFill>
                <a:latin typeface="Bahnschrift SemiBold Condensed" panose="020B0502040204020203" pitchFamily="34" charset="0"/>
                <a:cs typeface="BrowalliaUPC" panose="020B0502040204020203" pitchFamily="34" charset="-34"/>
              </a:rPr>
              <a:t> le tracé du parcours </a:t>
            </a:r>
            <a:r>
              <a:rPr lang="fr-BE" sz="2000" dirty="0">
                <a:latin typeface="Bahnschrift SemiBold Condensed" panose="020B0502040204020203" pitchFamily="34" charset="0"/>
                <a:cs typeface="BrowalliaUPC" panose="020B0502040204020203" pitchFamily="34" charset="-34"/>
              </a:rPr>
              <a:t>de 2003 et imaginer</a:t>
            </a:r>
            <a:r>
              <a:rPr lang="fr-BE" sz="2000" dirty="0">
                <a:solidFill>
                  <a:srgbClr val="F4AF00"/>
                </a:solidFill>
                <a:latin typeface="Bahnschrift SemiBold Condensed" panose="020B0502040204020203" pitchFamily="34" charset="0"/>
                <a:cs typeface="BrowalliaUPC" panose="020B0502040204020203" pitchFamily="34" charset="-34"/>
              </a:rPr>
              <a:t> une nouvelle scénographie</a:t>
            </a:r>
          </a:p>
        </p:txBody>
      </p:sp>
      <p:sp>
        <p:nvSpPr>
          <p:cNvPr id="8" name="Flèche : droite 7">
            <a:extLst>
              <a:ext uri="{FF2B5EF4-FFF2-40B4-BE49-F238E27FC236}">
                <a16:creationId xmlns:a16="http://schemas.microsoft.com/office/drawing/2014/main" id="{090F602C-0FBB-B01F-E9E9-D2541560BFD9}"/>
              </a:ext>
            </a:extLst>
          </p:cNvPr>
          <p:cNvSpPr/>
          <p:nvPr/>
        </p:nvSpPr>
        <p:spPr>
          <a:xfrm>
            <a:off x="5693833" y="5662984"/>
            <a:ext cx="542925" cy="285750"/>
          </a:xfrm>
          <a:prstGeom prst="rightArrow">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descr="Une image contenant carte&#10;&#10;Description générée automatiquement">
            <a:extLst>
              <a:ext uri="{FF2B5EF4-FFF2-40B4-BE49-F238E27FC236}">
                <a16:creationId xmlns:a16="http://schemas.microsoft.com/office/drawing/2014/main" id="{20CD36AC-AADC-DD07-CD5E-2FDBA5E9F379}"/>
              </a:ext>
            </a:extLst>
          </p:cNvPr>
          <p:cNvPicPr>
            <a:picLocks noChangeAspect="1"/>
          </p:cNvPicPr>
          <p:nvPr/>
        </p:nvPicPr>
        <p:blipFill rotWithShape="1">
          <a:blip r:embed="rId3">
            <a:extLst>
              <a:ext uri="{28A0092B-C50C-407E-A947-70E740481C1C}">
                <a14:useLocalDpi xmlns:a14="http://schemas.microsoft.com/office/drawing/2010/main" val="0"/>
              </a:ext>
            </a:extLst>
          </a:blip>
          <a:srcRect t="-1" r="2464" b="2621"/>
          <a:stretch/>
        </p:blipFill>
        <p:spPr>
          <a:xfrm>
            <a:off x="765775" y="1977365"/>
            <a:ext cx="4797354" cy="4282660"/>
          </a:xfrm>
          <a:prstGeom prst="rect">
            <a:avLst/>
          </a:prstGeom>
        </p:spPr>
      </p:pic>
      <p:pic>
        <p:nvPicPr>
          <p:cNvPr id="10" name="Image 9" descr="Une image contenant personne, intérieur&#10;&#10;Description générée automatiquement">
            <a:extLst>
              <a:ext uri="{FF2B5EF4-FFF2-40B4-BE49-F238E27FC236}">
                <a16:creationId xmlns:a16="http://schemas.microsoft.com/office/drawing/2014/main" id="{190DA0F3-434F-E8C1-9728-5073A739D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87736"/>
            <a:ext cx="4960177" cy="3169246"/>
          </a:xfrm>
          <a:prstGeom prst="rect">
            <a:avLst/>
          </a:prstGeom>
        </p:spPr>
      </p:pic>
      <p:sp>
        <p:nvSpPr>
          <p:cNvPr id="3" name="ZoneTexte 2">
            <a:extLst>
              <a:ext uri="{FF2B5EF4-FFF2-40B4-BE49-F238E27FC236}">
                <a16:creationId xmlns:a16="http://schemas.microsoft.com/office/drawing/2014/main" id="{2DCE5963-54C5-3E8A-75F7-E685922EC896}"/>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11" name="ZoneTexte 10">
            <a:extLst>
              <a:ext uri="{FF2B5EF4-FFF2-40B4-BE49-F238E27FC236}">
                <a16:creationId xmlns:a16="http://schemas.microsoft.com/office/drawing/2014/main" id="{E457B86A-8D56-CF7E-ED73-0FE8BF2522D5}"/>
              </a:ext>
            </a:extLst>
          </p:cNvPr>
          <p:cNvSpPr txBox="1"/>
          <p:nvPr/>
        </p:nvSpPr>
        <p:spPr>
          <a:xfrm>
            <a:off x="841975" y="1195016"/>
            <a:ext cx="10000694" cy="369332"/>
          </a:xfrm>
          <a:prstGeom prst="rect">
            <a:avLst/>
          </a:prstGeom>
          <a:noFill/>
        </p:spPr>
        <p:txBody>
          <a:bodyPr wrap="square">
            <a:spAutoFit/>
          </a:bodyPr>
          <a:lstStyle/>
          <a:p>
            <a:pPr algn="just"/>
            <a:r>
              <a:rPr lang="fr-FR" dirty="0">
                <a:solidFill>
                  <a:srgbClr val="000000"/>
                </a:solidFill>
                <a:latin typeface="Bahnschrift SemiBold Condensed" panose="020B0502040204020203" pitchFamily="34" charset="0"/>
                <a:cs typeface="BrowalliaUPC" panose="020B0502040204020203" pitchFamily="34" charset="-34"/>
              </a:rPr>
              <a:t>Une initiative de John Simenon et Benoît Denis</a:t>
            </a:r>
            <a:endParaRPr lang="fr-FR" sz="1800" i="0" u="none" strike="noStrike" dirty="0">
              <a:solidFill>
                <a:srgbClr val="000000"/>
              </a:solidFill>
              <a:effectLst/>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217911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5" y="591644"/>
            <a:ext cx="7251920"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Intervenants de la rénovation</a:t>
            </a:r>
            <a:endParaRPr lang="fr-BE" sz="2800" b="1" dirty="0">
              <a:latin typeface="Bahnschrift SemiBold Condensed" panose="020B0502040204020203" pitchFamily="34" charset="0"/>
              <a:cs typeface="BrowalliaUPC" panose="020B0502040204020203" pitchFamily="34" charset="-34"/>
            </a:endParaRPr>
          </a:p>
        </p:txBody>
      </p:sp>
      <p:pic>
        <p:nvPicPr>
          <p:cNvPr id="4" name="Image 3" descr="Une image contenant texte&#10;&#10;Description générée automatiquement">
            <a:extLst>
              <a:ext uri="{FF2B5EF4-FFF2-40B4-BE49-F238E27FC236}">
                <a16:creationId xmlns:a16="http://schemas.microsoft.com/office/drawing/2014/main" id="{E524E1E3-1598-6BF2-A69E-8560AABB8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562" y="1874175"/>
            <a:ext cx="3184220" cy="1018950"/>
          </a:xfrm>
          <a:prstGeom prst="rect">
            <a:avLst/>
          </a:prstGeom>
        </p:spPr>
      </p:pic>
      <p:pic>
        <p:nvPicPr>
          <p:cNvPr id="10" name="Image 9">
            <a:extLst>
              <a:ext uri="{FF2B5EF4-FFF2-40B4-BE49-F238E27FC236}">
                <a16:creationId xmlns:a16="http://schemas.microsoft.com/office/drawing/2014/main" id="{4B042B31-3764-A4D5-60CA-30DC5CACA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604" y="2926715"/>
            <a:ext cx="1890964" cy="1890964"/>
          </a:xfrm>
          <a:prstGeom prst="rect">
            <a:avLst/>
          </a:prstGeom>
        </p:spPr>
      </p:pic>
      <p:pic>
        <p:nvPicPr>
          <p:cNvPr id="12" name="Image 11">
            <a:extLst>
              <a:ext uri="{FF2B5EF4-FFF2-40B4-BE49-F238E27FC236}">
                <a16:creationId xmlns:a16="http://schemas.microsoft.com/office/drawing/2014/main" id="{40DCA055-9218-85B0-9D71-556AC6494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323" y="3941545"/>
            <a:ext cx="2148000" cy="601440"/>
          </a:xfrm>
          <a:prstGeom prst="rect">
            <a:avLst/>
          </a:prstGeom>
        </p:spPr>
      </p:pic>
      <p:pic>
        <p:nvPicPr>
          <p:cNvPr id="14" name="Graphique 13">
            <a:extLst>
              <a:ext uri="{FF2B5EF4-FFF2-40B4-BE49-F238E27FC236}">
                <a16:creationId xmlns:a16="http://schemas.microsoft.com/office/drawing/2014/main" id="{7DEE90B8-217A-C39E-43DE-8B24EBAAD0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116" y="2094861"/>
            <a:ext cx="3610828" cy="678959"/>
          </a:xfrm>
          <a:prstGeom prst="rect">
            <a:avLst/>
          </a:prstGeom>
        </p:spPr>
      </p:pic>
      <p:pic>
        <p:nvPicPr>
          <p:cNvPr id="16" name="Image 15">
            <a:extLst>
              <a:ext uri="{FF2B5EF4-FFF2-40B4-BE49-F238E27FC236}">
                <a16:creationId xmlns:a16="http://schemas.microsoft.com/office/drawing/2014/main" id="{26F1149F-003D-064D-6D65-E5E11227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6503" y="3953526"/>
            <a:ext cx="2952193" cy="718699"/>
          </a:xfrm>
          <a:prstGeom prst="rect">
            <a:avLst/>
          </a:prstGeom>
        </p:spPr>
      </p:pic>
      <p:pic>
        <p:nvPicPr>
          <p:cNvPr id="20" name="Image 19">
            <a:extLst>
              <a:ext uri="{FF2B5EF4-FFF2-40B4-BE49-F238E27FC236}">
                <a16:creationId xmlns:a16="http://schemas.microsoft.com/office/drawing/2014/main" id="{46A8A88D-C6B2-2B1B-16D6-B51652917D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8009" y="1294188"/>
            <a:ext cx="2754155" cy="1601345"/>
          </a:xfrm>
          <a:prstGeom prst="rect">
            <a:avLst/>
          </a:prstGeom>
        </p:spPr>
      </p:pic>
      <p:sp>
        <p:nvSpPr>
          <p:cNvPr id="3" name="ZoneTexte 2">
            <a:extLst>
              <a:ext uri="{FF2B5EF4-FFF2-40B4-BE49-F238E27FC236}">
                <a16:creationId xmlns:a16="http://schemas.microsoft.com/office/drawing/2014/main" id="{250C1201-BBF0-1AE8-AFE8-528D7A259DE6}"/>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7" name="ZoneTexte 6">
            <a:extLst>
              <a:ext uri="{FF2B5EF4-FFF2-40B4-BE49-F238E27FC236}">
                <a16:creationId xmlns:a16="http://schemas.microsoft.com/office/drawing/2014/main" id="{9175BCD7-0E27-7DFB-1834-59ADF5355767}"/>
              </a:ext>
            </a:extLst>
          </p:cNvPr>
          <p:cNvSpPr txBox="1"/>
          <p:nvPr/>
        </p:nvSpPr>
        <p:spPr>
          <a:xfrm>
            <a:off x="1701124" y="5427691"/>
            <a:ext cx="9209532" cy="523220"/>
          </a:xfrm>
          <a:prstGeom prst="rect">
            <a:avLst/>
          </a:prstGeom>
          <a:noFill/>
        </p:spPr>
        <p:txBody>
          <a:bodyPr wrap="square" rtlCol="0">
            <a:spAutoFit/>
          </a:bodyPr>
          <a:lstStyle/>
          <a:p>
            <a:pPr algn="just"/>
            <a:r>
              <a:rPr lang="fr-FR" sz="2800" dirty="0">
                <a:solidFill>
                  <a:srgbClr val="000000"/>
                </a:solidFill>
                <a:latin typeface="Bahnschrift SemiBold Condensed" panose="020B0502040204020203" pitchFamily="34" charset="0"/>
                <a:cs typeface="BrowalliaUPC" panose="020B0502040204020203" pitchFamily="34" charset="-34"/>
              </a:rPr>
              <a:t>+ Fonds Simenon, Fonds patrimoniaux, Fonds du Musée de la vie wallonne</a:t>
            </a:r>
            <a:endParaRPr lang="fr-BE" sz="2800" dirty="0">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1223230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4" y="591644"/>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Constat de départ : porosité entre autobiographie et fiction chez Simenon</a:t>
            </a:r>
            <a:endParaRPr lang="fr-BE" sz="2800" b="1" dirty="0">
              <a:latin typeface="Bahnschrift SemiBold Condensed" panose="020B0502040204020203" pitchFamily="34" charset="0"/>
              <a:cs typeface="BrowalliaUPC" panose="020B0502040204020203" pitchFamily="34" charset="-34"/>
            </a:endParaRPr>
          </a:p>
        </p:txBody>
      </p:sp>
      <p:sp>
        <p:nvSpPr>
          <p:cNvPr id="7" name="ZoneTexte 6">
            <a:extLst>
              <a:ext uri="{FF2B5EF4-FFF2-40B4-BE49-F238E27FC236}">
                <a16:creationId xmlns:a16="http://schemas.microsoft.com/office/drawing/2014/main" id="{76174F0D-AD64-F8C1-4BC4-47001C9810B8}"/>
              </a:ext>
            </a:extLst>
          </p:cNvPr>
          <p:cNvSpPr txBox="1"/>
          <p:nvPr/>
        </p:nvSpPr>
        <p:spPr>
          <a:xfrm>
            <a:off x="8395440" y="2840881"/>
            <a:ext cx="2920257" cy="1323439"/>
          </a:xfrm>
          <a:prstGeom prst="rect">
            <a:avLst/>
          </a:prstGeom>
          <a:noFill/>
        </p:spPr>
        <p:txBody>
          <a:bodyPr wrap="square" rtlCol="0">
            <a:spAutoFit/>
          </a:bodyPr>
          <a:lstStyle/>
          <a:p>
            <a:pPr algn="just"/>
            <a:r>
              <a:rPr lang="fr-FR" sz="2000" i="0" u="none" strike="noStrike" dirty="0">
                <a:solidFill>
                  <a:srgbClr val="000000"/>
                </a:solidFill>
                <a:effectLst/>
                <a:latin typeface="Bahnschrift SemiBold Condensed" panose="020B0502040204020203" pitchFamily="34" charset="0"/>
                <a:cs typeface="BrowalliaUPC" panose="020B0502040204020203" pitchFamily="34" charset="-34"/>
              </a:rPr>
              <a:t>Fil conducteur du projet</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a:p>
            <a:pPr algn="just"/>
            <a:r>
              <a:rPr lang="fr-FR" sz="2000" i="0" u="none" strike="noStrike" dirty="0">
                <a:solidFill>
                  <a:srgbClr val="000000"/>
                </a:solidFill>
                <a:effectLst/>
                <a:latin typeface="Bahnschrift SemiBold Condensed" panose="020B0502040204020203" pitchFamily="34" charset="0"/>
                <a:cs typeface="BrowalliaUPC" panose="020B0502040204020203" pitchFamily="34" charset="-34"/>
              </a:rPr>
              <a:t>Deux littératures entrelacées </a:t>
            </a:r>
          </a:p>
          <a:p>
            <a:pPr algn="just"/>
            <a:endParaRPr lang="fr-FR" sz="2000" dirty="0">
              <a:solidFill>
                <a:srgbClr val="000000"/>
              </a:solidFill>
              <a:latin typeface="Bahnschrift SemiBold Condensed" panose="020B0502040204020203" pitchFamily="34" charset="0"/>
              <a:cs typeface="BrowalliaUPC" panose="020B0502040204020203" pitchFamily="34" charset="-34"/>
            </a:endParaRPr>
          </a:p>
        </p:txBody>
      </p:sp>
      <p:grpSp>
        <p:nvGrpSpPr>
          <p:cNvPr id="8" name="Groupe 7">
            <a:extLst>
              <a:ext uri="{FF2B5EF4-FFF2-40B4-BE49-F238E27FC236}">
                <a16:creationId xmlns:a16="http://schemas.microsoft.com/office/drawing/2014/main" id="{C2B20AF3-E548-BC12-C436-D1CBC9806237}"/>
              </a:ext>
            </a:extLst>
          </p:cNvPr>
          <p:cNvGrpSpPr/>
          <p:nvPr/>
        </p:nvGrpSpPr>
        <p:grpSpPr>
          <a:xfrm>
            <a:off x="952500" y="1828568"/>
            <a:ext cx="5143500" cy="1000621"/>
            <a:chOff x="841974" y="4337740"/>
            <a:chExt cx="5143500" cy="1000621"/>
          </a:xfrm>
        </p:grpSpPr>
        <p:sp>
          <p:nvSpPr>
            <p:cNvPr id="4" name="ZoneTexte 3">
              <a:extLst>
                <a:ext uri="{FF2B5EF4-FFF2-40B4-BE49-F238E27FC236}">
                  <a16:creationId xmlns:a16="http://schemas.microsoft.com/office/drawing/2014/main" id="{D279530C-F7A7-C33E-7618-55D097F800D2}"/>
                </a:ext>
              </a:extLst>
            </p:cNvPr>
            <p:cNvSpPr txBox="1"/>
            <p:nvPr/>
          </p:nvSpPr>
          <p:spPr>
            <a:xfrm>
              <a:off x="841974" y="4337740"/>
              <a:ext cx="5143500" cy="738664"/>
            </a:xfrm>
            <a:prstGeom prst="rect">
              <a:avLst/>
            </a:prstGeom>
            <a:noFill/>
          </p:spPr>
          <p:txBody>
            <a:bodyPr wrap="square">
              <a:spAutoFit/>
            </a:bodyPr>
            <a:lstStyle/>
            <a:p>
              <a:pPr algn="just"/>
              <a:r>
                <a:rPr lang="fr-FR" sz="1400" b="0" i="0" u="none" strike="noStrike" dirty="0">
                  <a:solidFill>
                    <a:srgbClr val="000000"/>
                  </a:solidFill>
                  <a:effectLst/>
                  <a:latin typeface="Bierstadt" panose="020B0004020202020204" pitchFamily="34" charset="0"/>
                </a:rPr>
                <a:t>La réalité et l'imaginé se sont brassés inextricablement au point que certaines descriptions des </a:t>
              </a:r>
              <a:r>
                <a:rPr lang="fr-FR" sz="1400" b="0" i="1" u="none" strike="noStrike" dirty="0">
                  <a:solidFill>
                    <a:srgbClr val="000000"/>
                  </a:solidFill>
                  <a:effectLst/>
                  <a:latin typeface="Bierstadt" panose="020B0004020202020204" pitchFamily="34" charset="0"/>
                </a:rPr>
                <a:t>Mémoires </a:t>
              </a:r>
              <a:r>
                <a:rPr lang="fr-FR" sz="1400" b="0" i="0" u="none" strike="noStrike" dirty="0">
                  <a:solidFill>
                    <a:srgbClr val="000000"/>
                  </a:solidFill>
                  <a:effectLst/>
                  <a:latin typeface="Bierstadt" panose="020B0004020202020204" pitchFamily="34" charset="0"/>
                </a:rPr>
                <a:t>sont plus proches de celles de certains romans que de la réalité vécue jadis.</a:t>
              </a:r>
              <a:endParaRPr lang="fr-BE" sz="1400" dirty="0">
                <a:latin typeface="Bierstadt" panose="020B0004020202020204" pitchFamily="34" charset="0"/>
              </a:endParaRPr>
            </a:p>
          </p:txBody>
        </p:sp>
        <p:sp>
          <p:nvSpPr>
            <p:cNvPr id="10" name="ZoneTexte 9">
              <a:extLst>
                <a:ext uri="{FF2B5EF4-FFF2-40B4-BE49-F238E27FC236}">
                  <a16:creationId xmlns:a16="http://schemas.microsoft.com/office/drawing/2014/main" id="{741666AD-F08C-03CE-8B25-7F46F250741E}"/>
                </a:ext>
              </a:extLst>
            </p:cNvPr>
            <p:cNvSpPr txBox="1"/>
            <p:nvPr/>
          </p:nvSpPr>
          <p:spPr>
            <a:xfrm>
              <a:off x="841974" y="5076751"/>
              <a:ext cx="5143500" cy="261610"/>
            </a:xfrm>
            <a:prstGeom prst="rect">
              <a:avLst/>
            </a:prstGeom>
            <a:noFill/>
          </p:spPr>
          <p:txBody>
            <a:bodyPr wrap="square">
              <a:spAutoFit/>
            </a:bodyPr>
            <a:lstStyle/>
            <a:p>
              <a:pPr algn="just"/>
              <a:r>
                <a:rPr lang="fr-FR" sz="1100" b="0" i="0" u="none" strike="noStrike" dirty="0">
                  <a:solidFill>
                    <a:srgbClr val="000000"/>
                  </a:solidFill>
                  <a:effectLst/>
                  <a:latin typeface="Bahnschrift SemiBold" panose="020B0502040204020203" pitchFamily="34" charset="0"/>
                </a:rPr>
                <a:t>René </a:t>
              </a:r>
              <a:r>
                <a:rPr lang="fr-FR" sz="1100" b="0" i="0" u="none" strike="noStrike" dirty="0" err="1">
                  <a:solidFill>
                    <a:srgbClr val="000000"/>
                  </a:solidFill>
                  <a:effectLst/>
                  <a:latin typeface="Bahnschrift SemiBold" panose="020B0502040204020203" pitchFamily="34" charset="0"/>
                </a:rPr>
                <a:t>Adriane</a:t>
              </a:r>
              <a:r>
                <a:rPr lang="fr-FR" sz="1100" b="0" i="0" u="none" strike="noStrike" dirty="0">
                  <a:solidFill>
                    <a:srgbClr val="000000"/>
                  </a:solidFill>
                  <a:effectLst/>
                  <a:latin typeface="Bahnschrift SemiBold" panose="020B0502040204020203" pitchFamily="34" charset="0"/>
                </a:rPr>
                <a:t>, Pour une biographie de Georges Simenon. </a:t>
              </a:r>
              <a:r>
                <a:rPr lang="fr-FR" sz="1100" b="0" i="1" u="none" strike="noStrike" dirty="0">
                  <a:solidFill>
                    <a:srgbClr val="000000"/>
                  </a:solidFill>
                  <a:effectLst/>
                  <a:latin typeface="Bahnschrift SemiBold" panose="020B0502040204020203" pitchFamily="34" charset="0"/>
                </a:rPr>
                <a:t>Traces</a:t>
              </a:r>
              <a:r>
                <a:rPr lang="fr-FR" sz="1100" b="0" i="0" u="none" strike="noStrike" dirty="0">
                  <a:solidFill>
                    <a:srgbClr val="000000"/>
                  </a:solidFill>
                  <a:effectLst/>
                  <a:latin typeface="Bahnschrift SemiBold" panose="020B0502040204020203" pitchFamily="34" charset="0"/>
                </a:rPr>
                <a:t>, vol. 1, 1989</a:t>
              </a:r>
              <a:endParaRPr lang="fr-BE" sz="1100" dirty="0">
                <a:latin typeface="Bahnschrift SemiBold" panose="020B0502040204020203" pitchFamily="34" charset="0"/>
              </a:endParaRPr>
            </a:p>
          </p:txBody>
        </p:sp>
      </p:grpSp>
      <p:grpSp>
        <p:nvGrpSpPr>
          <p:cNvPr id="12" name="Groupe 11">
            <a:extLst>
              <a:ext uri="{FF2B5EF4-FFF2-40B4-BE49-F238E27FC236}">
                <a16:creationId xmlns:a16="http://schemas.microsoft.com/office/drawing/2014/main" id="{4AC0CFFD-21F7-6BA2-59A6-93890CB2B5F0}"/>
              </a:ext>
            </a:extLst>
          </p:cNvPr>
          <p:cNvGrpSpPr/>
          <p:nvPr/>
        </p:nvGrpSpPr>
        <p:grpSpPr>
          <a:xfrm>
            <a:off x="952500" y="3381025"/>
            <a:ext cx="5143500" cy="1600438"/>
            <a:chOff x="6297911" y="2134754"/>
            <a:chExt cx="5143500" cy="1600438"/>
          </a:xfrm>
        </p:grpSpPr>
        <p:sp>
          <p:nvSpPr>
            <p:cNvPr id="9" name="ZoneTexte 8">
              <a:extLst>
                <a:ext uri="{FF2B5EF4-FFF2-40B4-BE49-F238E27FC236}">
                  <a16:creationId xmlns:a16="http://schemas.microsoft.com/office/drawing/2014/main" id="{85E661E1-2448-555B-01D1-F57653B0C089}"/>
                </a:ext>
              </a:extLst>
            </p:cNvPr>
            <p:cNvSpPr txBox="1"/>
            <p:nvPr/>
          </p:nvSpPr>
          <p:spPr>
            <a:xfrm>
              <a:off x="6297911" y="2134754"/>
              <a:ext cx="5143500" cy="1169551"/>
            </a:xfrm>
            <a:prstGeom prst="rect">
              <a:avLst/>
            </a:prstGeom>
            <a:noFill/>
          </p:spPr>
          <p:txBody>
            <a:bodyPr wrap="square">
              <a:spAutoFit/>
            </a:bodyPr>
            <a:lstStyle/>
            <a:p>
              <a:pPr algn="just"/>
              <a:r>
                <a:rPr lang="fr-FR" sz="1400" b="0" i="0" u="none" strike="noStrike" dirty="0">
                  <a:solidFill>
                    <a:srgbClr val="000000"/>
                  </a:solidFill>
                  <a:effectLst/>
                  <a:latin typeface="Bierstadt" panose="020B0004020202020204" pitchFamily="34" charset="0"/>
                </a:rPr>
                <a:t>Simenon ne cesse [...] non seulement de raconter son histoire, mais d’affirmer qu’il la raconte, par l’intermédiaire d’un jeu de miroirs entre romans, mémoires de toutes sortes et interviews, créant ainsi une œuvre d’une extrême cohérence par rapport à l’autobiographie.</a:t>
              </a:r>
              <a:endParaRPr lang="fr-BE" sz="1400" dirty="0">
                <a:latin typeface="Bierstadt" panose="020B0004020202020204" pitchFamily="34" charset="0"/>
              </a:endParaRPr>
            </a:p>
          </p:txBody>
        </p:sp>
        <p:sp>
          <p:nvSpPr>
            <p:cNvPr id="11" name="ZoneTexte 10">
              <a:extLst>
                <a:ext uri="{FF2B5EF4-FFF2-40B4-BE49-F238E27FC236}">
                  <a16:creationId xmlns:a16="http://schemas.microsoft.com/office/drawing/2014/main" id="{9E5EE47E-08A8-71A2-E73E-0017D1446A68}"/>
                </a:ext>
              </a:extLst>
            </p:cNvPr>
            <p:cNvSpPr txBox="1"/>
            <p:nvPr/>
          </p:nvSpPr>
          <p:spPr>
            <a:xfrm>
              <a:off x="6297911" y="3304305"/>
              <a:ext cx="5143500" cy="430887"/>
            </a:xfrm>
            <a:prstGeom prst="rect">
              <a:avLst/>
            </a:prstGeom>
            <a:noFill/>
          </p:spPr>
          <p:txBody>
            <a:bodyPr wrap="square">
              <a:spAutoFit/>
            </a:bodyPr>
            <a:lstStyle/>
            <a:p>
              <a:pPr algn="just"/>
              <a:r>
                <a:rPr lang="fr-FR" sz="1100" b="0" i="0" u="none" strike="noStrike" dirty="0" err="1">
                  <a:solidFill>
                    <a:srgbClr val="000000"/>
                  </a:solidFill>
                  <a:effectLst/>
                  <a:latin typeface="Bahnschrift SemiBold" panose="020B0502040204020203" pitchFamily="34" charset="0"/>
                </a:rPr>
                <a:t>Marie-Paul</a:t>
              </a:r>
              <a:r>
                <a:rPr lang="fr-FR" sz="1100" b="0" i="0" u="none" strike="noStrike" dirty="0">
                  <a:solidFill>
                    <a:srgbClr val="000000"/>
                  </a:solidFill>
                  <a:effectLst/>
                  <a:latin typeface="Bahnschrift SemiBold" panose="020B0502040204020203" pitchFamily="34" charset="0"/>
                </a:rPr>
                <a:t> </a:t>
              </a:r>
              <a:r>
                <a:rPr lang="fr-FR" sz="1100" b="0" i="0" u="none" strike="noStrike" dirty="0" err="1">
                  <a:solidFill>
                    <a:srgbClr val="000000"/>
                  </a:solidFill>
                  <a:effectLst/>
                  <a:latin typeface="Bahnschrift SemiBold" panose="020B0502040204020203" pitchFamily="34" charset="0"/>
                </a:rPr>
                <a:t>Boutry</a:t>
              </a:r>
              <a:r>
                <a:rPr lang="fr-FR" sz="1100" b="0" i="0" u="none" strike="noStrike" dirty="0">
                  <a:solidFill>
                    <a:srgbClr val="000000"/>
                  </a:solidFill>
                  <a:effectLst/>
                  <a:latin typeface="Bahnschrift SemiBold" panose="020B0502040204020203" pitchFamily="34" charset="0"/>
                </a:rPr>
                <a:t>, L’</a:t>
              </a:r>
              <a:r>
                <a:rPr lang="fr-FR" sz="1100" b="0" i="0" u="none" strike="noStrike" dirty="0" err="1">
                  <a:solidFill>
                    <a:srgbClr val="000000"/>
                  </a:solidFill>
                  <a:effectLst/>
                  <a:latin typeface="Bahnschrift SemiBold" panose="020B0502040204020203" pitchFamily="34" charset="0"/>
                </a:rPr>
                <a:t>oeuvre</a:t>
              </a:r>
              <a:r>
                <a:rPr lang="fr-FR" sz="1100" b="0" i="0" u="none" strike="noStrike" dirty="0">
                  <a:solidFill>
                    <a:srgbClr val="000000"/>
                  </a:solidFill>
                  <a:effectLst/>
                  <a:latin typeface="Bahnschrift SemiBold" panose="020B0502040204020203" pitchFamily="34" charset="0"/>
                </a:rPr>
                <a:t> romanesque de Georges Simenon : une autobiographie en éclat. </a:t>
              </a:r>
              <a:r>
                <a:rPr lang="fr-FR" sz="1100" b="0" i="1" u="none" strike="noStrike" dirty="0">
                  <a:solidFill>
                    <a:srgbClr val="000000"/>
                  </a:solidFill>
                  <a:effectLst/>
                  <a:latin typeface="Bahnschrift SemiBold" panose="020B0502040204020203" pitchFamily="34" charset="0"/>
                </a:rPr>
                <a:t>Traces</a:t>
              </a:r>
              <a:r>
                <a:rPr lang="fr-FR" sz="1100" b="0" i="0" u="none" strike="noStrike" dirty="0">
                  <a:solidFill>
                    <a:srgbClr val="000000"/>
                  </a:solidFill>
                  <a:effectLst/>
                  <a:latin typeface="Bahnschrift SemiBold" panose="020B0502040204020203" pitchFamily="34" charset="0"/>
                </a:rPr>
                <a:t>, vol. 5, 1993</a:t>
              </a:r>
              <a:endParaRPr lang="fr-BE" sz="1100" dirty="0">
                <a:latin typeface="Bahnschrift SemiBold" panose="020B0502040204020203" pitchFamily="34" charset="0"/>
              </a:endParaRPr>
            </a:p>
          </p:txBody>
        </p:sp>
      </p:grpSp>
      <p:sp>
        <p:nvSpPr>
          <p:cNvPr id="3" name="ZoneTexte 2">
            <a:extLst>
              <a:ext uri="{FF2B5EF4-FFF2-40B4-BE49-F238E27FC236}">
                <a16:creationId xmlns:a16="http://schemas.microsoft.com/office/drawing/2014/main" id="{6485290C-1882-C8CB-A43A-7291C7B10C04}"/>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13" name="Flèche : droite 12">
            <a:extLst>
              <a:ext uri="{FF2B5EF4-FFF2-40B4-BE49-F238E27FC236}">
                <a16:creationId xmlns:a16="http://schemas.microsoft.com/office/drawing/2014/main" id="{023D80F6-2A58-093B-32EF-92034764B004}"/>
              </a:ext>
            </a:extLst>
          </p:cNvPr>
          <p:cNvSpPr/>
          <p:nvPr/>
        </p:nvSpPr>
        <p:spPr>
          <a:xfrm>
            <a:off x="7446195" y="3286125"/>
            <a:ext cx="542925" cy="285750"/>
          </a:xfrm>
          <a:prstGeom prst="rightArrow">
            <a:avLst/>
          </a:prstGeom>
          <a:solidFill>
            <a:srgbClr val="F4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2969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4" y="591644"/>
            <a:ext cx="9311675" cy="523220"/>
          </a:xfrm>
          <a:prstGeom prst="rect">
            <a:avLst/>
          </a:prstGeom>
          <a:noFill/>
        </p:spPr>
        <p:txBody>
          <a:bodyPr wrap="square" rtlCol="0">
            <a:spAutoFit/>
          </a:bodyPr>
          <a:lstStyle/>
          <a:p>
            <a:pPr algn="just"/>
            <a:r>
              <a:rPr lang="fr-FR" sz="2800" b="1" i="0" u="none" strike="noStrike" dirty="0">
                <a:solidFill>
                  <a:srgbClr val="000000"/>
                </a:solidFill>
                <a:effectLst/>
                <a:latin typeface="Bahnschrift SemiBold Condensed" panose="020B0502040204020203" pitchFamily="34" charset="0"/>
                <a:cs typeface="BrowalliaUPC" panose="020B0502040204020203" pitchFamily="34" charset="-34"/>
              </a:rPr>
              <a:t>Contenus de l’application</a:t>
            </a:r>
            <a:endParaRPr lang="fr-BE" sz="2800" b="1" dirty="0">
              <a:latin typeface="Bahnschrift SemiBold Condensed" panose="020B0502040204020203" pitchFamily="34" charset="0"/>
              <a:cs typeface="BrowalliaUPC" panose="020B0502040204020203" pitchFamily="34" charset="-34"/>
            </a:endParaRPr>
          </a:p>
        </p:txBody>
      </p:sp>
      <p:sp>
        <p:nvSpPr>
          <p:cNvPr id="4" name="ZoneTexte 3">
            <a:extLst>
              <a:ext uri="{FF2B5EF4-FFF2-40B4-BE49-F238E27FC236}">
                <a16:creationId xmlns:a16="http://schemas.microsoft.com/office/drawing/2014/main" id="{9EB489FC-137A-3CD8-DD16-0D8C39485287}"/>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
        <p:nvSpPr>
          <p:cNvPr id="10" name="ZoneTexte 9">
            <a:extLst>
              <a:ext uri="{FF2B5EF4-FFF2-40B4-BE49-F238E27FC236}">
                <a16:creationId xmlns:a16="http://schemas.microsoft.com/office/drawing/2014/main" id="{555C51DC-9128-CAD3-EB33-F5C49487A5A7}"/>
              </a:ext>
            </a:extLst>
          </p:cNvPr>
          <p:cNvSpPr txBox="1"/>
          <p:nvPr/>
        </p:nvSpPr>
        <p:spPr>
          <a:xfrm>
            <a:off x="841974" y="2328879"/>
            <a:ext cx="7844825" cy="1938992"/>
          </a:xfrm>
          <a:prstGeom prst="rect">
            <a:avLst/>
          </a:prstGeom>
          <a:noFill/>
        </p:spPr>
        <p:txBody>
          <a:bodyPr wrap="square" rtlCol="0">
            <a:spAutoFit/>
          </a:bodyPr>
          <a:lstStyle/>
          <a:p>
            <a:pPr marL="342900" indent="-342900" algn="just">
              <a:buFont typeface="Arial" panose="020B0604020202020204" pitchFamily="34" charset="0"/>
              <a:buChar char="•"/>
            </a:pPr>
            <a:r>
              <a:rPr lang="fr-FR" sz="2000" i="0" u="none" strike="noStrike" dirty="0">
                <a:solidFill>
                  <a:srgbClr val="000000"/>
                </a:solidFill>
                <a:effectLst/>
                <a:latin typeface="Bahnschrift SemiBold Condensed" panose="020B0502040204020203" pitchFamily="34" charset="0"/>
                <a:cs typeface="BrowalliaUPC" panose="020B0502040204020203" pitchFamily="34" charset="-34"/>
              </a:rPr>
              <a:t>Contenu scientifique et historique</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R</a:t>
            </a:r>
            <a:r>
              <a:rPr lang="fr-FR" sz="2000" i="0" u="none" strike="noStrike" dirty="0">
                <a:solidFill>
                  <a:srgbClr val="000000"/>
                </a:solidFill>
                <a:effectLst/>
                <a:latin typeface="Bahnschrift SemiBold Condensed" panose="020B0502040204020203" pitchFamily="34" charset="0"/>
                <a:cs typeface="BrowalliaUPC" panose="020B0502040204020203" pitchFamily="34" charset="-34"/>
              </a:rPr>
              <a:t>econstitution relativement fidèle de deux œuvres de Simenon</a:t>
            </a: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marL="342900" indent="-342900" algn="just">
              <a:buFont typeface="Arial" panose="020B0604020202020204" pitchFamily="34" charset="0"/>
              <a:buChar char="•"/>
            </a:pPr>
            <a:endParaRPr lang="fr-FR" sz="2000" dirty="0">
              <a:solidFill>
                <a:srgbClr val="000000"/>
              </a:solidFill>
              <a:latin typeface="Bahnschrift SemiBold Condensed" panose="020B0502040204020203" pitchFamily="34" charset="0"/>
              <a:cs typeface="BrowalliaUPC" panose="020B0502040204020203" pitchFamily="34" charset="-34"/>
            </a:endParaRPr>
          </a:p>
          <a:p>
            <a:pPr algn="just"/>
            <a:r>
              <a:rPr lang="fr-FR" sz="2000" dirty="0">
                <a:solidFill>
                  <a:schemeClr val="accent2"/>
                </a:solidFill>
                <a:latin typeface="Bahnschrift SemiBold Condensed" panose="020B0502040204020203" pitchFamily="34" charset="0"/>
                <a:cs typeface="BrowalliaUPC" panose="020B0502040204020203" pitchFamily="34" charset="-34"/>
              </a:rPr>
              <a:t>Objectif : </a:t>
            </a:r>
            <a:r>
              <a:rPr lang="fr-FR" sz="2000" dirty="0">
                <a:solidFill>
                  <a:srgbClr val="000000"/>
                </a:solidFill>
                <a:latin typeface="Bahnschrift SemiBold Condensed" panose="020B0502040204020203" pitchFamily="34" charset="0"/>
                <a:cs typeface="BrowalliaUPC" panose="020B0502040204020203" pitchFamily="34" charset="-34"/>
              </a:rPr>
              <a:t>recentrer le discours sur l’expérience liégeoise de Simenon (1903-1922)</a:t>
            </a:r>
          </a:p>
        </p:txBody>
      </p:sp>
    </p:spTree>
    <p:extLst>
      <p:ext uri="{BB962C8B-B14F-4D97-AF65-F5344CB8AC3E}">
        <p14:creationId xmlns:p14="http://schemas.microsoft.com/office/powerpoint/2010/main" val="1227036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144C41-8F0B-FFAB-D824-97583E28EE4A}"/>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989120" y="-1175657"/>
            <a:ext cx="8890995" cy="5339977"/>
          </a:xfrm>
          <a:prstGeom prst="rect">
            <a:avLst/>
          </a:prstGeom>
        </p:spPr>
      </p:pic>
      <p:pic>
        <p:nvPicPr>
          <p:cNvPr id="2" name="Image 1">
            <a:extLst>
              <a:ext uri="{FF2B5EF4-FFF2-40B4-BE49-F238E27FC236}">
                <a16:creationId xmlns:a16="http://schemas.microsoft.com/office/drawing/2014/main" id="{96560376-DA64-0CFB-DFF1-8F824DA9FA59}"/>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rot="11366740">
            <a:off x="-2744373" y="4857680"/>
            <a:ext cx="8890995" cy="5339977"/>
          </a:xfrm>
          <a:prstGeom prst="rect">
            <a:avLst/>
          </a:prstGeom>
        </p:spPr>
      </p:pic>
      <p:sp>
        <p:nvSpPr>
          <p:cNvPr id="6" name="ZoneTexte 5">
            <a:extLst>
              <a:ext uri="{FF2B5EF4-FFF2-40B4-BE49-F238E27FC236}">
                <a16:creationId xmlns:a16="http://schemas.microsoft.com/office/drawing/2014/main" id="{7DF93BC1-AFCC-F7AB-6E05-34E914907AC5}"/>
              </a:ext>
            </a:extLst>
          </p:cNvPr>
          <p:cNvSpPr txBox="1"/>
          <p:nvPr/>
        </p:nvSpPr>
        <p:spPr>
          <a:xfrm>
            <a:off x="841974" y="591644"/>
            <a:ext cx="9311675" cy="584775"/>
          </a:xfrm>
          <a:prstGeom prst="rect">
            <a:avLst/>
          </a:prstGeom>
          <a:noFill/>
        </p:spPr>
        <p:txBody>
          <a:bodyPr wrap="square" rtlCol="0">
            <a:spAutoFit/>
          </a:bodyPr>
          <a:lstStyle/>
          <a:p>
            <a:pPr algn="just"/>
            <a:r>
              <a:rPr lang="fr-FR" sz="3200" b="1" i="0" u="none" strike="noStrike" dirty="0">
                <a:solidFill>
                  <a:srgbClr val="000000"/>
                </a:solidFill>
                <a:effectLst/>
                <a:latin typeface="Bahnschrift SemiBold Condensed" panose="020B0502040204020203" pitchFamily="34" charset="0"/>
                <a:cs typeface="BrowalliaUPC" panose="020B0502040204020203" pitchFamily="34" charset="-34"/>
              </a:rPr>
              <a:t>Corpus</a:t>
            </a:r>
            <a:endParaRPr lang="fr-BE" sz="2800" b="1" dirty="0">
              <a:latin typeface="Bahnschrift SemiBold Condensed" panose="020B0502040204020203" pitchFamily="34" charset="0"/>
              <a:cs typeface="BrowalliaUPC" panose="020B0502040204020203" pitchFamily="34" charset="-34"/>
            </a:endParaRPr>
          </a:p>
        </p:txBody>
      </p:sp>
      <p:sp>
        <p:nvSpPr>
          <p:cNvPr id="3" name="ZoneTexte 2">
            <a:extLst>
              <a:ext uri="{FF2B5EF4-FFF2-40B4-BE49-F238E27FC236}">
                <a16:creationId xmlns:a16="http://schemas.microsoft.com/office/drawing/2014/main" id="{F4B2B75C-A3A8-BF4E-295E-98366868B7F5}"/>
              </a:ext>
            </a:extLst>
          </p:cNvPr>
          <p:cNvSpPr txBox="1"/>
          <p:nvPr/>
        </p:nvSpPr>
        <p:spPr>
          <a:xfrm>
            <a:off x="874593" y="1920532"/>
            <a:ext cx="5761899" cy="3323987"/>
          </a:xfrm>
          <a:prstGeom prst="rect">
            <a:avLst/>
          </a:prstGeom>
          <a:noFill/>
        </p:spPr>
        <p:txBody>
          <a:bodyPr wrap="square" rtlCol="0">
            <a:spAutoFit/>
          </a:bodyPr>
          <a:lstStyle/>
          <a:p>
            <a:pPr marL="342900" indent="-342900">
              <a:buFont typeface="Arial" panose="020B0604020202020204" pitchFamily="34" charset="0"/>
              <a:buChar char="•"/>
            </a:pPr>
            <a:r>
              <a:rPr lang="fr-FR" sz="2400" i="0" u="none" strike="noStrike" dirty="0">
                <a:solidFill>
                  <a:srgbClr val="000000"/>
                </a:solidFill>
                <a:effectLst/>
                <a:latin typeface="Bahnschrift SemiBold Condensed" panose="020B0502040204020203" pitchFamily="34" charset="0"/>
                <a:cs typeface="BrowalliaUPC" panose="020B0502040204020203" pitchFamily="34" charset="-34"/>
              </a:rPr>
              <a:t>Extraits autobiographiques et fictionnels</a:t>
            </a:r>
          </a:p>
          <a:p>
            <a:pPr marL="342900" indent="-342900">
              <a:buFont typeface="Arial" panose="020B0604020202020204" pitchFamily="34" charset="0"/>
              <a:buChar char="•"/>
            </a:pPr>
            <a:endParaRPr lang="fr-FR" sz="2400" dirty="0">
              <a:solidFill>
                <a:srgbClr val="000000"/>
              </a:solidFill>
              <a:latin typeface="Bahnschrift SemiBold Condensed" panose="020B0502040204020203" pitchFamily="34" charset="0"/>
              <a:cs typeface="BrowalliaUPC" panose="020B0502040204020203" pitchFamily="34" charset="-34"/>
            </a:endParaRPr>
          </a:p>
          <a:p>
            <a:pPr marL="342900" indent="-342900">
              <a:buFont typeface="Arial" panose="020B0604020202020204" pitchFamily="34" charset="0"/>
              <a:buChar char="•"/>
            </a:pPr>
            <a:r>
              <a:rPr lang="fr-FR" sz="2400" i="0" u="none" strike="noStrike" dirty="0">
                <a:solidFill>
                  <a:srgbClr val="000000"/>
                </a:solidFill>
                <a:effectLst/>
                <a:latin typeface="Bahnschrift SemiBold Condensed" panose="020B0502040204020203" pitchFamily="34" charset="0"/>
                <a:cs typeface="BrowalliaUPC" panose="020B0502040204020203" pitchFamily="34" charset="-34"/>
              </a:rPr>
              <a:t>Travaux biographiques et scientifiques </a:t>
            </a:r>
            <a:br>
              <a:rPr lang="fr-FR" sz="2400" i="0" u="none" strike="noStrike" dirty="0">
                <a:solidFill>
                  <a:srgbClr val="000000"/>
                </a:solidFill>
                <a:effectLst/>
                <a:latin typeface="Bahnschrift SemiBold Condensed" panose="020B0502040204020203" pitchFamily="34" charset="0"/>
                <a:cs typeface="BrowalliaUPC" panose="020B0502040204020203" pitchFamily="34" charset="-34"/>
              </a:rPr>
            </a:br>
            <a:r>
              <a:rPr lang="fr-FR" i="0" u="none" strike="noStrike" dirty="0">
                <a:solidFill>
                  <a:srgbClr val="000000"/>
                </a:solidFill>
                <a:effectLst/>
                <a:latin typeface="Bahnschrift SemiBold Condensed" panose="020B0502040204020203" pitchFamily="34" charset="0"/>
                <a:cs typeface="BrowalliaUPC" panose="020B0502040204020203" pitchFamily="34" charset="-34"/>
              </a:rPr>
              <a:t>(M. Lemoine, P. Assouline, M. </a:t>
            </a:r>
            <a:r>
              <a:rPr lang="fr-FR" i="0" u="none" strike="noStrike" dirty="0" err="1">
                <a:solidFill>
                  <a:srgbClr val="000000"/>
                </a:solidFill>
                <a:effectLst/>
                <a:latin typeface="Bahnschrift SemiBold Condensed" panose="020B0502040204020203" pitchFamily="34" charset="0"/>
                <a:cs typeface="BrowalliaUPC" panose="020B0502040204020203" pitchFamily="34" charset="-34"/>
              </a:rPr>
              <a:t>Rutten</a:t>
            </a:r>
            <a:r>
              <a:rPr lang="fr-FR" i="0" u="none" strike="noStrike" dirty="0">
                <a:solidFill>
                  <a:srgbClr val="000000"/>
                </a:solidFill>
                <a:effectLst/>
                <a:latin typeface="Bahnschrift SemiBold Condensed" panose="020B0502040204020203" pitchFamily="34" charset="0"/>
                <a:cs typeface="BrowalliaUPC" panose="020B0502040204020203" pitchFamily="34" charset="-34"/>
              </a:rPr>
              <a:t>, </a:t>
            </a:r>
            <a:r>
              <a:rPr lang="fr-FR" dirty="0">
                <a:solidFill>
                  <a:srgbClr val="000000"/>
                </a:solidFill>
                <a:latin typeface="Bahnschrift SemiBold Condensed" panose="020B0502040204020203" pitchFamily="34" charset="0"/>
                <a:cs typeface="BrowalliaUPC" panose="020B0502040204020203" pitchFamily="34" charset="-34"/>
              </a:rPr>
              <a:t>B. </a:t>
            </a:r>
            <a:r>
              <a:rPr lang="fr-FR" i="0" u="none" strike="noStrike" dirty="0">
                <a:solidFill>
                  <a:srgbClr val="000000"/>
                </a:solidFill>
                <a:effectLst/>
                <a:latin typeface="Bahnschrift SemiBold Condensed" panose="020B0502040204020203" pitchFamily="34" charset="0"/>
                <a:cs typeface="BrowalliaUPC" panose="020B0502040204020203" pitchFamily="34" charset="-34"/>
              </a:rPr>
              <a:t>Denis, J. Dubois, etc.)</a:t>
            </a:r>
          </a:p>
          <a:p>
            <a:pPr marL="342900" indent="-342900">
              <a:buFont typeface="Arial" panose="020B0604020202020204" pitchFamily="34" charset="0"/>
              <a:buChar char="•"/>
            </a:pPr>
            <a:endParaRPr lang="fr-FR" sz="2400" dirty="0">
              <a:solidFill>
                <a:srgbClr val="000000"/>
              </a:solidFill>
              <a:latin typeface="Bahnschrift SemiBold Condensed" panose="020B0502040204020203" pitchFamily="34" charset="0"/>
              <a:cs typeface="BrowalliaUPC" panose="020B0502040204020203" pitchFamily="34" charset="-34"/>
            </a:endParaRPr>
          </a:p>
          <a:p>
            <a:pPr marL="342900" indent="-342900">
              <a:buFont typeface="Arial" panose="020B0604020202020204" pitchFamily="34" charset="0"/>
              <a:buChar char="•"/>
            </a:pPr>
            <a:r>
              <a:rPr lang="fr-FR" sz="2400" dirty="0">
                <a:solidFill>
                  <a:srgbClr val="000000"/>
                </a:solidFill>
                <a:latin typeface="Bahnschrift SemiBold Condensed" panose="020B0502040204020203" pitchFamily="34" charset="0"/>
                <a:cs typeface="BrowalliaUPC" panose="020B0502040204020203" pitchFamily="34" charset="-34"/>
              </a:rPr>
              <a:t>Traces du passé</a:t>
            </a:r>
          </a:p>
          <a:p>
            <a:pPr marL="342900" indent="-342900">
              <a:buFont typeface="Arial" panose="020B0604020202020204" pitchFamily="34" charset="0"/>
              <a:buChar char="•"/>
            </a:pPr>
            <a:endParaRPr lang="fr-FR" sz="2400" dirty="0">
              <a:solidFill>
                <a:srgbClr val="000000"/>
              </a:solidFill>
              <a:latin typeface="Bahnschrift SemiBold Condensed" panose="020B0502040204020203" pitchFamily="34" charset="0"/>
              <a:cs typeface="BrowalliaUPC" panose="020B0502040204020203" pitchFamily="34" charset="-34"/>
            </a:endParaRPr>
          </a:p>
          <a:p>
            <a:pPr marL="800100" lvl="1" indent="-342900">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Support au travail scientifique</a:t>
            </a:r>
          </a:p>
          <a:p>
            <a:pPr marL="800100" lvl="1" indent="-342900">
              <a:buFont typeface="Arial" panose="020B0604020202020204" pitchFamily="34" charset="0"/>
              <a:buChar char="•"/>
            </a:pPr>
            <a:r>
              <a:rPr lang="fr-FR" sz="2000" dirty="0">
                <a:solidFill>
                  <a:srgbClr val="000000"/>
                </a:solidFill>
                <a:latin typeface="Bahnschrift SemiBold Condensed" panose="020B0502040204020203" pitchFamily="34" charset="0"/>
                <a:cs typeface="BrowalliaUPC" panose="020B0502040204020203" pitchFamily="34" charset="-34"/>
              </a:rPr>
              <a:t>Support illustratif</a:t>
            </a:r>
          </a:p>
        </p:txBody>
      </p:sp>
      <p:grpSp>
        <p:nvGrpSpPr>
          <p:cNvPr id="8" name="Groupe 7">
            <a:extLst>
              <a:ext uri="{FF2B5EF4-FFF2-40B4-BE49-F238E27FC236}">
                <a16:creationId xmlns:a16="http://schemas.microsoft.com/office/drawing/2014/main" id="{B1CA5B1B-1B6F-2D82-8357-CD5A1B50530B}"/>
              </a:ext>
            </a:extLst>
          </p:cNvPr>
          <p:cNvGrpSpPr/>
          <p:nvPr/>
        </p:nvGrpSpPr>
        <p:grpSpPr>
          <a:xfrm>
            <a:off x="6801724" y="1920532"/>
            <a:ext cx="5143500" cy="3203535"/>
            <a:chOff x="775299" y="3334646"/>
            <a:chExt cx="5143500" cy="3203535"/>
          </a:xfrm>
        </p:grpSpPr>
        <p:pic>
          <p:nvPicPr>
            <p:cNvPr id="12" name="Image 11">
              <a:extLst>
                <a:ext uri="{FF2B5EF4-FFF2-40B4-BE49-F238E27FC236}">
                  <a16:creationId xmlns:a16="http://schemas.microsoft.com/office/drawing/2014/main" id="{12184BBE-6FD5-1D13-CC3E-AB3A3C64FF0E}"/>
                </a:ext>
              </a:extLst>
            </p:cNvPr>
            <p:cNvPicPr>
              <a:picLocks noChangeAspect="1"/>
            </p:cNvPicPr>
            <p:nvPr/>
          </p:nvPicPr>
          <p:blipFill rotWithShape="1">
            <a:blip r:embed="rId3">
              <a:extLst>
                <a:ext uri="{28A0092B-C50C-407E-A947-70E740481C1C}">
                  <a14:useLocalDpi xmlns:a14="http://schemas.microsoft.com/office/drawing/2010/main" val="0"/>
                </a:ext>
              </a:extLst>
            </a:blip>
            <a:srcRect l="8407" t="44028" r="8144" b="27222"/>
            <a:stretch/>
          </p:blipFill>
          <p:spPr>
            <a:xfrm>
              <a:off x="890775" y="3334646"/>
              <a:ext cx="4467224" cy="2917085"/>
            </a:xfrm>
            <a:prstGeom prst="rect">
              <a:avLst/>
            </a:prstGeom>
          </p:spPr>
        </p:pic>
        <p:sp>
          <p:nvSpPr>
            <p:cNvPr id="13" name="ZoneTexte 12">
              <a:extLst>
                <a:ext uri="{FF2B5EF4-FFF2-40B4-BE49-F238E27FC236}">
                  <a16:creationId xmlns:a16="http://schemas.microsoft.com/office/drawing/2014/main" id="{37B155C6-EAD5-3803-2231-EBB655838AB1}"/>
                </a:ext>
              </a:extLst>
            </p:cNvPr>
            <p:cNvSpPr txBox="1"/>
            <p:nvPr/>
          </p:nvSpPr>
          <p:spPr>
            <a:xfrm>
              <a:off x="775299" y="6276571"/>
              <a:ext cx="5143500" cy="261610"/>
            </a:xfrm>
            <a:prstGeom prst="rect">
              <a:avLst/>
            </a:prstGeom>
            <a:noFill/>
          </p:spPr>
          <p:txBody>
            <a:bodyPr wrap="square">
              <a:spAutoFit/>
            </a:bodyPr>
            <a:lstStyle/>
            <a:p>
              <a:pPr algn="just"/>
              <a:r>
                <a:rPr lang="fr-FR" sz="1100" b="0" i="0" u="none" strike="noStrike" dirty="0">
                  <a:solidFill>
                    <a:srgbClr val="000000"/>
                  </a:solidFill>
                  <a:effectLst/>
                  <a:latin typeface="Bahnschrift SemiBold" panose="020B0502040204020203" pitchFamily="34" charset="0"/>
                </a:rPr>
                <a:t>Vue de la Caserne des Ecoliers – MVW, Province de Liège</a:t>
              </a:r>
              <a:endParaRPr lang="fr-BE" sz="1100" dirty="0">
                <a:latin typeface="Bahnschrift SemiBold" panose="020B0502040204020203" pitchFamily="34" charset="0"/>
              </a:endParaRPr>
            </a:p>
          </p:txBody>
        </p:sp>
      </p:grpSp>
      <p:sp>
        <p:nvSpPr>
          <p:cNvPr id="4" name="ZoneTexte 3">
            <a:extLst>
              <a:ext uri="{FF2B5EF4-FFF2-40B4-BE49-F238E27FC236}">
                <a16:creationId xmlns:a16="http://schemas.microsoft.com/office/drawing/2014/main" id="{9EB489FC-137A-3CD8-DD16-0D8C39485287}"/>
              </a:ext>
            </a:extLst>
          </p:cNvPr>
          <p:cNvSpPr txBox="1"/>
          <p:nvPr/>
        </p:nvSpPr>
        <p:spPr>
          <a:xfrm>
            <a:off x="5082454" y="6425282"/>
            <a:ext cx="8104157" cy="369332"/>
          </a:xfrm>
          <a:prstGeom prst="rect">
            <a:avLst/>
          </a:prstGeom>
          <a:noFill/>
        </p:spPr>
        <p:txBody>
          <a:bodyPr wrap="square" rtlCol="0">
            <a:spAutoFit/>
          </a:bodyPr>
          <a:lstStyle/>
          <a:p>
            <a:pPr algn="just"/>
            <a:r>
              <a:rPr lang="fr-FR" b="1" i="0" u="none" strike="noStrike" dirty="0">
                <a:solidFill>
                  <a:schemeClr val="bg1">
                    <a:lumMod val="65000"/>
                  </a:schemeClr>
                </a:solidFill>
                <a:effectLst/>
                <a:latin typeface="Bahnschrift SemiBold Condensed" panose="020B0502040204020203" pitchFamily="34" charset="0"/>
                <a:cs typeface="BrowalliaUPC" panose="020B0502040204020203" pitchFamily="34" charset="-34"/>
              </a:rPr>
              <a:t>Colloque « Simenon. </a:t>
            </a:r>
            <a:r>
              <a:rPr lang="fr-FR" b="1" dirty="0">
                <a:solidFill>
                  <a:schemeClr val="bg1">
                    <a:lumMod val="65000"/>
                  </a:schemeClr>
                </a:solidFill>
                <a:latin typeface="Bahnschrift SemiBold Condensed" panose="020B0502040204020203" pitchFamily="34" charset="0"/>
                <a:cs typeface="BrowalliaUPC" panose="020B0502040204020203" pitchFamily="34" charset="-34"/>
              </a:rPr>
              <a:t>Bilan et perspectives » | Liège, 8 mars 2023 – Le Printemps Simenon</a:t>
            </a:r>
            <a:endParaRPr lang="fr-BE" b="1" dirty="0">
              <a:solidFill>
                <a:schemeClr val="bg1">
                  <a:lumMod val="65000"/>
                </a:schemeClr>
              </a:solidFill>
              <a:latin typeface="Bahnschrift SemiBold Condensed" panose="020B0502040204020203" pitchFamily="34" charset="0"/>
              <a:cs typeface="BrowalliaUPC" panose="020B0502040204020203" pitchFamily="34" charset="-34"/>
            </a:endParaRPr>
          </a:p>
        </p:txBody>
      </p:sp>
    </p:spTree>
    <p:extLst>
      <p:ext uri="{BB962C8B-B14F-4D97-AF65-F5344CB8AC3E}">
        <p14:creationId xmlns:p14="http://schemas.microsoft.com/office/powerpoint/2010/main" val="298033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D8709-F8F7-5014-9826-3A4380FCAC24}"/>
              </a:ext>
            </a:extLst>
          </p:cNvPr>
          <p:cNvSpPr>
            <a:spLocks noGrp="1"/>
          </p:cNvSpPr>
          <p:nvPr>
            <p:ph type="title"/>
          </p:nvPr>
        </p:nvSpPr>
        <p:spPr>
          <a:xfrm>
            <a:off x="838200" y="365125"/>
            <a:ext cx="10515600" cy="1325563"/>
          </a:xfrm>
        </p:spPr>
        <p:txBody>
          <a:bodyPr/>
          <a:lstStyle/>
          <a:p>
            <a:r>
              <a:rPr lang="fr-FR" dirty="0">
                <a:latin typeface="Bahnschrift SemiBold" panose="020B0502040204020203" pitchFamily="34" charset="0"/>
              </a:rPr>
              <a:t>Pharmacie Germain</a:t>
            </a:r>
            <a:endParaRPr lang="fr-BE" dirty="0">
              <a:latin typeface="Bahnschrift SemiBold" panose="020B0502040204020203" pitchFamily="34" charset="0"/>
            </a:endParaRPr>
          </a:p>
        </p:txBody>
      </p:sp>
      <p:pic>
        <p:nvPicPr>
          <p:cNvPr id="5" name="Espace réservé du contenu 4">
            <a:extLst>
              <a:ext uri="{FF2B5EF4-FFF2-40B4-BE49-F238E27FC236}">
                <a16:creationId xmlns:a16="http://schemas.microsoft.com/office/drawing/2014/main" id="{112DE7B0-F5B7-A0FA-13EC-86836337F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1521" y="1840137"/>
            <a:ext cx="2752348" cy="3686562"/>
          </a:xfrm>
        </p:spPr>
      </p:pic>
      <p:pic>
        <p:nvPicPr>
          <p:cNvPr id="7" name="Image 6">
            <a:extLst>
              <a:ext uri="{FF2B5EF4-FFF2-40B4-BE49-F238E27FC236}">
                <a16:creationId xmlns:a16="http://schemas.microsoft.com/office/drawing/2014/main" id="{A96231A7-6CBA-ACC6-07A5-55267ABA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2" y="1968918"/>
            <a:ext cx="4682027" cy="3429000"/>
          </a:xfrm>
          <a:prstGeom prst="rect">
            <a:avLst/>
          </a:prstGeom>
        </p:spPr>
      </p:pic>
      <p:pic>
        <p:nvPicPr>
          <p:cNvPr id="9" name="Image 8">
            <a:extLst>
              <a:ext uri="{FF2B5EF4-FFF2-40B4-BE49-F238E27FC236}">
                <a16:creationId xmlns:a16="http://schemas.microsoft.com/office/drawing/2014/main" id="{287F59F8-736F-8638-D702-5D43B8082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1202566"/>
            <a:ext cx="3169920" cy="1813560"/>
          </a:xfrm>
          <a:prstGeom prst="rect">
            <a:avLst/>
          </a:prstGeom>
        </p:spPr>
      </p:pic>
      <p:pic>
        <p:nvPicPr>
          <p:cNvPr id="11" name="Image 10">
            <a:extLst>
              <a:ext uri="{FF2B5EF4-FFF2-40B4-BE49-F238E27FC236}">
                <a16:creationId xmlns:a16="http://schemas.microsoft.com/office/drawing/2014/main" id="{5E357154-8FA4-74EF-0FA2-F403778DA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660" y="3414284"/>
            <a:ext cx="2819400" cy="2746248"/>
          </a:xfrm>
          <a:prstGeom prst="rect">
            <a:avLst/>
          </a:prstGeom>
        </p:spPr>
      </p:pic>
    </p:spTree>
    <p:extLst>
      <p:ext uri="{BB962C8B-B14F-4D97-AF65-F5344CB8AC3E}">
        <p14:creationId xmlns:p14="http://schemas.microsoft.com/office/powerpoint/2010/main" val="25722842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970</Words>
  <Application>Microsoft Office PowerPoint</Application>
  <PresentationFormat>Grand écran</PresentationFormat>
  <Paragraphs>117</Paragraphs>
  <Slides>16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Bahnschrift SemiBold</vt:lpstr>
      <vt:lpstr>Bahnschrift SemiBold Condensed</vt:lpstr>
      <vt:lpstr>Bierstadt</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Pharmacie Germain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Messina Alexis</dc:creator>
  <cp:lastModifiedBy>Radicchi Sarah</cp:lastModifiedBy>
  <cp:revision>7</cp:revision>
  <dcterms:created xsi:type="dcterms:W3CDTF">2023-03-06T12:09:57Z</dcterms:created>
  <dcterms:modified xsi:type="dcterms:W3CDTF">2023-03-07T16:47:01Z</dcterms:modified>
</cp:coreProperties>
</file>