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7" r:id="rId9"/>
    <p:sldId id="268" r:id="rId10"/>
    <p:sldId id="263" r:id="rId11"/>
    <p:sldId id="265" r:id="rId12"/>
    <p:sldId id="266" r:id="rId13"/>
    <p:sldId id="269" r:id="rId14"/>
    <p:sldId id="270" r:id="rId15"/>
    <p:sldId id="271" r:id="rId16"/>
    <p:sldId id="272"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AF00"/>
    <a:srgbClr val="91354D"/>
    <a:srgbClr val="F4C1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298"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739919-6FE6-EBEC-E493-51404F9604F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EB000EEF-60A7-3B41-324E-914EAAACED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6D249060-2443-1A9A-DCB9-99E46C2D911C}"/>
              </a:ext>
            </a:extLst>
          </p:cNvPr>
          <p:cNvSpPr>
            <a:spLocks noGrp="1"/>
          </p:cNvSpPr>
          <p:nvPr>
            <p:ph type="dt" sz="half" idx="10"/>
          </p:nvPr>
        </p:nvSpPr>
        <p:spPr/>
        <p:txBody>
          <a:bodyPr/>
          <a:lstStyle/>
          <a:p>
            <a:fld id="{88E0D800-1B44-4CA7-9B51-ED04061DD2A8}" type="datetimeFigureOut">
              <a:rPr lang="fr-BE" smtClean="0"/>
              <a:t>07-03-23</a:t>
            </a:fld>
            <a:endParaRPr lang="fr-BE"/>
          </a:p>
        </p:txBody>
      </p:sp>
      <p:sp>
        <p:nvSpPr>
          <p:cNvPr id="5" name="Espace réservé du pied de page 4">
            <a:extLst>
              <a:ext uri="{FF2B5EF4-FFF2-40B4-BE49-F238E27FC236}">
                <a16:creationId xmlns:a16="http://schemas.microsoft.com/office/drawing/2014/main" id="{DDD6416D-8ACE-B648-BE75-15F5CE8DCBD4}"/>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E16ED0E-BFD2-281E-AB82-8B190F6FCF83}"/>
              </a:ext>
            </a:extLst>
          </p:cNvPr>
          <p:cNvSpPr>
            <a:spLocks noGrp="1"/>
          </p:cNvSpPr>
          <p:nvPr>
            <p:ph type="sldNum" sz="quarter" idx="12"/>
          </p:nvPr>
        </p:nvSpPr>
        <p:spPr/>
        <p:txBody>
          <a:bodyPr/>
          <a:lstStyle/>
          <a:p>
            <a:fld id="{2DA752DC-2F85-415F-847C-99638BF47243}" type="slidenum">
              <a:rPr lang="fr-BE" smtClean="0"/>
              <a:t>‹N°›</a:t>
            </a:fld>
            <a:endParaRPr lang="fr-BE"/>
          </a:p>
        </p:txBody>
      </p:sp>
    </p:spTree>
    <p:extLst>
      <p:ext uri="{BB962C8B-B14F-4D97-AF65-F5344CB8AC3E}">
        <p14:creationId xmlns:p14="http://schemas.microsoft.com/office/powerpoint/2010/main" val="1953753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08D983-A22B-B5CA-BC94-88871965F6FF}"/>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10B23E78-99CF-B58F-A911-5EB205AC9D6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FB8D1B83-CAB9-A746-2C6B-0454706A8B00}"/>
              </a:ext>
            </a:extLst>
          </p:cNvPr>
          <p:cNvSpPr>
            <a:spLocks noGrp="1"/>
          </p:cNvSpPr>
          <p:nvPr>
            <p:ph type="dt" sz="half" idx="10"/>
          </p:nvPr>
        </p:nvSpPr>
        <p:spPr/>
        <p:txBody>
          <a:bodyPr/>
          <a:lstStyle/>
          <a:p>
            <a:fld id="{88E0D800-1B44-4CA7-9B51-ED04061DD2A8}" type="datetimeFigureOut">
              <a:rPr lang="fr-BE" smtClean="0"/>
              <a:t>07-03-23</a:t>
            </a:fld>
            <a:endParaRPr lang="fr-BE"/>
          </a:p>
        </p:txBody>
      </p:sp>
      <p:sp>
        <p:nvSpPr>
          <p:cNvPr id="5" name="Espace réservé du pied de page 4">
            <a:extLst>
              <a:ext uri="{FF2B5EF4-FFF2-40B4-BE49-F238E27FC236}">
                <a16:creationId xmlns:a16="http://schemas.microsoft.com/office/drawing/2014/main" id="{F284F93A-8AED-9D6A-75F4-788578E0DC96}"/>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ABCB157-F58F-898E-1CF5-61BD76FD3F58}"/>
              </a:ext>
            </a:extLst>
          </p:cNvPr>
          <p:cNvSpPr>
            <a:spLocks noGrp="1"/>
          </p:cNvSpPr>
          <p:nvPr>
            <p:ph type="sldNum" sz="quarter" idx="12"/>
          </p:nvPr>
        </p:nvSpPr>
        <p:spPr/>
        <p:txBody>
          <a:bodyPr/>
          <a:lstStyle/>
          <a:p>
            <a:fld id="{2DA752DC-2F85-415F-847C-99638BF47243}" type="slidenum">
              <a:rPr lang="fr-BE" smtClean="0"/>
              <a:t>‹N°›</a:t>
            </a:fld>
            <a:endParaRPr lang="fr-BE"/>
          </a:p>
        </p:txBody>
      </p:sp>
    </p:spTree>
    <p:extLst>
      <p:ext uri="{BB962C8B-B14F-4D97-AF65-F5344CB8AC3E}">
        <p14:creationId xmlns:p14="http://schemas.microsoft.com/office/powerpoint/2010/main" val="2830575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5F10A9A-C786-BF03-B1D8-8ABE7E669C42}"/>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D0C04607-9EBB-7E87-36B5-F3F0B0F4BA5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F1D3A49B-D74A-2318-696A-67305C4604B3}"/>
              </a:ext>
            </a:extLst>
          </p:cNvPr>
          <p:cNvSpPr>
            <a:spLocks noGrp="1"/>
          </p:cNvSpPr>
          <p:nvPr>
            <p:ph type="dt" sz="half" idx="10"/>
          </p:nvPr>
        </p:nvSpPr>
        <p:spPr/>
        <p:txBody>
          <a:bodyPr/>
          <a:lstStyle/>
          <a:p>
            <a:fld id="{88E0D800-1B44-4CA7-9B51-ED04061DD2A8}" type="datetimeFigureOut">
              <a:rPr lang="fr-BE" smtClean="0"/>
              <a:t>07-03-23</a:t>
            </a:fld>
            <a:endParaRPr lang="fr-BE"/>
          </a:p>
        </p:txBody>
      </p:sp>
      <p:sp>
        <p:nvSpPr>
          <p:cNvPr id="5" name="Espace réservé du pied de page 4">
            <a:extLst>
              <a:ext uri="{FF2B5EF4-FFF2-40B4-BE49-F238E27FC236}">
                <a16:creationId xmlns:a16="http://schemas.microsoft.com/office/drawing/2014/main" id="{8E1AD416-647C-60F7-51A6-32220F0121A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4789311F-EFBE-6DF3-9517-4D78468A0551}"/>
              </a:ext>
            </a:extLst>
          </p:cNvPr>
          <p:cNvSpPr>
            <a:spLocks noGrp="1"/>
          </p:cNvSpPr>
          <p:nvPr>
            <p:ph type="sldNum" sz="quarter" idx="12"/>
          </p:nvPr>
        </p:nvSpPr>
        <p:spPr/>
        <p:txBody>
          <a:bodyPr/>
          <a:lstStyle/>
          <a:p>
            <a:fld id="{2DA752DC-2F85-415F-847C-99638BF47243}" type="slidenum">
              <a:rPr lang="fr-BE" smtClean="0"/>
              <a:t>‹N°›</a:t>
            </a:fld>
            <a:endParaRPr lang="fr-BE"/>
          </a:p>
        </p:txBody>
      </p:sp>
    </p:spTree>
    <p:extLst>
      <p:ext uri="{BB962C8B-B14F-4D97-AF65-F5344CB8AC3E}">
        <p14:creationId xmlns:p14="http://schemas.microsoft.com/office/powerpoint/2010/main" val="1197281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FF2B1A-C2D9-0C52-4AE9-BD4358C82814}"/>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AA741159-9EC7-5737-0460-65C0ECB835C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4A3919AB-0267-8806-D16A-E4C105A01F09}"/>
              </a:ext>
            </a:extLst>
          </p:cNvPr>
          <p:cNvSpPr>
            <a:spLocks noGrp="1"/>
          </p:cNvSpPr>
          <p:nvPr>
            <p:ph type="dt" sz="half" idx="10"/>
          </p:nvPr>
        </p:nvSpPr>
        <p:spPr/>
        <p:txBody>
          <a:bodyPr/>
          <a:lstStyle/>
          <a:p>
            <a:fld id="{88E0D800-1B44-4CA7-9B51-ED04061DD2A8}" type="datetimeFigureOut">
              <a:rPr lang="fr-BE" smtClean="0"/>
              <a:t>07-03-23</a:t>
            </a:fld>
            <a:endParaRPr lang="fr-BE"/>
          </a:p>
        </p:txBody>
      </p:sp>
      <p:sp>
        <p:nvSpPr>
          <p:cNvPr id="5" name="Espace réservé du pied de page 4">
            <a:extLst>
              <a:ext uri="{FF2B5EF4-FFF2-40B4-BE49-F238E27FC236}">
                <a16:creationId xmlns:a16="http://schemas.microsoft.com/office/drawing/2014/main" id="{9E9CC3D7-93E0-A12A-FFA4-099133984938}"/>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42B44A5-5747-B1E0-0D96-383239EAC841}"/>
              </a:ext>
            </a:extLst>
          </p:cNvPr>
          <p:cNvSpPr>
            <a:spLocks noGrp="1"/>
          </p:cNvSpPr>
          <p:nvPr>
            <p:ph type="sldNum" sz="quarter" idx="12"/>
          </p:nvPr>
        </p:nvSpPr>
        <p:spPr/>
        <p:txBody>
          <a:bodyPr/>
          <a:lstStyle/>
          <a:p>
            <a:fld id="{2DA752DC-2F85-415F-847C-99638BF47243}" type="slidenum">
              <a:rPr lang="fr-BE" smtClean="0"/>
              <a:t>‹N°›</a:t>
            </a:fld>
            <a:endParaRPr lang="fr-BE"/>
          </a:p>
        </p:txBody>
      </p:sp>
    </p:spTree>
    <p:extLst>
      <p:ext uri="{BB962C8B-B14F-4D97-AF65-F5344CB8AC3E}">
        <p14:creationId xmlns:p14="http://schemas.microsoft.com/office/powerpoint/2010/main" val="97721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376E19-D5E5-6C49-FA59-224671667C9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D6FF2E0A-7EE0-7031-2FF2-C3881A7ABB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761342D-3CFD-5082-1030-7D39738A5D2B}"/>
              </a:ext>
            </a:extLst>
          </p:cNvPr>
          <p:cNvSpPr>
            <a:spLocks noGrp="1"/>
          </p:cNvSpPr>
          <p:nvPr>
            <p:ph type="dt" sz="half" idx="10"/>
          </p:nvPr>
        </p:nvSpPr>
        <p:spPr/>
        <p:txBody>
          <a:bodyPr/>
          <a:lstStyle/>
          <a:p>
            <a:fld id="{88E0D800-1B44-4CA7-9B51-ED04061DD2A8}" type="datetimeFigureOut">
              <a:rPr lang="fr-BE" smtClean="0"/>
              <a:t>07-03-23</a:t>
            </a:fld>
            <a:endParaRPr lang="fr-BE"/>
          </a:p>
        </p:txBody>
      </p:sp>
      <p:sp>
        <p:nvSpPr>
          <p:cNvPr id="5" name="Espace réservé du pied de page 4">
            <a:extLst>
              <a:ext uri="{FF2B5EF4-FFF2-40B4-BE49-F238E27FC236}">
                <a16:creationId xmlns:a16="http://schemas.microsoft.com/office/drawing/2014/main" id="{BF7D8AE3-3008-3838-FD04-E2CF7A005BC3}"/>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923EB7DA-F511-5936-2B9A-EB708CDE2392}"/>
              </a:ext>
            </a:extLst>
          </p:cNvPr>
          <p:cNvSpPr>
            <a:spLocks noGrp="1"/>
          </p:cNvSpPr>
          <p:nvPr>
            <p:ph type="sldNum" sz="quarter" idx="12"/>
          </p:nvPr>
        </p:nvSpPr>
        <p:spPr/>
        <p:txBody>
          <a:bodyPr/>
          <a:lstStyle/>
          <a:p>
            <a:fld id="{2DA752DC-2F85-415F-847C-99638BF47243}" type="slidenum">
              <a:rPr lang="fr-BE" smtClean="0"/>
              <a:t>‹N°›</a:t>
            </a:fld>
            <a:endParaRPr lang="fr-BE"/>
          </a:p>
        </p:txBody>
      </p:sp>
    </p:spTree>
    <p:extLst>
      <p:ext uri="{BB962C8B-B14F-4D97-AF65-F5344CB8AC3E}">
        <p14:creationId xmlns:p14="http://schemas.microsoft.com/office/powerpoint/2010/main" val="2878910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BCE52A-5E6E-F697-F1D2-F5A1A631259B}"/>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BC140088-5109-1817-1ECA-C5B8CE653BA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D238DC0A-8874-07C6-2C3E-B2F2C4CD63B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DD575168-E453-02B0-F3C4-86AE59C04A7B}"/>
              </a:ext>
            </a:extLst>
          </p:cNvPr>
          <p:cNvSpPr>
            <a:spLocks noGrp="1"/>
          </p:cNvSpPr>
          <p:nvPr>
            <p:ph type="dt" sz="half" idx="10"/>
          </p:nvPr>
        </p:nvSpPr>
        <p:spPr/>
        <p:txBody>
          <a:bodyPr/>
          <a:lstStyle/>
          <a:p>
            <a:fld id="{88E0D800-1B44-4CA7-9B51-ED04061DD2A8}" type="datetimeFigureOut">
              <a:rPr lang="fr-BE" smtClean="0"/>
              <a:t>07-03-23</a:t>
            </a:fld>
            <a:endParaRPr lang="fr-BE"/>
          </a:p>
        </p:txBody>
      </p:sp>
      <p:sp>
        <p:nvSpPr>
          <p:cNvPr id="6" name="Espace réservé du pied de page 5">
            <a:extLst>
              <a:ext uri="{FF2B5EF4-FFF2-40B4-BE49-F238E27FC236}">
                <a16:creationId xmlns:a16="http://schemas.microsoft.com/office/drawing/2014/main" id="{36D06DBA-DFB4-277E-4312-F90036D2BA4F}"/>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AA3FF7D6-8556-EF62-1790-4FA1FAA787CB}"/>
              </a:ext>
            </a:extLst>
          </p:cNvPr>
          <p:cNvSpPr>
            <a:spLocks noGrp="1"/>
          </p:cNvSpPr>
          <p:nvPr>
            <p:ph type="sldNum" sz="quarter" idx="12"/>
          </p:nvPr>
        </p:nvSpPr>
        <p:spPr/>
        <p:txBody>
          <a:bodyPr/>
          <a:lstStyle/>
          <a:p>
            <a:fld id="{2DA752DC-2F85-415F-847C-99638BF47243}" type="slidenum">
              <a:rPr lang="fr-BE" smtClean="0"/>
              <a:t>‹N°›</a:t>
            </a:fld>
            <a:endParaRPr lang="fr-BE"/>
          </a:p>
        </p:txBody>
      </p:sp>
    </p:spTree>
    <p:extLst>
      <p:ext uri="{BB962C8B-B14F-4D97-AF65-F5344CB8AC3E}">
        <p14:creationId xmlns:p14="http://schemas.microsoft.com/office/powerpoint/2010/main" val="3989825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7B9E0A-72D2-9CB6-B9C4-CD0F1798A4F8}"/>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EAB76284-BFD0-D8F4-78BF-BE6D0B6829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BBC857-34AE-ADF5-7EA0-EEC8298B0BE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543A4718-3F68-758C-9514-D38637C413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6E4632F-8EF4-8F33-6A7E-DE8F139D3E0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DDFA9230-5D37-7F7E-0CA6-CC03D5746534}"/>
              </a:ext>
            </a:extLst>
          </p:cNvPr>
          <p:cNvSpPr>
            <a:spLocks noGrp="1"/>
          </p:cNvSpPr>
          <p:nvPr>
            <p:ph type="dt" sz="half" idx="10"/>
          </p:nvPr>
        </p:nvSpPr>
        <p:spPr/>
        <p:txBody>
          <a:bodyPr/>
          <a:lstStyle/>
          <a:p>
            <a:fld id="{88E0D800-1B44-4CA7-9B51-ED04061DD2A8}" type="datetimeFigureOut">
              <a:rPr lang="fr-BE" smtClean="0"/>
              <a:t>07-03-23</a:t>
            </a:fld>
            <a:endParaRPr lang="fr-BE"/>
          </a:p>
        </p:txBody>
      </p:sp>
      <p:sp>
        <p:nvSpPr>
          <p:cNvPr id="8" name="Espace réservé du pied de page 7">
            <a:extLst>
              <a:ext uri="{FF2B5EF4-FFF2-40B4-BE49-F238E27FC236}">
                <a16:creationId xmlns:a16="http://schemas.microsoft.com/office/drawing/2014/main" id="{F44E192A-5C5F-C5CE-0F44-9A65B65039F9}"/>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9D156F0C-85E7-2853-CB79-65ABAA025C02}"/>
              </a:ext>
            </a:extLst>
          </p:cNvPr>
          <p:cNvSpPr>
            <a:spLocks noGrp="1"/>
          </p:cNvSpPr>
          <p:nvPr>
            <p:ph type="sldNum" sz="quarter" idx="12"/>
          </p:nvPr>
        </p:nvSpPr>
        <p:spPr/>
        <p:txBody>
          <a:bodyPr/>
          <a:lstStyle/>
          <a:p>
            <a:fld id="{2DA752DC-2F85-415F-847C-99638BF47243}" type="slidenum">
              <a:rPr lang="fr-BE" smtClean="0"/>
              <a:t>‹N°›</a:t>
            </a:fld>
            <a:endParaRPr lang="fr-BE"/>
          </a:p>
        </p:txBody>
      </p:sp>
    </p:spTree>
    <p:extLst>
      <p:ext uri="{BB962C8B-B14F-4D97-AF65-F5344CB8AC3E}">
        <p14:creationId xmlns:p14="http://schemas.microsoft.com/office/powerpoint/2010/main" val="902718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4FFA0F-CB37-FF6A-4CFB-1082051CD870}"/>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95AB08FC-1210-DB47-AA3E-6EBF8D6C48C2}"/>
              </a:ext>
            </a:extLst>
          </p:cNvPr>
          <p:cNvSpPr>
            <a:spLocks noGrp="1"/>
          </p:cNvSpPr>
          <p:nvPr>
            <p:ph type="dt" sz="half" idx="10"/>
          </p:nvPr>
        </p:nvSpPr>
        <p:spPr/>
        <p:txBody>
          <a:bodyPr/>
          <a:lstStyle/>
          <a:p>
            <a:fld id="{88E0D800-1B44-4CA7-9B51-ED04061DD2A8}" type="datetimeFigureOut">
              <a:rPr lang="fr-BE" smtClean="0"/>
              <a:t>07-03-23</a:t>
            </a:fld>
            <a:endParaRPr lang="fr-BE"/>
          </a:p>
        </p:txBody>
      </p:sp>
      <p:sp>
        <p:nvSpPr>
          <p:cNvPr id="4" name="Espace réservé du pied de page 3">
            <a:extLst>
              <a:ext uri="{FF2B5EF4-FFF2-40B4-BE49-F238E27FC236}">
                <a16:creationId xmlns:a16="http://schemas.microsoft.com/office/drawing/2014/main" id="{CCF5888B-DEB1-504D-146E-34856AFFF2A7}"/>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F74AE172-A160-E0E3-89ED-C8434A603131}"/>
              </a:ext>
            </a:extLst>
          </p:cNvPr>
          <p:cNvSpPr>
            <a:spLocks noGrp="1"/>
          </p:cNvSpPr>
          <p:nvPr>
            <p:ph type="sldNum" sz="quarter" idx="12"/>
          </p:nvPr>
        </p:nvSpPr>
        <p:spPr/>
        <p:txBody>
          <a:bodyPr/>
          <a:lstStyle/>
          <a:p>
            <a:fld id="{2DA752DC-2F85-415F-847C-99638BF47243}" type="slidenum">
              <a:rPr lang="fr-BE" smtClean="0"/>
              <a:t>‹N°›</a:t>
            </a:fld>
            <a:endParaRPr lang="fr-BE"/>
          </a:p>
        </p:txBody>
      </p:sp>
    </p:spTree>
    <p:extLst>
      <p:ext uri="{BB962C8B-B14F-4D97-AF65-F5344CB8AC3E}">
        <p14:creationId xmlns:p14="http://schemas.microsoft.com/office/powerpoint/2010/main" val="2631200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729F3E8-FF7A-BBFE-37F9-465A89CA1F8E}"/>
              </a:ext>
            </a:extLst>
          </p:cNvPr>
          <p:cNvSpPr>
            <a:spLocks noGrp="1"/>
          </p:cNvSpPr>
          <p:nvPr>
            <p:ph type="dt" sz="half" idx="10"/>
          </p:nvPr>
        </p:nvSpPr>
        <p:spPr/>
        <p:txBody>
          <a:bodyPr/>
          <a:lstStyle/>
          <a:p>
            <a:fld id="{88E0D800-1B44-4CA7-9B51-ED04061DD2A8}" type="datetimeFigureOut">
              <a:rPr lang="fr-BE" smtClean="0"/>
              <a:t>07-03-23</a:t>
            </a:fld>
            <a:endParaRPr lang="fr-BE"/>
          </a:p>
        </p:txBody>
      </p:sp>
      <p:sp>
        <p:nvSpPr>
          <p:cNvPr id="3" name="Espace réservé du pied de page 2">
            <a:extLst>
              <a:ext uri="{FF2B5EF4-FFF2-40B4-BE49-F238E27FC236}">
                <a16:creationId xmlns:a16="http://schemas.microsoft.com/office/drawing/2014/main" id="{D2CED8B6-038F-BB9C-7DEF-E90BC23398C6}"/>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D829F98E-AC4E-8E5E-D36B-A4F25E633578}"/>
              </a:ext>
            </a:extLst>
          </p:cNvPr>
          <p:cNvSpPr>
            <a:spLocks noGrp="1"/>
          </p:cNvSpPr>
          <p:nvPr>
            <p:ph type="sldNum" sz="quarter" idx="12"/>
          </p:nvPr>
        </p:nvSpPr>
        <p:spPr/>
        <p:txBody>
          <a:bodyPr/>
          <a:lstStyle/>
          <a:p>
            <a:fld id="{2DA752DC-2F85-415F-847C-99638BF47243}" type="slidenum">
              <a:rPr lang="fr-BE" smtClean="0"/>
              <a:t>‹N°›</a:t>
            </a:fld>
            <a:endParaRPr lang="fr-BE"/>
          </a:p>
        </p:txBody>
      </p:sp>
    </p:spTree>
    <p:extLst>
      <p:ext uri="{BB962C8B-B14F-4D97-AF65-F5344CB8AC3E}">
        <p14:creationId xmlns:p14="http://schemas.microsoft.com/office/powerpoint/2010/main" val="772107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8FD16-1E50-FF87-8B17-57F75F472D8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45F5EE9D-259A-4926-0D81-69136D1710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15533EDB-E11A-D981-753B-7203161987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1FDBD4F-DD4D-386C-2D4F-927A2969B945}"/>
              </a:ext>
            </a:extLst>
          </p:cNvPr>
          <p:cNvSpPr>
            <a:spLocks noGrp="1"/>
          </p:cNvSpPr>
          <p:nvPr>
            <p:ph type="dt" sz="half" idx="10"/>
          </p:nvPr>
        </p:nvSpPr>
        <p:spPr/>
        <p:txBody>
          <a:bodyPr/>
          <a:lstStyle/>
          <a:p>
            <a:fld id="{88E0D800-1B44-4CA7-9B51-ED04061DD2A8}" type="datetimeFigureOut">
              <a:rPr lang="fr-BE" smtClean="0"/>
              <a:t>07-03-23</a:t>
            </a:fld>
            <a:endParaRPr lang="fr-BE"/>
          </a:p>
        </p:txBody>
      </p:sp>
      <p:sp>
        <p:nvSpPr>
          <p:cNvPr id="6" name="Espace réservé du pied de page 5">
            <a:extLst>
              <a:ext uri="{FF2B5EF4-FFF2-40B4-BE49-F238E27FC236}">
                <a16:creationId xmlns:a16="http://schemas.microsoft.com/office/drawing/2014/main" id="{B5636A39-7E47-720A-3D07-418267FF7FF7}"/>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E5CF97AF-DDB1-E266-09CA-C43D626BF148}"/>
              </a:ext>
            </a:extLst>
          </p:cNvPr>
          <p:cNvSpPr>
            <a:spLocks noGrp="1"/>
          </p:cNvSpPr>
          <p:nvPr>
            <p:ph type="sldNum" sz="quarter" idx="12"/>
          </p:nvPr>
        </p:nvSpPr>
        <p:spPr/>
        <p:txBody>
          <a:bodyPr/>
          <a:lstStyle/>
          <a:p>
            <a:fld id="{2DA752DC-2F85-415F-847C-99638BF47243}" type="slidenum">
              <a:rPr lang="fr-BE" smtClean="0"/>
              <a:t>‹N°›</a:t>
            </a:fld>
            <a:endParaRPr lang="fr-BE"/>
          </a:p>
        </p:txBody>
      </p:sp>
    </p:spTree>
    <p:extLst>
      <p:ext uri="{BB962C8B-B14F-4D97-AF65-F5344CB8AC3E}">
        <p14:creationId xmlns:p14="http://schemas.microsoft.com/office/powerpoint/2010/main" val="2608419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48E76D-538B-777E-7098-DC8CC75DAAC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B0C630B5-EA34-B02D-A7DC-DFE9212B30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3172CA00-9F44-0101-D9DC-CBC64FD714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0E0BE1A-86DD-743E-AA0F-17EE36DC06A2}"/>
              </a:ext>
            </a:extLst>
          </p:cNvPr>
          <p:cNvSpPr>
            <a:spLocks noGrp="1"/>
          </p:cNvSpPr>
          <p:nvPr>
            <p:ph type="dt" sz="half" idx="10"/>
          </p:nvPr>
        </p:nvSpPr>
        <p:spPr/>
        <p:txBody>
          <a:bodyPr/>
          <a:lstStyle/>
          <a:p>
            <a:fld id="{88E0D800-1B44-4CA7-9B51-ED04061DD2A8}" type="datetimeFigureOut">
              <a:rPr lang="fr-BE" smtClean="0"/>
              <a:t>07-03-23</a:t>
            </a:fld>
            <a:endParaRPr lang="fr-BE"/>
          </a:p>
        </p:txBody>
      </p:sp>
      <p:sp>
        <p:nvSpPr>
          <p:cNvPr id="6" name="Espace réservé du pied de page 5">
            <a:extLst>
              <a:ext uri="{FF2B5EF4-FFF2-40B4-BE49-F238E27FC236}">
                <a16:creationId xmlns:a16="http://schemas.microsoft.com/office/drawing/2014/main" id="{B4C5091B-504C-8FB1-6948-D0ACE1984713}"/>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0463E7C3-F12C-F592-482E-FF631EEFC4FB}"/>
              </a:ext>
            </a:extLst>
          </p:cNvPr>
          <p:cNvSpPr>
            <a:spLocks noGrp="1"/>
          </p:cNvSpPr>
          <p:nvPr>
            <p:ph type="sldNum" sz="quarter" idx="12"/>
          </p:nvPr>
        </p:nvSpPr>
        <p:spPr/>
        <p:txBody>
          <a:bodyPr/>
          <a:lstStyle/>
          <a:p>
            <a:fld id="{2DA752DC-2F85-415F-847C-99638BF47243}" type="slidenum">
              <a:rPr lang="fr-BE" smtClean="0"/>
              <a:t>‹N°›</a:t>
            </a:fld>
            <a:endParaRPr lang="fr-BE"/>
          </a:p>
        </p:txBody>
      </p:sp>
    </p:spTree>
    <p:extLst>
      <p:ext uri="{BB962C8B-B14F-4D97-AF65-F5344CB8AC3E}">
        <p14:creationId xmlns:p14="http://schemas.microsoft.com/office/powerpoint/2010/main" val="3417416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91852CE-45F0-487D-BCB3-74BA4514D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E83BF64D-7FCF-0EA5-7F18-4A1DB60F4D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93FE7F5C-13E2-8919-96B5-8139143828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E0D800-1B44-4CA7-9B51-ED04061DD2A8}" type="datetimeFigureOut">
              <a:rPr lang="fr-BE" smtClean="0"/>
              <a:t>07-03-23</a:t>
            </a:fld>
            <a:endParaRPr lang="fr-BE"/>
          </a:p>
        </p:txBody>
      </p:sp>
      <p:sp>
        <p:nvSpPr>
          <p:cNvPr id="5" name="Espace réservé du pied de page 4">
            <a:extLst>
              <a:ext uri="{FF2B5EF4-FFF2-40B4-BE49-F238E27FC236}">
                <a16:creationId xmlns:a16="http://schemas.microsoft.com/office/drawing/2014/main" id="{82A2EB21-B34D-1E2A-CE4F-0C84569D42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FDB14151-9382-ADBD-C479-7A7CAB5C6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A752DC-2F85-415F-847C-99638BF47243}" type="slidenum">
              <a:rPr lang="fr-BE" smtClean="0"/>
              <a:t>‹N°›</a:t>
            </a:fld>
            <a:endParaRPr lang="fr-BE"/>
          </a:p>
        </p:txBody>
      </p:sp>
    </p:spTree>
    <p:extLst>
      <p:ext uri="{BB962C8B-B14F-4D97-AF65-F5344CB8AC3E}">
        <p14:creationId xmlns:p14="http://schemas.microsoft.com/office/powerpoint/2010/main" val="2034040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1.jpg"/><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2.jpg"/><Relationship Id="rId5" Type="http://schemas.openxmlformats.org/officeDocument/2006/relationships/image" Target="../media/image25.jp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tiff"/><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895D5656-C94D-B452-CC78-48697EE7D477}"/>
              </a:ext>
            </a:extLst>
          </p:cNvPr>
          <p:cNvSpPr/>
          <p:nvPr/>
        </p:nvSpPr>
        <p:spPr>
          <a:xfrm>
            <a:off x="0" y="5998521"/>
            <a:ext cx="4054254" cy="859479"/>
          </a:xfrm>
          <a:prstGeom prst="rect">
            <a:avLst/>
          </a:prstGeom>
          <a:solidFill>
            <a:srgbClr val="F4A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Image 4">
            <a:extLst>
              <a:ext uri="{FF2B5EF4-FFF2-40B4-BE49-F238E27FC236}">
                <a16:creationId xmlns:a16="http://schemas.microsoft.com/office/drawing/2014/main" id="{7E144C41-8F0B-FFAB-D824-97583E28EE4A}"/>
              </a:ext>
            </a:extLst>
          </p:cNvPr>
          <p:cNvPicPr>
            <a:picLocks noChangeAspect="1"/>
          </p:cNvPicPr>
          <p:nvPr/>
        </p:nvPicPr>
        <p:blipFill rotWithShape="1">
          <a:blip r:embed="rId2">
            <a:extLst>
              <a:ext uri="{28A0092B-C50C-407E-A947-70E740481C1C}">
                <a14:useLocalDpi xmlns:a14="http://schemas.microsoft.com/office/drawing/2010/main" val="0"/>
              </a:ext>
            </a:extLst>
          </a:blip>
          <a:srcRect l="6458"/>
          <a:stretch/>
        </p:blipFill>
        <p:spPr>
          <a:xfrm>
            <a:off x="80866" y="434552"/>
            <a:ext cx="8316776" cy="5339977"/>
          </a:xfrm>
          <a:prstGeom prst="rect">
            <a:avLst/>
          </a:prstGeom>
        </p:spPr>
      </p:pic>
      <p:sp>
        <p:nvSpPr>
          <p:cNvPr id="7" name="ZoneTexte 6">
            <a:extLst>
              <a:ext uri="{FF2B5EF4-FFF2-40B4-BE49-F238E27FC236}">
                <a16:creationId xmlns:a16="http://schemas.microsoft.com/office/drawing/2014/main" id="{B80F2E92-9058-6969-35BC-E3B522C5354C}"/>
              </a:ext>
            </a:extLst>
          </p:cNvPr>
          <p:cNvSpPr txBox="1"/>
          <p:nvPr/>
        </p:nvSpPr>
        <p:spPr>
          <a:xfrm>
            <a:off x="4444780" y="6069505"/>
            <a:ext cx="7251920" cy="707886"/>
          </a:xfrm>
          <a:prstGeom prst="rect">
            <a:avLst/>
          </a:prstGeom>
          <a:noFill/>
        </p:spPr>
        <p:txBody>
          <a:bodyPr wrap="square" rtlCol="0">
            <a:spAutoFit/>
          </a:bodyPr>
          <a:lstStyle/>
          <a:p>
            <a:pPr algn="just"/>
            <a:r>
              <a:rPr lang="fr-FR" sz="2000" b="1" i="0" u="none" strike="noStrike" dirty="0">
                <a:solidFill>
                  <a:srgbClr val="000000"/>
                </a:solidFill>
                <a:effectLst/>
                <a:latin typeface="Bahnschrift SemiBold Condensed" panose="020B0502040204020203" pitchFamily="34" charset="0"/>
                <a:cs typeface="BrowalliaUPC" panose="020B0502040204020203" pitchFamily="34" charset="-34"/>
              </a:rPr>
              <a:t>Faire l’expérience du </a:t>
            </a:r>
            <a:r>
              <a:rPr lang="fr-FR" sz="2000" b="1" i="0" u="none" strike="noStrike" dirty="0">
                <a:solidFill>
                  <a:srgbClr val="91354D"/>
                </a:solidFill>
                <a:effectLst/>
                <a:latin typeface="Bahnschrift SemiBold Condensed" panose="020B0502040204020203" pitchFamily="34" charset="0"/>
                <a:cs typeface="BrowalliaUPC" panose="020B0502040204020203" pitchFamily="34" charset="-34"/>
              </a:rPr>
              <a:t>rapport dialectique</a:t>
            </a:r>
            <a:r>
              <a:rPr lang="fr-FR" sz="2000" b="1" i="0" u="none" strike="noStrike" dirty="0">
                <a:solidFill>
                  <a:srgbClr val="000000"/>
                </a:solidFill>
                <a:effectLst/>
                <a:latin typeface="Bahnschrift SemiBold Condensed" panose="020B0502040204020203" pitchFamily="34" charset="0"/>
                <a:cs typeface="BrowalliaUPC" panose="020B0502040204020203" pitchFamily="34" charset="-34"/>
              </a:rPr>
              <a:t> entre la vie de l’auteur et son œuvre</a:t>
            </a:r>
          </a:p>
          <a:p>
            <a:pPr algn="just"/>
            <a:r>
              <a:rPr lang="fr-FR" sz="2000" b="1" dirty="0">
                <a:solidFill>
                  <a:srgbClr val="000000"/>
                </a:solidFill>
                <a:latin typeface="Bahnschrift SemiBold Condensed" panose="020B0502040204020203" pitchFamily="34" charset="0"/>
                <a:cs typeface="BrowalliaUPC" panose="020B0502040204020203" pitchFamily="34" charset="-34"/>
              </a:rPr>
              <a:t>R</a:t>
            </a:r>
            <a:r>
              <a:rPr lang="fr-FR" sz="2000" b="1" i="0" u="none" strike="noStrike" dirty="0">
                <a:solidFill>
                  <a:srgbClr val="000000"/>
                </a:solidFill>
                <a:effectLst/>
                <a:latin typeface="Bahnschrift SemiBold Condensed" panose="020B0502040204020203" pitchFamily="34" charset="0"/>
                <a:cs typeface="BrowalliaUPC" panose="020B0502040204020203" pitchFamily="34" charset="-34"/>
              </a:rPr>
              <a:t>énovation d’un parcours urbain dédié à </a:t>
            </a:r>
            <a:r>
              <a:rPr lang="fr-FR" sz="2000" b="1" u="none" strike="noStrike" dirty="0">
                <a:solidFill>
                  <a:srgbClr val="91354D"/>
                </a:solidFill>
                <a:effectLst/>
                <a:latin typeface="Bahnschrift SemiBold Condensed" panose="020B0502040204020203" pitchFamily="34" charset="0"/>
                <a:cs typeface="BrowalliaUPC" panose="020B0502040204020203" pitchFamily="34" charset="-34"/>
              </a:rPr>
              <a:t>Georges Simenon</a:t>
            </a:r>
            <a:r>
              <a:rPr lang="fr-FR" sz="2000" b="1" i="0" u="none" strike="noStrike" dirty="0">
                <a:solidFill>
                  <a:srgbClr val="000000"/>
                </a:solidFill>
                <a:effectLst/>
                <a:latin typeface="Bahnschrift SemiBold Condensed" panose="020B0502040204020203" pitchFamily="34" charset="0"/>
                <a:cs typeface="BrowalliaUPC" panose="020B0502040204020203" pitchFamily="34" charset="-34"/>
              </a:rPr>
              <a:t> et ses années liégeoises</a:t>
            </a:r>
            <a:endParaRPr lang="fr-BE" sz="2000" b="1" dirty="0">
              <a:latin typeface="Bahnschrift SemiBold Condensed" panose="020B0502040204020203" pitchFamily="34" charset="0"/>
              <a:cs typeface="BrowalliaUPC" panose="020B0502040204020203" pitchFamily="34" charset="-34"/>
            </a:endParaRPr>
          </a:p>
        </p:txBody>
      </p:sp>
      <p:sp>
        <p:nvSpPr>
          <p:cNvPr id="8" name="ZoneTexte 7">
            <a:extLst>
              <a:ext uri="{FF2B5EF4-FFF2-40B4-BE49-F238E27FC236}">
                <a16:creationId xmlns:a16="http://schemas.microsoft.com/office/drawing/2014/main" id="{5169719F-91EF-B80D-7FF9-728E81754215}"/>
              </a:ext>
            </a:extLst>
          </p:cNvPr>
          <p:cNvSpPr txBox="1"/>
          <p:nvPr/>
        </p:nvSpPr>
        <p:spPr>
          <a:xfrm>
            <a:off x="80866" y="6106858"/>
            <a:ext cx="4917025" cy="707886"/>
          </a:xfrm>
          <a:prstGeom prst="rect">
            <a:avLst/>
          </a:prstGeom>
          <a:noFill/>
        </p:spPr>
        <p:txBody>
          <a:bodyPr wrap="square" rtlCol="0">
            <a:spAutoFit/>
          </a:bodyPr>
          <a:lstStyle/>
          <a:p>
            <a:r>
              <a:rPr lang="fr-FR" sz="2000" b="1" dirty="0">
                <a:solidFill>
                  <a:schemeClr val="bg1"/>
                </a:solidFill>
                <a:latin typeface="Bahnschrift SemiBold Condensed" panose="020B0502040204020203" pitchFamily="34" charset="0"/>
                <a:cs typeface="BrowalliaUPC" panose="020B0502040204020203" pitchFamily="34" charset="-34"/>
              </a:rPr>
              <a:t>MESSINA Alexis – alexis.messina@uliege.be </a:t>
            </a:r>
          </a:p>
          <a:p>
            <a:r>
              <a:rPr lang="fr-FR" sz="2000" b="1" dirty="0">
                <a:solidFill>
                  <a:schemeClr val="bg1"/>
                </a:solidFill>
                <a:latin typeface="Bahnschrift SemiBold Condensed" panose="020B0502040204020203" pitchFamily="34" charset="0"/>
                <a:cs typeface="BrowalliaUPC" panose="020B0502040204020203" pitchFamily="34" charset="-34"/>
              </a:rPr>
              <a:t>RADICCHI Sarah – sarah.raddichi@uliege.be</a:t>
            </a:r>
            <a:endParaRPr lang="fr-BE" sz="2000" b="1" dirty="0">
              <a:solidFill>
                <a:schemeClr val="bg1"/>
              </a:solidFill>
              <a:latin typeface="Bahnschrift SemiBold Condensed" panose="020B0502040204020203" pitchFamily="34" charset="0"/>
              <a:cs typeface="BrowalliaUPC" panose="020B0502040204020203" pitchFamily="34" charset="-34"/>
            </a:endParaRPr>
          </a:p>
        </p:txBody>
      </p:sp>
      <p:sp>
        <p:nvSpPr>
          <p:cNvPr id="2" name="ZoneTexte 1">
            <a:extLst>
              <a:ext uri="{FF2B5EF4-FFF2-40B4-BE49-F238E27FC236}">
                <a16:creationId xmlns:a16="http://schemas.microsoft.com/office/drawing/2014/main" id="{90042EB5-6300-1A48-AEF0-0948258AEA60}"/>
              </a:ext>
            </a:extLst>
          </p:cNvPr>
          <p:cNvSpPr txBox="1"/>
          <p:nvPr/>
        </p:nvSpPr>
        <p:spPr>
          <a:xfrm>
            <a:off x="5082454" y="102223"/>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Tree>
    <p:extLst>
      <p:ext uri="{BB962C8B-B14F-4D97-AF65-F5344CB8AC3E}">
        <p14:creationId xmlns:p14="http://schemas.microsoft.com/office/powerpoint/2010/main" val="1999866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144C41-8F0B-FFAB-D824-97583E28EE4A}"/>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sp>
        <p:nvSpPr>
          <p:cNvPr id="6" name="ZoneTexte 5">
            <a:extLst>
              <a:ext uri="{FF2B5EF4-FFF2-40B4-BE49-F238E27FC236}">
                <a16:creationId xmlns:a16="http://schemas.microsoft.com/office/drawing/2014/main" id="{7DF93BC1-AFCC-F7AB-6E05-34E914907AC5}"/>
              </a:ext>
            </a:extLst>
          </p:cNvPr>
          <p:cNvSpPr txBox="1"/>
          <p:nvPr/>
        </p:nvSpPr>
        <p:spPr>
          <a:xfrm>
            <a:off x="841974" y="591644"/>
            <a:ext cx="9311675" cy="523220"/>
          </a:xfrm>
          <a:prstGeom prst="rect">
            <a:avLst/>
          </a:prstGeom>
          <a:noFill/>
        </p:spPr>
        <p:txBody>
          <a:bodyPr wrap="square" rtlCol="0">
            <a:spAutoFit/>
          </a:bodyPr>
          <a:lstStyle/>
          <a:p>
            <a:pPr algn="just"/>
            <a:r>
              <a:rPr lang="fr-FR" sz="2800" b="1" i="0" u="none" strike="noStrike" dirty="0">
                <a:solidFill>
                  <a:srgbClr val="000000"/>
                </a:solidFill>
                <a:effectLst/>
                <a:latin typeface="Bahnschrift SemiBold Condensed" panose="020B0502040204020203" pitchFamily="34" charset="0"/>
                <a:cs typeface="BrowalliaUPC" panose="020B0502040204020203" pitchFamily="34" charset="-34"/>
              </a:rPr>
              <a:t>Nouveautés du parcours - Tracé</a:t>
            </a:r>
            <a:endParaRPr lang="fr-BE" sz="2800" b="1" dirty="0">
              <a:latin typeface="Bahnschrift SemiBold Condensed" panose="020B0502040204020203" pitchFamily="34" charset="0"/>
              <a:cs typeface="BrowalliaUPC" panose="020B0502040204020203" pitchFamily="34" charset="-34"/>
            </a:endParaRPr>
          </a:p>
        </p:txBody>
      </p:sp>
      <p:sp>
        <p:nvSpPr>
          <p:cNvPr id="22" name="ZoneTexte 21">
            <a:extLst>
              <a:ext uri="{FF2B5EF4-FFF2-40B4-BE49-F238E27FC236}">
                <a16:creationId xmlns:a16="http://schemas.microsoft.com/office/drawing/2014/main" id="{6CBCD8F6-3AA1-E794-A891-4086F1A588F7}"/>
              </a:ext>
            </a:extLst>
          </p:cNvPr>
          <p:cNvSpPr txBox="1"/>
          <p:nvPr/>
        </p:nvSpPr>
        <p:spPr>
          <a:xfrm>
            <a:off x="841975" y="2626527"/>
            <a:ext cx="4484628" cy="1938992"/>
          </a:xfrm>
          <a:prstGeom prst="rect">
            <a:avLst/>
          </a:prstGeom>
          <a:noFill/>
        </p:spPr>
        <p:txBody>
          <a:bodyPr wrap="square" rtlCol="0">
            <a:spAutoFit/>
          </a:bodyPr>
          <a:lstStyle/>
          <a:p>
            <a:pPr algn="just"/>
            <a:r>
              <a:rPr lang="fr-FR" sz="2000" dirty="0">
                <a:solidFill>
                  <a:srgbClr val="000000"/>
                </a:solidFill>
                <a:latin typeface="Bahnschrift SemiBold Condensed" panose="020B0502040204020203" pitchFamily="34" charset="0"/>
                <a:cs typeface="BrowalliaUPC" panose="020B0502040204020203" pitchFamily="34" charset="-34"/>
              </a:rPr>
              <a:t>Changement de lieu de départ</a:t>
            </a:r>
          </a:p>
          <a:p>
            <a:pPr algn="just"/>
            <a:endParaRPr lang="fr-FR" sz="2000" dirty="0">
              <a:solidFill>
                <a:srgbClr val="000000"/>
              </a:solidFill>
              <a:latin typeface="Bahnschrift SemiBold Condensed" panose="020B0502040204020203" pitchFamily="34" charset="0"/>
              <a:cs typeface="BrowalliaUPC" panose="020B0502040204020203" pitchFamily="34" charset="-34"/>
            </a:endParaRPr>
          </a:p>
          <a:p>
            <a:pPr algn="just"/>
            <a:r>
              <a:rPr lang="fr-FR" sz="2000" dirty="0">
                <a:solidFill>
                  <a:srgbClr val="000000"/>
                </a:solidFill>
                <a:latin typeface="Bahnschrift SemiBold Condensed" panose="020B0502040204020203" pitchFamily="34" charset="0"/>
                <a:cs typeface="BrowalliaUPC" panose="020B0502040204020203" pitchFamily="34" charset="-34"/>
              </a:rPr>
              <a:t>Suppression de la rue Roture</a:t>
            </a:r>
          </a:p>
          <a:p>
            <a:pPr algn="just"/>
            <a:endParaRPr lang="fr-FR" sz="2000" dirty="0">
              <a:solidFill>
                <a:srgbClr val="000000"/>
              </a:solidFill>
              <a:latin typeface="Bahnschrift SemiBold Condensed" panose="020B0502040204020203" pitchFamily="34" charset="0"/>
              <a:cs typeface="BrowalliaUPC" panose="020B0502040204020203" pitchFamily="34" charset="-34"/>
            </a:endParaRPr>
          </a:p>
          <a:p>
            <a:pPr algn="just"/>
            <a:r>
              <a:rPr lang="fr-FR" sz="2000" dirty="0">
                <a:solidFill>
                  <a:srgbClr val="000000"/>
                </a:solidFill>
                <a:latin typeface="Bahnschrift SemiBold Condensed" panose="020B0502040204020203" pitchFamily="34" charset="0"/>
                <a:cs typeface="BrowalliaUPC" panose="020B0502040204020203" pitchFamily="34" charset="-34"/>
              </a:rPr>
              <a:t>Suppression de traversées dangereuses</a:t>
            </a:r>
          </a:p>
          <a:p>
            <a:pPr algn="just"/>
            <a:endParaRPr lang="fr-FR" sz="2000" dirty="0">
              <a:solidFill>
                <a:srgbClr val="000000"/>
              </a:solidFill>
              <a:latin typeface="Bahnschrift SemiBold Condensed" panose="020B0502040204020203" pitchFamily="34" charset="0"/>
              <a:cs typeface="BrowalliaUPC" panose="020B0502040204020203" pitchFamily="34" charset="-34"/>
            </a:endParaRPr>
          </a:p>
        </p:txBody>
      </p:sp>
      <p:sp>
        <p:nvSpPr>
          <p:cNvPr id="3" name="ZoneTexte 2">
            <a:extLst>
              <a:ext uri="{FF2B5EF4-FFF2-40B4-BE49-F238E27FC236}">
                <a16:creationId xmlns:a16="http://schemas.microsoft.com/office/drawing/2014/main" id="{76615666-04A4-8ABF-0073-FE1A5878AA08}"/>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pic>
        <p:nvPicPr>
          <p:cNvPr id="8" name="Image 7">
            <a:extLst>
              <a:ext uri="{FF2B5EF4-FFF2-40B4-BE49-F238E27FC236}">
                <a16:creationId xmlns:a16="http://schemas.microsoft.com/office/drawing/2014/main" id="{23E0FFC4-FF63-E404-D044-50F2A784B1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7363" y="685617"/>
            <a:ext cx="5790879" cy="5246004"/>
          </a:xfrm>
          <a:prstGeom prst="rect">
            <a:avLst/>
          </a:prstGeom>
        </p:spPr>
      </p:pic>
    </p:spTree>
    <p:extLst>
      <p:ext uri="{BB962C8B-B14F-4D97-AF65-F5344CB8AC3E}">
        <p14:creationId xmlns:p14="http://schemas.microsoft.com/office/powerpoint/2010/main" val="3557513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144C41-8F0B-FFAB-D824-97583E28EE4A}"/>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sp>
        <p:nvSpPr>
          <p:cNvPr id="6" name="ZoneTexte 5">
            <a:extLst>
              <a:ext uri="{FF2B5EF4-FFF2-40B4-BE49-F238E27FC236}">
                <a16:creationId xmlns:a16="http://schemas.microsoft.com/office/drawing/2014/main" id="{7DF93BC1-AFCC-F7AB-6E05-34E914907AC5}"/>
              </a:ext>
            </a:extLst>
          </p:cNvPr>
          <p:cNvSpPr txBox="1"/>
          <p:nvPr/>
        </p:nvSpPr>
        <p:spPr>
          <a:xfrm>
            <a:off x="841974" y="591644"/>
            <a:ext cx="9311675" cy="523220"/>
          </a:xfrm>
          <a:prstGeom prst="rect">
            <a:avLst/>
          </a:prstGeom>
          <a:noFill/>
        </p:spPr>
        <p:txBody>
          <a:bodyPr wrap="square" rtlCol="0">
            <a:spAutoFit/>
          </a:bodyPr>
          <a:lstStyle/>
          <a:p>
            <a:pPr algn="just"/>
            <a:r>
              <a:rPr lang="fr-FR" sz="2800" b="1" i="0" u="none" strike="noStrike" dirty="0">
                <a:solidFill>
                  <a:srgbClr val="000000"/>
                </a:solidFill>
                <a:effectLst/>
                <a:latin typeface="Bahnschrift SemiBold Condensed" panose="020B0502040204020203" pitchFamily="34" charset="0"/>
                <a:cs typeface="BrowalliaUPC" panose="020B0502040204020203" pitchFamily="34" charset="-34"/>
              </a:rPr>
              <a:t>Nouveautés du parcours - Contenus</a:t>
            </a:r>
            <a:endParaRPr lang="fr-BE" sz="2800" b="1" dirty="0">
              <a:latin typeface="Bahnschrift SemiBold Condensed" panose="020B0502040204020203" pitchFamily="34" charset="0"/>
              <a:cs typeface="BrowalliaUPC" panose="020B0502040204020203" pitchFamily="34" charset="-34"/>
            </a:endParaRPr>
          </a:p>
        </p:txBody>
      </p:sp>
      <p:pic>
        <p:nvPicPr>
          <p:cNvPr id="15" name="Image 14">
            <a:extLst>
              <a:ext uri="{FF2B5EF4-FFF2-40B4-BE49-F238E27FC236}">
                <a16:creationId xmlns:a16="http://schemas.microsoft.com/office/drawing/2014/main" id="{133E945D-7875-1D94-24C6-9B5034AF8116}"/>
              </a:ext>
            </a:extLst>
          </p:cNvPr>
          <p:cNvPicPr>
            <a:picLocks noChangeAspect="1"/>
          </p:cNvPicPr>
          <p:nvPr/>
        </p:nvPicPr>
        <p:blipFill rotWithShape="1">
          <a:blip r:embed="rId3">
            <a:extLst>
              <a:ext uri="{28A0092B-C50C-407E-A947-70E740481C1C}">
                <a14:useLocalDpi xmlns:a14="http://schemas.microsoft.com/office/drawing/2010/main" val="0"/>
              </a:ext>
            </a:extLst>
          </a:blip>
          <a:srcRect t="26250" b="19305"/>
          <a:stretch/>
        </p:blipFill>
        <p:spPr>
          <a:xfrm>
            <a:off x="5307720" y="390503"/>
            <a:ext cx="2884915" cy="3150548"/>
          </a:xfrm>
          <a:prstGeom prst="rect">
            <a:avLst/>
          </a:prstGeom>
        </p:spPr>
      </p:pic>
      <p:pic>
        <p:nvPicPr>
          <p:cNvPr id="17" name="Image 16" descr="Une image contenant carte&#10;&#10;Description générée automatiquement">
            <a:extLst>
              <a:ext uri="{FF2B5EF4-FFF2-40B4-BE49-F238E27FC236}">
                <a16:creationId xmlns:a16="http://schemas.microsoft.com/office/drawing/2014/main" id="{BEC915E5-D3C3-23D5-40AB-7A86CEC92452}"/>
              </a:ext>
            </a:extLst>
          </p:cNvPr>
          <p:cNvPicPr>
            <a:picLocks noChangeAspect="1"/>
          </p:cNvPicPr>
          <p:nvPr/>
        </p:nvPicPr>
        <p:blipFill rotWithShape="1">
          <a:blip r:embed="rId4">
            <a:extLst>
              <a:ext uri="{28A0092B-C50C-407E-A947-70E740481C1C}">
                <a14:useLocalDpi xmlns:a14="http://schemas.microsoft.com/office/drawing/2010/main" val="0"/>
              </a:ext>
            </a:extLst>
          </a:blip>
          <a:srcRect t="24883" b="24978"/>
          <a:stretch/>
        </p:blipFill>
        <p:spPr>
          <a:xfrm>
            <a:off x="5584074" y="3572110"/>
            <a:ext cx="2694967" cy="2645607"/>
          </a:xfrm>
          <a:prstGeom prst="rect">
            <a:avLst/>
          </a:prstGeom>
        </p:spPr>
      </p:pic>
      <p:pic>
        <p:nvPicPr>
          <p:cNvPr id="4" name="Image 3" descr="Une image contenant texte&#10;&#10;Description générée automatiquement">
            <a:extLst>
              <a:ext uri="{FF2B5EF4-FFF2-40B4-BE49-F238E27FC236}">
                <a16:creationId xmlns:a16="http://schemas.microsoft.com/office/drawing/2014/main" id="{A7A1DC25-7ED9-799B-90C3-6AB58D168D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6151" y="781390"/>
            <a:ext cx="3222091" cy="5519323"/>
          </a:xfrm>
          <a:prstGeom prst="rect">
            <a:avLst/>
          </a:prstGeom>
        </p:spPr>
      </p:pic>
      <p:sp>
        <p:nvSpPr>
          <p:cNvPr id="8" name="ZoneTexte 7">
            <a:extLst>
              <a:ext uri="{FF2B5EF4-FFF2-40B4-BE49-F238E27FC236}">
                <a16:creationId xmlns:a16="http://schemas.microsoft.com/office/drawing/2014/main" id="{57F77DD0-D88E-B3F8-9D2E-558EB66DE520}"/>
              </a:ext>
            </a:extLst>
          </p:cNvPr>
          <p:cNvSpPr txBox="1"/>
          <p:nvPr/>
        </p:nvSpPr>
        <p:spPr>
          <a:xfrm>
            <a:off x="841974" y="2446030"/>
            <a:ext cx="7844825" cy="2862322"/>
          </a:xfrm>
          <a:prstGeom prst="rect">
            <a:avLst/>
          </a:prstGeom>
          <a:noFill/>
        </p:spPr>
        <p:txBody>
          <a:bodyPr wrap="square" rtlCol="0">
            <a:spAutoFit/>
          </a:bodyPr>
          <a:lstStyle/>
          <a:p>
            <a:pPr marL="342900" indent="-342900" algn="just">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Textes informatifs approfondis</a:t>
            </a:r>
          </a:p>
          <a:p>
            <a:pPr marL="342900" indent="-342900" algn="just">
              <a:buFont typeface="Arial" panose="020B0604020202020204" pitchFamily="34" charset="0"/>
              <a:buChar char="•"/>
            </a:pPr>
            <a:endParaRPr lang="fr-FR" sz="2000" dirty="0">
              <a:solidFill>
                <a:srgbClr val="000000"/>
              </a:solidFill>
              <a:latin typeface="Bahnschrift SemiBold Condensed" panose="020B0502040204020203" pitchFamily="34" charset="0"/>
              <a:cs typeface="BrowalliaUPC" panose="020B0502040204020203" pitchFamily="34" charset="-34"/>
            </a:endParaRPr>
          </a:p>
          <a:p>
            <a:pPr marL="342900" indent="-342900" algn="just">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Extraits</a:t>
            </a:r>
          </a:p>
          <a:p>
            <a:pPr marL="342900" indent="-342900" algn="just">
              <a:buFont typeface="Arial" panose="020B0604020202020204" pitchFamily="34" charset="0"/>
              <a:buChar char="•"/>
            </a:pPr>
            <a:endParaRPr lang="fr-FR" sz="2000" dirty="0">
              <a:solidFill>
                <a:srgbClr val="000000"/>
              </a:solidFill>
              <a:latin typeface="Bahnschrift SemiBold Condensed" panose="020B0502040204020203" pitchFamily="34" charset="0"/>
              <a:cs typeface="BrowalliaUPC" panose="020B0502040204020203" pitchFamily="34" charset="-34"/>
            </a:endParaRPr>
          </a:p>
          <a:p>
            <a:pPr marL="342900" indent="-342900" algn="just">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Lectures audio tournées par des </a:t>
            </a:r>
            <a:r>
              <a:rPr lang="fr-FR" sz="2000" dirty="0" err="1">
                <a:solidFill>
                  <a:srgbClr val="000000"/>
                </a:solidFill>
                <a:latin typeface="Bahnschrift SemiBold Condensed" panose="020B0502040204020203" pitchFamily="34" charset="0"/>
                <a:cs typeface="BrowalliaUPC" panose="020B0502040204020203" pitchFamily="34" charset="-34"/>
              </a:rPr>
              <a:t>comédien.nes</a:t>
            </a:r>
            <a:endParaRPr lang="fr-FR" sz="2000" dirty="0">
              <a:solidFill>
                <a:srgbClr val="000000"/>
              </a:solidFill>
              <a:latin typeface="Bahnschrift SemiBold Condensed" panose="020B0502040204020203" pitchFamily="34" charset="0"/>
              <a:cs typeface="BrowalliaUPC" panose="020B0502040204020203" pitchFamily="34" charset="-34"/>
            </a:endParaRPr>
          </a:p>
          <a:p>
            <a:pPr marL="342900" indent="-342900" algn="just">
              <a:buFont typeface="Arial" panose="020B0604020202020204" pitchFamily="34" charset="0"/>
              <a:buChar char="•"/>
            </a:pPr>
            <a:endParaRPr lang="fr-FR" sz="2000" dirty="0">
              <a:solidFill>
                <a:srgbClr val="000000"/>
              </a:solidFill>
              <a:latin typeface="Bahnschrift SemiBold Condensed" panose="020B0502040204020203" pitchFamily="34" charset="0"/>
              <a:cs typeface="BrowalliaUPC" panose="020B0502040204020203" pitchFamily="34" charset="-34"/>
            </a:endParaRPr>
          </a:p>
          <a:p>
            <a:pPr marL="342900" indent="-342900" algn="just">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Illustrations et photos d’époque</a:t>
            </a:r>
          </a:p>
          <a:p>
            <a:pPr marL="342900" indent="-342900" algn="just">
              <a:buFont typeface="Arial" panose="020B0604020202020204" pitchFamily="34" charset="0"/>
              <a:buChar char="•"/>
            </a:pPr>
            <a:endParaRPr lang="fr-FR" sz="2000" dirty="0">
              <a:solidFill>
                <a:srgbClr val="000000"/>
              </a:solidFill>
              <a:latin typeface="Bahnschrift SemiBold Condensed" panose="020B0502040204020203" pitchFamily="34" charset="0"/>
              <a:cs typeface="BrowalliaUPC" panose="020B0502040204020203" pitchFamily="34" charset="-34"/>
            </a:endParaRPr>
          </a:p>
          <a:p>
            <a:pPr marL="342900" indent="-342900" algn="just">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Dispositif interactif par transparence</a:t>
            </a:r>
          </a:p>
        </p:txBody>
      </p:sp>
      <p:sp>
        <p:nvSpPr>
          <p:cNvPr id="3" name="ZoneTexte 2">
            <a:extLst>
              <a:ext uri="{FF2B5EF4-FFF2-40B4-BE49-F238E27FC236}">
                <a16:creationId xmlns:a16="http://schemas.microsoft.com/office/drawing/2014/main" id="{039B30DB-7378-FB8E-E337-3B9514AB3177}"/>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Tree>
    <p:extLst>
      <p:ext uri="{BB962C8B-B14F-4D97-AF65-F5344CB8AC3E}">
        <p14:creationId xmlns:p14="http://schemas.microsoft.com/office/powerpoint/2010/main" val="3810767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8EB0DB16-D45E-AB08-1A9B-D9FA65C05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4530" y="3045760"/>
            <a:ext cx="5082939" cy="2859153"/>
          </a:xfrm>
          <a:prstGeom prst="rect">
            <a:avLst/>
          </a:prstGeom>
        </p:spPr>
      </p:pic>
      <p:pic>
        <p:nvPicPr>
          <p:cNvPr id="5" name="Image 4">
            <a:extLst>
              <a:ext uri="{FF2B5EF4-FFF2-40B4-BE49-F238E27FC236}">
                <a16:creationId xmlns:a16="http://schemas.microsoft.com/office/drawing/2014/main" id="{7E144C41-8F0B-FFAB-D824-97583E28EE4A}"/>
              </a:ext>
            </a:extLst>
          </p:cNvPr>
          <p:cNvPicPr>
            <a:picLocks noGrp="1" noRot="1" noChangeAspect="1" noMove="1" noResize="1" noEditPoints="1" noAdjustHandles="1" noChangeArrowheads="1" noChangeShapeType="1" noCrop="1"/>
          </p:cNvPicPr>
          <p:nvPr/>
        </p:nvPicPr>
        <p:blipFill>
          <a:blip r:embed="rId3">
            <a:alphaModFix amt="5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Grp="1" noRot="1" noChangeAspect="1" noMove="1" noResize="1" noEditPoints="1" noAdjustHandles="1" noChangeArrowheads="1" noChangeShapeType="1" noCrop="1"/>
          </p:cNvPicPr>
          <p:nvPr/>
        </p:nvPicPr>
        <p:blipFill>
          <a:blip r:embed="rId3">
            <a:alphaModFix amt="5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sp>
        <p:nvSpPr>
          <p:cNvPr id="6" name="ZoneTexte 5">
            <a:extLst>
              <a:ext uri="{FF2B5EF4-FFF2-40B4-BE49-F238E27FC236}">
                <a16:creationId xmlns:a16="http://schemas.microsoft.com/office/drawing/2014/main" id="{7DF93BC1-AFCC-F7AB-6E05-34E914907AC5}"/>
              </a:ext>
            </a:extLst>
          </p:cNvPr>
          <p:cNvSpPr txBox="1"/>
          <p:nvPr/>
        </p:nvSpPr>
        <p:spPr>
          <a:xfrm>
            <a:off x="841972" y="713172"/>
            <a:ext cx="9311675" cy="523220"/>
          </a:xfrm>
          <a:prstGeom prst="rect">
            <a:avLst/>
          </a:prstGeom>
          <a:noFill/>
        </p:spPr>
        <p:txBody>
          <a:bodyPr wrap="square" rtlCol="0">
            <a:spAutoFit/>
          </a:bodyPr>
          <a:lstStyle/>
          <a:p>
            <a:pPr algn="just"/>
            <a:r>
              <a:rPr lang="fr-FR" sz="2800" b="1" i="0" u="none" strike="noStrike" dirty="0">
                <a:solidFill>
                  <a:srgbClr val="000000"/>
                </a:solidFill>
                <a:effectLst/>
                <a:latin typeface="Bahnschrift SemiBold Condensed" panose="020B0502040204020203" pitchFamily="34" charset="0"/>
                <a:cs typeface="BrowalliaUPC" panose="020B0502040204020203" pitchFamily="34" charset="-34"/>
              </a:rPr>
              <a:t>Réalité augmentée</a:t>
            </a:r>
            <a:endParaRPr lang="fr-BE" sz="2800" b="1" dirty="0">
              <a:latin typeface="Bahnschrift SemiBold Condensed" panose="020B0502040204020203" pitchFamily="34" charset="0"/>
              <a:cs typeface="BrowalliaUPC" panose="020B0502040204020203" pitchFamily="34" charset="-34"/>
            </a:endParaRPr>
          </a:p>
        </p:txBody>
      </p:sp>
      <p:sp>
        <p:nvSpPr>
          <p:cNvPr id="8" name="ZoneTexte 7">
            <a:extLst>
              <a:ext uri="{FF2B5EF4-FFF2-40B4-BE49-F238E27FC236}">
                <a16:creationId xmlns:a16="http://schemas.microsoft.com/office/drawing/2014/main" id="{57F77DD0-D88E-B3F8-9D2E-558EB66DE520}"/>
              </a:ext>
            </a:extLst>
          </p:cNvPr>
          <p:cNvSpPr txBox="1"/>
          <p:nvPr/>
        </p:nvSpPr>
        <p:spPr>
          <a:xfrm>
            <a:off x="841972" y="2218848"/>
            <a:ext cx="7844825" cy="1323439"/>
          </a:xfrm>
          <a:prstGeom prst="rect">
            <a:avLst/>
          </a:prstGeom>
          <a:noFill/>
        </p:spPr>
        <p:txBody>
          <a:bodyPr wrap="square" rtlCol="0">
            <a:spAutoFit/>
          </a:bodyPr>
          <a:lstStyle/>
          <a:p>
            <a:pPr marL="342900" indent="-342900" algn="just">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Le Pendu de Saint-</a:t>
            </a:r>
            <a:r>
              <a:rPr lang="fr-FR" sz="2000" dirty="0" err="1">
                <a:solidFill>
                  <a:srgbClr val="000000"/>
                </a:solidFill>
                <a:latin typeface="Bahnschrift SemiBold Condensed" panose="020B0502040204020203" pitchFamily="34" charset="0"/>
                <a:cs typeface="BrowalliaUPC" panose="020B0502040204020203" pitchFamily="34" charset="-34"/>
              </a:rPr>
              <a:t>Pholien</a:t>
            </a:r>
            <a:r>
              <a:rPr lang="fr-FR" sz="2000" dirty="0">
                <a:solidFill>
                  <a:srgbClr val="000000"/>
                </a:solidFill>
                <a:latin typeface="Bahnschrift SemiBold Condensed" panose="020B0502040204020203" pitchFamily="34" charset="0"/>
                <a:cs typeface="BrowalliaUPC" panose="020B0502040204020203" pitchFamily="34" charset="-34"/>
              </a:rPr>
              <a:t>, 1931</a:t>
            </a:r>
          </a:p>
          <a:p>
            <a:pPr marL="342900" indent="-342900" algn="just">
              <a:buFont typeface="Arial" panose="020B0604020202020204" pitchFamily="34" charset="0"/>
              <a:buChar char="•"/>
            </a:pPr>
            <a:endParaRPr lang="fr-FR" sz="2000" dirty="0">
              <a:solidFill>
                <a:srgbClr val="000000"/>
              </a:solidFill>
              <a:latin typeface="Bahnschrift SemiBold Condensed" panose="020B0502040204020203" pitchFamily="34" charset="0"/>
              <a:cs typeface="BrowalliaUPC" panose="020B0502040204020203" pitchFamily="34" charset="-34"/>
            </a:endParaRPr>
          </a:p>
          <a:p>
            <a:pPr marL="342900" indent="-342900" algn="just">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Les Trois Crimes de mes Amis, 1938</a:t>
            </a:r>
          </a:p>
          <a:p>
            <a:pPr algn="just"/>
            <a:endParaRPr lang="fr-FR" sz="2000" dirty="0">
              <a:solidFill>
                <a:srgbClr val="000000"/>
              </a:solidFill>
              <a:latin typeface="Bahnschrift SemiBold Condensed" panose="020B0502040204020203" pitchFamily="34" charset="0"/>
              <a:cs typeface="BrowalliaUPC" panose="020B0502040204020203" pitchFamily="34" charset="-34"/>
            </a:endParaRPr>
          </a:p>
        </p:txBody>
      </p:sp>
      <p:sp>
        <p:nvSpPr>
          <p:cNvPr id="3" name="ZoneTexte 2">
            <a:extLst>
              <a:ext uri="{FF2B5EF4-FFF2-40B4-BE49-F238E27FC236}">
                <a16:creationId xmlns:a16="http://schemas.microsoft.com/office/drawing/2014/main" id="{DCDC68F5-13FC-CD3B-6E2D-67D9C397C7BC}"/>
              </a:ext>
            </a:extLst>
          </p:cNvPr>
          <p:cNvSpPr txBox="1"/>
          <p:nvPr/>
        </p:nvSpPr>
        <p:spPr>
          <a:xfrm>
            <a:off x="7496375" y="2170057"/>
            <a:ext cx="3845438" cy="1015663"/>
          </a:xfrm>
          <a:prstGeom prst="rect">
            <a:avLst/>
          </a:prstGeom>
          <a:noFill/>
        </p:spPr>
        <p:txBody>
          <a:bodyPr wrap="square" rtlCol="0">
            <a:spAutoFit/>
          </a:bodyPr>
          <a:lstStyle/>
          <a:p>
            <a:pPr algn="just"/>
            <a:r>
              <a:rPr lang="fr-FR" sz="2000" dirty="0">
                <a:solidFill>
                  <a:srgbClr val="000000"/>
                </a:solidFill>
                <a:latin typeface="Bahnschrift SemiBold Condensed" panose="020B0502040204020203" pitchFamily="34" charset="0"/>
                <a:cs typeface="BrowalliaUPC" panose="020B0502040204020203" pitchFamily="34" charset="-34"/>
              </a:rPr>
              <a:t>Amélioration pratique</a:t>
            </a:r>
          </a:p>
          <a:p>
            <a:pPr algn="just"/>
            <a:endParaRPr lang="fr-FR" sz="2000" dirty="0">
              <a:solidFill>
                <a:srgbClr val="000000"/>
              </a:solidFill>
              <a:latin typeface="Bahnschrift SemiBold Condensed" panose="020B0502040204020203" pitchFamily="34" charset="0"/>
              <a:cs typeface="BrowalliaUPC" panose="020B0502040204020203" pitchFamily="34" charset="-34"/>
            </a:endParaRPr>
          </a:p>
          <a:p>
            <a:pPr algn="just"/>
            <a:r>
              <a:rPr lang="fr-FR" sz="2000" dirty="0">
                <a:solidFill>
                  <a:srgbClr val="000000"/>
                </a:solidFill>
                <a:latin typeface="Bahnschrift SemiBold Condensed" panose="020B0502040204020203" pitchFamily="34" charset="0"/>
                <a:cs typeface="BrowalliaUPC" panose="020B0502040204020203" pitchFamily="34" charset="-34"/>
              </a:rPr>
              <a:t>Ambitions scientifique et de médiation</a:t>
            </a:r>
          </a:p>
        </p:txBody>
      </p:sp>
      <p:sp>
        <p:nvSpPr>
          <p:cNvPr id="4" name="ZoneTexte 3">
            <a:extLst>
              <a:ext uri="{FF2B5EF4-FFF2-40B4-BE49-F238E27FC236}">
                <a16:creationId xmlns:a16="http://schemas.microsoft.com/office/drawing/2014/main" id="{3F728B16-2D06-3871-CCC8-7B4EB1F33937}"/>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
        <p:nvSpPr>
          <p:cNvPr id="7" name="Flèche : droite 6">
            <a:extLst>
              <a:ext uri="{FF2B5EF4-FFF2-40B4-BE49-F238E27FC236}">
                <a16:creationId xmlns:a16="http://schemas.microsoft.com/office/drawing/2014/main" id="{F18294F1-58D6-B3E6-94A8-D480E2CB62E7}"/>
              </a:ext>
            </a:extLst>
          </p:cNvPr>
          <p:cNvSpPr/>
          <p:nvPr/>
        </p:nvSpPr>
        <p:spPr>
          <a:xfrm>
            <a:off x="5981602" y="2535014"/>
            <a:ext cx="542925" cy="285750"/>
          </a:xfrm>
          <a:prstGeom prst="rightArrow">
            <a:avLst/>
          </a:prstGeom>
          <a:solidFill>
            <a:srgbClr val="F4A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261936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144C41-8F0B-FFAB-D824-97583E28EE4A}"/>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sp>
        <p:nvSpPr>
          <p:cNvPr id="6" name="ZoneTexte 5">
            <a:extLst>
              <a:ext uri="{FF2B5EF4-FFF2-40B4-BE49-F238E27FC236}">
                <a16:creationId xmlns:a16="http://schemas.microsoft.com/office/drawing/2014/main" id="{7DF93BC1-AFCC-F7AB-6E05-34E914907AC5}"/>
              </a:ext>
            </a:extLst>
          </p:cNvPr>
          <p:cNvSpPr txBox="1"/>
          <p:nvPr/>
        </p:nvSpPr>
        <p:spPr>
          <a:xfrm>
            <a:off x="841972" y="713172"/>
            <a:ext cx="9311675" cy="523220"/>
          </a:xfrm>
          <a:prstGeom prst="rect">
            <a:avLst/>
          </a:prstGeom>
          <a:noFill/>
        </p:spPr>
        <p:txBody>
          <a:bodyPr wrap="square" rtlCol="0">
            <a:spAutoFit/>
          </a:bodyPr>
          <a:lstStyle/>
          <a:p>
            <a:pPr algn="just"/>
            <a:r>
              <a:rPr lang="fr-FR" sz="2800" b="1" i="0" u="none" strike="noStrike" dirty="0">
                <a:solidFill>
                  <a:srgbClr val="000000"/>
                </a:solidFill>
                <a:effectLst/>
                <a:latin typeface="Bahnschrift SemiBold Condensed" panose="020B0502040204020203" pitchFamily="34" charset="0"/>
                <a:cs typeface="BrowalliaUPC" panose="020B0502040204020203" pitchFamily="34" charset="-34"/>
              </a:rPr>
              <a:t>Réalité augmentée</a:t>
            </a:r>
            <a:endParaRPr lang="fr-BE" sz="2800" b="1" dirty="0">
              <a:latin typeface="Bahnschrift SemiBold Condensed" panose="020B0502040204020203" pitchFamily="34" charset="0"/>
              <a:cs typeface="BrowalliaUPC" panose="020B0502040204020203" pitchFamily="34" charset="-34"/>
            </a:endParaRPr>
          </a:p>
        </p:txBody>
      </p:sp>
      <p:sp>
        <p:nvSpPr>
          <p:cNvPr id="4" name="ZoneTexte 3">
            <a:extLst>
              <a:ext uri="{FF2B5EF4-FFF2-40B4-BE49-F238E27FC236}">
                <a16:creationId xmlns:a16="http://schemas.microsoft.com/office/drawing/2014/main" id="{3F728B16-2D06-3871-CCC8-7B4EB1F33937}"/>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
        <p:nvSpPr>
          <p:cNvPr id="7" name="Flèche : droite 6">
            <a:extLst>
              <a:ext uri="{FF2B5EF4-FFF2-40B4-BE49-F238E27FC236}">
                <a16:creationId xmlns:a16="http://schemas.microsoft.com/office/drawing/2014/main" id="{F18294F1-58D6-B3E6-94A8-D480E2CB62E7}"/>
              </a:ext>
            </a:extLst>
          </p:cNvPr>
          <p:cNvSpPr/>
          <p:nvPr/>
        </p:nvSpPr>
        <p:spPr>
          <a:xfrm>
            <a:off x="6262905" y="3821893"/>
            <a:ext cx="542925" cy="285750"/>
          </a:xfrm>
          <a:prstGeom prst="rightArrow">
            <a:avLst/>
          </a:prstGeom>
          <a:solidFill>
            <a:srgbClr val="F4A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9" name="Image 8">
            <a:extLst>
              <a:ext uri="{FF2B5EF4-FFF2-40B4-BE49-F238E27FC236}">
                <a16:creationId xmlns:a16="http://schemas.microsoft.com/office/drawing/2014/main" id="{AE40AF66-4D6C-A94C-8C41-ABA868CD2F9A}"/>
              </a:ext>
            </a:extLst>
          </p:cNvPr>
          <p:cNvPicPr>
            <a:picLocks noChangeAspect="1"/>
          </p:cNvPicPr>
          <p:nvPr/>
        </p:nvPicPr>
        <p:blipFill rotWithShape="1">
          <a:blip r:embed="rId3">
            <a:extLst>
              <a:ext uri="{28A0092B-C50C-407E-A947-70E740481C1C}">
                <a14:useLocalDpi xmlns:a14="http://schemas.microsoft.com/office/drawing/2010/main" val="0"/>
              </a:ext>
            </a:extLst>
          </a:blip>
          <a:srcRect l="6976" t="32185" r="7005" b="19129"/>
          <a:stretch/>
        </p:blipFill>
        <p:spPr>
          <a:xfrm>
            <a:off x="532100" y="1738098"/>
            <a:ext cx="5402543" cy="2027117"/>
          </a:xfrm>
          <a:prstGeom prst="rect">
            <a:avLst/>
          </a:prstGeom>
        </p:spPr>
      </p:pic>
      <p:pic>
        <p:nvPicPr>
          <p:cNvPr id="10" name="Image 9">
            <a:extLst>
              <a:ext uri="{FF2B5EF4-FFF2-40B4-BE49-F238E27FC236}">
                <a16:creationId xmlns:a16="http://schemas.microsoft.com/office/drawing/2014/main" id="{961D1B10-25F9-9949-0D7C-0C15AC70A9AE}"/>
              </a:ext>
            </a:extLst>
          </p:cNvPr>
          <p:cNvPicPr>
            <a:picLocks noChangeAspect="1"/>
          </p:cNvPicPr>
          <p:nvPr/>
        </p:nvPicPr>
        <p:blipFill rotWithShape="1">
          <a:blip r:embed="rId4">
            <a:extLst>
              <a:ext uri="{28A0092B-C50C-407E-A947-70E740481C1C}">
                <a14:useLocalDpi xmlns:a14="http://schemas.microsoft.com/office/drawing/2010/main" val="0"/>
              </a:ext>
            </a:extLst>
          </a:blip>
          <a:srcRect l="5826" t="32298" r="5378" b="19905"/>
          <a:stretch/>
        </p:blipFill>
        <p:spPr>
          <a:xfrm>
            <a:off x="532100" y="4114653"/>
            <a:ext cx="5402543" cy="2018624"/>
          </a:xfrm>
          <a:prstGeom prst="rect">
            <a:avLst/>
          </a:prstGeom>
        </p:spPr>
      </p:pic>
      <p:pic>
        <p:nvPicPr>
          <p:cNvPr id="14" name="Image 13">
            <a:extLst>
              <a:ext uri="{FF2B5EF4-FFF2-40B4-BE49-F238E27FC236}">
                <a16:creationId xmlns:a16="http://schemas.microsoft.com/office/drawing/2014/main" id="{C89B4588-9F83-B73C-DC3E-46DBEED7A7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6214" y="3686532"/>
            <a:ext cx="4345991" cy="2444620"/>
          </a:xfrm>
          <a:prstGeom prst="rect">
            <a:avLst/>
          </a:prstGeom>
        </p:spPr>
      </p:pic>
      <p:pic>
        <p:nvPicPr>
          <p:cNvPr id="16" name="Image 15">
            <a:extLst>
              <a:ext uri="{FF2B5EF4-FFF2-40B4-BE49-F238E27FC236}">
                <a16:creationId xmlns:a16="http://schemas.microsoft.com/office/drawing/2014/main" id="{8EB0DB16-D45E-AB08-1A9B-D9FA65C052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26804" y="1274483"/>
            <a:ext cx="4345991" cy="2444620"/>
          </a:xfrm>
          <a:prstGeom prst="rect">
            <a:avLst/>
          </a:prstGeom>
        </p:spPr>
      </p:pic>
    </p:spTree>
    <p:extLst>
      <p:ext uri="{BB962C8B-B14F-4D97-AF65-F5344CB8AC3E}">
        <p14:creationId xmlns:p14="http://schemas.microsoft.com/office/powerpoint/2010/main" val="2792898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144C41-8F0B-FFAB-D824-97583E28EE4A}"/>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sp>
        <p:nvSpPr>
          <p:cNvPr id="6" name="ZoneTexte 5">
            <a:extLst>
              <a:ext uri="{FF2B5EF4-FFF2-40B4-BE49-F238E27FC236}">
                <a16:creationId xmlns:a16="http://schemas.microsoft.com/office/drawing/2014/main" id="{7DF93BC1-AFCC-F7AB-6E05-34E914907AC5}"/>
              </a:ext>
            </a:extLst>
          </p:cNvPr>
          <p:cNvSpPr txBox="1"/>
          <p:nvPr/>
        </p:nvSpPr>
        <p:spPr>
          <a:xfrm>
            <a:off x="841975" y="650070"/>
            <a:ext cx="9311675" cy="523220"/>
          </a:xfrm>
          <a:prstGeom prst="rect">
            <a:avLst/>
          </a:prstGeom>
          <a:noFill/>
        </p:spPr>
        <p:txBody>
          <a:bodyPr wrap="square" rtlCol="0">
            <a:spAutoFit/>
          </a:bodyPr>
          <a:lstStyle/>
          <a:p>
            <a:pPr algn="just"/>
            <a:r>
              <a:rPr lang="fr-FR" sz="2800" b="1" i="0" u="none" strike="noStrike" dirty="0">
                <a:solidFill>
                  <a:srgbClr val="000000"/>
                </a:solidFill>
                <a:effectLst/>
                <a:latin typeface="Bahnschrift SemiBold Condensed" panose="020B0502040204020203" pitchFamily="34" charset="0"/>
                <a:cs typeface="BrowalliaUPC" panose="020B0502040204020203" pitchFamily="34" charset="-34"/>
              </a:rPr>
              <a:t>Conclusion</a:t>
            </a:r>
            <a:endParaRPr lang="fr-BE" sz="2800" b="1" dirty="0">
              <a:latin typeface="Bahnschrift SemiBold Condensed" panose="020B0502040204020203" pitchFamily="34" charset="0"/>
              <a:cs typeface="BrowalliaUPC" panose="020B0502040204020203" pitchFamily="34" charset="-34"/>
            </a:endParaRPr>
          </a:p>
        </p:txBody>
      </p:sp>
      <p:sp>
        <p:nvSpPr>
          <p:cNvPr id="22" name="ZoneTexte 21">
            <a:extLst>
              <a:ext uri="{FF2B5EF4-FFF2-40B4-BE49-F238E27FC236}">
                <a16:creationId xmlns:a16="http://schemas.microsoft.com/office/drawing/2014/main" id="{6CBCD8F6-3AA1-E794-A891-4086F1A588F7}"/>
              </a:ext>
            </a:extLst>
          </p:cNvPr>
          <p:cNvSpPr txBox="1"/>
          <p:nvPr/>
        </p:nvSpPr>
        <p:spPr>
          <a:xfrm>
            <a:off x="7296040" y="2491185"/>
            <a:ext cx="4173909" cy="707886"/>
          </a:xfrm>
          <a:prstGeom prst="rect">
            <a:avLst/>
          </a:prstGeom>
          <a:noFill/>
        </p:spPr>
        <p:txBody>
          <a:bodyPr wrap="square" rtlCol="0">
            <a:spAutoFit/>
          </a:bodyPr>
          <a:lstStyle/>
          <a:p>
            <a:pPr algn="just"/>
            <a:r>
              <a:rPr lang="fr-FR" sz="2000" dirty="0">
                <a:solidFill>
                  <a:srgbClr val="000000"/>
                </a:solidFill>
                <a:latin typeface="Bahnschrift SemiBold Condensed" panose="020B0502040204020203" pitchFamily="34" charset="0"/>
                <a:cs typeface="BrowalliaUPC" panose="020B0502040204020203" pitchFamily="34" charset="-34"/>
              </a:rPr>
              <a:t>Le tout dans une application en 4 langues : français, néerlandais, allemand, anglais</a:t>
            </a:r>
          </a:p>
        </p:txBody>
      </p:sp>
      <p:sp>
        <p:nvSpPr>
          <p:cNvPr id="3" name="ZoneTexte 2">
            <a:extLst>
              <a:ext uri="{FF2B5EF4-FFF2-40B4-BE49-F238E27FC236}">
                <a16:creationId xmlns:a16="http://schemas.microsoft.com/office/drawing/2014/main" id="{76615666-04A4-8ABF-0073-FE1A5878AA08}"/>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
        <p:nvSpPr>
          <p:cNvPr id="4" name="ZoneTexte 3">
            <a:extLst>
              <a:ext uri="{FF2B5EF4-FFF2-40B4-BE49-F238E27FC236}">
                <a16:creationId xmlns:a16="http://schemas.microsoft.com/office/drawing/2014/main" id="{287D3412-CF3E-9D3C-21A8-4EDAB553A0FB}"/>
              </a:ext>
            </a:extLst>
          </p:cNvPr>
          <p:cNvSpPr txBox="1"/>
          <p:nvPr/>
        </p:nvSpPr>
        <p:spPr>
          <a:xfrm>
            <a:off x="894804" y="1721744"/>
            <a:ext cx="5682552" cy="2246769"/>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Parcours urbain révisé</a:t>
            </a:r>
          </a:p>
          <a:p>
            <a:pPr marL="342900" indent="-342900" algn="just">
              <a:lnSpc>
                <a:spcPct val="150000"/>
              </a:lnSpc>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Contenus informatifs et illustratifs supplémentaires</a:t>
            </a:r>
          </a:p>
          <a:p>
            <a:pPr marL="342900" indent="-342900" algn="just">
              <a:lnSpc>
                <a:spcPct val="150000"/>
              </a:lnSpc>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Extraits des œuvres de Simenon</a:t>
            </a:r>
          </a:p>
          <a:p>
            <a:pPr marL="342900" indent="-342900" algn="just">
              <a:lnSpc>
                <a:spcPct val="150000"/>
              </a:lnSpc>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Expérience en réalité augmentée</a:t>
            </a:r>
          </a:p>
          <a:p>
            <a:pPr algn="just"/>
            <a:endParaRPr lang="fr-FR" sz="2000" dirty="0">
              <a:solidFill>
                <a:srgbClr val="000000"/>
              </a:solidFill>
              <a:latin typeface="Bahnschrift SemiBold Condensed" panose="020B0502040204020203" pitchFamily="34" charset="0"/>
              <a:cs typeface="BrowalliaUPC" panose="020B0502040204020203" pitchFamily="34" charset="-34"/>
            </a:endParaRPr>
          </a:p>
        </p:txBody>
      </p:sp>
      <p:sp>
        <p:nvSpPr>
          <p:cNvPr id="7" name="Flèche : droite 6">
            <a:extLst>
              <a:ext uri="{FF2B5EF4-FFF2-40B4-BE49-F238E27FC236}">
                <a16:creationId xmlns:a16="http://schemas.microsoft.com/office/drawing/2014/main" id="{5CBD77E3-69CF-4260-B556-F8EE9E866041}"/>
              </a:ext>
            </a:extLst>
          </p:cNvPr>
          <p:cNvSpPr/>
          <p:nvPr/>
        </p:nvSpPr>
        <p:spPr>
          <a:xfrm>
            <a:off x="6253064" y="2605214"/>
            <a:ext cx="542925" cy="285750"/>
          </a:xfrm>
          <a:prstGeom prst="rightArrow">
            <a:avLst/>
          </a:prstGeom>
          <a:solidFill>
            <a:srgbClr val="F4A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6149359E-33C1-2C60-9946-19B3B3C0811A}"/>
              </a:ext>
            </a:extLst>
          </p:cNvPr>
          <p:cNvSpPr txBox="1"/>
          <p:nvPr/>
        </p:nvSpPr>
        <p:spPr>
          <a:xfrm>
            <a:off x="7590408" y="5061196"/>
            <a:ext cx="3013254" cy="1015663"/>
          </a:xfrm>
          <a:prstGeom prst="rect">
            <a:avLst/>
          </a:prstGeom>
          <a:noFill/>
        </p:spPr>
        <p:txBody>
          <a:bodyPr wrap="square" rtlCol="0">
            <a:spAutoFit/>
          </a:bodyPr>
          <a:lstStyle/>
          <a:p>
            <a:pPr algn="just"/>
            <a:r>
              <a:rPr lang="fr-FR" sz="2000" dirty="0">
                <a:solidFill>
                  <a:schemeClr val="accent2"/>
                </a:solidFill>
                <a:latin typeface="Bahnschrift SemiBold Condensed" panose="020B0502040204020203" pitchFamily="34" charset="0"/>
                <a:cs typeface="BrowalliaUPC" panose="020B0502040204020203" pitchFamily="34" charset="-34"/>
              </a:rPr>
              <a:t>Disponible dès le 11 mars ! Inauguration à 11h00, Office du tourisme </a:t>
            </a:r>
          </a:p>
        </p:txBody>
      </p:sp>
      <p:sp>
        <p:nvSpPr>
          <p:cNvPr id="11" name="ZoneTexte 10">
            <a:extLst>
              <a:ext uri="{FF2B5EF4-FFF2-40B4-BE49-F238E27FC236}">
                <a16:creationId xmlns:a16="http://schemas.microsoft.com/office/drawing/2014/main" id="{54575C25-92AE-3D3E-3839-F0F2DA246C32}"/>
              </a:ext>
            </a:extLst>
          </p:cNvPr>
          <p:cNvSpPr txBox="1"/>
          <p:nvPr/>
        </p:nvSpPr>
        <p:spPr>
          <a:xfrm>
            <a:off x="894804" y="3982706"/>
            <a:ext cx="6695604" cy="2246769"/>
          </a:xfrm>
          <a:prstGeom prst="rect">
            <a:avLst/>
          </a:prstGeom>
          <a:noFill/>
        </p:spPr>
        <p:txBody>
          <a:bodyPr wrap="square" rtlCol="0">
            <a:spAutoFit/>
          </a:bodyPr>
          <a:lstStyle/>
          <a:p>
            <a:pPr algn="just">
              <a:lnSpc>
                <a:spcPct val="150000"/>
              </a:lnSpc>
            </a:pPr>
            <a:r>
              <a:rPr lang="fr-FR" sz="2000" dirty="0">
                <a:solidFill>
                  <a:srgbClr val="000000"/>
                </a:solidFill>
                <a:latin typeface="Bahnschrift SemiBold Condensed" panose="020B0502040204020203" pitchFamily="34" charset="0"/>
                <a:cs typeface="BrowalliaUPC" panose="020B0502040204020203" pitchFamily="34" charset="-34"/>
              </a:rPr>
              <a:t>Travail de recherche-création </a:t>
            </a:r>
            <a:r>
              <a:rPr lang="fr-FR" sz="2000" dirty="0">
                <a:solidFill>
                  <a:srgbClr val="000000"/>
                </a:solidFill>
                <a:latin typeface="Bahnschrift SemiBold Condensed" panose="020B0502040204020203" pitchFamily="34" charset="0"/>
                <a:cs typeface="BrowalliaUPC" panose="020B0502040204020203" pitchFamily="34" charset="-34"/>
                <a:sym typeface="Wingdings" panose="05000000000000000000" pitchFamily="2" charset="2"/>
              </a:rPr>
              <a:t> dispositif de médiation expérientielle</a:t>
            </a:r>
            <a:endParaRPr lang="fr-FR" sz="2000" dirty="0">
              <a:solidFill>
                <a:srgbClr val="000000"/>
              </a:solidFill>
              <a:latin typeface="Bahnschrift SemiBold Condensed" panose="020B0502040204020203" pitchFamily="34" charset="0"/>
              <a:cs typeface="BrowalliaUPC" panose="020B0502040204020203" pitchFamily="34" charset="-34"/>
            </a:endParaRPr>
          </a:p>
          <a:p>
            <a:pPr marL="342900" indent="-342900" algn="just">
              <a:lnSpc>
                <a:spcPct val="150000"/>
              </a:lnSpc>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 Médiation documentaire</a:t>
            </a:r>
          </a:p>
          <a:p>
            <a:pPr marL="342900" indent="-342900" algn="just">
              <a:lnSpc>
                <a:spcPct val="150000"/>
              </a:lnSpc>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Médiation patrimoniale</a:t>
            </a:r>
          </a:p>
          <a:p>
            <a:pPr marL="342900" indent="-342900" algn="just">
              <a:lnSpc>
                <a:spcPct val="150000"/>
              </a:lnSpc>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Médiation scientifique</a:t>
            </a:r>
          </a:p>
          <a:p>
            <a:pPr algn="just"/>
            <a:endParaRPr lang="fr-FR" sz="2000" dirty="0">
              <a:solidFill>
                <a:srgbClr val="000000"/>
              </a:solidFill>
              <a:latin typeface="Bahnschrift SemiBold Condensed" panose="020B0502040204020203" pitchFamily="34" charset="0"/>
              <a:cs typeface="BrowalliaUPC" panose="020B0502040204020203" pitchFamily="34" charset="-34"/>
            </a:endParaRPr>
          </a:p>
        </p:txBody>
      </p:sp>
    </p:spTree>
    <p:extLst>
      <p:ext uri="{BB962C8B-B14F-4D97-AF65-F5344CB8AC3E}">
        <p14:creationId xmlns:p14="http://schemas.microsoft.com/office/powerpoint/2010/main" val="4065827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144C41-8F0B-FFAB-D824-97583E28EE4A}"/>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sp>
        <p:nvSpPr>
          <p:cNvPr id="6" name="ZoneTexte 5">
            <a:extLst>
              <a:ext uri="{FF2B5EF4-FFF2-40B4-BE49-F238E27FC236}">
                <a16:creationId xmlns:a16="http://schemas.microsoft.com/office/drawing/2014/main" id="{7DF93BC1-AFCC-F7AB-6E05-34E914907AC5}"/>
              </a:ext>
            </a:extLst>
          </p:cNvPr>
          <p:cNvSpPr txBox="1"/>
          <p:nvPr/>
        </p:nvSpPr>
        <p:spPr>
          <a:xfrm>
            <a:off x="841975" y="650070"/>
            <a:ext cx="9311675" cy="523220"/>
          </a:xfrm>
          <a:prstGeom prst="rect">
            <a:avLst/>
          </a:prstGeom>
          <a:noFill/>
        </p:spPr>
        <p:txBody>
          <a:bodyPr wrap="square" rtlCol="0">
            <a:spAutoFit/>
          </a:bodyPr>
          <a:lstStyle/>
          <a:p>
            <a:pPr algn="just"/>
            <a:r>
              <a:rPr lang="fr-FR" sz="2800" b="1" i="0" u="none" strike="noStrike" dirty="0">
                <a:solidFill>
                  <a:srgbClr val="000000"/>
                </a:solidFill>
                <a:effectLst/>
                <a:latin typeface="Bahnschrift SemiBold Condensed" panose="020B0502040204020203" pitchFamily="34" charset="0"/>
                <a:cs typeface="BrowalliaUPC" panose="020B0502040204020203" pitchFamily="34" charset="-34"/>
              </a:rPr>
              <a:t>Bibliographie</a:t>
            </a:r>
            <a:endParaRPr lang="fr-BE" sz="2800" b="1" dirty="0">
              <a:latin typeface="Bahnschrift SemiBold Condensed" panose="020B0502040204020203" pitchFamily="34" charset="0"/>
              <a:cs typeface="BrowalliaUPC" panose="020B0502040204020203" pitchFamily="34" charset="-34"/>
            </a:endParaRPr>
          </a:p>
        </p:txBody>
      </p:sp>
      <p:sp>
        <p:nvSpPr>
          <p:cNvPr id="3" name="ZoneTexte 2">
            <a:extLst>
              <a:ext uri="{FF2B5EF4-FFF2-40B4-BE49-F238E27FC236}">
                <a16:creationId xmlns:a16="http://schemas.microsoft.com/office/drawing/2014/main" id="{76615666-04A4-8ABF-0073-FE1A5878AA08}"/>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
        <p:nvSpPr>
          <p:cNvPr id="4" name="ZoneTexte 3">
            <a:extLst>
              <a:ext uri="{FF2B5EF4-FFF2-40B4-BE49-F238E27FC236}">
                <a16:creationId xmlns:a16="http://schemas.microsoft.com/office/drawing/2014/main" id="{287D3412-CF3E-9D3C-21A8-4EDAB553A0FB}"/>
              </a:ext>
            </a:extLst>
          </p:cNvPr>
          <p:cNvSpPr txBox="1"/>
          <p:nvPr/>
        </p:nvSpPr>
        <p:spPr>
          <a:xfrm>
            <a:off x="921436" y="1313371"/>
            <a:ext cx="10655046" cy="5087611"/>
          </a:xfrm>
          <a:prstGeom prst="rect">
            <a:avLst/>
          </a:prstGeom>
          <a:noFill/>
        </p:spPr>
        <p:txBody>
          <a:bodyPr wrap="square" rtlCol="0">
            <a:spAutoFit/>
          </a:bodyPr>
          <a:lstStyle/>
          <a:p>
            <a:pPr algn="just">
              <a:lnSpc>
                <a:spcPct val="107000"/>
              </a:lnSpc>
            </a:pPr>
            <a:r>
              <a:rPr lang="fr-BE" sz="1400" dirty="0">
                <a:effectLst/>
                <a:latin typeface="Bahnschrift SemiBold" panose="020B0502040204020203" pitchFamily="34" charset="0"/>
                <a:ea typeface="Calibri" panose="020F0502020204030204" pitchFamily="34" charset="0"/>
                <a:cs typeface="Times New Roman" panose="02020603050405020304" pitchFamily="18" charset="0"/>
              </a:rPr>
              <a:t>Ouvrages primaires</a:t>
            </a:r>
          </a:p>
          <a:p>
            <a:pPr algn="just">
              <a:lnSpc>
                <a:spcPct val="107000"/>
              </a:lnSpc>
            </a:pPr>
            <a:endParaRPr lang="fr-BE" sz="1400" i="1"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indent="-342900" algn="just">
              <a:lnSpc>
                <a:spcPct val="107000"/>
              </a:lnSpc>
              <a:buFont typeface="Calibri" panose="020F0502020204030204" pitchFamily="34" charset="0"/>
              <a:buChar char="-"/>
            </a:pPr>
            <a:r>
              <a:rPr lang="fr-BE" sz="1400" i="1" dirty="0">
                <a:latin typeface="Bahnschrift SemiBold" panose="020B0502040204020203" pitchFamily="34" charset="0"/>
                <a:cs typeface="Times New Roman" panose="02020603050405020304" pitchFamily="18" charset="0"/>
              </a:rPr>
              <a:t>Les Trois Crimes de mes Amis</a:t>
            </a:r>
          </a:p>
          <a:p>
            <a:pPr marL="342900" lvl="0" indent="-342900" algn="just">
              <a:lnSpc>
                <a:spcPct val="107000"/>
              </a:lnSpc>
              <a:buFont typeface="Calibri" panose="020F0502020204030204" pitchFamily="34" charset="0"/>
              <a:buChar char="-"/>
            </a:pPr>
            <a:r>
              <a:rPr lang="fr-BE" sz="1400" i="1" dirty="0">
                <a:effectLst/>
                <a:latin typeface="Bahnschrift SemiBold" panose="020B0502040204020203" pitchFamily="34" charset="0"/>
                <a:ea typeface="Calibri" panose="020F0502020204030204" pitchFamily="34" charset="0"/>
                <a:cs typeface="Times New Roman" panose="02020603050405020304" pitchFamily="18" charset="0"/>
              </a:rPr>
              <a:t>Le Pendu de Saint-</a:t>
            </a:r>
            <a:r>
              <a:rPr lang="fr-BE" sz="1400" i="1" dirty="0" err="1">
                <a:effectLst/>
                <a:latin typeface="Bahnschrift SemiBold" panose="020B0502040204020203" pitchFamily="34" charset="0"/>
                <a:ea typeface="Calibri" panose="020F0502020204030204" pitchFamily="34" charset="0"/>
                <a:cs typeface="Times New Roman" panose="02020603050405020304" pitchFamily="18" charset="0"/>
              </a:rPr>
              <a:t>Pholien</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BE" sz="1400" i="1" dirty="0">
                <a:effectLst/>
                <a:latin typeface="Bahnschrift SemiBold" panose="020B0502040204020203" pitchFamily="34" charset="0"/>
                <a:ea typeface="Calibri" panose="020F0502020204030204" pitchFamily="34" charset="0"/>
                <a:cs typeface="Times New Roman" panose="02020603050405020304" pitchFamily="18" charset="0"/>
              </a:rPr>
              <a:t>Je me souviens</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BE" sz="1400" i="1" dirty="0">
                <a:effectLst/>
                <a:latin typeface="Bahnschrift SemiBold" panose="020B0502040204020203" pitchFamily="34" charset="0"/>
                <a:ea typeface="Calibri" panose="020F0502020204030204" pitchFamily="34" charset="0"/>
                <a:cs typeface="Times New Roman" panose="02020603050405020304" pitchFamily="18" charset="0"/>
              </a:rPr>
              <a:t>Pedigree</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BE" sz="1400" i="1" dirty="0">
                <a:effectLst/>
                <a:latin typeface="Bahnschrift SemiBold" panose="020B0502040204020203" pitchFamily="34" charset="0"/>
                <a:ea typeface="Calibri" panose="020F0502020204030204" pitchFamily="34" charset="0"/>
                <a:cs typeface="Times New Roman" panose="02020603050405020304" pitchFamily="18" charset="0"/>
              </a:rPr>
              <a:t>Quand j’étais vieux</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fr-BE" sz="1400" i="1" dirty="0">
                <a:effectLst/>
                <a:latin typeface="Bahnschrift SemiBold" panose="020B0502040204020203" pitchFamily="34" charset="0"/>
                <a:ea typeface="Calibri" panose="020F0502020204030204" pitchFamily="34" charset="0"/>
                <a:cs typeface="Times New Roman" panose="02020603050405020304" pitchFamily="18" charset="0"/>
              </a:rPr>
              <a:t>L’Âne Rouge</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BE" sz="1400" dirty="0">
                <a:effectLst/>
                <a:latin typeface="Bahnschrift SemiBold" panose="020B0502040204020203" pitchFamily="34" charset="0"/>
                <a:ea typeface="Calibri" panose="020F0502020204030204" pitchFamily="34" charset="0"/>
                <a:cs typeface="Times New Roman" panose="02020603050405020304" pitchFamily="18" charset="0"/>
              </a:rPr>
              <a:t>Ouvrages secondaires  </a:t>
            </a:r>
          </a:p>
          <a:p>
            <a:pPr marL="342900" lvl="0" indent="-342900" algn="just">
              <a:lnSpc>
                <a:spcPct val="107000"/>
              </a:lnSpc>
              <a:buFont typeface="Calibri" panose="020F0502020204030204" pitchFamily="34" charset="0"/>
              <a:buChar char="-"/>
            </a:pP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Pierre Assouline, </a:t>
            </a:r>
            <a:r>
              <a:rPr lang="fr-BE" sz="1400" i="1"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Simenon</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coll. « Folio », Paris : Gallimard, 1996 ;</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Pierre Assouline</a:t>
            </a:r>
            <a:r>
              <a:rPr lang="fr-BE" sz="1400" i="1"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a:t>
            </a:r>
            <a:r>
              <a:rPr lang="fr-BE" sz="1400" i="1" dirty="0" err="1">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Autodictionnaire</a:t>
            </a:r>
            <a:r>
              <a:rPr lang="fr-BE" sz="1400" i="1"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Simenon</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Paris : Omnibus, 2009 ;</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Alain Bertrand, </a:t>
            </a:r>
            <a:r>
              <a:rPr lang="fr-BE" sz="1400" i="1"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Georges Simenon : de Maigret aux romans de la destinée, </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Liège : Éditions du </a:t>
            </a:r>
            <a:r>
              <a:rPr lang="fr-BE" sz="1400" dirty="0" err="1">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Céfal</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1994 ;</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Stanley </a:t>
            </a:r>
            <a:r>
              <a:rPr lang="fr-BE" sz="1400" dirty="0" err="1">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Eskin</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a:t>
            </a:r>
            <a:r>
              <a:rPr lang="fr-BE" sz="1400" i="1"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Simenon : une bibliographie</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trad. Par Christian Mari, Paris : Presses de la Cité, 1986 ;</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Jean-Louis Lahaye, </a:t>
            </a:r>
            <a:r>
              <a:rPr lang="fr-BE" sz="1400" i="1"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Sur les Traces de Georges Simenon par Michel Carly</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Renaissance du Livre/</a:t>
            </a:r>
            <a:r>
              <a:rPr lang="fr-BE" sz="1400" dirty="0" err="1">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LaUne</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2017 ;</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Michel Lemoine, </a:t>
            </a:r>
            <a:r>
              <a:rPr lang="fr-BE" sz="1400" i="1"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Liège couleur Simenon</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t. 1-3, Liège : Éditions du </a:t>
            </a:r>
            <a:r>
              <a:rPr lang="fr-BE" sz="1400" dirty="0" err="1">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Céfal</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2002 ;</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Michel Lemoine, </a:t>
            </a:r>
            <a:r>
              <a:rPr lang="fr-BE" sz="1400" i="1"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Simenon, écrire l’homme</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Paris : Gallimard, 2003 ;</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Mathieu </a:t>
            </a:r>
            <a:r>
              <a:rPr lang="fr-BE" sz="1400" dirty="0" err="1">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Rutten</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a:t>
            </a:r>
            <a:r>
              <a:rPr lang="fr-BE" sz="1400" i="1"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Simenon, ses origines, son œuvre</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a:t>
            </a:r>
            <a:r>
              <a:rPr lang="fr-BE" sz="1400" dirty="0" err="1">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Nandrin</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 Eugène </a:t>
            </a:r>
            <a:r>
              <a:rPr lang="fr-BE" sz="1400" dirty="0" err="1">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Wahle</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éditeur, 1986 ;</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BE" sz="1400" i="1"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Traces. Revue du Centre d’études Georges Simenon</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Université de Liège, Centre d’Études Georges Simenon, 1989-aujourd’hui ;</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fr-BE" sz="1400" i="1"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Pedigree et autres romans</a:t>
            </a:r>
            <a:r>
              <a:rPr lang="fr-BE" sz="1400" dirty="0">
                <a:solidFill>
                  <a:srgbClr val="000000"/>
                </a:solidFill>
                <a:effectLst/>
                <a:latin typeface="Bahnschrift SemiBold" panose="020B0502040204020203" pitchFamily="34" charset="0"/>
                <a:ea typeface="Times New Roman" panose="02020603050405020304" pitchFamily="18" charset="0"/>
                <a:cs typeface="Calibri" panose="020F0502020204030204" pitchFamily="34" charset="0"/>
              </a:rPr>
              <a:t>, éd. Établie par Jacques Dubois et Benoît Denis, coll. « Pléiade », Paris : Gallimard, 2009.</a:t>
            </a:r>
            <a:endParaRPr lang="fr-BE" sz="1400" dirty="0">
              <a:effectLst/>
              <a:latin typeface="Bahnschrift SemiBold" panose="020B0502040204020203" pitchFamily="34" charset="0"/>
              <a:ea typeface="Calibri" panose="020F0502020204030204" pitchFamily="34" charset="0"/>
              <a:cs typeface="Times New Roman" panose="02020603050405020304" pitchFamily="18" charset="0"/>
            </a:endParaRPr>
          </a:p>
          <a:p>
            <a:pPr algn="just"/>
            <a:endParaRPr lang="fr-FR" sz="2000" dirty="0">
              <a:solidFill>
                <a:srgbClr val="000000"/>
              </a:solidFill>
              <a:latin typeface="Bahnschrift SemiBold Condensed" panose="020B0502040204020203" pitchFamily="34" charset="0"/>
              <a:cs typeface="BrowalliaUPC" panose="020B0502040204020203" pitchFamily="34" charset="-34"/>
            </a:endParaRPr>
          </a:p>
        </p:txBody>
      </p:sp>
      <p:sp>
        <p:nvSpPr>
          <p:cNvPr id="8" name="ZoneTexte 7">
            <a:extLst>
              <a:ext uri="{FF2B5EF4-FFF2-40B4-BE49-F238E27FC236}">
                <a16:creationId xmlns:a16="http://schemas.microsoft.com/office/drawing/2014/main" id="{84162E70-20BF-1A8E-B88E-98998FF57827}"/>
              </a:ext>
            </a:extLst>
          </p:cNvPr>
          <p:cNvSpPr txBox="1"/>
          <p:nvPr/>
        </p:nvSpPr>
        <p:spPr>
          <a:xfrm>
            <a:off x="6096000" y="1865354"/>
            <a:ext cx="5237826" cy="927049"/>
          </a:xfrm>
          <a:prstGeom prst="rect">
            <a:avLst/>
          </a:prstGeom>
          <a:noFill/>
        </p:spPr>
        <p:txBody>
          <a:bodyPr wrap="square" rtlCol="0">
            <a:spAutoFit/>
          </a:bodyPr>
          <a:lstStyle/>
          <a:p>
            <a:pPr algn="just">
              <a:lnSpc>
                <a:spcPct val="107000"/>
              </a:lnSpc>
            </a:pPr>
            <a:r>
              <a:rPr lang="fr-BE" sz="3200" dirty="0">
                <a:solidFill>
                  <a:schemeClr val="accent2"/>
                </a:solidFill>
                <a:latin typeface="Bahnschrift SemiBold" panose="020B0502040204020203" pitchFamily="34" charset="0"/>
                <a:ea typeface="Calibri" panose="020F0502020204030204" pitchFamily="34" charset="0"/>
                <a:cs typeface="Times New Roman" panose="02020603050405020304" pitchFamily="18" charset="0"/>
              </a:rPr>
              <a:t>Merci pour votre attention !</a:t>
            </a:r>
            <a:endParaRPr lang="fr-BE" sz="3200" dirty="0">
              <a:solidFill>
                <a:schemeClr val="accent2"/>
              </a:solidFill>
              <a:effectLst/>
              <a:latin typeface="Bahnschrift SemiBold" panose="020B0502040204020203" pitchFamily="34" charset="0"/>
              <a:ea typeface="Calibri" panose="020F0502020204030204" pitchFamily="34" charset="0"/>
              <a:cs typeface="Times New Roman" panose="02020603050405020304" pitchFamily="18" charset="0"/>
            </a:endParaRPr>
          </a:p>
          <a:p>
            <a:pPr algn="just"/>
            <a:endParaRPr lang="fr-FR" sz="2000" dirty="0">
              <a:solidFill>
                <a:srgbClr val="000000"/>
              </a:solidFill>
              <a:latin typeface="Bahnschrift SemiBold Condensed" panose="020B0502040204020203" pitchFamily="34" charset="0"/>
              <a:cs typeface="BrowalliaUPC" panose="020B0502040204020203" pitchFamily="34" charset="-34"/>
            </a:endParaRPr>
          </a:p>
        </p:txBody>
      </p:sp>
    </p:spTree>
    <p:extLst>
      <p:ext uri="{BB962C8B-B14F-4D97-AF65-F5344CB8AC3E}">
        <p14:creationId xmlns:p14="http://schemas.microsoft.com/office/powerpoint/2010/main" val="1919624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144C41-8F0B-FFAB-D824-97583E28EE4A}"/>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sp>
        <p:nvSpPr>
          <p:cNvPr id="3" name="ZoneTexte 2">
            <a:extLst>
              <a:ext uri="{FF2B5EF4-FFF2-40B4-BE49-F238E27FC236}">
                <a16:creationId xmlns:a16="http://schemas.microsoft.com/office/drawing/2014/main" id="{76615666-04A4-8ABF-0073-FE1A5878AA08}"/>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Tree>
    <p:extLst>
      <p:ext uri="{BB962C8B-B14F-4D97-AF65-F5344CB8AC3E}">
        <p14:creationId xmlns:p14="http://schemas.microsoft.com/office/powerpoint/2010/main" val="2948604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144C41-8F0B-FFAB-D824-97583E28EE4A}"/>
              </a:ext>
            </a:extLst>
          </p:cNvPr>
          <p:cNvPicPr>
            <a:picLocks noGrp="1" noRot="1" noChangeAspect="1" noMove="1" noResize="1" noEditPoints="1" noAdjustHandles="1" noChangeArrowheads="1" noChangeShapeType="1" noCrop="1"/>
          </p:cNvPicPr>
          <p:nvPr/>
        </p:nvPicPr>
        <p:blipFill>
          <a:blip r:embed="rId2">
            <a:alphaModFix amt="20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Grp="1" noRot="1" noChangeAspect="1" noMove="1" noResize="1" noEditPoints="1" noAdjustHandles="1" noChangeArrowheads="1" noChangeShapeType="1" noCrop="1"/>
          </p:cNvPicPr>
          <p:nvPr/>
        </p:nvPicPr>
        <p:blipFill>
          <a:blip r:embed="rId2">
            <a:alphaModFix amt="20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pic>
        <p:nvPicPr>
          <p:cNvPr id="1026" name="Picture 2" descr="Sarah Radicchi">
            <a:extLst>
              <a:ext uri="{FF2B5EF4-FFF2-40B4-BE49-F238E27FC236}">
                <a16:creationId xmlns:a16="http://schemas.microsoft.com/office/drawing/2014/main" id="{62F9F6C8-C5C9-8735-15F7-732277AE57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1439" y="1666875"/>
            <a:ext cx="3261563" cy="3524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lexis Messina">
            <a:extLst>
              <a:ext uri="{FF2B5EF4-FFF2-40B4-BE49-F238E27FC236}">
                <a16:creationId xmlns:a16="http://schemas.microsoft.com/office/drawing/2014/main" id="{19754C5C-D5EC-0B54-8B2E-76978F2AC90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333" r="12324"/>
          <a:stretch/>
        </p:blipFill>
        <p:spPr bwMode="auto">
          <a:xfrm>
            <a:off x="6358338" y="1666875"/>
            <a:ext cx="3261563" cy="3524250"/>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D6AF5CF1-D836-E9A5-7702-621CD53C33B3}"/>
              </a:ext>
            </a:extLst>
          </p:cNvPr>
          <p:cNvSpPr txBox="1"/>
          <p:nvPr/>
        </p:nvSpPr>
        <p:spPr>
          <a:xfrm>
            <a:off x="2871439" y="5230319"/>
            <a:ext cx="7251920" cy="400110"/>
          </a:xfrm>
          <a:prstGeom prst="rect">
            <a:avLst/>
          </a:prstGeom>
          <a:noFill/>
        </p:spPr>
        <p:txBody>
          <a:bodyPr wrap="square" rtlCol="0">
            <a:spAutoFit/>
          </a:bodyPr>
          <a:lstStyle/>
          <a:p>
            <a:pPr algn="just"/>
            <a:r>
              <a:rPr lang="fr-FR" sz="2000" b="1" i="0" u="none" strike="noStrike" dirty="0">
                <a:solidFill>
                  <a:srgbClr val="000000"/>
                </a:solidFill>
                <a:effectLst/>
                <a:latin typeface="Bahnschrift SemiBold Condensed" panose="020B0502040204020203" pitchFamily="34" charset="0"/>
                <a:cs typeface="BrowalliaUPC" panose="020B0502040204020203" pitchFamily="34" charset="-34"/>
              </a:rPr>
              <a:t>Mission : rénovation du parcours urbain dédié au romancier Georges Simenon</a:t>
            </a:r>
            <a:endParaRPr lang="fr-BE" sz="2000" b="1" dirty="0">
              <a:latin typeface="Bahnschrift SemiBold Condensed" panose="020B0502040204020203" pitchFamily="34" charset="0"/>
              <a:cs typeface="BrowalliaUPC" panose="020B0502040204020203" pitchFamily="34" charset="-34"/>
            </a:endParaRPr>
          </a:p>
        </p:txBody>
      </p:sp>
      <p:sp>
        <p:nvSpPr>
          <p:cNvPr id="4" name="ZoneTexte 3">
            <a:extLst>
              <a:ext uri="{FF2B5EF4-FFF2-40B4-BE49-F238E27FC236}">
                <a16:creationId xmlns:a16="http://schemas.microsoft.com/office/drawing/2014/main" id="{B16785D6-98BB-4467-31C5-9611093DE779}"/>
              </a:ext>
            </a:extLst>
          </p:cNvPr>
          <p:cNvSpPr txBox="1"/>
          <p:nvPr/>
        </p:nvSpPr>
        <p:spPr>
          <a:xfrm>
            <a:off x="3700114" y="1227571"/>
            <a:ext cx="5110511" cy="400110"/>
          </a:xfrm>
          <a:prstGeom prst="rect">
            <a:avLst/>
          </a:prstGeom>
          <a:noFill/>
        </p:spPr>
        <p:txBody>
          <a:bodyPr wrap="square" rtlCol="0">
            <a:spAutoFit/>
          </a:bodyPr>
          <a:lstStyle/>
          <a:p>
            <a:pPr algn="just"/>
            <a:r>
              <a:rPr lang="fr-FR" sz="2000" b="1" i="0" u="none" strike="noStrike" dirty="0">
                <a:solidFill>
                  <a:srgbClr val="000000"/>
                </a:solidFill>
                <a:effectLst/>
                <a:latin typeface="Bahnschrift SemiBold Condensed" panose="020B0502040204020203" pitchFamily="34" charset="0"/>
                <a:cs typeface="BrowalliaUPC" panose="020B0502040204020203" pitchFamily="34" charset="-34"/>
              </a:rPr>
              <a:t>Sarah </a:t>
            </a:r>
            <a:r>
              <a:rPr lang="fr-FR" sz="2000" b="1" i="0" u="none" strike="noStrike" dirty="0" err="1">
                <a:solidFill>
                  <a:srgbClr val="000000"/>
                </a:solidFill>
                <a:effectLst/>
                <a:latin typeface="Bahnschrift SemiBold Condensed" panose="020B0502040204020203" pitchFamily="34" charset="0"/>
                <a:cs typeface="BrowalliaUPC" panose="020B0502040204020203" pitchFamily="34" charset="-34"/>
              </a:rPr>
              <a:t>Radicchi</a:t>
            </a:r>
            <a:r>
              <a:rPr lang="fr-FR" sz="2000" b="1" i="0" u="none" strike="noStrike" dirty="0">
                <a:solidFill>
                  <a:srgbClr val="000000"/>
                </a:solidFill>
                <a:effectLst/>
                <a:latin typeface="Bahnschrift SemiBold Condensed" panose="020B0502040204020203" pitchFamily="34" charset="0"/>
                <a:cs typeface="BrowalliaUPC" panose="020B0502040204020203" pitchFamily="34" charset="-34"/>
              </a:rPr>
              <a:t>			Alexis Messina</a:t>
            </a:r>
            <a:endParaRPr lang="fr-BE" sz="2000" b="1" dirty="0">
              <a:latin typeface="Bahnschrift SemiBold Condensed" panose="020B0502040204020203" pitchFamily="34" charset="0"/>
              <a:cs typeface="BrowalliaUPC" panose="020B0502040204020203" pitchFamily="34" charset="-34"/>
            </a:endParaRPr>
          </a:p>
        </p:txBody>
      </p:sp>
      <p:sp>
        <p:nvSpPr>
          <p:cNvPr id="6" name="ZoneTexte 5">
            <a:extLst>
              <a:ext uri="{FF2B5EF4-FFF2-40B4-BE49-F238E27FC236}">
                <a16:creationId xmlns:a16="http://schemas.microsoft.com/office/drawing/2014/main" id="{F56FD892-BE25-0040-5E9F-3269DA1F07C2}"/>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Tree>
    <p:extLst>
      <p:ext uri="{BB962C8B-B14F-4D97-AF65-F5344CB8AC3E}">
        <p14:creationId xmlns:p14="http://schemas.microsoft.com/office/powerpoint/2010/main" val="1202000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144C41-8F0B-FFAB-D824-97583E28EE4A}"/>
              </a:ext>
            </a:extLst>
          </p:cNvPr>
          <p:cNvPicPr>
            <a:picLocks noGrp="1" noRot="1" noChangeAspect="1" noMove="1" noResize="1" noEditPoints="1" noAdjustHandles="1" noChangeArrowheads="1" noChangeShapeType="1" noCrop="1"/>
          </p:cNvPicPr>
          <p:nvPr/>
        </p:nvPicPr>
        <p:blipFill>
          <a:blip r:embed="rId2">
            <a:alphaModFix amt="20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Grp="1" noRot="1" noChangeAspect="1" noMove="1" noResize="1" noEditPoints="1" noAdjustHandles="1" noChangeArrowheads="1" noChangeShapeType="1" noCrop="1"/>
          </p:cNvPicPr>
          <p:nvPr/>
        </p:nvPicPr>
        <p:blipFill>
          <a:blip r:embed="rId2">
            <a:alphaModFix amt="20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sp>
        <p:nvSpPr>
          <p:cNvPr id="6" name="ZoneTexte 5">
            <a:extLst>
              <a:ext uri="{FF2B5EF4-FFF2-40B4-BE49-F238E27FC236}">
                <a16:creationId xmlns:a16="http://schemas.microsoft.com/office/drawing/2014/main" id="{7DF93BC1-AFCC-F7AB-6E05-34E914907AC5}"/>
              </a:ext>
            </a:extLst>
          </p:cNvPr>
          <p:cNvSpPr txBox="1"/>
          <p:nvPr/>
        </p:nvSpPr>
        <p:spPr>
          <a:xfrm>
            <a:off x="841975" y="591644"/>
            <a:ext cx="7251920" cy="523220"/>
          </a:xfrm>
          <a:prstGeom prst="rect">
            <a:avLst/>
          </a:prstGeom>
          <a:noFill/>
        </p:spPr>
        <p:txBody>
          <a:bodyPr wrap="square" rtlCol="0">
            <a:spAutoFit/>
          </a:bodyPr>
          <a:lstStyle/>
          <a:p>
            <a:pPr algn="just"/>
            <a:r>
              <a:rPr lang="fr-FR" sz="2800" b="1" i="0" u="none" strike="noStrike" dirty="0">
                <a:solidFill>
                  <a:srgbClr val="000000"/>
                </a:solidFill>
                <a:effectLst/>
                <a:latin typeface="Bahnschrift SemiBold Condensed" panose="020B0502040204020203" pitchFamily="34" charset="0"/>
                <a:cs typeface="BrowalliaUPC" panose="020B0502040204020203" pitchFamily="34" charset="-34"/>
              </a:rPr>
              <a:t>Un nouveau « parcours Simenon » à Liège</a:t>
            </a:r>
            <a:endParaRPr lang="fr-BE" sz="2800" b="1" dirty="0">
              <a:latin typeface="Bahnschrift SemiBold Condensed" panose="020B0502040204020203" pitchFamily="34" charset="0"/>
              <a:cs typeface="BrowalliaUPC" panose="020B0502040204020203" pitchFamily="34" charset="-34"/>
            </a:endParaRPr>
          </a:p>
        </p:txBody>
      </p:sp>
      <p:sp>
        <p:nvSpPr>
          <p:cNvPr id="7" name="ZoneTexte 6">
            <a:extLst>
              <a:ext uri="{FF2B5EF4-FFF2-40B4-BE49-F238E27FC236}">
                <a16:creationId xmlns:a16="http://schemas.microsoft.com/office/drawing/2014/main" id="{76174F0D-AD64-F8C1-4BC4-47001C9810B8}"/>
              </a:ext>
            </a:extLst>
          </p:cNvPr>
          <p:cNvSpPr txBox="1"/>
          <p:nvPr/>
        </p:nvSpPr>
        <p:spPr>
          <a:xfrm>
            <a:off x="841974" y="1920722"/>
            <a:ext cx="7844825" cy="2862322"/>
          </a:xfrm>
          <a:prstGeom prst="rect">
            <a:avLst/>
          </a:prstGeom>
          <a:noFill/>
        </p:spPr>
        <p:txBody>
          <a:bodyPr wrap="square" rtlCol="0">
            <a:spAutoFit/>
          </a:bodyPr>
          <a:lstStyle/>
          <a:p>
            <a:pPr algn="just"/>
            <a:r>
              <a:rPr lang="fr-FR" sz="2400" i="0" u="none" strike="noStrike" dirty="0">
                <a:solidFill>
                  <a:srgbClr val="000000"/>
                </a:solidFill>
                <a:effectLst/>
                <a:latin typeface="Bahnschrift SemiBold Condensed" panose="020B0502040204020203" pitchFamily="34" charset="0"/>
                <a:cs typeface="BrowalliaUPC" panose="020B0502040204020203" pitchFamily="34" charset="-34"/>
              </a:rPr>
              <a:t>Rénovation du parcours de 2003</a:t>
            </a:r>
          </a:p>
          <a:p>
            <a:pPr marL="342900" indent="-342900" algn="just">
              <a:buFont typeface="Arial" panose="020B0604020202020204" pitchFamily="34" charset="0"/>
              <a:buChar char="•"/>
            </a:pPr>
            <a:endParaRPr lang="fr-FR" sz="2400" dirty="0">
              <a:solidFill>
                <a:srgbClr val="000000"/>
              </a:solidFill>
              <a:latin typeface="Bahnschrift SemiBold Condensed" panose="020B0502040204020203" pitchFamily="34" charset="0"/>
              <a:cs typeface="BrowalliaUPC" panose="020B0502040204020203" pitchFamily="34" charset="-34"/>
            </a:endParaRPr>
          </a:p>
          <a:p>
            <a:pPr marL="342900" indent="-342900" algn="just">
              <a:buFont typeface="Arial" panose="020B0604020202020204" pitchFamily="34" charset="0"/>
              <a:buChar char="•"/>
            </a:pPr>
            <a:r>
              <a:rPr lang="fr-FR" sz="2400" i="0" u="none" strike="noStrike" dirty="0">
                <a:solidFill>
                  <a:srgbClr val="000000"/>
                </a:solidFill>
                <a:effectLst/>
                <a:latin typeface="Bahnschrift SemiBold Condensed" panose="020B0502040204020203" pitchFamily="34" charset="0"/>
                <a:cs typeface="BrowalliaUPC" panose="020B0502040204020203" pitchFamily="34" charset="-34"/>
              </a:rPr>
              <a:t>Actualisé</a:t>
            </a:r>
          </a:p>
          <a:p>
            <a:pPr marL="342900" indent="-342900" algn="just">
              <a:buFont typeface="Arial" panose="020B0604020202020204" pitchFamily="34" charset="0"/>
              <a:buChar char="•"/>
            </a:pPr>
            <a:r>
              <a:rPr lang="fr-FR" sz="2400" dirty="0">
                <a:solidFill>
                  <a:srgbClr val="000000"/>
                </a:solidFill>
                <a:latin typeface="Bahnschrift SemiBold Condensed" panose="020B0502040204020203" pitchFamily="34" charset="0"/>
                <a:cs typeface="BrowalliaUPC" panose="020B0502040204020203" pitchFamily="34" charset="-34"/>
              </a:rPr>
              <a:t>Pratique</a:t>
            </a:r>
          </a:p>
          <a:p>
            <a:pPr marL="342900" indent="-342900" algn="just">
              <a:buFont typeface="Arial" panose="020B0604020202020204" pitchFamily="34" charset="0"/>
              <a:buChar char="•"/>
            </a:pPr>
            <a:r>
              <a:rPr lang="fr-FR" sz="2400" dirty="0">
                <a:solidFill>
                  <a:srgbClr val="000000"/>
                </a:solidFill>
                <a:latin typeface="Bahnschrift SemiBold Condensed" panose="020B0502040204020203" pitchFamily="34" charset="0"/>
                <a:cs typeface="BrowalliaUPC" panose="020B0502040204020203" pitchFamily="34" charset="-34"/>
              </a:rPr>
              <a:t>Sourcé</a:t>
            </a:r>
          </a:p>
          <a:p>
            <a:pPr marL="342900" indent="-342900" algn="just">
              <a:buFont typeface="Arial" panose="020B0604020202020204" pitchFamily="34" charset="0"/>
              <a:buChar char="•"/>
            </a:pPr>
            <a:endParaRPr lang="fr-FR" sz="2000" dirty="0">
              <a:solidFill>
                <a:srgbClr val="000000"/>
              </a:solidFill>
              <a:latin typeface="Bahnschrift SemiBold Condensed" panose="020B0502040204020203" pitchFamily="34" charset="0"/>
              <a:cs typeface="BrowalliaUPC" panose="020B0502040204020203" pitchFamily="34" charset="-34"/>
            </a:endParaRPr>
          </a:p>
          <a:p>
            <a:pPr marL="342900" indent="-342900" algn="just">
              <a:buFont typeface="Arial" panose="020B0604020202020204" pitchFamily="34" charset="0"/>
              <a:buChar char="•"/>
            </a:pPr>
            <a:endParaRPr lang="fr-FR" sz="2000" dirty="0">
              <a:solidFill>
                <a:srgbClr val="000000"/>
              </a:solidFill>
              <a:latin typeface="Bahnschrift SemiBold Condensed" panose="020B0502040204020203" pitchFamily="34" charset="0"/>
              <a:cs typeface="BrowalliaUPC" panose="020B0502040204020203" pitchFamily="34" charset="-34"/>
            </a:endParaRPr>
          </a:p>
          <a:p>
            <a:pPr algn="just"/>
            <a:r>
              <a:rPr lang="fr-FR" sz="2000" dirty="0">
                <a:solidFill>
                  <a:srgbClr val="000000"/>
                </a:solidFill>
                <a:latin typeface="Bahnschrift SemiBold Condensed" panose="020B0502040204020203" pitchFamily="34" charset="0"/>
                <a:cs typeface="BrowalliaUPC" panose="020B0502040204020203" pitchFamily="34" charset="-34"/>
              </a:rPr>
              <a:t>	Deux exclusivités : une </a:t>
            </a:r>
            <a:r>
              <a:rPr lang="fr-FR" sz="2000" dirty="0">
                <a:solidFill>
                  <a:srgbClr val="F4AF00"/>
                </a:solidFill>
                <a:latin typeface="Bahnschrift SemiBold Condensed" panose="020B0502040204020203" pitchFamily="34" charset="0"/>
                <a:cs typeface="BrowalliaUPC" panose="020B0502040204020203" pitchFamily="34" charset="-34"/>
              </a:rPr>
              <a:t>application</a:t>
            </a:r>
            <a:r>
              <a:rPr lang="fr-FR" sz="2000" dirty="0">
                <a:solidFill>
                  <a:srgbClr val="000000"/>
                </a:solidFill>
                <a:latin typeface="Bahnschrift SemiBold Condensed" panose="020B0502040204020203" pitchFamily="34" charset="0"/>
                <a:cs typeface="BrowalliaUPC" panose="020B0502040204020203" pitchFamily="34" charset="-34"/>
              </a:rPr>
              <a:t> et une expérience en </a:t>
            </a:r>
            <a:r>
              <a:rPr lang="fr-FR" sz="2000" dirty="0">
                <a:solidFill>
                  <a:srgbClr val="F4AF00"/>
                </a:solidFill>
                <a:latin typeface="Bahnschrift SemiBold Condensed" panose="020B0502040204020203" pitchFamily="34" charset="0"/>
                <a:cs typeface="BrowalliaUPC" panose="020B0502040204020203" pitchFamily="34" charset="-34"/>
              </a:rPr>
              <a:t>réalité augmenté</a:t>
            </a:r>
            <a:endParaRPr lang="fr-BE" sz="2000" dirty="0">
              <a:solidFill>
                <a:srgbClr val="F4AF00"/>
              </a:solidFill>
              <a:latin typeface="Bahnschrift SemiBold Condensed" panose="020B0502040204020203" pitchFamily="34" charset="0"/>
              <a:cs typeface="BrowalliaUPC" panose="020B0502040204020203" pitchFamily="34" charset="-34"/>
            </a:endParaRPr>
          </a:p>
        </p:txBody>
      </p:sp>
      <p:sp>
        <p:nvSpPr>
          <p:cNvPr id="8" name="Flèche : droite 7">
            <a:extLst>
              <a:ext uri="{FF2B5EF4-FFF2-40B4-BE49-F238E27FC236}">
                <a16:creationId xmlns:a16="http://schemas.microsoft.com/office/drawing/2014/main" id="{090F602C-0FBB-B01F-E9E9-D2541560BFD9}"/>
              </a:ext>
            </a:extLst>
          </p:cNvPr>
          <p:cNvSpPr/>
          <p:nvPr/>
        </p:nvSpPr>
        <p:spPr>
          <a:xfrm>
            <a:off x="841974" y="4497294"/>
            <a:ext cx="542925" cy="285750"/>
          </a:xfrm>
          <a:prstGeom prst="rightArrow">
            <a:avLst/>
          </a:prstGeom>
          <a:solidFill>
            <a:srgbClr val="F4A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ZoneTexte 2">
            <a:extLst>
              <a:ext uri="{FF2B5EF4-FFF2-40B4-BE49-F238E27FC236}">
                <a16:creationId xmlns:a16="http://schemas.microsoft.com/office/drawing/2014/main" id="{D9DBF8C7-8001-BF4E-C1B6-4DFB55F1C303}"/>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Tree>
    <p:extLst>
      <p:ext uri="{BB962C8B-B14F-4D97-AF65-F5344CB8AC3E}">
        <p14:creationId xmlns:p14="http://schemas.microsoft.com/office/powerpoint/2010/main" val="3640660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144C41-8F0B-FFAB-D824-97583E28EE4A}"/>
              </a:ext>
            </a:extLst>
          </p:cNvPr>
          <p:cNvPicPr>
            <a:picLocks noGrp="1" noRot="1" noChangeAspect="1" noMove="1" noResize="1" noEditPoints="1" noAdjustHandles="1" noChangeArrowheads="1" noChangeShapeType="1" noCrop="1"/>
          </p:cNvPicPr>
          <p:nvPr/>
        </p:nvPicPr>
        <p:blipFill>
          <a:blip r:embed="rId2">
            <a:alphaModFix amt="20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Grp="1" noRot="1" noChangeAspect="1" noMove="1" noResize="1" noEditPoints="1" noAdjustHandles="1" noChangeArrowheads="1" noChangeShapeType="1" noCrop="1"/>
          </p:cNvPicPr>
          <p:nvPr/>
        </p:nvPicPr>
        <p:blipFill>
          <a:blip r:embed="rId2">
            <a:alphaModFix amt="20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sp>
        <p:nvSpPr>
          <p:cNvPr id="6" name="ZoneTexte 5">
            <a:extLst>
              <a:ext uri="{FF2B5EF4-FFF2-40B4-BE49-F238E27FC236}">
                <a16:creationId xmlns:a16="http://schemas.microsoft.com/office/drawing/2014/main" id="{7DF93BC1-AFCC-F7AB-6E05-34E914907AC5}"/>
              </a:ext>
            </a:extLst>
          </p:cNvPr>
          <p:cNvSpPr txBox="1"/>
          <p:nvPr/>
        </p:nvSpPr>
        <p:spPr>
          <a:xfrm>
            <a:off x="841975" y="592843"/>
            <a:ext cx="7251920" cy="523220"/>
          </a:xfrm>
          <a:prstGeom prst="rect">
            <a:avLst/>
          </a:prstGeom>
          <a:noFill/>
        </p:spPr>
        <p:txBody>
          <a:bodyPr wrap="square" rtlCol="0">
            <a:spAutoFit/>
          </a:bodyPr>
          <a:lstStyle/>
          <a:p>
            <a:pPr algn="just"/>
            <a:r>
              <a:rPr lang="fr-FR" sz="2800" b="1" i="0" u="none" strike="noStrike" dirty="0">
                <a:solidFill>
                  <a:srgbClr val="000000"/>
                </a:solidFill>
                <a:effectLst/>
                <a:latin typeface="Bahnschrift SemiBold Condensed" panose="020B0502040204020203" pitchFamily="34" charset="0"/>
                <a:cs typeface="BrowalliaUPC" panose="020B0502040204020203" pitchFamily="34" charset="-34"/>
              </a:rPr>
              <a:t>Origine de la rénovation</a:t>
            </a:r>
            <a:endParaRPr lang="fr-BE" sz="2800" b="1" dirty="0">
              <a:latin typeface="Bahnschrift SemiBold Condensed" panose="020B0502040204020203" pitchFamily="34" charset="0"/>
              <a:cs typeface="BrowalliaUPC" panose="020B0502040204020203" pitchFamily="34" charset="-34"/>
            </a:endParaRPr>
          </a:p>
        </p:txBody>
      </p:sp>
      <p:sp>
        <p:nvSpPr>
          <p:cNvPr id="7" name="ZoneTexte 6">
            <a:extLst>
              <a:ext uri="{FF2B5EF4-FFF2-40B4-BE49-F238E27FC236}">
                <a16:creationId xmlns:a16="http://schemas.microsoft.com/office/drawing/2014/main" id="{76174F0D-AD64-F8C1-4BC4-47001C9810B8}"/>
              </a:ext>
            </a:extLst>
          </p:cNvPr>
          <p:cNvSpPr txBox="1"/>
          <p:nvPr/>
        </p:nvSpPr>
        <p:spPr>
          <a:xfrm>
            <a:off x="6367462" y="5381442"/>
            <a:ext cx="5146759" cy="707886"/>
          </a:xfrm>
          <a:prstGeom prst="rect">
            <a:avLst/>
          </a:prstGeom>
          <a:noFill/>
        </p:spPr>
        <p:txBody>
          <a:bodyPr wrap="square" rtlCol="0">
            <a:spAutoFit/>
          </a:bodyPr>
          <a:lstStyle/>
          <a:p>
            <a:pPr algn="just"/>
            <a:r>
              <a:rPr lang="fr-BE" sz="2000" dirty="0">
                <a:latin typeface="Bahnschrift SemiBold Condensed" panose="020B0502040204020203" pitchFamily="34" charset="0"/>
                <a:cs typeface="BrowalliaUPC" panose="020B0502040204020203" pitchFamily="34" charset="-34"/>
              </a:rPr>
              <a:t>Améliorer</a:t>
            </a:r>
            <a:r>
              <a:rPr lang="fr-BE" sz="2000" dirty="0">
                <a:solidFill>
                  <a:srgbClr val="F4AF00"/>
                </a:solidFill>
                <a:latin typeface="Bahnschrift SemiBold Condensed" panose="020B0502040204020203" pitchFamily="34" charset="0"/>
                <a:cs typeface="BrowalliaUPC" panose="020B0502040204020203" pitchFamily="34" charset="-34"/>
              </a:rPr>
              <a:t> le tracé du parcours </a:t>
            </a:r>
            <a:r>
              <a:rPr lang="fr-BE" sz="2000" dirty="0">
                <a:latin typeface="Bahnschrift SemiBold Condensed" panose="020B0502040204020203" pitchFamily="34" charset="0"/>
                <a:cs typeface="BrowalliaUPC" panose="020B0502040204020203" pitchFamily="34" charset="-34"/>
              </a:rPr>
              <a:t>de 2003 et imaginer</a:t>
            </a:r>
            <a:r>
              <a:rPr lang="fr-BE" sz="2000" dirty="0">
                <a:solidFill>
                  <a:srgbClr val="F4AF00"/>
                </a:solidFill>
                <a:latin typeface="Bahnschrift SemiBold Condensed" panose="020B0502040204020203" pitchFamily="34" charset="0"/>
                <a:cs typeface="BrowalliaUPC" panose="020B0502040204020203" pitchFamily="34" charset="-34"/>
              </a:rPr>
              <a:t> une nouvelle scénographie</a:t>
            </a:r>
          </a:p>
        </p:txBody>
      </p:sp>
      <p:sp>
        <p:nvSpPr>
          <p:cNvPr id="8" name="Flèche : droite 7">
            <a:extLst>
              <a:ext uri="{FF2B5EF4-FFF2-40B4-BE49-F238E27FC236}">
                <a16:creationId xmlns:a16="http://schemas.microsoft.com/office/drawing/2014/main" id="{090F602C-0FBB-B01F-E9E9-D2541560BFD9}"/>
              </a:ext>
            </a:extLst>
          </p:cNvPr>
          <p:cNvSpPr/>
          <p:nvPr/>
        </p:nvSpPr>
        <p:spPr>
          <a:xfrm>
            <a:off x="5693833" y="5662984"/>
            <a:ext cx="542925" cy="285750"/>
          </a:xfrm>
          <a:prstGeom prst="rightArrow">
            <a:avLst/>
          </a:prstGeom>
          <a:solidFill>
            <a:srgbClr val="F4A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Image 3" descr="Une image contenant carte&#10;&#10;Description générée automatiquement">
            <a:extLst>
              <a:ext uri="{FF2B5EF4-FFF2-40B4-BE49-F238E27FC236}">
                <a16:creationId xmlns:a16="http://schemas.microsoft.com/office/drawing/2014/main" id="{20CD36AC-AADC-DD07-CD5E-2FDBA5E9F379}"/>
              </a:ext>
            </a:extLst>
          </p:cNvPr>
          <p:cNvPicPr>
            <a:picLocks noChangeAspect="1"/>
          </p:cNvPicPr>
          <p:nvPr/>
        </p:nvPicPr>
        <p:blipFill rotWithShape="1">
          <a:blip r:embed="rId3">
            <a:extLst>
              <a:ext uri="{28A0092B-C50C-407E-A947-70E740481C1C}">
                <a14:useLocalDpi xmlns:a14="http://schemas.microsoft.com/office/drawing/2010/main" val="0"/>
              </a:ext>
            </a:extLst>
          </a:blip>
          <a:srcRect t="-1" r="2464" b="2621"/>
          <a:stretch/>
        </p:blipFill>
        <p:spPr>
          <a:xfrm>
            <a:off x="765775" y="1977365"/>
            <a:ext cx="4797354" cy="4282660"/>
          </a:xfrm>
          <a:prstGeom prst="rect">
            <a:avLst/>
          </a:prstGeom>
        </p:spPr>
      </p:pic>
      <p:pic>
        <p:nvPicPr>
          <p:cNvPr id="10" name="Image 9" descr="Une image contenant personne, intérieur&#10;&#10;Description générée automatiquement">
            <a:extLst>
              <a:ext uri="{FF2B5EF4-FFF2-40B4-BE49-F238E27FC236}">
                <a16:creationId xmlns:a16="http://schemas.microsoft.com/office/drawing/2014/main" id="{190DA0F3-434F-E8C1-9728-5073A739D4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987736"/>
            <a:ext cx="4960177" cy="3169246"/>
          </a:xfrm>
          <a:prstGeom prst="rect">
            <a:avLst/>
          </a:prstGeom>
        </p:spPr>
      </p:pic>
      <p:sp>
        <p:nvSpPr>
          <p:cNvPr id="3" name="ZoneTexte 2">
            <a:extLst>
              <a:ext uri="{FF2B5EF4-FFF2-40B4-BE49-F238E27FC236}">
                <a16:creationId xmlns:a16="http://schemas.microsoft.com/office/drawing/2014/main" id="{2DCE5963-54C5-3E8A-75F7-E685922EC896}"/>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
        <p:nvSpPr>
          <p:cNvPr id="11" name="ZoneTexte 10">
            <a:extLst>
              <a:ext uri="{FF2B5EF4-FFF2-40B4-BE49-F238E27FC236}">
                <a16:creationId xmlns:a16="http://schemas.microsoft.com/office/drawing/2014/main" id="{E457B86A-8D56-CF7E-ED73-0FE8BF2522D5}"/>
              </a:ext>
            </a:extLst>
          </p:cNvPr>
          <p:cNvSpPr txBox="1"/>
          <p:nvPr/>
        </p:nvSpPr>
        <p:spPr>
          <a:xfrm>
            <a:off x="841975" y="1195016"/>
            <a:ext cx="10000694" cy="369332"/>
          </a:xfrm>
          <a:prstGeom prst="rect">
            <a:avLst/>
          </a:prstGeom>
          <a:noFill/>
        </p:spPr>
        <p:txBody>
          <a:bodyPr wrap="square">
            <a:spAutoFit/>
          </a:bodyPr>
          <a:lstStyle/>
          <a:p>
            <a:pPr algn="just"/>
            <a:r>
              <a:rPr lang="fr-FR" dirty="0">
                <a:solidFill>
                  <a:srgbClr val="000000"/>
                </a:solidFill>
                <a:latin typeface="Bahnschrift SemiBold Condensed" panose="020B0502040204020203" pitchFamily="34" charset="0"/>
                <a:cs typeface="BrowalliaUPC" panose="020B0502040204020203" pitchFamily="34" charset="-34"/>
              </a:rPr>
              <a:t>Une initiative de John Simenon et Benoît Denis</a:t>
            </a:r>
            <a:endParaRPr lang="fr-FR" sz="1800" i="0" u="none" strike="noStrike" dirty="0">
              <a:solidFill>
                <a:srgbClr val="000000"/>
              </a:solidFill>
              <a:effectLst/>
              <a:latin typeface="Bahnschrift SemiBold Condensed" panose="020B0502040204020203" pitchFamily="34" charset="0"/>
              <a:cs typeface="BrowalliaUPC" panose="020B0502040204020203" pitchFamily="34" charset="-34"/>
            </a:endParaRPr>
          </a:p>
        </p:txBody>
      </p:sp>
    </p:spTree>
    <p:extLst>
      <p:ext uri="{BB962C8B-B14F-4D97-AF65-F5344CB8AC3E}">
        <p14:creationId xmlns:p14="http://schemas.microsoft.com/office/powerpoint/2010/main" val="2179110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144C41-8F0B-FFAB-D824-97583E28EE4A}"/>
              </a:ext>
            </a:extLst>
          </p:cNvPr>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sp>
        <p:nvSpPr>
          <p:cNvPr id="6" name="ZoneTexte 5">
            <a:extLst>
              <a:ext uri="{FF2B5EF4-FFF2-40B4-BE49-F238E27FC236}">
                <a16:creationId xmlns:a16="http://schemas.microsoft.com/office/drawing/2014/main" id="{7DF93BC1-AFCC-F7AB-6E05-34E914907AC5}"/>
              </a:ext>
            </a:extLst>
          </p:cNvPr>
          <p:cNvSpPr txBox="1"/>
          <p:nvPr/>
        </p:nvSpPr>
        <p:spPr>
          <a:xfrm>
            <a:off x="841975" y="591644"/>
            <a:ext cx="7251920" cy="523220"/>
          </a:xfrm>
          <a:prstGeom prst="rect">
            <a:avLst/>
          </a:prstGeom>
          <a:noFill/>
        </p:spPr>
        <p:txBody>
          <a:bodyPr wrap="square" rtlCol="0">
            <a:spAutoFit/>
          </a:bodyPr>
          <a:lstStyle/>
          <a:p>
            <a:pPr algn="just"/>
            <a:r>
              <a:rPr lang="fr-FR" sz="2800" b="1" i="0" u="none" strike="noStrike" dirty="0">
                <a:solidFill>
                  <a:srgbClr val="000000"/>
                </a:solidFill>
                <a:effectLst/>
                <a:latin typeface="Bahnschrift SemiBold Condensed" panose="020B0502040204020203" pitchFamily="34" charset="0"/>
                <a:cs typeface="BrowalliaUPC" panose="020B0502040204020203" pitchFamily="34" charset="-34"/>
              </a:rPr>
              <a:t>Intervenants de la rénovation</a:t>
            </a:r>
            <a:endParaRPr lang="fr-BE" sz="2800" b="1" dirty="0">
              <a:latin typeface="Bahnschrift SemiBold Condensed" panose="020B0502040204020203" pitchFamily="34" charset="0"/>
              <a:cs typeface="BrowalliaUPC" panose="020B0502040204020203" pitchFamily="34" charset="-34"/>
            </a:endParaRPr>
          </a:p>
        </p:txBody>
      </p:sp>
      <p:pic>
        <p:nvPicPr>
          <p:cNvPr id="4" name="Image 3" descr="Une image contenant texte&#10;&#10;Description générée automatiquement">
            <a:extLst>
              <a:ext uri="{FF2B5EF4-FFF2-40B4-BE49-F238E27FC236}">
                <a16:creationId xmlns:a16="http://schemas.microsoft.com/office/drawing/2014/main" id="{E524E1E3-1598-6BF2-A69E-8560AABB82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0562" y="1874175"/>
            <a:ext cx="3184220" cy="1018950"/>
          </a:xfrm>
          <a:prstGeom prst="rect">
            <a:avLst/>
          </a:prstGeom>
        </p:spPr>
      </p:pic>
      <p:pic>
        <p:nvPicPr>
          <p:cNvPr id="10" name="Image 9">
            <a:extLst>
              <a:ext uri="{FF2B5EF4-FFF2-40B4-BE49-F238E27FC236}">
                <a16:creationId xmlns:a16="http://schemas.microsoft.com/office/drawing/2014/main" id="{4B042B31-3764-A4D5-60CA-30DC5CACAA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9604" y="2926715"/>
            <a:ext cx="1890964" cy="1890964"/>
          </a:xfrm>
          <a:prstGeom prst="rect">
            <a:avLst/>
          </a:prstGeom>
        </p:spPr>
      </p:pic>
      <p:pic>
        <p:nvPicPr>
          <p:cNvPr id="12" name="Image 11">
            <a:extLst>
              <a:ext uri="{FF2B5EF4-FFF2-40B4-BE49-F238E27FC236}">
                <a16:creationId xmlns:a16="http://schemas.microsoft.com/office/drawing/2014/main" id="{40DCA055-9218-85B0-9D71-556AC64946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1323" y="3941545"/>
            <a:ext cx="2148000" cy="601440"/>
          </a:xfrm>
          <a:prstGeom prst="rect">
            <a:avLst/>
          </a:prstGeom>
        </p:spPr>
      </p:pic>
      <p:pic>
        <p:nvPicPr>
          <p:cNvPr id="14" name="Graphique 13">
            <a:extLst>
              <a:ext uri="{FF2B5EF4-FFF2-40B4-BE49-F238E27FC236}">
                <a16:creationId xmlns:a16="http://schemas.microsoft.com/office/drawing/2014/main" id="{7DEE90B8-217A-C39E-43DE-8B24EBAAD0F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3116" y="2094861"/>
            <a:ext cx="3610828" cy="678959"/>
          </a:xfrm>
          <a:prstGeom prst="rect">
            <a:avLst/>
          </a:prstGeom>
        </p:spPr>
      </p:pic>
      <p:pic>
        <p:nvPicPr>
          <p:cNvPr id="16" name="Image 15">
            <a:extLst>
              <a:ext uri="{FF2B5EF4-FFF2-40B4-BE49-F238E27FC236}">
                <a16:creationId xmlns:a16="http://schemas.microsoft.com/office/drawing/2014/main" id="{26F1149F-003D-064D-6D65-E5E11227D8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76503" y="3953526"/>
            <a:ext cx="2952193" cy="718699"/>
          </a:xfrm>
          <a:prstGeom prst="rect">
            <a:avLst/>
          </a:prstGeom>
        </p:spPr>
      </p:pic>
      <p:pic>
        <p:nvPicPr>
          <p:cNvPr id="20" name="Image 19">
            <a:extLst>
              <a:ext uri="{FF2B5EF4-FFF2-40B4-BE49-F238E27FC236}">
                <a16:creationId xmlns:a16="http://schemas.microsoft.com/office/drawing/2014/main" id="{46A8A88D-C6B2-2B1B-16D6-B51652917DC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18009" y="1294188"/>
            <a:ext cx="2754155" cy="1601345"/>
          </a:xfrm>
          <a:prstGeom prst="rect">
            <a:avLst/>
          </a:prstGeom>
        </p:spPr>
      </p:pic>
      <p:sp>
        <p:nvSpPr>
          <p:cNvPr id="3" name="ZoneTexte 2">
            <a:extLst>
              <a:ext uri="{FF2B5EF4-FFF2-40B4-BE49-F238E27FC236}">
                <a16:creationId xmlns:a16="http://schemas.microsoft.com/office/drawing/2014/main" id="{250C1201-BBF0-1AE8-AFE8-528D7A259DE6}"/>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
        <p:nvSpPr>
          <p:cNvPr id="7" name="ZoneTexte 6">
            <a:extLst>
              <a:ext uri="{FF2B5EF4-FFF2-40B4-BE49-F238E27FC236}">
                <a16:creationId xmlns:a16="http://schemas.microsoft.com/office/drawing/2014/main" id="{9175BCD7-0E27-7DFB-1834-59ADF5355767}"/>
              </a:ext>
            </a:extLst>
          </p:cNvPr>
          <p:cNvSpPr txBox="1"/>
          <p:nvPr/>
        </p:nvSpPr>
        <p:spPr>
          <a:xfrm>
            <a:off x="1701124" y="5427691"/>
            <a:ext cx="9209532" cy="523220"/>
          </a:xfrm>
          <a:prstGeom prst="rect">
            <a:avLst/>
          </a:prstGeom>
          <a:noFill/>
        </p:spPr>
        <p:txBody>
          <a:bodyPr wrap="square" rtlCol="0">
            <a:spAutoFit/>
          </a:bodyPr>
          <a:lstStyle/>
          <a:p>
            <a:pPr algn="just"/>
            <a:r>
              <a:rPr lang="fr-FR" sz="2800" dirty="0">
                <a:solidFill>
                  <a:srgbClr val="000000"/>
                </a:solidFill>
                <a:latin typeface="Bahnschrift SemiBold Condensed" panose="020B0502040204020203" pitchFamily="34" charset="0"/>
                <a:cs typeface="BrowalliaUPC" panose="020B0502040204020203" pitchFamily="34" charset="-34"/>
              </a:rPr>
              <a:t>+ Fonds Simenon, Fonds patrimoniaux, Fonds du Musée de la vie wallonne</a:t>
            </a:r>
            <a:endParaRPr lang="fr-BE" sz="2800" dirty="0">
              <a:latin typeface="Bahnschrift SemiBold Condensed" panose="020B0502040204020203" pitchFamily="34" charset="0"/>
              <a:cs typeface="BrowalliaUPC" panose="020B0502040204020203" pitchFamily="34" charset="-34"/>
            </a:endParaRPr>
          </a:p>
        </p:txBody>
      </p:sp>
    </p:spTree>
    <p:extLst>
      <p:ext uri="{BB962C8B-B14F-4D97-AF65-F5344CB8AC3E}">
        <p14:creationId xmlns:p14="http://schemas.microsoft.com/office/powerpoint/2010/main" val="1223230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144C41-8F0B-FFAB-D824-97583E28EE4A}"/>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sp>
        <p:nvSpPr>
          <p:cNvPr id="6" name="ZoneTexte 5">
            <a:extLst>
              <a:ext uri="{FF2B5EF4-FFF2-40B4-BE49-F238E27FC236}">
                <a16:creationId xmlns:a16="http://schemas.microsoft.com/office/drawing/2014/main" id="{7DF93BC1-AFCC-F7AB-6E05-34E914907AC5}"/>
              </a:ext>
            </a:extLst>
          </p:cNvPr>
          <p:cNvSpPr txBox="1"/>
          <p:nvPr/>
        </p:nvSpPr>
        <p:spPr>
          <a:xfrm>
            <a:off x="841974" y="591644"/>
            <a:ext cx="9311675" cy="523220"/>
          </a:xfrm>
          <a:prstGeom prst="rect">
            <a:avLst/>
          </a:prstGeom>
          <a:noFill/>
        </p:spPr>
        <p:txBody>
          <a:bodyPr wrap="square" rtlCol="0">
            <a:spAutoFit/>
          </a:bodyPr>
          <a:lstStyle/>
          <a:p>
            <a:pPr algn="just"/>
            <a:r>
              <a:rPr lang="fr-FR" sz="2800" b="1" i="0" u="none" strike="noStrike" dirty="0">
                <a:solidFill>
                  <a:srgbClr val="000000"/>
                </a:solidFill>
                <a:effectLst/>
                <a:latin typeface="Bahnschrift SemiBold Condensed" panose="020B0502040204020203" pitchFamily="34" charset="0"/>
                <a:cs typeface="BrowalliaUPC" panose="020B0502040204020203" pitchFamily="34" charset="-34"/>
              </a:rPr>
              <a:t>Constat de départ : porosité entre autobiographie et fiction chez Simenon</a:t>
            </a:r>
            <a:endParaRPr lang="fr-BE" sz="2800" b="1" dirty="0">
              <a:latin typeface="Bahnschrift SemiBold Condensed" panose="020B0502040204020203" pitchFamily="34" charset="0"/>
              <a:cs typeface="BrowalliaUPC" panose="020B0502040204020203" pitchFamily="34" charset="-34"/>
            </a:endParaRPr>
          </a:p>
        </p:txBody>
      </p:sp>
      <p:sp>
        <p:nvSpPr>
          <p:cNvPr id="7" name="ZoneTexte 6">
            <a:extLst>
              <a:ext uri="{FF2B5EF4-FFF2-40B4-BE49-F238E27FC236}">
                <a16:creationId xmlns:a16="http://schemas.microsoft.com/office/drawing/2014/main" id="{76174F0D-AD64-F8C1-4BC4-47001C9810B8}"/>
              </a:ext>
            </a:extLst>
          </p:cNvPr>
          <p:cNvSpPr txBox="1"/>
          <p:nvPr/>
        </p:nvSpPr>
        <p:spPr>
          <a:xfrm>
            <a:off x="8395440" y="2840881"/>
            <a:ext cx="2920257" cy="1323439"/>
          </a:xfrm>
          <a:prstGeom prst="rect">
            <a:avLst/>
          </a:prstGeom>
          <a:noFill/>
        </p:spPr>
        <p:txBody>
          <a:bodyPr wrap="square" rtlCol="0">
            <a:spAutoFit/>
          </a:bodyPr>
          <a:lstStyle/>
          <a:p>
            <a:pPr algn="just"/>
            <a:r>
              <a:rPr lang="fr-FR" sz="2000" i="0" u="none" strike="noStrike" dirty="0">
                <a:solidFill>
                  <a:srgbClr val="000000"/>
                </a:solidFill>
                <a:effectLst/>
                <a:latin typeface="Bahnschrift SemiBold Condensed" panose="020B0502040204020203" pitchFamily="34" charset="0"/>
                <a:cs typeface="BrowalliaUPC" panose="020B0502040204020203" pitchFamily="34" charset="-34"/>
              </a:rPr>
              <a:t>Fil conducteur du projet</a:t>
            </a:r>
          </a:p>
          <a:p>
            <a:pPr algn="just"/>
            <a:endParaRPr lang="fr-FR" sz="2000" dirty="0">
              <a:solidFill>
                <a:srgbClr val="000000"/>
              </a:solidFill>
              <a:latin typeface="Bahnschrift SemiBold Condensed" panose="020B0502040204020203" pitchFamily="34" charset="0"/>
              <a:cs typeface="BrowalliaUPC" panose="020B0502040204020203" pitchFamily="34" charset="-34"/>
            </a:endParaRPr>
          </a:p>
          <a:p>
            <a:pPr algn="just"/>
            <a:r>
              <a:rPr lang="fr-FR" sz="2000" i="0" u="none" strike="noStrike" dirty="0">
                <a:solidFill>
                  <a:srgbClr val="000000"/>
                </a:solidFill>
                <a:effectLst/>
                <a:latin typeface="Bahnschrift SemiBold Condensed" panose="020B0502040204020203" pitchFamily="34" charset="0"/>
                <a:cs typeface="BrowalliaUPC" panose="020B0502040204020203" pitchFamily="34" charset="-34"/>
              </a:rPr>
              <a:t>Deux littératures entrelacées </a:t>
            </a:r>
          </a:p>
          <a:p>
            <a:pPr algn="just"/>
            <a:endParaRPr lang="fr-FR" sz="2000" dirty="0">
              <a:solidFill>
                <a:srgbClr val="000000"/>
              </a:solidFill>
              <a:latin typeface="Bahnschrift SemiBold Condensed" panose="020B0502040204020203" pitchFamily="34" charset="0"/>
              <a:cs typeface="BrowalliaUPC" panose="020B0502040204020203" pitchFamily="34" charset="-34"/>
            </a:endParaRPr>
          </a:p>
        </p:txBody>
      </p:sp>
      <p:grpSp>
        <p:nvGrpSpPr>
          <p:cNvPr id="8" name="Groupe 7">
            <a:extLst>
              <a:ext uri="{FF2B5EF4-FFF2-40B4-BE49-F238E27FC236}">
                <a16:creationId xmlns:a16="http://schemas.microsoft.com/office/drawing/2014/main" id="{C2B20AF3-E548-BC12-C436-D1CBC9806237}"/>
              </a:ext>
            </a:extLst>
          </p:cNvPr>
          <p:cNvGrpSpPr/>
          <p:nvPr/>
        </p:nvGrpSpPr>
        <p:grpSpPr>
          <a:xfrm>
            <a:off x="952500" y="1828568"/>
            <a:ext cx="5143500" cy="1000621"/>
            <a:chOff x="841974" y="4337740"/>
            <a:chExt cx="5143500" cy="1000621"/>
          </a:xfrm>
        </p:grpSpPr>
        <p:sp>
          <p:nvSpPr>
            <p:cNvPr id="4" name="ZoneTexte 3">
              <a:extLst>
                <a:ext uri="{FF2B5EF4-FFF2-40B4-BE49-F238E27FC236}">
                  <a16:creationId xmlns:a16="http://schemas.microsoft.com/office/drawing/2014/main" id="{D279530C-F7A7-C33E-7618-55D097F800D2}"/>
                </a:ext>
              </a:extLst>
            </p:cNvPr>
            <p:cNvSpPr txBox="1"/>
            <p:nvPr/>
          </p:nvSpPr>
          <p:spPr>
            <a:xfrm>
              <a:off x="841974" y="4337740"/>
              <a:ext cx="5143500" cy="738664"/>
            </a:xfrm>
            <a:prstGeom prst="rect">
              <a:avLst/>
            </a:prstGeom>
            <a:noFill/>
          </p:spPr>
          <p:txBody>
            <a:bodyPr wrap="square">
              <a:spAutoFit/>
            </a:bodyPr>
            <a:lstStyle/>
            <a:p>
              <a:pPr algn="just"/>
              <a:r>
                <a:rPr lang="fr-FR" sz="1400" b="0" i="0" u="none" strike="noStrike" dirty="0">
                  <a:solidFill>
                    <a:srgbClr val="000000"/>
                  </a:solidFill>
                  <a:effectLst/>
                  <a:latin typeface="Bierstadt" panose="020B0004020202020204" pitchFamily="34" charset="0"/>
                </a:rPr>
                <a:t>La réalité et l'imaginé se sont brassés inextricablement au point que certaines descriptions des </a:t>
              </a:r>
              <a:r>
                <a:rPr lang="fr-FR" sz="1400" b="0" i="1" u="none" strike="noStrike" dirty="0">
                  <a:solidFill>
                    <a:srgbClr val="000000"/>
                  </a:solidFill>
                  <a:effectLst/>
                  <a:latin typeface="Bierstadt" panose="020B0004020202020204" pitchFamily="34" charset="0"/>
                </a:rPr>
                <a:t>Mémoires </a:t>
              </a:r>
              <a:r>
                <a:rPr lang="fr-FR" sz="1400" b="0" i="0" u="none" strike="noStrike" dirty="0">
                  <a:solidFill>
                    <a:srgbClr val="000000"/>
                  </a:solidFill>
                  <a:effectLst/>
                  <a:latin typeface="Bierstadt" panose="020B0004020202020204" pitchFamily="34" charset="0"/>
                </a:rPr>
                <a:t>sont plus proches de celles de certains romans que de la réalité vécue jadis.</a:t>
              </a:r>
              <a:endParaRPr lang="fr-BE" sz="1400" dirty="0">
                <a:latin typeface="Bierstadt" panose="020B0004020202020204" pitchFamily="34" charset="0"/>
              </a:endParaRPr>
            </a:p>
          </p:txBody>
        </p:sp>
        <p:sp>
          <p:nvSpPr>
            <p:cNvPr id="10" name="ZoneTexte 9">
              <a:extLst>
                <a:ext uri="{FF2B5EF4-FFF2-40B4-BE49-F238E27FC236}">
                  <a16:creationId xmlns:a16="http://schemas.microsoft.com/office/drawing/2014/main" id="{741666AD-F08C-03CE-8B25-7F46F250741E}"/>
                </a:ext>
              </a:extLst>
            </p:cNvPr>
            <p:cNvSpPr txBox="1"/>
            <p:nvPr/>
          </p:nvSpPr>
          <p:spPr>
            <a:xfrm>
              <a:off x="841974" y="5076751"/>
              <a:ext cx="5143500" cy="261610"/>
            </a:xfrm>
            <a:prstGeom prst="rect">
              <a:avLst/>
            </a:prstGeom>
            <a:noFill/>
          </p:spPr>
          <p:txBody>
            <a:bodyPr wrap="square">
              <a:spAutoFit/>
            </a:bodyPr>
            <a:lstStyle/>
            <a:p>
              <a:pPr algn="just"/>
              <a:r>
                <a:rPr lang="fr-FR" sz="1100" b="0" i="0" u="none" strike="noStrike" dirty="0">
                  <a:solidFill>
                    <a:srgbClr val="000000"/>
                  </a:solidFill>
                  <a:effectLst/>
                  <a:latin typeface="Bahnschrift SemiBold" panose="020B0502040204020203" pitchFamily="34" charset="0"/>
                </a:rPr>
                <a:t>René </a:t>
              </a:r>
              <a:r>
                <a:rPr lang="fr-FR" sz="1100" b="0" i="0" u="none" strike="noStrike" dirty="0" err="1">
                  <a:solidFill>
                    <a:srgbClr val="000000"/>
                  </a:solidFill>
                  <a:effectLst/>
                  <a:latin typeface="Bahnschrift SemiBold" panose="020B0502040204020203" pitchFamily="34" charset="0"/>
                </a:rPr>
                <a:t>Adriane</a:t>
              </a:r>
              <a:r>
                <a:rPr lang="fr-FR" sz="1100" b="0" i="0" u="none" strike="noStrike" dirty="0">
                  <a:solidFill>
                    <a:srgbClr val="000000"/>
                  </a:solidFill>
                  <a:effectLst/>
                  <a:latin typeface="Bahnschrift SemiBold" panose="020B0502040204020203" pitchFamily="34" charset="0"/>
                </a:rPr>
                <a:t>, Pour une biographie de Georges Simenon. </a:t>
              </a:r>
              <a:r>
                <a:rPr lang="fr-FR" sz="1100" b="0" i="1" u="none" strike="noStrike" dirty="0">
                  <a:solidFill>
                    <a:srgbClr val="000000"/>
                  </a:solidFill>
                  <a:effectLst/>
                  <a:latin typeface="Bahnschrift SemiBold" panose="020B0502040204020203" pitchFamily="34" charset="0"/>
                </a:rPr>
                <a:t>Traces</a:t>
              </a:r>
              <a:r>
                <a:rPr lang="fr-FR" sz="1100" b="0" i="0" u="none" strike="noStrike" dirty="0">
                  <a:solidFill>
                    <a:srgbClr val="000000"/>
                  </a:solidFill>
                  <a:effectLst/>
                  <a:latin typeface="Bahnschrift SemiBold" panose="020B0502040204020203" pitchFamily="34" charset="0"/>
                </a:rPr>
                <a:t>, vol. 1, 1989</a:t>
              </a:r>
              <a:endParaRPr lang="fr-BE" sz="1100" dirty="0">
                <a:latin typeface="Bahnschrift SemiBold" panose="020B0502040204020203" pitchFamily="34" charset="0"/>
              </a:endParaRPr>
            </a:p>
          </p:txBody>
        </p:sp>
      </p:grpSp>
      <p:grpSp>
        <p:nvGrpSpPr>
          <p:cNvPr id="12" name="Groupe 11">
            <a:extLst>
              <a:ext uri="{FF2B5EF4-FFF2-40B4-BE49-F238E27FC236}">
                <a16:creationId xmlns:a16="http://schemas.microsoft.com/office/drawing/2014/main" id="{4AC0CFFD-21F7-6BA2-59A6-93890CB2B5F0}"/>
              </a:ext>
            </a:extLst>
          </p:cNvPr>
          <p:cNvGrpSpPr/>
          <p:nvPr/>
        </p:nvGrpSpPr>
        <p:grpSpPr>
          <a:xfrm>
            <a:off x="952500" y="3381025"/>
            <a:ext cx="5143500" cy="1600438"/>
            <a:chOff x="6297911" y="2134754"/>
            <a:chExt cx="5143500" cy="1600438"/>
          </a:xfrm>
        </p:grpSpPr>
        <p:sp>
          <p:nvSpPr>
            <p:cNvPr id="9" name="ZoneTexte 8">
              <a:extLst>
                <a:ext uri="{FF2B5EF4-FFF2-40B4-BE49-F238E27FC236}">
                  <a16:creationId xmlns:a16="http://schemas.microsoft.com/office/drawing/2014/main" id="{85E661E1-2448-555B-01D1-F57653B0C089}"/>
                </a:ext>
              </a:extLst>
            </p:cNvPr>
            <p:cNvSpPr txBox="1"/>
            <p:nvPr/>
          </p:nvSpPr>
          <p:spPr>
            <a:xfrm>
              <a:off x="6297911" y="2134754"/>
              <a:ext cx="5143500" cy="1169551"/>
            </a:xfrm>
            <a:prstGeom prst="rect">
              <a:avLst/>
            </a:prstGeom>
            <a:noFill/>
          </p:spPr>
          <p:txBody>
            <a:bodyPr wrap="square">
              <a:spAutoFit/>
            </a:bodyPr>
            <a:lstStyle/>
            <a:p>
              <a:pPr algn="just"/>
              <a:r>
                <a:rPr lang="fr-FR" sz="1400" b="0" i="0" u="none" strike="noStrike" dirty="0">
                  <a:solidFill>
                    <a:srgbClr val="000000"/>
                  </a:solidFill>
                  <a:effectLst/>
                  <a:latin typeface="Bierstadt" panose="020B0004020202020204" pitchFamily="34" charset="0"/>
                </a:rPr>
                <a:t>Simenon ne cesse [...] non seulement de raconter son histoire, mais d’affirmer qu’il la raconte, par l’intermédiaire d’un jeu de miroirs entre romans, mémoires de toutes sortes et interviews, créant ainsi une œuvre d’une extrême cohérence par rapport à l’autobiographie.</a:t>
              </a:r>
              <a:endParaRPr lang="fr-BE" sz="1400" dirty="0">
                <a:latin typeface="Bierstadt" panose="020B0004020202020204" pitchFamily="34" charset="0"/>
              </a:endParaRPr>
            </a:p>
          </p:txBody>
        </p:sp>
        <p:sp>
          <p:nvSpPr>
            <p:cNvPr id="11" name="ZoneTexte 10">
              <a:extLst>
                <a:ext uri="{FF2B5EF4-FFF2-40B4-BE49-F238E27FC236}">
                  <a16:creationId xmlns:a16="http://schemas.microsoft.com/office/drawing/2014/main" id="{9E5EE47E-08A8-71A2-E73E-0017D1446A68}"/>
                </a:ext>
              </a:extLst>
            </p:cNvPr>
            <p:cNvSpPr txBox="1"/>
            <p:nvPr/>
          </p:nvSpPr>
          <p:spPr>
            <a:xfrm>
              <a:off x="6297911" y="3304305"/>
              <a:ext cx="5143500" cy="430887"/>
            </a:xfrm>
            <a:prstGeom prst="rect">
              <a:avLst/>
            </a:prstGeom>
            <a:noFill/>
          </p:spPr>
          <p:txBody>
            <a:bodyPr wrap="square">
              <a:spAutoFit/>
            </a:bodyPr>
            <a:lstStyle/>
            <a:p>
              <a:pPr algn="just"/>
              <a:r>
                <a:rPr lang="fr-FR" sz="1100" b="0" i="0" u="none" strike="noStrike" dirty="0" err="1">
                  <a:solidFill>
                    <a:srgbClr val="000000"/>
                  </a:solidFill>
                  <a:effectLst/>
                  <a:latin typeface="Bahnschrift SemiBold" panose="020B0502040204020203" pitchFamily="34" charset="0"/>
                </a:rPr>
                <a:t>Marie-Paul</a:t>
              </a:r>
              <a:r>
                <a:rPr lang="fr-FR" sz="1100" b="0" i="0" u="none" strike="noStrike" dirty="0">
                  <a:solidFill>
                    <a:srgbClr val="000000"/>
                  </a:solidFill>
                  <a:effectLst/>
                  <a:latin typeface="Bahnschrift SemiBold" panose="020B0502040204020203" pitchFamily="34" charset="0"/>
                </a:rPr>
                <a:t> </a:t>
              </a:r>
              <a:r>
                <a:rPr lang="fr-FR" sz="1100" b="0" i="0" u="none" strike="noStrike" dirty="0" err="1">
                  <a:solidFill>
                    <a:srgbClr val="000000"/>
                  </a:solidFill>
                  <a:effectLst/>
                  <a:latin typeface="Bahnschrift SemiBold" panose="020B0502040204020203" pitchFamily="34" charset="0"/>
                </a:rPr>
                <a:t>Boutry</a:t>
              </a:r>
              <a:r>
                <a:rPr lang="fr-FR" sz="1100" b="0" i="0" u="none" strike="noStrike" dirty="0">
                  <a:solidFill>
                    <a:srgbClr val="000000"/>
                  </a:solidFill>
                  <a:effectLst/>
                  <a:latin typeface="Bahnschrift SemiBold" panose="020B0502040204020203" pitchFamily="34" charset="0"/>
                </a:rPr>
                <a:t>, L’</a:t>
              </a:r>
              <a:r>
                <a:rPr lang="fr-FR" sz="1100" b="0" i="0" u="none" strike="noStrike" dirty="0" err="1">
                  <a:solidFill>
                    <a:srgbClr val="000000"/>
                  </a:solidFill>
                  <a:effectLst/>
                  <a:latin typeface="Bahnschrift SemiBold" panose="020B0502040204020203" pitchFamily="34" charset="0"/>
                </a:rPr>
                <a:t>oeuvre</a:t>
              </a:r>
              <a:r>
                <a:rPr lang="fr-FR" sz="1100" b="0" i="0" u="none" strike="noStrike" dirty="0">
                  <a:solidFill>
                    <a:srgbClr val="000000"/>
                  </a:solidFill>
                  <a:effectLst/>
                  <a:latin typeface="Bahnschrift SemiBold" panose="020B0502040204020203" pitchFamily="34" charset="0"/>
                </a:rPr>
                <a:t> romanesque de Georges Simenon : une autobiographie en éclat. </a:t>
              </a:r>
              <a:r>
                <a:rPr lang="fr-FR" sz="1100" b="0" i="1" u="none" strike="noStrike" dirty="0">
                  <a:solidFill>
                    <a:srgbClr val="000000"/>
                  </a:solidFill>
                  <a:effectLst/>
                  <a:latin typeface="Bahnschrift SemiBold" panose="020B0502040204020203" pitchFamily="34" charset="0"/>
                </a:rPr>
                <a:t>Traces</a:t>
              </a:r>
              <a:r>
                <a:rPr lang="fr-FR" sz="1100" b="0" i="0" u="none" strike="noStrike" dirty="0">
                  <a:solidFill>
                    <a:srgbClr val="000000"/>
                  </a:solidFill>
                  <a:effectLst/>
                  <a:latin typeface="Bahnschrift SemiBold" panose="020B0502040204020203" pitchFamily="34" charset="0"/>
                </a:rPr>
                <a:t>, vol. 5, 1993</a:t>
              </a:r>
              <a:endParaRPr lang="fr-BE" sz="1100" dirty="0">
                <a:latin typeface="Bahnschrift SemiBold" panose="020B0502040204020203" pitchFamily="34" charset="0"/>
              </a:endParaRPr>
            </a:p>
          </p:txBody>
        </p:sp>
      </p:grpSp>
      <p:sp>
        <p:nvSpPr>
          <p:cNvPr id="3" name="ZoneTexte 2">
            <a:extLst>
              <a:ext uri="{FF2B5EF4-FFF2-40B4-BE49-F238E27FC236}">
                <a16:creationId xmlns:a16="http://schemas.microsoft.com/office/drawing/2014/main" id="{6485290C-1882-C8CB-A43A-7291C7B10C04}"/>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
        <p:nvSpPr>
          <p:cNvPr id="13" name="Flèche : droite 12">
            <a:extLst>
              <a:ext uri="{FF2B5EF4-FFF2-40B4-BE49-F238E27FC236}">
                <a16:creationId xmlns:a16="http://schemas.microsoft.com/office/drawing/2014/main" id="{023D80F6-2A58-093B-32EF-92034764B004}"/>
              </a:ext>
            </a:extLst>
          </p:cNvPr>
          <p:cNvSpPr/>
          <p:nvPr/>
        </p:nvSpPr>
        <p:spPr>
          <a:xfrm>
            <a:off x="7446195" y="3286125"/>
            <a:ext cx="542925" cy="285750"/>
          </a:xfrm>
          <a:prstGeom prst="rightArrow">
            <a:avLst/>
          </a:prstGeom>
          <a:solidFill>
            <a:srgbClr val="F4A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629699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144C41-8F0B-FFAB-D824-97583E28EE4A}"/>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sp>
        <p:nvSpPr>
          <p:cNvPr id="6" name="ZoneTexte 5">
            <a:extLst>
              <a:ext uri="{FF2B5EF4-FFF2-40B4-BE49-F238E27FC236}">
                <a16:creationId xmlns:a16="http://schemas.microsoft.com/office/drawing/2014/main" id="{7DF93BC1-AFCC-F7AB-6E05-34E914907AC5}"/>
              </a:ext>
            </a:extLst>
          </p:cNvPr>
          <p:cNvSpPr txBox="1"/>
          <p:nvPr/>
        </p:nvSpPr>
        <p:spPr>
          <a:xfrm>
            <a:off x="841974" y="591644"/>
            <a:ext cx="9311675" cy="523220"/>
          </a:xfrm>
          <a:prstGeom prst="rect">
            <a:avLst/>
          </a:prstGeom>
          <a:noFill/>
        </p:spPr>
        <p:txBody>
          <a:bodyPr wrap="square" rtlCol="0">
            <a:spAutoFit/>
          </a:bodyPr>
          <a:lstStyle/>
          <a:p>
            <a:pPr algn="just"/>
            <a:r>
              <a:rPr lang="fr-FR" sz="2800" b="1" i="0" u="none" strike="noStrike" dirty="0">
                <a:solidFill>
                  <a:srgbClr val="000000"/>
                </a:solidFill>
                <a:effectLst/>
                <a:latin typeface="Bahnschrift SemiBold Condensed" panose="020B0502040204020203" pitchFamily="34" charset="0"/>
                <a:cs typeface="BrowalliaUPC" panose="020B0502040204020203" pitchFamily="34" charset="-34"/>
              </a:rPr>
              <a:t>Contenus de l’application</a:t>
            </a:r>
            <a:endParaRPr lang="fr-BE" sz="2800" b="1" dirty="0">
              <a:latin typeface="Bahnschrift SemiBold Condensed" panose="020B0502040204020203" pitchFamily="34" charset="0"/>
              <a:cs typeface="BrowalliaUPC" panose="020B0502040204020203" pitchFamily="34" charset="-34"/>
            </a:endParaRPr>
          </a:p>
        </p:txBody>
      </p:sp>
      <p:sp>
        <p:nvSpPr>
          <p:cNvPr id="4" name="ZoneTexte 3">
            <a:extLst>
              <a:ext uri="{FF2B5EF4-FFF2-40B4-BE49-F238E27FC236}">
                <a16:creationId xmlns:a16="http://schemas.microsoft.com/office/drawing/2014/main" id="{9EB489FC-137A-3CD8-DD16-0D8C39485287}"/>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
        <p:nvSpPr>
          <p:cNvPr id="10" name="ZoneTexte 9">
            <a:extLst>
              <a:ext uri="{FF2B5EF4-FFF2-40B4-BE49-F238E27FC236}">
                <a16:creationId xmlns:a16="http://schemas.microsoft.com/office/drawing/2014/main" id="{555C51DC-9128-CAD3-EB33-F5C49487A5A7}"/>
              </a:ext>
            </a:extLst>
          </p:cNvPr>
          <p:cNvSpPr txBox="1"/>
          <p:nvPr/>
        </p:nvSpPr>
        <p:spPr>
          <a:xfrm>
            <a:off x="841974" y="2328879"/>
            <a:ext cx="7844825" cy="1938992"/>
          </a:xfrm>
          <a:prstGeom prst="rect">
            <a:avLst/>
          </a:prstGeom>
          <a:noFill/>
        </p:spPr>
        <p:txBody>
          <a:bodyPr wrap="square" rtlCol="0">
            <a:spAutoFit/>
          </a:bodyPr>
          <a:lstStyle/>
          <a:p>
            <a:pPr marL="342900" indent="-342900" algn="just">
              <a:buFont typeface="Arial" panose="020B0604020202020204" pitchFamily="34" charset="0"/>
              <a:buChar char="•"/>
            </a:pPr>
            <a:r>
              <a:rPr lang="fr-FR" sz="2000" i="0" u="none" strike="noStrike" dirty="0">
                <a:solidFill>
                  <a:srgbClr val="000000"/>
                </a:solidFill>
                <a:effectLst/>
                <a:latin typeface="Bahnschrift SemiBold Condensed" panose="020B0502040204020203" pitchFamily="34" charset="0"/>
                <a:cs typeface="BrowalliaUPC" panose="020B0502040204020203" pitchFamily="34" charset="-34"/>
              </a:rPr>
              <a:t>Contenu scientifique et historique</a:t>
            </a:r>
          </a:p>
          <a:p>
            <a:pPr marL="342900" indent="-342900" algn="just">
              <a:buFont typeface="Arial" panose="020B0604020202020204" pitchFamily="34" charset="0"/>
              <a:buChar char="•"/>
            </a:pPr>
            <a:endParaRPr lang="fr-FR" sz="2000" dirty="0">
              <a:solidFill>
                <a:srgbClr val="000000"/>
              </a:solidFill>
              <a:latin typeface="Bahnschrift SemiBold Condensed" panose="020B0502040204020203" pitchFamily="34" charset="0"/>
              <a:cs typeface="BrowalliaUPC" panose="020B0502040204020203" pitchFamily="34" charset="-34"/>
            </a:endParaRPr>
          </a:p>
          <a:p>
            <a:pPr marL="342900" indent="-342900" algn="just">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R</a:t>
            </a:r>
            <a:r>
              <a:rPr lang="fr-FR" sz="2000" i="0" u="none" strike="noStrike" dirty="0">
                <a:solidFill>
                  <a:srgbClr val="000000"/>
                </a:solidFill>
                <a:effectLst/>
                <a:latin typeface="Bahnschrift SemiBold Condensed" panose="020B0502040204020203" pitchFamily="34" charset="0"/>
                <a:cs typeface="BrowalliaUPC" panose="020B0502040204020203" pitchFamily="34" charset="-34"/>
              </a:rPr>
              <a:t>econstitution relativement fidèle de deux œuvres de Simenon</a:t>
            </a:r>
          </a:p>
          <a:p>
            <a:pPr marL="342900" indent="-342900" algn="just">
              <a:buFont typeface="Arial" panose="020B0604020202020204" pitchFamily="34" charset="0"/>
              <a:buChar char="•"/>
            </a:pPr>
            <a:endParaRPr lang="fr-FR" sz="2000" dirty="0">
              <a:solidFill>
                <a:srgbClr val="000000"/>
              </a:solidFill>
              <a:latin typeface="Bahnschrift SemiBold Condensed" panose="020B0502040204020203" pitchFamily="34" charset="0"/>
              <a:cs typeface="BrowalliaUPC" panose="020B0502040204020203" pitchFamily="34" charset="-34"/>
            </a:endParaRPr>
          </a:p>
          <a:p>
            <a:pPr marL="342900" indent="-342900" algn="just">
              <a:buFont typeface="Arial" panose="020B0604020202020204" pitchFamily="34" charset="0"/>
              <a:buChar char="•"/>
            </a:pPr>
            <a:endParaRPr lang="fr-FR" sz="2000" dirty="0">
              <a:solidFill>
                <a:srgbClr val="000000"/>
              </a:solidFill>
              <a:latin typeface="Bahnschrift SemiBold Condensed" panose="020B0502040204020203" pitchFamily="34" charset="0"/>
              <a:cs typeface="BrowalliaUPC" panose="020B0502040204020203" pitchFamily="34" charset="-34"/>
            </a:endParaRPr>
          </a:p>
          <a:p>
            <a:pPr algn="just"/>
            <a:r>
              <a:rPr lang="fr-FR" sz="2000" dirty="0">
                <a:solidFill>
                  <a:schemeClr val="accent2"/>
                </a:solidFill>
                <a:latin typeface="Bahnschrift SemiBold Condensed" panose="020B0502040204020203" pitchFamily="34" charset="0"/>
                <a:cs typeface="BrowalliaUPC" panose="020B0502040204020203" pitchFamily="34" charset="-34"/>
              </a:rPr>
              <a:t>Objectif : </a:t>
            </a:r>
            <a:r>
              <a:rPr lang="fr-FR" sz="2000" dirty="0">
                <a:solidFill>
                  <a:srgbClr val="000000"/>
                </a:solidFill>
                <a:latin typeface="Bahnschrift SemiBold Condensed" panose="020B0502040204020203" pitchFamily="34" charset="0"/>
                <a:cs typeface="BrowalliaUPC" panose="020B0502040204020203" pitchFamily="34" charset="-34"/>
              </a:rPr>
              <a:t>recentrer le discours sur l’expérience liégeoise de Simenon (1903-1922)</a:t>
            </a:r>
          </a:p>
        </p:txBody>
      </p:sp>
    </p:spTree>
    <p:extLst>
      <p:ext uri="{BB962C8B-B14F-4D97-AF65-F5344CB8AC3E}">
        <p14:creationId xmlns:p14="http://schemas.microsoft.com/office/powerpoint/2010/main" val="1227036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144C41-8F0B-FFAB-D824-97583E28EE4A}"/>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a:off x="7989120" y="-1175657"/>
            <a:ext cx="8890995" cy="5339977"/>
          </a:xfrm>
          <a:prstGeom prst="rect">
            <a:avLst/>
          </a:prstGeom>
        </p:spPr>
      </p:pic>
      <p:pic>
        <p:nvPicPr>
          <p:cNvPr id="2" name="Image 1">
            <a:extLst>
              <a:ext uri="{FF2B5EF4-FFF2-40B4-BE49-F238E27FC236}">
                <a16:creationId xmlns:a16="http://schemas.microsoft.com/office/drawing/2014/main" id="{96560376-DA64-0CFB-DFF1-8F824DA9FA59}"/>
              </a:ext>
            </a:extLst>
          </p:cNvPr>
          <p:cNvPicPr>
            <a:picLocks noGrp="1" noRot="1" noChangeAspect="1" noMove="1" noResize="1" noEditPoints="1" noAdjustHandles="1" noChangeArrowheads="1" noChangeShapeType="1" noCrop="1"/>
          </p:cNvPicPr>
          <p:nvPr/>
        </p:nvPicPr>
        <p:blipFill>
          <a:blip r:embed="rId2">
            <a:alphaModFix amt="5000"/>
            <a:extLst>
              <a:ext uri="{28A0092B-C50C-407E-A947-70E740481C1C}">
                <a14:useLocalDpi xmlns:a14="http://schemas.microsoft.com/office/drawing/2010/main" val="0"/>
              </a:ext>
            </a:extLst>
          </a:blip>
          <a:stretch>
            <a:fillRect/>
          </a:stretch>
        </p:blipFill>
        <p:spPr>
          <a:xfrm rot="11366740">
            <a:off x="-2744373" y="4857680"/>
            <a:ext cx="8890995" cy="5339977"/>
          </a:xfrm>
          <a:prstGeom prst="rect">
            <a:avLst/>
          </a:prstGeom>
        </p:spPr>
      </p:pic>
      <p:sp>
        <p:nvSpPr>
          <p:cNvPr id="6" name="ZoneTexte 5">
            <a:extLst>
              <a:ext uri="{FF2B5EF4-FFF2-40B4-BE49-F238E27FC236}">
                <a16:creationId xmlns:a16="http://schemas.microsoft.com/office/drawing/2014/main" id="{7DF93BC1-AFCC-F7AB-6E05-34E914907AC5}"/>
              </a:ext>
            </a:extLst>
          </p:cNvPr>
          <p:cNvSpPr txBox="1"/>
          <p:nvPr/>
        </p:nvSpPr>
        <p:spPr>
          <a:xfrm>
            <a:off x="841974" y="591644"/>
            <a:ext cx="9311675" cy="584775"/>
          </a:xfrm>
          <a:prstGeom prst="rect">
            <a:avLst/>
          </a:prstGeom>
          <a:noFill/>
        </p:spPr>
        <p:txBody>
          <a:bodyPr wrap="square" rtlCol="0">
            <a:spAutoFit/>
          </a:bodyPr>
          <a:lstStyle/>
          <a:p>
            <a:pPr algn="just"/>
            <a:r>
              <a:rPr lang="fr-FR" sz="3200" b="1" i="0" u="none" strike="noStrike" dirty="0">
                <a:solidFill>
                  <a:srgbClr val="000000"/>
                </a:solidFill>
                <a:effectLst/>
                <a:latin typeface="Bahnschrift SemiBold Condensed" panose="020B0502040204020203" pitchFamily="34" charset="0"/>
                <a:cs typeface="BrowalliaUPC" panose="020B0502040204020203" pitchFamily="34" charset="-34"/>
              </a:rPr>
              <a:t>Corpus</a:t>
            </a:r>
            <a:endParaRPr lang="fr-BE" sz="2800" b="1" dirty="0">
              <a:latin typeface="Bahnschrift SemiBold Condensed" panose="020B0502040204020203" pitchFamily="34" charset="0"/>
              <a:cs typeface="BrowalliaUPC" panose="020B0502040204020203" pitchFamily="34" charset="-34"/>
            </a:endParaRPr>
          </a:p>
        </p:txBody>
      </p:sp>
      <p:sp>
        <p:nvSpPr>
          <p:cNvPr id="3" name="ZoneTexte 2">
            <a:extLst>
              <a:ext uri="{FF2B5EF4-FFF2-40B4-BE49-F238E27FC236}">
                <a16:creationId xmlns:a16="http://schemas.microsoft.com/office/drawing/2014/main" id="{F4B2B75C-A3A8-BF4E-295E-98366868B7F5}"/>
              </a:ext>
            </a:extLst>
          </p:cNvPr>
          <p:cNvSpPr txBox="1"/>
          <p:nvPr/>
        </p:nvSpPr>
        <p:spPr>
          <a:xfrm>
            <a:off x="874593" y="1920532"/>
            <a:ext cx="5761899" cy="3323987"/>
          </a:xfrm>
          <a:prstGeom prst="rect">
            <a:avLst/>
          </a:prstGeom>
          <a:noFill/>
        </p:spPr>
        <p:txBody>
          <a:bodyPr wrap="square" rtlCol="0">
            <a:spAutoFit/>
          </a:bodyPr>
          <a:lstStyle/>
          <a:p>
            <a:pPr marL="342900" indent="-342900">
              <a:buFont typeface="Arial" panose="020B0604020202020204" pitchFamily="34" charset="0"/>
              <a:buChar char="•"/>
            </a:pPr>
            <a:r>
              <a:rPr lang="fr-FR" sz="2400" i="0" u="none" strike="noStrike" dirty="0">
                <a:solidFill>
                  <a:srgbClr val="000000"/>
                </a:solidFill>
                <a:effectLst/>
                <a:latin typeface="Bahnschrift SemiBold Condensed" panose="020B0502040204020203" pitchFamily="34" charset="0"/>
                <a:cs typeface="BrowalliaUPC" panose="020B0502040204020203" pitchFamily="34" charset="-34"/>
              </a:rPr>
              <a:t>Extraits autobiographiques et fictionnels</a:t>
            </a:r>
          </a:p>
          <a:p>
            <a:pPr marL="342900" indent="-342900">
              <a:buFont typeface="Arial" panose="020B0604020202020204" pitchFamily="34" charset="0"/>
              <a:buChar char="•"/>
            </a:pPr>
            <a:endParaRPr lang="fr-FR" sz="2400" dirty="0">
              <a:solidFill>
                <a:srgbClr val="000000"/>
              </a:solidFill>
              <a:latin typeface="Bahnschrift SemiBold Condensed" panose="020B0502040204020203" pitchFamily="34" charset="0"/>
              <a:cs typeface="BrowalliaUPC" panose="020B0502040204020203" pitchFamily="34" charset="-34"/>
            </a:endParaRPr>
          </a:p>
          <a:p>
            <a:pPr marL="342900" indent="-342900">
              <a:buFont typeface="Arial" panose="020B0604020202020204" pitchFamily="34" charset="0"/>
              <a:buChar char="•"/>
            </a:pPr>
            <a:r>
              <a:rPr lang="fr-FR" sz="2400" i="0" u="none" strike="noStrike" dirty="0">
                <a:solidFill>
                  <a:srgbClr val="000000"/>
                </a:solidFill>
                <a:effectLst/>
                <a:latin typeface="Bahnschrift SemiBold Condensed" panose="020B0502040204020203" pitchFamily="34" charset="0"/>
                <a:cs typeface="BrowalliaUPC" panose="020B0502040204020203" pitchFamily="34" charset="-34"/>
              </a:rPr>
              <a:t>Travaux biographiques et scientifiques </a:t>
            </a:r>
            <a:br>
              <a:rPr lang="fr-FR" sz="2400" i="0" u="none" strike="noStrike" dirty="0">
                <a:solidFill>
                  <a:srgbClr val="000000"/>
                </a:solidFill>
                <a:effectLst/>
                <a:latin typeface="Bahnschrift SemiBold Condensed" panose="020B0502040204020203" pitchFamily="34" charset="0"/>
                <a:cs typeface="BrowalliaUPC" panose="020B0502040204020203" pitchFamily="34" charset="-34"/>
              </a:rPr>
            </a:br>
            <a:r>
              <a:rPr lang="fr-FR" i="0" u="none" strike="noStrike" dirty="0">
                <a:solidFill>
                  <a:srgbClr val="000000"/>
                </a:solidFill>
                <a:effectLst/>
                <a:latin typeface="Bahnschrift SemiBold Condensed" panose="020B0502040204020203" pitchFamily="34" charset="0"/>
                <a:cs typeface="BrowalliaUPC" panose="020B0502040204020203" pitchFamily="34" charset="-34"/>
              </a:rPr>
              <a:t>(M. Lemoine, P. Assouline, M. </a:t>
            </a:r>
            <a:r>
              <a:rPr lang="fr-FR" i="0" u="none" strike="noStrike" dirty="0" err="1">
                <a:solidFill>
                  <a:srgbClr val="000000"/>
                </a:solidFill>
                <a:effectLst/>
                <a:latin typeface="Bahnschrift SemiBold Condensed" panose="020B0502040204020203" pitchFamily="34" charset="0"/>
                <a:cs typeface="BrowalliaUPC" panose="020B0502040204020203" pitchFamily="34" charset="-34"/>
              </a:rPr>
              <a:t>Rutten</a:t>
            </a:r>
            <a:r>
              <a:rPr lang="fr-FR" i="0" u="none" strike="noStrike" dirty="0">
                <a:solidFill>
                  <a:srgbClr val="000000"/>
                </a:solidFill>
                <a:effectLst/>
                <a:latin typeface="Bahnschrift SemiBold Condensed" panose="020B0502040204020203" pitchFamily="34" charset="0"/>
                <a:cs typeface="BrowalliaUPC" panose="020B0502040204020203" pitchFamily="34" charset="-34"/>
              </a:rPr>
              <a:t>, </a:t>
            </a:r>
            <a:r>
              <a:rPr lang="fr-FR" dirty="0">
                <a:solidFill>
                  <a:srgbClr val="000000"/>
                </a:solidFill>
                <a:latin typeface="Bahnschrift SemiBold Condensed" panose="020B0502040204020203" pitchFamily="34" charset="0"/>
                <a:cs typeface="BrowalliaUPC" panose="020B0502040204020203" pitchFamily="34" charset="-34"/>
              </a:rPr>
              <a:t>B. </a:t>
            </a:r>
            <a:r>
              <a:rPr lang="fr-FR" i="0" u="none" strike="noStrike" dirty="0">
                <a:solidFill>
                  <a:srgbClr val="000000"/>
                </a:solidFill>
                <a:effectLst/>
                <a:latin typeface="Bahnschrift SemiBold Condensed" panose="020B0502040204020203" pitchFamily="34" charset="0"/>
                <a:cs typeface="BrowalliaUPC" panose="020B0502040204020203" pitchFamily="34" charset="-34"/>
              </a:rPr>
              <a:t>Denis, J. Dubois, etc.)</a:t>
            </a:r>
          </a:p>
          <a:p>
            <a:pPr marL="342900" indent="-342900">
              <a:buFont typeface="Arial" panose="020B0604020202020204" pitchFamily="34" charset="0"/>
              <a:buChar char="•"/>
            </a:pPr>
            <a:endParaRPr lang="fr-FR" sz="2400" dirty="0">
              <a:solidFill>
                <a:srgbClr val="000000"/>
              </a:solidFill>
              <a:latin typeface="Bahnschrift SemiBold Condensed" panose="020B0502040204020203" pitchFamily="34" charset="0"/>
              <a:cs typeface="BrowalliaUPC" panose="020B0502040204020203" pitchFamily="34" charset="-34"/>
            </a:endParaRPr>
          </a:p>
          <a:p>
            <a:pPr marL="342900" indent="-342900">
              <a:buFont typeface="Arial" panose="020B0604020202020204" pitchFamily="34" charset="0"/>
              <a:buChar char="•"/>
            </a:pPr>
            <a:r>
              <a:rPr lang="fr-FR" sz="2400" dirty="0">
                <a:solidFill>
                  <a:srgbClr val="000000"/>
                </a:solidFill>
                <a:latin typeface="Bahnschrift SemiBold Condensed" panose="020B0502040204020203" pitchFamily="34" charset="0"/>
                <a:cs typeface="BrowalliaUPC" panose="020B0502040204020203" pitchFamily="34" charset="-34"/>
              </a:rPr>
              <a:t>Traces du passé</a:t>
            </a:r>
          </a:p>
          <a:p>
            <a:pPr marL="342900" indent="-342900">
              <a:buFont typeface="Arial" panose="020B0604020202020204" pitchFamily="34" charset="0"/>
              <a:buChar char="•"/>
            </a:pPr>
            <a:endParaRPr lang="fr-FR" sz="2400" dirty="0">
              <a:solidFill>
                <a:srgbClr val="000000"/>
              </a:solidFill>
              <a:latin typeface="Bahnschrift SemiBold Condensed" panose="020B0502040204020203" pitchFamily="34" charset="0"/>
              <a:cs typeface="BrowalliaUPC" panose="020B0502040204020203" pitchFamily="34" charset="-34"/>
            </a:endParaRPr>
          </a:p>
          <a:p>
            <a:pPr marL="800100" lvl="1" indent="-342900">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Support au travail scientifique</a:t>
            </a:r>
          </a:p>
          <a:p>
            <a:pPr marL="800100" lvl="1" indent="-342900">
              <a:buFont typeface="Arial" panose="020B0604020202020204" pitchFamily="34" charset="0"/>
              <a:buChar char="•"/>
            </a:pPr>
            <a:r>
              <a:rPr lang="fr-FR" sz="2000" dirty="0">
                <a:solidFill>
                  <a:srgbClr val="000000"/>
                </a:solidFill>
                <a:latin typeface="Bahnschrift SemiBold Condensed" panose="020B0502040204020203" pitchFamily="34" charset="0"/>
                <a:cs typeface="BrowalliaUPC" panose="020B0502040204020203" pitchFamily="34" charset="-34"/>
              </a:rPr>
              <a:t>Support illustratif</a:t>
            </a:r>
          </a:p>
        </p:txBody>
      </p:sp>
      <p:grpSp>
        <p:nvGrpSpPr>
          <p:cNvPr id="8" name="Groupe 7">
            <a:extLst>
              <a:ext uri="{FF2B5EF4-FFF2-40B4-BE49-F238E27FC236}">
                <a16:creationId xmlns:a16="http://schemas.microsoft.com/office/drawing/2014/main" id="{B1CA5B1B-1B6F-2D82-8357-CD5A1B50530B}"/>
              </a:ext>
            </a:extLst>
          </p:cNvPr>
          <p:cNvGrpSpPr/>
          <p:nvPr/>
        </p:nvGrpSpPr>
        <p:grpSpPr>
          <a:xfrm>
            <a:off x="6801724" y="1920532"/>
            <a:ext cx="5143500" cy="3203535"/>
            <a:chOff x="775299" y="3334646"/>
            <a:chExt cx="5143500" cy="3203535"/>
          </a:xfrm>
        </p:grpSpPr>
        <p:pic>
          <p:nvPicPr>
            <p:cNvPr id="12" name="Image 11">
              <a:extLst>
                <a:ext uri="{FF2B5EF4-FFF2-40B4-BE49-F238E27FC236}">
                  <a16:creationId xmlns:a16="http://schemas.microsoft.com/office/drawing/2014/main" id="{12184BBE-6FD5-1D13-CC3E-AB3A3C64FF0E}"/>
                </a:ext>
              </a:extLst>
            </p:cNvPr>
            <p:cNvPicPr>
              <a:picLocks noChangeAspect="1"/>
            </p:cNvPicPr>
            <p:nvPr/>
          </p:nvPicPr>
          <p:blipFill rotWithShape="1">
            <a:blip r:embed="rId3">
              <a:extLst>
                <a:ext uri="{28A0092B-C50C-407E-A947-70E740481C1C}">
                  <a14:useLocalDpi xmlns:a14="http://schemas.microsoft.com/office/drawing/2010/main" val="0"/>
                </a:ext>
              </a:extLst>
            </a:blip>
            <a:srcRect l="8407" t="44028" r="8144" b="27222"/>
            <a:stretch/>
          </p:blipFill>
          <p:spPr>
            <a:xfrm>
              <a:off x="890775" y="3334646"/>
              <a:ext cx="4467224" cy="2917085"/>
            </a:xfrm>
            <a:prstGeom prst="rect">
              <a:avLst/>
            </a:prstGeom>
          </p:spPr>
        </p:pic>
        <p:sp>
          <p:nvSpPr>
            <p:cNvPr id="13" name="ZoneTexte 12">
              <a:extLst>
                <a:ext uri="{FF2B5EF4-FFF2-40B4-BE49-F238E27FC236}">
                  <a16:creationId xmlns:a16="http://schemas.microsoft.com/office/drawing/2014/main" id="{37B155C6-EAD5-3803-2231-EBB655838AB1}"/>
                </a:ext>
              </a:extLst>
            </p:cNvPr>
            <p:cNvSpPr txBox="1"/>
            <p:nvPr/>
          </p:nvSpPr>
          <p:spPr>
            <a:xfrm>
              <a:off x="775299" y="6276571"/>
              <a:ext cx="5143500" cy="261610"/>
            </a:xfrm>
            <a:prstGeom prst="rect">
              <a:avLst/>
            </a:prstGeom>
            <a:noFill/>
          </p:spPr>
          <p:txBody>
            <a:bodyPr wrap="square">
              <a:spAutoFit/>
            </a:bodyPr>
            <a:lstStyle/>
            <a:p>
              <a:pPr algn="just"/>
              <a:r>
                <a:rPr lang="fr-FR" sz="1100" b="0" i="0" u="none" strike="noStrike" dirty="0">
                  <a:solidFill>
                    <a:srgbClr val="000000"/>
                  </a:solidFill>
                  <a:effectLst/>
                  <a:latin typeface="Bahnschrift SemiBold" panose="020B0502040204020203" pitchFamily="34" charset="0"/>
                </a:rPr>
                <a:t>Vue de la Caserne des Ecoliers – MVW, Province de Liège</a:t>
              </a:r>
              <a:endParaRPr lang="fr-BE" sz="1100" dirty="0">
                <a:latin typeface="Bahnschrift SemiBold" panose="020B0502040204020203" pitchFamily="34" charset="0"/>
              </a:endParaRPr>
            </a:p>
          </p:txBody>
        </p:sp>
      </p:grpSp>
      <p:sp>
        <p:nvSpPr>
          <p:cNvPr id="4" name="ZoneTexte 3">
            <a:extLst>
              <a:ext uri="{FF2B5EF4-FFF2-40B4-BE49-F238E27FC236}">
                <a16:creationId xmlns:a16="http://schemas.microsoft.com/office/drawing/2014/main" id="{9EB489FC-137A-3CD8-DD16-0D8C39485287}"/>
              </a:ext>
            </a:extLst>
          </p:cNvPr>
          <p:cNvSpPr txBox="1"/>
          <p:nvPr/>
        </p:nvSpPr>
        <p:spPr>
          <a:xfrm>
            <a:off x="5082454" y="6425282"/>
            <a:ext cx="8104157" cy="369332"/>
          </a:xfrm>
          <a:prstGeom prst="rect">
            <a:avLst/>
          </a:prstGeom>
          <a:noFill/>
        </p:spPr>
        <p:txBody>
          <a:bodyPr wrap="square" rtlCol="0">
            <a:spAutoFit/>
          </a:bodyPr>
          <a:lstStyle/>
          <a:p>
            <a:pPr algn="just"/>
            <a:r>
              <a:rPr lang="fr-FR" b="1" i="0" u="none" strike="noStrike" dirty="0">
                <a:solidFill>
                  <a:schemeClr val="bg1">
                    <a:lumMod val="65000"/>
                  </a:schemeClr>
                </a:solidFill>
                <a:effectLst/>
                <a:latin typeface="Bahnschrift SemiBold Condensed" panose="020B0502040204020203" pitchFamily="34" charset="0"/>
                <a:cs typeface="BrowalliaUPC" panose="020B0502040204020203" pitchFamily="34" charset="-34"/>
              </a:rPr>
              <a:t>Colloque « Simenon. </a:t>
            </a:r>
            <a:r>
              <a:rPr lang="fr-FR" b="1" dirty="0">
                <a:solidFill>
                  <a:schemeClr val="bg1">
                    <a:lumMod val="65000"/>
                  </a:schemeClr>
                </a:solidFill>
                <a:latin typeface="Bahnschrift SemiBold Condensed" panose="020B0502040204020203" pitchFamily="34" charset="0"/>
                <a:cs typeface="BrowalliaUPC" panose="020B0502040204020203" pitchFamily="34" charset="-34"/>
              </a:rPr>
              <a:t>Bilan et perspectives » | Liège, 8 mars 2023 – Le Printemps Simenon</a:t>
            </a:r>
            <a:endParaRPr lang="fr-BE" b="1" dirty="0">
              <a:solidFill>
                <a:schemeClr val="bg1">
                  <a:lumMod val="65000"/>
                </a:schemeClr>
              </a:solidFill>
              <a:latin typeface="Bahnschrift SemiBold Condensed" panose="020B0502040204020203" pitchFamily="34" charset="0"/>
              <a:cs typeface="BrowalliaUPC" panose="020B0502040204020203" pitchFamily="34" charset="-34"/>
            </a:endParaRPr>
          </a:p>
        </p:txBody>
      </p:sp>
    </p:spTree>
    <p:extLst>
      <p:ext uri="{BB962C8B-B14F-4D97-AF65-F5344CB8AC3E}">
        <p14:creationId xmlns:p14="http://schemas.microsoft.com/office/powerpoint/2010/main" val="2980337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DD8709-F8F7-5014-9826-3A4380FCAC24}"/>
              </a:ext>
            </a:extLst>
          </p:cNvPr>
          <p:cNvSpPr>
            <a:spLocks noGrp="1"/>
          </p:cNvSpPr>
          <p:nvPr>
            <p:ph type="title"/>
          </p:nvPr>
        </p:nvSpPr>
        <p:spPr>
          <a:xfrm>
            <a:off x="838200" y="365125"/>
            <a:ext cx="10515600" cy="1325563"/>
          </a:xfrm>
        </p:spPr>
        <p:txBody>
          <a:bodyPr/>
          <a:lstStyle/>
          <a:p>
            <a:r>
              <a:rPr lang="fr-FR" dirty="0">
                <a:latin typeface="Bahnschrift SemiBold" panose="020B0502040204020203" pitchFamily="34" charset="0"/>
              </a:rPr>
              <a:t>Pharmacie Germain</a:t>
            </a:r>
            <a:endParaRPr lang="fr-BE" dirty="0">
              <a:latin typeface="Bahnschrift SemiBold" panose="020B0502040204020203" pitchFamily="34" charset="0"/>
            </a:endParaRPr>
          </a:p>
        </p:txBody>
      </p:sp>
      <p:pic>
        <p:nvPicPr>
          <p:cNvPr id="5" name="Espace réservé du contenu 4">
            <a:extLst>
              <a:ext uri="{FF2B5EF4-FFF2-40B4-BE49-F238E27FC236}">
                <a16:creationId xmlns:a16="http://schemas.microsoft.com/office/drawing/2014/main" id="{112DE7B0-F5B7-A0FA-13EC-86836337F0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91521" y="1840137"/>
            <a:ext cx="2752348" cy="3686562"/>
          </a:xfrm>
        </p:spPr>
      </p:pic>
      <p:pic>
        <p:nvPicPr>
          <p:cNvPr id="7" name="Image 6">
            <a:extLst>
              <a:ext uri="{FF2B5EF4-FFF2-40B4-BE49-F238E27FC236}">
                <a16:creationId xmlns:a16="http://schemas.microsoft.com/office/drawing/2014/main" id="{A96231A7-6CBA-ACC6-07A5-55267ABAB2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342" y="1968918"/>
            <a:ext cx="4682027" cy="3429000"/>
          </a:xfrm>
          <a:prstGeom prst="rect">
            <a:avLst/>
          </a:prstGeom>
        </p:spPr>
      </p:pic>
      <p:pic>
        <p:nvPicPr>
          <p:cNvPr id="9" name="Image 8">
            <a:extLst>
              <a:ext uri="{FF2B5EF4-FFF2-40B4-BE49-F238E27FC236}">
                <a16:creationId xmlns:a16="http://schemas.microsoft.com/office/drawing/2014/main" id="{287F59F8-736F-8638-D702-5D43B8082B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4400" y="1202566"/>
            <a:ext cx="3169920" cy="1813560"/>
          </a:xfrm>
          <a:prstGeom prst="rect">
            <a:avLst/>
          </a:prstGeom>
        </p:spPr>
      </p:pic>
      <p:pic>
        <p:nvPicPr>
          <p:cNvPr id="11" name="Image 10">
            <a:extLst>
              <a:ext uri="{FF2B5EF4-FFF2-40B4-BE49-F238E27FC236}">
                <a16:creationId xmlns:a16="http://schemas.microsoft.com/office/drawing/2014/main" id="{5E357154-8FA4-74EF-0FA2-F403778DA8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9660" y="3414284"/>
            <a:ext cx="2819400" cy="2746248"/>
          </a:xfrm>
          <a:prstGeom prst="rect">
            <a:avLst/>
          </a:prstGeom>
        </p:spPr>
      </p:pic>
    </p:spTree>
    <p:extLst>
      <p:ext uri="{BB962C8B-B14F-4D97-AF65-F5344CB8AC3E}">
        <p14:creationId xmlns:p14="http://schemas.microsoft.com/office/powerpoint/2010/main" val="257228425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970</Words>
  <Application>Microsoft Office PowerPoint</Application>
  <PresentationFormat>Grand écran</PresentationFormat>
  <Paragraphs>117</Paragraphs>
  <Slides>16</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16</vt:i4>
      </vt:variant>
    </vt:vector>
  </HeadingPairs>
  <TitlesOfParts>
    <vt:vector size="23" baseType="lpstr">
      <vt:lpstr>Arial</vt:lpstr>
      <vt:lpstr>Bahnschrift SemiBold</vt:lpstr>
      <vt:lpstr>Bahnschrift SemiBold Condensed</vt:lpstr>
      <vt:lpstr>Bierstadt</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Pharmacie Germain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Messina Alexis</dc:creator>
  <cp:lastModifiedBy>Radicchi Sarah</cp:lastModifiedBy>
  <cp:revision>7</cp:revision>
  <dcterms:created xsi:type="dcterms:W3CDTF">2023-03-06T12:09:57Z</dcterms:created>
  <dcterms:modified xsi:type="dcterms:W3CDTF">2023-03-07T16:47:01Z</dcterms:modified>
</cp:coreProperties>
</file>