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79975" cy="42808525"/>
  <p:notesSz cx="6858000" cy="9144000"/>
  <p:defaultTextStyle>
    <a:defPPr>
      <a:defRPr lang="fr-F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9283" autoAdjust="0"/>
  </p:normalViewPr>
  <p:slideViewPr>
    <p:cSldViewPr>
      <p:cViewPr varScale="1">
        <p:scale>
          <a:sx n="18" d="100"/>
          <a:sy n="18" d="100"/>
        </p:scale>
        <p:origin x="3654" y="138"/>
      </p:cViewPr>
      <p:guideLst>
        <p:guide orient="horz" pos="13483"/>
        <p:guide pos="9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270998" y="13298392"/>
            <a:ext cx="25737979" cy="9176087"/>
          </a:xfrm>
        </p:spPr>
        <p:txBody>
          <a:bodyPr/>
          <a:lstStyle/>
          <a:p>
            <a:r>
              <a:rPr lang="fr-FR" smtClean="0"/>
              <a:t>Modifiez le style du titre</a:t>
            </a:r>
            <a:endParaRPr lang="fr-BE"/>
          </a:p>
        </p:txBody>
      </p:sp>
      <p:sp>
        <p:nvSpPr>
          <p:cNvPr id="3" name="Sous-titre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fr-FR" smtClean="0"/>
              <a:t>Modifiez le style des sous-titres du masque</a:t>
            </a:r>
            <a:endParaRPr lang="fr-BE"/>
          </a:p>
        </p:txBody>
      </p:sp>
      <p:sp>
        <p:nvSpPr>
          <p:cNvPr id="4" name="Espace réservé de la date 3"/>
          <p:cNvSpPr>
            <a:spLocks noGrp="1"/>
          </p:cNvSpPr>
          <p:nvPr>
            <p:ph type="dt" sz="half" idx="10"/>
          </p:nvPr>
        </p:nvSpPr>
        <p:spPr/>
        <p:txBody>
          <a:bodyPr/>
          <a:lstStyle/>
          <a:p>
            <a:fld id="{ADFC2C84-8460-4491-B342-00C7598BA209}" type="datetimeFigureOut">
              <a:rPr lang="fr-BE" smtClean="0"/>
              <a:pPr/>
              <a:t>15-02-23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2997549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DFC2C84-8460-4491-B342-00C7598BA209}" type="datetimeFigureOut">
              <a:rPr lang="fr-BE" smtClean="0"/>
              <a:pPr/>
              <a:t>15-02-23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2542565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2698227" y="10702131"/>
            <a:ext cx="22557528" cy="227995033"/>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5015123" y="10702131"/>
            <a:ext cx="67178439" cy="227995033"/>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DFC2C84-8460-4491-B342-00C7598BA209}" type="datetimeFigureOut">
              <a:rPr lang="fr-BE" smtClean="0"/>
              <a:pPr/>
              <a:t>15-02-23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4213680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DFC2C84-8460-4491-B342-00C7598BA209}" type="datetimeFigureOut">
              <a:rPr lang="fr-BE" smtClean="0"/>
              <a:pPr/>
              <a:t>15-02-23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196753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391909" y="27508444"/>
            <a:ext cx="25737979" cy="8502249"/>
          </a:xfrm>
        </p:spPr>
        <p:txBody>
          <a:bodyPr anchor="t"/>
          <a:lstStyle>
            <a:lvl1pPr algn="l">
              <a:defRPr sz="18300" b="1" cap="all"/>
            </a:lvl1pPr>
          </a:lstStyle>
          <a:p>
            <a:r>
              <a:rPr lang="fr-FR" smtClean="0"/>
              <a:t>Modifiez le style du titre</a:t>
            </a:r>
            <a:endParaRPr lang="fr-BE"/>
          </a:p>
        </p:txBody>
      </p:sp>
      <p:sp>
        <p:nvSpPr>
          <p:cNvPr id="3" name="Espace réservé du texte 2"/>
          <p:cNvSpPr>
            <a:spLocks noGrp="1"/>
          </p:cNvSpPr>
          <p:nvPr>
            <p:ph type="body" idx="1"/>
          </p:nvPr>
        </p:nvSpPr>
        <p:spPr>
          <a:xfrm>
            <a:off x="2391909" y="18144082"/>
            <a:ext cx="25737979" cy="9364362"/>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DFC2C84-8460-4491-B342-00C7598BA209}" type="datetimeFigureOut">
              <a:rPr lang="fr-BE" smtClean="0"/>
              <a:pPr/>
              <a:t>15-02-23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4177532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5015123" y="62349824"/>
            <a:ext cx="44867985"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50387773" y="62349824"/>
            <a:ext cx="44867982"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DFC2C84-8460-4491-B342-00C7598BA209}" type="datetimeFigureOut">
              <a:rPr lang="fr-BE" smtClean="0"/>
              <a:pPr/>
              <a:t>15-02-23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713239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513999" y="1714326"/>
            <a:ext cx="27251978" cy="7134754"/>
          </a:xfrm>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1513999" y="9582375"/>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fr-FR" smtClean="0"/>
              <a:t>Modifiez les styles du texte du masque</a:t>
            </a:r>
          </a:p>
        </p:txBody>
      </p:sp>
      <p:sp>
        <p:nvSpPr>
          <p:cNvPr id="4" name="Espace réservé du contenu 3"/>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15381808" y="9582375"/>
            <a:ext cx="13384170"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fr-FR" smtClean="0"/>
              <a:t>Modifiez les styles du texte du masque</a:t>
            </a:r>
          </a:p>
        </p:txBody>
      </p:sp>
      <p:sp>
        <p:nvSpPr>
          <p:cNvPr id="6" name="Espace réservé du contenu 5"/>
          <p:cNvSpPr>
            <a:spLocks noGrp="1"/>
          </p:cNvSpPr>
          <p:nvPr>
            <p:ph sz="quarter" idx="4"/>
          </p:nvPr>
        </p:nvSpPr>
        <p:spPr>
          <a:xfrm>
            <a:off x="15381808"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DFC2C84-8460-4491-B342-00C7598BA209}" type="datetimeFigureOut">
              <a:rPr lang="fr-BE" smtClean="0"/>
              <a:pPr/>
              <a:t>15-02-23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1378838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ADFC2C84-8460-4491-B342-00C7598BA209}" type="datetimeFigureOut">
              <a:rPr lang="fr-BE" smtClean="0"/>
              <a:pPr/>
              <a:t>15-02-23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4209078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DFC2C84-8460-4491-B342-00C7598BA209}" type="datetimeFigureOut">
              <a:rPr lang="fr-BE" smtClean="0"/>
              <a:pPr/>
              <a:t>15-02-23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824663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14000" y="1704413"/>
            <a:ext cx="9961903" cy="7253667"/>
          </a:xfrm>
        </p:spPr>
        <p:txBody>
          <a:bodyPr anchor="b"/>
          <a:lstStyle>
            <a:lvl1pPr algn="l">
              <a:defRPr sz="9100" b="1"/>
            </a:lvl1pPr>
          </a:lstStyle>
          <a:p>
            <a:r>
              <a:rPr lang="fr-FR" smtClean="0"/>
              <a:t>Modifiez le style du titre</a:t>
            </a:r>
            <a:endParaRPr lang="fr-BE"/>
          </a:p>
        </p:txBody>
      </p:sp>
      <p:sp>
        <p:nvSpPr>
          <p:cNvPr id="3" name="Espace réservé du contenu 2"/>
          <p:cNvSpPr>
            <a:spLocks noGrp="1"/>
          </p:cNvSpPr>
          <p:nvPr>
            <p:ph idx="1"/>
          </p:nvPr>
        </p:nvSpPr>
        <p:spPr>
          <a:xfrm>
            <a:off x="11838629" y="1704417"/>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1514000" y="8958084"/>
            <a:ext cx="9961903" cy="2928222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DFC2C84-8460-4491-B342-00C7598BA209}" type="datetimeFigureOut">
              <a:rPr lang="fr-BE" smtClean="0"/>
              <a:pPr/>
              <a:t>15-02-23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91707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935087" y="29965968"/>
            <a:ext cx="18167985" cy="3537652"/>
          </a:xfrm>
        </p:spPr>
        <p:txBody>
          <a:bodyPr anchor="b"/>
          <a:lstStyle>
            <a:lvl1pPr algn="l">
              <a:defRPr sz="9100" b="1"/>
            </a:lvl1pPr>
          </a:lstStyle>
          <a:p>
            <a:r>
              <a:rPr lang="fr-FR" smtClean="0"/>
              <a:t>Modifiez le style du titre</a:t>
            </a:r>
            <a:endParaRPr lang="fr-BE"/>
          </a:p>
        </p:txBody>
      </p:sp>
      <p:sp>
        <p:nvSpPr>
          <p:cNvPr id="3" name="Espace réservé pour une image  2"/>
          <p:cNvSpPr>
            <a:spLocks noGrp="1"/>
          </p:cNvSpPr>
          <p:nvPr>
            <p:ph type="pic" idx="1"/>
          </p:nvPr>
        </p:nvSpPr>
        <p:spPr>
          <a:xfrm>
            <a:off x="5935087" y="3825021"/>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fr-BE"/>
          </a:p>
        </p:txBody>
      </p:sp>
      <p:sp>
        <p:nvSpPr>
          <p:cNvPr id="4" name="Espace réservé du texte 3"/>
          <p:cNvSpPr>
            <a:spLocks noGrp="1"/>
          </p:cNvSpPr>
          <p:nvPr>
            <p:ph type="body" sz="half" idx="2"/>
          </p:nvPr>
        </p:nvSpPr>
        <p:spPr>
          <a:xfrm>
            <a:off x="5935087" y="33503620"/>
            <a:ext cx="18167985" cy="502405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DFC2C84-8460-4491-B342-00C7598BA209}" type="datetimeFigureOut">
              <a:rPr lang="fr-BE" smtClean="0"/>
              <a:pPr/>
              <a:t>15-02-23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4C380E81-BA69-4F97-9A4F-D9FF803565A6}" type="slidenum">
              <a:rPr lang="fr-BE" smtClean="0"/>
              <a:pPr/>
              <a:t>‹N°›</a:t>
            </a:fld>
            <a:endParaRPr lang="fr-BE"/>
          </a:p>
        </p:txBody>
      </p:sp>
    </p:spTree>
    <p:extLst>
      <p:ext uri="{BB962C8B-B14F-4D97-AF65-F5344CB8AC3E}">
        <p14:creationId xmlns:p14="http://schemas.microsoft.com/office/powerpoint/2010/main" val="1966986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1513999" y="39677164"/>
            <a:ext cx="7065328" cy="227915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ADFC2C84-8460-4491-B342-00C7598BA209}" type="datetimeFigureOut">
              <a:rPr lang="fr-BE" smtClean="0"/>
              <a:pPr/>
              <a:t>15-02-23</a:t>
            </a:fld>
            <a:endParaRPr lang="fr-BE"/>
          </a:p>
        </p:txBody>
      </p:sp>
      <p:sp>
        <p:nvSpPr>
          <p:cNvPr id="5" name="Espace réservé du pied de page 4"/>
          <p:cNvSpPr>
            <a:spLocks noGrp="1"/>
          </p:cNvSpPr>
          <p:nvPr>
            <p:ph type="ftr" sz="quarter" idx="3"/>
          </p:nvPr>
        </p:nvSpPr>
        <p:spPr>
          <a:xfrm>
            <a:off x="10345658" y="39677164"/>
            <a:ext cx="9588659" cy="227915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21700649" y="39677164"/>
            <a:ext cx="7065328" cy="227915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4C380E81-BA69-4F97-9A4F-D9FF803565A6}" type="slidenum">
              <a:rPr lang="fr-BE" smtClean="0"/>
              <a:pPr/>
              <a:t>‹N°›</a:t>
            </a:fld>
            <a:endParaRPr lang="fr-BE"/>
          </a:p>
        </p:txBody>
      </p:sp>
    </p:spTree>
    <p:extLst>
      <p:ext uri="{BB962C8B-B14F-4D97-AF65-F5344CB8AC3E}">
        <p14:creationId xmlns:p14="http://schemas.microsoft.com/office/powerpoint/2010/main" val="224100379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anose="020B0604020202020204"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anose="020B0604020202020204"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anose="020B0604020202020204"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9pPr>
    </p:bodyStyle>
    <p:otherStyle>
      <a:defPPr>
        <a:defRPr lang="fr-F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06439" y="593949"/>
            <a:ext cx="27507056" cy="2880321"/>
          </a:xfrm>
        </p:spPr>
        <p:txBody>
          <a:bodyPr>
            <a:noAutofit/>
          </a:bodyPr>
          <a:lstStyle/>
          <a:p>
            <a:r>
              <a:rPr lang="fr-BE" sz="8000" b="1" dirty="0" err="1" smtClean="0">
                <a:solidFill>
                  <a:srgbClr val="FFC000"/>
                </a:solidFill>
              </a:rPr>
              <a:t>Congenital</a:t>
            </a:r>
            <a:r>
              <a:rPr lang="fr-BE" sz="8000" b="1" dirty="0">
                <a:solidFill>
                  <a:srgbClr val="FFC000"/>
                </a:solidFill>
              </a:rPr>
              <a:t> </a:t>
            </a:r>
            <a:r>
              <a:rPr lang="fr-BE" sz="8000" b="1" dirty="0" err="1" smtClean="0">
                <a:solidFill>
                  <a:srgbClr val="FFC000"/>
                </a:solidFill>
              </a:rPr>
              <a:t>pituitary</a:t>
            </a:r>
            <a:r>
              <a:rPr lang="fr-BE" sz="8000" b="1" dirty="0" smtClean="0">
                <a:solidFill>
                  <a:srgbClr val="FFC000"/>
                </a:solidFill>
              </a:rPr>
              <a:t> </a:t>
            </a:r>
            <a:r>
              <a:rPr lang="fr-BE" sz="8000" b="1" dirty="0" err="1" smtClean="0">
                <a:solidFill>
                  <a:srgbClr val="FFC000"/>
                </a:solidFill>
              </a:rPr>
              <a:t>hypoplasia</a:t>
            </a:r>
            <a:r>
              <a:rPr lang="fr-BE" sz="8000" b="1" dirty="0" smtClean="0">
                <a:solidFill>
                  <a:srgbClr val="FFC000"/>
                </a:solidFill>
              </a:rPr>
              <a:t> in </a:t>
            </a:r>
            <a:r>
              <a:rPr lang="fr-BE" sz="8000" b="1" dirty="0" err="1" smtClean="0">
                <a:solidFill>
                  <a:srgbClr val="FFC000"/>
                </a:solidFill>
              </a:rPr>
              <a:t>two</a:t>
            </a:r>
            <a:r>
              <a:rPr lang="fr-BE" sz="8000" b="1" dirty="0" smtClean="0">
                <a:solidFill>
                  <a:srgbClr val="FFC000"/>
                </a:solidFill>
              </a:rPr>
              <a:t> </a:t>
            </a:r>
            <a:r>
              <a:rPr lang="fr-BE" sz="8000" b="1" dirty="0" err="1" smtClean="0">
                <a:solidFill>
                  <a:srgbClr val="FFC000"/>
                </a:solidFill>
              </a:rPr>
              <a:t>brothers</a:t>
            </a:r>
            <a:r>
              <a:rPr lang="fr-BE" sz="8000" b="1" dirty="0" smtClean="0">
                <a:solidFill>
                  <a:srgbClr val="FFC000"/>
                </a:solidFill>
              </a:rPr>
              <a:t> : a new </a:t>
            </a:r>
            <a:r>
              <a:rPr lang="fr-BE" sz="8000" b="1" dirty="0" err="1" smtClean="0">
                <a:solidFill>
                  <a:srgbClr val="FFC000"/>
                </a:solidFill>
              </a:rPr>
              <a:t>genetic</a:t>
            </a:r>
            <a:r>
              <a:rPr lang="fr-BE" sz="8000" b="1" dirty="0" smtClean="0">
                <a:solidFill>
                  <a:srgbClr val="FFC000"/>
                </a:solidFill>
              </a:rPr>
              <a:t> </a:t>
            </a:r>
            <a:r>
              <a:rPr lang="fr-BE" sz="8000" b="1" dirty="0" err="1" smtClean="0">
                <a:solidFill>
                  <a:srgbClr val="FFC000"/>
                </a:solidFill>
              </a:rPr>
              <a:t>form</a:t>
            </a:r>
            <a:r>
              <a:rPr lang="fr-BE" sz="8000" b="1" dirty="0" smtClean="0">
                <a:solidFill>
                  <a:srgbClr val="FFC000"/>
                </a:solidFill>
              </a:rPr>
              <a:t> of </a:t>
            </a:r>
            <a:r>
              <a:rPr lang="fr-BE" sz="8000" b="1" dirty="0" err="1" smtClean="0">
                <a:solidFill>
                  <a:srgbClr val="FFC000"/>
                </a:solidFill>
              </a:rPr>
              <a:t>combined</a:t>
            </a:r>
            <a:r>
              <a:rPr lang="fr-BE" sz="8000" b="1" dirty="0" smtClean="0">
                <a:solidFill>
                  <a:srgbClr val="FFC000"/>
                </a:solidFill>
              </a:rPr>
              <a:t> </a:t>
            </a:r>
            <a:r>
              <a:rPr lang="fr-BE" sz="8000" b="1" dirty="0" err="1" smtClean="0">
                <a:solidFill>
                  <a:srgbClr val="FFC000"/>
                </a:solidFill>
              </a:rPr>
              <a:t>pituitary</a:t>
            </a:r>
            <a:r>
              <a:rPr lang="fr-BE" sz="8000" b="1" dirty="0" smtClean="0">
                <a:solidFill>
                  <a:srgbClr val="FFC000"/>
                </a:solidFill>
              </a:rPr>
              <a:t> hormone </a:t>
            </a:r>
            <a:r>
              <a:rPr lang="fr-BE" sz="8000" b="1" dirty="0" err="1" smtClean="0">
                <a:solidFill>
                  <a:srgbClr val="FFC000"/>
                </a:solidFill>
              </a:rPr>
              <a:t>deficiency</a:t>
            </a:r>
            <a:endParaRPr lang="fr-BE" sz="8000" b="1" dirty="0">
              <a:solidFill>
                <a:srgbClr val="FFC000"/>
              </a:solidFill>
            </a:endParaRPr>
          </a:p>
        </p:txBody>
      </p:sp>
      <p:sp>
        <p:nvSpPr>
          <p:cNvPr id="3" name="Sous-titre 2"/>
          <p:cNvSpPr>
            <a:spLocks noGrp="1"/>
          </p:cNvSpPr>
          <p:nvPr>
            <p:ph type="subTitle" idx="1"/>
          </p:nvPr>
        </p:nvSpPr>
        <p:spPr>
          <a:xfrm>
            <a:off x="882403" y="3402262"/>
            <a:ext cx="28587176" cy="1440160"/>
          </a:xfrm>
        </p:spPr>
        <p:txBody>
          <a:bodyPr>
            <a:noAutofit/>
          </a:bodyPr>
          <a:lstStyle/>
          <a:p>
            <a:r>
              <a:rPr lang="fr-BE" sz="6000" dirty="0" smtClean="0"/>
              <a:t>Sara Moline ², Albert </a:t>
            </a:r>
            <a:r>
              <a:rPr lang="fr-BE" sz="6000" dirty="0" err="1" smtClean="0"/>
              <a:t>Beckers</a:t>
            </a:r>
            <a:r>
              <a:rPr lang="fr-BE" sz="6000" dirty="0" smtClean="0"/>
              <a:t> </a:t>
            </a:r>
            <a:r>
              <a:rPr lang="fr-BE" sz="6000" baseline="30000" dirty="0">
                <a:solidFill>
                  <a:srgbClr val="FFFFFF"/>
                </a:solidFill>
                <a:cs typeface="Lucida Sans Unicode" pitchFamily="32" charset="0"/>
              </a:rPr>
              <a:t>3</a:t>
            </a:r>
            <a:r>
              <a:rPr lang="fr-BE" sz="6000" dirty="0" smtClean="0"/>
              <a:t>, Anne-</a:t>
            </a:r>
            <a:r>
              <a:rPr lang="fr-BE" sz="6000" dirty="0" err="1" smtClean="0"/>
              <a:t>simone</a:t>
            </a:r>
            <a:r>
              <a:rPr lang="fr-BE" sz="6000" dirty="0" smtClean="0"/>
              <a:t> Parent  ¹</a:t>
            </a:r>
            <a:endParaRPr lang="fr-BE" sz="6000" dirty="0"/>
          </a:p>
        </p:txBody>
      </p:sp>
      <p:pic>
        <p:nvPicPr>
          <p:cNvPr id="5" name="Image 4"/>
          <p:cNvPicPr>
            <a:picLocks noChangeAspect="1"/>
          </p:cNvPicPr>
          <p:nvPr/>
        </p:nvPicPr>
        <p:blipFill rotWithShape="1">
          <a:blip r:embed="rId2" cstate="print">
            <a:extLst>
              <a:ext uri="{28A0092B-C50C-407E-A947-70E740481C1C}">
                <a14:useLocalDpi xmlns:a14="http://schemas.microsoft.com/office/drawing/2010/main" val="0"/>
              </a:ext>
            </a:extLst>
          </a:blip>
          <a:srcRect l="8265" t="13841" r="16796" b="6163"/>
          <a:stretch/>
        </p:blipFill>
        <p:spPr>
          <a:xfrm>
            <a:off x="1140417" y="17443822"/>
            <a:ext cx="5688632" cy="7008430"/>
          </a:xfrm>
          <a:prstGeom prst="rect">
            <a:avLst/>
          </a:prstGeom>
        </p:spPr>
      </p:pic>
      <p:sp>
        <p:nvSpPr>
          <p:cNvPr id="9" name="ZoneTexte 8"/>
          <p:cNvSpPr txBox="1"/>
          <p:nvPr/>
        </p:nvSpPr>
        <p:spPr>
          <a:xfrm>
            <a:off x="962599" y="6786638"/>
            <a:ext cx="27723080" cy="3816429"/>
          </a:xfrm>
          <a:prstGeom prst="rect">
            <a:avLst/>
          </a:prstGeom>
          <a:noFill/>
        </p:spPr>
        <p:txBody>
          <a:bodyPr wrap="square" rtlCol="0">
            <a:spAutoFit/>
          </a:bodyPr>
          <a:lstStyle/>
          <a:p>
            <a:r>
              <a:rPr lang="fr-BE" sz="6600" u="sng" dirty="0" smtClean="0"/>
              <a:t>Introduction: </a:t>
            </a:r>
          </a:p>
          <a:p>
            <a:r>
              <a:rPr lang="en-US" sz="4400" dirty="0"/>
              <a:t>The development and differentiation of the pituitary involves a complex network of signaling molecules and transcription factors. Cases of congenital pituitary hypoplasia have led to the identification of some of those transcription factors and signaling molecules. However, many of those factors are still to be discovered. </a:t>
            </a:r>
            <a:endParaRPr lang="en-US" sz="4400" dirty="0" smtClean="0"/>
          </a:p>
          <a:p>
            <a:r>
              <a:rPr lang="en-US" sz="4400" dirty="0" smtClean="0"/>
              <a:t>We discuss the case of two brothers with congenital hypopituitarism and the genetic screening that </a:t>
            </a:r>
            <a:r>
              <a:rPr lang="en-US" sz="4400" smtClean="0"/>
              <a:t>we realized. </a:t>
            </a:r>
            <a:endParaRPr lang="fr-BE" sz="4400" dirty="0"/>
          </a:p>
        </p:txBody>
      </p:sp>
      <p:sp>
        <p:nvSpPr>
          <p:cNvPr id="10" name="ZoneTexte 9"/>
          <p:cNvSpPr txBox="1"/>
          <p:nvPr/>
        </p:nvSpPr>
        <p:spPr>
          <a:xfrm>
            <a:off x="1109966" y="10841152"/>
            <a:ext cx="27507056" cy="1107996"/>
          </a:xfrm>
          <a:prstGeom prst="rect">
            <a:avLst/>
          </a:prstGeom>
          <a:noFill/>
        </p:spPr>
        <p:txBody>
          <a:bodyPr wrap="square" rtlCol="0">
            <a:spAutoFit/>
          </a:bodyPr>
          <a:lstStyle/>
          <a:p>
            <a:r>
              <a:rPr lang="fr-BE" sz="6600" u="sng" dirty="0" smtClean="0"/>
              <a:t>Case report:</a:t>
            </a:r>
          </a:p>
        </p:txBody>
      </p:sp>
      <p:sp>
        <p:nvSpPr>
          <p:cNvPr id="12" name="ZoneTexte 11"/>
          <p:cNvSpPr txBox="1"/>
          <p:nvPr/>
        </p:nvSpPr>
        <p:spPr>
          <a:xfrm>
            <a:off x="1085067" y="26948878"/>
            <a:ext cx="26570952" cy="5416868"/>
          </a:xfrm>
          <a:prstGeom prst="rect">
            <a:avLst/>
          </a:prstGeom>
          <a:noFill/>
        </p:spPr>
        <p:txBody>
          <a:bodyPr wrap="square" rtlCol="0">
            <a:spAutoFit/>
          </a:bodyPr>
          <a:lstStyle/>
          <a:p>
            <a:r>
              <a:rPr lang="fr-BE" dirty="0" smtClean="0"/>
              <a:t>Discussion :</a:t>
            </a:r>
            <a:endParaRPr lang="en-US" sz="4400" dirty="0" smtClean="0"/>
          </a:p>
          <a:p>
            <a:r>
              <a:rPr lang="en-US" sz="4400" dirty="0" smtClean="0"/>
              <a:t>Currently</a:t>
            </a:r>
            <a:r>
              <a:rPr lang="en-US" sz="4400" dirty="0"/>
              <a:t>, there is no molecular explanation for </a:t>
            </a:r>
            <a:r>
              <a:rPr lang="en-US" sz="4400" dirty="0" smtClean="0"/>
              <a:t>the pathology of these patients. </a:t>
            </a:r>
            <a:r>
              <a:rPr lang="en-US" sz="4400" dirty="0"/>
              <a:t>H</a:t>
            </a:r>
            <a:r>
              <a:rPr lang="en-US" sz="4400" dirty="0" smtClean="0"/>
              <a:t>owever, other </a:t>
            </a:r>
            <a:r>
              <a:rPr lang="en-US" sz="4400" dirty="0"/>
              <a:t>avenues still remain to be </a:t>
            </a:r>
            <a:r>
              <a:rPr lang="en-US" sz="4400" dirty="0" smtClean="0"/>
              <a:t>explored:</a:t>
            </a:r>
          </a:p>
          <a:p>
            <a:r>
              <a:rPr lang="en-US" sz="4400" dirty="0" smtClean="0"/>
              <a:t>1) New genes that could be associated with multiple pituitary hormone deficiency : </a:t>
            </a:r>
            <a:r>
              <a:rPr lang="fr-BE" sz="4400" dirty="0"/>
              <a:t>FGFR1, PROKR2 </a:t>
            </a:r>
            <a:r>
              <a:rPr lang="fr-BE" sz="4400" dirty="0" smtClean="0"/>
              <a:t>and </a:t>
            </a:r>
            <a:r>
              <a:rPr lang="fr-BE" sz="4400" dirty="0"/>
              <a:t>GPR161</a:t>
            </a:r>
            <a:endParaRPr lang="en-US" sz="4400" dirty="0" smtClean="0"/>
          </a:p>
          <a:p>
            <a:r>
              <a:rPr lang="en-US" sz="4400" dirty="0" smtClean="0"/>
              <a:t>2) Germinal </a:t>
            </a:r>
            <a:r>
              <a:rPr lang="en-US" sz="4400" dirty="0" err="1" smtClean="0"/>
              <a:t>mosaïcism</a:t>
            </a:r>
            <a:endParaRPr lang="en-US" sz="4400" dirty="0" smtClean="0"/>
          </a:p>
          <a:p>
            <a:r>
              <a:rPr lang="en-US" sz="4400" dirty="0" smtClean="0"/>
              <a:t>3) </a:t>
            </a:r>
            <a:r>
              <a:rPr lang="en-US" sz="4400" dirty="0"/>
              <a:t>New unrecognized mutation </a:t>
            </a:r>
            <a:r>
              <a:rPr lang="en-US" sz="4400" dirty="0" smtClean="0">
                <a:sym typeface="Wingdings" panose="05000000000000000000" pitchFamily="2" charset="2"/>
              </a:rPr>
              <a:t>requiring </a:t>
            </a:r>
            <a:r>
              <a:rPr lang="en-US" sz="4400" dirty="0" err="1" smtClean="0">
                <a:sym typeface="Wingdings" panose="05000000000000000000" pitchFamily="2" charset="2"/>
              </a:rPr>
              <a:t>f</a:t>
            </a:r>
            <a:r>
              <a:rPr lang="en-US" sz="4400" dirty="0" err="1" smtClean="0"/>
              <a:t>uther</a:t>
            </a:r>
            <a:r>
              <a:rPr lang="en-US" sz="4400" dirty="0" smtClean="0"/>
              <a:t> </a:t>
            </a:r>
            <a:r>
              <a:rPr lang="en-US" sz="4400" dirty="0"/>
              <a:t>analysis of the whole-exome </a:t>
            </a:r>
            <a:r>
              <a:rPr lang="en-US" sz="4400" dirty="0" smtClean="0"/>
              <a:t>sequencing.</a:t>
            </a:r>
            <a:endParaRPr lang="en-US" sz="4400" dirty="0"/>
          </a:p>
          <a:p>
            <a:endParaRPr lang="fr-BE" sz="4400" dirty="0"/>
          </a:p>
        </p:txBody>
      </p:sp>
      <p:sp>
        <p:nvSpPr>
          <p:cNvPr id="13" name="ZoneTexte 12"/>
          <p:cNvSpPr txBox="1"/>
          <p:nvPr/>
        </p:nvSpPr>
        <p:spPr>
          <a:xfrm>
            <a:off x="1109966" y="35202620"/>
            <a:ext cx="28161147" cy="6771084"/>
          </a:xfrm>
          <a:prstGeom prst="rect">
            <a:avLst/>
          </a:prstGeom>
          <a:noFill/>
        </p:spPr>
        <p:txBody>
          <a:bodyPr wrap="square" rtlCol="0">
            <a:spAutoFit/>
          </a:bodyPr>
          <a:lstStyle/>
          <a:p>
            <a:r>
              <a:rPr lang="fr-BE" dirty="0" smtClean="0"/>
              <a:t>Conclusion:</a:t>
            </a:r>
            <a:br>
              <a:rPr lang="fr-BE" dirty="0" smtClean="0"/>
            </a:br>
            <a:r>
              <a:rPr lang="en-US" sz="4400" dirty="0" smtClean="0"/>
              <a:t>We </a:t>
            </a:r>
            <a:r>
              <a:rPr lang="en-US" sz="4400" dirty="0"/>
              <a:t>report here the exceptional case of two brothers from a non-consanguineous family presenting a pituitary hypoplasia. Currently, there is no molecular explanation for their </a:t>
            </a:r>
            <a:r>
              <a:rPr lang="en-US" sz="4400" dirty="0" smtClean="0"/>
              <a:t>pathology. </a:t>
            </a:r>
          </a:p>
          <a:p>
            <a:r>
              <a:rPr lang="en-US" sz="4400" dirty="0" smtClean="0"/>
              <a:t>E</a:t>
            </a:r>
            <a:r>
              <a:rPr lang="fr-BE" sz="4400" dirty="0" err="1" smtClean="0"/>
              <a:t>ven</a:t>
            </a:r>
            <a:r>
              <a:rPr lang="fr-BE" sz="4400" dirty="0" smtClean="0"/>
              <a:t> if the causes of the </a:t>
            </a:r>
            <a:r>
              <a:rPr lang="fr-BE" sz="4400" dirty="0" err="1" smtClean="0"/>
              <a:t>congenital</a:t>
            </a:r>
            <a:r>
              <a:rPr lang="fr-BE" sz="4400" dirty="0" smtClean="0"/>
              <a:t> multiple </a:t>
            </a:r>
            <a:r>
              <a:rPr lang="fr-BE" sz="4400" dirty="0" err="1" smtClean="0"/>
              <a:t>pituitary</a:t>
            </a:r>
            <a:r>
              <a:rPr lang="fr-BE" sz="4400" dirty="0" smtClean="0"/>
              <a:t> hormone </a:t>
            </a:r>
            <a:r>
              <a:rPr lang="fr-BE" sz="4400" dirty="0" err="1" smtClean="0"/>
              <a:t>deficiency</a:t>
            </a:r>
            <a:r>
              <a:rPr lang="fr-BE" sz="4400" dirty="0" smtClean="0"/>
              <a:t> </a:t>
            </a:r>
            <a:r>
              <a:rPr lang="fr-BE" sz="4400" dirty="0" err="1" smtClean="0"/>
              <a:t>remain</a:t>
            </a:r>
            <a:r>
              <a:rPr lang="fr-BE" sz="4400" dirty="0" smtClean="0"/>
              <a:t> </a:t>
            </a:r>
            <a:r>
              <a:rPr lang="fr-BE" sz="4400" dirty="0" err="1" smtClean="0"/>
              <a:t>largely</a:t>
            </a:r>
            <a:r>
              <a:rPr lang="fr-BE" sz="4400" dirty="0" smtClean="0"/>
              <a:t> </a:t>
            </a:r>
            <a:r>
              <a:rPr lang="fr-BE" sz="4400" dirty="0" err="1" smtClean="0"/>
              <a:t>unknown</a:t>
            </a:r>
            <a:r>
              <a:rPr lang="fr-BE" sz="4400" dirty="0" smtClean="0"/>
              <a:t>, </a:t>
            </a:r>
            <a:r>
              <a:rPr lang="en-US" sz="4400" dirty="0" smtClean="0"/>
              <a:t>their </a:t>
            </a:r>
            <a:r>
              <a:rPr lang="en-US" sz="4400" dirty="0"/>
              <a:t>management requires the rapid establishment of a replacement </a:t>
            </a:r>
            <a:r>
              <a:rPr lang="en-US" sz="4400" dirty="0" smtClean="0"/>
              <a:t>therapy.</a:t>
            </a:r>
          </a:p>
          <a:p>
            <a:r>
              <a:rPr lang="fr-BE" sz="4400" dirty="0" smtClean="0"/>
              <a:t>The </a:t>
            </a:r>
            <a:r>
              <a:rPr lang="fr-BE" sz="4400" dirty="0" err="1" smtClean="0"/>
              <a:t>genetic</a:t>
            </a:r>
            <a:r>
              <a:rPr lang="fr-BE" sz="4400" dirty="0" smtClean="0"/>
              <a:t> </a:t>
            </a:r>
            <a:r>
              <a:rPr lang="fr-BE" sz="4400" dirty="0" err="1" smtClean="0"/>
              <a:t>diagnosis</a:t>
            </a:r>
            <a:r>
              <a:rPr lang="fr-BE" sz="4400" dirty="0" smtClean="0"/>
              <a:t> </a:t>
            </a:r>
            <a:r>
              <a:rPr lang="fr-BE" sz="4400" dirty="0" err="1" smtClean="0"/>
              <a:t>is</a:t>
            </a:r>
            <a:r>
              <a:rPr lang="fr-BE" sz="4400" dirty="0" smtClean="0"/>
              <a:t> part of </a:t>
            </a:r>
            <a:r>
              <a:rPr lang="fr-BE" sz="4400" dirty="0" err="1" smtClean="0"/>
              <a:t>this</a:t>
            </a:r>
            <a:r>
              <a:rPr lang="fr-BE" sz="4400" dirty="0" smtClean="0"/>
              <a:t> </a:t>
            </a:r>
            <a:r>
              <a:rPr lang="fr-BE" sz="4400" dirty="0"/>
              <a:t>management </a:t>
            </a:r>
            <a:r>
              <a:rPr lang="fr-BE" sz="4400" dirty="0" smtClean="0"/>
              <a:t>but an </a:t>
            </a:r>
            <a:r>
              <a:rPr lang="fr-BE" sz="4400" dirty="0" err="1"/>
              <a:t>algorithmic</a:t>
            </a:r>
            <a:r>
              <a:rPr lang="fr-BE" sz="4400" dirty="0"/>
              <a:t> </a:t>
            </a:r>
            <a:r>
              <a:rPr lang="fr-BE" sz="4400" dirty="0" err="1" smtClean="0"/>
              <a:t>approach</a:t>
            </a:r>
            <a:r>
              <a:rPr lang="fr-BE" sz="4400" dirty="0" smtClean="0"/>
              <a:t> </a:t>
            </a:r>
            <a:r>
              <a:rPr lang="fr-BE" sz="4400" dirty="0"/>
              <a:t>base on </a:t>
            </a:r>
            <a:r>
              <a:rPr lang="fr-BE" sz="4400" dirty="0" err="1"/>
              <a:t>phenotype</a:t>
            </a:r>
            <a:r>
              <a:rPr lang="fr-BE" sz="4400" dirty="0" smtClean="0"/>
              <a:t> to </a:t>
            </a:r>
            <a:r>
              <a:rPr lang="fr-BE" sz="4400" dirty="0" err="1" smtClean="0"/>
              <a:t>target</a:t>
            </a:r>
            <a:r>
              <a:rPr lang="fr-BE" sz="4400" dirty="0" smtClean="0"/>
              <a:t> the </a:t>
            </a:r>
            <a:r>
              <a:rPr lang="fr-BE" sz="4400" dirty="0" err="1" smtClean="0"/>
              <a:t>specific</a:t>
            </a:r>
            <a:r>
              <a:rPr lang="fr-BE" sz="4400" dirty="0" smtClean="0"/>
              <a:t> </a:t>
            </a:r>
            <a:r>
              <a:rPr lang="fr-BE" sz="4400" dirty="0" err="1" smtClean="0"/>
              <a:t>genes</a:t>
            </a:r>
            <a:r>
              <a:rPr lang="fr-BE" sz="4400" dirty="0" smtClean="0"/>
              <a:t> </a:t>
            </a:r>
            <a:r>
              <a:rPr lang="fr-BE" sz="4400" dirty="0" err="1" smtClean="0"/>
              <a:t>is</a:t>
            </a:r>
            <a:r>
              <a:rPr lang="fr-BE" sz="4400" dirty="0" smtClean="0"/>
              <a:t> </a:t>
            </a:r>
            <a:r>
              <a:rPr lang="fr-BE" sz="4400" dirty="0" err="1" smtClean="0"/>
              <a:t>unfortunatly</a:t>
            </a:r>
            <a:r>
              <a:rPr lang="fr-BE" sz="4400" dirty="0" smtClean="0"/>
              <a:t> </a:t>
            </a:r>
            <a:r>
              <a:rPr lang="fr-BE" sz="4400" dirty="0" err="1" smtClean="0"/>
              <a:t>severely</a:t>
            </a:r>
            <a:r>
              <a:rPr lang="fr-BE" sz="4400" dirty="0" smtClean="0"/>
              <a:t> </a:t>
            </a:r>
            <a:r>
              <a:rPr lang="fr-BE" sz="4400" dirty="0" err="1" smtClean="0"/>
              <a:t>limited</a:t>
            </a:r>
            <a:r>
              <a:rPr lang="fr-BE" sz="4400" dirty="0" smtClean="0"/>
              <a:t>. </a:t>
            </a:r>
          </a:p>
          <a:p>
            <a:r>
              <a:rPr lang="fr-BE" sz="4400" dirty="0" smtClean="0"/>
              <a:t>It </a:t>
            </a:r>
            <a:r>
              <a:rPr lang="fr-BE" sz="4400" dirty="0" err="1" smtClean="0"/>
              <a:t>is</a:t>
            </a:r>
            <a:r>
              <a:rPr lang="fr-BE" sz="4400" dirty="0" smtClean="0"/>
              <a:t> </a:t>
            </a:r>
            <a:r>
              <a:rPr lang="fr-BE" sz="4400" dirty="0" err="1" smtClean="0"/>
              <a:t>necessary</a:t>
            </a:r>
            <a:r>
              <a:rPr lang="fr-BE" sz="4400" dirty="0" smtClean="0"/>
              <a:t> to continue the efforts</a:t>
            </a:r>
            <a:r>
              <a:rPr lang="en-US" sz="4400" dirty="0"/>
              <a:t> </a:t>
            </a:r>
            <a:r>
              <a:rPr lang="en-US" sz="4400" dirty="0" smtClean="0"/>
              <a:t> </a:t>
            </a:r>
            <a:r>
              <a:rPr lang="fr-BE" sz="4400" dirty="0" smtClean="0"/>
              <a:t>in the </a:t>
            </a:r>
            <a:r>
              <a:rPr lang="fr-BE" sz="4400" dirty="0" err="1" smtClean="0"/>
              <a:t>comprehension</a:t>
            </a:r>
            <a:r>
              <a:rPr lang="fr-BE" sz="4400" dirty="0" smtClean="0"/>
              <a:t> of </a:t>
            </a:r>
            <a:r>
              <a:rPr lang="fr-BE" sz="4400" dirty="0" err="1" smtClean="0"/>
              <a:t>molecular</a:t>
            </a:r>
            <a:r>
              <a:rPr lang="fr-BE" sz="4400" dirty="0" smtClean="0"/>
              <a:t> bases of </a:t>
            </a:r>
            <a:r>
              <a:rPr lang="fr-BE" sz="4400" dirty="0" err="1"/>
              <a:t>pituitary</a:t>
            </a:r>
            <a:r>
              <a:rPr lang="fr-BE" sz="4400" dirty="0"/>
              <a:t> </a:t>
            </a:r>
            <a:r>
              <a:rPr lang="fr-BE" sz="4400" dirty="0" err="1" smtClean="0"/>
              <a:t>developement</a:t>
            </a:r>
            <a:r>
              <a:rPr lang="fr-BE" sz="4400" dirty="0" smtClean="0"/>
              <a:t> and in the </a:t>
            </a:r>
            <a:r>
              <a:rPr lang="fr-BE" sz="4400" dirty="0" err="1" smtClean="0"/>
              <a:t>genetic</a:t>
            </a:r>
            <a:r>
              <a:rPr lang="fr-BE" sz="4400" dirty="0" smtClean="0"/>
              <a:t> screening of patient </a:t>
            </a:r>
            <a:r>
              <a:rPr lang="fr-BE" sz="4400" dirty="0" err="1" smtClean="0"/>
              <a:t>with</a:t>
            </a:r>
            <a:r>
              <a:rPr lang="fr-BE" sz="4400" dirty="0" smtClean="0"/>
              <a:t> </a:t>
            </a:r>
            <a:r>
              <a:rPr lang="fr-BE" sz="4400" dirty="0" err="1" smtClean="0"/>
              <a:t>pituitary</a:t>
            </a:r>
            <a:r>
              <a:rPr lang="fr-BE" sz="4400" dirty="0" smtClean="0"/>
              <a:t> </a:t>
            </a:r>
            <a:r>
              <a:rPr lang="fr-BE" sz="4400" dirty="0" err="1" smtClean="0"/>
              <a:t>diseases</a:t>
            </a:r>
            <a:r>
              <a:rPr lang="fr-BE" sz="4400" dirty="0" smtClean="0"/>
              <a:t> to </a:t>
            </a:r>
            <a:r>
              <a:rPr lang="fr-BE" sz="4400" dirty="0" err="1" smtClean="0"/>
              <a:t>improve</a:t>
            </a:r>
            <a:r>
              <a:rPr lang="fr-BE" sz="4400" dirty="0" smtClean="0"/>
              <a:t> diagnostic </a:t>
            </a:r>
            <a:r>
              <a:rPr lang="fr-BE" sz="4400" dirty="0" err="1" smtClean="0"/>
              <a:t>tools</a:t>
            </a:r>
            <a:r>
              <a:rPr lang="fr-BE" sz="4400" dirty="0" smtClean="0"/>
              <a:t> and </a:t>
            </a:r>
            <a:r>
              <a:rPr lang="fr-BE" sz="4400" dirty="0" err="1" smtClean="0"/>
              <a:t>consider</a:t>
            </a:r>
            <a:r>
              <a:rPr lang="fr-BE" sz="4400" dirty="0" smtClean="0"/>
              <a:t> new </a:t>
            </a:r>
            <a:r>
              <a:rPr lang="fr-BE" sz="4400" dirty="0" err="1" smtClean="0"/>
              <a:t>therapeutic</a:t>
            </a:r>
            <a:r>
              <a:rPr lang="fr-BE" sz="4400" dirty="0" smtClean="0"/>
              <a:t> options. </a:t>
            </a:r>
          </a:p>
        </p:txBody>
      </p:sp>
      <p:sp>
        <p:nvSpPr>
          <p:cNvPr id="14" name="ZoneTexte 13"/>
          <p:cNvSpPr txBox="1"/>
          <p:nvPr/>
        </p:nvSpPr>
        <p:spPr>
          <a:xfrm>
            <a:off x="8011195" y="4482382"/>
            <a:ext cx="14329592" cy="1354217"/>
          </a:xfrm>
          <a:prstGeom prst="rect">
            <a:avLst/>
          </a:prstGeom>
          <a:noFill/>
        </p:spPr>
        <p:txBody>
          <a:bodyPr wrap="square" rtlCol="0">
            <a:spAutoFit/>
          </a:bodyPr>
          <a:lstStyle/>
          <a:p>
            <a:endParaRPr lang="fr-BE" dirty="0"/>
          </a:p>
        </p:txBody>
      </p:sp>
      <p:sp>
        <p:nvSpPr>
          <p:cNvPr id="15" name="ZoneTexte 14"/>
          <p:cNvSpPr txBox="1"/>
          <p:nvPr/>
        </p:nvSpPr>
        <p:spPr>
          <a:xfrm>
            <a:off x="7579147" y="4645816"/>
            <a:ext cx="15193688" cy="1384995"/>
          </a:xfrm>
          <a:prstGeom prst="rect">
            <a:avLst/>
          </a:prstGeom>
          <a:noFill/>
        </p:spPr>
        <p:txBody>
          <a:bodyPr wrap="square" rtlCol="0">
            <a:spAutoFit/>
          </a:bodyPr>
          <a:lstStyle/>
          <a:p>
            <a:r>
              <a:rPr lang="fr-BE" sz="2800" dirty="0" smtClean="0"/>
              <a:t>¹ Département de pédiatrie du CHU de Liège – Clinique </a:t>
            </a:r>
            <a:r>
              <a:rPr lang="fr-BE" sz="2800" dirty="0" err="1" smtClean="0"/>
              <a:t>Notre-dame</a:t>
            </a:r>
            <a:r>
              <a:rPr lang="fr-BE" sz="2800" dirty="0" smtClean="0"/>
              <a:t> des Bruyères</a:t>
            </a:r>
          </a:p>
          <a:p>
            <a:r>
              <a:rPr lang="fr-BE" sz="2800" dirty="0" smtClean="0"/>
              <a:t>² Université de Liège (</a:t>
            </a:r>
            <a:r>
              <a:rPr lang="fr-BE" sz="2800" dirty="0" err="1" smtClean="0"/>
              <a:t>Ulg</a:t>
            </a:r>
            <a:r>
              <a:rPr lang="fr-BE" sz="2800" dirty="0" smtClean="0"/>
              <a:t>), étudiante en 4</a:t>
            </a:r>
            <a:r>
              <a:rPr lang="fr-BE" sz="2800" baseline="30000" dirty="0" smtClean="0"/>
              <a:t>e</a:t>
            </a:r>
            <a:r>
              <a:rPr lang="fr-BE" sz="2800" dirty="0" smtClean="0"/>
              <a:t> master de médecine</a:t>
            </a:r>
          </a:p>
          <a:p>
            <a:r>
              <a:rPr lang="fr-BE" altLang="fr-FR" sz="2800" baseline="30000" dirty="0">
                <a:solidFill>
                  <a:srgbClr val="FFFFFF"/>
                </a:solidFill>
                <a:latin typeface="Arial" charset="0"/>
                <a:cs typeface="Lucida Sans Unicode" pitchFamily="32" charset="0"/>
              </a:rPr>
              <a:t>3</a:t>
            </a:r>
            <a:r>
              <a:rPr lang="fr-BE" altLang="fr-FR" sz="2800" baseline="30000" dirty="0" smtClean="0">
                <a:solidFill>
                  <a:srgbClr val="FFFFFF"/>
                </a:solidFill>
                <a:latin typeface="Arial" charset="0"/>
                <a:cs typeface="Lucida Sans Unicode" pitchFamily="32" charset="0"/>
              </a:rPr>
              <a:t> </a:t>
            </a:r>
            <a:r>
              <a:rPr lang="fr-BE" sz="2800" dirty="0" smtClean="0"/>
              <a:t>Département d’endocrinologie du CHU de Liège</a:t>
            </a:r>
            <a:endParaRPr lang="fr-BE" sz="2800" dirty="0"/>
          </a:p>
        </p:txBody>
      </p:sp>
      <p:sp>
        <p:nvSpPr>
          <p:cNvPr id="6" name="ZoneTexte 5"/>
          <p:cNvSpPr txBox="1"/>
          <p:nvPr/>
        </p:nvSpPr>
        <p:spPr>
          <a:xfrm>
            <a:off x="1140417" y="11949148"/>
            <a:ext cx="7060058" cy="4985980"/>
          </a:xfrm>
          <a:prstGeom prst="rect">
            <a:avLst/>
          </a:prstGeom>
          <a:noFill/>
        </p:spPr>
        <p:txBody>
          <a:bodyPr wrap="square" rtlCol="0">
            <a:spAutoFit/>
          </a:bodyPr>
          <a:lstStyle/>
          <a:p>
            <a:r>
              <a:rPr lang="fr-BE" sz="5400" dirty="0" smtClean="0"/>
              <a:t>At </a:t>
            </a:r>
            <a:r>
              <a:rPr lang="fr-BE" sz="5400" dirty="0" err="1" smtClean="0"/>
              <a:t>Birth</a:t>
            </a:r>
            <a:r>
              <a:rPr lang="fr-BE" sz="5400" dirty="0" smtClean="0"/>
              <a:t> </a:t>
            </a:r>
          </a:p>
          <a:p>
            <a:pPr marL="571500" indent="-571500">
              <a:buFontTx/>
              <a:buChar char="-"/>
            </a:pPr>
            <a:r>
              <a:rPr lang="fr-BE" sz="4400" dirty="0" smtClean="0"/>
              <a:t>Non </a:t>
            </a:r>
            <a:r>
              <a:rPr lang="fr-BE" sz="4400" dirty="0" err="1" smtClean="0"/>
              <a:t>consanguineous</a:t>
            </a:r>
            <a:r>
              <a:rPr lang="fr-BE" sz="4400" dirty="0" smtClean="0"/>
              <a:t> parents</a:t>
            </a:r>
          </a:p>
          <a:p>
            <a:pPr marL="571500" indent="-571500">
              <a:buFontTx/>
              <a:buChar char="-"/>
            </a:pPr>
            <a:r>
              <a:rPr lang="fr-BE" sz="4400" dirty="0" smtClean="0"/>
              <a:t>42 </a:t>
            </a:r>
            <a:r>
              <a:rPr lang="fr-BE" sz="4400" dirty="0" err="1" smtClean="0"/>
              <a:t>weeks</a:t>
            </a:r>
            <a:r>
              <a:rPr lang="fr-BE" sz="4400" dirty="0" smtClean="0"/>
              <a:t> of gestation</a:t>
            </a:r>
          </a:p>
          <a:p>
            <a:pPr marL="571500" indent="-571500">
              <a:buFontTx/>
              <a:buChar char="-"/>
            </a:pPr>
            <a:r>
              <a:rPr lang="fr-BE" sz="4400" dirty="0" err="1" smtClean="0"/>
              <a:t>Caesarean</a:t>
            </a:r>
            <a:r>
              <a:rPr lang="fr-BE" sz="4400" dirty="0" smtClean="0"/>
              <a:t> for post </a:t>
            </a:r>
            <a:r>
              <a:rPr lang="fr-BE" sz="4400" dirty="0" err="1" smtClean="0"/>
              <a:t>term</a:t>
            </a:r>
            <a:endParaRPr lang="fr-BE" sz="4400" dirty="0" smtClean="0"/>
          </a:p>
          <a:p>
            <a:pPr marL="571500" indent="-571500">
              <a:buFontTx/>
              <a:buChar char="-"/>
            </a:pPr>
            <a:r>
              <a:rPr lang="fr-BE" sz="4400" dirty="0" smtClean="0"/>
              <a:t>At H4: </a:t>
            </a:r>
            <a:r>
              <a:rPr lang="fr-BE" sz="4400" dirty="0" err="1" smtClean="0"/>
              <a:t>severe</a:t>
            </a:r>
            <a:r>
              <a:rPr lang="fr-BE" sz="4400" dirty="0" smtClean="0"/>
              <a:t> </a:t>
            </a:r>
            <a:r>
              <a:rPr lang="fr-BE" sz="4400" dirty="0" err="1" smtClean="0"/>
              <a:t>hypoglycemia</a:t>
            </a:r>
            <a:r>
              <a:rPr lang="fr-BE" sz="4400" dirty="0" smtClean="0"/>
              <a:t> (15mg/</a:t>
            </a:r>
            <a:r>
              <a:rPr lang="fr-BE" sz="4400" dirty="0" err="1" smtClean="0"/>
              <a:t>dL</a:t>
            </a:r>
            <a:r>
              <a:rPr lang="fr-BE" sz="4400" dirty="0" smtClean="0"/>
              <a:t>) </a:t>
            </a:r>
            <a:endParaRPr lang="fr-BE" sz="4400" dirty="0"/>
          </a:p>
        </p:txBody>
      </p:sp>
      <p:sp>
        <p:nvSpPr>
          <p:cNvPr id="7" name="ZoneTexte 6"/>
          <p:cNvSpPr txBox="1"/>
          <p:nvPr/>
        </p:nvSpPr>
        <p:spPr>
          <a:xfrm>
            <a:off x="8501469" y="11953571"/>
            <a:ext cx="11158457" cy="4985980"/>
          </a:xfrm>
          <a:prstGeom prst="rect">
            <a:avLst/>
          </a:prstGeom>
          <a:noFill/>
        </p:spPr>
        <p:txBody>
          <a:bodyPr wrap="square" rtlCol="0">
            <a:spAutoFit/>
          </a:bodyPr>
          <a:lstStyle/>
          <a:p>
            <a:r>
              <a:rPr lang="fr-BE" sz="5400" dirty="0" err="1" smtClean="0"/>
              <a:t>Clinical</a:t>
            </a:r>
            <a:r>
              <a:rPr lang="fr-BE" sz="5400" dirty="0" smtClean="0"/>
              <a:t> exam: </a:t>
            </a:r>
          </a:p>
          <a:p>
            <a:pPr marL="571500" indent="-571500">
              <a:buFontTx/>
              <a:buChar char="-"/>
            </a:pPr>
            <a:r>
              <a:rPr lang="fr-BE" sz="4400" dirty="0" smtClean="0"/>
              <a:t>Global </a:t>
            </a:r>
            <a:r>
              <a:rPr lang="fr-BE" sz="4400" dirty="0" err="1" smtClean="0"/>
              <a:t>hypotonia</a:t>
            </a:r>
            <a:endParaRPr lang="fr-BE" sz="4400" dirty="0" smtClean="0"/>
          </a:p>
          <a:p>
            <a:pPr marL="571500" indent="-571500">
              <a:buFontTx/>
              <a:buChar char="-"/>
            </a:pPr>
            <a:r>
              <a:rPr lang="fr-BE" sz="4400" dirty="0" smtClean="0"/>
              <a:t> </a:t>
            </a:r>
            <a:r>
              <a:rPr lang="fr-BE" sz="4400" dirty="0" err="1" smtClean="0"/>
              <a:t>Dysmorphic</a:t>
            </a:r>
            <a:r>
              <a:rPr lang="fr-BE" sz="4400" dirty="0" smtClean="0"/>
              <a:t> </a:t>
            </a:r>
            <a:r>
              <a:rPr lang="fr-BE" sz="4400" dirty="0" err="1" smtClean="0"/>
              <a:t>signs</a:t>
            </a:r>
            <a:r>
              <a:rPr lang="fr-BE" sz="4400" dirty="0" smtClean="0"/>
              <a:t> : </a:t>
            </a:r>
            <a:r>
              <a:rPr lang="fr-BE" sz="4400" dirty="0" err="1" smtClean="0"/>
              <a:t>retrognathism</a:t>
            </a:r>
            <a:r>
              <a:rPr lang="fr-BE" sz="4400" dirty="0"/>
              <a:t>, </a:t>
            </a:r>
            <a:br>
              <a:rPr lang="fr-BE" sz="4400" dirty="0"/>
            </a:br>
            <a:r>
              <a:rPr lang="fr-BE" sz="4400" dirty="0" err="1"/>
              <a:t>low</a:t>
            </a:r>
            <a:r>
              <a:rPr lang="fr-BE" sz="4400" dirty="0"/>
              <a:t> </a:t>
            </a:r>
            <a:r>
              <a:rPr lang="fr-BE" sz="4400" dirty="0" err="1"/>
              <a:t>implanted</a:t>
            </a:r>
            <a:r>
              <a:rPr lang="fr-BE" sz="4400" dirty="0"/>
              <a:t> </a:t>
            </a:r>
            <a:r>
              <a:rPr lang="fr-BE" sz="4400" dirty="0" err="1"/>
              <a:t>ear</a:t>
            </a:r>
            <a:r>
              <a:rPr lang="fr-BE" sz="4400" dirty="0"/>
              <a:t>, </a:t>
            </a:r>
            <a:r>
              <a:rPr lang="fr-BE" sz="4400" dirty="0" err="1"/>
              <a:t>broad</a:t>
            </a:r>
            <a:r>
              <a:rPr lang="fr-BE" sz="4400" dirty="0"/>
              <a:t> front, </a:t>
            </a:r>
            <a:r>
              <a:rPr lang="fr-BE" sz="4400" dirty="0" err="1" smtClean="0"/>
              <a:t>arched</a:t>
            </a:r>
            <a:r>
              <a:rPr lang="fr-BE" sz="4400" dirty="0" smtClean="0"/>
              <a:t> </a:t>
            </a:r>
            <a:r>
              <a:rPr lang="fr-BE" sz="4400" dirty="0" err="1" smtClean="0"/>
              <a:t>palate</a:t>
            </a:r>
            <a:endParaRPr lang="fr-BE" sz="4400" dirty="0" smtClean="0"/>
          </a:p>
          <a:p>
            <a:pPr marL="571500" indent="-571500">
              <a:buFontTx/>
              <a:buChar char="-"/>
            </a:pPr>
            <a:r>
              <a:rPr lang="fr-BE" sz="4400" dirty="0" err="1" smtClean="0"/>
              <a:t>Micropenis</a:t>
            </a:r>
            <a:endParaRPr lang="fr-BE" sz="4400" dirty="0" smtClean="0"/>
          </a:p>
          <a:p>
            <a:pPr marL="571500" indent="-571500">
              <a:buFontTx/>
              <a:buChar char="-"/>
            </a:pPr>
            <a:r>
              <a:rPr lang="en-US" sz="4400" dirty="0" smtClean="0"/>
              <a:t>Large and </a:t>
            </a:r>
            <a:r>
              <a:rPr lang="en-US" sz="4400" dirty="0"/>
              <a:t>bulging anterior </a:t>
            </a:r>
            <a:r>
              <a:rPr lang="en-US" sz="4400" dirty="0" smtClean="0"/>
              <a:t>and posterior fontanelle</a:t>
            </a:r>
            <a:endParaRPr lang="fr-BE" sz="4400" dirty="0"/>
          </a:p>
        </p:txBody>
      </p:sp>
      <p:sp>
        <p:nvSpPr>
          <p:cNvPr id="8" name="Rectangle 7"/>
          <p:cNvSpPr/>
          <p:nvPr/>
        </p:nvSpPr>
        <p:spPr>
          <a:xfrm>
            <a:off x="1103040" y="11949148"/>
            <a:ext cx="7213210" cy="48927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Rectangle 10"/>
          <p:cNvSpPr/>
          <p:nvPr/>
        </p:nvSpPr>
        <p:spPr>
          <a:xfrm>
            <a:off x="8501470" y="11949148"/>
            <a:ext cx="11158456" cy="499040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6" name="ZoneTexte 15"/>
          <p:cNvSpPr txBox="1"/>
          <p:nvPr/>
        </p:nvSpPr>
        <p:spPr>
          <a:xfrm>
            <a:off x="19885600" y="11961223"/>
            <a:ext cx="10009112" cy="4985980"/>
          </a:xfrm>
          <a:prstGeom prst="rect">
            <a:avLst/>
          </a:prstGeom>
          <a:noFill/>
        </p:spPr>
        <p:txBody>
          <a:bodyPr wrap="square" rtlCol="0">
            <a:spAutoFit/>
          </a:bodyPr>
          <a:lstStyle/>
          <a:p>
            <a:r>
              <a:rPr lang="fr-BE" sz="5400" dirty="0" err="1" smtClean="0"/>
              <a:t>Neonatal</a:t>
            </a:r>
            <a:r>
              <a:rPr lang="fr-BE" sz="5400" dirty="0" smtClean="0"/>
              <a:t> </a:t>
            </a:r>
            <a:r>
              <a:rPr lang="fr-BE" sz="5400" dirty="0" err="1" smtClean="0"/>
              <a:t>evolution</a:t>
            </a:r>
            <a:r>
              <a:rPr lang="fr-BE" sz="5400" dirty="0" smtClean="0"/>
              <a:t>:</a:t>
            </a:r>
          </a:p>
          <a:p>
            <a:pPr marL="571500" lvl="0" indent="-571500">
              <a:buFontTx/>
              <a:buChar char="-"/>
            </a:pPr>
            <a:r>
              <a:rPr lang="fr-BE" sz="4400" dirty="0"/>
              <a:t>D</a:t>
            </a:r>
            <a:r>
              <a:rPr lang="fr-BE" sz="4400" dirty="0" smtClean="0"/>
              <a:t>2</a:t>
            </a:r>
            <a:r>
              <a:rPr lang="fr-BE" sz="4400" dirty="0"/>
              <a:t> : </a:t>
            </a:r>
            <a:r>
              <a:rPr lang="fr-BE" sz="4400" dirty="0" err="1" smtClean="0"/>
              <a:t>Icterus</a:t>
            </a:r>
            <a:r>
              <a:rPr lang="fr-BE" sz="4400" dirty="0" smtClean="0"/>
              <a:t> </a:t>
            </a:r>
            <a:r>
              <a:rPr lang="fr-BE" sz="4400" dirty="0"/>
              <a:t>( bilirubine </a:t>
            </a:r>
            <a:r>
              <a:rPr lang="fr-BE" sz="4400" dirty="0" smtClean="0"/>
              <a:t>max 18,3mg/</a:t>
            </a:r>
            <a:r>
              <a:rPr lang="fr-BE" sz="4400" dirty="0" err="1" smtClean="0"/>
              <a:t>dL</a:t>
            </a:r>
            <a:r>
              <a:rPr lang="fr-BE" sz="4400" dirty="0"/>
              <a:t>) </a:t>
            </a:r>
            <a:endParaRPr lang="fr-BE" sz="4400" dirty="0" smtClean="0"/>
          </a:p>
          <a:p>
            <a:pPr marL="571500" lvl="0" indent="-571500">
              <a:buFontTx/>
              <a:buChar char="-"/>
            </a:pPr>
            <a:r>
              <a:rPr lang="fr-BE" sz="4400" dirty="0"/>
              <a:t>D</a:t>
            </a:r>
            <a:r>
              <a:rPr lang="fr-BE" sz="4400" dirty="0" smtClean="0"/>
              <a:t>5</a:t>
            </a:r>
            <a:r>
              <a:rPr lang="fr-BE" sz="4400" dirty="0"/>
              <a:t> : </a:t>
            </a:r>
            <a:r>
              <a:rPr lang="fr-BE" sz="4400" dirty="0" err="1" smtClean="0"/>
              <a:t>Hyperthermia</a:t>
            </a:r>
            <a:r>
              <a:rPr lang="fr-BE" sz="4400" dirty="0" smtClean="0"/>
              <a:t> </a:t>
            </a:r>
            <a:r>
              <a:rPr lang="fr-BE" sz="4400" dirty="0"/>
              <a:t>(38,5°C) </a:t>
            </a:r>
            <a:endParaRPr lang="fr-BE" sz="4400" dirty="0" smtClean="0"/>
          </a:p>
          <a:p>
            <a:pPr marL="571500" lvl="0" indent="-571500">
              <a:buFontTx/>
              <a:buChar char="-"/>
            </a:pPr>
            <a:r>
              <a:rPr lang="fr-BE" sz="4400" dirty="0"/>
              <a:t>D</a:t>
            </a:r>
            <a:r>
              <a:rPr lang="fr-BE" sz="4400" dirty="0" smtClean="0"/>
              <a:t>6</a:t>
            </a:r>
            <a:r>
              <a:rPr lang="fr-BE" sz="4400" dirty="0"/>
              <a:t> : </a:t>
            </a:r>
            <a:r>
              <a:rPr lang="fr-BE" sz="4400" dirty="0" smtClean="0"/>
              <a:t>Suspicion of </a:t>
            </a:r>
            <a:r>
              <a:rPr lang="fr-BE" sz="4400" dirty="0" err="1" smtClean="0"/>
              <a:t>neonatal</a:t>
            </a:r>
            <a:r>
              <a:rPr lang="fr-BE" sz="4400" dirty="0" smtClean="0"/>
              <a:t> infection</a:t>
            </a:r>
            <a:endParaRPr lang="fr-BE" sz="4400" dirty="0"/>
          </a:p>
          <a:p>
            <a:pPr marL="571500" lvl="0" indent="-571500">
              <a:buFontTx/>
              <a:buChar char="-"/>
            </a:pPr>
            <a:r>
              <a:rPr lang="fr-BE" sz="4400" dirty="0"/>
              <a:t>D</a:t>
            </a:r>
            <a:r>
              <a:rPr lang="fr-BE" sz="4400" dirty="0" smtClean="0"/>
              <a:t>7</a:t>
            </a:r>
            <a:r>
              <a:rPr lang="fr-BE" sz="4400" dirty="0"/>
              <a:t> : </a:t>
            </a:r>
            <a:r>
              <a:rPr lang="fr-BE" sz="4400" dirty="0" smtClean="0"/>
              <a:t>cardio </a:t>
            </a:r>
            <a:r>
              <a:rPr lang="fr-BE" sz="4400" dirty="0" err="1"/>
              <a:t>respiratory</a:t>
            </a:r>
            <a:r>
              <a:rPr lang="fr-BE" sz="4400" dirty="0"/>
              <a:t> </a:t>
            </a:r>
            <a:r>
              <a:rPr lang="fr-BE" sz="4400" dirty="0" smtClean="0"/>
              <a:t>collapse</a:t>
            </a:r>
          </a:p>
          <a:p>
            <a:pPr marL="571500" lvl="0" indent="-571500">
              <a:buFontTx/>
              <a:buChar char="-"/>
            </a:pPr>
            <a:r>
              <a:rPr lang="fr-BE" sz="4400" dirty="0" smtClean="0"/>
              <a:t>Persistance of </a:t>
            </a:r>
            <a:r>
              <a:rPr lang="fr-BE" sz="4400" dirty="0" err="1" smtClean="0"/>
              <a:t>severe</a:t>
            </a:r>
            <a:r>
              <a:rPr lang="fr-BE" sz="4400" dirty="0" smtClean="0"/>
              <a:t> </a:t>
            </a:r>
            <a:r>
              <a:rPr lang="fr-BE" sz="4400" dirty="0" err="1" smtClean="0"/>
              <a:t>hypoglycemia</a:t>
            </a:r>
            <a:r>
              <a:rPr lang="fr-BE" sz="4400" dirty="0"/>
              <a:t> </a:t>
            </a:r>
            <a:r>
              <a:rPr lang="fr-BE" sz="4400" dirty="0" err="1" smtClean="0"/>
              <a:t>extremely</a:t>
            </a:r>
            <a:r>
              <a:rPr lang="fr-BE" sz="4400" dirty="0" smtClean="0"/>
              <a:t> </a:t>
            </a:r>
            <a:r>
              <a:rPr lang="fr-BE" sz="4400" dirty="0" err="1"/>
              <a:t>difficult</a:t>
            </a:r>
            <a:r>
              <a:rPr lang="fr-BE" sz="4400" dirty="0"/>
              <a:t> to control</a:t>
            </a:r>
            <a:endParaRPr lang="fr-BE" sz="5400" dirty="0"/>
          </a:p>
        </p:txBody>
      </p:sp>
      <p:sp>
        <p:nvSpPr>
          <p:cNvPr id="17" name="Rectangle 16"/>
          <p:cNvSpPr/>
          <p:nvPr/>
        </p:nvSpPr>
        <p:spPr>
          <a:xfrm>
            <a:off x="19885599" y="11953571"/>
            <a:ext cx="10009113" cy="49936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8" name="Image 17"/>
          <p:cNvPicPr>
            <a:picLocks noChangeAspect="1"/>
          </p:cNvPicPr>
          <p:nvPr/>
        </p:nvPicPr>
        <p:blipFill rotWithShape="1">
          <a:blip r:embed="rId3" cstate="print">
            <a:extLst>
              <a:ext uri="{28A0092B-C50C-407E-A947-70E740481C1C}">
                <a14:useLocalDpi xmlns:a14="http://schemas.microsoft.com/office/drawing/2010/main" val="0"/>
              </a:ext>
            </a:extLst>
          </a:blip>
          <a:srcRect l="8763" r="10107"/>
          <a:stretch/>
        </p:blipFill>
        <p:spPr>
          <a:xfrm>
            <a:off x="7344932" y="18446927"/>
            <a:ext cx="5608320" cy="5564824"/>
          </a:xfrm>
          <a:prstGeom prst="rect">
            <a:avLst/>
          </a:prstGeom>
        </p:spPr>
      </p:pic>
      <p:sp>
        <p:nvSpPr>
          <p:cNvPr id="19" name="ZoneTexte 18"/>
          <p:cNvSpPr txBox="1"/>
          <p:nvPr/>
        </p:nvSpPr>
        <p:spPr>
          <a:xfrm>
            <a:off x="13771834" y="17443822"/>
            <a:ext cx="16122877" cy="8371523"/>
          </a:xfrm>
          <a:prstGeom prst="rect">
            <a:avLst/>
          </a:prstGeom>
          <a:noFill/>
        </p:spPr>
        <p:txBody>
          <a:bodyPr wrap="square" rtlCol="0">
            <a:spAutoFit/>
          </a:bodyPr>
          <a:lstStyle/>
          <a:p>
            <a:r>
              <a:rPr lang="fr-BE" sz="5400" dirty="0" smtClean="0"/>
              <a:t>Investigations:</a:t>
            </a:r>
          </a:p>
          <a:p>
            <a:r>
              <a:rPr lang="fr-BE" sz="4400" b="1" dirty="0" err="1" smtClean="0"/>
              <a:t>Biological</a:t>
            </a:r>
            <a:r>
              <a:rPr lang="fr-BE" sz="4400" b="1" dirty="0" smtClean="0"/>
              <a:t> investigation </a:t>
            </a:r>
            <a:r>
              <a:rPr lang="fr-BE" sz="4400" dirty="0"/>
              <a:t>: </a:t>
            </a:r>
            <a:r>
              <a:rPr lang="fr-BE" sz="4400" dirty="0" err="1"/>
              <a:t>thyroid</a:t>
            </a:r>
            <a:r>
              <a:rPr lang="fr-BE" sz="4400" dirty="0"/>
              <a:t> </a:t>
            </a:r>
            <a:r>
              <a:rPr lang="fr-BE" sz="4400" dirty="0" err="1"/>
              <a:t>stimulating</a:t>
            </a:r>
            <a:r>
              <a:rPr lang="fr-BE" sz="4400" dirty="0"/>
              <a:t> </a:t>
            </a:r>
            <a:r>
              <a:rPr lang="fr-BE" sz="4400" dirty="0" err="1"/>
              <a:t>failure</a:t>
            </a:r>
            <a:r>
              <a:rPr lang="fr-BE" sz="4400" dirty="0"/>
              <a:t>, </a:t>
            </a:r>
            <a:r>
              <a:rPr lang="fr-BE" sz="4400" dirty="0" err="1"/>
              <a:t>growth</a:t>
            </a:r>
            <a:r>
              <a:rPr lang="fr-BE" sz="4400" dirty="0"/>
              <a:t> </a:t>
            </a:r>
            <a:r>
              <a:rPr lang="fr-BE" sz="4400" dirty="0" smtClean="0"/>
              <a:t>hormone, </a:t>
            </a:r>
            <a:r>
              <a:rPr lang="fr-BE" sz="4400" dirty="0" err="1" smtClean="0"/>
              <a:t>adrenocorticotropic</a:t>
            </a:r>
            <a:r>
              <a:rPr lang="fr-BE" sz="4400" dirty="0"/>
              <a:t> </a:t>
            </a:r>
            <a:r>
              <a:rPr lang="fr-BE" sz="4400" dirty="0" smtClean="0"/>
              <a:t>and </a:t>
            </a:r>
            <a:r>
              <a:rPr lang="fr-BE" sz="4400" dirty="0" err="1" smtClean="0"/>
              <a:t>gonadotropin</a:t>
            </a:r>
            <a:r>
              <a:rPr lang="fr-BE" sz="4400" dirty="0" smtClean="0"/>
              <a:t> </a:t>
            </a:r>
            <a:r>
              <a:rPr lang="fr-BE" sz="4400" dirty="0" err="1" smtClean="0"/>
              <a:t>deficiency</a:t>
            </a:r>
            <a:r>
              <a:rPr lang="fr-BE" sz="4400" dirty="0"/>
              <a:t>. </a:t>
            </a:r>
            <a:r>
              <a:rPr lang="fr-BE" sz="4400" dirty="0" err="1" smtClean="0"/>
              <a:t>Prolactin</a:t>
            </a:r>
            <a:r>
              <a:rPr lang="fr-BE" sz="4400" dirty="0" smtClean="0"/>
              <a:t> </a:t>
            </a:r>
            <a:r>
              <a:rPr lang="fr-BE" sz="4400" dirty="0"/>
              <a:t>in </a:t>
            </a:r>
            <a:r>
              <a:rPr lang="fr-BE" sz="4400" dirty="0" smtClean="0"/>
              <a:t>standards. </a:t>
            </a:r>
          </a:p>
          <a:p>
            <a:r>
              <a:rPr lang="fr-BE" sz="4400" b="1" dirty="0" err="1" smtClean="0"/>
              <a:t>Radiological</a:t>
            </a:r>
            <a:r>
              <a:rPr lang="fr-BE" sz="4400" b="1" dirty="0" smtClean="0"/>
              <a:t> investigation </a:t>
            </a:r>
            <a:r>
              <a:rPr lang="fr-BE" sz="4400" dirty="0" smtClean="0"/>
              <a:t>: </a:t>
            </a:r>
            <a:r>
              <a:rPr lang="fr-BE" sz="4400" dirty="0" err="1" smtClean="0"/>
              <a:t>pituitary</a:t>
            </a:r>
            <a:r>
              <a:rPr lang="fr-BE" sz="4400" dirty="0" smtClean="0"/>
              <a:t> </a:t>
            </a:r>
            <a:r>
              <a:rPr lang="fr-BE" sz="4400" dirty="0" err="1" smtClean="0"/>
              <a:t>aplasia</a:t>
            </a:r>
            <a:r>
              <a:rPr lang="fr-BE" sz="4400" dirty="0" smtClean="0"/>
              <a:t> </a:t>
            </a:r>
          </a:p>
          <a:p>
            <a:r>
              <a:rPr lang="fr-BE" sz="4400" b="1" dirty="0" err="1" smtClean="0"/>
              <a:t>Genetic</a:t>
            </a:r>
            <a:r>
              <a:rPr lang="fr-BE" sz="4400" b="1" dirty="0" smtClean="0"/>
              <a:t> investigation </a:t>
            </a:r>
            <a:r>
              <a:rPr lang="fr-BE" sz="4400" dirty="0" smtClean="0"/>
              <a:t>: </a:t>
            </a:r>
            <a:r>
              <a:rPr lang="en-US" sz="4400" dirty="0" smtClean="0"/>
              <a:t>Classical genes </a:t>
            </a:r>
            <a:r>
              <a:rPr lang="en-US" sz="4400" dirty="0"/>
              <a:t>known to be associated with multiple pituitary deficiencies and pituitary hypoplasia (HESX1, LHX3, LHX4, SOX3 and PROP1) were sequenced and </a:t>
            </a:r>
            <a:r>
              <a:rPr lang="en-US" sz="4400" dirty="0" smtClean="0"/>
              <a:t>normal</a:t>
            </a:r>
            <a:r>
              <a:rPr lang="en-US" sz="4400" dirty="0"/>
              <a:t>. A CGH array did not identify any </a:t>
            </a:r>
            <a:r>
              <a:rPr lang="en-US" sz="4400" dirty="0" smtClean="0"/>
              <a:t>abnormality</a:t>
            </a:r>
            <a:r>
              <a:rPr lang="en-US" sz="4400" dirty="0"/>
              <a:t>. </a:t>
            </a:r>
            <a:r>
              <a:rPr lang="en-US" sz="4400" dirty="0" smtClean="0"/>
              <a:t>A </a:t>
            </a:r>
            <a:r>
              <a:rPr lang="en-US" sz="4400" dirty="0"/>
              <a:t>whole-exome analysis was performed in the children and their parents. </a:t>
            </a:r>
            <a:r>
              <a:rPr lang="en-US" sz="4400" dirty="0" smtClean="0"/>
              <a:t>Currently, some variants was identified but none of them seems to lead to a mutation linked with the </a:t>
            </a:r>
            <a:r>
              <a:rPr lang="en-US" sz="4400" dirty="0" err="1" smtClean="0"/>
              <a:t>penotype</a:t>
            </a:r>
            <a:r>
              <a:rPr lang="en-US" sz="4400" dirty="0" smtClean="0"/>
              <a:t> of our patients. </a:t>
            </a:r>
          </a:p>
        </p:txBody>
      </p:sp>
      <p:sp>
        <p:nvSpPr>
          <p:cNvPr id="20" name="ZoneTexte 19"/>
          <p:cNvSpPr txBox="1"/>
          <p:nvPr/>
        </p:nvSpPr>
        <p:spPr>
          <a:xfrm>
            <a:off x="1140417" y="24497234"/>
            <a:ext cx="5688632" cy="1815882"/>
          </a:xfrm>
          <a:prstGeom prst="rect">
            <a:avLst/>
          </a:prstGeom>
          <a:noFill/>
        </p:spPr>
        <p:txBody>
          <a:bodyPr wrap="square" rtlCol="0">
            <a:spAutoFit/>
          </a:bodyPr>
          <a:lstStyle/>
          <a:p>
            <a:r>
              <a:rPr lang="fr-BE" sz="2800" dirty="0" smtClean="0"/>
              <a:t>T1 </a:t>
            </a:r>
            <a:r>
              <a:rPr lang="fr-BE" sz="2800" dirty="0" err="1" smtClean="0"/>
              <a:t>sequence</a:t>
            </a:r>
            <a:r>
              <a:rPr lang="fr-BE" sz="2800" dirty="0" smtClean="0"/>
              <a:t> + gadolinium in </a:t>
            </a:r>
            <a:r>
              <a:rPr lang="fr-BE" sz="2800" dirty="0"/>
              <a:t>sagittal section : </a:t>
            </a:r>
            <a:r>
              <a:rPr lang="fr-BE" sz="2800" dirty="0" err="1"/>
              <a:t>ectopic</a:t>
            </a:r>
            <a:r>
              <a:rPr lang="fr-BE" sz="2800" dirty="0"/>
              <a:t> </a:t>
            </a:r>
            <a:r>
              <a:rPr lang="fr-BE" sz="2800" dirty="0" err="1"/>
              <a:t>posterior</a:t>
            </a:r>
            <a:r>
              <a:rPr lang="fr-BE" sz="2800" dirty="0"/>
              <a:t> </a:t>
            </a:r>
            <a:r>
              <a:rPr lang="fr-BE" sz="2800" dirty="0" err="1" smtClean="0"/>
              <a:t>pituitary</a:t>
            </a:r>
            <a:r>
              <a:rPr lang="fr-BE" sz="2800" dirty="0" smtClean="0"/>
              <a:t> in the </a:t>
            </a:r>
            <a:r>
              <a:rPr lang="fr-BE" sz="2800" dirty="0" err="1" smtClean="0"/>
              <a:t>floor</a:t>
            </a:r>
            <a:r>
              <a:rPr lang="fr-BE" sz="2800" dirty="0" smtClean="0"/>
              <a:t> of the </a:t>
            </a:r>
            <a:r>
              <a:rPr lang="fr-BE" sz="2800" dirty="0" err="1" smtClean="0"/>
              <a:t>third</a:t>
            </a:r>
            <a:r>
              <a:rPr lang="fr-BE" sz="2800" dirty="0" smtClean="0"/>
              <a:t> ventricule (</a:t>
            </a:r>
            <a:r>
              <a:rPr lang="fr-BE" sz="2800" dirty="0" err="1" smtClean="0"/>
              <a:t>red</a:t>
            </a:r>
            <a:r>
              <a:rPr lang="fr-BE" sz="2800" dirty="0" smtClean="0"/>
              <a:t> </a:t>
            </a:r>
            <a:r>
              <a:rPr lang="fr-BE" sz="2800" dirty="0" err="1" smtClean="0"/>
              <a:t>arrow</a:t>
            </a:r>
            <a:r>
              <a:rPr lang="fr-BE" sz="2800" dirty="0" smtClean="0"/>
              <a:t>).</a:t>
            </a:r>
          </a:p>
        </p:txBody>
      </p:sp>
      <p:sp>
        <p:nvSpPr>
          <p:cNvPr id="21" name="ZoneTexte 20"/>
          <p:cNvSpPr txBox="1"/>
          <p:nvPr/>
        </p:nvSpPr>
        <p:spPr>
          <a:xfrm>
            <a:off x="7337862" y="24497234"/>
            <a:ext cx="5608320" cy="1815882"/>
          </a:xfrm>
          <a:prstGeom prst="rect">
            <a:avLst/>
          </a:prstGeom>
          <a:noFill/>
        </p:spPr>
        <p:txBody>
          <a:bodyPr wrap="square" rtlCol="0">
            <a:spAutoFit/>
          </a:bodyPr>
          <a:lstStyle/>
          <a:p>
            <a:r>
              <a:rPr lang="fr-BE" sz="2800" dirty="0" smtClean="0"/>
              <a:t>T1 </a:t>
            </a:r>
            <a:r>
              <a:rPr lang="fr-BE" sz="2800" dirty="0" err="1" smtClean="0"/>
              <a:t>sequence</a:t>
            </a:r>
            <a:r>
              <a:rPr lang="fr-BE" sz="2800" dirty="0" smtClean="0"/>
              <a:t> in coronal section : absence of </a:t>
            </a:r>
            <a:r>
              <a:rPr lang="fr-BE" sz="2800" dirty="0" err="1" smtClean="0"/>
              <a:t>pituitary</a:t>
            </a:r>
            <a:r>
              <a:rPr lang="fr-BE" sz="2800" dirty="0" smtClean="0"/>
              <a:t>  </a:t>
            </a:r>
            <a:r>
              <a:rPr lang="fr-BE" sz="2800" dirty="0" err="1" smtClean="0"/>
              <a:t>stalk</a:t>
            </a:r>
            <a:r>
              <a:rPr lang="fr-BE" sz="2800" dirty="0" smtClean="0"/>
              <a:t> and </a:t>
            </a:r>
            <a:r>
              <a:rPr lang="fr-BE" sz="2800" dirty="0" err="1" smtClean="0"/>
              <a:t>anterior</a:t>
            </a:r>
            <a:r>
              <a:rPr lang="fr-BE" sz="2800" dirty="0" smtClean="0"/>
              <a:t> </a:t>
            </a:r>
            <a:r>
              <a:rPr lang="fr-BE" sz="2800" dirty="0" err="1" smtClean="0"/>
              <a:t>pituitary</a:t>
            </a:r>
            <a:r>
              <a:rPr lang="fr-BE" sz="2800" dirty="0" smtClean="0"/>
              <a:t>  (</a:t>
            </a:r>
            <a:r>
              <a:rPr lang="fr-BE" sz="2800" dirty="0" err="1" smtClean="0"/>
              <a:t>red</a:t>
            </a:r>
            <a:r>
              <a:rPr lang="fr-BE" sz="2800" dirty="0" smtClean="0"/>
              <a:t> </a:t>
            </a:r>
            <a:r>
              <a:rPr lang="fr-BE" sz="2800" dirty="0" err="1" smtClean="0"/>
              <a:t>arrow</a:t>
            </a:r>
            <a:r>
              <a:rPr lang="fr-BE" sz="2800" dirty="0" smtClean="0"/>
              <a:t>). </a:t>
            </a:r>
            <a:r>
              <a:rPr lang="fr-BE" sz="2800" dirty="0" err="1" smtClean="0"/>
              <a:t>Optic</a:t>
            </a:r>
            <a:r>
              <a:rPr lang="fr-BE" sz="2800" dirty="0" smtClean="0"/>
              <a:t> nerves  (green </a:t>
            </a:r>
            <a:r>
              <a:rPr lang="fr-BE" sz="2800" dirty="0" err="1" smtClean="0"/>
              <a:t>arrow</a:t>
            </a:r>
            <a:r>
              <a:rPr lang="fr-BE" sz="2800" dirty="0" smtClean="0"/>
              <a:t>). </a:t>
            </a:r>
            <a:endParaRPr lang="fr-BE" sz="2800" dirty="0"/>
          </a:p>
        </p:txBody>
      </p:sp>
      <p:pic>
        <p:nvPicPr>
          <p:cNvPr id="22" name="Image 21" descr="ULg_logo HQ.tif"/>
          <p:cNvPicPr>
            <a:picLocks noChangeAspect="1"/>
          </p:cNvPicPr>
          <p:nvPr/>
        </p:nvPicPr>
        <p:blipFill>
          <a:blip r:embed="rId4" cstate="print"/>
          <a:srcRect/>
          <a:stretch>
            <a:fillRect/>
          </a:stretch>
        </p:blipFill>
        <p:spPr bwMode="auto">
          <a:xfrm>
            <a:off x="1223710" y="3653386"/>
            <a:ext cx="3890203" cy="2808312"/>
          </a:xfrm>
          <a:prstGeom prst="rect">
            <a:avLst/>
          </a:prstGeom>
          <a:noFill/>
          <a:ln w="9525">
            <a:noFill/>
            <a:miter lim="800000"/>
            <a:headEnd/>
            <a:tailEnd/>
          </a:ln>
        </p:spPr>
      </p:pic>
      <p:pic>
        <p:nvPicPr>
          <p:cNvPr id="24" name="Picture 2"/>
          <p:cNvPicPr>
            <a:picLocks noChangeAspect="1" noChangeArrowheads="1"/>
          </p:cNvPicPr>
          <p:nvPr/>
        </p:nvPicPr>
        <p:blipFill>
          <a:blip r:embed="rId5" cstate="print"/>
          <a:srcRect r="44016"/>
          <a:stretch>
            <a:fillRect/>
          </a:stretch>
        </p:blipFill>
        <p:spPr bwMode="auto">
          <a:xfrm>
            <a:off x="25293115" y="3751594"/>
            <a:ext cx="3955793" cy="3035044"/>
          </a:xfrm>
          <a:prstGeom prst="rect">
            <a:avLst/>
          </a:prstGeom>
          <a:noFill/>
          <a:ln w="9525">
            <a:noFill/>
            <a:miter lim="800000"/>
            <a:headEnd/>
            <a:tailEnd/>
          </a:ln>
        </p:spPr>
      </p:pic>
    </p:spTree>
    <p:extLst>
      <p:ext uri="{BB962C8B-B14F-4D97-AF65-F5344CB8AC3E}">
        <p14:creationId xmlns:p14="http://schemas.microsoft.com/office/powerpoint/2010/main" val="344127648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381</Words>
  <Application>Microsoft Office PowerPoint</Application>
  <PresentationFormat>Personnalisé</PresentationFormat>
  <Paragraphs>40</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Lucida Sans Unicode</vt:lpstr>
      <vt:lpstr>Wingdings</vt:lpstr>
      <vt:lpstr>Thème Office</vt:lpstr>
      <vt:lpstr>Congenital pituitary hypoplasia in two brothers : a new genetic form of combined pituitary hormone deficiency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dc:title>
  <dc:creator>sara moline</dc:creator>
  <cp:lastModifiedBy>Moi</cp:lastModifiedBy>
  <cp:revision>32</cp:revision>
  <dcterms:created xsi:type="dcterms:W3CDTF">2016-02-24T10:11:30Z</dcterms:created>
  <dcterms:modified xsi:type="dcterms:W3CDTF">2023-02-15T14:24:54Z</dcterms:modified>
</cp:coreProperties>
</file>