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02" r:id="rId2"/>
    <p:sldId id="303" r:id="rId3"/>
    <p:sldId id="298" r:id="rId4"/>
    <p:sldId id="304" r:id="rId5"/>
    <p:sldId id="307" r:id="rId6"/>
    <p:sldId id="309" r:id="rId7"/>
    <p:sldId id="300" r:id="rId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26853" autoAdjust="0"/>
  </p:normalViewPr>
  <p:slideViewPr>
    <p:cSldViewPr snapToGrid="0">
      <p:cViewPr varScale="1">
        <p:scale>
          <a:sx n="17" d="100"/>
          <a:sy n="17" d="100"/>
        </p:scale>
        <p:origin x="237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5F7795-18A7-4CE6-B610-8EC9774678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845892-1C98-465D-8ACE-36F0E8AEDACB}">
      <dgm:prSet/>
      <dgm:spPr/>
      <dgm:t>
        <a:bodyPr/>
        <a:lstStyle/>
        <a:p>
          <a:r>
            <a:rPr lang="en-GB" b="1" dirty="0">
              <a:latin typeface="Arial" panose="020B0604020202020204" pitchFamily="34" charset="0"/>
              <a:cs typeface="Arial" panose="020B0604020202020204" pitchFamily="34" charset="0"/>
            </a:rPr>
            <a:t>Main research interests</a:t>
          </a:r>
          <a:r>
            <a:rPr lang="en-GB"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57539D68-C4DA-4332-B52F-937CFB1F1FB0}" type="parTrans" cxnId="{9A33CF9E-C224-4C84-9B22-10E4AB039660}">
      <dgm:prSet/>
      <dgm:spPr/>
      <dgm:t>
        <a:bodyPr/>
        <a:lstStyle/>
        <a:p>
          <a:endParaRPr lang="en-US"/>
        </a:p>
      </dgm:t>
    </dgm:pt>
    <dgm:pt modelId="{6D1FA52C-0EAA-424C-AC84-1FD8F05FCA96}" type="sibTrans" cxnId="{9A33CF9E-C224-4C84-9B22-10E4AB039660}">
      <dgm:prSet/>
      <dgm:spPr/>
      <dgm:t>
        <a:bodyPr/>
        <a:lstStyle/>
        <a:p>
          <a:endParaRPr lang="en-US"/>
        </a:p>
      </dgm:t>
    </dgm:pt>
    <dgm:pt modelId="{D5338749-A4B3-43F3-A53E-0AB5A7759823}">
      <dgm:prSet/>
      <dgm:spPr/>
      <dgm:t>
        <a:bodyPr/>
        <a:lstStyle/>
        <a:p>
          <a:r>
            <a:rPr lang="en-GB" dirty="0">
              <a:latin typeface="Arial" panose="020B0604020202020204" pitchFamily="34" charset="0"/>
              <a:cs typeface="Arial" panose="020B0604020202020204" pitchFamily="34" charset="0"/>
            </a:rPr>
            <a:t>Seed germination </a:t>
          </a:r>
          <a:endParaRPr lang="en-US" dirty="0">
            <a:latin typeface="Arial" panose="020B0604020202020204" pitchFamily="34" charset="0"/>
            <a:cs typeface="Arial" panose="020B0604020202020204" pitchFamily="34" charset="0"/>
          </a:endParaRPr>
        </a:p>
      </dgm:t>
    </dgm:pt>
    <dgm:pt modelId="{01157F71-F91D-482F-8892-3D8EEA8AD7DE}" type="parTrans" cxnId="{E5DA4730-79BC-4AC9-B73A-D00E2AFC212D}">
      <dgm:prSet/>
      <dgm:spPr/>
      <dgm:t>
        <a:bodyPr/>
        <a:lstStyle/>
        <a:p>
          <a:endParaRPr lang="en-US"/>
        </a:p>
      </dgm:t>
    </dgm:pt>
    <dgm:pt modelId="{39700623-5410-43AD-8C96-07AE13B436B9}" type="sibTrans" cxnId="{E5DA4730-79BC-4AC9-B73A-D00E2AFC212D}">
      <dgm:prSet/>
      <dgm:spPr/>
      <dgm:t>
        <a:bodyPr/>
        <a:lstStyle/>
        <a:p>
          <a:endParaRPr lang="en-US"/>
        </a:p>
      </dgm:t>
    </dgm:pt>
    <dgm:pt modelId="{7F7021B8-B9EF-4A82-9779-CC1135A8250E}">
      <dgm:prSet/>
      <dgm:spPr/>
      <dgm:t>
        <a:bodyPr/>
        <a:lstStyle/>
        <a:p>
          <a:r>
            <a:rPr lang="en-GB" dirty="0">
              <a:latin typeface="Arial" panose="020B0604020202020204" pitchFamily="34" charset="0"/>
              <a:cs typeface="Arial" panose="020B0604020202020204" pitchFamily="34" charset="0"/>
            </a:rPr>
            <a:t>Fundamental research on symbiosis (Max Planck Institute)</a:t>
          </a:r>
          <a:endParaRPr lang="en-US" dirty="0">
            <a:latin typeface="Arial" panose="020B0604020202020204" pitchFamily="34" charset="0"/>
            <a:cs typeface="Arial" panose="020B0604020202020204" pitchFamily="34" charset="0"/>
          </a:endParaRPr>
        </a:p>
      </dgm:t>
    </dgm:pt>
    <dgm:pt modelId="{0D617130-4927-4EA5-A9DD-2F12B0523E40}" type="parTrans" cxnId="{299B769D-E19A-4F4B-9A30-F4098D4E818D}">
      <dgm:prSet/>
      <dgm:spPr/>
      <dgm:t>
        <a:bodyPr/>
        <a:lstStyle/>
        <a:p>
          <a:endParaRPr lang="en-US"/>
        </a:p>
      </dgm:t>
    </dgm:pt>
    <dgm:pt modelId="{30544C60-299D-4152-8E09-8606B3C37DD4}" type="sibTrans" cxnId="{299B769D-E19A-4F4B-9A30-F4098D4E818D}">
      <dgm:prSet/>
      <dgm:spPr/>
      <dgm:t>
        <a:bodyPr/>
        <a:lstStyle/>
        <a:p>
          <a:endParaRPr lang="en-US"/>
        </a:p>
      </dgm:t>
    </dgm:pt>
    <dgm:pt modelId="{93A57F55-2CCB-445E-BAF6-5CA6C73573CD}">
      <dgm:prSet/>
      <dgm:spPr/>
      <dgm:t>
        <a:bodyPr/>
        <a:lstStyle/>
        <a:p>
          <a:r>
            <a:rPr lang="en-GB" dirty="0">
              <a:latin typeface="Arial" panose="020B0604020202020204" pitchFamily="34" charset="0"/>
              <a:cs typeface="Arial" panose="020B0604020202020204" pitchFamily="34" charset="0"/>
            </a:rPr>
            <a:t>Bacterial enrichment with seeds and mature plants (Max Planck Institute)</a:t>
          </a:r>
          <a:endParaRPr lang="en-US" dirty="0">
            <a:latin typeface="Arial" panose="020B0604020202020204" pitchFamily="34" charset="0"/>
            <a:cs typeface="Arial" panose="020B0604020202020204" pitchFamily="34" charset="0"/>
          </a:endParaRPr>
        </a:p>
      </dgm:t>
    </dgm:pt>
    <dgm:pt modelId="{DE47A91D-0023-4A3B-A145-76D99AA48A26}" type="parTrans" cxnId="{75DFEFCA-9731-4C5D-8EE4-7A93F8B5137C}">
      <dgm:prSet/>
      <dgm:spPr/>
      <dgm:t>
        <a:bodyPr/>
        <a:lstStyle/>
        <a:p>
          <a:endParaRPr lang="en-US"/>
        </a:p>
      </dgm:t>
    </dgm:pt>
    <dgm:pt modelId="{0D189F9E-236B-4678-8608-2B885361DB58}" type="sibTrans" cxnId="{75DFEFCA-9731-4C5D-8EE4-7A93F8B5137C}">
      <dgm:prSet/>
      <dgm:spPr/>
      <dgm:t>
        <a:bodyPr/>
        <a:lstStyle/>
        <a:p>
          <a:endParaRPr lang="en-US"/>
        </a:p>
      </dgm:t>
    </dgm:pt>
    <dgm:pt modelId="{A028DBEE-B266-4500-AAE1-01B268185FBA}">
      <dgm:prSet/>
      <dgm:spPr/>
      <dgm:t>
        <a:bodyPr/>
        <a:lstStyle/>
        <a:p>
          <a:r>
            <a:rPr lang="en-GB" b="1" dirty="0">
              <a:latin typeface="Arial" panose="020B0604020202020204" pitchFamily="34" charset="0"/>
              <a:cs typeface="Arial" panose="020B0604020202020204" pitchFamily="34" charset="0"/>
            </a:rPr>
            <a:t>Sharing ideas and collaborations !</a:t>
          </a:r>
          <a:endParaRPr lang="en-US" dirty="0">
            <a:latin typeface="Arial" panose="020B0604020202020204" pitchFamily="34" charset="0"/>
            <a:cs typeface="Arial" panose="020B0604020202020204" pitchFamily="34" charset="0"/>
          </a:endParaRPr>
        </a:p>
      </dgm:t>
    </dgm:pt>
    <dgm:pt modelId="{AB77AAD0-9709-4B3A-BCC2-05F29D70F9E6}" type="parTrans" cxnId="{3EBC9953-E68E-4243-8C0F-A81C9F9AFBC7}">
      <dgm:prSet/>
      <dgm:spPr/>
      <dgm:t>
        <a:bodyPr/>
        <a:lstStyle/>
        <a:p>
          <a:endParaRPr lang="en-GB"/>
        </a:p>
      </dgm:t>
    </dgm:pt>
    <dgm:pt modelId="{D216C12B-A38E-4EE3-A6A3-5302582C43ED}" type="sibTrans" cxnId="{3EBC9953-E68E-4243-8C0F-A81C9F9AFBC7}">
      <dgm:prSet/>
      <dgm:spPr/>
      <dgm:t>
        <a:bodyPr/>
        <a:lstStyle/>
        <a:p>
          <a:endParaRPr lang="en-GB"/>
        </a:p>
      </dgm:t>
    </dgm:pt>
    <dgm:pt modelId="{DED7FA6B-FA24-4898-BBC9-28DC8EEA1CA9}">
      <dgm:prSet/>
      <dgm:spPr/>
      <dgm:t>
        <a:bodyPr/>
        <a:lstStyle/>
        <a:p>
          <a:endParaRPr lang="en-US" dirty="0">
            <a:latin typeface="Arial" panose="020B0604020202020204" pitchFamily="34" charset="0"/>
            <a:cs typeface="Arial" panose="020B0604020202020204" pitchFamily="34" charset="0"/>
          </a:endParaRPr>
        </a:p>
      </dgm:t>
    </dgm:pt>
    <dgm:pt modelId="{846812CC-DB73-449C-AF7D-713EC3310BA1}" type="parTrans" cxnId="{678AA6D8-0F2E-4AAA-A854-09EB748C79C3}">
      <dgm:prSet/>
      <dgm:spPr/>
      <dgm:t>
        <a:bodyPr/>
        <a:lstStyle/>
        <a:p>
          <a:endParaRPr lang="en-GB"/>
        </a:p>
      </dgm:t>
    </dgm:pt>
    <dgm:pt modelId="{07C72FFC-4944-40B7-8CC3-D41EBC8EC1C6}" type="sibTrans" cxnId="{678AA6D8-0F2E-4AAA-A854-09EB748C79C3}">
      <dgm:prSet/>
      <dgm:spPr/>
      <dgm:t>
        <a:bodyPr/>
        <a:lstStyle/>
        <a:p>
          <a:endParaRPr lang="en-GB"/>
        </a:p>
      </dgm:t>
    </dgm:pt>
    <dgm:pt modelId="{4AE24C8C-BF30-4B3C-843A-55FD98A9C1F9}" type="pres">
      <dgm:prSet presAssocID="{525F7795-18A7-4CE6-B610-8EC9774678C9}" presName="linear" presStyleCnt="0">
        <dgm:presLayoutVars>
          <dgm:animLvl val="lvl"/>
          <dgm:resizeHandles val="exact"/>
        </dgm:presLayoutVars>
      </dgm:prSet>
      <dgm:spPr/>
    </dgm:pt>
    <dgm:pt modelId="{89CD9A30-1978-48B9-AF42-FD788CBE9A7F}" type="pres">
      <dgm:prSet presAssocID="{9A845892-1C98-465D-8ACE-36F0E8AEDACB}" presName="parentText" presStyleLbl="node1" presStyleIdx="0" presStyleCnt="1">
        <dgm:presLayoutVars>
          <dgm:chMax val="0"/>
          <dgm:bulletEnabled val="1"/>
        </dgm:presLayoutVars>
      </dgm:prSet>
      <dgm:spPr/>
    </dgm:pt>
    <dgm:pt modelId="{5BBFC0CD-5ABC-4ED8-AC53-AE727FEE6AA1}" type="pres">
      <dgm:prSet presAssocID="{9A845892-1C98-465D-8ACE-36F0E8AEDACB}" presName="childText" presStyleLbl="revTx" presStyleIdx="0" presStyleCnt="1">
        <dgm:presLayoutVars>
          <dgm:bulletEnabled val="1"/>
        </dgm:presLayoutVars>
      </dgm:prSet>
      <dgm:spPr/>
    </dgm:pt>
  </dgm:ptLst>
  <dgm:cxnLst>
    <dgm:cxn modelId="{7816C201-7C54-43B5-BE97-C5446EEDF8C7}" type="presOf" srcId="{525F7795-18A7-4CE6-B610-8EC9774678C9}" destId="{4AE24C8C-BF30-4B3C-843A-55FD98A9C1F9}" srcOrd="0" destOrd="0" presId="urn:microsoft.com/office/officeart/2005/8/layout/vList2"/>
    <dgm:cxn modelId="{38937F18-4064-4A82-8677-6D3BF030D4AB}" type="presOf" srcId="{D5338749-A4B3-43F3-A53E-0AB5A7759823}" destId="{5BBFC0CD-5ABC-4ED8-AC53-AE727FEE6AA1}" srcOrd="0" destOrd="0" presId="urn:microsoft.com/office/officeart/2005/8/layout/vList2"/>
    <dgm:cxn modelId="{E5DA4730-79BC-4AC9-B73A-D00E2AFC212D}" srcId="{9A845892-1C98-465D-8ACE-36F0E8AEDACB}" destId="{D5338749-A4B3-43F3-A53E-0AB5A7759823}" srcOrd="0" destOrd="0" parTransId="{01157F71-F91D-482F-8892-3D8EEA8AD7DE}" sibTransId="{39700623-5410-43AD-8C96-07AE13B436B9}"/>
    <dgm:cxn modelId="{B83EC76E-C3F3-40F0-8E8F-995BFA82B1F1}" type="presOf" srcId="{7F7021B8-B9EF-4A82-9779-CC1135A8250E}" destId="{5BBFC0CD-5ABC-4ED8-AC53-AE727FEE6AA1}" srcOrd="0" destOrd="1" presId="urn:microsoft.com/office/officeart/2005/8/layout/vList2"/>
    <dgm:cxn modelId="{3EBC9953-E68E-4243-8C0F-A81C9F9AFBC7}" srcId="{9A845892-1C98-465D-8ACE-36F0E8AEDACB}" destId="{A028DBEE-B266-4500-AAE1-01B268185FBA}" srcOrd="4" destOrd="0" parTransId="{AB77AAD0-9709-4B3A-BCC2-05F29D70F9E6}" sibTransId="{D216C12B-A38E-4EE3-A6A3-5302582C43ED}"/>
    <dgm:cxn modelId="{299B769D-E19A-4F4B-9A30-F4098D4E818D}" srcId="{9A845892-1C98-465D-8ACE-36F0E8AEDACB}" destId="{7F7021B8-B9EF-4A82-9779-CC1135A8250E}" srcOrd="1" destOrd="0" parTransId="{0D617130-4927-4EA5-A9DD-2F12B0523E40}" sibTransId="{30544C60-299D-4152-8E09-8606B3C37DD4}"/>
    <dgm:cxn modelId="{9A33CF9E-C224-4C84-9B22-10E4AB039660}" srcId="{525F7795-18A7-4CE6-B610-8EC9774678C9}" destId="{9A845892-1C98-465D-8ACE-36F0E8AEDACB}" srcOrd="0" destOrd="0" parTransId="{57539D68-C4DA-4332-B52F-937CFB1F1FB0}" sibTransId="{6D1FA52C-0EAA-424C-AC84-1FD8F05FCA96}"/>
    <dgm:cxn modelId="{872B15A6-D7DD-4522-A7F0-1565B4BEE04B}" type="presOf" srcId="{93A57F55-2CCB-445E-BAF6-5CA6C73573CD}" destId="{5BBFC0CD-5ABC-4ED8-AC53-AE727FEE6AA1}" srcOrd="0" destOrd="2" presId="urn:microsoft.com/office/officeart/2005/8/layout/vList2"/>
    <dgm:cxn modelId="{75DFEFCA-9731-4C5D-8EE4-7A93F8B5137C}" srcId="{9A845892-1C98-465D-8ACE-36F0E8AEDACB}" destId="{93A57F55-2CCB-445E-BAF6-5CA6C73573CD}" srcOrd="2" destOrd="0" parTransId="{DE47A91D-0023-4A3B-A145-76D99AA48A26}" sibTransId="{0D189F9E-236B-4678-8608-2B885361DB58}"/>
    <dgm:cxn modelId="{678AA6D8-0F2E-4AAA-A854-09EB748C79C3}" srcId="{9A845892-1C98-465D-8ACE-36F0E8AEDACB}" destId="{DED7FA6B-FA24-4898-BBC9-28DC8EEA1CA9}" srcOrd="3" destOrd="0" parTransId="{846812CC-DB73-449C-AF7D-713EC3310BA1}" sibTransId="{07C72FFC-4944-40B7-8CC3-D41EBC8EC1C6}"/>
    <dgm:cxn modelId="{F7F712E8-5E6B-4185-ABCD-4504FC8009BE}" type="presOf" srcId="{9A845892-1C98-465D-8ACE-36F0E8AEDACB}" destId="{89CD9A30-1978-48B9-AF42-FD788CBE9A7F}" srcOrd="0" destOrd="0" presId="urn:microsoft.com/office/officeart/2005/8/layout/vList2"/>
    <dgm:cxn modelId="{88E1E5F0-9F62-4A81-AEA3-1F107652BEE8}" type="presOf" srcId="{DED7FA6B-FA24-4898-BBC9-28DC8EEA1CA9}" destId="{5BBFC0CD-5ABC-4ED8-AC53-AE727FEE6AA1}" srcOrd="0" destOrd="3" presId="urn:microsoft.com/office/officeart/2005/8/layout/vList2"/>
    <dgm:cxn modelId="{AD656EF1-DFBC-4C45-A3F2-DE2B130BC213}" type="presOf" srcId="{A028DBEE-B266-4500-AAE1-01B268185FBA}" destId="{5BBFC0CD-5ABC-4ED8-AC53-AE727FEE6AA1}" srcOrd="0" destOrd="4" presId="urn:microsoft.com/office/officeart/2005/8/layout/vList2"/>
    <dgm:cxn modelId="{1762D5F6-B136-4B59-AF9B-F4B0F6BE86DB}" type="presParOf" srcId="{4AE24C8C-BF30-4B3C-843A-55FD98A9C1F9}" destId="{89CD9A30-1978-48B9-AF42-FD788CBE9A7F}" srcOrd="0" destOrd="0" presId="urn:microsoft.com/office/officeart/2005/8/layout/vList2"/>
    <dgm:cxn modelId="{A4F94805-1AA9-44F6-9582-7A0050C6CED7}" type="presParOf" srcId="{4AE24C8C-BF30-4B3C-843A-55FD98A9C1F9}" destId="{5BBFC0CD-5ABC-4ED8-AC53-AE727FEE6AA1}"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CD9A30-1978-48B9-AF42-FD788CBE9A7F}">
      <dsp:nvSpPr>
        <dsp:cNvPr id="0" name=""/>
        <dsp:cNvSpPr/>
      </dsp:nvSpPr>
      <dsp:spPr>
        <a:xfrm>
          <a:off x="0" y="42662"/>
          <a:ext cx="9614847" cy="60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b="1" kern="1200" dirty="0">
              <a:latin typeface="Arial" panose="020B0604020202020204" pitchFamily="34" charset="0"/>
              <a:cs typeface="Arial" panose="020B0604020202020204" pitchFamily="34" charset="0"/>
            </a:rPr>
            <a:t>Main research interests</a:t>
          </a:r>
          <a:r>
            <a:rPr lang="en-GB" sz="2600" kern="1200" dirty="0">
              <a:latin typeface="Arial" panose="020B0604020202020204" pitchFamily="34" charset="0"/>
              <a:cs typeface="Arial" panose="020B0604020202020204" pitchFamily="34" charset="0"/>
            </a:rPr>
            <a:t>:</a:t>
          </a:r>
          <a:endParaRPr lang="en-US" sz="2600" kern="1200" dirty="0">
            <a:latin typeface="Arial" panose="020B0604020202020204" pitchFamily="34" charset="0"/>
            <a:cs typeface="Arial" panose="020B0604020202020204" pitchFamily="34" charset="0"/>
          </a:endParaRPr>
        </a:p>
      </dsp:txBody>
      <dsp:txXfrm>
        <a:off x="29700" y="72362"/>
        <a:ext cx="9555447" cy="549000"/>
      </dsp:txXfrm>
    </dsp:sp>
    <dsp:sp modelId="{5BBFC0CD-5ABC-4ED8-AC53-AE727FEE6AA1}">
      <dsp:nvSpPr>
        <dsp:cNvPr id="0" name=""/>
        <dsp:cNvSpPr/>
      </dsp:nvSpPr>
      <dsp:spPr>
        <a:xfrm>
          <a:off x="0" y="651062"/>
          <a:ext cx="9614847"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5271"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GB" sz="2000" kern="1200" dirty="0">
              <a:latin typeface="Arial" panose="020B0604020202020204" pitchFamily="34" charset="0"/>
              <a:cs typeface="Arial" panose="020B0604020202020204" pitchFamily="34" charset="0"/>
            </a:rPr>
            <a:t>Seed germination </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GB" sz="2000" kern="1200" dirty="0">
              <a:latin typeface="Arial" panose="020B0604020202020204" pitchFamily="34" charset="0"/>
              <a:cs typeface="Arial" panose="020B0604020202020204" pitchFamily="34" charset="0"/>
            </a:rPr>
            <a:t>Fundamental research on symbiosis (Max Planck Institute)</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GB" sz="2000" kern="1200" dirty="0">
              <a:latin typeface="Arial" panose="020B0604020202020204" pitchFamily="34" charset="0"/>
              <a:cs typeface="Arial" panose="020B0604020202020204" pitchFamily="34" charset="0"/>
            </a:rPr>
            <a:t>Bacterial enrichment with seeds and mature plants (Max Planck Institute)</a:t>
          </a: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endParaRPr lang="en-US" sz="2000" kern="1200" dirty="0">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n-GB" sz="2000" b="1" kern="1200" dirty="0">
              <a:latin typeface="Arial" panose="020B0604020202020204" pitchFamily="34" charset="0"/>
              <a:cs typeface="Arial" panose="020B0604020202020204" pitchFamily="34" charset="0"/>
            </a:rPr>
            <a:t>Sharing ideas and collaborations !</a:t>
          </a:r>
          <a:endParaRPr lang="en-US" sz="2000" kern="1200" dirty="0">
            <a:latin typeface="Arial" panose="020B0604020202020204" pitchFamily="34" charset="0"/>
            <a:cs typeface="Arial" panose="020B0604020202020204" pitchFamily="34" charset="0"/>
          </a:endParaRPr>
        </a:p>
      </dsp:txBody>
      <dsp:txXfrm>
        <a:off x="0" y="651062"/>
        <a:ext cx="9614847" cy="16146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78416-64F8-42C6-AC49-88B2CA0FB04F}" type="datetimeFigureOut">
              <a:rPr lang="en-GB" smtClean="0"/>
              <a:t>18/03/2022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D22A0-D3FD-4649-B5EC-CACC0A086DBF}" type="slidenum">
              <a:rPr lang="en-GB" smtClean="0"/>
              <a:t>‹#›</a:t>
            </a:fld>
            <a:endParaRPr lang="en-GB"/>
          </a:p>
        </p:txBody>
      </p:sp>
    </p:spTree>
    <p:extLst>
      <p:ext uri="{BB962C8B-B14F-4D97-AF65-F5344CB8AC3E}">
        <p14:creationId xmlns:p14="http://schemas.microsoft.com/office/powerpoint/2010/main" val="2539946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STARECAPMED: a multidisciplinary program to establish a long-term study site for understanding the processes of evolution of coastal Mediterranean ecosystems in response to local and global anthropogenic pressures </a:t>
            </a:r>
          </a:p>
        </p:txBody>
      </p:sp>
      <p:sp>
        <p:nvSpPr>
          <p:cNvPr id="4" name="Slide Number Placeholder 3"/>
          <p:cNvSpPr>
            <a:spLocks noGrp="1"/>
          </p:cNvSpPr>
          <p:nvPr>
            <p:ph type="sldNum" sz="quarter" idx="5"/>
          </p:nvPr>
        </p:nvSpPr>
        <p:spPr/>
        <p:txBody>
          <a:bodyPr/>
          <a:lstStyle/>
          <a:p>
            <a:fld id="{035D22A0-D3FD-4649-B5EC-CACC0A086DBF}" type="slidenum">
              <a:rPr lang="en-GB" smtClean="0"/>
              <a:t>2</a:t>
            </a:fld>
            <a:endParaRPr lang="en-GB"/>
          </a:p>
        </p:txBody>
      </p:sp>
    </p:spTree>
    <p:extLst>
      <p:ext uri="{BB962C8B-B14F-4D97-AF65-F5344CB8AC3E}">
        <p14:creationId xmlns:p14="http://schemas.microsoft.com/office/powerpoint/2010/main" val="371950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Field study and experimental efforts will take place on </a:t>
            </a:r>
            <a:r>
              <a:rPr lang="en-US" sz="1800" b="0" i="1" u="none" strike="noStrike" baseline="0" dirty="0">
                <a:solidFill>
                  <a:srgbClr val="000000"/>
                </a:solidFill>
                <a:latin typeface="Arial" panose="020B0604020202020204" pitchFamily="34" charset="0"/>
              </a:rPr>
              <a:t>P. </a:t>
            </a:r>
            <a:r>
              <a:rPr lang="en-US" sz="1800" b="0" i="1" u="none" strike="noStrike" baseline="0" dirty="0" err="1">
                <a:solidFill>
                  <a:srgbClr val="000000"/>
                </a:solidFill>
                <a:latin typeface="Arial" panose="020B0604020202020204" pitchFamily="34" charset="0"/>
              </a:rPr>
              <a:t>oceanica</a:t>
            </a:r>
            <a:r>
              <a:rPr lang="en-US" sz="1800" b="0" i="1" u="none" strike="noStrike" baseline="0" dirty="0">
                <a:solidFill>
                  <a:srgbClr val="000000"/>
                </a:solidFill>
                <a:latin typeface="Arial" panose="020B0604020202020204" pitchFamily="34" charset="0"/>
              </a:rPr>
              <a:t> meadows </a:t>
            </a:r>
            <a:r>
              <a:rPr lang="en-US" sz="1800" b="0" i="0" u="none" strike="noStrike" baseline="0" dirty="0">
                <a:solidFill>
                  <a:srgbClr val="000000"/>
                </a:solidFill>
                <a:latin typeface="Arial" panose="020B0604020202020204" pitchFamily="34" charset="0"/>
              </a:rPr>
              <a:t>in the NW Mediterranean Sea, in the </a:t>
            </a:r>
            <a:r>
              <a:rPr lang="en-US" sz="1800" b="1" i="0" u="none" strike="noStrike" baseline="0" dirty="0">
                <a:solidFill>
                  <a:srgbClr val="000000"/>
                </a:solidFill>
                <a:latin typeface="Arial" panose="020B0604020202020204" pitchFamily="34" charset="0"/>
              </a:rPr>
              <a:t>Bay of </a:t>
            </a:r>
            <a:r>
              <a:rPr lang="en-US" sz="1800" b="1" i="0" u="none" strike="noStrike" baseline="0" dirty="0" err="1">
                <a:solidFill>
                  <a:srgbClr val="000000"/>
                </a:solidFill>
                <a:latin typeface="Arial" panose="020B0604020202020204" pitchFamily="34" charset="0"/>
              </a:rPr>
              <a:t>Calvi</a:t>
            </a:r>
            <a:r>
              <a:rPr lang="en-US" sz="1800" b="0" i="0" u="none" strike="noStrike" baseline="0" dirty="0">
                <a:solidFill>
                  <a:srgbClr val="000000"/>
                </a:solidFill>
                <a:latin typeface="Arial" panose="020B0604020202020204" pitchFamily="34" charset="0"/>
              </a:rPr>
              <a:t>, </a:t>
            </a:r>
            <a:r>
              <a:rPr lang="en-US" sz="1800" b="1" i="0" u="none" strike="noStrike" baseline="0" dirty="0">
                <a:solidFill>
                  <a:srgbClr val="000000"/>
                </a:solidFill>
                <a:latin typeface="Arial" panose="020B0604020202020204" pitchFamily="34" charset="0"/>
              </a:rPr>
              <a:t>Corsica </a:t>
            </a:r>
            <a:r>
              <a:rPr lang="en-US" sz="1800" b="0" i="0" u="none" strike="noStrike" baseline="0" dirty="0">
                <a:solidFill>
                  <a:srgbClr val="000000"/>
                </a:solidFill>
                <a:latin typeface="Arial" panose="020B0604020202020204" pitchFamily="34" charset="0"/>
              </a:rPr>
              <a:t>(France). Thanks to the new French decree, the choice of France as the country for the experimentations is obvious because the impacts of anchoring on the seagrass meadows have now been ruled out. The Bay of </a:t>
            </a:r>
            <a:r>
              <a:rPr lang="en-US" sz="1800" b="0" i="0" u="none" strike="noStrike" baseline="0" dirty="0" err="1">
                <a:solidFill>
                  <a:srgbClr val="000000"/>
                </a:solidFill>
                <a:latin typeface="Arial" panose="020B0604020202020204" pitchFamily="34" charset="0"/>
              </a:rPr>
              <a:t>Calvi</a:t>
            </a:r>
            <a:r>
              <a:rPr lang="en-US" sz="1800" b="0" i="0" u="none" strike="noStrike" baseline="0" dirty="0">
                <a:solidFill>
                  <a:srgbClr val="000000"/>
                </a:solidFill>
                <a:latin typeface="Arial" panose="020B0604020202020204" pitchFamily="34" charset="0"/>
              </a:rPr>
              <a:t> is a perfect location to conduct this research project as healthy meadows are still present and can be used as seeds and shoots donors for the restoration experiments. Moreover, the Posidonia meadows in this area have already been mapped as well as their regression over the years and the anchoring pressure (</a:t>
            </a:r>
            <a:r>
              <a:rPr lang="en-US" sz="1800" b="1" i="0" u="none" strike="noStrike" baseline="0" dirty="0">
                <a:solidFill>
                  <a:srgbClr val="000000"/>
                </a:solidFill>
                <a:latin typeface="Arial" panose="020B0604020202020204" pitchFamily="34" charset="0"/>
              </a:rPr>
              <a:t>Figure 1</a:t>
            </a:r>
            <a:r>
              <a:rPr lang="en-US" sz="1800" b="0" i="0" u="none" strike="noStrike" baseline="0" dirty="0">
                <a:solidFill>
                  <a:srgbClr val="000000"/>
                </a:solidFill>
                <a:latin typeface="Arial" panose="020B0604020202020204" pitchFamily="34" charset="0"/>
              </a:rPr>
              <a:t>). Access to the area and facilities will be provided via the oceanographic research station STARESO which is a partner of the University of Liège </a:t>
            </a:r>
            <a:endParaRPr lang="en-GB" dirty="0"/>
          </a:p>
        </p:txBody>
      </p:sp>
      <p:sp>
        <p:nvSpPr>
          <p:cNvPr id="4" name="Slide Number Placeholder 3"/>
          <p:cNvSpPr>
            <a:spLocks noGrp="1"/>
          </p:cNvSpPr>
          <p:nvPr>
            <p:ph type="sldNum" sz="quarter" idx="5"/>
          </p:nvPr>
        </p:nvSpPr>
        <p:spPr/>
        <p:txBody>
          <a:bodyPr/>
          <a:lstStyle/>
          <a:p>
            <a:fld id="{035D22A0-D3FD-4649-B5EC-CACC0A086DBF}" type="slidenum">
              <a:rPr lang="en-GB" smtClean="0"/>
              <a:t>3</a:t>
            </a:fld>
            <a:endParaRPr lang="en-GB"/>
          </a:p>
        </p:txBody>
      </p:sp>
    </p:spTree>
    <p:extLst>
      <p:ext uri="{BB962C8B-B14F-4D97-AF65-F5344CB8AC3E}">
        <p14:creationId xmlns:p14="http://schemas.microsoft.com/office/powerpoint/2010/main" val="2047967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6297-5E31-4613-A3B4-9B787C4C19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15AA4C7-C85D-46F3-B43E-FEBE9476FF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D498688-F9FA-4EBF-BB49-A4AE8FC6EEED}"/>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BF05D757-1537-4E7D-990B-1F3713BBEE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67A0B7-EC8E-40FB-A0F8-26AA81D396B7}"/>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2472873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8E5F-024F-411D-BDFE-34936F4C10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BAD6C3-0DE4-4DCC-A40F-08BF15EF9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314820-DFA1-4B9F-9473-2AE2EFABAA61}"/>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1C52B15D-A8B6-4BBF-BCD2-8E4EA49D36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C4D48-C5E0-4035-AA30-2603EE7790D1}"/>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3562542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1889D0-D847-462C-B161-FFA8253A5E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9E347D-97D0-44A7-A15F-542F783808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7262A3-3F25-4174-899B-F039698186F4}"/>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189DFCD9-0FD7-4DF6-9A0B-6CFC7A87C3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CC62F0-7074-47C8-9A7A-A306898DCD32}"/>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327830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AD2F-2059-4AC4-A08E-4DB310F15B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95343F-26EB-47B6-95CC-FCA89F150D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4E7731-F78D-4FE5-87CC-A767AFFF82FE}"/>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DDCB04DD-F4A0-4CC0-87D5-E2294CC3C7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47DE3D-AC2E-4AFD-B677-DFE76DA5DE0B}"/>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3525124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A893D-52ED-4964-937D-6FFAEAE90C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150E39E-872D-43A7-8163-F27BB77700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8BAA14-DDCB-4833-B9CF-DEF5D7474069}"/>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2728038E-D5AD-4BC7-A559-2B5F80865C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25EC9A-BFDF-40AB-933C-4A6EEF0C7564}"/>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427280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67D91-2FD1-4476-8E47-C8132E0491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095CA9-6F5A-48F8-A1B5-00CC17DF45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9C23473-A74C-4510-B453-C614C04EA9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8D88CAF-7E81-462D-854B-A1E532EDC5AB}"/>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6" name="Footer Placeholder 5">
            <a:extLst>
              <a:ext uri="{FF2B5EF4-FFF2-40B4-BE49-F238E27FC236}">
                <a16:creationId xmlns:a16="http://schemas.microsoft.com/office/drawing/2014/main" id="{336D0809-AC46-4F4C-92F7-C5B8635C09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73E73B-E518-4671-8FD2-EB0AA03EB4A5}"/>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3503593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C4D0-6DFB-44C0-9D14-828DC5C9FE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81DFC9-716A-4F87-A2B1-4825970027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038A3A-084B-4252-9424-04C58C4C1B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3BCF4F1-4503-43B6-B1F4-3E9444B28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560737-58D6-4BA1-86A1-9342B00C5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8F77BF-90D7-4AF4-B429-40D06DAC8F22}"/>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8" name="Footer Placeholder 7">
            <a:extLst>
              <a:ext uri="{FF2B5EF4-FFF2-40B4-BE49-F238E27FC236}">
                <a16:creationId xmlns:a16="http://schemas.microsoft.com/office/drawing/2014/main" id="{BB2C3A81-2A67-4A38-B4EC-84C2C5AD164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DF8B8F-1E0C-421E-BB1B-DD94123F8E8D}"/>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177121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69D76-E1EF-4A0E-A004-18980697C7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C0EEC5-CC08-44F4-87ED-009A43D50A9F}"/>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4" name="Footer Placeholder 3">
            <a:extLst>
              <a:ext uri="{FF2B5EF4-FFF2-40B4-BE49-F238E27FC236}">
                <a16:creationId xmlns:a16="http://schemas.microsoft.com/office/drawing/2014/main" id="{345CB134-0CEE-40C8-A9E1-1479DDB1DA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44E5D57-BF4F-48F1-9B41-62A9B9237042}"/>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1166817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D19BF1-6A54-4C9B-82A3-87EB21AFAD3F}"/>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3" name="Footer Placeholder 2">
            <a:extLst>
              <a:ext uri="{FF2B5EF4-FFF2-40B4-BE49-F238E27FC236}">
                <a16:creationId xmlns:a16="http://schemas.microsoft.com/office/drawing/2014/main" id="{5EC98771-98A5-4997-B5D7-BEB17F07C1D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D3EF2F1-D0AB-46B5-93E2-8E35F14C650B}"/>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1948282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6A94-2B66-4D7B-B057-AF2254731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133307D-7430-4A76-AD5A-E246F15B3E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3EFBCA-0D54-4953-9C61-DBAD8A0FD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6B25A-7171-451F-9D28-2DF40A3DACE9}"/>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6" name="Footer Placeholder 5">
            <a:extLst>
              <a:ext uri="{FF2B5EF4-FFF2-40B4-BE49-F238E27FC236}">
                <a16:creationId xmlns:a16="http://schemas.microsoft.com/office/drawing/2014/main" id="{6C4C8F27-454D-4637-90CA-1EF894766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DC0ED4-762C-4C19-900F-65BC41FF049D}"/>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199575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8B5B4-7126-40FA-92E7-77B544A09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33FF4A-8110-4FCB-99C9-4910D60402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1F1E44-EA0B-452C-BDEB-D3AFA91838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FF13E3-8FAD-467E-91BF-6EB20C8CE351}"/>
              </a:ext>
            </a:extLst>
          </p:cNvPr>
          <p:cNvSpPr>
            <a:spLocks noGrp="1"/>
          </p:cNvSpPr>
          <p:nvPr>
            <p:ph type="dt" sz="half" idx="10"/>
          </p:nvPr>
        </p:nvSpPr>
        <p:spPr/>
        <p:txBody>
          <a:bodyPr/>
          <a:lstStyle/>
          <a:p>
            <a:fld id="{5B6A47B8-AAAC-4D6D-9214-80BAD6CA838C}" type="datetimeFigureOut">
              <a:rPr lang="en-GB" smtClean="0"/>
              <a:t>18/03/2022</a:t>
            </a:fld>
            <a:endParaRPr lang="en-GB"/>
          </a:p>
        </p:txBody>
      </p:sp>
      <p:sp>
        <p:nvSpPr>
          <p:cNvPr id="6" name="Footer Placeholder 5">
            <a:extLst>
              <a:ext uri="{FF2B5EF4-FFF2-40B4-BE49-F238E27FC236}">
                <a16:creationId xmlns:a16="http://schemas.microsoft.com/office/drawing/2014/main" id="{CDF54CE4-26C4-43A8-B461-B093CDEED96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394AF2-4BB9-473A-A14F-781F958AB8C7}"/>
              </a:ext>
            </a:extLst>
          </p:cNvPr>
          <p:cNvSpPr>
            <a:spLocks noGrp="1"/>
          </p:cNvSpPr>
          <p:nvPr>
            <p:ph type="sldNum" sz="quarter" idx="12"/>
          </p:nvPr>
        </p:nvSpPr>
        <p:spPr/>
        <p:txBody>
          <a:bodyPr/>
          <a:lstStyle/>
          <a:p>
            <a:fld id="{020F980C-54B9-40D5-B2FE-41F67156952C}" type="slidenum">
              <a:rPr lang="en-GB" smtClean="0"/>
              <a:t>‹#›</a:t>
            </a:fld>
            <a:endParaRPr lang="en-GB"/>
          </a:p>
        </p:txBody>
      </p:sp>
    </p:spTree>
    <p:extLst>
      <p:ext uri="{BB962C8B-B14F-4D97-AF65-F5344CB8AC3E}">
        <p14:creationId xmlns:p14="http://schemas.microsoft.com/office/powerpoint/2010/main" val="2207848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28452E-5403-4752-9B65-9B2A2133F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5A45A1-40CA-492E-AEEB-6FBA1FBDEC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17E55-7EA9-46F5-9AC3-D8C8276CA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A47B8-AAAC-4D6D-9214-80BAD6CA838C}" type="datetimeFigureOut">
              <a:rPr lang="en-GB" smtClean="0"/>
              <a:t>18/03/2022</a:t>
            </a:fld>
            <a:endParaRPr lang="en-GB"/>
          </a:p>
        </p:txBody>
      </p:sp>
      <p:sp>
        <p:nvSpPr>
          <p:cNvPr id="5" name="Footer Placeholder 4">
            <a:extLst>
              <a:ext uri="{FF2B5EF4-FFF2-40B4-BE49-F238E27FC236}">
                <a16:creationId xmlns:a16="http://schemas.microsoft.com/office/drawing/2014/main" id="{7C07364E-D711-4AD3-BE68-486AAE15A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18D9D4-FF32-4C18-8945-7EE16A661E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0F980C-54B9-40D5-B2FE-41F67156952C}" type="slidenum">
              <a:rPr lang="en-GB" smtClean="0"/>
              <a:t>‹#›</a:t>
            </a:fld>
            <a:endParaRPr lang="en-GB"/>
          </a:p>
        </p:txBody>
      </p:sp>
    </p:spTree>
    <p:extLst>
      <p:ext uri="{BB962C8B-B14F-4D97-AF65-F5344CB8AC3E}">
        <p14:creationId xmlns:p14="http://schemas.microsoft.com/office/powerpoint/2010/main" val="1644673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11.jpe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jpeg"/><Relationship Id="rId11" Type="http://schemas.openxmlformats.org/officeDocument/2006/relationships/image" Target="../media/image17.jpeg"/><Relationship Id="rId5" Type="http://schemas.openxmlformats.org/officeDocument/2006/relationships/image" Target="../media/image13.jpeg"/><Relationship Id="rId1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notesSlide" Target="../notesSlides/notesSlide2.xml"/><Relationship Id="rId9" Type="http://schemas.openxmlformats.org/officeDocument/2006/relationships/image" Target="../media/image15.png"/><Relationship Id="rId14"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emf"/><Relationship Id="rId3" Type="http://schemas.openxmlformats.org/officeDocument/2006/relationships/slideLayout" Target="../slideLayouts/slideLayout1.xml"/><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1.jpe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emf"/><Relationship Id="rId3" Type="http://schemas.openxmlformats.org/officeDocument/2006/relationships/slideLayout" Target="../slideLayouts/slideLayout1.xml"/><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1.jpe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emf"/><Relationship Id="rId3" Type="http://schemas.openxmlformats.org/officeDocument/2006/relationships/slideLayout" Target="../slideLayouts/slideLayout1.xml"/><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11" Type="http://schemas.openxmlformats.org/officeDocument/2006/relationships/image" Target="../media/image18.png"/><Relationship Id="rId5" Type="http://schemas.openxmlformats.org/officeDocument/2006/relationships/image" Target="../media/image1.jpeg"/><Relationship Id="rId10" Type="http://schemas.openxmlformats.org/officeDocument/2006/relationships/image" Target="../media/image17.jpeg"/><Relationship Id="rId4" Type="http://schemas.openxmlformats.org/officeDocument/2006/relationships/image" Target="../media/image13.jpeg"/><Relationship Id="rId9" Type="http://schemas.openxmlformats.org/officeDocument/2006/relationships/image" Target="../media/image16.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21.png"/><Relationship Id="rId12" Type="http://schemas.microsoft.com/office/2007/relationships/diagramDrawing" Target="../diagrams/drawing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emf"/><Relationship Id="rId11" Type="http://schemas.openxmlformats.org/officeDocument/2006/relationships/diagramColors" Target="../diagrams/colors1.xml"/><Relationship Id="rId5" Type="http://schemas.openxmlformats.org/officeDocument/2006/relationships/image" Target="../media/image2.png"/><Relationship Id="rId10" Type="http://schemas.openxmlformats.org/officeDocument/2006/relationships/diagramQuickStyle" Target="../diagrams/quickStyle1.xml"/><Relationship Id="rId4" Type="http://schemas.openxmlformats.org/officeDocument/2006/relationships/image" Target="../media/image1.jpeg"/><Relationship Id="rId9"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La posidonie, un miracle en Méditerranée | Dossier">
            <a:extLst>
              <a:ext uri="{FF2B5EF4-FFF2-40B4-BE49-F238E27FC236}">
                <a16:creationId xmlns:a16="http://schemas.microsoft.com/office/drawing/2014/main" id="{65E7E795-7EBB-45A2-B9A2-F54843656793}"/>
              </a:ext>
            </a:extLst>
          </p:cNvPr>
          <p:cNvPicPr>
            <a:picLocks noChangeAspect="1" noChangeArrowheads="1"/>
          </p:cNvPicPr>
          <p:nvPr/>
        </p:nvPicPr>
        <p:blipFill>
          <a:blip r:embed="rId4">
            <a:alphaModFix amt="34000"/>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EE1386FA-5A2D-418C-AEA6-A4F7F12DD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5888" y="530685"/>
            <a:ext cx="2384183" cy="1383623"/>
          </a:xfrm>
          <a:prstGeom prst="rect">
            <a:avLst/>
          </a:prstGeom>
        </p:spPr>
      </p:pic>
      <p:sp>
        <p:nvSpPr>
          <p:cNvPr id="7" name="TextBox 6">
            <a:extLst>
              <a:ext uri="{FF2B5EF4-FFF2-40B4-BE49-F238E27FC236}">
                <a16:creationId xmlns:a16="http://schemas.microsoft.com/office/drawing/2014/main" id="{D69AAC16-7FA9-4F4F-87A2-805AD614E12E}"/>
              </a:ext>
            </a:extLst>
          </p:cNvPr>
          <p:cNvSpPr txBox="1"/>
          <p:nvPr/>
        </p:nvSpPr>
        <p:spPr>
          <a:xfrm>
            <a:off x="496896" y="2355141"/>
            <a:ext cx="11782168" cy="1323439"/>
          </a:xfrm>
          <a:prstGeom prst="rect">
            <a:avLst/>
          </a:prstGeom>
          <a:noFill/>
        </p:spPr>
        <p:txBody>
          <a:bodyPr wrap="square" rtlCol="0">
            <a:spAutoFit/>
          </a:bodyPr>
          <a:lstStyle/>
          <a:p>
            <a:r>
              <a:rPr lang="en-GB" sz="4000" b="1" dirty="0">
                <a:latin typeface="Abadi" panose="020B0604020104020204" pitchFamily="34" charset="0"/>
              </a:rPr>
              <a:t>Restoration of anthropogenic patches in </a:t>
            </a:r>
            <a:r>
              <a:rPr lang="en-GB" sz="4000" b="1" i="1" dirty="0">
                <a:latin typeface="Abadi" panose="020B0604020104020204" pitchFamily="34" charset="0"/>
              </a:rPr>
              <a:t>Posidonia </a:t>
            </a:r>
            <a:r>
              <a:rPr lang="en-GB" sz="4000" b="1" i="1" dirty="0" err="1">
                <a:latin typeface="Abadi" panose="020B0604020104020204" pitchFamily="34" charset="0"/>
              </a:rPr>
              <a:t>oceanica</a:t>
            </a:r>
            <a:r>
              <a:rPr lang="en-GB" sz="4000" b="1" i="1" dirty="0">
                <a:latin typeface="Abadi" panose="020B0604020104020204" pitchFamily="34" charset="0"/>
              </a:rPr>
              <a:t> </a:t>
            </a:r>
            <a:r>
              <a:rPr lang="en-GB" sz="4000" b="1" dirty="0">
                <a:latin typeface="Abadi" panose="020B0604020104020204" pitchFamily="34" charset="0"/>
              </a:rPr>
              <a:t>meadows</a:t>
            </a:r>
          </a:p>
        </p:txBody>
      </p:sp>
      <p:pic>
        <p:nvPicPr>
          <p:cNvPr id="8" name="Picture 8" descr="Équipe – Quampo">
            <a:extLst>
              <a:ext uri="{FF2B5EF4-FFF2-40B4-BE49-F238E27FC236}">
                <a16:creationId xmlns:a16="http://schemas.microsoft.com/office/drawing/2014/main" id="{72FE1D02-AA60-4EA0-A8C5-492B817347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9394" y="6086145"/>
            <a:ext cx="1054702" cy="550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E944839D-2729-4A6F-B46C-256ABB1A88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4015" y="6086870"/>
            <a:ext cx="1278126" cy="5591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onds de la Recherche Scientifique - FNRS - Logos">
            <a:extLst>
              <a:ext uri="{FF2B5EF4-FFF2-40B4-BE49-F238E27FC236}">
                <a16:creationId xmlns:a16="http://schemas.microsoft.com/office/drawing/2014/main" id="{04E8F49F-1D8D-4C49-AFFC-19805BC9AE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02910" y="6173256"/>
            <a:ext cx="803704" cy="5096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 company name&#10;&#10;Description automatically generated">
            <a:extLst>
              <a:ext uri="{FF2B5EF4-FFF2-40B4-BE49-F238E27FC236}">
                <a16:creationId xmlns:a16="http://schemas.microsoft.com/office/drawing/2014/main" id="{87CBD4E4-C7FC-42B0-9479-F9E6DF03E0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9253" y="6029714"/>
            <a:ext cx="673493" cy="673493"/>
          </a:xfrm>
          <a:prstGeom prst="rect">
            <a:avLst/>
          </a:prstGeom>
        </p:spPr>
      </p:pic>
      <p:sp>
        <p:nvSpPr>
          <p:cNvPr id="14" name="TextBox 13">
            <a:extLst>
              <a:ext uri="{FF2B5EF4-FFF2-40B4-BE49-F238E27FC236}">
                <a16:creationId xmlns:a16="http://schemas.microsoft.com/office/drawing/2014/main" id="{BAAB0861-3DA9-42EC-A632-C74ACD1C34C0}"/>
              </a:ext>
            </a:extLst>
          </p:cNvPr>
          <p:cNvSpPr txBox="1"/>
          <p:nvPr/>
        </p:nvSpPr>
        <p:spPr>
          <a:xfrm>
            <a:off x="496896" y="4064743"/>
            <a:ext cx="7835062" cy="178510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Boulenger Arnaud</a:t>
            </a:r>
          </a:p>
          <a:p>
            <a:r>
              <a:rPr lang="en-GB" sz="1600" dirty="0">
                <a:latin typeface="Arial" panose="020B0604020202020204" pitchFamily="34" charset="0"/>
                <a:cs typeface="Arial" panose="020B0604020202020204" pitchFamily="34" charset="0"/>
              </a:rPr>
              <a:t>Gobert S., Marengo M., Fontaine Q., </a:t>
            </a:r>
            <a:r>
              <a:rPr lang="en-GB" sz="1600" dirty="0" err="1">
                <a:latin typeface="Arial" panose="020B0604020202020204" pitchFamily="34" charset="0"/>
                <a:cs typeface="Arial" panose="020B0604020202020204" pitchFamily="34" charset="0"/>
              </a:rPr>
              <a:t>Lejeune</a:t>
            </a:r>
            <a:r>
              <a:rPr lang="en-GB" sz="1600" dirty="0">
                <a:latin typeface="Arial" panose="020B0604020202020204" pitchFamily="34" charset="0"/>
                <a:cs typeface="Arial" panose="020B0604020202020204" pitchFamily="34" charset="0"/>
              </a:rPr>
              <a:t> P. et </a:t>
            </a:r>
            <a:r>
              <a:rPr lang="en-GB" sz="1600" dirty="0" err="1">
                <a:latin typeface="Arial" panose="020B0604020202020204" pitchFamily="34" charset="0"/>
                <a:cs typeface="Arial" panose="020B0604020202020204" pitchFamily="34" charset="0"/>
              </a:rPr>
              <a:t>Goberville</a:t>
            </a:r>
            <a:r>
              <a:rPr lang="en-GB" sz="1600" dirty="0">
                <a:latin typeface="Arial" panose="020B0604020202020204" pitchFamily="34" charset="0"/>
                <a:cs typeface="Arial" panose="020B0604020202020204" pitchFamily="34" charset="0"/>
              </a:rPr>
              <a:t> E.</a:t>
            </a:r>
          </a:p>
          <a:p>
            <a:endParaRPr lang="en-GB" sz="1600" dirty="0">
              <a:latin typeface="Arial" panose="020B0604020202020204" pitchFamily="34" charset="0"/>
              <a:cs typeface="Arial" panose="020B0604020202020204" pitchFamily="34" charset="0"/>
            </a:endParaRPr>
          </a:p>
          <a:p>
            <a:pPr algn="r"/>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Global Seagrass Nursery Network kick-off seminar</a:t>
            </a:r>
          </a:p>
          <a:p>
            <a:r>
              <a:rPr lang="en-GB" sz="1400" dirty="0">
                <a:latin typeface="Arial" panose="020B0604020202020204" pitchFamily="34" charset="0"/>
                <a:cs typeface="Arial" panose="020B0604020202020204" pitchFamily="34" charset="0"/>
              </a:rPr>
              <a:t>31</a:t>
            </a:r>
            <a:r>
              <a:rPr lang="en-GB" sz="1400" baseline="30000" dirty="0">
                <a:latin typeface="Arial" panose="020B0604020202020204" pitchFamily="34" charset="0"/>
                <a:cs typeface="Arial" panose="020B0604020202020204" pitchFamily="34" charset="0"/>
              </a:rPr>
              <a:t>st</a:t>
            </a:r>
            <a:r>
              <a:rPr lang="en-GB" sz="1400" dirty="0">
                <a:latin typeface="Arial" panose="020B0604020202020204" pitchFamily="34" charset="0"/>
                <a:cs typeface="Arial" panose="020B0604020202020204" pitchFamily="34" charset="0"/>
              </a:rPr>
              <a:t> of March 2022</a:t>
            </a:r>
          </a:p>
          <a:p>
            <a:pPr algn="r"/>
            <a:endParaRPr lang="en-GB" sz="2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D975A7E5-8915-4E66-A3C1-4E57303A8D16}"/>
              </a:ext>
            </a:extLst>
          </p:cNvPr>
          <p:cNvSpPr/>
          <p:nvPr/>
        </p:nvSpPr>
        <p:spPr>
          <a:xfrm>
            <a:off x="5022095" y="382089"/>
            <a:ext cx="2731770" cy="1704827"/>
          </a:xfrm>
          <a:prstGeom prst="rect">
            <a:avLst/>
          </a:prstGeom>
          <a:noFill/>
          <a:ln w="317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2400" b="1" dirty="0"/>
          </a:p>
        </p:txBody>
      </p:sp>
      <p:pic>
        <p:nvPicPr>
          <p:cNvPr id="18" name="Picture 17">
            <a:extLst>
              <a:ext uri="{FF2B5EF4-FFF2-40B4-BE49-F238E27FC236}">
                <a16:creationId xmlns:a16="http://schemas.microsoft.com/office/drawing/2014/main" id="{82DF0E81-A41E-4654-A074-C69DDC17258E}"/>
              </a:ext>
            </a:extLst>
          </p:cNvPr>
          <p:cNvPicPr>
            <a:picLocks noChangeAspect="1"/>
          </p:cNvPicPr>
          <p:nvPr/>
        </p:nvPicPr>
        <p:blipFill>
          <a:blip r:embed="rId10"/>
          <a:stretch>
            <a:fillRect/>
          </a:stretch>
        </p:blipFill>
        <p:spPr>
          <a:xfrm>
            <a:off x="509342" y="5973589"/>
            <a:ext cx="673493" cy="785742"/>
          </a:xfrm>
          <a:prstGeom prst="rect">
            <a:avLst/>
          </a:prstGeom>
        </p:spPr>
      </p:pic>
      <p:sp>
        <p:nvSpPr>
          <p:cNvPr id="2" name="Rectangle 1">
            <a:extLst>
              <a:ext uri="{FF2B5EF4-FFF2-40B4-BE49-F238E27FC236}">
                <a16:creationId xmlns:a16="http://schemas.microsoft.com/office/drawing/2014/main" id="{62AEDC6E-A062-4D24-8014-1ED415E35349}"/>
              </a:ext>
            </a:extLst>
          </p:cNvPr>
          <p:cNvSpPr/>
          <p:nvPr/>
        </p:nvSpPr>
        <p:spPr>
          <a:xfrm>
            <a:off x="0" y="5849847"/>
            <a:ext cx="12192000" cy="1008152"/>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Audio 21">
            <a:hlinkClick r:id="" action="ppaction://media"/>
            <a:extLst>
              <a:ext uri="{FF2B5EF4-FFF2-40B4-BE49-F238E27FC236}">
                <a16:creationId xmlns:a16="http://schemas.microsoft.com/office/drawing/2014/main" id="{ABC46C6E-6A93-4C85-99D4-652A1721AD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17215476"/>
      </p:ext>
    </p:extLst>
  </p:cSld>
  <p:clrMapOvr>
    <a:masterClrMapping/>
  </p:clrMapOvr>
  <mc:AlternateContent xmlns:mc="http://schemas.openxmlformats.org/markup-compatibility/2006">
    <mc:Choice xmlns:p14="http://schemas.microsoft.com/office/powerpoint/2010/main" Requires="p14">
      <p:transition spd="slow" p14:dur="2000" advTm="13976"/>
    </mc:Choice>
    <mc:Fallback>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3" name="TextBox 2">
            <a:extLst>
              <a:ext uri="{FF2B5EF4-FFF2-40B4-BE49-F238E27FC236}">
                <a16:creationId xmlns:a16="http://schemas.microsoft.com/office/drawing/2014/main" id="{B3ACFC96-890F-42DD-9973-80B7B26F3286}"/>
              </a:ext>
            </a:extLst>
          </p:cNvPr>
          <p:cNvSpPr txBox="1"/>
          <p:nvPr/>
        </p:nvSpPr>
        <p:spPr>
          <a:xfrm>
            <a:off x="463378" y="465145"/>
            <a:ext cx="10459995" cy="646331"/>
          </a:xfrm>
          <a:prstGeom prst="rect">
            <a:avLst/>
          </a:prstGeom>
          <a:noFill/>
        </p:spPr>
        <p:txBody>
          <a:bodyPr wrap="square" rtlCol="0">
            <a:spAutoFit/>
          </a:bodyPr>
          <a:lstStyle/>
          <a:p>
            <a:endParaRPr lang="en-US" dirty="0">
              <a:solidFill>
                <a:srgbClr val="000000"/>
              </a:solidFill>
              <a:latin typeface="Arial" panose="020B0604020202020204" pitchFamily="34" charset="0"/>
            </a:endParaRPr>
          </a:p>
          <a:p>
            <a:endParaRPr lang="en-GB" dirty="0"/>
          </a:p>
        </p:txBody>
      </p:sp>
      <p:pic>
        <p:nvPicPr>
          <p:cNvPr id="11" name="Picture 2">
            <a:extLst>
              <a:ext uri="{FF2B5EF4-FFF2-40B4-BE49-F238E27FC236}">
                <a16:creationId xmlns:a16="http://schemas.microsoft.com/office/drawing/2014/main" id="{E4EE21F2-C187-4723-8630-A861FDF8BB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270" y="474139"/>
            <a:ext cx="1699564" cy="7435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RESO - Accueil">
            <a:extLst>
              <a:ext uri="{FF2B5EF4-FFF2-40B4-BE49-F238E27FC236}">
                <a16:creationId xmlns:a16="http://schemas.microsoft.com/office/drawing/2014/main" id="{1B101EB6-B6F4-45E1-BCFF-D83B5BF7EA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1837" y="2719569"/>
            <a:ext cx="3339070" cy="18782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Équipe – Quampo">
            <a:extLst>
              <a:ext uri="{FF2B5EF4-FFF2-40B4-BE49-F238E27FC236}">
                <a16:creationId xmlns:a16="http://schemas.microsoft.com/office/drawing/2014/main" id="{AEF95BFC-A549-4C0B-A34A-B0CB01D2B9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1837" y="2205191"/>
            <a:ext cx="1620102" cy="8452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501DBDC-7069-4E94-BEA0-2602037D6176}"/>
              </a:ext>
            </a:extLst>
          </p:cNvPr>
          <p:cNvSpPr txBox="1"/>
          <p:nvPr/>
        </p:nvSpPr>
        <p:spPr>
          <a:xfrm>
            <a:off x="5109152" y="475925"/>
            <a:ext cx="6475676" cy="1846659"/>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Biological Oceanology lab </a:t>
            </a:r>
            <a:r>
              <a:rPr lang="en-GB" sz="1600" dirty="0">
                <a:latin typeface="Arial" panose="020B0604020202020204" pitchFamily="34" charset="0"/>
                <a:cs typeface="Arial" panose="020B0604020202020204" pitchFamily="34" charset="0"/>
              </a:rPr>
              <a:t>(Head: Sylvie Gobert)</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err="1">
                <a:latin typeface="Arial" panose="020B0604020202020204" pitchFamily="34" charset="0"/>
                <a:cs typeface="Arial" panose="020B0604020202020204" pitchFamily="34" charset="0"/>
              </a:rPr>
              <a:t>Spatio</a:t>
            </a:r>
            <a:r>
              <a:rPr lang="en-GB" sz="1600" dirty="0">
                <a:latin typeface="Arial" panose="020B0604020202020204" pitchFamily="34" charset="0"/>
                <a:cs typeface="Arial" panose="020B0604020202020204" pitchFamily="34" charset="0"/>
              </a:rPr>
              <a:t>-temporal dynamics of seagrass meadows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Trace elements and nutrients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Ecosystem status</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Ecological indices and diving sampling techniques </a:t>
            </a:r>
          </a:p>
          <a:p>
            <a:pPr marL="285750" indent="-285750">
              <a:buFont typeface="Arial" panose="020B0604020202020204" pitchFamily="34" charset="0"/>
              <a:buChar char="•"/>
            </a:pPr>
            <a:endParaRPr lang="en-GB" dirty="0"/>
          </a:p>
        </p:txBody>
      </p:sp>
      <p:sp>
        <p:nvSpPr>
          <p:cNvPr id="14" name="TextBox 13">
            <a:extLst>
              <a:ext uri="{FF2B5EF4-FFF2-40B4-BE49-F238E27FC236}">
                <a16:creationId xmlns:a16="http://schemas.microsoft.com/office/drawing/2014/main" id="{3B10023B-DA18-48A8-8475-337EDE2DEF53}"/>
              </a:ext>
            </a:extLst>
          </p:cNvPr>
          <p:cNvSpPr txBox="1"/>
          <p:nvPr/>
        </p:nvSpPr>
        <p:spPr>
          <a:xfrm>
            <a:off x="6649792" y="2627826"/>
            <a:ext cx="5035379" cy="1815882"/>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STARESO’s research institute </a:t>
            </a:r>
            <a:r>
              <a:rPr lang="en-GB" sz="1600" dirty="0">
                <a:latin typeface="Arial" panose="020B0604020202020204" pitchFamily="34" charset="0"/>
                <a:cs typeface="Arial" panose="020B0604020202020204" pitchFamily="34" charset="0"/>
              </a:rPr>
              <a:t>(Dir.: Pierre </a:t>
            </a:r>
            <a:r>
              <a:rPr lang="en-GB" sz="1600" dirty="0" err="1">
                <a:latin typeface="Arial" panose="020B0604020202020204" pitchFamily="34" charset="0"/>
                <a:cs typeface="Arial" panose="020B0604020202020204" pitchFamily="34" charset="0"/>
              </a:rPr>
              <a:t>Lejeune</a:t>
            </a:r>
            <a:r>
              <a:rPr lang="en-GB" sz="1600" dirty="0">
                <a:latin typeface="Arial" panose="020B0604020202020204" pitchFamily="34" charset="0"/>
                <a:cs typeface="Arial" panose="020B0604020202020204" pitchFamily="34" charset="0"/>
              </a:rPr>
              <a:t>)</a:t>
            </a:r>
          </a:p>
          <a:p>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Founded in 1972</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Long-term partnership with </a:t>
            </a:r>
            <a:r>
              <a:rPr lang="en-GB" sz="1600" dirty="0" err="1">
                <a:latin typeface="Arial" panose="020B0604020202020204" pitchFamily="34" charset="0"/>
                <a:cs typeface="Arial" panose="020B0604020202020204" pitchFamily="34" charset="0"/>
              </a:rPr>
              <a:t>ULiège</a:t>
            </a: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STARECAPMED: Long-term study of the Bay of </a:t>
            </a:r>
            <a:r>
              <a:rPr lang="en-GB" sz="1600" dirty="0" err="1">
                <a:latin typeface="Arial" panose="020B0604020202020204" pitchFamily="34" charset="0"/>
                <a:cs typeface="Arial" panose="020B0604020202020204" pitchFamily="34" charset="0"/>
              </a:rPr>
              <a:t>Calvi</a:t>
            </a:r>
            <a:r>
              <a:rPr lang="en-GB" sz="1600" dirty="0">
                <a:latin typeface="Arial" panose="020B0604020202020204" pitchFamily="34" charset="0"/>
                <a:cs typeface="Arial" panose="020B0604020202020204" pitchFamily="34" charset="0"/>
              </a:rPr>
              <a:t> (1975)</a:t>
            </a: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EIA, climate change, biodiversity, fisheries,…</a:t>
            </a:r>
          </a:p>
        </p:txBody>
      </p:sp>
      <p:sp>
        <p:nvSpPr>
          <p:cNvPr id="15" name="TextBox 14">
            <a:extLst>
              <a:ext uri="{FF2B5EF4-FFF2-40B4-BE49-F238E27FC236}">
                <a16:creationId xmlns:a16="http://schemas.microsoft.com/office/drawing/2014/main" id="{7CD841DC-5DC4-4878-A889-1004089EAAD2}"/>
              </a:ext>
            </a:extLst>
          </p:cNvPr>
          <p:cNvSpPr txBox="1"/>
          <p:nvPr/>
        </p:nvSpPr>
        <p:spPr>
          <a:xfrm>
            <a:off x="0" y="-23343"/>
            <a:ext cx="336721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Partners of the project </a:t>
            </a:r>
          </a:p>
        </p:txBody>
      </p:sp>
      <p:pic>
        <p:nvPicPr>
          <p:cNvPr id="21" name="Picture 20" descr="Text&#10;&#10;Description automatically generated">
            <a:extLst>
              <a:ext uri="{FF2B5EF4-FFF2-40B4-BE49-F238E27FC236}">
                <a16:creationId xmlns:a16="http://schemas.microsoft.com/office/drawing/2014/main" id="{29CD5822-AEA8-4203-A668-26F03A08DF14}"/>
              </a:ext>
            </a:extLst>
          </p:cNvPr>
          <p:cNvPicPr>
            <a:picLocks noChangeAspect="1"/>
          </p:cNvPicPr>
          <p:nvPr/>
        </p:nvPicPr>
        <p:blipFill rotWithShape="1">
          <a:blip r:embed="rId10">
            <a:extLst>
              <a:ext uri="{28A0092B-C50C-407E-A947-70E740481C1C}">
                <a14:useLocalDpi xmlns:a14="http://schemas.microsoft.com/office/drawing/2010/main" val="0"/>
              </a:ext>
            </a:extLst>
          </a:blip>
          <a:srcRect l="19244" t="13861" r="17612" b="10617"/>
          <a:stretch/>
        </p:blipFill>
        <p:spPr>
          <a:xfrm>
            <a:off x="4863553" y="2270008"/>
            <a:ext cx="717870" cy="555222"/>
          </a:xfrm>
          <a:prstGeom prst="rect">
            <a:avLst/>
          </a:prstGeom>
        </p:spPr>
      </p:pic>
      <p:pic>
        <p:nvPicPr>
          <p:cNvPr id="1030" name="Picture 6">
            <a:extLst>
              <a:ext uri="{FF2B5EF4-FFF2-40B4-BE49-F238E27FC236}">
                <a16:creationId xmlns:a16="http://schemas.microsoft.com/office/drawing/2014/main" id="{56FCAF95-5261-4D13-901C-893DEDAF3A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6633" y="4918113"/>
            <a:ext cx="1337280" cy="15550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571A6F5-A170-4F70-B6DE-078DBBB275C0}"/>
              </a:ext>
            </a:extLst>
          </p:cNvPr>
          <p:cNvSpPr txBox="1"/>
          <p:nvPr/>
        </p:nvSpPr>
        <p:spPr>
          <a:xfrm>
            <a:off x="4588071" y="5038065"/>
            <a:ext cx="7097100" cy="646331"/>
          </a:xfrm>
          <a:prstGeom prst="rect">
            <a:avLst/>
          </a:prstGeom>
          <a:noFill/>
        </p:spPr>
        <p:txBody>
          <a:bodyPr wrap="square" rtlCol="0">
            <a:spAutoFit/>
          </a:bodyPr>
          <a:lstStyle/>
          <a:p>
            <a:r>
              <a:rPr lang="en-GB" b="1" dirty="0"/>
              <a:t>National Museum of Natural History </a:t>
            </a:r>
            <a:endParaRPr lang="en-GB" dirty="0"/>
          </a:p>
          <a:p>
            <a:r>
              <a:rPr lang="en-GB" dirty="0"/>
              <a:t>Partner for the geospatial modelling part of the project (Eric </a:t>
            </a:r>
            <a:r>
              <a:rPr lang="en-GB" dirty="0" err="1"/>
              <a:t>Goberville</a:t>
            </a:r>
            <a:r>
              <a:rPr lang="en-GB" dirty="0"/>
              <a:t>)</a:t>
            </a:r>
          </a:p>
        </p:txBody>
      </p:sp>
      <p:pic>
        <p:nvPicPr>
          <p:cNvPr id="22" name="Picture 21">
            <a:extLst>
              <a:ext uri="{FF2B5EF4-FFF2-40B4-BE49-F238E27FC236}">
                <a16:creationId xmlns:a16="http://schemas.microsoft.com/office/drawing/2014/main" id="{3A5F7BFA-9680-4B75-BABF-03EDFB88F6FA}"/>
              </a:ext>
            </a:extLst>
          </p:cNvPr>
          <p:cNvPicPr>
            <a:picLocks noChangeAspect="1"/>
          </p:cNvPicPr>
          <p:nvPr/>
        </p:nvPicPr>
        <p:blipFill rotWithShape="1">
          <a:blip r:embed="rId12"/>
          <a:srcRect l="13179"/>
          <a:stretch/>
        </p:blipFill>
        <p:spPr>
          <a:xfrm>
            <a:off x="194220" y="833479"/>
            <a:ext cx="2693528" cy="5055941"/>
          </a:xfrm>
          <a:prstGeom prst="rect">
            <a:avLst/>
          </a:prstGeom>
        </p:spPr>
      </p:pic>
      <p:sp>
        <p:nvSpPr>
          <p:cNvPr id="10" name="Multiplication Sign 9">
            <a:extLst>
              <a:ext uri="{FF2B5EF4-FFF2-40B4-BE49-F238E27FC236}">
                <a16:creationId xmlns:a16="http://schemas.microsoft.com/office/drawing/2014/main" id="{21E1FCC4-FE6B-40BF-85ED-2A84AF58982F}"/>
              </a:ext>
            </a:extLst>
          </p:cNvPr>
          <p:cNvSpPr/>
          <p:nvPr/>
        </p:nvSpPr>
        <p:spPr>
          <a:xfrm>
            <a:off x="2380531" y="5093453"/>
            <a:ext cx="407773" cy="228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ication Sign 8">
            <a:extLst>
              <a:ext uri="{FF2B5EF4-FFF2-40B4-BE49-F238E27FC236}">
                <a16:creationId xmlns:a16="http://schemas.microsoft.com/office/drawing/2014/main" id="{B14FFE15-A37E-4010-8811-108681FB28A8}"/>
              </a:ext>
            </a:extLst>
          </p:cNvPr>
          <p:cNvSpPr/>
          <p:nvPr/>
        </p:nvSpPr>
        <p:spPr>
          <a:xfrm>
            <a:off x="1275835" y="1284954"/>
            <a:ext cx="407773" cy="228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Multiplication Sign 26">
            <a:extLst>
              <a:ext uri="{FF2B5EF4-FFF2-40B4-BE49-F238E27FC236}">
                <a16:creationId xmlns:a16="http://schemas.microsoft.com/office/drawing/2014/main" id="{D1645AFF-4B3E-4767-83C4-74F2855E4300}"/>
              </a:ext>
            </a:extLst>
          </p:cNvPr>
          <p:cNvSpPr/>
          <p:nvPr/>
        </p:nvSpPr>
        <p:spPr>
          <a:xfrm>
            <a:off x="178774" y="2108377"/>
            <a:ext cx="407773" cy="2286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Audio 22">
            <a:hlinkClick r:id="" action="ppaction://media"/>
            <a:extLst>
              <a:ext uri="{FF2B5EF4-FFF2-40B4-BE49-F238E27FC236}">
                <a16:creationId xmlns:a16="http://schemas.microsoft.com/office/drawing/2014/main" id="{17D72CBC-9568-46B1-93E3-862F84886A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5778048"/>
      </p:ext>
    </p:extLst>
  </p:cSld>
  <p:clrMapOvr>
    <a:masterClrMapping/>
  </p:clrMapOvr>
  <mc:AlternateContent xmlns:mc="http://schemas.openxmlformats.org/markup-compatibility/2006">
    <mc:Choice xmlns:p14="http://schemas.microsoft.com/office/powerpoint/2010/main" Requires="p14">
      <p:transition spd="slow" p14:dur="2000" advTm="67464"/>
    </mc:Choice>
    <mc:Fallback>
      <p:transition spd="slow" advTm="67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BB804E9-8663-43BB-93A8-F519AC92C3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6190" y="1825886"/>
            <a:ext cx="2633271" cy="1755514"/>
          </a:xfrm>
          <a:prstGeom prst="rect">
            <a:avLst/>
          </a:prstGeom>
        </p:spPr>
      </p:pic>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6">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6">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3" name="AutoShape 2" descr="Muséum national d'Histoire naturelle">
            <a:extLst>
              <a:ext uri="{FF2B5EF4-FFF2-40B4-BE49-F238E27FC236}">
                <a16:creationId xmlns:a16="http://schemas.microsoft.com/office/drawing/2014/main" id="{536FDE75-3864-43F6-9A4A-A9EAD336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F47C0D8E-C330-434F-9B5D-2E0242E73A33}"/>
              </a:ext>
            </a:extLst>
          </p:cNvPr>
          <p:cNvSpPr txBox="1"/>
          <p:nvPr/>
        </p:nvSpPr>
        <p:spPr>
          <a:xfrm>
            <a:off x="0" y="0"/>
            <a:ext cx="6496335" cy="369332"/>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Posidonia </a:t>
            </a:r>
            <a:r>
              <a:rPr lang="en-GB" b="1" i="1" dirty="0" err="1">
                <a:latin typeface="Arial" panose="020B0604020202020204" pitchFamily="34" charset="0"/>
                <a:cs typeface="Arial" panose="020B0604020202020204" pitchFamily="34" charset="0"/>
              </a:rPr>
              <a:t>oceanica</a:t>
            </a:r>
            <a:r>
              <a:rPr lang="en-GB" b="1" i="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 the French Mediterranean Sea</a:t>
            </a:r>
          </a:p>
        </p:txBody>
      </p:sp>
      <p:pic>
        <p:nvPicPr>
          <p:cNvPr id="12" name="Picture 11" descr="Background pattern&#10;&#10;Description automatically generated">
            <a:extLst>
              <a:ext uri="{FF2B5EF4-FFF2-40B4-BE49-F238E27FC236}">
                <a16:creationId xmlns:a16="http://schemas.microsoft.com/office/drawing/2014/main" id="{F213E363-A1B0-47BA-ADDA-46F29B3AE1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627" y="595961"/>
            <a:ext cx="2545961" cy="1697307"/>
          </a:xfrm>
          <a:prstGeom prst="rect">
            <a:avLst/>
          </a:prstGeom>
        </p:spPr>
      </p:pic>
      <p:pic>
        <p:nvPicPr>
          <p:cNvPr id="14" name="Picture 13">
            <a:extLst>
              <a:ext uri="{FF2B5EF4-FFF2-40B4-BE49-F238E27FC236}">
                <a16:creationId xmlns:a16="http://schemas.microsoft.com/office/drawing/2014/main" id="{59BA0370-59DB-430A-B544-DD30F2A34BDD}"/>
              </a:ext>
            </a:extLst>
          </p:cNvPr>
          <p:cNvPicPr>
            <a:picLocks noChangeAspect="1"/>
          </p:cNvPicPr>
          <p:nvPr/>
        </p:nvPicPr>
        <p:blipFill rotWithShape="1">
          <a:blip r:embed="rId9"/>
          <a:srcRect t="10816"/>
          <a:stretch/>
        </p:blipFill>
        <p:spPr>
          <a:xfrm>
            <a:off x="3594463" y="556883"/>
            <a:ext cx="2233131" cy="1675404"/>
          </a:xfrm>
          <a:prstGeom prst="rect">
            <a:avLst/>
          </a:prstGeom>
        </p:spPr>
      </p:pic>
      <p:pic>
        <p:nvPicPr>
          <p:cNvPr id="15" name="Picture 14" descr="A picture containing map&#10;&#10;Description automatically generated">
            <a:extLst>
              <a:ext uri="{FF2B5EF4-FFF2-40B4-BE49-F238E27FC236}">
                <a16:creationId xmlns:a16="http://schemas.microsoft.com/office/drawing/2014/main" id="{C2EFB378-5ECF-4ACF-8277-FA987FBF9C9E}"/>
              </a:ext>
            </a:extLst>
          </p:cNvPr>
          <p:cNvPicPr>
            <a:picLocks noChangeAspect="1"/>
          </p:cNvPicPr>
          <p:nvPr/>
        </p:nvPicPr>
        <p:blipFill>
          <a:blip r:embed="rId10"/>
          <a:stretch>
            <a:fillRect/>
          </a:stretch>
        </p:blipFill>
        <p:spPr>
          <a:xfrm>
            <a:off x="6751714" y="542336"/>
            <a:ext cx="5050659" cy="3087070"/>
          </a:xfrm>
          <a:prstGeom prst="rect">
            <a:avLst/>
          </a:prstGeom>
        </p:spPr>
      </p:pic>
      <p:sp>
        <p:nvSpPr>
          <p:cNvPr id="16" name="Arrow: Right 15">
            <a:extLst>
              <a:ext uri="{FF2B5EF4-FFF2-40B4-BE49-F238E27FC236}">
                <a16:creationId xmlns:a16="http://schemas.microsoft.com/office/drawing/2014/main" id="{754E1879-085C-4890-820F-C9FCFFD1136C}"/>
              </a:ext>
            </a:extLst>
          </p:cNvPr>
          <p:cNvSpPr/>
          <p:nvPr/>
        </p:nvSpPr>
        <p:spPr>
          <a:xfrm>
            <a:off x="5329451" y="2703643"/>
            <a:ext cx="1098645" cy="3693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B38F1DB7-E1FF-47B9-9EB6-ACA9C6EE73A8}"/>
              </a:ext>
            </a:extLst>
          </p:cNvPr>
          <p:cNvSpPr/>
          <p:nvPr/>
        </p:nvSpPr>
        <p:spPr>
          <a:xfrm>
            <a:off x="8958015" y="1665747"/>
            <a:ext cx="638056" cy="566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1AF1189-0E35-4CF6-BF02-E57E02C928B2}"/>
              </a:ext>
            </a:extLst>
          </p:cNvPr>
          <p:cNvSpPr txBox="1"/>
          <p:nvPr/>
        </p:nvSpPr>
        <p:spPr>
          <a:xfrm>
            <a:off x="8868727" y="1727675"/>
            <a:ext cx="816632" cy="415498"/>
          </a:xfrm>
          <a:prstGeom prst="rect">
            <a:avLst/>
          </a:prstGeom>
          <a:noFill/>
        </p:spPr>
        <p:txBody>
          <a:bodyPr wrap="square" rtlCol="0">
            <a:spAutoFit/>
          </a:bodyPr>
          <a:lstStyle/>
          <a:p>
            <a:pPr algn="ctr"/>
            <a:r>
              <a:rPr lang="en-GB" sz="1050" b="1" dirty="0"/>
              <a:t>8ha</a:t>
            </a:r>
          </a:p>
          <a:p>
            <a:pPr algn="ctr"/>
            <a:r>
              <a:rPr lang="en-GB" sz="1050" b="1" dirty="0"/>
              <a:t>(1,7%)</a:t>
            </a:r>
          </a:p>
        </p:txBody>
      </p:sp>
      <p:sp>
        <p:nvSpPr>
          <p:cNvPr id="22" name="Rectangle 21">
            <a:extLst>
              <a:ext uri="{FF2B5EF4-FFF2-40B4-BE49-F238E27FC236}">
                <a16:creationId xmlns:a16="http://schemas.microsoft.com/office/drawing/2014/main" id="{A06EA91F-5829-46A5-84C9-1E0CA89A3E09}"/>
              </a:ext>
            </a:extLst>
          </p:cNvPr>
          <p:cNvSpPr/>
          <p:nvPr/>
        </p:nvSpPr>
        <p:spPr>
          <a:xfrm>
            <a:off x="7765576" y="1029116"/>
            <a:ext cx="1699146" cy="41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30DE1C1-0AFA-441D-ACE0-B92DFFB8CB60}"/>
              </a:ext>
            </a:extLst>
          </p:cNvPr>
          <p:cNvSpPr txBox="1"/>
          <p:nvPr/>
        </p:nvSpPr>
        <p:spPr>
          <a:xfrm>
            <a:off x="7765576" y="951273"/>
            <a:ext cx="2825086" cy="430887"/>
          </a:xfrm>
          <a:prstGeom prst="rect">
            <a:avLst/>
          </a:prstGeom>
          <a:noFill/>
        </p:spPr>
        <p:txBody>
          <a:bodyPr wrap="square" rtlCol="0">
            <a:spAutoFit/>
          </a:bodyPr>
          <a:lstStyle/>
          <a:p>
            <a:r>
              <a:rPr lang="en-GB" sz="1100" dirty="0"/>
              <a:t>Seagrass meadow in 2018</a:t>
            </a:r>
          </a:p>
          <a:p>
            <a:r>
              <a:rPr lang="en-GB" sz="1100" dirty="0"/>
              <a:t>Total surface lost between 2012 and 2018</a:t>
            </a:r>
          </a:p>
        </p:txBody>
      </p:sp>
      <p:sp>
        <p:nvSpPr>
          <p:cNvPr id="24" name="Rectangle 23">
            <a:extLst>
              <a:ext uri="{FF2B5EF4-FFF2-40B4-BE49-F238E27FC236}">
                <a16:creationId xmlns:a16="http://schemas.microsoft.com/office/drawing/2014/main" id="{675DF335-78C9-4475-B3AE-E14B0773D75B}"/>
              </a:ext>
            </a:extLst>
          </p:cNvPr>
          <p:cNvSpPr/>
          <p:nvPr/>
        </p:nvSpPr>
        <p:spPr>
          <a:xfrm>
            <a:off x="6864824" y="702860"/>
            <a:ext cx="2093191" cy="326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28D1642-052C-4756-A36E-90A08E83BDF8}"/>
              </a:ext>
            </a:extLst>
          </p:cNvPr>
          <p:cNvSpPr txBox="1"/>
          <p:nvPr/>
        </p:nvSpPr>
        <p:spPr>
          <a:xfrm>
            <a:off x="6751714" y="580652"/>
            <a:ext cx="4155743" cy="307777"/>
          </a:xfrm>
          <a:prstGeom prst="rect">
            <a:avLst/>
          </a:prstGeom>
          <a:noFill/>
        </p:spPr>
        <p:txBody>
          <a:bodyPr wrap="square" rtlCol="0">
            <a:spAutoFit/>
          </a:bodyPr>
          <a:lstStyle/>
          <a:p>
            <a:r>
              <a:rPr lang="en-GB" sz="1400" dirty="0"/>
              <a:t>Regression of </a:t>
            </a:r>
            <a:r>
              <a:rPr lang="en-GB" sz="1400" i="1" dirty="0"/>
              <a:t>P. </a:t>
            </a:r>
            <a:r>
              <a:rPr lang="en-GB" sz="1400" i="1" dirty="0" err="1"/>
              <a:t>oceanica</a:t>
            </a:r>
            <a:r>
              <a:rPr lang="en-GB" sz="1400" dirty="0"/>
              <a:t> meadow in the Bay of </a:t>
            </a:r>
            <a:r>
              <a:rPr lang="en-GB" sz="1400" dirty="0" err="1"/>
              <a:t>Calvi</a:t>
            </a:r>
            <a:endParaRPr lang="en-GB" sz="1400" dirty="0"/>
          </a:p>
        </p:txBody>
      </p:sp>
      <p:sp>
        <p:nvSpPr>
          <p:cNvPr id="26" name="TextBox 25">
            <a:extLst>
              <a:ext uri="{FF2B5EF4-FFF2-40B4-BE49-F238E27FC236}">
                <a16:creationId xmlns:a16="http://schemas.microsoft.com/office/drawing/2014/main" id="{BDCA3900-0DC6-45F7-AB27-233D230F4D66}"/>
              </a:ext>
            </a:extLst>
          </p:cNvPr>
          <p:cNvSpPr txBox="1"/>
          <p:nvPr/>
        </p:nvSpPr>
        <p:spPr>
          <a:xfrm>
            <a:off x="4806812" y="2027757"/>
            <a:ext cx="13716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 Arnaud Abadie </a:t>
            </a:r>
          </a:p>
        </p:txBody>
      </p:sp>
      <p:pic>
        <p:nvPicPr>
          <p:cNvPr id="2052" name="Picture 4" descr="Aucune description disponible.">
            <a:extLst>
              <a:ext uri="{FF2B5EF4-FFF2-40B4-BE49-F238E27FC236}">
                <a16:creationId xmlns:a16="http://schemas.microsoft.com/office/drawing/2014/main" id="{622B58F2-C940-4739-8A70-113ABE697E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5746" t="11642" r="4078"/>
          <a:stretch/>
        </p:blipFill>
        <p:spPr bwMode="auto">
          <a:xfrm>
            <a:off x="389627" y="4707315"/>
            <a:ext cx="1263235" cy="1266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3BAEC8B-042E-4817-B79D-53CD0F858389}"/>
              </a:ext>
            </a:extLst>
          </p:cNvPr>
          <p:cNvSpPr txBox="1"/>
          <p:nvPr/>
        </p:nvSpPr>
        <p:spPr>
          <a:xfrm>
            <a:off x="1652862" y="4784165"/>
            <a:ext cx="4089779" cy="10772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Four-year project</a:t>
            </a:r>
          </a:p>
          <a:p>
            <a:r>
              <a:rPr lang="en-GB" sz="1600" dirty="0">
                <a:latin typeface="Arial" panose="020B0604020202020204" pitchFamily="34" charset="0"/>
                <a:cs typeface="Arial" panose="020B0604020202020204" pitchFamily="34" charset="0"/>
              </a:rPr>
              <a:t>(2021 – 2025)</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PhD thesis of </a:t>
            </a:r>
            <a:r>
              <a:rPr lang="en-GB" sz="1600" b="1" dirty="0">
                <a:latin typeface="Arial" panose="020B0604020202020204" pitchFamily="34" charset="0"/>
                <a:cs typeface="Arial" panose="020B0604020202020204" pitchFamily="34" charset="0"/>
              </a:rPr>
              <a:t>Arnaud Boulenger </a:t>
            </a:r>
          </a:p>
        </p:txBody>
      </p:sp>
      <p:pic>
        <p:nvPicPr>
          <p:cNvPr id="29" name="Picture 28">
            <a:extLst>
              <a:ext uri="{FF2B5EF4-FFF2-40B4-BE49-F238E27FC236}">
                <a16:creationId xmlns:a16="http://schemas.microsoft.com/office/drawing/2014/main" id="{D8A8DADB-0883-470D-AE22-612FA1CC62C6}"/>
              </a:ext>
            </a:extLst>
          </p:cNvPr>
          <p:cNvPicPr>
            <a:picLocks noChangeAspect="1"/>
          </p:cNvPicPr>
          <p:nvPr/>
        </p:nvPicPr>
        <p:blipFill>
          <a:blip r:embed="rId12"/>
          <a:stretch>
            <a:fillRect/>
          </a:stretch>
        </p:blipFill>
        <p:spPr>
          <a:xfrm>
            <a:off x="10340729" y="3872525"/>
            <a:ext cx="1461644" cy="1899030"/>
          </a:xfrm>
          <a:prstGeom prst="rect">
            <a:avLst/>
          </a:prstGeom>
        </p:spPr>
      </p:pic>
      <p:sp>
        <p:nvSpPr>
          <p:cNvPr id="28" name="TextBox 27">
            <a:extLst>
              <a:ext uri="{FF2B5EF4-FFF2-40B4-BE49-F238E27FC236}">
                <a16:creationId xmlns:a16="http://schemas.microsoft.com/office/drawing/2014/main" id="{B6F46CCC-AF84-4457-9B1E-0697DC42AC0A}"/>
              </a:ext>
            </a:extLst>
          </p:cNvPr>
          <p:cNvSpPr txBox="1"/>
          <p:nvPr/>
        </p:nvSpPr>
        <p:spPr>
          <a:xfrm>
            <a:off x="10147110" y="5764522"/>
            <a:ext cx="3022979" cy="261610"/>
          </a:xfrm>
          <a:prstGeom prst="rect">
            <a:avLst/>
          </a:prstGeom>
          <a:noFill/>
        </p:spPr>
        <p:txBody>
          <a:bodyPr wrap="square" rtlCol="0">
            <a:spAutoFit/>
          </a:bodyPr>
          <a:lstStyle/>
          <a:p>
            <a:r>
              <a:rPr lang="en-GB" sz="1100" dirty="0" err="1">
                <a:latin typeface="Arial" panose="020B0604020202020204" pitchFamily="34" charset="0"/>
                <a:cs typeface="Arial" panose="020B0604020202020204" pitchFamily="34" charset="0"/>
              </a:rPr>
              <a:t>Hotaling</a:t>
            </a:r>
            <a:r>
              <a:rPr lang="en-GB" sz="1100" dirty="0">
                <a:latin typeface="Arial" panose="020B0604020202020204" pitchFamily="34" charset="0"/>
                <a:cs typeface="Arial" panose="020B0604020202020204" pitchFamily="34" charset="0"/>
              </a:rPr>
              <a:t>-Hagan et al., 2017</a:t>
            </a:r>
          </a:p>
        </p:txBody>
      </p:sp>
      <p:sp>
        <p:nvSpPr>
          <p:cNvPr id="30" name="TextBox 29">
            <a:extLst>
              <a:ext uri="{FF2B5EF4-FFF2-40B4-BE49-F238E27FC236}">
                <a16:creationId xmlns:a16="http://schemas.microsoft.com/office/drawing/2014/main" id="{378FE09F-1C15-4D77-9799-4FFD4B1A8EDA}"/>
              </a:ext>
            </a:extLst>
          </p:cNvPr>
          <p:cNvSpPr txBox="1"/>
          <p:nvPr/>
        </p:nvSpPr>
        <p:spPr>
          <a:xfrm>
            <a:off x="10340729" y="6080959"/>
            <a:ext cx="2395182" cy="38047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MODELLING</a:t>
            </a:r>
          </a:p>
        </p:txBody>
      </p:sp>
      <p:pic>
        <p:nvPicPr>
          <p:cNvPr id="32" name="Picture 31">
            <a:extLst>
              <a:ext uri="{FF2B5EF4-FFF2-40B4-BE49-F238E27FC236}">
                <a16:creationId xmlns:a16="http://schemas.microsoft.com/office/drawing/2014/main" id="{942715B8-5A99-40DA-B809-0B4B6305A096}"/>
              </a:ext>
            </a:extLst>
          </p:cNvPr>
          <p:cNvPicPr>
            <a:picLocks noChangeAspect="1"/>
          </p:cNvPicPr>
          <p:nvPr/>
        </p:nvPicPr>
        <p:blipFill>
          <a:blip r:embed="rId13"/>
          <a:stretch>
            <a:fillRect/>
          </a:stretch>
        </p:blipFill>
        <p:spPr>
          <a:xfrm>
            <a:off x="5624954" y="4169674"/>
            <a:ext cx="2035522" cy="1353791"/>
          </a:xfrm>
          <a:prstGeom prst="rect">
            <a:avLst/>
          </a:prstGeom>
        </p:spPr>
      </p:pic>
      <p:sp>
        <p:nvSpPr>
          <p:cNvPr id="34" name="TextBox 33">
            <a:extLst>
              <a:ext uri="{FF2B5EF4-FFF2-40B4-BE49-F238E27FC236}">
                <a16:creationId xmlns:a16="http://schemas.microsoft.com/office/drawing/2014/main" id="{DD57B22C-B7B7-46F6-BA4C-833DFE484818}"/>
              </a:ext>
            </a:extLst>
          </p:cNvPr>
          <p:cNvSpPr txBox="1"/>
          <p:nvPr/>
        </p:nvSpPr>
        <p:spPr>
          <a:xfrm>
            <a:off x="5806606" y="6084877"/>
            <a:ext cx="1890215"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FIELD TRIALS</a:t>
            </a:r>
          </a:p>
        </p:txBody>
      </p:sp>
      <p:sp>
        <p:nvSpPr>
          <p:cNvPr id="2048" name="TextBox 2047">
            <a:extLst>
              <a:ext uri="{FF2B5EF4-FFF2-40B4-BE49-F238E27FC236}">
                <a16:creationId xmlns:a16="http://schemas.microsoft.com/office/drawing/2014/main" id="{B8CB25A6-3013-4CCE-917E-EE7CE537F4D7}"/>
              </a:ext>
            </a:extLst>
          </p:cNvPr>
          <p:cNvSpPr txBox="1"/>
          <p:nvPr/>
        </p:nvSpPr>
        <p:spPr>
          <a:xfrm>
            <a:off x="6646797" y="5523465"/>
            <a:ext cx="1654791"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Tan et al. 2020</a:t>
            </a:r>
          </a:p>
        </p:txBody>
      </p:sp>
      <p:pic>
        <p:nvPicPr>
          <p:cNvPr id="2050" name="Picture 2049">
            <a:extLst>
              <a:ext uri="{FF2B5EF4-FFF2-40B4-BE49-F238E27FC236}">
                <a16:creationId xmlns:a16="http://schemas.microsoft.com/office/drawing/2014/main" id="{657A1DA7-A4A7-49D2-B44E-EBA0E7739F60}"/>
              </a:ext>
            </a:extLst>
          </p:cNvPr>
          <p:cNvPicPr>
            <a:picLocks noChangeAspect="1"/>
          </p:cNvPicPr>
          <p:nvPr/>
        </p:nvPicPr>
        <p:blipFill>
          <a:blip r:embed="rId14"/>
          <a:stretch>
            <a:fillRect/>
          </a:stretch>
        </p:blipFill>
        <p:spPr>
          <a:xfrm>
            <a:off x="7913640" y="4253166"/>
            <a:ext cx="2221316" cy="1137747"/>
          </a:xfrm>
          <a:prstGeom prst="rect">
            <a:avLst/>
          </a:prstGeom>
        </p:spPr>
      </p:pic>
      <p:sp>
        <p:nvSpPr>
          <p:cNvPr id="39" name="TextBox 38">
            <a:extLst>
              <a:ext uri="{FF2B5EF4-FFF2-40B4-BE49-F238E27FC236}">
                <a16:creationId xmlns:a16="http://schemas.microsoft.com/office/drawing/2014/main" id="{1072CDF2-E044-4B5C-AB5E-ABD98C6EE0E1}"/>
              </a:ext>
            </a:extLst>
          </p:cNvPr>
          <p:cNvSpPr txBox="1"/>
          <p:nvPr/>
        </p:nvSpPr>
        <p:spPr>
          <a:xfrm>
            <a:off x="7911419" y="6084877"/>
            <a:ext cx="222131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LAB CULTIVATION</a:t>
            </a:r>
          </a:p>
        </p:txBody>
      </p:sp>
      <p:sp>
        <p:nvSpPr>
          <p:cNvPr id="41" name="TextBox 40">
            <a:extLst>
              <a:ext uri="{FF2B5EF4-FFF2-40B4-BE49-F238E27FC236}">
                <a16:creationId xmlns:a16="http://schemas.microsoft.com/office/drawing/2014/main" id="{506AD383-A4DC-4150-911F-696D56BDF2D4}"/>
              </a:ext>
            </a:extLst>
          </p:cNvPr>
          <p:cNvSpPr txBox="1"/>
          <p:nvPr/>
        </p:nvSpPr>
        <p:spPr>
          <a:xfrm>
            <a:off x="8431377" y="5392660"/>
            <a:ext cx="6646458" cy="261610"/>
          </a:xfrm>
          <a:prstGeom prst="rect">
            <a:avLst/>
          </a:prstGeom>
          <a:noFill/>
        </p:spPr>
        <p:txBody>
          <a:bodyPr wrap="square">
            <a:spAutoFit/>
          </a:bodyPr>
          <a:lstStyle/>
          <a:p>
            <a:r>
              <a:rPr lang="en-GB" sz="1100" b="0" i="0" u="none" strike="noStrike" baseline="0" dirty="0" err="1">
                <a:latin typeface="Arial" panose="020B0604020202020204" pitchFamily="34" charset="0"/>
                <a:cs typeface="Arial" panose="020B0604020202020204" pitchFamily="34" charset="0"/>
              </a:rPr>
              <a:t>Castejón</a:t>
            </a:r>
            <a:r>
              <a:rPr lang="en-GB" sz="1100" b="0" i="0" u="none" strike="noStrike" baseline="0" dirty="0">
                <a:latin typeface="Arial" panose="020B0604020202020204" pitchFamily="34" charset="0"/>
                <a:cs typeface="Arial" panose="020B0604020202020204" pitchFamily="34" charset="0"/>
              </a:rPr>
              <a:t> </a:t>
            </a:r>
            <a:r>
              <a:rPr lang="en-GB" sz="1100" b="0" i="0" u="none" strike="noStrike" baseline="0" dirty="0" err="1">
                <a:latin typeface="Arial" panose="020B0604020202020204" pitchFamily="34" charset="0"/>
                <a:cs typeface="Arial" panose="020B0604020202020204" pitchFamily="34" charset="0"/>
              </a:rPr>
              <a:t>Silvo</a:t>
            </a:r>
            <a:r>
              <a:rPr lang="en-GB" sz="1100" b="0" i="0" u="none" strike="noStrike" baseline="0" dirty="0">
                <a:latin typeface="Arial" panose="020B0604020202020204" pitchFamily="34" charset="0"/>
                <a:cs typeface="Arial" panose="020B0604020202020204" pitchFamily="34" charset="0"/>
              </a:rPr>
              <a:t> et al., 2018</a:t>
            </a:r>
            <a:endParaRPr lang="en-GB" sz="1100" dirty="0">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F40F44C9-D2A7-40E1-95D7-10300EA24AF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59744857"/>
      </p:ext>
    </p:extLst>
  </p:cSld>
  <p:clrMapOvr>
    <a:masterClrMapping/>
  </p:clrMapOvr>
  <mc:AlternateContent xmlns:mc="http://schemas.openxmlformats.org/markup-compatibility/2006">
    <mc:Choice xmlns:p14="http://schemas.microsoft.com/office/powerpoint/2010/main" Requires="p14">
      <p:transition spd="slow" p14:dur="2000" advTm="37778"/>
    </mc:Choice>
    <mc:Fallback>
      <p:transition spd="slow" advTm="3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BB804E9-8663-43BB-93A8-F519AC92C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190" y="1825886"/>
            <a:ext cx="2633271" cy="1755514"/>
          </a:xfrm>
          <a:prstGeom prst="rect">
            <a:avLst/>
          </a:prstGeom>
        </p:spPr>
      </p:pic>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3" name="AutoShape 2" descr="Muséum national d'Histoire naturelle">
            <a:extLst>
              <a:ext uri="{FF2B5EF4-FFF2-40B4-BE49-F238E27FC236}">
                <a16:creationId xmlns:a16="http://schemas.microsoft.com/office/drawing/2014/main" id="{536FDE75-3864-43F6-9A4A-A9EAD336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F47C0D8E-C330-434F-9B5D-2E0242E73A33}"/>
              </a:ext>
            </a:extLst>
          </p:cNvPr>
          <p:cNvSpPr txBox="1"/>
          <p:nvPr/>
        </p:nvSpPr>
        <p:spPr>
          <a:xfrm>
            <a:off x="0" y="0"/>
            <a:ext cx="6496335" cy="369332"/>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Posidonia </a:t>
            </a:r>
            <a:r>
              <a:rPr lang="en-GB" b="1" i="1" dirty="0" err="1">
                <a:latin typeface="Arial" panose="020B0604020202020204" pitchFamily="34" charset="0"/>
                <a:cs typeface="Arial" panose="020B0604020202020204" pitchFamily="34" charset="0"/>
              </a:rPr>
              <a:t>oceanica</a:t>
            </a:r>
            <a:r>
              <a:rPr lang="en-GB" b="1" i="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 the French Mediterranean Sea</a:t>
            </a:r>
          </a:p>
        </p:txBody>
      </p:sp>
      <p:pic>
        <p:nvPicPr>
          <p:cNvPr id="12" name="Picture 11" descr="Background pattern&#10;&#10;Description automatically generated">
            <a:extLst>
              <a:ext uri="{FF2B5EF4-FFF2-40B4-BE49-F238E27FC236}">
                <a16:creationId xmlns:a16="http://schemas.microsoft.com/office/drawing/2014/main" id="{F213E363-A1B0-47BA-ADDA-46F29B3AE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627" y="595961"/>
            <a:ext cx="2545961" cy="1697307"/>
          </a:xfrm>
          <a:prstGeom prst="rect">
            <a:avLst/>
          </a:prstGeom>
        </p:spPr>
      </p:pic>
      <p:pic>
        <p:nvPicPr>
          <p:cNvPr id="14" name="Picture 13">
            <a:extLst>
              <a:ext uri="{FF2B5EF4-FFF2-40B4-BE49-F238E27FC236}">
                <a16:creationId xmlns:a16="http://schemas.microsoft.com/office/drawing/2014/main" id="{59BA0370-59DB-430A-B544-DD30F2A34BDD}"/>
              </a:ext>
            </a:extLst>
          </p:cNvPr>
          <p:cNvPicPr>
            <a:picLocks noChangeAspect="1"/>
          </p:cNvPicPr>
          <p:nvPr/>
        </p:nvPicPr>
        <p:blipFill rotWithShape="1">
          <a:blip r:embed="rId8"/>
          <a:srcRect t="10816"/>
          <a:stretch/>
        </p:blipFill>
        <p:spPr>
          <a:xfrm>
            <a:off x="3594463" y="556883"/>
            <a:ext cx="2233131" cy="1675404"/>
          </a:xfrm>
          <a:prstGeom prst="rect">
            <a:avLst/>
          </a:prstGeom>
        </p:spPr>
      </p:pic>
      <p:pic>
        <p:nvPicPr>
          <p:cNvPr id="15" name="Picture 14" descr="A picture containing map&#10;&#10;Description automatically generated">
            <a:extLst>
              <a:ext uri="{FF2B5EF4-FFF2-40B4-BE49-F238E27FC236}">
                <a16:creationId xmlns:a16="http://schemas.microsoft.com/office/drawing/2014/main" id="{C2EFB378-5ECF-4ACF-8277-FA987FBF9C9E}"/>
              </a:ext>
            </a:extLst>
          </p:cNvPr>
          <p:cNvPicPr>
            <a:picLocks noChangeAspect="1"/>
          </p:cNvPicPr>
          <p:nvPr/>
        </p:nvPicPr>
        <p:blipFill>
          <a:blip r:embed="rId9"/>
          <a:stretch>
            <a:fillRect/>
          </a:stretch>
        </p:blipFill>
        <p:spPr>
          <a:xfrm>
            <a:off x="6751714" y="542336"/>
            <a:ext cx="5050659" cy="3087070"/>
          </a:xfrm>
          <a:prstGeom prst="rect">
            <a:avLst/>
          </a:prstGeom>
        </p:spPr>
      </p:pic>
      <p:sp>
        <p:nvSpPr>
          <p:cNvPr id="16" name="Arrow: Right 15">
            <a:extLst>
              <a:ext uri="{FF2B5EF4-FFF2-40B4-BE49-F238E27FC236}">
                <a16:creationId xmlns:a16="http://schemas.microsoft.com/office/drawing/2014/main" id="{754E1879-085C-4890-820F-C9FCFFD1136C}"/>
              </a:ext>
            </a:extLst>
          </p:cNvPr>
          <p:cNvSpPr/>
          <p:nvPr/>
        </p:nvSpPr>
        <p:spPr>
          <a:xfrm>
            <a:off x="5329451" y="2703643"/>
            <a:ext cx="1098645" cy="3693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B38F1DB7-E1FF-47B9-9EB6-ACA9C6EE73A8}"/>
              </a:ext>
            </a:extLst>
          </p:cNvPr>
          <p:cNvSpPr/>
          <p:nvPr/>
        </p:nvSpPr>
        <p:spPr>
          <a:xfrm>
            <a:off x="8958015" y="1665747"/>
            <a:ext cx="638056" cy="566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1AF1189-0E35-4CF6-BF02-E57E02C928B2}"/>
              </a:ext>
            </a:extLst>
          </p:cNvPr>
          <p:cNvSpPr txBox="1"/>
          <p:nvPr/>
        </p:nvSpPr>
        <p:spPr>
          <a:xfrm>
            <a:off x="8868727" y="1727675"/>
            <a:ext cx="816632" cy="415498"/>
          </a:xfrm>
          <a:prstGeom prst="rect">
            <a:avLst/>
          </a:prstGeom>
          <a:noFill/>
        </p:spPr>
        <p:txBody>
          <a:bodyPr wrap="square" rtlCol="0">
            <a:spAutoFit/>
          </a:bodyPr>
          <a:lstStyle/>
          <a:p>
            <a:pPr algn="ctr"/>
            <a:r>
              <a:rPr lang="en-GB" sz="1050" b="1" dirty="0"/>
              <a:t>8ha</a:t>
            </a:r>
          </a:p>
          <a:p>
            <a:pPr algn="ctr"/>
            <a:r>
              <a:rPr lang="en-GB" sz="1050" b="1" dirty="0"/>
              <a:t>(1,7%)</a:t>
            </a:r>
          </a:p>
        </p:txBody>
      </p:sp>
      <p:sp>
        <p:nvSpPr>
          <p:cNvPr id="22" name="Rectangle 21">
            <a:extLst>
              <a:ext uri="{FF2B5EF4-FFF2-40B4-BE49-F238E27FC236}">
                <a16:creationId xmlns:a16="http://schemas.microsoft.com/office/drawing/2014/main" id="{A06EA91F-5829-46A5-84C9-1E0CA89A3E09}"/>
              </a:ext>
            </a:extLst>
          </p:cNvPr>
          <p:cNvSpPr/>
          <p:nvPr/>
        </p:nvSpPr>
        <p:spPr>
          <a:xfrm>
            <a:off x="7765576" y="1029116"/>
            <a:ext cx="1699146" cy="41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30DE1C1-0AFA-441D-ACE0-B92DFFB8CB60}"/>
              </a:ext>
            </a:extLst>
          </p:cNvPr>
          <p:cNvSpPr txBox="1"/>
          <p:nvPr/>
        </p:nvSpPr>
        <p:spPr>
          <a:xfrm>
            <a:off x="7765576" y="951273"/>
            <a:ext cx="2825086" cy="430887"/>
          </a:xfrm>
          <a:prstGeom prst="rect">
            <a:avLst/>
          </a:prstGeom>
          <a:noFill/>
        </p:spPr>
        <p:txBody>
          <a:bodyPr wrap="square" rtlCol="0">
            <a:spAutoFit/>
          </a:bodyPr>
          <a:lstStyle/>
          <a:p>
            <a:r>
              <a:rPr lang="en-GB" sz="1100" dirty="0"/>
              <a:t>Seagrass meadow in 2018</a:t>
            </a:r>
          </a:p>
          <a:p>
            <a:r>
              <a:rPr lang="en-GB" sz="1100" dirty="0"/>
              <a:t>Total surface lost between 2012 and 2018</a:t>
            </a:r>
          </a:p>
        </p:txBody>
      </p:sp>
      <p:sp>
        <p:nvSpPr>
          <p:cNvPr id="24" name="Rectangle 23">
            <a:extLst>
              <a:ext uri="{FF2B5EF4-FFF2-40B4-BE49-F238E27FC236}">
                <a16:creationId xmlns:a16="http://schemas.microsoft.com/office/drawing/2014/main" id="{675DF335-78C9-4475-B3AE-E14B0773D75B}"/>
              </a:ext>
            </a:extLst>
          </p:cNvPr>
          <p:cNvSpPr/>
          <p:nvPr/>
        </p:nvSpPr>
        <p:spPr>
          <a:xfrm>
            <a:off x="6864824" y="702860"/>
            <a:ext cx="2093191" cy="326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28D1642-052C-4756-A36E-90A08E83BDF8}"/>
              </a:ext>
            </a:extLst>
          </p:cNvPr>
          <p:cNvSpPr txBox="1"/>
          <p:nvPr/>
        </p:nvSpPr>
        <p:spPr>
          <a:xfrm>
            <a:off x="6751714" y="580652"/>
            <a:ext cx="4155743" cy="307777"/>
          </a:xfrm>
          <a:prstGeom prst="rect">
            <a:avLst/>
          </a:prstGeom>
          <a:noFill/>
        </p:spPr>
        <p:txBody>
          <a:bodyPr wrap="square" rtlCol="0">
            <a:spAutoFit/>
          </a:bodyPr>
          <a:lstStyle/>
          <a:p>
            <a:r>
              <a:rPr lang="en-GB" sz="1400" dirty="0"/>
              <a:t>Regression of </a:t>
            </a:r>
            <a:r>
              <a:rPr lang="en-GB" sz="1400" i="1" dirty="0"/>
              <a:t>P. </a:t>
            </a:r>
            <a:r>
              <a:rPr lang="en-GB" sz="1400" i="1" dirty="0" err="1"/>
              <a:t>oceanica</a:t>
            </a:r>
            <a:r>
              <a:rPr lang="en-GB" sz="1400" dirty="0"/>
              <a:t> meadow in the Bay of </a:t>
            </a:r>
            <a:r>
              <a:rPr lang="en-GB" sz="1400" dirty="0" err="1"/>
              <a:t>Calvi</a:t>
            </a:r>
            <a:endParaRPr lang="en-GB" sz="1400" dirty="0"/>
          </a:p>
        </p:txBody>
      </p:sp>
      <p:sp>
        <p:nvSpPr>
          <p:cNvPr id="26" name="TextBox 25">
            <a:extLst>
              <a:ext uri="{FF2B5EF4-FFF2-40B4-BE49-F238E27FC236}">
                <a16:creationId xmlns:a16="http://schemas.microsoft.com/office/drawing/2014/main" id="{BDCA3900-0DC6-45F7-AB27-233D230F4D66}"/>
              </a:ext>
            </a:extLst>
          </p:cNvPr>
          <p:cNvSpPr txBox="1"/>
          <p:nvPr/>
        </p:nvSpPr>
        <p:spPr>
          <a:xfrm>
            <a:off x="4806812" y="2027757"/>
            <a:ext cx="13716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 Arnaud Abadie </a:t>
            </a:r>
          </a:p>
        </p:txBody>
      </p:sp>
      <p:pic>
        <p:nvPicPr>
          <p:cNvPr id="2052" name="Picture 4" descr="Aucune description disponible.">
            <a:extLst>
              <a:ext uri="{FF2B5EF4-FFF2-40B4-BE49-F238E27FC236}">
                <a16:creationId xmlns:a16="http://schemas.microsoft.com/office/drawing/2014/main" id="{622B58F2-C940-4739-8A70-113ABE697E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746" t="11642" r="4078"/>
          <a:stretch/>
        </p:blipFill>
        <p:spPr bwMode="auto">
          <a:xfrm>
            <a:off x="389627" y="4707315"/>
            <a:ext cx="1263235" cy="1266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3BAEC8B-042E-4817-B79D-53CD0F858389}"/>
              </a:ext>
            </a:extLst>
          </p:cNvPr>
          <p:cNvSpPr txBox="1"/>
          <p:nvPr/>
        </p:nvSpPr>
        <p:spPr>
          <a:xfrm>
            <a:off x="1652862" y="4784165"/>
            <a:ext cx="4089779" cy="10772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Four-year project</a:t>
            </a:r>
          </a:p>
          <a:p>
            <a:r>
              <a:rPr lang="en-GB" sz="1600" dirty="0">
                <a:latin typeface="Arial" panose="020B0604020202020204" pitchFamily="34" charset="0"/>
                <a:cs typeface="Arial" panose="020B0604020202020204" pitchFamily="34" charset="0"/>
              </a:rPr>
              <a:t>(2021 – 2025)</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PhD thesis of </a:t>
            </a:r>
            <a:r>
              <a:rPr lang="en-GB" sz="1600" b="1" dirty="0">
                <a:latin typeface="Arial" panose="020B0604020202020204" pitchFamily="34" charset="0"/>
                <a:cs typeface="Arial" panose="020B0604020202020204" pitchFamily="34" charset="0"/>
              </a:rPr>
              <a:t>Arnaud Boulenger </a:t>
            </a:r>
          </a:p>
        </p:txBody>
      </p:sp>
      <p:pic>
        <p:nvPicPr>
          <p:cNvPr id="29" name="Picture 28">
            <a:extLst>
              <a:ext uri="{FF2B5EF4-FFF2-40B4-BE49-F238E27FC236}">
                <a16:creationId xmlns:a16="http://schemas.microsoft.com/office/drawing/2014/main" id="{D8A8DADB-0883-470D-AE22-612FA1CC62C6}"/>
              </a:ext>
            </a:extLst>
          </p:cNvPr>
          <p:cNvPicPr>
            <a:picLocks noChangeAspect="1"/>
          </p:cNvPicPr>
          <p:nvPr/>
        </p:nvPicPr>
        <p:blipFill>
          <a:blip r:embed="rId11"/>
          <a:stretch>
            <a:fillRect/>
          </a:stretch>
        </p:blipFill>
        <p:spPr>
          <a:xfrm>
            <a:off x="10340729" y="3872525"/>
            <a:ext cx="1461644" cy="1899030"/>
          </a:xfrm>
          <a:prstGeom prst="rect">
            <a:avLst/>
          </a:prstGeom>
        </p:spPr>
      </p:pic>
      <p:sp>
        <p:nvSpPr>
          <p:cNvPr id="28" name="TextBox 27">
            <a:extLst>
              <a:ext uri="{FF2B5EF4-FFF2-40B4-BE49-F238E27FC236}">
                <a16:creationId xmlns:a16="http://schemas.microsoft.com/office/drawing/2014/main" id="{B6F46CCC-AF84-4457-9B1E-0697DC42AC0A}"/>
              </a:ext>
            </a:extLst>
          </p:cNvPr>
          <p:cNvSpPr txBox="1"/>
          <p:nvPr/>
        </p:nvSpPr>
        <p:spPr>
          <a:xfrm>
            <a:off x="10147110" y="5764522"/>
            <a:ext cx="3022979" cy="261610"/>
          </a:xfrm>
          <a:prstGeom prst="rect">
            <a:avLst/>
          </a:prstGeom>
          <a:noFill/>
        </p:spPr>
        <p:txBody>
          <a:bodyPr wrap="square" rtlCol="0">
            <a:spAutoFit/>
          </a:bodyPr>
          <a:lstStyle/>
          <a:p>
            <a:r>
              <a:rPr lang="en-GB" sz="1100" dirty="0" err="1">
                <a:latin typeface="Arial" panose="020B0604020202020204" pitchFamily="34" charset="0"/>
                <a:cs typeface="Arial" panose="020B0604020202020204" pitchFamily="34" charset="0"/>
              </a:rPr>
              <a:t>Hotaling</a:t>
            </a:r>
            <a:r>
              <a:rPr lang="en-GB" sz="1100" dirty="0">
                <a:latin typeface="Arial" panose="020B0604020202020204" pitchFamily="34" charset="0"/>
                <a:cs typeface="Arial" panose="020B0604020202020204" pitchFamily="34" charset="0"/>
              </a:rPr>
              <a:t>-Hagan et al., 2017</a:t>
            </a:r>
          </a:p>
        </p:txBody>
      </p:sp>
      <p:sp>
        <p:nvSpPr>
          <p:cNvPr id="30" name="TextBox 29">
            <a:extLst>
              <a:ext uri="{FF2B5EF4-FFF2-40B4-BE49-F238E27FC236}">
                <a16:creationId xmlns:a16="http://schemas.microsoft.com/office/drawing/2014/main" id="{378FE09F-1C15-4D77-9799-4FFD4B1A8EDA}"/>
              </a:ext>
            </a:extLst>
          </p:cNvPr>
          <p:cNvSpPr txBox="1"/>
          <p:nvPr/>
        </p:nvSpPr>
        <p:spPr>
          <a:xfrm>
            <a:off x="10340729" y="6080959"/>
            <a:ext cx="2395182" cy="38047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MODELLING</a:t>
            </a:r>
          </a:p>
        </p:txBody>
      </p:sp>
      <p:pic>
        <p:nvPicPr>
          <p:cNvPr id="32" name="Picture 31">
            <a:extLst>
              <a:ext uri="{FF2B5EF4-FFF2-40B4-BE49-F238E27FC236}">
                <a16:creationId xmlns:a16="http://schemas.microsoft.com/office/drawing/2014/main" id="{942715B8-5A99-40DA-B809-0B4B6305A096}"/>
              </a:ext>
            </a:extLst>
          </p:cNvPr>
          <p:cNvPicPr>
            <a:picLocks noChangeAspect="1"/>
          </p:cNvPicPr>
          <p:nvPr/>
        </p:nvPicPr>
        <p:blipFill>
          <a:blip r:embed="rId12"/>
          <a:stretch>
            <a:fillRect/>
          </a:stretch>
        </p:blipFill>
        <p:spPr>
          <a:xfrm>
            <a:off x="5624954" y="4169674"/>
            <a:ext cx="2035522" cy="1353791"/>
          </a:xfrm>
          <a:prstGeom prst="rect">
            <a:avLst/>
          </a:prstGeom>
        </p:spPr>
      </p:pic>
      <p:sp>
        <p:nvSpPr>
          <p:cNvPr id="34" name="TextBox 33">
            <a:extLst>
              <a:ext uri="{FF2B5EF4-FFF2-40B4-BE49-F238E27FC236}">
                <a16:creationId xmlns:a16="http://schemas.microsoft.com/office/drawing/2014/main" id="{DD57B22C-B7B7-46F6-BA4C-833DFE484818}"/>
              </a:ext>
            </a:extLst>
          </p:cNvPr>
          <p:cNvSpPr txBox="1"/>
          <p:nvPr/>
        </p:nvSpPr>
        <p:spPr>
          <a:xfrm>
            <a:off x="5806606" y="6084877"/>
            <a:ext cx="1890215"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FIELD TRIALS</a:t>
            </a:r>
          </a:p>
        </p:txBody>
      </p:sp>
      <p:sp>
        <p:nvSpPr>
          <p:cNvPr id="2048" name="TextBox 2047">
            <a:extLst>
              <a:ext uri="{FF2B5EF4-FFF2-40B4-BE49-F238E27FC236}">
                <a16:creationId xmlns:a16="http://schemas.microsoft.com/office/drawing/2014/main" id="{B8CB25A6-3013-4CCE-917E-EE7CE537F4D7}"/>
              </a:ext>
            </a:extLst>
          </p:cNvPr>
          <p:cNvSpPr txBox="1"/>
          <p:nvPr/>
        </p:nvSpPr>
        <p:spPr>
          <a:xfrm>
            <a:off x="6646797" y="5523465"/>
            <a:ext cx="1654791"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Tan et al. 2020</a:t>
            </a:r>
          </a:p>
        </p:txBody>
      </p:sp>
      <p:pic>
        <p:nvPicPr>
          <p:cNvPr id="2050" name="Picture 2049">
            <a:extLst>
              <a:ext uri="{FF2B5EF4-FFF2-40B4-BE49-F238E27FC236}">
                <a16:creationId xmlns:a16="http://schemas.microsoft.com/office/drawing/2014/main" id="{657A1DA7-A4A7-49D2-B44E-EBA0E7739F60}"/>
              </a:ext>
            </a:extLst>
          </p:cNvPr>
          <p:cNvPicPr>
            <a:picLocks noChangeAspect="1"/>
          </p:cNvPicPr>
          <p:nvPr/>
        </p:nvPicPr>
        <p:blipFill>
          <a:blip r:embed="rId13"/>
          <a:stretch>
            <a:fillRect/>
          </a:stretch>
        </p:blipFill>
        <p:spPr>
          <a:xfrm>
            <a:off x="7913640" y="4253166"/>
            <a:ext cx="2221316" cy="1137747"/>
          </a:xfrm>
          <a:prstGeom prst="rect">
            <a:avLst/>
          </a:prstGeom>
        </p:spPr>
      </p:pic>
      <p:sp>
        <p:nvSpPr>
          <p:cNvPr id="39" name="TextBox 38">
            <a:extLst>
              <a:ext uri="{FF2B5EF4-FFF2-40B4-BE49-F238E27FC236}">
                <a16:creationId xmlns:a16="http://schemas.microsoft.com/office/drawing/2014/main" id="{1072CDF2-E044-4B5C-AB5E-ABD98C6EE0E1}"/>
              </a:ext>
            </a:extLst>
          </p:cNvPr>
          <p:cNvSpPr txBox="1"/>
          <p:nvPr/>
        </p:nvSpPr>
        <p:spPr>
          <a:xfrm>
            <a:off x="7911419" y="6084877"/>
            <a:ext cx="222131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LAB CULTIVATION</a:t>
            </a:r>
          </a:p>
        </p:txBody>
      </p:sp>
      <p:sp>
        <p:nvSpPr>
          <p:cNvPr id="41" name="TextBox 40">
            <a:extLst>
              <a:ext uri="{FF2B5EF4-FFF2-40B4-BE49-F238E27FC236}">
                <a16:creationId xmlns:a16="http://schemas.microsoft.com/office/drawing/2014/main" id="{506AD383-A4DC-4150-911F-696D56BDF2D4}"/>
              </a:ext>
            </a:extLst>
          </p:cNvPr>
          <p:cNvSpPr txBox="1"/>
          <p:nvPr/>
        </p:nvSpPr>
        <p:spPr>
          <a:xfrm>
            <a:off x="8431377" y="5392660"/>
            <a:ext cx="6646458" cy="261610"/>
          </a:xfrm>
          <a:prstGeom prst="rect">
            <a:avLst/>
          </a:prstGeom>
          <a:noFill/>
        </p:spPr>
        <p:txBody>
          <a:bodyPr wrap="square">
            <a:spAutoFit/>
          </a:bodyPr>
          <a:lstStyle/>
          <a:p>
            <a:r>
              <a:rPr lang="en-GB" sz="1100" b="0" i="0" u="none" strike="noStrike" baseline="0" dirty="0" err="1">
                <a:latin typeface="Arial" panose="020B0604020202020204" pitchFamily="34" charset="0"/>
                <a:cs typeface="Arial" panose="020B0604020202020204" pitchFamily="34" charset="0"/>
              </a:rPr>
              <a:t>Castejón</a:t>
            </a:r>
            <a:r>
              <a:rPr lang="en-GB" sz="1100" b="0" i="0" u="none" strike="noStrike" baseline="0" dirty="0">
                <a:latin typeface="Arial" panose="020B0604020202020204" pitchFamily="34" charset="0"/>
                <a:cs typeface="Arial" panose="020B0604020202020204" pitchFamily="34" charset="0"/>
              </a:rPr>
              <a:t> </a:t>
            </a:r>
            <a:r>
              <a:rPr lang="en-GB" sz="1100" b="0" i="0" u="none" strike="noStrike" baseline="0" dirty="0" err="1">
                <a:latin typeface="Arial" panose="020B0604020202020204" pitchFamily="34" charset="0"/>
                <a:cs typeface="Arial" panose="020B0604020202020204" pitchFamily="34" charset="0"/>
              </a:rPr>
              <a:t>Silvo</a:t>
            </a:r>
            <a:r>
              <a:rPr lang="en-GB" sz="1100" b="0" i="0" u="none" strike="noStrike" baseline="0" dirty="0">
                <a:latin typeface="Arial" panose="020B0604020202020204" pitchFamily="34" charset="0"/>
                <a:cs typeface="Arial" panose="020B0604020202020204" pitchFamily="34" charset="0"/>
              </a:rPr>
              <a:t> et al., 2018</a:t>
            </a:r>
            <a:endParaRPr lang="en-GB" sz="11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AC0C8A-9282-4AC9-8BD3-A2526F445A52}"/>
              </a:ext>
            </a:extLst>
          </p:cNvPr>
          <p:cNvSpPr/>
          <p:nvPr/>
        </p:nvSpPr>
        <p:spPr>
          <a:xfrm>
            <a:off x="5747253" y="6059696"/>
            <a:ext cx="1790923"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D42210B0-8F8D-4CEF-8A63-A0175C22A0C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885373345"/>
      </p:ext>
    </p:extLst>
  </p:cSld>
  <p:clrMapOvr>
    <a:masterClrMapping/>
  </p:clrMapOvr>
  <mc:AlternateContent xmlns:mc="http://schemas.openxmlformats.org/markup-compatibility/2006">
    <mc:Choice xmlns:p14="http://schemas.microsoft.com/office/powerpoint/2010/main" Requires="p14">
      <p:transition spd="slow" p14:dur="2000" advTm="2448"/>
    </mc:Choice>
    <mc:Fallback>
      <p:transition spd="slow" advTm="2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BB804E9-8663-43BB-93A8-F519AC92C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190" y="1825886"/>
            <a:ext cx="2633271" cy="1755514"/>
          </a:xfrm>
          <a:prstGeom prst="rect">
            <a:avLst/>
          </a:prstGeom>
        </p:spPr>
      </p:pic>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3" name="AutoShape 2" descr="Muséum national d'Histoire naturelle">
            <a:extLst>
              <a:ext uri="{FF2B5EF4-FFF2-40B4-BE49-F238E27FC236}">
                <a16:creationId xmlns:a16="http://schemas.microsoft.com/office/drawing/2014/main" id="{536FDE75-3864-43F6-9A4A-A9EAD336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F47C0D8E-C330-434F-9B5D-2E0242E73A33}"/>
              </a:ext>
            </a:extLst>
          </p:cNvPr>
          <p:cNvSpPr txBox="1"/>
          <p:nvPr/>
        </p:nvSpPr>
        <p:spPr>
          <a:xfrm>
            <a:off x="0" y="0"/>
            <a:ext cx="6496335" cy="369332"/>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Posidonia </a:t>
            </a:r>
            <a:r>
              <a:rPr lang="en-GB" b="1" i="1" dirty="0" err="1">
                <a:latin typeface="Arial" panose="020B0604020202020204" pitchFamily="34" charset="0"/>
                <a:cs typeface="Arial" panose="020B0604020202020204" pitchFamily="34" charset="0"/>
              </a:rPr>
              <a:t>oceanica</a:t>
            </a:r>
            <a:r>
              <a:rPr lang="en-GB" b="1" i="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 the French Mediterranean Sea</a:t>
            </a:r>
          </a:p>
        </p:txBody>
      </p:sp>
      <p:pic>
        <p:nvPicPr>
          <p:cNvPr id="12" name="Picture 11" descr="Background pattern&#10;&#10;Description automatically generated">
            <a:extLst>
              <a:ext uri="{FF2B5EF4-FFF2-40B4-BE49-F238E27FC236}">
                <a16:creationId xmlns:a16="http://schemas.microsoft.com/office/drawing/2014/main" id="{F213E363-A1B0-47BA-ADDA-46F29B3AE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627" y="595961"/>
            <a:ext cx="2545961" cy="1697307"/>
          </a:xfrm>
          <a:prstGeom prst="rect">
            <a:avLst/>
          </a:prstGeom>
        </p:spPr>
      </p:pic>
      <p:pic>
        <p:nvPicPr>
          <p:cNvPr id="14" name="Picture 13">
            <a:extLst>
              <a:ext uri="{FF2B5EF4-FFF2-40B4-BE49-F238E27FC236}">
                <a16:creationId xmlns:a16="http://schemas.microsoft.com/office/drawing/2014/main" id="{59BA0370-59DB-430A-B544-DD30F2A34BDD}"/>
              </a:ext>
            </a:extLst>
          </p:cNvPr>
          <p:cNvPicPr>
            <a:picLocks noChangeAspect="1"/>
          </p:cNvPicPr>
          <p:nvPr/>
        </p:nvPicPr>
        <p:blipFill rotWithShape="1">
          <a:blip r:embed="rId8"/>
          <a:srcRect t="10816"/>
          <a:stretch/>
        </p:blipFill>
        <p:spPr>
          <a:xfrm>
            <a:off x="3594463" y="556883"/>
            <a:ext cx="2233131" cy="1675404"/>
          </a:xfrm>
          <a:prstGeom prst="rect">
            <a:avLst/>
          </a:prstGeom>
        </p:spPr>
      </p:pic>
      <p:pic>
        <p:nvPicPr>
          <p:cNvPr id="15" name="Picture 14" descr="A picture containing map&#10;&#10;Description automatically generated">
            <a:extLst>
              <a:ext uri="{FF2B5EF4-FFF2-40B4-BE49-F238E27FC236}">
                <a16:creationId xmlns:a16="http://schemas.microsoft.com/office/drawing/2014/main" id="{C2EFB378-5ECF-4ACF-8277-FA987FBF9C9E}"/>
              </a:ext>
            </a:extLst>
          </p:cNvPr>
          <p:cNvPicPr>
            <a:picLocks noChangeAspect="1"/>
          </p:cNvPicPr>
          <p:nvPr/>
        </p:nvPicPr>
        <p:blipFill>
          <a:blip r:embed="rId9"/>
          <a:stretch>
            <a:fillRect/>
          </a:stretch>
        </p:blipFill>
        <p:spPr>
          <a:xfrm>
            <a:off x="6751714" y="542336"/>
            <a:ext cx="5050659" cy="3087070"/>
          </a:xfrm>
          <a:prstGeom prst="rect">
            <a:avLst/>
          </a:prstGeom>
        </p:spPr>
      </p:pic>
      <p:sp>
        <p:nvSpPr>
          <p:cNvPr id="16" name="Arrow: Right 15">
            <a:extLst>
              <a:ext uri="{FF2B5EF4-FFF2-40B4-BE49-F238E27FC236}">
                <a16:creationId xmlns:a16="http://schemas.microsoft.com/office/drawing/2014/main" id="{754E1879-085C-4890-820F-C9FCFFD1136C}"/>
              </a:ext>
            </a:extLst>
          </p:cNvPr>
          <p:cNvSpPr/>
          <p:nvPr/>
        </p:nvSpPr>
        <p:spPr>
          <a:xfrm>
            <a:off x="5329451" y="2703643"/>
            <a:ext cx="1098645" cy="3693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B38F1DB7-E1FF-47B9-9EB6-ACA9C6EE73A8}"/>
              </a:ext>
            </a:extLst>
          </p:cNvPr>
          <p:cNvSpPr/>
          <p:nvPr/>
        </p:nvSpPr>
        <p:spPr>
          <a:xfrm>
            <a:off x="8958015" y="1665747"/>
            <a:ext cx="638056" cy="566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1AF1189-0E35-4CF6-BF02-E57E02C928B2}"/>
              </a:ext>
            </a:extLst>
          </p:cNvPr>
          <p:cNvSpPr txBox="1"/>
          <p:nvPr/>
        </p:nvSpPr>
        <p:spPr>
          <a:xfrm>
            <a:off x="8868727" y="1727675"/>
            <a:ext cx="816632" cy="415498"/>
          </a:xfrm>
          <a:prstGeom prst="rect">
            <a:avLst/>
          </a:prstGeom>
          <a:noFill/>
        </p:spPr>
        <p:txBody>
          <a:bodyPr wrap="square" rtlCol="0">
            <a:spAutoFit/>
          </a:bodyPr>
          <a:lstStyle/>
          <a:p>
            <a:pPr algn="ctr"/>
            <a:r>
              <a:rPr lang="en-GB" sz="1050" b="1" dirty="0"/>
              <a:t>8ha</a:t>
            </a:r>
          </a:p>
          <a:p>
            <a:pPr algn="ctr"/>
            <a:r>
              <a:rPr lang="en-GB" sz="1050" b="1" dirty="0"/>
              <a:t>(1,7%)</a:t>
            </a:r>
          </a:p>
        </p:txBody>
      </p:sp>
      <p:sp>
        <p:nvSpPr>
          <p:cNvPr id="22" name="Rectangle 21">
            <a:extLst>
              <a:ext uri="{FF2B5EF4-FFF2-40B4-BE49-F238E27FC236}">
                <a16:creationId xmlns:a16="http://schemas.microsoft.com/office/drawing/2014/main" id="{A06EA91F-5829-46A5-84C9-1E0CA89A3E09}"/>
              </a:ext>
            </a:extLst>
          </p:cNvPr>
          <p:cNvSpPr/>
          <p:nvPr/>
        </p:nvSpPr>
        <p:spPr>
          <a:xfrm>
            <a:off x="7765576" y="1029116"/>
            <a:ext cx="1699146" cy="41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30DE1C1-0AFA-441D-ACE0-B92DFFB8CB60}"/>
              </a:ext>
            </a:extLst>
          </p:cNvPr>
          <p:cNvSpPr txBox="1"/>
          <p:nvPr/>
        </p:nvSpPr>
        <p:spPr>
          <a:xfrm>
            <a:off x="7765576" y="951273"/>
            <a:ext cx="2825086" cy="430887"/>
          </a:xfrm>
          <a:prstGeom prst="rect">
            <a:avLst/>
          </a:prstGeom>
          <a:noFill/>
        </p:spPr>
        <p:txBody>
          <a:bodyPr wrap="square" rtlCol="0">
            <a:spAutoFit/>
          </a:bodyPr>
          <a:lstStyle/>
          <a:p>
            <a:r>
              <a:rPr lang="en-GB" sz="1100" dirty="0"/>
              <a:t>Seagrass meadow in 2018</a:t>
            </a:r>
          </a:p>
          <a:p>
            <a:r>
              <a:rPr lang="en-GB" sz="1100" dirty="0"/>
              <a:t>Total surface lost between 2012 and 2018</a:t>
            </a:r>
          </a:p>
        </p:txBody>
      </p:sp>
      <p:sp>
        <p:nvSpPr>
          <p:cNvPr id="24" name="Rectangle 23">
            <a:extLst>
              <a:ext uri="{FF2B5EF4-FFF2-40B4-BE49-F238E27FC236}">
                <a16:creationId xmlns:a16="http://schemas.microsoft.com/office/drawing/2014/main" id="{675DF335-78C9-4475-B3AE-E14B0773D75B}"/>
              </a:ext>
            </a:extLst>
          </p:cNvPr>
          <p:cNvSpPr/>
          <p:nvPr/>
        </p:nvSpPr>
        <p:spPr>
          <a:xfrm>
            <a:off x="6864824" y="702860"/>
            <a:ext cx="2093191" cy="326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28D1642-052C-4756-A36E-90A08E83BDF8}"/>
              </a:ext>
            </a:extLst>
          </p:cNvPr>
          <p:cNvSpPr txBox="1"/>
          <p:nvPr/>
        </p:nvSpPr>
        <p:spPr>
          <a:xfrm>
            <a:off x="6751714" y="580652"/>
            <a:ext cx="4155743" cy="307777"/>
          </a:xfrm>
          <a:prstGeom prst="rect">
            <a:avLst/>
          </a:prstGeom>
          <a:noFill/>
        </p:spPr>
        <p:txBody>
          <a:bodyPr wrap="square" rtlCol="0">
            <a:spAutoFit/>
          </a:bodyPr>
          <a:lstStyle/>
          <a:p>
            <a:r>
              <a:rPr lang="en-GB" sz="1400" dirty="0"/>
              <a:t>Regression of </a:t>
            </a:r>
            <a:r>
              <a:rPr lang="en-GB" sz="1400" i="1" dirty="0"/>
              <a:t>P. </a:t>
            </a:r>
            <a:r>
              <a:rPr lang="en-GB" sz="1400" i="1" dirty="0" err="1"/>
              <a:t>oceanica</a:t>
            </a:r>
            <a:r>
              <a:rPr lang="en-GB" sz="1400" dirty="0"/>
              <a:t> meadow in the Bay of </a:t>
            </a:r>
            <a:r>
              <a:rPr lang="en-GB" sz="1400" dirty="0" err="1"/>
              <a:t>Calvi</a:t>
            </a:r>
            <a:endParaRPr lang="en-GB" sz="1400" dirty="0"/>
          </a:p>
        </p:txBody>
      </p:sp>
      <p:sp>
        <p:nvSpPr>
          <p:cNvPr id="26" name="TextBox 25">
            <a:extLst>
              <a:ext uri="{FF2B5EF4-FFF2-40B4-BE49-F238E27FC236}">
                <a16:creationId xmlns:a16="http://schemas.microsoft.com/office/drawing/2014/main" id="{BDCA3900-0DC6-45F7-AB27-233D230F4D66}"/>
              </a:ext>
            </a:extLst>
          </p:cNvPr>
          <p:cNvSpPr txBox="1"/>
          <p:nvPr/>
        </p:nvSpPr>
        <p:spPr>
          <a:xfrm>
            <a:off x="4806812" y="2027757"/>
            <a:ext cx="13716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 Arnaud Abadie </a:t>
            </a:r>
          </a:p>
        </p:txBody>
      </p:sp>
      <p:pic>
        <p:nvPicPr>
          <p:cNvPr id="2052" name="Picture 4" descr="Aucune description disponible.">
            <a:extLst>
              <a:ext uri="{FF2B5EF4-FFF2-40B4-BE49-F238E27FC236}">
                <a16:creationId xmlns:a16="http://schemas.microsoft.com/office/drawing/2014/main" id="{622B58F2-C940-4739-8A70-113ABE697E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746" t="11642" r="4078"/>
          <a:stretch/>
        </p:blipFill>
        <p:spPr bwMode="auto">
          <a:xfrm>
            <a:off x="389627" y="4707315"/>
            <a:ext cx="1263235" cy="1266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3BAEC8B-042E-4817-B79D-53CD0F858389}"/>
              </a:ext>
            </a:extLst>
          </p:cNvPr>
          <p:cNvSpPr txBox="1"/>
          <p:nvPr/>
        </p:nvSpPr>
        <p:spPr>
          <a:xfrm>
            <a:off x="1652862" y="4784165"/>
            <a:ext cx="4089779" cy="10772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Four-year project</a:t>
            </a:r>
          </a:p>
          <a:p>
            <a:r>
              <a:rPr lang="en-GB" sz="1600" dirty="0">
                <a:latin typeface="Arial" panose="020B0604020202020204" pitchFamily="34" charset="0"/>
                <a:cs typeface="Arial" panose="020B0604020202020204" pitchFamily="34" charset="0"/>
              </a:rPr>
              <a:t>(2021 – 2025)</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PhD thesis of </a:t>
            </a:r>
            <a:r>
              <a:rPr lang="en-GB" sz="1600" b="1" dirty="0">
                <a:latin typeface="Arial" panose="020B0604020202020204" pitchFamily="34" charset="0"/>
                <a:cs typeface="Arial" panose="020B0604020202020204" pitchFamily="34" charset="0"/>
              </a:rPr>
              <a:t>Arnaud Boulenger </a:t>
            </a:r>
          </a:p>
        </p:txBody>
      </p:sp>
      <p:pic>
        <p:nvPicPr>
          <p:cNvPr id="29" name="Picture 28">
            <a:extLst>
              <a:ext uri="{FF2B5EF4-FFF2-40B4-BE49-F238E27FC236}">
                <a16:creationId xmlns:a16="http://schemas.microsoft.com/office/drawing/2014/main" id="{D8A8DADB-0883-470D-AE22-612FA1CC62C6}"/>
              </a:ext>
            </a:extLst>
          </p:cNvPr>
          <p:cNvPicPr>
            <a:picLocks noChangeAspect="1"/>
          </p:cNvPicPr>
          <p:nvPr/>
        </p:nvPicPr>
        <p:blipFill>
          <a:blip r:embed="rId11"/>
          <a:stretch>
            <a:fillRect/>
          </a:stretch>
        </p:blipFill>
        <p:spPr>
          <a:xfrm>
            <a:off x="10340729" y="3872525"/>
            <a:ext cx="1461644" cy="1899030"/>
          </a:xfrm>
          <a:prstGeom prst="rect">
            <a:avLst/>
          </a:prstGeom>
        </p:spPr>
      </p:pic>
      <p:sp>
        <p:nvSpPr>
          <p:cNvPr id="28" name="TextBox 27">
            <a:extLst>
              <a:ext uri="{FF2B5EF4-FFF2-40B4-BE49-F238E27FC236}">
                <a16:creationId xmlns:a16="http://schemas.microsoft.com/office/drawing/2014/main" id="{B6F46CCC-AF84-4457-9B1E-0697DC42AC0A}"/>
              </a:ext>
            </a:extLst>
          </p:cNvPr>
          <p:cNvSpPr txBox="1"/>
          <p:nvPr/>
        </p:nvSpPr>
        <p:spPr>
          <a:xfrm>
            <a:off x="10147110" y="5764522"/>
            <a:ext cx="3022979" cy="261610"/>
          </a:xfrm>
          <a:prstGeom prst="rect">
            <a:avLst/>
          </a:prstGeom>
          <a:noFill/>
        </p:spPr>
        <p:txBody>
          <a:bodyPr wrap="square" rtlCol="0">
            <a:spAutoFit/>
          </a:bodyPr>
          <a:lstStyle/>
          <a:p>
            <a:r>
              <a:rPr lang="en-GB" sz="1100" dirty="0" err="1">
                <a:latin typeface="Arial" panose="020B0604020202020204" pitchFamily="34" charset="0"/>
                <a:cs typeface="Arial" panose="020B0604020202020204" pitchFamily="34" charset="0"/>
              </a:rPr>
              <a:t>Hotaling</a:t>
            </a:r>
            <a:r>
              <a:rPr lang="en-GB" sz="1100" dirty="0">
                <a:latin typeface="Arial" panose="020B0604020202020204" pitchFamily="34" charset="0"/>
                <a:cs typeface="Arial" panose="020B0604020202020204" pitchFamily="34" charset="0"/>
              </a:rPr>
              <a:t>-Hagan et al., 2017</a:t>
            </a:r>
          </a:p>
        </p:txBody>
      </p:sp>
      <p:sp>
        <p:nvSpPr>
          <p:cNvPr id="30" name="TextBox 29">
            <a:extLst>
              <a:ext uri="{FF2B5EF4-FFF2-40B4-BE49-F238E27FC236}">
                <a16:creationId xmlns:a16="http://schemas.microsoft.com/office/drawing/2014/main" id="{378FE09F-1C15-4D77-9799-4FFD4B1A8EDA}"/>
              </a:ext>
            </a:extLst>
          </p:cNvPr>
          <p:cNvSpPr txBox="1"/>
          <p:nvPr/>
        </p:nvSpPr>
        <p:spPr>
          <a:xfrm>
            <a:off x="10340729" y="6080959"/>
            <a:ext cx="2395182" cy="38047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MODELLING</a:t>
            </a:r>
          </a:p>
        </p:txBody>
      </p:sp>
      <p:pic>
        <p:nvPicPr>
          <p:cNvPr id="32" name="Picture 31">
            <a:extLst>
              <a:ext uri="{FF2B5EF4-FFF2-40B4-BE49-F238E27FC236}">
                <a16:creationId xmlns:a16="http://schemas.microsoft.com/office/drawing/2014/main" id="{942715B8-5A99-40DA-B809-0B4B6305A096}"/>
              </a:ext>
            </a:extLst>
          </p:cNvPr>
          <p:cNvPicPr>
            <a:picLocks noChangeAspect="1"/>
          </p:cNvPicPr>
          <p:nvPr/>
        </p:nvPicPr>
        <p:blipFill>
          <a:blip r:embed="rId12"/>
          <a:stretch>
            <a:fillRect/>
          </a:stretch>
        </p:blipFill>
        <p:spPr>
          <a:xfrm>
            <a:off x="5624954" y="4169674"/>
            <a:ext cx="2035522" cy="1353791"/>
          </a:xfrm>
          <a:prstGeom prst="rect">
            <a:avLst/>
          </a:prstGeom>
        </p:spPr>
      </p:pic>
      <p:sp>
        <p:nvSpPr>
          <p:cNvPr id="34" name="TextBox 33">
            <a:extLst>
              <a:ext uri="{FF2B5EF4-FFF2-40B4-BE49-F238E27FC236}">
                <a16:creationId xmlns:a16="http://schemas.microsoft.com/office/drawing/2014/main" id="{DD57B22C-B7B7-46F6-BA4C-833DFE484818}"/>
              </a:ext>
            </a:extLst>
          </p:cNvPr>
          <p:cNvSpPr txBox="1"/>
          <p:nvPr/>
        </p:nvSpPr>
        <p:spPr>
          <a:xfrm>
            <a:off x="5806606" y="6084877"/>
            <a:ext cx="1890215"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FIELD TRIALS</a:t>
            </a:r>
          </a:p>
        </p:txBody>
      </p:sp>
      <p:sp>
        <p:nvSpPr>
          <p:cNvPr id="2048" name="TextBox 2047">
            <a:extLst>
              <a:ext uri="{FF2B5EF4-FFF2-40B4-BE49-F238E27FC236}">
                <a16:creationId xmlns:a16="http://schemas.microsoft.com/office/drawing/2014/main" id="{B8CB25A6-3013-4CCE-917E-EE7CE537F4D7}"/>
              </a:ext>
            </a:extLst>
          </p:cNvPr>
          <p:cNvSpPr txBox="1"/>
          <p:nvPr/>
        </p:nvSpPr>
        <p:spPr>
          <a:xfrm>
            <a:off x="6646797" y="5523465"/>
            <a:ext cx="1654791"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Tan et al. 2020</a:t>
            </a:r>
          </a:p>
        </p:txBody>
      </p:sp>
      <p:pic>
        <p:nvPicPr>
          <p:cNvPr id="2050" name="Picture 2049">
            <a:extLst>
              <a:ext uri="{FF2B5EF4-FFF2-40B4-BE49-F238E27FC236}">
                <a16:creationId xmlns:a16="http://schemas.microsoft.com/office/drawing/2014/main" id="{657A1DA7-A4A7-49D2-B44E-EBA0E7739F60}"/>
              </a:ext>
            </a:extLst>
          </p:cNvPr>
          <p:cNvPicPr>
            <a:picLocks noChangeAspect="1"/>
          </p:cNvPicPr>
          <p:nvPr/>
        </p:nvPicPr>
        <p:blipFill>
          <a:blip r:embed="rId13"/>
          <a:stretch>
            <a:fillRect/>
          </a:stretch>
        </p:blipFill>
        <p:spPr>
          <a:xfrm>
            <a:off x="7913640" y="4253166"/>
            <a:ext cx="2221316" cy="1137747"/>
          </a:xfrm>
          <a:prstGeom prst="rect">
            <a:avLst/>
          </a:prstGeom>
        </p:spPr>
      </p:pic>
      <p:sp>
        <p:nvSpPr>
          <p:cNvPr id="39" name="TextBox 38">
            <a:extLst>
              <a:ext uri="{FF2B5EF4-FFF2-40B4-BE49-F238E27FC236}">
                <a16:creationId xmlns:a16="http://schemas.microsoft.com/office/drawing/2014/main" id="{1072CDF2-E044-4B5C-AB5E-ABD98C6EE0E1}"/>
              </a:ext>
            </a:extLst>
          </p:cNvPr>
          <p:cNvSpPr txBox="1"/>
          <p:nvPr/>
        </p:nvSpPr>
        <p:spPr>
          <a:xfrm>
            <a:off x="7911419" y="6084877"/>
            <a:ext cx="222131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LAB CULTIVATION</a:t>
            </a:r>
          </a:p>
        </p:txBody>
      </p:sp>
      <p:sp>
        <p:nvSpPr>
          <p:cNvPr id="41" name="TextBox 40">
            <a:extLst>
              <a:ext uri="{FF2B5EF4-FFF2-40B4-BE49-F238E27FC236}">
                <a16:creationId xmlns:a16="http://schemas.microsoft.com/office/drawing/2014/main" id="{506AD383-A4DC-4150-911F-696D56BDF2D4}"/>
              </a:ext>
            </a:extLst>
          </p:cNvPr>
          <p:cNvSpPr txBox="1"/>
          <p:nvPr/>
        </p:nvSpPr>
        <p:spPr>
          <a:xfrm>
            <a:off x="8431377" y="5392660"/>
            <a:ext cx="6646458" cy="261610"/>
          </a:xfrm>
          <a:prstGeom prst="rect">
            <a:avLst/>
          </a:prstGeom>
          <a:noFill/>
        </p:spPr>
        <p:txBody>
          <a:bodyPr wrap="square">
            <a:spAutoFit/>
          </a:bodyPr>
          <a:lstStyle/>
          <a:p>
            <a:r>
              <a:rPr lang="en-GB" sz="1100" b="0" i="0" u="none" strike="noStrike" baseline="0" dirty="0" err="1">
                <a:latin typeface="Arial" panose="020B0604020202020204" pitchFamily="34" charset="0"/>
                <a:cs typeface="Arial" panose="020B0604020202020204" pitchFamily="34" charset="0"/>
              </a:rPr>
              <a:t>Castejón</a:t>
            </a:r>
            <a:r>
              <a:rPr lang="en-GB" sz="1100" b="0" i="0" u="none" strike="noStrike" baseline="0" dirty="0">
                <a:latin typeface="Arial" panose="020B0604020202020204" pitchFamily="34" charset="0"/>
                <a:cs typeface="Arial" panose="020B0604020202020204" pitchFamily="34" charset="0"/>
              </a:rPr>
              <a:t> </a:t>
            </a:r>
            <a:r>
              <a:rPr lang="en-GB" sz="1100" b="0" i="0" u="none" strike="noStrike" baseline="0" dirty="0" err="1">
                <a:latin typeface="Arial" panose="020B0604020202020204" pitchFamily="34" charset="0"/>
                <a:cs typeface="Arial" panose="020B0604020202020204" pitchFamily="34" charset="0"/>
              </a:rPr>
              <a:t>Silvo</a:t>
            </a:r>
            <a:r>
              <a:rPr lang="en-GB" sz="1100" b="0" i="0" u="none" strike="noStrike" baseline="0" dirty="0">
                <a:latin typeface="Arial" panose="020B0604020202020204" pitchFamily="34" charset="0"/>
                <a:cs typeface="Arial" panose="020B0604020202020204" pitchFamily="34" charset="0"/>
              </a:rPr>
              <a:t> et al., 2018</a:t>
            </a:r>
            <a:endParaRPr lang="en-GB" sz="11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AC0C8A-9282-4AC9-8BD3-A2526F445A52}"/>
              </a:ext>
            </a:extLst>
          </p:cNvPr>
          <p:cNvSpPr/>
          <p:nvPr/>
        </p:nvSpPr>
        <p:spPr>
          <a:xfrm>
            <a:off x="5747253" y="6059696"/>
            <a:ext cx="1790923"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14D0A74-B9B1-4F37-8283-D37F9684249B}"/>
              </a:ext>
            </a:extLst>
          </p:cNvPr>
          <p:cNvSpPr/>
          <p:nvPr/>
        </p:nvSpPr>
        <p:spPr>
          <a:xfrm>
            <a:off x="7911419" y="6046911"/>
            <a:ext cx="2162161"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17D7949B-AA55-4405-ACF1-7AE5A7102FE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6170314"/>
      </p:ext>
    </p:extLst>
  </p:cSld>
  <p:clrMapOvr>
    <a:masterClrMapping/>
  </p:clrMapOvr>
  <mc:AlternateContent xmlns:mc="http://schemas.openxmlformats.org/markup-compatibility/2006">
    <mc:Choice xmlns:p14="http://schemas.microsoft.com/office/powerpoint/2010/main" Requires="p14">
      <p:transition spd="slow" p14:dur="2000" advTm="3366"/>
    </mc:Choice>
    <mc:Fallback>
      <p:transition spd="slow" advTm="3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FBB804E9-8663-43BB-93A8-F519AC92C3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190" y="1825886"/>
            <a:ext cx="2633271" cy="1755514"/>
          </a:xfrm>
          <a:prstGeom prst="rect">
            <a:avLst/>
          </a:prstGeom>
        </p:spPr>
      </p:pic>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5">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3" name="AutoShape 2" descr="Muséum national d'Histoire naturelle">
            <a:extLst>
              <a:ext uri="{FF2B5EF4-FFF2-40B4-BE49-F238E27FC236}">
                <a16:creationId xmlns:a16="http://schemas.microsoft.com/office/drawing/2014/main" id="{536FDE75-3864-43F6-9A4A-A9EAD336B97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TextBox 10">
            <a:extLst>
              <a:ext uri="{FF2B5EF4-FFF2-40B4-BE49-F238E27FC236}">
                <a16:creationId xmlns:a16="http://schemas.microsoft.com/office/drawing/2014/main" id="{F47C0D8E-C330-434F-9B5D-2E0242E73A33}"/>
              </a:ext>
            </a:extLst>
          </p:cNvPr>
          <p:cNvSpPr txBox="1"/>
          <p:nvPr/>
        </p:nvSpPr>
        <p:spPr>
          <a:xfrm>
            <a:off x="0" y="0"/>
            <a:ext cx="6496335" cy="369332"/>
          </a:xfrm>
          <a:prstGeom prst="rect">
            <a:avLst/>
          </a:prstGeom>
          <a:noFill/>
        </p:spPr>
        <p:txBody>
          <a:bodyPr wrap="square" rtlCol="0">
            <a:spAutoFit/>
          </a:bodyPr>
          <a:lstStyle/>
          <a:p>
            <a:r>
              <a:rPr lang="en-GB" b="1" i="1" dirty="0">
                <a:latin typeface="Arial" panose="020B0604020202020204" pitchFamily="34" charset="0"/>
                <a:cs typeface="Arial" panose="020B0604020202020204" pitchFamily="34" charset="0"/>
              </a:rPr>
              <a:t>Posidonia </a:t>
            </a:r>
            <a:r>
              <a:rPr lang="en-GB" b="1" i="1" dirty="0" err="1">
                <a:latin typeface="Arial" panose="020B0604020202020204" pitchFamily="34" charset="0"/>
                <a:cs typeface="Arial" panose="020B0604020202020204" pitchFamily="34" charset="0"/>
              </a:rPr>
              <a:t>oceanica</a:t>
            </a:r>
            <a:r>
              <a:rPr lang="en-GB" b="1" i="1"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in the French Mediterranean Sea</a:t>
            </a:r>
          </a:p>
        </p:txBody>
      </p:sp>
      <p:pic>
        <p:nvPicPr>
          <p:cNvPr id="12" name="Picture 11" descr="Background pattern&#10;&#10;Description automatically generated">
            <a:extLst>
              <a:ext uri="{FF2B5EF4-FFF2-40B4-BE49-F238E27FC236}">
                <a16:creationId xmlns:a16="http://schemas.microsoft.com/office/drawing/2014/main" id="{F213E363-A1B0-47BA-ADDA-46F29B3AE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627" y="595961"/>
            <a:ext cx="2545961" cy="1697307"/>
          </a:xfrm>
          <a:prstGeom prst="rect">
            <a:avLst/>
          </a:prstGeom>
        </p:spPr>
      </p:pic>
      <p:pic>
        <p:nvPicPr>
          <p:cNvPr id="14" name="Picture 13">
            <a:extLst>
              <a:ext uri="{FF2B5EF4-FFF2-40B4-BE49-F238E27FC236}">
                <a16:creationId xmlns:a16="http://schemas.microsoft.com/office/drawing/2014/main" id="{59BA0370-59DB-430A-B544-DD30F2A34BDD}"/>
              </a:ext>
            </a:extLst>
          </p:cNvPr>
          <p:cNvPicPr>
            <a:picLocks noChangeAspect="1"/>
          </p:cNvPicPr>
          <p:nvPr/>
        </p:nvPicPr>
        <p:blipFill rotWithShape="1">
          <a:blip r:embed="rId8"/>
          <a:srcRect t="10816"/>
          <a:stretch/>
        </p:blipFill>
        <p:spPr>
          <a:xfrm>
            <a:off x="3594463" y="556883"/>
            <a:ext cx="2233131" cy="1675404"/>
          </a:xfrm>
          <a:prstGeom prst="rect">
            <a:avLst/>
          </a:prstGeom>
        </p:spPr>
      </p:pic>
      <p:pic>
        <p:nvPicPr>
          <p:cNvPr id="15" name="Picture 14" descr="A picture containing map&#10;&#10;Description automatically generated">
            <a:extLst>
              <a:ext uri="{FF2B5EF4-FFF2-40B4-BE49-F238E27FC236}">
                <a16:creationId xmlns:a16="http://schemas.microsoft.com/office/drawing/2014/main" id="{C2EFB378-5ECF-4ACF-8277-FA987FBF9C9E}"/>
              </a:ext>
            </a:extLst>
          </p:cNvPr>
          <p:cNvPicPr>
            <a:picLocks noChangeAspect="1"/>
          </p:cNvPicPr>
          <p:nvPr/>
        </p:nvPicPr>
        <p:blipFill>
          <a:blip r:embed="rId9"/>
          <a:stretch>
            <a:fillRect/>
          </a:stretch>
        </p:blipFill>
        <p:spPr>
          <a:xfrm>
            <a:off x="6751714" y="542336"/>
            <a:ext cx="5050659" cy="3087070"/>
          </a:xfrm>
          <a:prstGeom prst="rect">
            <a:avLst/>
          </a:prstGeom>
        </p:spPr>
      </p:pic>
      <p:sp>
        <p:nvSpPr>
          <p:cNvPr id="16" name="Arrow: Right 15">
            <a:extLst>
              <a:ext uri="{FF2B5EF4-FFF2-40B4-BE49-F238E27FC236}">
                <a16:creationId xmlns:a16="http://schemas.microsoft.com/office/drawing/2014/main" id="{754E1879-085C-4890-820F-C9FCFFD1136C}"/>
              </a:ext>
            </a:extLst>
          </p:cNvPr>
          <p:cNvSpPr/>
          <p:nvPr/>
        </p:nvSpPr>
        <p:spPr>
          <a:xfrm>
            <a:off x="5329451" y="2703643"/>
            <a:ext cx="1098645" cy="3693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B38F1DB7-E1FF-47B9-9EB6-ACA9C6EE73A8}"/>
              </a:ext>
            </a:extLst>
          </p:cNvPr>
          <p:cNvSpPr/>
          <p:nvPr/>
        </p:nvSpPr>
        <p:spPr>
          <a:xfrm>
            <a:off x="8958015" y="1665747"/>
            <a:ext cx="638056" cy="56654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31AF1189-0E35-4CF6-BF02-E57E02C928B2}"/>
              </a:ext>
            </a:extLst>
          </p:cNvPr>
          <p:cNvSpPr txBox="1"/>
          <p:nvPr/>
        </p:nvSpPr>
        <p:spPr>
          <a:xfrm>
            <a:off x="8868727" y="1727675"/>
            <a:ext cx="816632" cy="415498"/>
          </a:xfrm>
          <a:prstGeom prst="rect">
            <a:avLst/>
          </a:prstGeom>
          <a:noFill/>
        </p:spPr>
        <p:txBody>
          <a:bodyPr wrap="square" rtlCol="0">
            <a:spAutoFit/>
          </a:bodyPr>
          <a:lstStyle/>
          <a:p>
            <a:pPr algn="ctr"/>
            <a:r>
              <a:rPr lang="en-GB" sz="1050" b="1" dirty="0"/>
              <a:t>8ha</a:t>
            </a:r>
          </a:p>
          <a:p>
            <a:pPr algn="ctr"/>
            <a:r>
              <a:rPr lang="en-GB" sz="1050" b="1" dirty="0"/>
              <a:t>(1,7%)</a:t>
            </a:r>
          </a:p>
        </p:txBody>
      </p:sp>
      <p:sp>
        <p:nvSpPr>
          <p:cNvPr id="22" name="Rectangle 21">
            <a:extLst>
              <a:ext uri="{FF2B5EF4-FFF2-40B4-BE49-F238E27FC236}">
                <a16:creationId xmlns:a16="http://schemas.microsoft.com/office/drawing/2014/main" id="{A06EA91F-5829-46A5-84C9-1E0CA89A3E09}"/>
              </a:ext>
            </a:extLst>
          </p:cNvPr>
          <p:cNvSpPr/>
          <p:nvPr/>
        </p:nvSpPr>
        <p:spPr>
          <a:xfrm>
            <a:off x="7765576" y="1029116"/>
            <a:ext cx="1699146" cy="415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230DE1C1-0AFA-441D-ACE0-B92DFFB8CB60}"/>
              </a:ext>
            </a:extLst>
          </p:cNvPr>
          <p:cNvSpPr txBox="1"/>
          <p:nvPr/>
        </p:nvSpPr>
        <p:spPr>
          <a:xfrm>
            <a:off x="7765576" y="951273"/>
            <a:ext cx="2825086" cy="430887"/>
          </a:xfrm>
          <a:prstGeom prst="rect">
            <a:avLst/>
          </a:prstGeom>
          <a:noFill/>
        </p:spPr>
        <p:txBody>
          <a:bodyPr wrap="square" rtlCol="0">
            <a:spAutoFit/>
          </a:bodyPr>
          <a:lstStyle/>
          <a:p>
            <a:r>
              <a:rPr lang="en-GB" sz="1100" dirty="0"/>
              <a:t>Seagrass meadow in 2018</a:t>
            </a:r>
          </a:p>
          <a:p>
            <a:r>
              <a:rPr lang="en-GB" sz="1100" dirty="0"/>
              <a:t>Total surface lost between 2012 and 2018</a:t>
            </a:r>
          </a:p>
        </p:txBody>
      </p:sp>
      <p:sp>
        <p:nvSpPr>
          <p:cNvPr id="24" name="Rectangle 23">
            <a:extLst>
              <a:ext uri="{FF2B5EF4-FFF2-40B4-BE49-F238E27FC236}">
                <a16:creationId xmlns:a16="http://schemas.microsoft.com/office/drawing/2014/main" id="{675DF335-78C9-4475-B3AE-E14B0773D75B}"/>
              </a:ext>
            </a:extLst>
          </p:cNvPr>
          <p:cNvSpPr/>
          <p:nvPr/>
        </p:nvSpPr>
        <p:spPr>
          <a:xfrm>
            <a:off x="6864824" y="702860"/>
            <a:ext cx="2093191" cy="326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928D1642-052C-4756-A36E-90A08E83BDF8}"/>
              </a:ext>
            </a:extLst>
          </p:cNvPr>
          <p:cNvSpPr txBox="1"/>
          <p:nvPr/>
        </p:nvSpPr>
        <p:spPr>
          <a:xfrm>
            <a:off x="6751714" y="580652"/>
            <a:ext cx="4155743" cy="307777"/>
          </a:xfrm>
          <a:prstGeom prst="rect">
            <a:avLst/>
          </a:prstGeom>
          <a:noFill/>
        </p:spPr>
        <p:txBody>
          <a:bodyPr wrap="square" rtlCol="0">
            <a:spAutoFit/>
          </a:bodyPr>
          <a:lstStyle/>
          <a:p>
            <a:r>
              <a:rPr lang="en-GB" sz="1400" dirty="0"/>
              <a:t>Regression of </a:t>
            </a:r>
            <a:r>
              <a:rPr lang="en-GB" sz="1400" i="1" dirty="0"/>
              <a:t>P. </a:t>
            </a:r>
            <a:r>
              <a:rPr lang="en-GB" sz="1400" i="1" dirty="0" err="1"/>
              <a:t>oceanica</a:t>
            </a:r>
            <a:r>
              <a:rPr lang="en-GB" sz="1400" dirty="0"/>
              <a:t> meadow in the Bay of </a:t>
            </a:r>
            <a:r>
              <a:rPr lang="en-GB" sz="1400" dirty="0" err="1"/>
              <a:t>Calvi</a:t>
            </a:r>
            <a:endParaRPr lang="en-GB" sz="1400" dirty="0"/>
          </a:p>
        </p:txBody>
      </p:sp>
      <p:sp>
        <p:nvSpPr>
          <p:cNvPr id="26" name="TextBox 25">
            <a:extLst>
              <a:ext uri="{FF2B5EF4-FFF2-40B4-BE49-F238E27FC236}">
                <a16:creationId xmlns:a16="http://schemas.microsoft.com/office/drawing/2014/main" id="{BDCA3900-0DC6-45F7-AB27-233D230F4D66}"/>
              </a:ext>
            </a:extLst>
          </p:cNvPr>
          <p:cNvSpPr txBox="1"/>
          <p:nvPr/>
        </p:nvSpPr>
        <p:spPr>
          <a:xfrm>
            <a:off x="4806812" y="2027757"/>
            <a:ext cx="1371600" cy="230832"/>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 Arnaud Abadie </a:t>
            </a:r>
          </a:p>
        </p:txBody>
      </p:sp>
      <p:pic>
        <p:nvPicPr>
          <p:cNvPr id="2052" name="Picture 4" descr="Aucune description disponible.">
            <a:extLst>
              <a:ext uri="{FF2B5EF4-FFF2-40B4-BE49-F238E27FC236}">
                <a16:creationId xmlns:a16="http://schemas.microsoft.com/office/drawing/2014/main" id="{622B58F2-C940-4739-8A70-113ABE697E7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5746" t="11642" r="4078"/>
          <a:stretch/>
        </p:blipFill>
        <p:spPr bwMode="auto">
          <a:xfrm>
            <a:off x="389627" y="4707315"/>
            <a:ext cx="1263235" cy="126608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3BAEC8B-042E-4817-B79D-53CD0F858389}"/>
              </a:ext>
            </a:extLst>
          </p:cNvPr>
          <p:cNvSpPr txBox="1"/>
          <p:nvPr/>
        </p:nvSpPr>
        <p:spPr>
          <a:xfrm>
            <a:off x="1652862" y="4784165"/>
            <a:ext cx="4089779" cy="1077218"/>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Four year project</a:t>
            </a:r>
          </a:p>
          <a:p>
            <a:r>
              <a:rPr lang="en-GB" sz="1600" dirty="0">
                <a:latin typeface="Arial" panose="020B0604020202020204" pitchFamily="34" charset="0"/>
                <a:cs typeface="Arial" panose="020B0604020202020204" pitchFamily="34" charset="0"/>
              </a:rPr>
              <a:t>(2021 – 2025)</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PhD thesis of </a:t>
            </a:r>
            <a:r>
              <a:rPr lang="en-GB" sz="1600" b="1" dirty="0">
                <a:latin typeface="Arial" panose="020B0604020202020204" pitchFamily="34" charset="0"/>
                <a:cs typeface="Arial" panose="020B0604020202020204" pitchFamily="34" charset="0"/>
              </a:rPr>
              <a:t>Arnaud Boulenger </a:t>
            </a:r>
          </a:p>
        </p:txBody>
      </p:sp>
      <p:pic>
        <p:nvPicPr>
          <p:cNvPr id="29" name="Picture 28">
            <a:extLst>
              <a:ext uri="{FF2B5EF4-FFF2-40B4-BE49-F238E27FC236}">
                <a16:creationId xmlns:a16="http://schemas.microsoft.com/office/drawing/2014/main" id="{D8A8DADB-0883-470D-AE22-612FA1CC62C6}"/>
              </a:ext>
            </a:extLst>
          </p:cNvPr>
          <p:cNvPicPr>
            <a:picLocks noChangeAspect="1"/>
          </p:cNvPicPr>
          <p:nvPr/>
        </p:nvPicPr>
        <p:blipFill>
          <a:blip r:embed="rId11"/>
          <a:stretch>
            <a:fillRect/>
          </a:stretch>
        </p:blipFill>
        <p:spPr>
          <a:xfrm>
            <a:off x="10340729" y="3872525"/>
            <a:ext cx="1461644" cy="1899030"/>
          </a:xfrm>
          <a:prstGeom prst="rect">
            <a:avLst/>
          </a:prstGeom>
        </p:spPr>
      </p:pic>
      <p:sp>
        <p:nvSpPr>
          <p:cNvPr id="28" name="TextBox 27">
            <a:extLst>
              <a:ext uri="{FF2B5EF4-FFF2-40B4-BE49-F238E27FC236}">
                <a16:creationId xmlns:a16="http://schemas.microsoft.com/office/drawing/2014/main" id="{B6F46CCC-AF84-4457-9B1E-0697DC42AC0A}"/>
              </a:ext>
            </a:extLst>
          </p:cNvPr>
          <p:cNvSpPr txBox="1"/>
          <p:nvPr/>
        </p:nvSpPr>
        <p:spPr>
          <a:xfrm>
            <a:off x="10147110" y="5764522"/>
            <a:ext cx="3022979" cy="261610"/>
          </a:xfrm>
          <a:prstGeom prst="rect">
            <a:avLst/>
          </a:prstGeom>
          <a:noFill/>
        </p:spPr>
        <p:txBody>
          <a:bodyPr wrap="square" rtlCol="0">
            <a:spAutoFit/>
          </a:bodyPr>
          <a:lstStyle/>
          <a:p>
            <a:r>
              <a:rPr lang="en-GB" sz="1100" dirty="0" err="1">
                <a:latin typeface="Arial" panose="020B0604020202020204" pitchFamily="34" charset="0"/>
                <a:cs typeface="Arial" panose="020B0604020202020204" pitchFamily="34" charset="0"/>
              </a:rPr>
              <a:t>Hotaling</a:t>
            </a:r>
            <a:r>
              <a:rPr lang="en-GB" sz="1100" dirty="0">
                <a:latin typeface="Arial" panose="020B0604020202020204" pitchFamily="34" charset="0"/>
                <a:cs typeface="Arial" panose="020B0604020202020204" pitchFamily="34" charset="0"/>
              </a:rPr>
              <a:t>-Hagan et al., 2017</a:t>
            </a:r>
          </a:p>
        </p:txBody>
      </p:sp>
      <p:sp>
        <p:nvSpPr>
          <p:cNvPr id="30" name="TextBox 29">
            <a:extLst>
              <a:ext uri="{FF2B5EF4-FFF2-40B4-BE49-F238E27FC236}">
                <a16:creationId xmlns:a16="http://schemas.microsoft.com/office/drawing/2014/main" id="{378FE09F-1C15-4D77-9799-4FFD4B1A8EDA}"/>
              </a:ext>
            </a:extLst>
          </p:cNvPr>
          <p:cNvSpPr txBox="1"/>
          <p:nvPr/>
        </p:nvSpPr>
        <p:spPr>
          <a:xfrm>
            <a:off x="10340729" y="6080959"/>
            <a:ext cx="2395182" cy="380476"/>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MODELLING</a:t>
            </a:r>
          </a:p>
        </p:txBody>
      </p:sp>
      <p:pic>
        <p:nvPicPr>
          <p:cNvPr id="32" name="Picture 31">
            <a:extLst>
              <a:ext uri="{FF2B5EF4-FFF2-40B4-BE49-F238E27FC236}">
                <a16:creationId xmlns:a16="http://schemas.microsoft.com/office/drawing/2014/main" id="{942715B8-5A99-40DA-B809-0B4B6305A096}"/>
              </a:ext>
            </a:extLst>
          </p:cNvPr>
          <p:cNvPicPr>
            <a:picLocks noChangeAspect="1"/>
          </p:cNvPicPr>
          <p:nvPr/>
        </p:nvPicPr>
        <p:blipFill>
          <a:blip r:embed="rId12"/>
          <a:stretch>
            <a:fillRect/>
          </a:stretch>
        </p:blipFill>
        <p:spPr>
          <a:xfrm>
            <a:off x="5624954" y="4169674"/>
            <a:ext cx="2035522" cy="1353791"/>
          </a:xfrm>
          <a:prstGeom prst="rect">
            <a:avLst/>
          </a:prstGeom>
        </p:spPr>
      </p:pic>
      <p:sp>
        <p:nvSpPr>
          <p:cNvPr id="34" name="TextBox 33">
            <a:extLst>
              <a:ext uri="{FF2B5EF4-FFF2-40B4-BE49-F238E27FC236}">
                <a16:creationId xmlns:a16="http://schemas.microsoft.com/office/drawing/2014/main" id="{DD57B22C-B7B7-46F6-BA4C-833DFE484818}"/>
              </a:ext>
            </a:extLst>
          </p:cNvPr>
          <p:cNvSpPr txBox="1"/>
          <p:nvPr/>
        </p:nvSpPr>
        <p:spPr>
          <a:xfrm>
            <a:off x="5806606" y="6084877"/>
            <a:ext cx="1890215"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FIELD TRIALS</a:t>
            </a:r>
          </a:p>
        </p:txBody>
      </p:sp>
      <p:sp>
        <p:nvSpPr>
          <p:cNvPr id="2048" name="TextBox 2047">
            <a:extLst>
              <a:ext uri="{FF2B5EF4-FFF2-40B4-BE49-F238E27FC236}">
                <a16:creationId xmlns:a16="http://schemas.microsoft.com/office/drawing/2014/main" id="{B8CB25A6-3013-4CCE-917E-EE7CE537F4D7}"/>
              </a:ext>
            </a:extLst>
          </p:cNvPr>
          <p:cNvSpPr txBox="1"/>
          <p:nvPr/>
        </p:nvSpPr>
        <p:spPr>
          <a:xfrm>
            <a:off x="6646797" y="5523465"/>
            <a:ext cx="1654791"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Tan et al. 2020</a:t>
            </a:r>
          </a:p>
        </p:txBody>
      </p:sp>
      <p:pic>
        <p:nvPicPr>
          <p:cNvPr id="2050" name="Picture 2049">
            <a:extLst>
              <a:ext uri="{FF2B5EF4-FFF2-40B4-BE49-F238E27FC236}">
                <a16:creationId xmlns:a16="http://schemas.microsoft.com/office/drawing/2014/main" id="{657A1DA7-A4A7-49D2-B44E-EBA0E7739F60}"/>
              </a:ext>
            </a:extLst>
          </p:cNvPr>
          <p:cNvPicPr>
            <a:picLocks noChangeAspect="1"/>
          </p:cNvPicPr>
          <p:nvPr/>
        </p:nvPicPr>
        <p:blipFill>
          <a:blip r:embed="rId13"/>
          <a:stretch>
            <a:fillRect/>
          </a:stretch>
        </p:blipFill>
        <p:spPr>
          <a:xfrm>
            <a:off x="7913640" y="4253166"/>
            <a:ext cx="2221316" cy="1137747"/>
          </a:xfrm>
          <a:prstGeom prst="rect">
            <a:avLst/>
          </a:prstGeom>
        </p:spPr>
      </p:pic>
      <p:sp>
        <p:nvSpPr>
          <p:cNvPr id="39" name="TextBox 38">
            <a:extLst>
              <a:ext uri="{FF2B5EF4-FFF2-40B4-BE49-F238E27FC236}">
                <a16:creationId xmlns:a16="http://schemas.microsoft.com/office/drawing/2014/main" id="{1072CDF2-E044-4B5C-AB5E-ABD98C6EE0E1}"/>
              </a:ext>
            </a:extLst>
          </p:cNvPr>
          <p:cNvSpPr txBox="1"/>
          <p:nvPr/>
        </p:nvSpPr>
        <p:spPr>
          <a:xfrm>
            <a:off x="7911419" y="6084877"/>
            <a:ext cx="2221316"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LAB CULTIVATION</a:t>
            </a:r>
          </a:p>
        </p:txBody>
      </p:sp>
      <p:sp>
        <p:nvSpPr>
          <p:cNvPr id="41" name="TextBox 40">
            <a:extLst>
              <a:ext uri="{FF2B5EF4-FFF2-40B4-BE49-F238E27FC236}">
                <a16:creationId xmlns:a16="http://schemas.microsoft.com/office/drawing/2014/main" id="{506AD383-A4DC-4150-911F-696D56BDF2D4}"/>
              </a:ext>
            </a:extLst>
          </p:cNvPr>
          <p:cNvSpPr txBox="1"/>
          <p:nvPr/>
        </p:nvSpPr>
        <p:spPr>
          <a:xfrm>
            <a:off x="8431377" y="5392660"/>
            <a:ext cx="6646458" cy="261610"/>
          </a:xfrm>
          <a:prstGeom prst="rect">
            <a:avLst/>
          </a:prstGeom>
          <a:noFill/>
        </p:spPr>
        <p:txBody>
          <a:bodyPr wrap="square">
            <a:spAutoFit/>
          </a:bodyPr>
          <a:lstStyle/>
          <a:p>
            <a:r>
              <a:rPr lang="en-GB" sz="1100" b="0" i="0" u="none" strike="noStrike" baseline="0" dirty="0" err="1">
                <a:latin typeface="Arial" panose="020B0604020202020204" pitchFamily="34" charset="0"/>
                <a:cs typeface="Arial" panose="020B0604020202020204" pitchFamily="34" charset="0"/>
              </a:rPr>
              <a:t>Castejón</a:t>
            </a:r>
            <a:r>
              <a:rPr lang="en-GB" sz="1100" b="0" i="0" u="none" strike="noStrike" baseline="0" dirty="0">
                <a:latin typeface="Arial" panose="020B0604020202020204" pitchFamily="34" charset="0"/>
                <a:cs typeface="Arial" panose="020B0604020202020204" pitchFamily="34" charset="0"/>
              </a:rPr>
              <a:t> </a:t>
            </a:r>
            <a:r>
              <a:rPr lang="en-GB" sz="1100" b="0" i="0" u="none" strike="noStrike" baseline="0" dirty="0" err="1">
                <a:latin typeface="Arial" panose="020B0604020202020204" pitchFamily="34" charset="0"/>
                <a:cs typeface="Arial" panose="020B0604020202020204" pitchFamily="34" charset="0"/>
              </a:rPr>
              <a:t>Silvo</a:t>
            </a:r>
            <a:r>
              <a:rPr lang="en-GB" sz="1100" b="0" i="0" u="none" strike="noStrike" baseline="0" dirty="0">
                <a:latin typeface="Arial" panose="020B0604020202020204" pitchFamily="34" charset="0"/>
                <a:cs typeface="Arial" panose="020B0604020202020204" pitchFamily="34" charset="0"/>
              </a:rPr>
              <a:t> et al., 2018</a:t>
            </a:r>
            <a:endParaRPr lang="en-GB" sz="11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22AC0C8A-9282-4AC9-8BD3-A2526F445A52}"/>
              </a:ext>
            </a:extLst>
          </p:cNvPr>
          <p:cNvSpPr/>
          <p:nvPr/>
        </p:nvSpPr>
        <p:spPr>
          <a:xfrm>
            <a:off x="5747253" y="6059696"/>
            <a:ext cx="1790923"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14D0A74-B9B1-4F37-8283-D37F9684249B}"/>
              </a:ext>
            </a:extLst>
          </p:cNvPr>
          <p:cNvSpPr/>
          <p:nvPr/>
        </p:nvSpPr>
        <p:spPr>
          <a:xfrm>
            <a:off x="7911419" y="6046911"/>
            <a:ext cx="2162161"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B280653B-CB80-4690-9FA3-8EF35D1200E6}"/>
              </a:ext>
            </a:extLst>
          </p:cNvPr>
          <p:cNvSpPr/>
          <p:nvPr/>
        </p:nvSpPr>
        <p:spPr>
          <a:xfrm>
            <a:off x="10288178" y="6053545"/>
            <a:ext cx="1626284" cy="4353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udio 7">
            <a:hlinkClick r:id="" action="ppaction://media"/>
            <a:extLst>
              <a:ext uri="{FF2B5EF4-FFF2-40B4-BE49-F238E27FC236}">
                <a16:creationId xmlns:a16="http://schemas.microsoft.com/office/drawing/2014/main" id="{94678BB3-EB27-4B8A-B479-9ACDE0C2E28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1437018"/>
      </p:ext>
    </p:extLst>
  </p:cSld>
  <p:clrMapOvr>
    <a:masterClrMapping/>
  </p:clrMapOvr>
  <mc:AlternateContent xmlns:mc="http://schemas.openxmlformats.org/markup-compatibility/2006">
    <mc:Choice xmlns:p14="http://schemas.microsoft.com/office/powerpoint/2010/main" Requires="p14">
      <p:transition spd="slow" p14:dur="2000" advTm="3148"/>
    </mc:Choice>
    <mc:Fallback>
      <p:transition spd="slow" advTm="3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La posidonie, un miracle en Méditerranée | Dossier">
            <a:extLst>
              <a:ext uri="{FF2B5EF4-FFF2-40B4-BE49-F238E27FC236}">
                <a16:creationId xmlns:a16="http://schemas.microsoft.com/office/drawing/2014/main" id="{F25C5C39-AF52-43E0-9EE2-2BCFCD3A1F5E}"/>
              </a:ext>
            </a:extLst>
          </p:cNvPr>
          <p:cNvPicPr>
            <a:picLocks noChangeAspect="1" noChangeArrowheads="1"/>
          </p:cNvPicPr>
          <p:nvPr/>
        </p:nvPicPr>
        <p:blipFill rotWithShape="1">
          <a:blip r:embed="rId4">
            <a:alphaModFix amt="34000"/>
            <a:extLst>
              <a:ext uri="{28A0092B-C50C-407E-A947-70E740481C1C}">
                <a14:useLocalDpi xmlns:a14="http://schemas.microsoft.com/office/drawing/2010/main" val="0"/>
              </a:ext>
            </a:extLst>
          </a:blip>
          <a:srcRect t="89855"/>
          <a:stretch/>
        </p:blipFill>
        <p:spPr bwMode="auto">
          <a:xfrm>
            <a:off x="0" y="6555723"/>
            <a:ext cx="12192000" cy="3022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La posidonie, un miracle en Méditerranée | Dossier">
            <a:extLst>
              <a:ext uri="{FF2B5EF4-FFF2-40B4-BE49-F238E27FC236}">
                <a16:creationId xmlns:a16="http://schemas.microsoft.com/office/drawing/2014/main" id="{369C06A2-D5AB-412C-A499-9F40D4BEDE84}"/>
              </a:ext>
            </a:extLst>
          </p:cNvPr>
          <p:cNvPicPr>
            <a:picLocks noChangeAspect="1" noChangeArrowheads="1"/>
          </p:cNvPicPr>
          <p:nvPr/>
        </p:nvPicPr>
        <p:blipFill rotWithShape="1">
          <a:blip r:embed="rId4">
            <a:alphaModFix amt="34000"/>
            <a:extLst>
              <a:ext uri="{28A0092B-C50C-407E-A947-70E740481C1C}">
                <a14:useLocalDpi xmlns:a14="http://schemas.microsoft.com/office/drawing/2010/main" val="0"/>
              </a:ext>
            </a:extLst>
          </a:blip>
          <a:srcRect b="87936"/>
          <a:stretch/>
        </p:blipFill>
        <p:spPr bwMode="auto">
          <a:xfrm>
            <a:off x="0" y="2"/>
            <a:ext cx="12192000" cy="3369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night sky&#10;&#10;Description automatically generated">
            <a:extLst>
              <a:ext uri="{FF2B5EF4-FFF2-40B4-BE49-F238E27FC236}">
                <a16:creationId xmlns:a16="http://schemas.microsoft.com/office/drawing/2014/main" id="{C1383448-AE54-429B-847C-AC77588E3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9654" y="0"/>
            <a:ext cx="565438" cy="328143"/>
          </a:xfrm>
          <a:prstGeom prst="rect">
            <a:avLst/>
          </a:prstGeom>
        </p:spPr>
      </p:pic>
      <p:sp>
        <p:nvSpPr>
          <p:cNvPr id="7" name="TextBox 6">
            <a:extLst>
              <a:ext uri="{FF2B5EF4-FFF2-40B4-BE49-F238E27FC236}">
                <a16:creationId xmlns:a16="http://schemas.microsoft.com/office/drawing/2014/main" id="{243FD700-1871-40C8-8A63-B8295325040E}"/>
              </a:ext>
            </a:extLst>
          </p:cNvPr>
          <p:cNvSpPr txBox="1"/>
          <p:nvPr/>
        </p:nvSpPr>
        <p:spPr>
          <a:xfrm>
            <a:off x="0" y="-20595"/>
            <a:ext cx="6097136" cy="369332"/>
          </a:xfrm>
          <a:prstGeom prst="rect">
            <a:avLst/>
          </a:prstGeom>
          <a:noFill/>
        </p:spPr>
        <p:txBody>
          <a:bodyPr wrap="square">
            <a:spAutoFit/>
          </a:bodyPr>
          <a:lstStyle/>
          <a:p>
            <a:r>
              <a:rPr lang="en-GB" b="1" dirty="0">
                <a:latin typeface="Arial" panose="020B0604020202020204" pitchFamily="34" charset="0"/>
                <a:cs typeface="Arial" panose="020B0604020202020204" pitchFamily="34" charset="0"/>
              </a:rPr>
              <a:t>Interests in joining the network</a:t>
            </a:r>
          </a:p>
        </p:txBody>
      </p:sp>
      <p:pic>
        <p:nvPicPr>
          <p:cNvPr id="8" name="Picture 7">
            <a:extLst>
              <a:ext uri="{FF2B5EF4-FFF2-40B4-BE49-F238E27FC236}">
                <a16:creationId xmlns:a16="http://schemas.microsoft.com/office/drawing/2014/main" id="{EE56E246-5015-43F1-9787-4347B86A0C8E}"/>
              </a:ext>
            </a:extLst>
          </p:cNvPr>
          <p:cNvPicPr>
            <a:picLocks noChangeAspect="1"/>
          </p:cNvPicPr>
          <p:nvPr/>
        </p:nvPicPr>
        <p:blipFill>
          <a:blip r:embed="rId6"/>
          <a:stretch>
            <a:fillRect/>
          </a:stretch>
        </p:blipFill>
        <p:spPr>
          <a:xfrm>
            <a:off x="1089759" y="557012"/>
            <a:ext cx="3065985" cy="1570382"/>
          </a:xfrm>
          <a:prstGeom prst="rect">
            <a:avLst/>
          </a:prstGeom>
        </p:spPr>
      </p:pic>
      <p:sp>
        <p:nvSpPr>
          <p:cNvPr id="10" name="TextBox 9">
            <a:extLst>
              <a:ext uri="{FF2B5EF4-FFF2-40B4-BE49-F238E27FC236}">
                <a16:creationId xmlns:a16="http://schemas.microsoft.com/office/drawing/2014/main" id="{75C4035B-8AB1-4F52-A700-739B799CE153}"/>
              </a:ext>
            </a:extLst>
          </p:cNvPr>
          <p:cNvSpPr txBox="1"/>
          <p:nvPr/>
        </p:nvSpPr>
        <p:spPr>
          <a:xfrm>
            <a:off x="2419065" y="2127394"/>
            <a:ext cx="6121020" cy="261610"/>
          </a:xfrm>
          <a:prstGeom prst="rect">
            <a:avLst/>
          </a:prstGeom>
          <a:noFill/>
        </p:spPr>
        <p:txBody>
          <a:bodyPr wrap="square">
            <a:spAutoFit/>
          </a:bodyPr>
          <a:lstStyle/>
          <a:p>
            <a:r>
              <a:rPr lang="en-GB" sz="1100" b="0" i="0" u="none" strike="noStrike" baseline="0" dirty="0" err="1">
                <a:latin typeface="Arial" panose="020B0604020202020204" pitchFamily="34" charset="0"/>
                <a:cs typeface="Arial" panose="020B0604020202020204" pitchFamily="34" charset="0"/>
              </a:rPr>
              <a:t>Castejón</a:t>
            </a:r>
            <a:r>
              <a:rPr lang="en-GB" sz="1100" b="0" i="0" u="none" strike="noStrike" baseline="0" dirty="0">
                <a:latin typeface="Arial" panose="020B0604020202020204" pitchFamily="34" charset="0"/>
                <a:cs typeface="Arial" panose="020B0604020202020204" pitchFamily="34" charset="0"/>
              </a:rPr>
              <a:t> </a:t>
            </a:r>
            <a:r>
              <a:rPr lang="en-GB" sz="1100" b="0" i="0" u="none" strike="noStrike" baseline="0" dirty="0" err="1">
                <a:latin typeface="Arial" panose="020B0604020202020204" pitchFamily="34" charset="0"/>
                <a:cs typeface="Arial" panose="020B0604020202020204" pitchFamily="34" charset="0"/>
              </a:rPr>
              <a:t>Silvo</a:t>
            </a:r>
            <a:r>
              <a:rPr lang="en-GB" sz="1100" b="0" i="0" u="none" strike="noStrike" baseline="0" dirty="0">
                <a:latin typeface="Arial" panose="020B0604020202020204" pitchFamily="34" charset="0"/>
                <a:cs typeface="Arial" panose="020B0604020202020204" pitchFamily="34" charset="0"/>
              </a:rPr>
              <a:t> et al., 2018</a:t>
            </a:r>
            <a:endParaRPr lang="en-GB"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8ED475B-546B-4203-A37B-749D66D1B3D4}"/>
              </a:ext>
            </a:extLst>
          </p:cNvPr>
          <p:cNvSpPr txBox="1"/>
          <p:nvPr/>
        </p:nvSpPr>
        <p:spPr>
          <a:xfrm>
            <a:off x="1417304" y="2609530"/>
            <a:ext cx="6121020"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LAB CULTIVATION</a:t>
            </a:r>
          </a:p>
        </p:txBody>
      </p:sp>
      <p:sp>
        <p:nvSpPr>
          <p:cNvPr id="14" name="Arrow: Right 13">
            <a:extLst>
              <a:ext uri="{FF2B5EF4-FFF2-40B4-BE49-F238E27FC236}">
                <a16:creationId xmlns:a16="http://schemas.microsoft.com/office/drawing/2014/main" id="{3BA53307-1CA2-44BC-9D41-4EC40AD37F9A}"/>
              </a:ext>
            </a:extLst>
          </p:cNvPr>
          <p:cNvSpPr/>
          <p:nvPr/>
        </p:nvSpPr>
        <p:spPr>
          <a:xfrm>
            <a:off x="5398330" y="906594"/>
            <a:ext cx="1098645" cy="369332"/>
          </a:xfrm>
          <a:prstGeom prst="rightArrow">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2D1E251-A944-4E0A-AFF3-73849DB6577A}"/>
              </a:ext>
            </a:extLst>
          </p:cNvPr>
          <p:cNvSpPr txBox="1"/>
          <p:nvPr/>
        </p:nvSpPr>
        <p:spPr>
          <a:xfrm>
            <a:off x="7656183" y="818983"/>
            <a:ext cx="5547815"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No system set-up yet </a:t>
            </a:r>
          </a:p>
        </p:txBody>
      </p:sp>
      <p:pic>
        <p:nvPicPr>
          <p:cNvPr id="4098" name="Picture 2" descr="Max Planck Institute for Infection Biology - Academic Positions">
            <a:extLst>
              <a:ext uri="{FF2B5EF4-FFF2-40B4-BE49-F238E27FC236}">
                <a16:creationId xmlns:a16="http://schemas.microsoft.com/office/drawing/2014/main" id="{38C3D254-A673-48C0-AF75-8D47E70C59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8109" y="4312925"/>
            <a:ext cx="923961" cy="7500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00" name="TextBox 15">
            <a:extLst>
              <a:ext uri="{FF2B5EF4-FFF2-40B4-BE49-F238E27FC236}">
                <a16:creationId xmlns:a16="http://schemas.microsoft.com/office/drawing/2014/main" id="{78833729-7530-06DA-AFF0-08759C45159B}"/>
              </a:ext>
            </a:extLst>
          </p:cNvPr>
          <p:cNvGraphicFramePr/>
          <p:nvPr>
            <p:extLst>
              <p:ext uri="{D42A27DB-BD31-4B8C-83A1-F6EECF244321}">
                <p14:modId xmlns:p14="http://schemas.microsoft.com/office/powerpoint/2010/main" val="3080883992"/>
              </p:ext>
            </p:extLst>
          </p:nvPr>
        </p:nvGraphicFramePr>
        <p:xfrm>
          <a:off x="1089759" y="3533764"/>
          <a:ext cx="9614847" cy="230832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Audio 2">
            <a:hlinkClick r:id="" action="ppaction://media"/>
            <a:extLst>
              <a:ext uri="{FF2B5EF4-FFF2-40B4-BE49-F238E27FC236}">
                <a16:creationId xmlns:a16="http://schemas.microsoft.com/office/drawing/2014/main" id="{61612BC3-05D0-4112-9B16-9D8BEB1BE2B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38082595"/>
      </p:ext>
    </p:extLst>
  </p:cSld>
  <p:clrMapOvr>
    <a:masterClrMapping/>
  </p:clrMapOvr>
  <mc:AlternateContent xmlns:mc="http://schemas.openxmlformats.org/markup-compatibility/2006">
    <mc:Choice xmlns:p14="http://schemas.microsoft.com/office/powerpoint/2010/main" Requires="p14">
      <p:transition spd="slow" p14:dur="2000" advTm="46430"/>
    </mc:Choice>
    <mc:Fallback>
      <p:transition spd="slow" advTm="46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TotalTime>
  <Words>626</Words>
  <Application>Microsoft Office PowerPoint</Application>
  <PresentationFormat>Widescreen</PresentationFormat>
  <Paragraphs>103</Paragraphs>
  <Slides>7</Slides>
  <Notes>2</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Arnaud Boulenger</dc:creator>
  <cp:lastModifiedBy>Arnaud Boulenger</cp:lastModifiedBy>
  <cp:revision>22</cp:revision>
  <dcterms:created xsi:type="dcterms:W3CDTF">2022-03-17T10:48:17Z</dcterms:created>
  <dcterms:modified xsi:type="dcterms:W3CDTF">2022-03-18T08:47:06Z</dcterms:modified>
</cp:coreProperties>
</file>