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60" r:id="rId3"/>
    <p:sldId id="257" r:id="rId4"/>
    <p:sldId id="258" r:id="rId5"/>
    <p:sldId id="259" r:id="rId6"/>
    <p:sldId id="261" r:id="rId7"/>
    <p:sldId id="290" r:id="rId8"/>
    <p:sldId id="291" r:id="rId9"/>
    <p:sldId id="262" r:id="rId10"/>
    <p:sldId id="263" r:id="rId11"/>
    <p:sldId id="264" r:id="rId12"/>
    <p:sldId id="265" r:id="rId13"/>
    <p:sldId id="267" r:id="rId14"/>
    <p:sldId id="266" r:id="rId15"/>
    <p:sldId id="269" r:id="rId16"/>
    <p:sldId id="270" r:id="rId17"/>
    <p:sldId id="271" r:id="rId18"/>
    <p:sldId id="272" r:id="rId19"/>
    <p:sldId id="274" r:id="rId20"/>
    <p:sldId id="273" r:id="rId21"/>
    <p:sldId id="275" r:id="rId22"/>
    <p:sldId id="276" r:id="rId23"/>
    <p:sldId id="277" r:id="rId24"/>
    <p:sldId id="282" r:id="rId25"/>
    <p:sldId id="283" r:id="rId26"/>
    <p:sldId id="278" r:id="rId27"/>
    <p:sldId id="279" r:id="rId28"/>
    <p:sldId id="280" r:id="rId29"/>
    <p:sldId id="281" r:id="rId30"/>
    <p:sldId id="285" r:id="rId31"/>
    <p:sldId id="287" r:id="rId32"/>
    <p:sldId id="268" r:id="rId33"/>
    <p:sldId id="288" r:id="rId34"/>
    <p:sldId id="286" r:id="rId35"/>
    <p:sldId id="284" r:id="rId36"/>
    <p:sldId id="289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rion Thierry" initials="TT" lastIdx="1" clrIdx="0">
    <p:extLst>
      <p:ext uri="{19B8F6BF-5375-455C-9EA6-DF929625EA0E}">
        <p15:presenceInfo xmlns:p15="http://schemas.microsoft.com/office/powerpoint/2012/main" userId="S::tthirion@uliege.be::15d3785d-3e72-4a94-82aa-1057bec167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5"/>
    <p:restoredTop sz="94237"/>
  </p:normalViewPr>
  <p:slideViewPr>
    <p:cSldViewPr snapToGrid="0">
      <p:cViewPr varScale="1">
        <p:scale>
          <a:sx n="175" d="100"/>
          <a:sy n="175" d="100"/>
        </p:scale>
        <p:origin x="160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AB1ED6A-05E2-3442-9461-ABBB190905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70A756-815A-904E-9F3C-2F07D4A105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5D287-9385-5A48-BB97-733BAC3F2322}" type="datetimeFigureOut">
              <a:rPr lang="fr-FR" smtClean="0"/>
              <a:t>07/02/2023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023AD6-E7F0-2943-A72B-6C73426680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CA10453-AB05-1340-A184-C040F64335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0DF8-9B1E-894F-9167-0B861F6DD4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6969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05A9B-891E-BF43-A046-44DBBFD2E9B5}" type="datetimeFigureOut">
              <a:rPr lang="fr-FR" smtClean="0"/>
              <a:t>07/02/2023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BD75D-3C8D-DD48-87E0-046D155AAF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3331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="0" i="0" u="none" strike="noStrike" dirty="0">
                <a:solidFill>
                  <a:srgbClr val="000000"/>
                </a:solidFill>
                <a:effectLst/>
                <a:latin typeface="freight-sans-pro"/>
              </a:rPr>
              <a:t>L’ostéoporose est une maladie systémique du squelette, caractérisée par une diminution de la masse osseuse et une perturbation de l’architecture osseuse augmentant le risque de fracture.</a:t>
            </a:r>
          </a:p>
          <a:p>
            <a:r>
              <a:rPr lang="fr-BE" b="0" i="0" u="none" strike="noStrike" dirty="0">
                <a:solidFill>
                  <a:srgbClr val="000000"/>
                </a:solidFill>
                <a:effectLst/>
                <a:latin typeface="freight-sans-pro"/>
              </a:rPr>
              <a:t>Le diagnostic repose sur le </a:t>
            </a:r>
            <a:r>
              <a:rPr lang="fr-BE" b="0" i="0" u="none" strike="noStrike" dirty="0" err="1">
                <a:solidFill>
                  <a:srgbClr val="000000"/>
                </a:solidFill>
                <a:effectLst/>
                <a:latin typeface="freight-sans-pro"/>
              </a:rPr>
              <a:t>T</a:t>
            </a:r>
            <a:r>
              <a:rPr lang="fr-BE" b="0" i="0" u="none" strike="noStrike" dirty="0">
                <a:solidFill>
                  <a:srgbClr val="000000"/>
                </a:solidFill>
                <a:effectLst/>
                <a:latin typeface="freight-sans-pro"/>
              </a:rPr>
              <a:t>-score (nombre de déviations standards (DS) par rapport aux valeurs des femmes de 30 ans).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BD75D-3C8D-DD48-87E0-046D155AAFB8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664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FDF7A7-AF55-8DAB-5B13-567A64C51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99202DD-63CB-F0FB-2FED-0E0DC4450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305C1A-F367-89B4-4C0C-648DF495A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A8766-9AFE-704A-8CCE-8EF7B3DA960B}" type="datetimeFigureOut">
              <a:rPr lang="fr-FR" smtClean="0"/>
              <a:t>07/02/2023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2A7432-9209-09C2-4BA4-A3C6EE682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F636B1-6936-D64F-010D-5B68BB1C1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E9F0-1784-E64C-8945-9A7EB8C9FC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92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170A5B-FE2B-BDBC-88A3-DD0495DE2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30421DA-DEB7-FE5D-9921-25BA6E5C4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5BDEC4-308A-81B3-5318-F5362DB1E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A8766-9AFE-704A-8CCE-8EF7B3DA960B}" type="datetimeFigureOut">
              <a:rPr lang="fr-FR" smtClean="0"/>
              <a:t>07/02/2023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E71307-C042-5B7A-FD27-AE229C306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09A1EF-135B-2511-6251-6BA1B04D6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E9F0-1784-E64C-8945-9A7EB8C9FC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2891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CF86B16-5F07-C796-D26C-6732828FED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91A01D5-100F-E6CA-43A2-59FE3DCF9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DDAE26-4029-B55B-5303-76A365B60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A8766-9AFE-704A-8CCE-8EF7B3DA960B}" type="datetimeFigureOut">
              <a:rPr lang="fr-FR" smtClean="0"/>
              <a:t>07/02/2023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49FEF4-AFC1-805D-F7C2-D187F6045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804A37-869C-8FD7-3F28-132B52DDF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E9F0-1784-E64C-8945-9A7EB8C9FC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00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D863B6-791A-11C4-F7B1-915AA3B4F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9F6610-5A5D-3C5C-64D3-6492A36F4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D1DFDC-4411-D794-1601-9098CB97E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A8766-9AFE-704A-8CCE-8EF7B3DA960B}" type="datetimeFigureOut">
              <a:rPr lang="fr-FR" smtClean="0"/>
              <a:t>07/02/2023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858CE6-6E31-F215-E65E-B76E0681F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26FD19-E36F-EE00-8EE7-78A09E868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E9F0-1784-E64C-8945-9A7EB8C9FC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0846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F3D838-4A6B-50AA-8293-F1EF511FE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660276-A077-3439-B9D6-CCFEBFFEE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814F6F-0D43-387A-6125-758A19C76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A8766-9AFE-704A-8CCE-8EF7B3DA960B}" type="datetimeFigureOut">
              <a:rPr lang="fr-FR" smtClean="0"/>
              <a:t>07/02/2023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85DF67-71F6-DA7F-06C5-731DC705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60A383-9CB8-9E40-56BD-B02E4D8AD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E9F0-1784-E64C-8945-9A7EB8C9FC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305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424DF4-DC40-A04A-B06C-A07D368A6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43F8F8-8408-2256-9253-F2591AD63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10A02C5-5245-F632-5F4E-B5F8C337C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D0020A-697D-F6CB-A137-099F8C4C1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A8766-9AFE-704A-8CCE-8EF7B3DA960B}" type="datetimeFigureOut">
              <a:rPr lang="fr-FR" smtClean="0"/>
              <a:t>07/02/2023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4FFEBB5-28DA-E2A5-30CE-D83EF2F0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DF2FEA-5849-D884-7C72-D925ED6D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E9F0-1784-E64C-8945-9A7EB8C9FC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7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F49211-5B6D-9DC0-4C2A-D28725731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8921A9-1087-C8E3-8595-968422322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4A9759A-CB95-4FA1-E793-214AC190E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DAAD9DD-A860-1CBF-B466-408BC920CD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FA3AE99-AADF-05F5-1B96-0C4CAC5A4F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90CEB2C-8B99-9EAF-B1A5-0C6733DE6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A8766-9AFE-704A-8CCE-8EF7B3DA960B}" type="datetimeFigureOut">
              <a:rPr lang="fr-FR" smtClean="0"/>
              <a:t>07/02/2023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19D87B-9B7A-5921-7CD3-295B5D841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064F7B9-2E08-AB28-BBF9-E83464C5E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E9F0-1784-E64C-8945-9A7EB8C9FC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604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A01557-AEB5-45E6-F474-F039D1682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3FB0A6-B419-92DE-077C-DF632C3C2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A8766-9AFE-704A-8CCE-8EF7B3DA960B}" type="datetimeFigureOut">
              <a:rPr lang="fr-FR" smtClean="0"/>
              <a:t>07/02/2023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810E63B-FDBD-0B36-D156-893E288E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BCD321-3EE7-1257-EDF6-DDD62CFF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E9F0-1784-E64C-8945-9A7EB8C9FC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1914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54DC165-2850-1A62-E40C-C7FB296E6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A8766-9AFE-704A-8CCE-8EF7B3DA960B}" type="datetimeFigureOut">
              <a:rPr lang="fr-FR" smtClean="0"/>
              <a:t>07/02/2023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908BFD-5EFB-8BC6-D3AC-59AA14B80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9F43AD-A480-C846-6BC5-5E43FFECE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E9F0-1784-E64C-8945-9A7EB8C9FC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2622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01D187-7EB6-3E28-FB29-DCB295568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BE8E70-24CC-2134-97FD-6581E6915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A7C554-786E-92ED-3765-F68D60693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B80513C-F9E0-5993-F5E0-5FE880CF1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A8766-9AFE-704A-8CCE-8EF7B3DA960B}" type="datetimeFigureOut">
              <a:rPr lang="fr-FR" smtClean="0"/>
              <a:t>07/02/2023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F1A7F9-18AA-47D0-7CF5-1B5D92B1F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EEBAA6C-0774-40F0-F1A7-E54EFB0FA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E9F0-1784-E64C-8945-9A7EB8C9FC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31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CA1066-E2B9-41A4-2D75-B75FE7886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E70484A-BFDF-E316-B13A-EB4ED3BA21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684630-4799-46E4-3EFE-E7121385A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59EC51-E66B-8094-C92F-664E48704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A8766-9AFE-704A-8CCE-8EF7B3DA960B}" type="datetimeFigureOut">
              <a:rPr lang="fr-FR" smtClean="0"/>
              <a:t>07/02/2023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AEFD06-60A9-5FAF-0E9B-EB5C952F2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C4DE85-BED8-E614-2B02-71C734526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E9F0-1784-E64C-8945-9A7EB8C9FC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66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566CA7C-0348-C13A-53C3-5700A161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F4219B-89E7-664E-E20B-4A2D3025C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FC230F-CD18-1FB9-3958-8E5DF6DF07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A8766-9AFE-704A-8CCE-8EF7B3DA960B}" type="datetimeFigureOut">
              <a:rPr lang="fr-FR" smtClean="0"/>
              <a:t>07/02/2023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2937EA-7BE8-E7AA-82F1-C2A26FBF85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2F6871-CD88-60C6-E37C-FE865D638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7E9F0-1784-E64C-8945-9A7EB8C9FC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85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5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0996F6-CA74-A677-1B5E-D55863727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82" y="406400"/>
            <a:ext cx="9120693" cy="2022340"/>
          </a:xfrm>
        </p:spPr>
        <p:txBody>
          <a:bodyPr anchor="b">
            <a:normAutofit/>
          </a:bodyPr>
          <a:lstStyle/>
          <a:p>
            <a:r>
              <a:rPr lang="fr-FR" sz="6600" b="1" dirty="0">
                <a:solidFill>
                  <a:schemeClr val="tx2"/>
                </a:solidFill>
              </a:rPr>
              <a:t>Les fractures de hanche chez le patient gériatrique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4FF1939-5CDC-F994-D458-169F9E7AD9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32021" y="4181698"/>
            <a:ext cx="5958732" cy="1345989"/>
          </a:xfrm>
        </p:spPr>
        <p:txBody>
          <a:bodyPr>
            <a:normAutofit lnSpcReduction="10000"/>
          </a:bodyPr>
          <a:lstStyle/>
          <a:p>
            <a:r>
              <a:rPr lang="fr-FR" sz="1600" dirty="0">
                <a:solidFill>
                  <a:schemeClr val="tx2"/>
                </a:solidFill>
              </a:rPr>
              <a:t>CHU Liège</a:t>
            </a:r>
          </a:p>
          <a:p>
            <a:r>
              <a:rPr lang="fr-FR" sz="1600" dirty="0">
                <a:solidFill>
                  <a:schemeClr val="tx2"/>
                </a:solidFill>
              </a:rPr>
              <a:t>Service d’Orthopédie et de Traumatologie</a:t>
            </a:r>
          </a:p>
          <a:p>
            <a:endParaRPr lang="fr-FR" sz="1600" dirty="0">
              <a:solidFill>
                <a:schemeClr val="tx2"/>
              </a:solidFill>
            </a:endParaRPr>
          </a:p>
          <a:p>
            <a:r>
              <a:rPr lang="fr-FR" sz="1600" dirty="0">
                <a:solidFill>
                  <a:schemeClr val="tx2"/>
                </a:solidFill>
              </a:rPr>
              <a:t>02 février 2023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Sous-titre 2">
            <a:extLst>
              <a:ext uri="{FF2B5EF4-FFF2-40B4-BE49-F238E27FC236}">
                <a16:creationId xmlns:a16="http://schemas.microsoft.com/office/drawing/2014/main" id="{70C8F27D-CEAD-D042-546D-3226039674FC}"/>
              </a:ext>
            </a:extLst>
          </p:cNvPr>
          <p:cNvSpPr txBox="1">
            <a:spLocks/>
          </p:cNvSpPr>
          <p:nvPr/>
        </p:nvSpPr>
        <p:spPr>
          <a:xfrm>
            <a:off x="4250760" y="3178629"/>
            <a:ext cx="3321254" cy="967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2"/>
                </a:solidFill>
              </a:rPr>
              <a:t>Dr. Bonnevie F.</a:t>
            </a:r>
          </a:p>
          <a:p>
            <a:r>
              <a:rPr lang="fr-FR" dirty="0">
                <a:solidFill>
                  <a:schemeClr val="tx2"/>
                </a:solidFill>
              </a:rPr>
              <a:t>Pr. Thirion </a:t>
            </a:r>
            <a:r>
              <a:rPr lang="fr-FR" dirty="0" err="1">
                <a:solidFill>
                  <a:schemeClr val="tx2"/>
                </a:solidFill>
              </a:rPr>
              <a:t>T</a:t>
            </a:r>
            <a:r>
              <a:rPr lang="fr-FR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CCE4F8AE-B070-26B5-AD58-A0F05B0249B3}"/>
              </a:ext>
            </a:extLst>
          </p:cNvPr>
          <p:cNvSpPr txBox="1">
            <a:spLocks/>
          </p:cNvSpPr>
          <p:nvPr/>
        </p:nvSpPr>
        <p:spPr>
          <a:xfrm>
            <a:off x="1800964" y="2508629"/>
            <a:ext cx="8589766" cy="1873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chemeClr val="tx2"/>
                </a:solidFill>
              </a:rPr>
              <a:t>Une prise en charge moderne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BA52DFE-6680-AD4C-8717-66154BFD5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99" y="5670187"/>
            <a:ext cx="13017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2EB38A0-7B8A-E94A-8357-619BADB84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558" y="5670187"/>
            <a:ext cx="176212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6EB0D04-016C-BB4D-9A3F-4CBD6A940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530" y="5670187"/>
            <a:ext cx="2491642" cy="104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51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453722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Fractures du col fémoral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218" name="Picture 2" descr="Femoral neck fracture, Garden stage IV. There is a completely displaced...  | Download Scientific Diagram">
            <a:extLst>
              <a:ext uri="{FF2B5EF4-FFF2-40B4-BE49-F238E27FC236}">
                <a16:creationId xmlns:a16="http://schemas.microsoft.com/office/drawing/2014/main" id="{CE8E6349-0DCA-FB06-E026-6F710B34B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45" y="1699846"/>
            <a:ext cx="4523043" cy="481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emoral Neck Fractures - Trauma - Orthobullets">
            <a:extLst>
              <a:ext uri="{FF2B5EF4-FFF2-40B4-BE49-F238E27FC236}">
                <a16:creationId xmlns:a16="http://schemas.microsoft.com/office/drawing/2014/main" id="{AAF401D3-E055-BEE2-1E7A-B651325C5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27" y="1699846"/>
            <a:ext cx="5010929" cy="480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906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569887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Fractures sous-trochantériennes / diaphysaires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Subtrochanteric Fractures - Trauma - Orthobullets">
            <a:extLst>
              <a:ext uri="{FF2B5EF4-FFF2-40B4-BE49-F238E27FC236}">
                <a16:creationId xmlns:a16="http://schemas.microsoft.com/office/drawing/2014/main" id="{46E5354F-79E6-0800-34F0-6BA0B2B62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5" y="1362290"/>
            <a:ext cx="6515100" cy="549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isplaced diaphyseal femoral fracture classified as 32-D/5.1... |  Download Scientific Diagram">
            <a:extLst>
              <a:ext uri="{FF2B5EF4-FFF2-40B4-BE49-F238E27FC236}">
                <a16:creationId xmlns:a16="http://schemas.microsoft.com/office/drawing/2014/main" id="{5718590D-D7F5-BBBD-2D46-E0CBAC78D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311" y="1728789"/>
            <a:ext cx="5119734" cy="466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908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375644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Traitement des fractures de hanche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A59412-7F81-E15D-0AA0-141D88A9C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737" y="1323474"/>
            <a:ext cx="10692063" cy="5158881"/>
          </a:xfrm>
        </p:spPr>
        <p:txBody>
          <a:bodyPr>
            <a:normAutofit fontScale="62500" lnSpcReduction="20000"/>
          </a:bodyPr>
          <a:lstStyle/>
          <a:p>
            <a:r>
              <a:rPr lang="fr-FR" dirty="0"/>
              <a:t>Traitement non chirurgical  : Exceptionnel.</a:t>
            </a:r>
            <a:br>
              <a:rPr lang="fr-FR" dirty="0"/>
            </a:br>
            <a:endParaRPr lang="fr-FR" dirty="0"/>
          </a:p>
          <a:p>
            <a:r>
              <a:rPr lang="fr-FR" sz="3600" b="1" u="sng" dirty="0"/>
              <a:t>Traitement chirurgical </a:t>
            </a:r>
            <a:r>
              <a:rPr lang="fr-FR" sz="3600" u="sng" dirty="0"/>
              <a:t>:</a:t>
            </a:r>
            <a:endParaRPr lang="fr-FR" sz="2500" u="sng" dirty="0"/>
          </a:p>
          <a:p>
            <a:pPr lvl="2"/>
            <a:r>
              <a:rPr lang="fr-FR" sz="2500" b="1" dirty="0"/>
              <a:t>Ostéosynthèses</a:t>
            </a:r>
            <a:r>
              <a:rPr lang="fr-FR" sz="2500" dirty="0"/>
              <a:t> :</a:t>
            </a:r>
          </a:p>
          <a:p>
            <a:pPr marL="914400" lvl="2" indent="0">
              <a:buNone/>
            </a:pPr>
            <a:r>
              <a:rPr lang="fr-FR" sz="2500" dirty="0"/>
              <a:t>	- clous cervico-médullaires.</a:t>
            </a:r>
          </a:p>
          <a:p>
            <a:pPr marL="914400" lvl="2" indent="0">
              <a:buNone/>
            </a:pPr>
            <a:r>
              <a:rPr lang="fr-FR" sz="2500" dirty="0"/>
              <a:t>	- plaques : DHS, CHS , FNS.</a:t>
            </a:r>
            <a:br>
              <a:rPr lang="fr-FR" sz="2500" dirty="0"/>
            </a:br>
            <a:endParaRPr lang="fr-FR" sz="2500" dirty="0"/>
          </a:p>
          <a:p>
            <a:pPr lvl="2"/>
            <a:r>
              <a:rPr lang="fr-FR" sz="2500" b="1" dirty="0"/>
              <a:t>Arthroplasties</a:t>
            </a:r>
            <a:r>
              <a:rPr lang="fr-FR" sz="2500" dirty="0"/>
              <a:t> :</a:t>
            </a:r>
          </a:p>
          <a:p>
            <a:pPr marL="914400" lvl="2" indent="0">
              <a:buNone/>
            </a:pPr>
            <a:r>
              <a:rPr lang="fr-FR" sz="2500" dirty="0"/>
              <a:t>	- hémi-arthroplasties,</a:t>
            </a:r>
          </a:p>
          <a:p>
            <a:pPr marL="914400" lvl="2" indent="0">
              <a:buNone/>
            </a:pPr>
            <a:r>
              <a:rPr lang="fr-FR" sz="2500" dirty="0"/>
              <a:t>	- prothèse totale de hanche.</a:t>
            </a:r>
            <a:br>
              <a:rPr lang="fr-FR" sz="2500" dirty="0"/>
            </a:br>
            <a:endParaRPr lang="fr-FR" sz="2500" dirty="0"/>
          </a:p>
          <a:p>
            <a:pPr lvl="2"/>
            <a:r>
              <a:rPr lang="fr-FR" sz="2500" dirty="0"/>
              <a:t>Résection tête et col (</a:t>
            </a:r>
            <a:r>
              <a:rPr lang="fr-FR" sz="2500" dirty="0" err="1"/>
              <a:t>Girdlestone</a:t>
            </a:r>
            <a:r>
              <a:rPr lang="fr-FR" sz="2500" dirty="0"/>
              <a:t>).</a:t>
            </a:r>
          </a:p>
          <a:p>
            <a:pPr marL="914400" lvl="2" indent="0">
              <a:buNone/>
            </a:pPr>
            <a:endParaRPr lang="fr-FR" dirty="0"/>
          </a:p>
          <a:p>
            <a:r>
              <a:rPr lang="fr-FR" dirty="0"/>
              <a:t>Chirurgie la plus précoce possible (idéalement endéans 24h) :</a:t>
            </a:r>
          </a:p>
          <a:p>
            <a:pPr lvl="2"/>
            <a:r>
              <a:rPr lang="fr-FR" dirty="0"/>
              <a:t>Traction collée si délai avant la chirurgie.</a:t>
            </a:r>
            <a:br>
              <a:rPr lang="fr-FR" dirty="0"/>
            </a:br>
            <a:endParaRPr lang="fr-FR" dirty="0"/>
          </a:p>
          <a:p>
            <a:r>
              <a:rPr lang="fr-FR" dirty="0"/>
              <a:t>Mise au point cardiaque.</a:t>
            </a:r>
            <a:br>
              <a:rPr lang="fr-FR" dirty="0"/>
            </a:br>
            <a:endParaRPr lang="fr-FR" dirty="0"/>
          </a:p>
          <a:p>
            <a:r>
              <a:rPr lang="fr-FR" dirty="0"/>
              <a:t>« Fit for </a:t>
            </a:r>
            <a:r>
              <a:rPr lang="fr-FR" dirty="0" err="1"/>
              <a:t>surgery</a:t>
            </a:r>
            <a:r>
              <a:rPr lang="fr-FR" dirty="0"/>
              <a:t> ».</a:t>
            </a:r>
            <a:br>
              <a:rPr lang="fr-FR" dirty="0"/>
            </a:br>
            <a:endParaRPr lang="fr-FR" dirty="0"/>
          </a:p>
          <a:p>
            <a:r>
              <a:rPr lang="fr-FR" dirty="0"/>
              <a:t>Problèmes liés à la prise d’anticoagulants, d’</a:t>
            </a:r>
            <a:r>
              <a:rPr lang="fr-FR" dirty="0" err="1"/>
              <a:t>anti-aggrégants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2757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375644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Objectif du traitement des fractures de hanche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314" name="Picture 2" descr="contentions personnes âgées">
            <a:extLst>
              <a:ext uri="{FF2B5EF4-FFF2-40B4-BE49-F238E27FC236}">
                <a16:creationId xmlns:a16="http://schemas.microsoft.com/office/drawing/2014/main" id="{FCB0A53D-AE35-F1DC-BC1A-CAA7C8659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947" y="1487768"/>
            <a:ext cx="7543800" cy="5029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11" name="Multiplication 10">
            <a:extLst>
              <a:ext uri="{FF2B5EF4-FFF2-40B4-BE49-F238E27FC236}">
                <a16:creationId xmlns:a16="http://schemas.microsoft.com/office/drawing/2014/main" id="{80576265-CCF5-59BB-8F5C-ACA8BD58247B}"/>
              </a:ext>
            </a:extLst>
          </p:cNvPr>
          <p:cNvSpPr/>
          <p:nvPr/>
        </p:nvSpPr>
        <p:spPr>
          <a:xfrm>
            <a:off x="882076" y="854350"/>
            <a:ext cx="10947973" cy="6100760"/>
          </a:xfrm>
          <a:prstGeom prst="mathMultiply">
            <a:avLst/>
          </a:prstGeom>
          <a:solidFill>
            <a:srgbClr val="FF0000">
              <a:alpha val="4391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1900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375644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Objectif du traitement des fractures de hanche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362" name="Picture 2" descr="Elderly Senior Woman Using Walking Frame | Elderly care, Heart disease  prevention, Fall prevention">
            <a:extLst>
              <a:ext uri="{FF2B5EF4-FFF2-40B4-BE49-F238E27FC236}">
                <a16:creationId xmlns:a16="http://schemas.microsoft.com/office/drawing/2014/main" id="{1D631D7B-392C-C028-A2F3-01E033D26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355868"/>
            <a:ext cx="3542874" cy="531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ECBC4F1-5C9A-7D77-77DA-F50F2D288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667" y="1744515"/>
            <a:ext cx="7035170" cy="4537016"/>
          </a:xfrm>
        </p:spPr>
        <p:txBody>
          <a:bodyPr>
            <a:normAutofit/>
          </a:bodyPr>
          <a:lstStyle/>
          <a:p>
            <a:r>
              <a:rPr lang="fr-FR" sz="2400" dirty="0"/>
              <a:t>Rendre </a:t>
            </a:r>
            <a:r>
              <a:rPr lang="fr-FR" sz="2400" b="1" dirty="0"/>
              <a:t>l’autonomie</a:t>
            </a:r>
            <a:r>
              <a:rPr lang="fr-FR" sz="2400" dirty="0"/>
              <a:t> au patient gériatrique.</a:t>
            </a:r>
            <a:br>
              <a:rPr lang="fr-FR" sz="2400" dirty="0"/>
            </a:br>
            <a:endParaRPr lang="fr-FR" sz="2400" dirty="0"/>
          </a:p>
          <a:p>
            <a:r>
              <a:rPr lang="fr-FR" sz="2400" b="1" dirty="0"/>
              <a:t>Appui complet </a:t>
            </a:r>
            <a:r>
              <a:rPr lang="fr-FR" sz="2400" dirty="0"/>
              <a:t>autorisé d’emblée.</a:t>
            </a:r>
            <a:br>
              <a:rPr lang="fr-FR" sz="2400" dirty="0"/>
            </a:br>
            <a:endParaRPr lang="fr-FR" sz="2400" dirty="0"/>
          </a:p>
          <a:p>
            <a:r>
              <a:rPr lang="fr-FR" sz="2400" b="1" dirty="0"/>
              <a:t>Mobilisation</a:t>
            </a:r>
            <a:r>
              <a:rPr lang="fr-FR" sz="2400" dirty="0"/>
              <a:t> précoce.</a:t>
            </a:r>
            <a:br>
              <a:rPr lang="fr-FR" sz="2400" dirty="0"/>
            </a:br>
            <a:endParaRPr lang="fr-FR" sz="2400" dirty="0"/>
          </a:p>
          <a:p>
            <a:r>
              <a:rPr lang="fr-FR" sz="2400" dirty="0"/>
              <a:t>Éviction d’un alitement prolongé.</a:t>
            </a:r>
            <a:br>
              <a:rPr lang="fr-FR" sz="2400" dirty="0"/>
            </a:br>
            <a:endParaRPr lang="fr-FR" sz="2400" dirty="0"/>
          </a:p>
          <a:p>
            <a:r>
              <a:rPr lang="fr-FR" sz="2400" dirty="0"/>
              <a:t>Revalidation précoce.</a:t>
            </a:r>
            <a:br>
              <a:rPr lang="fr-FR" sz="2400" dirty="0"/>
            </a:br>
            <a:endParaRPr lang="fr-FR" sz="2400" dirty="0"/>
          </a:p>
          <a:p>
            <a:r>
              <a:rPr lang="fr-FR" sz="2400" dirty="0"/>
              <a:t>Minimiser le risque de rechute.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634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375644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Fractures per-trochantériennes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484" name="Picture 4" descr="Intertrochanteric Fracture | Orthopaedic Trauma Association (OTA)">
            <a:extLst>
              <a:ext uri="{FF2B5EF4-FFF2-40B4-BE49-F238E27FC236}">
                <a16:creationId xmlns:a16="http://schemas.microsoft.com/office/drawing/2014/main" id="{D78E65C9-5630-7B60-66A6-94245485C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731" y="1543689"/>
            <a:ext cx="6237577" cy="483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BD167E33-3217-E65A-6D80-B7884E446572}"/>
              </a:ext>
            </a:extLst>
          </p:cNvPr>
          <p:cNvSpPr/>
          <p:nvPr/>
        </p:nvSpPr>
        <p:spPr>
          <a:xfrm>
            <a:off x="3571074" y="3388326"/>
            <a:ext cx="1741528" cy="1146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 descr="Fractures pertrochantériennes">
            <a:extLst>
              <a:ext uri="{FF2B5EF4-FFF2-40B4-BE49-F238E27FC236}">
                <a16:creationId xmlns:a16="http://schemas.microsoft.com/office/drawing/2014/main" id="{532169A3-08AA-C724-6C04-FE41BDD9D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85" y="1543689"/>
            <a:ext cx="2368660" cy="483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758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375644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Fractures « </a:t>
            </a:r>
            <a:r>
              <a:rPr lang="fr-FR" sz="3600" b="1" dirty="0">
                <a:solidFill>
                  <a:schemeClr val="tx2"/>
                </a:solidFill>
              </a:rPr>
              <a:t>déplacées »</a:t>
            </a:r>
            <a:r>
              <a:rPr lang="fr-FR" sz="3600" dirty="0">
                <a:solidFill>
                  <a:schemeClr val="tx2"/>
                </a:solidFill>
              </a:rPr>
              <a:t> du col fémoral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2" descr="Femoral neck fracture, Garden stage IV. There is a completely displaced...  | Download Scientific Diagram">
            <a:extLst>
              <a:ext uri="{FF2B5EF4-FFF2-40B4-BE49-F238E27FC236}">
                <a16:creationId xmlns:a16="http://schemas.microsoft.com/office/drawing/2014/main" id="{299A7E50-654C-D564-3C0A-B83328235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87" y="1460576"/>
            <a:ext cx="4621750" cy="492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7118ECF4-AD60-4980-3440-46F12CA51CA0}"/>
              </a:ext>
            </a:extLst>
          </p:cNvPr>
          <p:cNvSpPr/>
          <p:nvPr/>
        </p:nvSpPr>
        <p:spPr>
          <a:xfrm>
            <a:off x="5646738" y="3211963"/>
            <a:ext cx="1741528" cy="1146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3C4F0A9-15F6-24A2-FB05-A00C1664F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399" y="1395726"/>
            <a:ext cx="2998904" cy="49874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9478C1E-F148-9B7F-9911-5D6A141C440B}"/>
              </a:ext>
            </a:extLst>
          </p:cNvPr>
          <p:cNvSpPr txBox="1"/>
          <p:nvPr/>
        </p:nvSpPr>
        <p:spPr>
          <a:xfrm>
            <a:off x="2084373" y="6460385"/>
            <a:ext cx="150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Garden 3 et 4</a:t>
            </a:r>
          </a:p>
        </p:txBody>
      </p:sp>
    </p:spTree>
    <p:extLst>
      <p:ext uri="{BB962C8B-B14F-4D97-AF65-F5344CB8AC3E}">
        <p14:creationId xmlns:p14="http://schemas.microsoft.com/office/powerpoint/2010/main" val="1989693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375644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Fractures </a:t>
            </a:r>
            <a:r>
              <a:rPr lang="fr-FR" sz="3600" b="1" dirty="0">
                <a:solidFill>
                  <a:schemeClr val="tx2"/>
                </a:solidFill>
              </a:rPr>
              <a:t>« impactées » </a:t>
            </a:r>
            <a:r>
              <a:rPr lang="fr-FR" sz="3600" dirty="0">
                <a:solidFill>
                  <a:schemeClr val="tx2"/>
                </a:solidFill>
              </a:rPr>
              <a:t>du col fémoral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7118ECF4-AD60-4980-3440-46F12CA51CA0}"/>
              </a:ext>
            </a:extLst>
          </p:cNvPr>
          <p:cNvSpPr/>
          <p:nvPr/>
        </p:nvSpPr>
        <p:spPr>
          <a:xfrm rot="19549628">
            <a:off x="6955630" y="2295568"/>
            <a:ext cx="1591422" cy="4305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3C4F0A9-15F6-24A2-FB05-A00C1664F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035" y="231803"/>
            <a:ext cx="1922453" cy="3197197"/>
          </a:xfrm>
          <a:prstGeom prst="rect">
            <a:avLst/>
          </a:prstGeom>
        </p:spPr>
      </p:pic>
      <p:pic>
        <p:nvPicPr>
          <p:cNvPr id="5" name="Picture 4" descr="Femoral Neck Fractures - Trauma - Orthobullets">
            <a:extLst>
              <a:ext uri="{FF2B5EF4-FFF2-40B4-BE49-F238E27FC236}">
                <a16:creationId xmlns:a16="http://schemas.microsoft.com/office/drawing/2014/main" id="{9A53A09D-CB91-C6B8-009B-21E237C32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30" y="1682829"/>
            <a:ext cx="4611937" cy="442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85B1B4E5-E1A3-57ED-A9C6-8369309DD501}"/>
              </a:ext>
            </a:extLst>
          </p:cNvPr>
          <p:cNvSpPr/>
          <p:nvPr/>
        </p:nvSpPr>
        <p:spPr>
          <a:xfrm rot="2036662">
            <a:off x="6916747" y="4300530"/>
            <a:ext cx="1591422" cy="4305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C5AE95-83C1-7DC4-30A4-BD6E7B8BE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2406" y="3465020"/>
            <a:ext cx="2688301" cy="319719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18F9DED-155C-8AE1-A616-79B94DB43F83}"/>
              </a:ext>
            </a:extLst>
          </p:cNvPr>
          <p:cNvSpPr txBox="1"/>
          <p:nvPr/>
        </p:nvSpPr>
        <p:spPr>
          <a:xfrm>
            <a:off x="2592613" y="6292885"/>
            <a:ext cx="150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Garden 1 et 2</a:t>
            </a:r>
          </a:p>
        </p:txBody>
      </p:sp>
    </p:spTree>
    <p:extLst>
      <p:ext uri="{BB962C8B-B14F-4D97-AF65-F5344CB8AC3E}">
        <p14:creationId xmlns:p14="http://schemas.microsoft.com/office/powerpoint/2010/main" val="2057337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375644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Une place pour la prothèse </a:t>
            </a:r>
            <a:r>
              <a:rPr lang="fr-FR" sz="3600" b="1" dirty="0">
                <a:solidFill>
                  <a:schemeClr val="tx2"/>
                </a:solidFill>
              </a:rPr>
              <a:t>totale</a:t>
            </a:r>
            <a:r>
              <a:rPr lang="fr-FR" sz="3600" dirty="0">
                <a:solidFill>
                  <a:schemeClr val="tx2"/>
                </a:solidFill>
              </a:rPr>
              <a:t> de hanche 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626" name="Picture 2" descr="Physical Therapist's Guide to Total Hip Replacement (Arthroplasty)">
            <a:extLst>
              <a:ext uri="{FF2B5EF4-FFF2-40B4-BE49-F238E27FC236}">
                <a16:creationId xmlns:a16="http://schemas.microsoft.com/office/drawing/2014/main" id="{EE603ACB-6B0D-74E2-3373-8ADF5F8E1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95" y="1744514"/>
            <a:ext cx="6974113" cy="418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8BD442F-7C31-D4C3-C8C1-D472B69B4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9361" y="1744515"/>
            <a:ext cx="4645926" cy="3241823"/>
          </a:xfrm>
        </p:spPr>
        <p:txBody>
          <a:bodyPr>
            <a:normAutofit/>
          </a:bodyPr>
          <a:lstStyle/>
          <a:p>
            <a:r>
              <a:rPr lang="fr-FR" sz="2400" dirty="0"/>
              <a:t>Patient jeune (&lt;75 ans).</a:t>
            </a:r>
          </a:p>
          <a:p>
            <a:r>
              <a:rPr lang="fr-FR" sz="2400" dirty="0"/>
              <a:t>Patient très actif.</a:t>
            </a:r>
          </a:p>
          <a:p>
            <a:r>
              <a:rPr lang="fr-FR" sz="2400" dirty="0"/>
              <a:t>Coxarthrose préexistante.</a:t>
            </a:r>
          </a:p>
          <a:p>
            <a:r>
              <a:rPr lang="fr-FR" sz="2400" dirty="0"/>
              <a:t>Coxalgie préexistante.</a:t>
            </a:r>
            <a:br>
              <a:rPr lang="fr-FR" sz="2400" dirty="0"/>
            </a:b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/>
              <a:t>Score de Parker </a:t>
            </a:r>
            <a:r>
              <a:rPr lang="fr-BE" sz="2400" b="1" dirty="0">
                <a:solidFill>
                  <a:srgbClr val="000000"/>
                </a:solidFill>
              </a:rPr>
              <a:t>&gt;</a:t>
            </a:r>
            <a:r>
              <a:rPr lang="fr-BE" sz="2400" b="1" i="0" u="none" strike="noStrike" dirty="0">
                <a:solidFill>
                  <a:srgbClr val="000000"/>
                </a:solidFill>
                <a:effectLst/>
              </a:rPr>
              <a:t> 6   </a:t>
            </a:r>
            <a:r>
              <a:rPr lang="fr-BE" sz="2400" b="0" i="0" u="none" strike="noStrike" dirty="0">
                <a:solidFill>
                  <a:srgbClr val="000000"/>
                </a:solidFill>
                <a:effectLst/>
              </a:rPr>
              <a:t>=  Autonome</a:t>
            </a: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71A86AA-D1D9-0702-3808-1A9E55359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194" y="4870534"/>
            <a:ext cx="5561826" cy="161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62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375644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Fractures sous-trochantériennes / diaphysaires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typical subtrochanteric and diaphyseal femoral fractures: Report of a task  force of the american society for bone and mineral Research - Shane - 2010  - Journal of Bone and Mineral Research - Wiley Online Library">
            <a:extLst>
              <a:ext uri="{FF2B5EF4-FFF2-40B4-BE49-F238E27FC236}">
                <a16:creationId xmlns:a16="http://schemas.microsoft.com/office/drawing/2014/main" id="{FDA79A20-FFA4-5511-FD04-3F16D1235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1713467"/>
            <a:ext cx="6272213" cy="464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DF] Nonunion with Breakage of Gamma Nail and Subsequent Fracture in the  Ipsilateral Femur | Semantic Scholar">
            <a:extLst>
              <a:ext uri="{FF2B5EF4-FFF2-40B4-BE49-F238E27FC236}">
                <a16:creationId xmlns:a16="http://schemas.microsoft.com/office/drawing/2014/main" id="{46526E18-FE24-8C55-4A81-F57AB988D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209" y="1849356"/>
            <a:ext cx="3502600" cy="485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362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528957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Épidémiologie des fractures de hanche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EB21C4-066B-B55D-C6A3-D4F71C147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03418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 </a:t>
            </a:r>
            <a:r>
              <a:rPr lang="fr-FR" b="1" dirty="0"/>
              <a:t>3</a:t>
            </a:r>
            <a:r>
              <a:rPr lang="fr-FR" b="1" baseline="30000" dirty="0"/>
              <a:t>ème</a:t>
            </a:r>
            <a:r>
              <a:rPr lang="fr-FR" baseline="30000" dirty="0"/>
              <a:t> </a:t>
            </a:r>
            <a:r>
              <a:rPr lang="fr-FR" dirty="0"/>
              <a:t>fracture la plus fréquente (poignet, tassement vertébral).</a:t>
            </a:r>
            <a:br>
              <a:rPr lang="fr-FR" dirty="0"/>
            </a:br>
            <a:endParaRPr lang="fr-FR" dirty="0"/>
          </a:p>
          <a:p>
            <a:r>
              <a:rPr lang="fr-FR" dirty="0"/>
              <a:t>Distribution bimodale : hommes jeunes / femmes âgées.</a:t>
            </a:r>
            <a:br>
              <a:rPr lang="fr-FR" dirty="0"/>
            </a:br>
            <a:endParaRPr lang="fr-FR" dirty="0"/>
          </a:p>
          <a:p>
            <a:r>
              <a:rPr lang="fr-FR" dirty="0"/>
              <a:t>« Fracture de fragilité ».</a:t>
            </a:r>
            <a:br>
              <a:rPr lang="fr-FR" dirty="0"/>
            </a:br>
            <a:endParaRPr lang="fr-FR" dirty="0"/>
          </a:p>
          <a:p>
            <a:r>
              <a:rPr lang="fr-FR" dirty="0"/>
              <a:t>Cause majeure d’invalidité et de perte d’indépendance chez la personne âgée.</a:t>
            </a:r>
            <a:br>
              <a:rPr lang="fr-FR" dirty="0"/>
            </a:br>
            <a:endParaRPr lang="fr-FR" dirty="0"/>
          </a:p>
          <a:p>
            <a:r>
              <a:rPr lang="fr-FR" dirty="0"/>
              <a:t>« </a:t>
            </a:r>
            <a:r>
              <a:rPr lang="fr-FR" dirty="0" err="1"/>
              <a:t>Lifetime</a:t>
            </a:r>
            <a:r>
              <a:rPr lang="fr-FR" dirty="0"/>
              <a:t> </a:t>
            </a:r>
            <a:r>
              <a:rPr lang="fr-FR" dirty="0" err="1"/>
              <a:t>risk</a:t>
            </a:r>
            <a:r>
              <a:rPr lang="fr-FR" dirty="0"/>
              <a:t> » : </a:t>
            </a:r>
          </a:p>
          <a:p>
            <a:pPr lvl="2"/>
            <a:r>
              <a:rPr lang="fr-FR" b="1" dirty="0"/>
              <a:t>16-18 %</a:t>
            </a:r>
            <a:r>
              <a:rPr lang="fr-FR" dirty="0"/>
              <a:t> chez les femmes.</a:t>
            </a:r>
          </a:p>
          <a:p>
            <a:pPr lvl="2"/>
            <a:r>
              <a:rPr lang="fr-FR" b="1" dirty="0"/>
              <a:t>4-5 %</a:t>
            </a:r>
            <a:r>
              <a:rPr lang="fr-FR" dirty="0"/>
              <a:t> chez les hommes.</a:t>
            </a:r>
            <a:br>
              <a:rPr lang="fr-FR" dirty="0"/>
            </a:br>
            <a:endParaRPr lang="fr-FR" dirty="0"/>
          </a:p>
          <a:p>
            <a:r>
              <a:rPr lang="fr-FR" dirty="0"/>
              <a:t>Impact socio-économique non négligeable :</a:t>
            </a:r>
            <a:br>
              <a:rPr lang="fr-FR" dirty="0"/>
            </a:br>
            <a:r>
              <a:rPr lang="fr-FR" dirty="0"/>
              <a:t>	- chirurgie (SOP, implants),</a:t>
            </a:r>
            <a:br>
              <a:rPr lang="fr-FR" dirty="0"/>
            </a:br>
            <a:r>
              <a:rPr lang="fr-FR" dirty="0"/>
              <a:t>	- hospitalisation (durée moyenne de 8-10 jours),		</a:t>
            </a:r>
            <a:br>
              <a:rPr lang="fr-FR" dirty="0"/>
            </a:br>
            <a:r>
              <a:rPr lang="fr-FR" dirty="0"/>
              <a:t>	- revalidation,</a:t>
            </a:r>
            <a:br>
              <a:rPr lang="fr-FR" dirty="0"/>
            </a:br>
            <a:r>
              <a:rPr lang="fr-FR" dirty="0"/>
              <a:t>	- liés à la perte d’autonomie par après.</a:t>
            </a:r>
          </a:p>
        </p:txBody>
      </p:sp>
    </p:spTree>
    <p:extLst>
      <p:ext uri="{BB962C8B-B14F-4D97-AF65-F5344CB8AC3E}">
        <p14:creationId xmlns:p14="http://schemas.microsoft.com/office/powerpoint/2010/main" val="2910394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375644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Traitement des fractures de hanche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A59412-7F81-E15D-0AA0-141D88A9C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811" y="1543688"/>
            <a:ext cx="9833548" cy="4938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dirty="0"/>
              <a:t>Quelque soit le traitement, le patient doit pouvoir reprendre un </a:t>
            </a:r>
            <a:r>
              <a:rPr lang="fr-FR" sz="3200" b="1" dirty="0"/>
              <a:t>appui précoce</a:t>
            </a:r>
            <a:r>
              <a:rPr lang="fr-FR" sz="3200" dirty="0"/>
              <a:t> au niveau du membre opéré !</a:t>
            </a:r>
            <a:br>
              <a:rPr lang="fr-FR" dirty="0"/>
            </a:br>
            <a:endParaRPr lang="fr-FR" dirty="0"/>
          </a:p>
          <a:p>
            <a:r>
              <a:rPr lang="fr-FR" sz="2400" u="sng" dirty="0"/>
              <a:t>Arthroplasties : </a:t>
            </a:r>
            <a:br>
              <a:rPr lang="fr-FR" sz="2400" dirty="0"/>
            </a:br>
            <a:r>
              <a:rPr lang="fr-FR" sz="2400" dirty="0"/>
              <a:t>	- Prothèses cimentées.</a:t>
            </a:r>
            <a:br>
              <a:rPr lang="fr-FR" sz="2400" dirty="0">
                <a:solidFill>
                  <a:srgbClr val="FF0000"/>
                </a:solidFill>
              </a:rPr>
            </a:br>
            <a:r>
              <a:rPr lang="fr-FR" sz="2400" dirty="0"/>
              <a:t>	- choix de la voie d’abord (voie antérieure/postérieure).</a:t>
            </a:r>
            <a:br>
              <a:rPr lang="fr-FR" sz="2400" dirty="0"/>
            </a:br>
            <a:endParaRPr lang="fr-FR" sz="2400" dirty="0"/>
          </a:p>
          <a:p>
            <a:r>
              <a:rPr lang="fr-FR" sz="2400" u="sng" dirty="0"/>
              <a:t>Ostéosynthèses : </a:t>
            </a:r>
            <a:br>
              <a:rPr lang="fr-FR" sz="2400" dirty="0"/>
            </a:br>
            <a:r>
              <a:rPr lang="fr-FR" sz="2400" dirty="0"/>
              <a:t>	- qualité de la réduction,</a:t>
            </a:r>
            <a:br>
              <a:rPr lang="fr-FR" sz="2400" dirty="0"/>
            </a:br>
            <a:r>
              <a:rPr lang="fr-FR" sz="2400" dirty="0"/>
              <a:t>	- choix de l’implant,</a:t>
            </a:r>
            <a:br>
              <a:rPr lang="fr-FR" sz="2400" dirty="0"/>
            </a:br>
            <a:r>
              <a:rPr lang="fr-FR" sz="2400" dirty="0"/>
              <a:t>	- position optimale des implants,</a:t>
            </a:r>
            <a:br>
              <a:rPr lang="fr-FR" sz="2400" dirty="0"/>
            </a:br>
            <a:r>
              <a:rPr lang="fr-FR" sz="2400" dirty="0"/>
              <a:t>	- augmentation en ciment ?</a:t>
            </a:r>
          </a:p>
          <a:p>
            <a:endParaRPr lang="fr-FR" dirty="0"/>
          </a:p>
        </p:txBody>
      </p:sp>
      <p:pic>
        <p:nvPicPr>
          <p:cNvPr id="29700" name="Picture 4" descr="TFN-ADVANCED™ Proximal Femoral Nailing System (TFNA):">
            <a:extLst>
              <a:ext uri="{FF2B5EF4-FFF2-40B4-BE49-F238E27FC236}">
                <a16:creationId xmlns:a16="http://schemas.microsoft.com/office/drawing/2014/main" id="{E7195781-AB55-6598-D123-60FB256E8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149" y="3431678"/>
            <a:ext cx="25146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137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232550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/>
              <a:t>Ce qu’il faut éviter </a:t>
            </a:r>
            <a:r>
              <a:rPr lang="fr-FR" sz="3600" dirty="0">
                <a:solidFill>
                  <a:schemeClr val="tx2"/>
                </a:solidFill>
              </a:rPr>
              <a:t>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94D2579D-ADBD-8586-AC7A-5A280FBA9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55" y="112432"/>
            <a:ext cx="3200400" cy="5308600"/>
          </a:xfrm>
          <a:prstGeom prst="rect">
            <a:avLst/>
          </a:prstGeom>
        </p:spPr>
      </p:pic>
      <p:pic>
        <p:nvPicPr>
          <p:cNvPr id="32774" name="Picture 6" descr="Cut-out lag screw, neck of femur fracture gamma nail | Radiology Case |  Radiopaedia.org">
            <a:extLst>
              <a:ext uri="{FF2B5EF4-FFF2-40B4-BE49-F238E27FC236}">
                <a16:creationId xmlns:a16="http://schemas.microsoft.com/office/drawing/2014/main" id="{D7149C40-4CD2-78F6-CAA1-C061351B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506" y="119776"/>
            <a:ext cx="3320333" cy="530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Side plate screw pullout. Fig. 2 Side plate breakage from the screw hole. |  Download Scientific Diagram">
            <a:extLst>
              <a:ext uri="{FF2B5EF4-FFF2-40B4-BE49-F238E27FC236}">
                <a16:creationId xmlns:a16="http://schemas.microsoft.com/office/drawing/2014/main" id="{D64BE015-8685-60F3-5CBD-B1E979237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730" y="2886508"/>
            <a:ext cx="3385300" cy="387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F1E6CC-D19D-23C1-908F-420F5B14B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455" y="2411991"/>
            <a:ext cx="2795537" cy="4383534"/>
          </a:xfrm>
          <a:prstGeom prst="rect">
            <a:avLst/>
          </a:prstGeom>
        </p:spPr>
      </p:pic>
      <p:pic>
        <p:nvPicPr>
          <p:cNvPr id="32780" name="Picture 12" descr="THA Dislocation - Recon - Orthobullets">
            <a:extLst>
              <a:ext uri="{FF2B5EF4-FFF2-40B4-BE49-F238E27FC236}">
                <a16:creationId xmlns:a16="http://schemas.microsoft.com/office/drawing/2014/main" id="{95ACA9EC-12A7-0323-9BED-1919759FA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594" y="1168047"/>
            <a:ext cx="2255163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189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232550"/>
            <a:ext cx="9833548" cy="792403"/>
          </a:xfrm>
        </p:spPr>
        <p:txBody>
          <a:bodyPr anchor="b">
            <a:normAutofit fontScale="90000"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Comment diminuer les complication des ostéosynthèses 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Illustration of tip-apex distance (TAD) with its corresponding equation...  | Download Scientific Diagram">
            <a:extLst>
              <a:ext uri="{FF2B5EF4-FFF2-40B4-BE49-F238E27FC236}">
                <a16:creationId xmlns:a16="http://schemas.microsoft.com/office/drawing/2014/main" id="{A4C810E6-C22A-DED9-EEBA-F969CC25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387" y="1013566"/>
            <a:ext cx="3345731" cy="245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5C71D66-453D-5CF6-BF98-F41922C6F20C}"/>
              </a:ext>
            </a:extLst>
          </p:cNvPr>
          <p:cNvSpPr txBox="1"/>
          <p:nvPr/>
        </p:nvSpPr>
        <p:spPr>
          <a:xfrm>
            <a:off x="622335" y="1225687"/>
            <a:ext cx="63293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!!! Qualité de la réduction !!!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b="1" dirty="0" err="1"/>
              <a:t>Loadsharing</a:t>
            </a:r>
            <a:r>
              <a:rPr lang="fr-FR" dirty="0"/>
              <a:t> structure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PAS DE </a:t>
            </a:r>
            <a:r>
              <a:rPr lang="fr-FR" dirty="0">
                <a:solidFill>
                  <a:srgbClr val="FF0000"/>
                </a:solidFill>
              </a:rPr>
              <a:t>VARUS</a:t>
            </a:r>
            <a:r>
              <a:rPr lang="fr-FR" dirty="0"/>
              <a:t> !</a:t>
            </a:r>
            <a:br>
              <a:rPr lang="fr-FR" dirty="0"/>
            </a:b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Bon choix de l’implant selon pattern </a:t>
            </a:r>
            <a:r>
              <a:rPr lang="fr-FR" dirty="0" err="1"/>
              <a:t>fracturaire</a:t>
            </a:r>
            <a:r>
              <a:rPr lang="fr-FR" dirty="0"/>
              <a:t> 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DHS +- vis anti-rotatoire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FNS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Clou cervico-médullaires : Gamma , </a:t>
            </a:r>
            <a:r>
              <a:rPr lang="fr-FR" dirty="0" err="1"/>
              <a:t>TFNa</a:t>
            </a:r>
            <a:br>
              <a:rPr lang="fr-FR" dirty="0"/>
            </a:br>
            <a:r>
              <a:rPr lang="fr-FR" dirty="0"/>
              <a:t>	Courts vs Longs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Clous </a:t>
            </a:r>
            <a:r>
              <a:rPr lang="fr-FR" dirty="0" err="1"/>
              <a:t>Recon</a:t>
            </a:r>
            <a:r>
              <a:rPr lang="fr-FR" dirty="0"/>
              <a:t> (dual </a:t>
            </a:r>
            <a:r>
              <a:rPr lang="fr-FR" dirty="0" err="1"/>
              <a:t>head</a:t>
            </a:r>
            <a:r>
              <a:rPr lang="fr-FR" dirty="0"/>
              <a:t> </a:t>
            </a:r>
            <a:r>
              <a:rPr lang="fr-FR" dirty="0" err="1"/>
              <a:t>screws</a:t>
            </a:r>
            <a:r>
              <a:rPr lang="fr-FR" dirty="0"/>
              <a:t>)</a:t>
            </a:r>
            <a:br>
              <a:rPr lang="fr-FR" dirty="0"/>
            </a:b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Positionnement optimal des implants 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b="1" dirty="0"/>
              <a:t>TAD &lt; 25mm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b="1" dirty="0"/>
              <a:t>Tip </a:t>
            </a:r>
            <a:r>
              <a:rPr lang="fr-FR" b="1" dirty="0" err="1"/>
              <a:t>Calcar</a:t>
            </a:r>
            <a:r>
              <a:rPr lang="fr-FR" b="1" dirty="0"/>
              <a:t> distance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b="1" dirty="0"/>
              <a:t>120° - 125° - 130° - 135°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Compression</a:t>
            </a:r>
            <a:r>
              <a:rPr lang="fr-FR" dirty="0"/>
              <a:t> de la fracture.</a:t>
            </a:r>
            <a:br>
              <a:rPr lang="fr-FR" dirty="0"/>
            </a:b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/>
              <a:t>Augmentation en ciment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2052" name="Picture 4" descr="Calculation of the calcar referenced tip–apex difference (CalTAD) based...  | Download Scientific Diagram">
            <a:extLst>
              <a:ext uri="{FF2B5EF4-FFF2-40B4-BE49-F238E27FC236}">
                <a16:creationId xmlns:a16="http://schemas.microsoft.com/office/drawing/2014/main" id="{AEBC2CC1-D414-8097-63CC-1528CA86D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387" y="3638811"/>
            <a:ext cx="3345731" cy="269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5EEFC20F-D242-F7D5-F91F-CE75302F812E}"/>
              </a:ext>
            </a:extLst>
          </p:cNvPr>
          <p:cNvSpPr/>
          <p:nvPr/>
        </p:nvSpPr>
        <p:spPr>
          <a:xfrm>
            <a:off x="3612939" y="2870139"/>
            <a:ext cx="174077" cy="51465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Accolade fermante 6">
            <a:extLst>
              <a:ext uri="{FF2B5EF4-FFF2-40B4-BE49-F238E27FC236}">
                <a16:creationId xmlns:a16="http://schemas.microsoft.com/office/drawing/2014/main" id="{295109F1-A914-79B8-60BB-D8CA48FF60A0}"/>
              </a:ext>
            </a:extLst>
          </p:cNvPr>
          <p:cNvSpPr/>
          <p:nvPr/>
        </p:nvSpPr>
        <p:spPr>
          <a:xfrm>
            <a:off x="5223206" y="3426547"/>
            <a:ext cx="116203" cy="78394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C6473FE-B6F2-9FA6-054C-F4937910228A}"/>
              </a:ext>
            </a:extLst>
          </p:cNvPr>
          <p:cNvSpPr txBox="1"/>
          <p:nvPr/>
        </p:nvSpPr>
        <p:spPr>
          <a:xfrm>
            <a:off x="3787016" y="2953778"/>
            <a:ext cx="1760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Fractures stables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34F2472-5BC2-8E80-C8BC-6D6E35D810DA}"/>
              </a:ext>
            </a:extLst>
          </p:cNvPr>
          <p:cNvSpPr txBox="1"/>
          <p:nvPr/>
        </p:nvSpPr>
        <p:spPr>
          <a:xfrm>
            <a:off x="5320266" y="3638811"/>
            <a:ext cx="1934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Fractures instables</a:t>
            </a:r>
          </a:p>
        </p:txBody>
      </p:sp>
    </p:spTree>
    <p:extLst>
      <p:ext uri="{BB962C8B-B14F-4D97-AF65-F5344CB8AC3E}">
        <p14:creationId xmlns:p14="http://schemas.microsoft.com/office/powerpoint/2010/main" val="2623377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232550"/>
            <a:ext cx="9833548" cy="792403"/>
          </a:xfrm>
        </p:spPr>
        <p:txBody>
          <a:bodyPr anchor="b">
            <a:normAutofit fontScale="90000"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Comment diminuer les complications des ostéosynthèses 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B5C71D66-453D-5CF6-BF98-F41922C6F20C}"/>
              </a:ext>
            </a:extLst>
          </p:cNvPr>
          <p:cNvSpPr txBox="1"/>
          <p:nvPr/>
        </p:nvSpPr>
        <p:spPr>
          <a:xfrm>
            <a:off x="618550" y="1632497"/>
            <a:ext cx="88090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Adapter le post-opératoire au patient 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b="1" dirty="0"/>
              <a:t>BMI.</a:t>
            </a:r>
            <a:endParaRPr lang="fr-FR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État d’activité avant la chute.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Intérêt du </a:t>
            </a:r>
            <a:r>
              <a:rPr lang="fr-FR" b="1" dirty="0"/>
              <a:t>bilan de chute.</a:t>
            </a:r>
            <a:br>
              <a:rPr lang="fr-FR" dirty="0"/>
            </a:b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Savoir repérer les </a:t>
            </a:r>
            <a:r>
              <a:rPr lang="fr-FR" b="1" dirty="0"/>
              <a:t>fractures à risque  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Sous-trochantériennes.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Certaines per-trochantériennes.</a:t>
            </a:r>
            <a:br>
              <a:rPr lang="fr-FR" dirty="0"/>
            </a:b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 plupart des patients gériatriques ne sauront pas respecter un appui partiel...</a:t>
            </a:r>
            <a:br>
              <a:rPr lang="fr-FR" dirty="0"/>
            </a:b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/>
              <a:t>Complications :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Cut-out de la vis cervicale.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Bris du matériel d’ostéosynthèse (jonction vis cervicale/clou).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Balayage du clou dans les diaphyses larges (penser au clou long).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735D159-2954-114C-F125-D9DA1704F3C2}"/>
              </a:ext>
            </a:extLst>
          </p:cNvPr>
          <p:cNvSpPr txBox="1"/>
          <p:nvPr/>
        </p:nvSpPr>
        <p:spPr>
          <a:xfrm>
            <a:off x="656152" y="6021739"/>
            <a:ext cx="10879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Toutes les ostéosynthèses ne pourront donc pas réaliser un appui complet d’emblée ! </a:t>
            </a:r>
          </a:p>
        </p:txBody>
      </p:sp>
      <p:pic>
        <p:nvPicPr>
          <p:cNvPr id="4098" name="Picture 2" descr="Proximal Femoral Fractures: What the Orthopedic Surgeon Wants to Know |  RadioGraphics">
            <a:extLst>
              <a:ext uri="{FF2B5EF4-FFF2-40B4-BE49-F238E27FC236}">
                <a16:creationId xmlns:a16="http://schemas.microsoft.com/office/drawing/2014/main" id="{28A36C12-F0A0-79C5-415F-78057FD5B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824" y="1546823"/>
            <a:ext cx="2278958" cy="237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versed Obliquity Intertroch Frx : Wheeless' Textbook of Orthopaedics">
            <a:extLst>
              <a:ext uri="{FF2B5EF4-FFF2-40B4-BE49-F238E27FC236}">
                <a16:creationId xmlns:a16="http://schemas.microsoft.com/office/drawing/2014/main" id="{78A2FE26-AEF1-5BF1-B706-6B26D9777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461" y="1528299"/>
            <a:ext cx="1798046" cy="239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9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232550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Traitements des complications des ostéosynthèses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B5C71D66-453D-5CF6-BF98-F41922C6F20C}"/>
              </a:ext>
            </a:extLst>
          </p:cNvPr>
          <p:cNvSpPr txBox="1"/>
          <p:nvPr/>
        </p:nvSpPr>
        <p:spPr>
          <a:xfrm>
            <a:off x="619329" y="1321764"/>
            <a:ext cx="654701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1) </a:t>
            </a:r>
            <a:r>
              <a:rPr lang="fr-FR" sz="3200" b="1" u="sng" dirty="0"/>
              <a:t>Pseudarthroses / fracture matériel</a:t>
            </a:r>
          </a:p>
          <a:p>
            <a:pPr lvl="2"/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Chirurgie souvent lourde !</a:t>
            </a:r>
            <a:br>
              <a:rPr lang="fr-FR" dirty="0"/>
            </a:b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Nouvelle ostéosynthèse est souvent moins fiable et plus lourde 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Clous centromédullaires longs.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Lames-plaques.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Autogreffe osseuse nécessaire.</a:t>
            </a:r>
            <a:br>
              <a:rPr lang="fr-FR" dirty="0"/>
            </a:b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Appui rarement autorisé.</a:t>
            </a:r>
            <a:br>
              <a:rPr lang="fr-FR" dirty="0"/>
            </a:b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Remplacement par des </a:t>
            </a:r>
            <a:r>
              <a:rPr lang="fr-FR" b="1" dirty="0"/>
              <a:t>prothèses fémorales à tige longue et ancrage diaphysaire :</a:t>
            </a:r>
            <a:br>
              <a:rPr lang="fr-FR" b="1" dirty="0"/>
            </a:br>
            <a:r>
              <a:rPr lang="fr-FR" b="1" dirty="0"/>
              <a:t>	</a:t>
            </a:r>
            <a:r>
              <a:rPr lang="fr-FR" dirty="0"/>
              <a:t>- Seule solution qui permet la reprise d’un appui précoce…</a:t>
            </a:r>
            <a:br>
              <a:rPr lang="fr-FR" dirty="0"/>
            </a:br>
            <a:r>
              <a:rPr lang="fr-FR" dirty="0"/>
              <a:t>	- Chirurgie lourde pour le patient gériatrique.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8478E54-6D3F-CF5B-F397-30ABB62C7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755" y="1087554"/>
            <a:ext cx="3670058" cy="27826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61B6257-2C7F-D862-4964-0B306FFB5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755" y="3932852"/>
            <a:ext cx="3641810" cy="278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47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232550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Traitements des complications des ostéosynthèses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B5C71D66-453D-5CF6-BF98-F41922C6F20C}"/>
              </a:ext>
            </a:extLst>
          </p:cNvPr>
          <p:cNvSpPr txBox="1"/>
          <p:nvPr/>
        </p:nvSpPr>
        <p:spPr>
          <a:xfrm>
            <a:off x="619328" y="1321764"/>
            <a:ext cx="755710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2) </a:t>
            </a:r>
            <a:r>
              <a:rPr lang="fr-FR" sz="3200" b="1" u="sng" dirty="0"/>
              <a:t>Cut-out de la vis cervicale</a:t>
            </a:r>
          </a:p>
          <a:p>
            <a:pPr lvl="2"/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Nécessite le recours à une PTH.</a:t>
            </a:r>
            <a:br>
              <a:rPr lang="fr-FR" dirty="0"/>
            </a:b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Tige fémorale :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Cimentée classique.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Tige longue « de reprise » à ancrage diaphysaire.</a:t>
            </a:r>
            <a:br>
              <a:rPr lang="fr-FR" dirty="0"/>
            </a:br>
            <a:endParaRPr lang="fr-FR" dirty="0"/>
          </a:p>
          <a:p>
            <a:pPr marL="742950" lvl="1" indent="-285750">
              <a:buFont typeface="Symbol" pitchFamily="2" charset="2"/>
              <a:buChar char="Þ"/>
            </a:pPr>
            <a:r>
              <a:rPr lang="fr-FR" dirty="0"/>
              <a:t>Il faut </a:t>
            </a:r>
            <a:r>
              <a:rPr lang="fr-FR" b="1" dirty="0"/>
              <a:t>ponter le trou de la vis de verrouillage distal </a:t>
            </a:r>
            <a:r>
              <a:rPr lang="fr-FR" dirty="0"/>
              <a:t>du clou ! </a:t>
            </a:r>
          </a:p>
          <a:p>
            <a:pPr lvl="1"/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b="1" dirty="0"/>
              <a:t>Risque infectieux </a:t>
            </a:r>
            <a:r>
              <a:rPr lang="fr-FR" dirty="0"/>
              <a:t>majoré par rapport à une chirurgie primaire.</a:t>
            </a:r>
            <a:br>
              <a:rPr lang="fr-FR" dirty="0"/>
            </a:b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Penser à la double mobilité 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Impératif de stabilité.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fr-FR" dirty="0"/>
          </a:p>
        </p:txBody>
      </p:sp>
      <p:pic>
        <p:nvPicPr>
          <p:cNvPr id="5" name="Picture 6" descr="Cut-out lag screw, neck of femur fracture gamma nail | Radiology Case |  Radiopaedia.org">
            <a:extLst>
              <a:ext uri="{FF2B5EF4-FFF2-40B4-BE49-F238E27FC236}">
                <a16:creationId xmlns:a16="http://schemas.microsoft.com/office/drawing/2014/main" id="{AE77C545-E14D-4266-D2D7-C6E51F5E7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710" y="1011752"/>
            <a:ext cx="2382263" cy="38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5DB6679-572C-9204-239C-F73A5DE0B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337" y="4104167"/>
            <a:ext cx="3761743" cy="267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9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191597"/>
            <a:ext cx="9833548" cy="792403"/>
          </a:xfrm>
        </p:spPr>
        <p:txBody>
          <a:bodyPr anchor="b">
            <a:normAutofit fontScale="90000"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Comment diminuer les complications des arthroplasties 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B5C71D66-453D-5CF6-BF98-F41922C6F20C}"/>
              </a:ext>
            </a:extLst>
          </p:cNvPr>
          <p:cNvSpPr txBox="1"/>
          <p:nvPr/>
        </p:nvSpPr>
        <p:spPr>
          <a:xfrm>
            <a:off x="619329" y="1321764"/>
            <a:ext cx="88090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1) </a:t>
            </a:r>
            <a:r>
              <a:rPr lang="fr-FR" sz="3200" b="1" u="sng" dirty="0"/>
              <a:t>Fractures péri-prothétiques </a:t>
            </a:r>
          </a:p>
          <a:p>
            <a:r>
              <a:rPr lang="fr-FR" sz="3200" b="1" dirty="0"/>
              <a:t>   =&gt; </a:t>
            </a:r>
            <a:r>
              <a:rPr lang="fr-FR" sz="3200" b="1" u="sng" dirty="0"/>
              <a:t>Prothèses cimentées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200" b="1" u="sng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 err="1"/>
              <a:t>Polyméthyl</a:t>
            </a:r>
            <a:r>
              <a:rPr lang="fr-FR" dirty="0"/>
              <a:t>-Méthacrylate.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Avec / Sans antibiotique.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b="1" dirty="0"/>
              <a:t>Gold-Standard </a:t>
            </a:r>
            <a:r>
              <a:rPr lang="fr-FR" dirty="0"/>
              <a:t>quand prothèse sur fracture.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Sauf situations exceptionnelles…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Diminue le risque de fracture </a:t>
            </a:r>
            <a:r>
              <a:rPr lang="fr-FR" dirty="0" err="1"/>
              <a:t>péri-prothétique</a:t>
            </a:r>
            <a:r>
              <a:rPr lang="fr-FR" dirty="0"/>
              <a:t> :</a:t>
            </a:r>
          </a:p>
          <a:p>
            <a:pPr marL="1200150" lvl="2" indent="-285750">
              <a:buFont typeface="Wingdings" pitchFamily="2" charset="2"/>
              <a:buChar char="ü"/>
            </a:pPr>
            <a:r>
              <a:rPr lang="fr-FR" sz="1600" dirty="0"/>
              <a:t>Transmission des contraintes.</a:t>
            </a:r>
          </a:p>
          <a:p>
            <a:pPr marL="1200150" lvl="2" indent="-285750">
              <a:buFont typeface="Wingdings" pitchFamily="2" charset="2"/>
              <a:buChar char="ü"/>
            </a:pPr>
            <a:r>
              <a:rPr lang="fr-FR" sz="1600" dirty="0"/>
              <a:t>Pas d’hyper-appui </a:t>
            </a:r>
            <a:r>
              <a:rPr lang="fr-FR" sz="1600" dirty="0" err="1"/>
              <a:t>calcar</a:t>
            </a:r>
            <a:r>
              <a:rPr lang="fr-FR" sz="1600" dirty="0"/>
              <a:t>.</a:t>
            </a:r>
          </a:p>
          <a:p>
            <a:pPr marL="1200150" lvl="2" indent="-285750">
              <a:buFont typeface="Wingdings" pitchFamily="2" charset="2"/>
              <a:buChar char="ü"/>
            </a:pPr>
            <a:r>
              <a:rPr lang="fr-FR" sz="1600" b="1" dirty="0"/>
              <a:t>Fixation primaire = fixation définitive.</a:t>
            </a:r>
          </a:p>
          <a:p>
            <a:pPr lvl="2"/>
            <a:br>
              <a:rPr lang="fr-FR" dirty="0"/>
            </a:b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Bilan de chute.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Prévention des chutes ultérieures.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Revalidation, rééducation.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Protéger l’appui tout de même.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fr-FR" dirty="0"/>
          </a:p>
        </p:txBody>
      </p:sp>
      <p:pic>
        <p:nvPicPr>
          <p:cNvPr id="6148" name="Picture 4" descr="Home Page | Tabib Farma">
            <a:extLst>
              <a:ext uri="{FF2B5EF4-FFF2-40B4-BE49-F238E27FC236}">
                <a16:creationId xmlns:a16="http://schemas.microsoft.com/office/drawing/2014/main" id="{17832810-8E40-57DE-11E0-B57AC97D3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769" y="4247625"/>
            <a:ext cx="2391711" cy="239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85CEA3A-0F98-149D-C27F-B9DB4AEE1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6588" y="4236750"/>
            <a:ext cx="1424277" cy="2391711"/>
          </a:xfrm>
          <a:prstGeom prst="rect">
            <a:avLst/>
          </a:prstGeom>
        </p:spPr>
      </p:pic>
      <p:pic>
        <p:nvPicPr>
          <p:cNvPr id="6152" name="Picture 8" descr="Periprosthetic Femoral Fractures in the Emergency Department: What the  Orthopedic Surgeon Wants to Know | RadioGraphics">
            <a:extLst>
              <a:ext uri="{FF2B5EF4-FFF2-40B4-BE49-F238E27FC236}">
                <a16:creationId xmlns:a16="http://schemas.microsoft.com/office/drawing/2014/main" id="{F02A37A7-9BA4-760D-9C9A-1B8588CF5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152" y="1024953"/>
            <a:ext cx="163195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B7754DC-A281-7FB1-7951-25C6E0B3D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783" y="1046880"/>
            <a:ext cx="1994193" cy="312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27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232550"/>
            <a:ext cx="9833548" cy="792403"/>
          </a:xfrm>
        </p:spPr>
        <p:txBody>
          <a:bodyPr anchor="b">
            <a:normAutofit fontScale="90000"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Comment diminuer les complications des arthroplasties 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B5C71D66-453D-5CF6-BF98-F41922C6F20C}"/>
              </a:ext>
            </a:extLst>
          </p:cNvPr>
          <p:cNvSpPr txBox="1"/>
          <p:nvPr/>
        </p:nvSpPr>
        <p:spPr>
          <a:xfrm>
            <a:off x="619329" y="1321764"/>
            <a:ext cx="880904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2) </a:t>
            </a:r>
            <a:r>
              <a:rPr lang="fr-FR" sz="3200" b="1" u="sng" dirty="0"/>
              <a:t>Luxations</a:t>
            </a:r>
          </a:p>
          <a:p>
            <a:pPr lvl="2"/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Technique chirurgicale :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fr-FR" dirty="0"/>
              <a:t>Voie postérieure : réparation capsulaire, préservation du pyramidal.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fr-FR" dirty="0"/>
              <a:t>Voie antérieure (DAA).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fr-FR" dirty="0"/>
              <a:t>Choix de l’implant !  </a:t>
            </a:r>
            <a:r>
              <a:rPr lang="fr-FR" u="sng" dirty="0"/>
              <a:t>SN :</a:t>
            </a:r>
            <a:r>
              <a:rPr lang="fr-FR" dirty="0"/>
              <a:t> rallongement du membre, tiges latéralisées.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fr-FR" b="1" dirty="0"/>
              <a:t>IL FAUT PRIMER LA STABILITE ! </a:t>
            </a:r>
          </a:p>
          <a:p>
            <a:pPr marL="742950" lvl="1" indent="-285750">
              <a:buFont typeface="Wingdings" pitchFamily="2" charset="2"/>
              <a:buChar char="ü"/>
            </a:pP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Bilan de chute et prévention des chutes ultérieures.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Revalidation, rééducation.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Gadot, canne.</a:t>
            </a:r>
            <a:br>
              <a:rPr lang="fr-FR" dirty="0"/>
            </a:b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Prudence chez les patients déments !!!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fr-FR" dirty="0"/>
              <a:t>SN attelle </a:t>
            </a:r>
            <a:r>
              <a:rPr lang="fr-FR" dirty="0" err="1"/>
              <a:t>Miana</a:t>
            </a:r>
            <a:r>
              <a:rPr lang="fr-FR" dirty="0"/>
              <a:t> (</a:t>
            </a:r>
            <a:r>
              <a:rPr lang="fr-FR" dirty="0" err="1"/>
              <a:t>cruro</a:t>
            </a:r>
            <a:r>
              <a:rPr lang="fr-FR" dirty="0"/>
              <a:t>-malléolaire) de genou les 6 premières semaines.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dirty="0"/>
          </a:p>
          <a:p>
            <a:pPr marL="742950" lvl="1" indent="-285750">
              <a:buFont typeface="Wingdings" pitchFamily="2" charset="2"/>
              <a:buChar char="Ø"/>
            </a:pPr>
            <a:endParaRPr lang="fr-FR" dirty="0"/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0BFF91BD-9F22-76E0-D8F2-FE42B8C29B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11"/>
          <a:stretch>
            <a:fillRect/>
          </a:stretch>
        </p:blipFill>
        <p:spPr bwMode="auto">
          <a:xfrm>
            <a:off x="8584515" y="4013501"/>
            <a:ext cx="2456788" cy="2260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2" descr="THA Dislocation - Recon - Orthobullets">
            <a:extLst>
              <a:ext uri="{FF2B5EF4-FFF2-40B4-BE49-F238E27FC236}">
                <a16:creationId xmlns:a16="http://schemas.microsoft.com/office/drawing/2014/main" id="{7BD08A3D-B305-46F4-74C8-080C80B63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383" y="1261845"/>
            <a:ext cx="1405388" cy="251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533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232550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Traitements des complications des arthroplasties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B5C71D66-453D-5CF6-BF98-F41922C6F20C}"/>
              </a:ext>
            </a:extLst>
          </p:cNvPr>
          <p:cNvSpPr txBox="1"/>
          <p:nvPr/>
        </p:nvSpPr>
        <p:spPr>
          <a:xfrm>
            <a:off x="677861" y="1158322"/>
            <a:ext cx="604728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1) </a:t>
            </a:r>
            <a:r>
              <a:rPr lang="fr-FR" sz="3200" b="1" u="sng" dirty="0"/>
              <a:t>Fractures péri-prothétiques</a:t>
            </a:r>
          </a:p>
          <a:p>
            <a:pPr lvl="2"/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Chirurgie souvent lourde !</a:t>
            </a:r>
            <a:br>
              <a:rPr lang="fr-FR" dirty="0"/>
            </a:b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Peu de place pour le traitement conservateur…</a:t>
            </a:r>
            <a:br>
              <a:rPr lang="fr-FR" dirty="0"/>
            </a:br>
            <a:r>
              <a:rPr lang="fr-FR" dirty="0"/>
              <a:t>	- Vancouver A.</a:t>
            </a:r>
            <a:br>
              <a:rPr lang="fr-FR" dirty="0"/>
            </a:b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Peu de place pour les ostéosynthèses…</a:t>
            </a:r>
            <a:br>
              <a:rPr lang="fr-FR" dirty="0"/>
            </a:br>
            <a:r>
              <a:rPr lang="fr-FR" dirty="0"/>
              <a:t>	- Vancouver B1 + tige </a:t>
            </a:r>
            <a:r>
              <a:rPr lang="fr-FR" u="sng" dirty="0"/>
              <a:t>non cimentée scellée.</a:t>
            </a:r>
            <a:br>
              <a:rPr lang="fr-FR" u="sng" dirty="0"/>
            </a:br>
            <a:r>
              <a:rPr lang="fr-FR" dirty="0"/>
              <a:t>	- Vancouver C</a:t>
            </a:r>
            <a:br>
              <a:rPr lang="fr-FR" dirty="0"/>
            </a:b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b="1" dirty="0"/>
              <a:t>Remplacement de l’implant fémoral </a:t>
            </a:r>
            <a:r>
              <a:rPr lang="fr-FR" dirty="0"/>
              <a:t>avec un implant à ancrage diaphysaire +- ostéosynthèse.</a:t>
            </a:r>
            <a:br>
              <a:rPr lang="fr-FR" dirty="0"/>
            </a:br>
            <a:br>
              <a:rPr lang="fr-FR" dirty="0"/>
            </a:b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Classification Vancouver.</a:t>
            </a:r>
            <a:br>
              <a:rPr lang="fr-FR" dirty="0"/>
            </a:b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Problème du ciment qui rend la procédure plus longue et plus complexe…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dirty="0"/>
          </a:p>
          <a:p>
            <a:pPr marL="742950" lvl="1" indent="-285750">
              <a:buFont typeface="Wingdings" pitchFamily="2" charset="2"/>
              <a:buChar char="Ø"/>
            </a:pPr>
            <a:endParaRPr lang="fr-FR" dirty="0"/>
          </a:p>
        </p:txBody>
      </p:sp>
      <p:pic>
        <p:nvPicPr>
          <p:cNvPr id="8194" name="Picture 2" descr="Contemporary Use of Trochanteric Plates in Periprosthetic Femur Fractures:  A Displaced Trochanter Will Not Be Tamed - ScienceDirect">
            <a:extLst>
              <a:ext uri="{FF2B5EF4-FFF2-40B4-BE49-F238E27FC236}">
                <a16:creationId xmlns:a16="http://schemas.microsoft.com/office/drawing/2014/main" id="{5E2B170B-8A99-BA54-6142-00910244A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120" y="1168047"/>
            <a:ext cx="4842634" cy="269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C55A630F-4CDC-5336-3DBC-01670E6CE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925" y="4038469"/>
            <a:ext cx="5153024" cy="257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357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232550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Traitements des complications des arthroplasties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B5C71D66-453D-5CF6-BF98-F41922C6F20C}"/>
              </a:ext>
            </a:extLst>
          </p:cNvPr>
          <p:cNvSpPr txBox="1"/>
          <p:nvPr/>
        </p:nvSpPr>
        <p:spPr>
          <a:xfrm>
            <a:off x="619329" y="1321764"/>
            <a:ext cx="880904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2) </a:t>
            </a:r>
            <a:r>
              <a:rPr lang="fr-FR" sz="3200" b="1" u="sng" dirty="0"/>
              <a:t>Luxations</a:t>
            </a:r>
          </a:p>
          <a:p>
            <a:pPr lvl="2"/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Réduction par manœuvres externes sous anesthésie générale.</a:t>
            </a:r>
            <a:br>
              <a:rPr lang="fr-FR" dirty="0"/>
            </a:b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Mise en place d’une attelle </a:t>
            </a:r>
            <a:r>
              <a:rPr lang="fr-FR" dirty="0" err="1"/>
              <a:t>Miana</a:t>
            </a:r>
            <a:r>
              <a:rPr lang="fr-FR" dirty="0"/>
              <a:t> pendant 6 semaines.</a:t>
            </a:r>
            <a:br>
              <a:rPr lang="fr-FR" dirty="0"/>
            </a:b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Attention, un épisode de luxation augmente le risque de récidive de luxation ! </a:t>
            </a:r>
            <a:br>
              <a:rPr lang="fr-FR" dirty="0"/>
            </a:b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Si plus de 2-3 épisodes 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Reprise pour instabilité (allonger col vs Double Mobilité).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Reprise pour ablation de l’implant (= </a:t>
            </a:r>
            <a:r>
              <a:rPr lang="fr-FR" dirty="0" err="1"/>
              <a:t>Girdlestone</a:t>
            </a:r>
            <a:r>
              <a:rPr lang="fr-FR" dirty="0"/>
              <a:t>).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lvl="2"/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u="sng" dirty="0"/>
              <a:t>Rem :</a:t>
            </a:r>
            <a:r>
              <a:rPr lang="fr-FR" dirty="0"/>
              <a:t> luxations intra-prothétiques rares.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fr-FR" dirty="0"/>
          </a:p>
        </p:txBody>
      </p:sp>
      <p:pic>
        <p:nvPicPr>
          <p:cNvPr id="4" name="Picture 12" descr="THA Dislocation - Recon - Orthobullets">
            <a:extLst>
              <a:ext uri="{FF2B5EF4-FFF2-40B4-BE49-F238E27FC236}">
                <a16:creationId xmlns:a16="http://schemas.microsoft.com/office/drawing/2014/main" id="{86D06587-A8F1-1B22-063C-0CDA9381C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499" y="964796"/>
            <a:ext cx="2255163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AE9A71A-702B-E437-4C76-4C59EE351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016" y="2499087"/>
            <a:ext cx="1724519" cy="422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37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564" y="245621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Étiologie des fractures de hanche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Chute des personnes âgées : facteurs et mesures de préventions | Cap  Retraite">
            <a:extLst>
              <a:ext uri="{FF2B5EF4-FFF2-40B4-BE49-F238E27FC236}">
                <a16:creationId xmlns:a16="http://schemas.microsoft.com/office/drawing/2014/main" id="{85F9A18D-0D9B-7165-3CFF-AC787AADA5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552" y="1764720"/>
            <a:ext cx="3647492" cy="242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mpage 2018 - La finale">
            <a:extLst>
              <a:ext uri="{FF2B5EF4-FFF2-40B4-BE49-F238E27FC236}">
                <a16:creationId xmlns:a16="http://schemas.microsoft.com/office/drawing/2014/main" id="{59492D5C-8901-5BBD-BAC4-3285DE96E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432" y="1768505"/>
            <a:ext cx="4981162" cy="26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81E4942-16D5-7C48-7B36-736E126CF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637" y="4471646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ute personne âgée prévention : être bien informé(e) !">
            <a:extLst>
              <a:ext uri="{FF2B5EF4-FFF2-40B4-BE49-F238E27FC236}">
                <a16:creationId xmlns:a16="http://schemas.microsoft.com/office/drawing/2014/main" id="{121279C7-1034-77E4-5651-3B230E8C4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552" y="4382974"/>
            <a:ext cx="3647492" cy="23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74985A5-B997-835C-EF15-D8944F36B25C}"/>
              </a:ext>
            </a:extLst>
          </p:cNvPr>
          <p:cNvSpPr txBox="1"/>
          <p:nvPr/>
        </p:nvSpPr>
        <p:spPr>
          <a:xfrm>
            <a:off x="1631897" y="1283643"/>
            <a:ext cx="2916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+mj-lt"/>
              </a:rPr>
              <a:t>Basse énergie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DD1D03-65ED-0DE8-9CC4-ADAAC8085EF9}"/>
              </a:ext>
            </a:extLst>
          </p:cNvPr>
          <p:cNvSpPr txBox="1"/>
          <p:nvPr/>
        </p:nvSpPr>
        <p:spPr>
          <a:xfrm>
            <a:off x="7553236" y="1283643"/>
            <a:ext cx="2916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+mj-lt"/>
              </a:rPr>
              <a:t>Haute énergie</a:t>
            </a:r>
          </a:p>
        </p:txBody>
      </p:sp>
    </p:spTree>
    <p:extLst>
      <p:ext uri="{BB962C8B-B14F-4D97-AF65-F5344CB8AC3E}">
        <p14:creationId xmlns:p14="http://schemas.microsoft.com/office/powerpoint/2010/main" val="297987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375644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L’impact de la fracture sur le patient gériatrique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30AD90-26E1-C825-5D1C-A9E15A77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47" y="1710954"/>
            <a:ext cx="10515600" cy="4938667"/>
          </a:xfrm>
        </p:spPr>
        <p:txBody>
          <a:bodyPr>
            <a:normAutofit/>
          </a:bodyPr>
          <a:lstStyle/>
          <a:p>
            <a:r>
              <a:rPr lang="fr-FR" dirty="0"/>
              <a:t>Mortalité moyenne : </a:t>
            </a:r>
            <a:r>
              <a:rPr lang="fr-FR" b="1" dirty="0"/>
              <a:t>24 % à 1 an </a:t>
            </a:r>
            <a:r>
              <a:rPr lang="fr-FR" dirty="0"/>
              <a:t>! </a:t>
            </a:r>
          </a:p>
          <a:p>
            <a:r>
              <a:rPr lang="fr-FR" dirty="0"/>
              <a:t>Déséquilibre psychologique et physiologique </a:t>
            </a:r>
            <a:r>
              <a:rPr lang="fr-FR" u="sng" dirty="0"/>
              <a:t>définitif.</a:t>
            </a:r>
          </a:p>
          <a:p>
            <a:r>
              <a:rPr lang="fr-FR" dirty="0"/>
              <a:t>Boiterie, perte de l’autonomie :</a:t>
            </a:r>
          </a:p>
          <a:p>
            <a:pPr lvl="1"/>
            <a:r>
              <a:rPr lang="fr-FR" dirty="0"/>
              <a:t>Impossibilité fréquente de retourner à l’état antérieur.</a:t>
            </a:r>
          </a:p>
          <a:p>
            <a:pPr lvl="1"/>
            <a:r>
              <a:rPr lang="fr-FR" dirty="0"/>
              <a:t>Diminution de la qualité de vie.</a:t>
            </a:r>
          </a:p>
          <a:p>
            <a:r>
              <a:rPr lang="fr-FR" dirty="0"/>
              <a:t>Escarres.</a:t>
            </a:r>
          </a:p>
          <a:p>
            <a:r>
              <a:rPr lang="fr-FR" dirty="0"/>
              <a:t>TVP.</a:t>
            </a:r>
          </a:p>
          <a:p>
            <a:r>
              <a:rPr lang="fr-FR" dirty="0"/>
              <a:t>Douleurs chroniques.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8621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375644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Le patient gériatrique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A2B15-D4F5-0C79-FBF6-2DBD104B0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47" y="1623567"/>
            <a:ext cx="10515600" cy="4938667"/>
          </a:xfrm>
        </p:spPr>
        <p:txBody>
          <a:bodyPr>
            <a:normAutofit/>
          </a:bodyPr>
          <a:lstStyle/>
          <a:p>
            <a:r>
              <a:rPr lang="fr-BE" dirty="0"/>
              <a:t>Aspects médico-sociaux :</a:t>
            </a:r>
          </a:p>
          <a:p>
            <a:pPr lvl="1"/>
            <a:r>
              <a:rPr lang="fr-BE" dirty="0"/>
              <a:t>La plupart des sujets vivaient seuls (34 %), ou institutionnalisés (39 %).</a:t>
            </a:r>
          </a:p>
          <a:p>
            <a:pPr lvl="1"/>
            <a:r>
              <a:rPr lang="fr-BE" dirty="0"/>
              <a:t>Seuls 27 % vivaient avec un conjoint ou leur famille.</a:t>
            </a:r>
          </a:p>
          <a:p>
            <a:pPr lvl="1"/>
            <a:r>
              <a:rPr lang="fr-BE" b="1" dirty="0"/>
              <a:t>61 %</a:t>
            </a:r>
            <a:r>
              <a:rPr lang="fr-BE" dirty="0"/>
              <a:t> des fracturés présentaient un </a:t>
            </a:r>
            <a:r>
              <a:rPr lang="fr-BE" b="1" dirty="0"/>
              <a:t>état de désorientation.</a:t>
            </a:r>
            <a:br>
              <a:rPr lang="fr-BE" b="1" dirty="0"/>
            </a:br>
            <a:endParaRPr lang="fr-BE" b="1" dirty="0"/>
          </a:p>
          <a:p>
            <a:r>
              <a:rPr lang="fr-FR" dirty="0"/>
              <a:t>Causes de la désorientation :</a:t>
            </a:r>
          </a:p>
          <a:p>
            <a:pPr lvl="1">
              <a:buFontTx/>
              <a:buChar char="-"/>
            </a:pPr>
            <a:r>
              <a:rPr lang="fr-FR" dirty="0"/>
              <a:t>Infection urinaire.</a:t>
            </a:r>
          </a:p>
          <a:p>
            <a:pPr lvl="1">
              <a:buFontTx/>
              <a:buChar char="-"/>
            </a:pPr>
            <a:r>
              <a:rPr lang="fr-FR" dirty="0"/>
              <a:t>Déshydratation.</a:t>
            </a:r>
          </a:p>
          <a:p>
            <a:pPr lvl="1">
              <a:buFontTx/>
              <a:buChar char="-"/>
            </a:pPr>
            <a:r>
              <a:rPr lang="fr-FR" dirty="0"/>
              <a:t>Infections respiratoires.</a:t>
            </a:r>
          </a:p>
          <a:p>
            <a:pPr lvl="1">
              <a:buFontTx/>
              <a:buChar char="-"/>
            </a:pPr>
            <a:r>
              <a:rPr lang="fr-FR" dirty="0"/>
              <a:t>Changement d’environnement.</a:t>
            </a:r>
          </a:p>
          <a:p>
            <a:pPr lvl="1">
              <a:buFontTx/>
              <a:buChar char="-"/>
            </a:pPr>
            <a:r>
              <a:rPr lang="fr-FR" dirty="0" err="1"/>
              <a:t>Polymédication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759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375644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Le patient gériatrique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434" name="Picture 2" descr="Unbelievably fit granny puts the kids to shame">
            <a:extLst>
              <a:ext uri="{FF2B5EF4-FFF2-40B4-BE49-F238E27FC236}">
                <a16:creationId xmlns:a16="http://schemas.microsoft.com/office/drawing/2014/main" id="{9F92D3B5-9594-0F7E-47CE-9002F5FCF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19" y="3580653"/>
            <a:ext cx="4650566" cy="261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00EA5EE-06F9-F31C-EB05-7DB121D5EB72}"/>
              </a:ext>
            </a:extLst>
          </p:cNvPr>
          <p:cNvSpPr txBox="1"/>
          <p:nvPr/>
        </p:nvSpPr>
        <p:spPr>
          <a:xfrm>
            <a:off x="1645450" y="1497187"/>
            <a:ext cx="3371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/>
              <a:t>«  En forme »</a:t>
            </a:r>
          </a:p>
          <a:p>
            <a:endParaRPr lang="fr-FR" dirty="0"/>
          </a:p>
          <a:p>
            <a:pPr marL="285750" indent="-285750">
              <a:buFont typeface="Symbol" pitchFamily="2" charset="2"/>
              <a:buChar char="Þ"/>
            </a:pPr>
            <a:r>
              <a:rPr lang="fr-FR" dirty="0"/>
              <a:t>Retour le plus tôt possible à son </a:t>
            </a:r>
            <a:r>
              <a:rPr lang="fr-FR" b="1" dirty="0"/>
              <a:t>domicile</a:t>
            </a:r>
            <a:r>
              <a:rPr lang="fr-FR" dirty="0"/>
              <a:t> avec aides.</a:t>
            </a:r>
            <a:br>
              <a:rPr lang="fr-FR" dirty="0"/>
            </a:br>
            <a:endParaRPr lang="fr-FR" dirty="0"/>
          </a:p>
          <a:p>
            <a:pPr marL="285750" indent="-285750">
              <a:buFont typeface="Symbol" pitchFamily="2" charset="2"/>
              <a:buChar char="Þ"/>
            </a:pPr>
            <a:r>
              <a:rPr lang="fr-FR" b="1" dirty="0"/>
              <a:t>Revalidation.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C8CFE30-9AB5-C739-0907-5E77409234E8}"/>
              </a:ext>
            </a:extLst>
          </p:cNvPr>
          <p:cNvSpPr txBox="1"/>
          <p:nvPr/>
        </p:nvSpPr>
        <p:spPr>
          <a:xfrm>
            <a:off x="7174702" y="1458929"/>
            <a:ext cx="3371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/>
              <a:t>« Fragile »</a:t>
            </a:r>
          </a:p>
          <a:p>
            <a:endParaRPr lang="fr-FR" dirty="0"/>
          </a:p>
          <a:p>
            <a:pPr marL="285750" indent="-285750">
              <a:buFont typeface="Symbol" pitchFamily="2" charset="2"/>
              <a:buChar char="Þ"/>
            </a:pPr>
            <a:r>
              <a:rPr lang="fr-FR" dirty="0"/>
              <a:t>Prise en charge en </a:t>
            </a:r>
            <a:r>
              <a:rPr lang="fr-FR" b="1" dirty="0"/>
              <a:t>orthopédie gériatrique.</a:t>
            </a:r>
            <a:br>
              <a:rPr lang="fr-FR" dirty="0"/>
            </a:br>
            <a:endParaRPr lang="fr-FR" dirty="0"/>
          </a:p>
          <a:p>
            <a:pPr marL="285750" indent="-285750">
              <a:buFont typeface="Symbol" pitchFamily="2" charset="2"/>
              <a:buChar char="Þ"/>
            </a:pPr>
            <a:r>
              <a:rPr lang="fr-FR" dirty="0"/>
              <a:t>Revalidation.</a:t>
            </a:r>
          </a:p>
        </p:txBody>
      </p:sp>
      <p:pic>
        <p:nvPicPr>
          <p:cNvPr id="3" name="Picture 2" descr="contentions personnes âgées">
            <a:extLst>
              <a:ext uri="{FF2B5EF4-FFF2-40B4-BE49-F238E27FC236}">
                <a16:creationId xmlns:a16="http://schemas.microsoft.com/office/drawing/2014/main" id="{C9E77070-800B-8CE3-1DCA-4C45C16F7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553" y="3552491"/>
            <a:ext cx="3960148" cy="26400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</p:spTree>
    <p:extLst>
      <p:ext uri="{BB962C8B-B14F-4D97-AF65-F5344CB8AC3E}">
        <p14:creationId xmlns:p14="http://schemas.microsoft.com/office/powerpoint/2010/main" val="2471290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375644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Prise en charge du patient gériatrique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A4A3C1B2-29A8-49D6-2A1D-E63EFE6C0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329" y="1623567"/>
            <a:ext cx="6651322" cy="4938667"/>
          </a:xfrm>
        </p:spPr>
        <p:txBody>
          <a:bodyPr>
            <a:normAutofit lnSpcReduction="10000"/>
          </a:bodyPr>
          <a:lstStyle/>
          <a:p>
            <a:r>
              <a:rPr lang="nl-BE" dirty="0"/>
              <a:t>Médecin traitant ou gériatre.</a:t>
            </a:r>
            <a:br>
              <a:rPr lang="nl-BE" dirty="0"/>
            </a:br>
            <a:endParaRPr lang="nl-BE" dirty="0"/>
          </a:p>
          <a:p>
            <a:r>
              <a:rPr lang="nl-BE" u="sng" dirty="0"/>
              <a:t>Bilan de chute.</a:t>
            </a:r>
          </a:p>
          <a:p>
            <a:endParaRPr lang="nl-BE" dirty="0"/>
          </a:p>
          <a:p>
            <a:r>
              <a:rPr lang="nl-BE" u="sng" dirty="0"/>
              <a:t>Index FRAX :</a:t>
            </a:r>
          </a:p>
          <a:p>
            <a:pPr lvl="1">
              <a:buFontTx/>
              <a:buChar char="-"/>
            </a:pPr>
            <a:r>
              <a:rPr lang="nl-BE" dirty="0"/>
              <a:t>Évaluation du risque fracturaire</a:t>
            </a:r>
            <a:r>
              <a:rPr lang="fr-FR" dirty="0"/>
              <a:t> sur base des FR cliniques et de la DMO (densité minérale osseuse).</a:t>
            </a:r>
          </a:p>
          <a:p>
            <a:pPr lvl="1">
              <a:buFontTx/>
              <a:buChar char="-"/>
            </a:pPr>
            <a:r>
              <a:rPr lang="fr-BE" b="0" i="0" u="none" strike="noStrike" dirty="0">
                <a:solidFill>
                  <a:srgbClr val="000000"/>
                </a:solidFill>
                <a:effectLst/>
                <a:latin typeface="freight-sans-pro"/>
              </a:rPr>
              <a:t>prédit le risque fracturaire à 10 ans :</a:t>
            </a:r>
          </a:p>
          <a:p>
            <a:pPr lvl="2">
              <a:buFontTx/>
              <a:buChar char="-"/>
            </a:pPr>
            <a:r>
              <a:rPr lang="fr-BE" b="0" i="0" u="none" strike="noStrike" dirty="0">
                <a:solidFill>
                  <a:srgbClr val="000000"/>
                </a:solidFill>
                <a:effectLst/>
                <a:latin typeface="freight-sans-pro"/>
              </a:rPr>
              <a:t>pour l’ensemble des fractures ostéoporotiques (fémur proximal, vertèbres, humérus proximal et radius distal),</a:t>
            </a:r>
          </a:p>
          <a:p>
            <a:pPr lvl="2">
              <a:buFontTx/>
              <a:buChar char="-"/>
            </a:pPr>
            <a:r>
              <a:rPr lang="fr-BE" b="0" i="0" u="none" strike="noStrike" dirty="0">
                <a:solidFill>
                  <a:srgbClr val="000000"/>
                </a:solidFill>
                <a:effectLst/>
                <a:latin typeface="freight-sans-pro"/>
              </a:rPr>
              <a:t>spécifiquement pour la fracture de hanche.</a:t>
            </a:r>
            <a:endParaRPr lang="nl-BE" dirty="0"/>
          </a:p>
        </p:txBody>
      </p:sp>
      <p:pic>
        <p:nvPicPr>
          <p:cNvPr id="3074" name="Picture 2" descr="Screen page for the input of FRAX variables (UK model, version 3.2.... |  Download Scientific Diagram">
            <a:extLst>
              <a:ext uri="{FF2B5EF4-FFF2-40B4-BE49-F238E27FC236}">
                <a16:creationId xmlns:a16="http://schemas.microsoft.com/office/drawing/2014/main" id="{1DB5BFB5-7C11-555A-216C-5A0E4432A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525" y="1465856"/>
            <a:ext cx="5041900" cy="501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482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375644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Traitement de l’ostéoporose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30AD90-26E1-C825-5D1C-A9E15A77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070" y="1623567"/>
            <a:ext cx="6935462" cy="4938667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Patients recontactés par la médecine physique ou la rhumatologie.</a:t>
            </a:r>
            <a:br>
              <a:rPr lang="fr-FR" dirty="0"/>
            </a:br>
            <a:endParaRPr lang="fr-FR" dirty="0"/>
          </a:p>
          <a:p>
            <a:r>
              <a:rPr lang="fr-FR" b="1" dirty="0"/>
              <a:t>Ostéodensitométrie.</a:t>
            </a:r>
          </a:p>
          <a:p>
            <a:endParaRPr lang="fr-FR" b="1" dirty="0"/>
          </a:p>
          <a:p>
            <a:r>
              <a:rPr lang="fr-FR" dirty="0"/>
              <a:t>Instauration d’un traitement selon DMO :</a:t>
            </a:r>
          </a:p>
          <a:p>
            <a:pPr lvl="1">
              <a:buFontTx/>
              <a:buChar char="-"/>
            </a:pPr>
            <a:r>
              <a:rPr lang="fr-FR" dirty="0"/>
              <a:t>Vitamine D </a:t>
            </a:r>
            <a:r>
              <a:rPr lang="fr-FR" sz="1500" dirty="0"/>
              <a:t>(800 à 1200 UI/j).</a:t>
            </a:r>
          </a:p>
          <a:p>
            <a:pPr lvl="1">
              <a:buFontTx/>
              <a:buChar char="-"/>
            </a:pPr>
            <a:r>
              <a:rPr lang="fr-FR" dirty="0"/>
              <a:t>Calcium </a:t>
            </a:r>
            <a:r>
              <a:rPr lang="fr-FR" sz="1500" dirty="0"/>
              <a:t>(1000 à 1500mg/j).</a:t>
            </a:r>
          </a:p>
          <a:p>
            <a:pPr lvl="1">
              <a:buFontTx/>
              <a:buChar char="-"/>
            </a:pPr>
            <a:r>
              <a:rPr lang="fr-FR" dirty="0"/>
              <a:t>Maintient d’une activité physique.</a:t>
            </a:r>
          </a:p>
          <a:p>
            <a:pPr lvl="1">
              <a:buFontTx/>
              <a:buChar char="-"/>
            </a:pPr>
            <a:r>
              <a:rPr lang="fr-FR" dirty="0"/>
              <a:t>Traitement </a:t>
            </a:r>
            <a:r>
              <a:rPr lang="fr-FR" dirty="0" err="1"/>
              <a:t>reminéralisateur</a:t>
            </a:r>
            <a:r>
              <a:rPr lang="fr-FR" dirty="0"/>
              <a:t> : </a:t>
            </a:r>
            <a:r>
              <a:rPr lang="fr-FR" dirty="0" err="1"/>
              <a:t>Biphosphonates</a:t>
            </a:r>
            <a:r>
              <a:rPr lang="fr-FR" dirty="0"/>
              <a:t>, </a:t>
            </a:r>
            <a:r>
              <a:rPr lang="fr-FR" dirty="0" err="1"/>
              <a:t>Dénosumab</a:t>
            </a:r>
            <a:r>
              <a:rPr lang="fr-FR" dirty="0"/>
              <a:t> (</a:t>
            </a:r>
            <a:r>
              <a:rPr lang="fr-FR" dirty="0" err="1"/>
              <a:t>Ac</a:t>
            </a:r>
            <a:r>
              <a:rPr lang="fr-FR" dirty="0"/>
              <a:t> monoclonal), </a:t>
            </a:r>
            <a:r>
              <a:rPr lang="fr-FR" dirty="0" err="1"/>
              <a:t>Raloxifène</a:t>
            </a:r>
            <a:r>
              <a:rPr lang="fr-FR" dirty="0"/>
              <a:t>, </a:t>
            </a:r>
            <a:r>
              <a:rPr lang="fr-FR" dirty="0" err="1"/>
              <a:t>Tériparatide</a:t>
            </a:r>
            <a:r>
              <a:rPr lang="fr-FR" dirty="0"/>
              <a:t>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Effets secondaires des </a:t>
            </a:r>
            <a:r>
              <a:rPr lang="fr-FR" dirty="0" err="1"/>
              <a:t>Biphosphonates</a:t>
            </a:r>
            <a:r>
              <a:rPr lang="fr-FR" dirty="0"/>
              <a:t> : </a:t>
            </a:r>
          </a:p>
          <a:p>
            <a:pPr lvl="1">
              <a:buFontTx/>
              <a:buChar char="-"/>
            </a:pPr>
            <a:r>
              <a:rPr lang="fr-FR" dirty="0"/>
              <a:t>Ostéonécrose de la mâchoire.</a:t>
            </a:r>
          </a:p>
          <a:p>
            <a:pPr lvl="1">
              <a:buFontTx/>
              <a:buChar char="-"/>
            </a:pPr>
            <a:r>
              <a:rPr lang="fr-FR" dirty="0"/>
              <a:t>Fractures pathologiques si traitements trop longs.</a:t>
            </a:r>
          </a:p>
        </p:txBody>
      </p:sp>
      <p:pic>
        <p:nvPicPr>
          <p:cNvPr id="2050" name="Picture 2" descr="L'ostéoporose | Centre">
            <a:extLst>
              <a:ext uri="{FF2B5EF4-FFF2-40B4-BE49-F238E27FC236}">
                <a16:creationId xmlns:a16="http://schemas.microsoft.com/office/drawing/2014/main" id="{4340771C-BB20-8023-A903-7BA1F6CED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279" y="1406726"/>
            <a:ext cx="4263304" cy="279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D96E52D-3852-C656-0A79-0F54F8D98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122" y="4494956"/>
            <a:ext cx="4621619" cy="223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532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375644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Quel avenir 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3FAB3C9-3F10-2531-E519-991A8FC98A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0018" y="1634616"/>
                <a:ext cx="10515600" cy="3028584"/>
              </a:xfrm>
            </p:spPr>
            <p:txBody>
              <a:bodyPr>
                <a:normAutofit/>
              </a:bodyPr>
              <a:lstStyle/>
              <a:p>
                <a:r>
                  <a:rPr lang="fr-FR" dirty="0"/>
                  <a:t>D’ici 2050 :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fr-FR" dirty="0"/>
                  <a:t> des fractures de hanche de </a:t>
                </a:r>
                <a:r>
                  <a:rPr lang="fr-FR" b="1" dirty="0"/>
                  <a:t>2 à 4x </a:t>
                </a:r>
                <a:r>
                  <a:rPr lang="fr-FR" dirty="0"/>
                  <a:t>!!! </a:t>
                </a:r>
              </a:p>
              <a:p>
                <a:r>
                  <a:rPr lang="fr-FR" dirty="0"/>
                  <a:t>Impact socio-économique majeur.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3FAB3C9-3F10-2531-E519-991A8FC98A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0018" y="1634616"/>
                <a:ext cx="10515600" cy="3028584"/>
              </a:xfrm>
              <a:blipFill>
                <a:blip r:embed="rId2"/>
                <a:stretch>
                  <a:fillRect l="-965" t="-33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Espace réservé du contenu 6">
            <a:extLst>
              <a:ext uri="{FF2B5EF4-FFF2-40B4-BE49-F238E27FC236}">
                <a16:creationId xmlns:a16="http://schemas.microsoft.com/office/drawing/2014/main" id="{25D7245E-420C-45AD-313A-6ECC4C5BE4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953096"/>
              </p:ext>
            </p:extLst>
          </p:nvPr>
        </p:nvGraphicFramePr>
        <p:xfrm>
          <a:off x="2794144" y="3474481"/>
          <a:ext cx="6347348" cy="23774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86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6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6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68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1725">
                <a:tc rowSpan="5">
                  <a:txBody>
                    <a:bodyPr/>
                    <a:lstStyle/>
                    <a:p>
                      <a:pPr algn="ctr"/>
                      <a:r>
                        <a:rPr lang="fr-BE" dirty="0"/>
                        <a:t>Nombre estimé de fractures de la hanche (par milliers)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2050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725">
                <a:tc v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Amérique du</a:t>
                      </a:r>
                      <a:r>
                        <a:rPr lang="fr-BE" baseline="0" dirty="0"/>
                        <a:t> Nord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378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742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725">
                <a:tc v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Amérique du Sud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629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725">
                <a:tc v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Europe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668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725">
                <a:tc v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Asie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3250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970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re 6">
            <a:extLst>
              <a:ext uri="{FF2B5EF4-FFF2-40B4-BE49-F238E27FC236}">
                <a16:creationId xmlns:a16="http://schemas.microsoft.com/office/drawing/2014/main" id="{48677763-E976-F6FA-46D0-2C69FD826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Merci pour votre attention</a:t>
            </a:r>
          </a:p>
        </p:txBody>
      </p:sp>
      <p:pic>
        <p:nvPicPr>
          <p:cNvPr id="5122" name="Picture 2" descr="Orthopaedic Surgery Comedy Design | There is a Fracture I Need to Fix It&quot;  Photographic Print for Sale by Medic89 | Redbubble">
            <a:extLst>
              <a:ext uri="{FF2B5EF4-FFF2-40B4-BE49-F238E27FC236}">
                <a16:creationId xmlns:a16="http://schemas.microsoft.com/office/drawing/2014/main" id="{3F36B7BD-C2B1-1620-3EBD-D882D7C668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340" y="1690688"/>
            <a:ext cx="2842022" cy="378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08A5DB6-F118-364A-BDA5-DB902B543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99" y="5670187"/>
            <a:ext cx="13017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C0D80CD-67DC-BB42-80EE-2F3643C70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558" y="5670187"/>
            <a:ext cx="176212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276C481-BC39-7F42-B1BF-F9B599AF7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530" y="5670187"/>
            <a:ext cx="2491642" cy="104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56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564" y="245621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Étiologie des fractures de hanche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 descr="Fractures pertrochantériennes">
            <a:extLst>
              <a:ext uri="{FF2B5EF4-FFF2-40B4-BE49-F238E27FC236}">
                <a16:creationId xmlns:a16="http://schemas.microsoft.com/office/drawing/2014/main" id="{AF274380-7A8F-C732-2B82-6C3C0AD5F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37" y="1762645"/>
            <a:ext cx="2343431" cy="478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racture col fémoral | robin-elis-nodarian">
            <a:extLst>
              <a:ext uri="{FF2B5EF4-FFF2-40B4-BE49-F238E27FC236}">
                <a16:creationId xmlns:a16="http://schemas.microsoft.com/office/drawing/2014/main" id="{60E3BB0C-6044-A12A-E786-2D6AAB4CAE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624" y="2178170"/>
            <a:ext cx="2958774" cy="39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Femoral Shaft Fractures - Trauma - Orthobullets">
            <a:extLst>
              <a:ext uri="{FF2B5EF4-FFF2-40B4-BE49-F238E27FC236}">
                <a16:creationId xmlns:a16="http://schemas.microsoft.com/office/drawing/2014/main" id="{70B533DA-D567-698B-685B-3B030F3B5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114" y="1762645"/>
            <a:ext cx="2511511" cy="478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8980F3D-09DC-D055-0528-B4951AD90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6376" y="2418573"/>
            <a:ext cx="2768018" cy="351417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CD2BED7-A79E-BAEA-F37C-2614EC07C21F}"/>
              </a:ext>
            </a:extLst>
          </p:cNvPr>
          <p:cNvSpPr txBox="1"/>
          <p:nvPr/>
        </p:nvSpPr>
        <p:spPr>
          <a:xfrm>
            <a:off x="1631897" y="1283643"/>
            <a:ext cx="2916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+mj-lt"/>
              </a:rPr>
              <a:t>Basse énergie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182BAFB-94BC-BA15-2F5A-AC5ED4A173A4}"/>
              </a:ext>
            </a:extLst>
          </p:cNvPr>
          <p:cNvSpPr txBox="1"/>
          <p:nvPr/>
        </p:nvSpPr>
        <p:spPr>
          <a:xfrm>
            <a:off x="7553236" y="1283643"/>
            <a:ext cx="2916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+mj-lt"/>
              </a:rPr>
              <a:t>Haute énergie</a:t>
            </a:r>
          </a:p>
        </p:txBody>
      </p:sp>
    </p:spTree>
    <p:extLst>
      <p:ext uri="{BB962C8B-B14F-4D97-AF65-F5344CB8AC3E}">
        <p14:creationId xmlns:p14="http://schemas.microsoft.com/office/powerpoint/2010/main" val="2712041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528957"/>
            <a:ext cx="9833548" cy="792403"/>
          </a:xfrm>
        </p:spPr>
        <p:txBody>
          <a:bodyPr anchor="b">
            <a:normAutofit fontScale="90000"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Facteurs de risque des fractures de hanche «gériatrique»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D8E5EE2C-112F-925D-869C-D548FB9836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fr-FR" sz="2400" dirty="0"/>
                  <a:t> </a:t>
                </a:r>
                <a:r>
                  <a:rPr lang="fr-FR" sz="2400" b="1" dirty="0"/>
                  <a:t>&gt; 65 ans</a:t>
                </a:r>
                <a:r>
                  <a:rPr lang="fr-FR" sz="2400" dirty="0"/>
                  <a:t>.</a:t>
                </a:r>
              </a:p>
              <a:p>
                <a:r>
                  <a:rPr lang="fr-FR" sz="2400" dirty="0"/>
                  <a:t> </a:t>
                </a:r>
                <a:r>
                  <a:rPr lang="fr-FR" sz="2400" b="1" dirty="0"/>
                  <a:t>Femmes</a:t>
                </a:r>
                <a:r>
                  <a:rPr lang="fr-FR" sz="2400" dirty="0"/>
                  <a:t>.</a:t>
                </a:r>
              </a:p>
              <a:p>
                <a:r>
                  <a:rPr lang="fr-FR" sz="2400" dirty="0"/>
                  <a:t> </a:t>
                </a:r>
                <a:r>
                  <a:rPr lang="fr-FR" sz="2400" b="1" dirty="0"/>
                  <a:t>Ostéoporose.</a:t>
                </a:r>
                <a:r>
                  <a:rPr lang="fr-FR" sz="2400" dirty="0"/>
                  <a:t> </a:t>
                </a:r>
              </a:p>
              <a:p>
                <a:r>
                  <a:rPr lang="fr-FR" sz="2400" dirty="0"/>
                  <a:t> Troubles d’équilibre, neurologiques…</a:t>
                </a:r>
              </a:p>
              <a:p>
                <a:r>
                  <a:rPr lang="fr-FR" sz="2400" dirty="0"/>
                  <a:t> Chutes à répétition.</a:t>
                </a:r>
              </a:p>
              <a:p>
                <a:r>
                  <a:rPr lang="fr-FR" sz="2400" dirty="0"/>
                  <a:t> Consommation de tabac et d’alcool.</a:t>
                </a:r>
              </a:p>
              <a:p>
                <a:r>
                  <a:rPr lang="fr-FR" sz="2400" dirty="0"/>
                  <a:t> Dénutrition : IMC &lt; 20.</a:t>
                </a:r>
              </a:p>
              <a:p>
                <a:r>
                  <a:rPr lang="fr-FR" sz="2400" dirty="0"/>
                  <a:t> ATCD fracture de hanche (</a:t>
                </a:r>
                <a14:m>
                  <m:oMath xmlns:m="http://schemas.openxmlformats.org/officeDocument/2006/math">
                    <m:r>
                      <a:rPr lang="fr-F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  <m:r>
                      <a:rPr lang="nl-B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dirty="0"/>
                  <a:t>RR de </a:t>
                </a:r>
                <a:r>
                  <a:rPr lang="fr-FR" sz="2400" b="1" dirty="0"/>
                  <a:t>2 à 5x</a:t>
                </a:r>
                <a:r>
                  <a:rPr lang="fr-FR" sz="2400" dirty="0"/>
                  <a:t>).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D8E5EE2C-112F-925D-869C-D548FB9836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17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2772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564" y="424762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Classification des fractures de hanche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176" name="Picture 8" descr="Hip fracture - Diagnosis and treatment - Mayo Clinic">
            <a:extLst>
              <a:ext uri="{FF2B5EF4-FFF2-40B4-BE49-F238E27FC236}">
                <a16:creationId xmlns:a16="http://schemas.microsoft.com/office/drawing/2014/main" id="{89990C9E-FA22-04E3-083A-63C581863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277" y="1117732"/>
            <a:ext cx="5212596" cy="371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ip fractures - Knowledge @ AMBOSS">
            <a:extLst>
              <a:ext uri="{FF2B5EF4-FFF2-40B4-BE49-F238E27FC236}">
                <a16:creationId xmlns:a16="http://schemas.microsoft.com/office/drawing/2014/main" id="{CAEDDB75-0127-8A6D-6E79-B58130F37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6" y="1144284"/>
            <a:ext cx="3570222" cy="49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ascularisation de la hanche Diagram | Quizlet">
            <a:extLst>
              <a:ext uri="{FF2B5EF4-FFF2-40B4-BE49-F238E27FC236}">
                <a16:creationId xmlns:a16="http://schemas.microsoft.com/office/drawing/2014/main" id="{5452BD88-287E-C7C4-4FDF-0C7F09DF3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74" y="4391736"/>
            <a:ext cx="4712607" cy="246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B57863-E336-6437-7A1F-274520CD0094}"/>
              </a:ext>
            </a:extLst>
          </p:cNvPr>
          <p:cNvSpPr txBox="1"/>
          <p:nvPr/>
        </p:nvSpPr>
        <p:spPr>
          <a:xfrm>
            <a:off x="8510518" y="6014875"/>
            <a:ext cx="2634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Importance des artères capsulaires postérieures</a:t>
            </a:r>
          </a:p>
        </p:txBody>
      </p:sp>
    </p:spTree>
    <p:extLst>
      <p:ext uri="{BB962C8B-B14F-4D97-AF65-F5344CB8AC3E}">
        <p14:creationId xmlns:p14="http://schemas.microsoft.com/office/powerpoint/2010/main" val="899519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453722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Classification des fractures du col fémoral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Proximal Femoral Fractures - Radiology.expert">
            <a:extLst>
              <a:ext uri="{FF2B5EF4-FFF2-40B4-BE49-F238E27FC236}">
                <a16:creationId xmlns:a16="http://schemas.microsoft.com/office/drawing/2014/main" id="{8DD9964B-9097-06FF-40A1-6FCBB8F41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1" y="1472985"/>
            <a:ext cx="3561754" cy="51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-D The Garden classification is shown in the drawings and... | Download  Scientific Diagram">
            <a:extLst>
              <a:ext uri="{FF2B5EF4-FFF2-40B4-BE49-F238E27FC236}">
                <a16:creationId xmlns:a16="http://schemas.microsoft.com/office/drawing/2014/main" id="{38FB8FA5-ECF4-61B9-E2F7-735BD8028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899" y="1331987"/>
            <a:ext cx="5175901" cy="360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ascularisation de la hanche Diagram | Quizlet">
            <a:extLst>
              <a:ext uri="{FF2B5EF4-FFF2-40B4-BE49-F238E27FC236}">
                <a16:creationId xmlns:a16="http://schemas.microsoft.com/office/drawing/2014/main" id="{78E026CB-FA1D-8C22-AFFE-555039FD1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972" y="4918667"/>
            <a:ext cx="3561754" cy="186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21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453722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Classification des fractures du col fémoral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Pauwels' classification of femoral neck fractures. | Download Scientific  Diagram">
            <a:extLst>
              <a:ext uri="{FF2B5EF4-FFF2-40B4-BE49-F238E27FC236}">
                <a16:creationId xmlns:a16="http://schemas.microsoft.com/office/drawing/2014/main" id="{0A692C83-6278-7333-5BCC-F9007FF74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12" y="1921651"/>
            <a:ext cx="5547322" cy="253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Pauwels classification for intracapsular hip fractures: Is it reliable?  - ScienceDirect">
            <a:extLst>
              <a:ext uri="{FF2B5EF4-FFF2-40B4-BE49-F238E27FC236}">
                <a16:creationId xmlns:a16="http://schemas.microsoft.com/office/drawing/2014/main" id="{E303CA7B-D531-B4D9-11E4-F8FD7C75A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12" y="4595032"/>
            <a:ext cx="5547322" cy="208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1F84ADB-6333-136C-344D-4B54F5D3080F}"/>
              </a:ext>
            </a:extLst>
          </p:cNvPr>
          <p:cNvSpPr txBox="1"/>
          <p:nvPr/>
        </p:nvSpPr>
        <p:spPr>
          <a:xfrm>
            <a:off x="1460607" y="1386444"/>
            <a:ext cx="377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Classification de Pauwels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24A67C-2962-7E05-D13D-3F98A26698BB}"/>
              </a:ext>
            </a:extLst>
          </p:cNvPr>
          <p:cNvSpPr txBox="1"/>
          <p:nvPr/>
        </p:nvSpPr>
        <p:spPr>
          <a:xfrm>
            <a:off x="7738929" y="1373901"/>
            <a:ext cx="1945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Posterior</a:t>
            </a:r>
            <a:r>
              <a:rPr lang="fr-FR" sz="2400" dirty="0"/>
              <a:t> Tilt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4723FAB-095E-1186-FCED-8BB7DD28C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213" y="1848109"/>
            <a:ext cx="3058816" cy="310347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DE65210-7FE0-1F7D-35B1-4F78DE1EB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9519" y="3608254"/>
            <a:ext cx="3152392" cy="319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68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887AC-0A5E-F80E-E0F4-D349854C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392251"/>
            <a:ext cx="9833548" cy="792403"/>
          </a:xfrm>
        </p:spPr>
        <p:txBody>
          <a:bodyPr anchor="b"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Fractures per-trochantériennes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172" name="Picture 4" descr="Intertrochanteric Fracture | Orthopaedic Trauma Association (OTA)">
            <a:extLst>
              <a:ext uri="{FF2B5EF4-FFF2-40B4-BE49-F238E27FC236}">
                <a16:creationId xmlns:a16="http://schemas.microsoft.com/office/drawing/2014/main" id="{93D632EC-B80E-B92A-7687-31CBDBD31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37" y="1576903"/>
            <a:ext cx="10913726" cy="502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5587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 2013 –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3734</TotalTime>
  <Words>1609</Words>
  <Application>Microsoft Macintosh PowerPoint</Application>
  <PresentationFormat>Grand écran</PresentationFormat>
  <Paragraphs>265</Paragraphs>
  <Slides>36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freight-sans-pro</vt:lpstr>
      <vt:lpstr>Symbol</vt:lpstr>
      <vt:lpstr>Wingdings</vt:lpstr>
      <vt:lpstr>Thème Office 2013 – 2022</vt:lpstr>
      <vt:lpstr>Les fractures de hanche chez le patient gériatrique</vt:lpstr>
      <vt:lpstr>Épidémiologie des fractures de hanche</vt:lpstr>
      <vt:lpstr>Étiologie des fractures de hanche</vt:lpstr>
      <vt:lpstr>Étiologie des fractures de hanche</vt:lpstr>
      <vt:lpstr>Facteurs de risque des fractures de hanche «gériatrique»</vt:lpstr>
      <vt:lpstr>Classification des fractures de hanche</vt:lpstr>
      <vt:lpstr>Classification des fractures du col fémoral</vt:lpstr>
      <vt:lpstr>Classification des fractures du col fémoral</vt:lpstr>
      <vt:lpstr>Fractures per-trochantériennes</vt:lpstr>
      <vt:lpstr>Fractures du col fémoral</vt:lpstr>
      <vt:lpstr>Fractures sous-trochantériennes / diaphysaires</vt:lpstr>
      <vt:lpstr>Traitement des fractures de hanche</vt:lpstr>
      <vt:lpstr>Objectif du traitement des fractures de hanche</vt:lpstr>
      <vt:lpstr>Objectif du traitement des fractures de hanche</vt:lpstr>
      <vt:lpstr>Fractures per-trochantériennes</vt:lpstr>
      <vt:lpstr>Fractures « déplacées » du col fémoral</vt:lpstr>
      <vt:lpstr>Fractures « impactées » du col fémoral</vt:lpstr>
      <vt:lpstr>Une place pour la prothèse totale de hanche ?</vt:lpstr>
      <vt:lpstr>Fractures sous-trochantériennes / diaphysaires</vt:lpstr>
      <vt:lpstr>Traitement des fractures de hanche</vt:lpstr>
      <vt:lpstr>Ce qu’il faut éviter !</vt:lpstr>
      <vt:lpstr>Comment diminuer les complication des ostéosynthèses ?</vt:lpstr>
      <vt:lpstr>Comment diminuer les complications des ostéosynthèses ?</vt:lpstr>
      <vt:lpstr>Traitements des complications des ostéosynthèses</vt:lpstr>
      <vt:lpstr>Traitements des complications des ostéosynthèses</vt:lpstr>
      <vt:lpstr>Comment diminuer les complications des arthroplasties ?</vt:lpstr>
      <vt:lpstr>Comment diminuer les complications des arthroplasties ?</vt:lpstr>
      <vt:lpstr>Traitements des complications des arthroplasties</vt:lpstr>
      <vt:lpstr>Traitements des complications des arthroplasties</vt:lpstr>
      <vt:lpstr>L’impact de la fracture sur le patient gériatrique</vt:lpstr>
      <vt:lpstr>Le patient gériatrique</vt:lpstr>
      <vt:lpstr>Le patient gériatrique</vt:lpstr>
      <vt:lpstr>Prise en charge du patient gériatrique</vt:lpstr>
      <vt:lpstr>Traitement de l’ostéoporose</vt:lpstr>
      <vt:lpstr>Quel avenir ?</vt:lpstr>
      <vt:lpstr>Merci pour votre attention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fractures de hanche chez le patient gériatrique</dc:title>
  <dc:creator>Fergus Bonnevie</dc:creator>
  <cp:lastModifiedBy>Pierre Georis</cp:lastModifiedBy>
  <cp:revision>32</cp:revision>
  <cp:lastPrinted>2023-01-17T12:41:33Z</cp:lastPrinted>
  <dcterms:created xsi:type="dcterms:W3CDTF">2023-01-04T14:59:22Z</dcterms:created>
  <dcterms:modified xsi:type="dcterms:W3CDTF">2023-02-07T14:53:10Z</dcterms:modified>
</cp:coreProperties>
</file>